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4"/>
  </p:notesMasterIdLst>
  <p:handoutMasterIdLst>
    <p:handoutMasterId r:id="rId65"/>
  </p:handoutMasterIdLst>
  <p:sldIdLst>
    <p:sldId id="691" r:id="rId3"/>
    <p:sldId id="372" r:id="rId4"/>
    <p:sldId id="901" r:id="rId5"/>
    <p:sldId id="935" r:id="rId6"/>
    <p:sldId id="936" r:id="rId7"/>
    <p:sldId id="1392" r:id="rId8"/>
    <p:sldId id="934" r:id="rId9"/>
    <p:sldId id="1414" r:id="rId10"/>
    <p:sldId id="939" r:id="rId11"/>
    <p:sldId id="952" r:id="rId12"/>
    <p:sldId id="940" r:id="rId13"/>
    <p:sldId id="941" r:id="rId14"/>
    <p:sldId id="950" r:id="rId15"/>
    <p:sldId id="951" r:id="rId16"/>
    <p:sldId id="1411" r:id="rId17"/>
    <p:sldId id="546" r:id="rId18"/>
    <p:sldId id="1410" r:id="rId19"/>
    <p:sldId id="1412" r:id="rId20"/>
    <p:sldId id="1409" r:id="rId21"/>
    <p:sldId id="1413" r:id="rId22"/>
    <p:sldId id="511" r:id="rId23"/>
    <p:sldId id="512" r:id="rId24"/>
    <p:sldId id="513" r:id="rId25"/>
    <p:sldId id="514" r:id="rId26"/>
    <p:sldId id="273" r:id="rId27"/>
    <p:sldId id="1416" r:id="rId28"/>
    <p:sldId id="1415" r:id="rId29"/>
    <p:sldId id="286" r:id="rId30"/>
    <p:sldId id="1417" r:id="rId31"/>
    <p:sldId id="1418" r:id="rId32"/>
    <p:sldId id="1419" r:id="rId33"/>
    <p:sldId id="1421" r:id="rId34"/>
    <p:sldId id="1420" r:id="rId35"/>
    <p:sldId id="1422" r:id="rId36"/>
    <p:sldId id="260" r:id="rId37"/>
    <p:sldId id="261" r:id="rId38"/>
    <p:sldId id="262" r:id="rId39"/>
    <p:sldId id="1423" r:id="rId40"/>
    <p:sldId id="269" r:id="rId41"/>
    <p:sldId id="1424" r:id="rId42"/>
    <p:sldId id="1425" r:id="rId43"/>
    <p:sldId id="1426" r:id="rId44"/>
    <p:sldId id="256" r:id="rId45"/>
    <p:sldId id="1427" r:id="rId46"/>
    <p:sldId id="1450" r:id="rId47"/>
    <p:sldId id="1446" r:id="rId48"/>
    <p:sldId id="1451" r:id="rId49"/>
    <p:sldId id="1452" r:id="rId50"/>
    <p:sldId id="1453" r:id="rId51"/>
    <p:sldId id="622" r:id="rId52"/>
    <p:sldId id="623" r:id="rId53"/>
    <p:sldId id="625" r:id="rId54"/>
    <p:sldId id="626" r:id="rId55"/>
    <p:sldId id="1454" r:id="rId56"/>
    <p:sldId id="1455" r:id="rId57"/>
    <p:sldId id="1456" r:id="rId58"/>
    <p:sldId id="1457" r:id="rId59"/>
    <p:sldId id="363" r:id="rId60"/>
    <p:sldId id="1458" r:id="rId61"/>
    <p:sldId id="370" r:id="rId62"/>
    <p:sldId id="657" r:id="rId6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94660"/>
  </p:normalViewPr>
  <p:slideViewPr>
    <p:cSldViewPr>
      <p:cViewPr varScale="1">
        <p:scale>
          <a:sx n="93" d="100"/>
          <a:sy n="93" d="100"/>
        </p:scale>
        <p:origin x="931"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E:\1_HEPS\&#22810;&#36335;&#28608;&#20809;&#27979;&#37327;&#26041;&#26696;&#35745;&#31639;\&#33021;&#19981;&#33021;&#20889;&#20010;&#25991;&#31456;\&#25991;&#31456;&#20462;&#25913;\&#34920;&#26684;&#36235;&#21183;-2022-0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1_HEPS\&#22810;&#36335;&#28608;&#20809;&#27979;&#37327;&#26041;&#26696;&#35745;&#31639;\&#33021;&#19981;&#33021;&#20889;&#20010;&#25991;&#31456;\&#25991;&#31456;&#20462;&#25913;\&#34920;&#26684;&#36235;&#21183;-2022-0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1_HEPS\&#22810;&#36335;&#28608;&#20809;&#27979;&#37327;&#26041;&#26696;&#35745;&#31639;\&#33021;&#19981;&#33021;&#20889;&#20010;&#25991;&#31456;\&#25991;&#31456;&#20462;&#25913;\&#34920;&#26684;&#36235;&#21183;-2022-02-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dirty="0"/>
              <a:t>连续两次测量坐标值偏差的标准偏差</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重复性整理!$B$2</c:f>
              <c:strCache>
                <c:ptCount val="1"/>
                <c:pt idx="0">
                  <c:v>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重复性整理!$B$3:$B$15</c:f>
              <c:numCache>
                <c:formatCode>0.000_ </c:formatCode>
                <c:ptCount val="13"/>
                <c:pt idx="0">
                  <c:v>2.5098555735340628E-3</c:v>
                </c:pt>
                <c:pt idx="1">
                  <c:v>4.7532883354586266E-3</c:v>
                </c:pt>
                <c:pt idx="2">
                  <c:v>4.4686407329316289E-3</c:v>
                </c:pt>
                <c:pt idx="3">
                  <c:v>3.3071891388313556E-3</c:v>
                </c:pt>
                <c:pt idx="4">
                  <c:v>3.2403703492043271E-3</c:v>
                </c:pt>
                <c:pt idx="5">
                  <c:v>3.6185287065323831E-3</c:v>
                </c:pt>
                <c:pt idx="6">
                  <c:v>3.3466401061346598E-3</c:v>
                </c:pt>
                <c:pt idx="7">
                  <c:v>1.9621416870348584E-3</c:v>
                </c:pt>
                <c:pt idx="8">
                  <c:v>3.3391615714128001E-3</c:v>
                </c:pt>
                <c:pt idx="9">
                  <c:v>2.0976176963403031E-3</c:v>
                </c:pt>
                <c:pt idx="10">
                  <c:v>3.8133537295491839E-3</c:v>
                </c:pt>
                <c:pt idx="11">
                  <c:v>4.6904157598234297E-3</c:v>
                </c:pt>
                <c:pt idx="12">
                  <c:v>3.0413812651491103E-3</c:v>
                </c:pt>
              </c:numCache>
            </c:numRef>
          </c:yVal>
          <c:smooth val="0"/>
          <c:extLst>
            <c:ext xmlns:c16="http://schemas.microsoft.com/office/drawing/2014/chart" uri="{C3380CC4-5D6E-409C-BE32-E72D297353CC}">
              <c16:uniqueId val="{00000000-C1F4-40BD-94FC-F3BCF5B6D1A8}"/>
            </c:ext>
          </c:extLst>
        </c:ser>
        <c:ser>
          <c:idx val="1"/>
          <c:order val="1"/>
          <c:tx>
            <c:strRef>
              <c:f>重复性整理!$C$2</c:f>
              <c:strCache>
                <c:ptCount val="1"/>
                <c:pt idx="0">
                  <c:v>Y</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重复性整理!$C$3:$C$15</c:f>
              <c:numCache>
                <c:formatCode>0.000_ </c:formatCode>
                <c:ptCount val="13"/>
                <c:pt idx="0">
                  <c:v>1.6748134224444226E-3</c:v>
                </c:pt>
                <c:pt idx="1">
                  <c:v>5.7418420389326041E-3</c:v>
                </c:pt>
                <c:pt idx="2">
                  <c:v>3.4186985827955908E-3</c:v>
                </c:pt>
                <c:pt idx="3">
                  <c:v>4.5276925690785575E-3</c:v>
                </c:pt>
                <c:pt idx="4">
                  <c:v>5.9973112255077947E-3</c:v>
                </c:pt>
                <c:pt idx="5">
                  <c:v>4.1620404425251403E-3</c:v>
                </c:pt>
                <c:pt idx="6">
                  <c:v>4.2544094772347975E-3</c:v>
                </c:pt>
                <c:pt idx="7">
                  <c:v>4.2778499272414878E-3</c:v>
                </c:pt>
                <c:pt idx="8">
                  <c:v>5.4589376255824726E-3</c:v>
                </c:pt>
                <c:pt idx="9">
                  <c:v>3.1543620591175012E-3</c:v>
                </c:pt>
                <c:pt idx="10">
                  <c:v>6.3705049512054641E-3</c:v>
                </c:pt>
                <c:pt idx="11">
                  <c:v>4.3060035609212713E-3</c:v>
                </c:pt>
                <c:pt idx="12">
                  <c:v>4.3301270189221933E-3</c:v>
                </c:pt>
              </c:numCache>
            </c:numRef>
          </c:yVal>
          <c:smooth val="0"/>
          <c:extLst>
            <c:ext xmlns:c16="http://schemas.microsoft.com/office/drawing/2014/chart" uri="{C3380CC4-5D6E-409C-BE32-E72D297353CC}">
              <c16:uniqueId val="{00000001-C1F4-40BD-94FC-F3BCF5B6D1A8}"/>
            </c:ext>
          </c:extLst>
        </c:ser>
        <c:ser>
          <c:idx val="2"/>
          <c:order val="2"/>
          <c:tx>
            <c:strRef>
              <c:f>重复性整理!$D$2</c:f>
              <c:strCache>
                <c:ptCount val="1"/>
                <c:pt idx="0">
                  <c:v>Z</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重复性整理!$D$3:$D$15</c:f>
              <c:numCache>
                <c:formatCode>0.000_ </c:formatCode>
                <c:ptCount val="13"/>
                <c:pt idx="0">
                  <c:v>3.9886557886084882E-3</c:v>
                </c:pt>
                <c:pt idx="1">
                  <c:v>5.3531532763371574E-3</c:v>
                </c:pt>
                <c:pt idx="2">
                  <c:v>4.5034708836673007E-3</c:v>
                </c:pt>
                <c:pt idx="3">
                  <c:v>9.1566232859089085E-3</c:v>
                </c:pt>
                <c:pt idx="4">
                  <c:v>3.6954363747814119E-3</c:v>
                </c:pt>
                <c:pt idx="5">
                  <c:v>3.6996621467380456E-3</c:v>
                </c:pt>
                <c:pt idx="6">
                  <c:v>6.3835726673940434E-3</c:v>
                </c:pt>
                <c:pt idx="7">
                  <c:v>4.1109609582188934E-3</c:v>
                </c:pt>
                <c:pt idx="8">
                  <c:v>1.6124515496597099E-3</c:v>
                </c:pt>
                <c:pt idx="9">
                  <c:v>2.5592967784139452E-3</c:v>
                </c:pt>
                <c:pt idx="10">
                  <c:v>2.5083194905487351E-3</c:v>
                </c:pt>
                <c:pt idx="11">
                  <c:v>5.8452259722500607E-3</c:v>
                </c:pt>
                <c:pt idx="12">
                  <c:v>2.5372228912730545E-3</c:v>
                </c:pt>
              </c:numCache>
            </c:numRef>
          </c:yVal>
          <c:smooth val="0"/>
          <c:extLst>
            <c:ext xmlns:c16="http://schemas.microsoft.com/office/drawing/2014/chart" uri="{C3380CC4-5D6E-409C-BE32-E72D297353CC}">
              <c16:uniqueId val="{00000002-C1F4-40BD-94FC-F3BCF5B6D1A8}"/>
            </c:ext>
          </c:extLst>
        </c:ser>
        <c:dLbls>
          <c:showLegendKey val="0"/>
          <c:showVal val="0"/>
          <c:showCatName val="0"/>
          <c:showSerName val="0"/>
          <c:showPercent val="0"/>
          <c:showBubbleSize val="0"/>
        </c:dLbls>
        <c:axId val="849891583"/>
        <c:axId val="849870367"/>
      </c:scatterChart>
      <c:valAx>
        <c:axId val="849891583"/>
        <c:scaling>
          <c:orientation val="minMax"/>
          <c:max val="13"/>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49870367"/>
        <c:crosses val="autoZero"/>
        <c:crossBetween val="midCat"/>
        <c:majorUnit val="1"/>
      </c:valAx>
      <c:valAx>
        <c:axId val="849870367"/>
        <c:scaling>
          <c:orientation val="minMax"/>
        </c:scaling>
        <c:delete val="0"/>
        <c:axPos val="l"/>
        <c:majorGridlines>
          <c:spPr>
            <a:ln w="9525" cap="flat" cmpd="sng" algn="ctr">
              <a:solidFill>
                <a:schemeClr val="tx1">
                  <a:lumMod val="15000"/>
                  <a:lumOff val="85000"/>
                </a:schemeClr>
              </a:solidFill>
              <a:round/>
            </a:ln>
            <a:effectLst/>
          </c:spPr>
        </c:majorGridlines>
        <c:numFmt formatCode="0.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49891583"/>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连续两次测量坐标值偏差的最大偏差</a:t>
            </a:r>
            <a:endParaRPr lang="en-US" alt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重复性整理!$E$2</c:f>
              <c:strCache>
                <c:ptCount val="1"/>
                <c:pt idx="0">
                  <c:v>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重复性整理!$E$3:$E$15</c:f>
              <c:numCache>
                <c:formatCode>0.000_ </c:formatCode>
                <c:ptCount val="13"/>
                <c:pt idx="0">
                  <c:v>6.4999999999999997E-3</c:v>
                </c:pt>
                <c:pt idx="1">
                  <c:v>7.0000000000050022E-3</c:v>
                </c:pt>
                <c:pt idx="2">
                  <c:v>7.0000000000050022E-3</c:v>
                </c:pt>
                <c:pt idx="3">
                  <c:v>6.0000000000002274E-3</c:v>
                </c:pt>
                <c:pt idx="4">
                  <c:v>8.0000000000097771E-3</c:v>
                </c:pt>
                <c:pt idx="5">
                  <c:v>1.2000000000000455E-2</c:v>
                </c:pt>
                <c:pt idx="6">
                  <c:v>1.099999999999568E-2</c:v>
                </c:pt>
                <c:pt idx="7">
                  <c:v>4.0000000000000001E-3</c:v>
                </c:pt>
                <c:pt idx="8">
                  <c:v>8.0000000000000002E-3</c:v>
                </c:pt>
                <c:pt idx="9">
                  <c:v>4.0000000000000001E-3</c:v>
                </c:pt>
                <c:pt idx="10">
                  <c:v>8.0000000000000002E-3</c:v>
                </c:pt>
                <c:pt idx="11">
                  <c:v>8.9999999999999993E-3</c:v>
                </c:pt>
                <c:pt idx="12">
                  <c:v>7.0000000000000001E-3</c:v>
                </c:pt>
              </c:numCache>
            </c:numRef>
          </c:yVal>
          <c:smooth val="0"/>
          <c:extLst>
            <c:ext xmlns:c16="http://schemas.microsoft.com/office/drawing/2014/chart" uri="{C3380CC4-5D6E-409C-BE32-E72D297353CC}">
              <c16:uniqueId val="{00000000-85A1-4BAE-8116-5BFE734560CA}"/>
            </c:ext>
          </c:extLst>
        </c:ser>
        <c:ser>
          <c:idx val="1"/>
          <c:order val="1"/>
          <c:tx>
            <c:strRef>
              <c:f>重复性整理!$F$2</c:f>
              <c:strCache>
                <c:ptCount val="1"/>
                <c:pt idx="0">
                  <c:v>Y</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重复性整理!$F$3:$F$15</c:f>
              <c:numCache>
                <c:formatCode>0.000_ </c:formatCode>
                <c:ptCount val="13"/>
                <c:pt idx="0">
                  <c:v>3.0000000000000001E-3</c:v>
                </c:pt>
                <c:pt idx="1">
                  <c:v>1.2000000000057298E-2</c:v>
                </c:pt>
                <c:pt idx="2">
                  <c:v>8.0000000000381988E-3</c:v>
                </c:pt>
                <c:pt idx="3">
                  <c:v>9.0000000000145519E-3</c:v>
                </c:pt>
                <c:pt idx="4">
                  <c:v>1.1000000000080945E-2</c:v>
                </c:pt>
                <c:pt idx="5">
                  <c:v>9.9999999999909051E-3</c:v>
                </c:pt>
                <c:pt idx="6">
                  <c:v>1.3000000000033651E-2</c:v>
                </c:pt>
                <c:pt idx="7">
                  <c:v>0.01</c:v>
                </c:pt>
                <c:pt idx="8">
                  <c:v>0.01</c:v>
                </c:pt>
                <c:pt idx="9">
                  <c:v>5.0000000000000001E-3</c:v>
                </c:pt>
                <c:pt idx="10">
                  <c:v>1.4999999999999999E-2</c:v>
                </c:pt>
                <c:pt idx="11">
                  <c:v>7.0000000000000001E-3</c:v>
                </c:pt>
                <c:pt idx="12">
                  <c:v>0.01</c:v>
                </c:pt>
              </c:numCache>
            </c:numRef>
          </c:yVal>
          <c:smooth val="0"/>
          <c:extLst>
            <c:ext xmlns:c16="http://schemas.microsoft.com/office/drawing/2014/chart" uri="{C3380CC4-5D6E-409C-BE32-E72D297353CC}">
              <c16:uniqueId val="{00000001-85A1-4BAE-8116-5BFE734560CA}"/>
            </c:ext>
          </c:extLst>
        </c:ser>
        <c:ser>
          <c:idx val="2"/>
          <c:order val="2"/>
          <c:tx>
            <c:strRef>
              <c:f>重复性整理!$G$2</c:f>
              <c:strCache>
                <c:ptCount val="1"/>
                <c:pt idx="0">
                  <c:v>Z</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重复性整理!$G$3:$G$15</c:f>
              <c:numCache>
                <c:formatCode>0.000_ </c:formatCode>
                <c:ptCount val="13"/>
                <c:pt idx="0">
                  <c:v>5.8999999999999999E-3</c:v>
                </c:pt>
                <c:pt idx="1">
                  <c:v>7.0000000000618456E-3</c:v>
                </c:pt>
                <c:pt idx="2">
                  <c:v>9.9999999999909051E-3</c:v>
                </c:pt>
                <c:pt idx="3">
                  <c:v>1.5000000000100044E-2</c:v>
                </c:pt>
                <c:pt idx="4">
                  <c:v>6.0000000000854925E-3</c:v>
                </c:pt>
                <c:pt idx="5">
                  <c:v>5.0000000001091394E-3</c:v>
                </c:pt>
                <c:pt idx="6">
                  <c:v>1.7999999999986471E-2</c:v>
                </c:pt>
                <c:pt idx="7">
                  <c:v>8.9999999999999993E-3</c:v>
                </c:pt>
                <c:pt idx="8">
                  <c:v>3.0000000000000001E-3</c:v>
                </c:pt>
                <c:pt idx="9">
                  <c:v>4.0000000000000001E-3</c:v>
                </c:pt>
                <c:pt idx="10">
                  <c:v>8.0000000000000002E-3</c:v>
                </c:pt>
                <c:pt idx="11">
                  <c:v>1.2E-2</c:v>
                </c:pt>
                <c:pt idx="12">
                  <c:v>5.0000000000000001E-3</c:v>
                </c:pt>
              </c:numCache>
            </c:numRef>
          </c:yVal>
          <c:smooth val="0"/>
          <c:extLst>
            <c:ext xmlns:c16="http://schemas.microsoft.com/office/drawing/2014/chart" uri="{C3380CC4-5D6E-409C-BE32-E72D297353CC}">
              <c16:uniqueId val="{00000002-85A1-4BAE-8116-5BFE734560CA}"/>
            </c:ext>
          </c:extLst>
        </c:ser>
        <c:dLbls>
          <c:showLegendKey val="0"/>
          <c:showVal val="0"/>
          <c:showCatName val="0"/>
          <c:showSerName val="0"/>
          <c:showPercent val="0"/>
          <c:showBubbleSize val="0"/>
        </c:dLbls>
        <c:axId val="860059471"/>
        <c:axId val="860064047"/>
      </c:scatterChart>
      <c:valAx>
        <c:axId val="860059471"/>
        <c:scaling>
          <c:orientation val="minMax"/>
          <c:max val="13"/>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60064047"/>
        <c:crosses val="autoZero"/>
        <c:crossBetween val="midCat"/>
        <c:majorUnit val="1"/>
      </c:valAx>
      <c:valAx>
        <c:axId val="860064047"/>
        <c:scaling>
          <c:orientation val="minMax"/>
        </c:scaling>
        <c:delete val="0"/>
        <c:axPos val="l"/>
        <c:majorGridlines>
          <c:spPr>
            <a:ln w="9525" cap="flat" cmpd="sng" algn="ctr">
              <a:solidFill>
                <a:schemeClr val="tx1">
                  <a:lumMod val="15000"/>
                  <a:lumOff val="85000"/>
                </a:schemeClr>
              </a:solidFill>
              <a:round/>
            </a:ln>
            <a:effectLst/>
          </c:spPr>
        </c:majorGridlines>
        <c:numFmt formatCode="0.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6005947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连续两次测量坐标值偏差的最小偏差</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重复性整理!$H$2</c:f>
              <c:strCache>
                <c:ptCount val="1"/>
                <c:pt idx="0">
                  <c:v>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重复性整理!$H$3:$H$15</c:f>
              <c:numCache>
                <c:formatCode>0.000_ </c:formatCode>
                <c:ptCount val="13"/>
                <c:pt idx="0">
                  <c:v>-3.3E-3</c:v>
                </c:pt>
                <c:pt idx="1">
                  <c:v>-1.300000000000523E-2</c:v>
                </c:pt>
                <c:pt idx="2">
                  <c:v>-1.2999999999991019E-2</c:v>
                </c:pt>
                <c:pt idx="3">
                  <c:v>-9.0000000000003411E-3</c:v>
                </c:pt>
                <c:pt idx="4">
                  <c:v>-4.9999999999954525E-3</c:v>
                </c:pt>
                <c:pt idx="5">
                  <c:v>-6.9999999999765805E-3</c:v>
                </c:pt>
                <c:pt idx="6">
                  <c:v>-3.9999999999906777E-3</c:v>
                </c:pt>
                <c:pt idx="7">
                  <c:v>-4.0000000000000001E-3</c:v>
                </c:pt>
                <c:pt idx="8">
                  <c:v>-6.0000000000000001E-3</c:v>
                </c:pt>
                <c:pt idx="9">
                  <c:v>-3.0000000000000001E-3</c:v>
                </c:pt>
                <c:pt idx="10">
                  <c:v>-8.9999999999999993E-3</c:v>
                </c:pt>
                <c:pt idx="11">
                  <c:v>-1.0999999999999999E-2</c:v>
                </c:pt>
                <c:pt idx="12">
                  <c:v>-5.0000000000000001E-3</c:v>
                </c:pt>
              </c:numCache>
            </c:numRef>
          </c:yVal>
          <c:smooth val="0"/>
          <c:extLst>
            <c:ext xmlns:c16="http://schemas.microsoft.com/office/drawing/2014/chart" uri="{C3380CC4-5D6E-409C-BE32-E72D297353CC}">
              <c16:uniqueId val="{00000000-DCA3-44AC-A396-448DEBE6DF5D}"/>
            </c:ext>
          </c:extLst>
        </c:ser>
        <c:ser>
          <c:idx val="1"/>
          <c:order val="1"/>
          <c:tx>
            <c:strRef>
              <c:f>重复性整理!$I$2</c:f>
              <c:strCache>
                <c:ptCount val="1"/>
                <c:pt idx="0">
                  <c:v>Y</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重复性整理!$I$3:$I$15</c:f>
              <c:numCache>
                <c:formatCode>0.000_ </c:formatCode>
                <c:ptCount val="13"/>
                <c:pt idx="0">
                  <c:v>-3.0000000000000001E-3</c:v>
                </c:pt>
                <c:pt idx="1">
                  <c:v>-1.4999999999986358E-2</c:v>
                </c:pt>
                <c:pt idx="2">
                  <c:v>-8.0000000000381988E-3</c:v>
                </c:pt>
                <c:pt idx="3">
                  <c:v>-9.0000000000145519E-3</c:v>
                </c:pt>
                <c:pt idx="4">
                  <c:v>-1.5999999999962711E-2</c:v>
                </c:pt>
                <c:pt idx="5">
                  <c:v>-9.0000000000145519E-3</c:v>
                </c:pt>
                <c:pt idx="6">
                  <c:v>-6.9999999999481588E-3</c:v>
                </c:pt>
                <c:pt idx="7">
                  <c:v>-0.01</c:v>
                </c:pt>
                <c:pt idx="8">
                  <c:v>-8.9999999999999993E-3</c:v>
                </c:pt>
                <c:pt idx="9">
                  <c:v>-6.0000000000000001E-3</c:v>
                </c:pt>
                <c:pt idx="10">
                  <c:v>-1.2999999999999999E-2</c:v>
                </c:pt>
                <c:pt idx="11">
                  <c:v>-1.0999999999999999E-2</c:v>
                </c:pt>
                <c:pt idx="12">
                  <c:v>-1.2999999999999999E-2</c:v>
                </c:pt>
              </c:numCache>
            </c:numRef>
          </c:yVal>
          <c:smooth val="0"/>
          <c:extLst>
            <c:ext xmlns:c16="http://schemas.microsoft.com/office/drawing/2014/chart" uri="{C3380CC4-5D6E-409C-BE32-E72D297353CC}">
              <c16:uniqueId val="{00000001-DCA3-44AC-A396-448DEBE6DF5D}"/>
            </c:ext>
          </c:extLst>
        </c:ser>
        <c:ser>
          <c:idx val="2"/>
          <c:order val="2"/>
          <c:tx>
            <c:strRef>
              <c:f>重复性整理!$J$2</c:f>
              <c:strCache>
                <c:ptCount val="1"/>
                <c:pt idx="0">
                  <c:v>Z</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重复性整理!$A$3:$A$15</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重复性整理!$J$3:$J$15</c:f>
              <c:numCache>
                <c:formatCode>0.000_ </c:formatCode>
                <c:ptCount val="13"/>
                <c:pt idx="0">
                  <c:v>-1.3100000000000001E-2</c:v>
                </c:pt>
                <c:pt idx="1">
                  <c:v>-9.9999999999909051E-3</c:v>
                </c:pt>
                <c:pt idx="2">
                  <c:v>-7.0000000000618456E-3</c:v>
                </c:pt>
                <c:pt idx="3">
                  <c:v>-1.2999999999919964E-2</c:v>
                </c:pt>
                <c:pt idx="4">
                  <c:v>-1.0999999999967258E-2</c:v>
                </c:pt>
                <c:pt idx="5">
                  <c:v>-7.0000000000618456E-3</c:v>
                </c:pt>
                <c:pt idx="6">
                  <c:v>-9.9999999999909051E-3</c:v>
                </c:pt>
                <c:pt idx="7">
                  <c:v>-7.0000000000000001E-3</c:v>
                </c:pt>
                <c:pt idx="8">
                  <c:v>-4.0000000000000001E-3</c:v>
                </c:pt>
                <c:pt idx="9">
                  <c:v>-5.0000000000000001E-3</c:v>
                </c:pt>
                <c:pt idx="10">
                  <c:v>-4.0000000000000001E-3</c:v>
                </c:pt>
                <c:pt idx="11">
                  <c:v>-1.4999999999999999E-2</c:v>
                </c:pt>
                <c:pt idx="12">
                  <c:v>-5.0000000000000001E-3</c:v>
                </c:pt>
              </c:numCache>
            </c:numRef>
          </c:yVal>
          <c:smooth val="0"/>
          <c:extLst>
            <c:ext xmlns:c16="http://schemas.microsoft.com/office/drawing/2014/chart" uri="{C3380CC4-5D6E-409C-BE32-E72D297353CC}">
              <c16:uniqueId val="{00000002-DCA3-44AC-A396-448DEBE6DF5D}"/>
            </c:ext>
          </c:extLst>
        </c:ser>
        <c:dLbls>
          <c:showLegendKey val="0"/>
          <c:showVal val="0"/>
          <c:showCatName val="0"/>
          <c:showSerName val="0"/>
          <c:showPercent val="0"/>
          <c:showBubbleSize val="0"/>
        </c:dLbls>
        <c:axId val="851649055"/>
        <c:axId val="851641983"/>
      </c:scatterChart>
      <c:valAx>
        <c:axId val="851649055"/>
        <c:scaling>
          <c:orientation val="minMax"/>
          <c:max val="13"/>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51641983"/>
        <c:crosses val="autoZero"/>
        <c:crossBetween val="midCat"/>
        <c:majorUnit val="1"/>
      </c:valAx>
      <c:valAx>
        <c:axId val="851641983"/>
        <c:scaling>
          <c:orientation val="minMax"/>
        </c:scaling>
        <c:delete val="0"/>
        <c:axPos val="l"/>
        <c:majorGridlines>
          <c:spPr>
            <a:ln w="9525" cap="flat" cmpd="sng" algn="ctr">
              <a:solidFill>
                <a:schemeClr val="tx1">
                  <a:lumMod val="15000"/>
                  <a:lumOff val="85000"/>
                </a:schemeClr>
              </a:solidFill>
              <a:round/>
            </a:ln>
            <a:effectLst/>
          </c:spPr>
        </c:majorGridlines>
        <c:numFmt formatCode="0.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85164905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4" y="0"/>
            <a:ext cx="2971800" cy="457200"/>
          </a:xfrm>
          <a:prstGeom prst="rect">
            <a:avLst/>
          </a:prstGeom>
        </p:spPr>
        <p:txBody>
          <a:bodyPr vert="horz" lIns="91440" tIns="45720" rIns="91440" bIns="45720" rtlCol="0"/>
          <a:lstStyle>
            <a:lvl1pPr algn="r">
              <a:defRPr sz="1200"/>
            </a:lvl1pPr>
          </a:lstStyle>
          <a:p>
            <a:fld id="{4687DBFB-ACE0-4E79-8808-385FCEFCB5B7}" type="datetimeFigureOut">
              <a:rPr lang="zh-CN" altLang="en-US" smtClean="0"/>
              <a:pPr/>
              <a:t>2023/7/13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4" y="8685213"/>
            <a:ext cx="2971800" cy="457200"/>
          </a:xfrm>
          <a:prstGeom prst="rect">
            <a:avLst/>
          </a:prstGeom>
        </p:spPr>
        <p:txBody>
          <a:bodyPr vert="horz" lIns="91440" tIns="45720" rIns="91440" bIns="45720" rtlCol="0" anchor="b"/>
          <a:lstStyle>
            <a:lvl1pPr algn="r">
              <a:defRPr sz="1200"/>
            </a:lvl1pPr>
          </a:lstStyle>
          <a:p>
            <a:fld id="{0892393D-F701-47C2-9EFF-2C365D8DDB79}" type="slidenum">
              <a:rPr lang="zh-CN" altLang="en-US" smtClean="0"/>
              <a:pPr/>
              <a:t>‹#›</a:t>
            </a:fld>
            <a:endParaRPr lang="zh-CN" altLang="en-US"/>
          </a:p>
        </p:txBody>
      </p:sp>
    </p:spTree>
    <p:extLst>
      <p:ext uri="{BB962C8B-B14F-4D97-AF65-F5344CB8AC3E}">
        <p14:creationId xmlns:p14="http://schemas.microsoft.com/office/powerpoint/2010/main" val="3186927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4"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26C558D-B080-46CB-A37C-768934525088}" type="datetimeFigureOut">
              <a:rPr lang="zh-CN" altLang="en-US"/>
              <a:pPr>
                <a:defRPr/>
              </a:pPr>
              <a:t>2023/7/13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1"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4"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DE3ED4EB-D48F-4AD8-9AAC-BC93CF80A6A5}" type="slidenum">
              <a:rPr lang="zh-CN" altLang="en-US"/>
              <a:pPr>
                <a:defRPr/>
              </a:pPr>
              <a:t>‹#›</a:t>
            </a:fld>
            <a:endParaRPr lang="zh-CN" altLang="en-US"/>
          </a:p>
        </p:txBody>
      </p:sp>
    </p:spTree>
    <p:extLst>
      <p:ext uri="{BB962C8B-B14F-4D97-AF65-F5344CB8AC3E}">
        <p14:creationId xmlns:p14="http://schemas.microsoft.com/office/powerpoint/2010/main" val="3843401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379278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30</a:t>
            </a:fld>
            <a:endParaRPr lang="zh-CN" altLang="en-US"/>
          </a:p>
        </p:txBody>
      </p:sp>
    </p:spTree>
    <p:extLst>
      <p:ext uri="{BB962C8B-B14F-4D97-AF65-F5344CB8AC3E}">
        <p14:creationId xmlns:p14="http://schemas.microsoft.com/office/powerpoint/2010/main" val="226501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31</a:t>
            </a:fld>
            <a:endParaRPr lang="zh-CN" altLang="en-US"/>
          </a:p>
        </p:txBody>
      </p:sp>
    </p:spTree>
    <p:extLst>
      <p:ext uri="{BB962C8B-B14F-4D97-AF65-F5344CB8AC3E}">
        <p14:creationId xmlns:p14="http://schemas.microsoft.com/office/powerpoint/2010/main" val="2500003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32</a:t>
            </a:fld>
            <a:endParaRPr lang="zh-CN" altLang="en-US"/>
          </a:p>
        </p:txBody>
      </p:sp>
    </p:spTree>
    <p:extLst>
      <p:ext uri="{BB962C8B-B14F-4D97-AF65-F5344CB8AC3E}">
        <p14:creationId xmlns:p14="http://schemas.microsoft.com/office/powerpoint/2010/main" val="1499635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33</a:t>
            </a:fld>
            <a:endParaRPr lang="zh-CN" altLang="en-US"/>
          </a:p>
        </p:txBody>
      </p:sp>
    </p:spTree>
    <p:extLst>
      <p:ext uri="{BB962C8B-B14F-4D97-AF65-F5344CB8AC3E}">
        <p14:creationId xmlns:p14="http://schemas.microsoft.com/office/powerpoint/2010/main" val="4140522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34</a:t>
            </a:fld>
            <a:endParaRPr lang="zh-CN" altLang="en-US"/>
          </a:p>
        </p:txBody>
      </p:sp>
    </p:spTree>
    <p:extLst>
      <p:ext uri="{BB962C8B-B14F-4D97-AF65-F5344CB8AC3E}">
        <p14:creationId xmlns:p14="http://schemas.microsoft.com/office/powerpoint/2010/main" val="363972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投点仪：</a:t>
            </a:r>
            <a:r>
              <a:rPr lang="en-US" altLang="zh-CN" dirty="0"/>
              <a:t>30~40</a:t>
            </a:r>
            <a:r>
              <a:rPr lang="zh-CN" altLang="en-US" dirty="0"/>
              <a:t>米</a:t>
            </a:r>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15</a:t>
            </a:fld>
            <a:endParaRPr lang="zh-CN" altLang="en-US"/>
          </a:p>
        </p:txBody>
      </p:sp>
    </p:spTree>
    <p:extLst>
      <p:ext uri="{BB962C8B-B14F-4D97-AF65-F5344CB8AC3E}">
        <p14:creationId xmlns:p14="http://schemas.microsoft.com/office/powerpoint/2010/main" val="40267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17</a:t>
            </a:fld>
            <a:endParaRPr lang="zh-CN" altLang="en-US"/>
          </a:p>
        </p:txBody>
      </p:sp>
    </p:spTree>
    <p:extLst>
      <p:ext uri="{BB962C8B-B14F-4D97-AF65-F5344CB8AC3E}">
        <p14:creationId xmlns:p14="http://schemas.microsoft.com/office/powerpoint/2010/main" val="414728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18</a:t>
            </a:fld>
            <a:endParaRPr lang="zh-CN" altLang="en-US"/>
          </a:p>
        </p:txBody>
      </p:sp>
    </p:spTree>
    <p:extLst>
      <p:ext uri="{BB962C8B-B14F-4D97-AF65-F5344CB8AC3E}">
        <p14:creationId xmlns:p14="http://schemas.microsoft.com/office/powerpoint/2010/main" val="102207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19</a:t>
            </a:fld>
            <a:endParaRPr lang="zh-CN" altLang="en-US"/>
          </a:p>
        </p:txBody>
      </p:sp>
    </p:spTree>
    <p:extLst>
      <p:ext uri="{BB962C8B-B14F-4D97-AF65-F5344CB8AC3E}">
        <p14:creationId xmlns:p14="http://schemas.microsoft.com/office/powerpoint/2010/main" val="135527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20</a:t>
            </a:fld>
            <a:endParaRPr lang="zh-CN" altLang="en-US"/>
          </a:p>
        </p:txBody>
      </p:sp>
    </p:spTree>
    <p:extLst>
      <p:ext uri="{BB962C8B-B14F-4D97-AF65-F5344CB8AC3E}">
        <p14:creationId xmlns:p14="http://schemas.microsoft.com/office/powerpoint/2010/main" val="138177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26</a:t>
            </a:fld>
            <a:endParaRPr lang="zh-CN" altLang="en-US"/>
          </a:p>
        </p:txBody>
      </p:sp>
    </p:spTree>
    <p:extLst>
      <p:ext uri="{BB962C8B-B14F-4D97-AF65-F5344CB8AC3E}">
        <p14:creationId xmlns:p14="http://schemas.microsoft.com/office/powerpoint/2010/main" val="297334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27</a:t>
            </a:fld>
            <a:endParaRPr lang="zh-CN" altLang="en-US"/>
          </a:p>
        </p:txBody>
      </p:sp>
    </p:spTree>
    <p:extLst>
      <p:ext uri="{BB962C8B-B14F-4D97-AF65-F5344CB8AC3E}">
        <p14:creationId xmlns:p14="http://schemas.microsoft.com/office/powerpoint/2010/main" val="403780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29</a:t>
            </a:fld>
            <a:endParaRPr lang="zh-CN" altLang="en-US"/>
          </a:p>
        </p:txBody>
      </p:sp>
    </p:spTree>
    <p:extLst>
      <p:ext uri="{BB962C8B-B14F-4D97-AF65-F5344CB8AC3E}">
        <p14:creationId xmlns:p14="http://schemas.microsoft.com/office/powerpoint/2010/main" val="2172800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CCA53E4E-8495-4F6B-8E58-9134841D8651}" type="datetime1">
              <a:rPr lang="zh-CN" altLang="en-US" smtClean="0"/>
              <a:t>2023/7/13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C22D90F-8D20-4013-A7B5-546066B0362C}" type="slidenum">
              <a:rPr lang="zh-CN" altLang="en-US"/>
              <a:pPr>
                <a:defRPr/>
              </a:pPr>
              <a:t>‹#›</a:t>
            </a:fld>
            <a:endParaRPr lang="zh-CN" altLang="en-US"/>
          </a:p>
        </p:txBody>
      </p:sp>
    </p:spTree>
    <p:extLst>
      <p:ext uri="{BB962C8B-B14F-4D97-AF65-F5344CB8AC3E}">
        <p14:creationId xmlns:p14="http://schemas.microsoft.com/office/powerpoint/2010/main" val="6224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E55AB8A-45BD-4B10-A9D4-AD5539C85CC0}" type="datetime1">
              <a:rPr lang="zh-CN" altLang="en-US" smtClean="0"/>
              <a:t>2023/7/13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DD02241-F8B1-49C5-AD48-4205DFFF0DF8}" type="slidenum">
              <a:rPr lang="zh-CN" altLang="en-US"/>
              <a:pPr>
                <a:defRPr/>
              </a:pPr>
              <a:t>‹#›</a:t>
            </a:fld>
            <a:endParaRPr lang="zh-CN" altLang="en-US"/>
          </a:p>
        </p:txBody>
      </p:sp>
    </p:spTree>
    <p:extLst>
      <p:ext uri="{BB962C8B-B14F-4D97-AF65-F5344CB8AC3E}">
        <p14:creationId xmlns:p14="http://schemas.microsoft.com/office/powerpoint/2010/main" val="328009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D558931-03DC-4D74-A3CE-9D0434DF1457}" type="datetime1">
              <a:rPr lang="zh-CN" altLang="en-US" smtClean="0"/>
              <a:t>2023/7/13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702A648-6BBF-4411-9A4F-CE96B9DD1809}" type="slidenum">
              <a:rPr lang="zh-CN" altLang="en-US"/>
              <a:pPr>
                <a:defRPr/>
              </a:pPr>
              <a:t>‹#›</a:t>
            </a:fld>
            <a:endParaRPr lang="zh-CN" altLang="en-US"/>
          </a:p>
        </p:txBody>
      </p:sp>
    </p:spTree>
    <p:extLst>
      <p:ext uri="{BB962C8B-B14F-4D97-AF65-F5344CB8AC3E}">
        <p14:creationId xmlns:p14="http://schemas.microsoft.com/office/powerpoint/2010/main" val="276928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0"/>
            <a:ext cx="9144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Title 1"/>
          <p:cNvSpPr>
            <a:spLocks noGrp="1"/>
          </p:cNvSpPr>
          <p:nvPr>
            <p:ph type="title"/>
          </p:nvPr>
        </p:nvSpPr>
        <p:spPr>
          <a:xfrm>
            <a:off x="392980" y="182085"/>
            <a:ext cx="7859456" cy="582619"/>
          </a:xfrm>
        </p:spPr>
        <p:txBody>
          <a:bodyPr>
            <a:normAutofit/>
          </a:bodyPr>
          <a:lstStyle>
            <a:lvl1pPr>
              <a:defRPr sz="3200">
                <a:solidFill>
                  <a:schemeClr val="bg1"/>
                </a:solidFill>
                <a:latin typeface="Arial Black" panose="020B0A04020102020204" pitchFamily="34" charset="0"/>
              </a:defRPr>
            </a:lvl1pPr>
          </a:lstStyle>
          <a:p>
            <a:endParaRPr lang="en-US" altLang="zh-CN" dirty="0"/>
          </a:p>
        </p:txBody>
      </p:sp>
    </p:spTree>
    <p:extLst>
      <p:ext uri="{BB962C8B-B14F-4D97-AF65-F5344CB8AC3E}">
        <p14:creationId xmlns:p14="http://schemas.microsoft.com/office/powerpoint/2010/main" val="343172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04 July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1953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7302" y="2169047"/>
            <a:ext cx="1890000" cy="2494674"/>
          </a:xfrm>
          <a:prstGeom prst="rect">
            <a:avLst/>
          </a:prstGeom>
        </p:spPr>
      </p:pic>
    </p:spTree>
    <p:extLst>
      <p:ext uri="{BB962C8B-B14F-4D97-AF65-F5344CB8AC3E}">
        <p14:creationId xmlns:p14="http://schemas.microsoft.com/office/powerpoint/2010/main" val="43699916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61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04 July 2023</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1702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9598" y="710117"/>
            <a:ext cx="1492818"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305991" y="3429001"/>
            <a:ext cx="8532019" cy="2153265"/>
          </a:xfrm>
        </p:spPr>
        <p:txBody>
          <a:bodyPr anchor="t" anchorCtr="0"/>
          <a:lstStyle>
            <a:lvl1pPr algn="l">
              <a:defRPr sz="375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305991" y="5700253"/>
            <a:ext cx="8532020" cy="803787"/>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400539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04 July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164747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04 July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957641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04 July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305991" y="1439863"/>
            <a:ext cx="8532019"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67064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D6E91A8-04A9-4F5E-976A-355A0E99B91C}" type="datetime1">
              <a:rPr lang="zh-CN" altLang="en-US" smtClean="0"/>
              <a:t>2023/7/13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4BEEA27-C98A-4D6E-B88E-6F0045E4FB59}" type="slidenum">
              <a:rPr lang="zh-CN" altLang="en-US"/>
              <a:pPr>
                <a:defRPr/>
              </a:pPr>
              <a:t>‹#›</a:t>
            </a:fld>
            <a:endParaRPr lang="zh-CN" altLang="en-US"/>
          </a:p>
        </p:txBody>
      </p:sp>
    </p:spTree>
    <p:extLst>
      <p:ext uri="{BB962C8B-B14F-4D97-AF65-F5344CB8AC3E}">
        <p14:creationId xmlns:p14="http://schemas.microsoft.com/office/powerpoint/2010/main" val="3644446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9144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6056710" y="-52466"/>
            <a:ext cx="3087290" cy="6370820"/>
          </a:xfrm>
          <a:solidFill>
            <a:schemeClr val="tx1">
              <a:alpha val="80000"/>
            </a:schemeClr>
          </a:solidFill>
        </p:spPr>
        <p:txBody>
          <a:bodyPr lIns="180000" tIns="180000" rIns="180000" bIns="180000"/>
          <a:lstStyle>
            <a:lvl1pPr>
              <a:defRPr sz="2100">
                <a:solidFill>
                  <a:schemeClr val="bg1"/>
                </a:solidFill>
              </a:defRPr>
            </a:lvl1pPr>
            <a:lvl2pPr marL="243000" indent="-243000">
              <a:buFont typeface="Arial" charset="0"/>
              <a:buChar char="•"/>
              <a:tabLst/>
              <a:defRPr sz="1575">
                <a:solidFill>
                  <a:schemeClr val="bg1"/>
                </a:solidFill>
              </a:defRPr>
            </a:lvl2pPr>
            <a:lvl3pPr marL="486000" indent="-243000">
              <a:buSzPct val="100000"/>
              <a:buFont typeface="Arial" panose="020B0604020202020204" pitchFamily="34" charset="0"/>
              <a:buChar char="•"/>
              <a:tabLst/>
              <a:defRPr sz="1350">
                <a:solidFill>
                  <a:schemeClr val="bg1"/>
                </a:solidFill>
              </a:defRPr>
            </a:lvl3pPr>
            <a:lvl4pPr marL="729000" indent="-243000">
              <a:buSzPct val="100000"/>
              <a:buFont typeface="Arial" charset="0"/>
              <a:buChar char="•"/>
              <a:tabLst/>
              <a:defRPr>
                <a:solidFill>
                  <a:schemeClr val="bg1"/>
                </a:solidFill>
              </a:defRPr>
            </a:lvl4pPr>
            <a:lvl5pPr marL="1543050" indent="-17145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04 July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2846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5991" y="1592264"/>
            <a:ext cx="4212431"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04 July 2023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06579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991" y="2427287"/>
            <a:ext cx="4212431"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7287"/>
            <a:ext cx="4208860" cy="3762376"/>
          </a:xfrm>
        </p:spPr>
        <p:txBody>
          <a:bodyPr/>
          <a:lstStyle>
            <a:lvl1pPr marL="243000" indent="-243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04 July 2023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29382786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4212431"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4625578" y="0"/>
            <a:ext cx="451842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04 July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H. Mainaud Durand | Geodetic, survey and alignment challenges of the FCC-ee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96676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04 July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H. Mainaud Durand | Geodetic, survey and alignment challenges of the FCC-ee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4625579" y="159226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4625579" y="396970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956044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04 July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H. Mainaud Durand | Geodetic, survey and alignment challenges of the FCC-ee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6056710" y="1592264"/>
            <a:ext cx="27813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6093511" y="396970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3194447" y="159226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3194447" y="3978016"/>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616857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4212431"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04 July 2023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H. Mainaud Durand | Geodetic, survey and alignment challenges of the FCC-ee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4629151" y="2420939"/>
            <a:ext cx="4212431"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18093075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nchor="t" anchorCtr="0"/>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056710" y="1604966"/>
            <a:ext cx="2784890" cy="655634"/>
          </a:xfrm>
        </p:spPr>
        <p:txBody>
          <a:bodyPr anchor="t" anchorCtr="0"/>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190385" y="1601228"/>
            <a:ext cx="2781301" cy="668337"/>
          </a:xfrm>
        </p:spPr>
        <p:txBody>
          <a:bodyPr anchor="t" anchorCtr="0"/>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190386" y="2429903"/>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04 July 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H. Mainaud Durand | Geodetic, survey and alignment challenges of the FCC-ee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4742844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087290" y="1601377"/>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087290" y="2732443"/>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04 July 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H. Mainaud Durand | Geodetic, survey and alignment challenges of the FCC-ee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2456"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3038"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6174291"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6174291"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93702055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9582" y="1592263"/>
            <a:ext cx="8532018"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04 July 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H. Mainaud Durand | Geodetic, survey and alignment challenges of the FCC-ee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922596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6B111A4-FBE8-4EEF-A957-F689CAD25BAD}" type="datetime1">
              <a:rPr lang="zh-CN" altLang="en-US" smtClean="0"/>
              <a:t>2023/7/13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3FFE8A5-05D8-4769-8E3F-EEA84A81994B}" type="slidenum">
              <a:rPr lang="zh-CN" altLang="en-US"/>
              <a:pPr>
                <a:defRPr/>
              </a:pPr>
              <a:t>‹#›</a:t>
            </a:fld>
            <a:endParaRPr lang="zh-CN" altLang="en-US"/>
          </a:p>
        </p:txBody>
      </p:sp>
    </p:spTree>
    <p:extLst>
      <p:ext uri="{BB962C8B-B14F-4D97-AF65-F5344CB8AC3E}">
        <p14:creationId xmlns:p14="http://schemas.microsoft.com/office/powerpoint/2010/main" val="684575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9144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04 July 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H. Mainaud Durand | Geodetic, survey and alignment challenges of the FCC-ee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358416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305991" y="1709739"/>
            <a:ext cx="8532019" cy="2852737"/>
          </a:xfrm>
        </p:spPr>
        <p:txBody>
          <a:bodyPr anchor="b"/>
          <a:lstStyle>
            <a:lvl1pPr>
              <a:defRPr sz="3750"/>
            </a:lvl1pPr>
          </a:lstStyle>
          <a:p>
            <a:r>
              <a:rPr lang="en-US"/>
              <a:t>Click to edit Master title style</a:t>
            </a:r>
            <a:endParaRPr lang="en-US" dirty="0"/>
          </a:p>
        </p:txBody>
      </p:sp>
      <p:sp>
        <p:nvSpPr>
          <p:cNvPr id="3" name="Text Placeholder 2"/>
          <p:cNvSpPr>
            <a:spLocks noGrp="1"/>
          </p:cNvSpPr>
          <p:nvPr>
            <p:ph type="body" idx="1"/>
          </p:nvPr>
        </p:nvSpPr>
        <p:spPr>
          <a:xfrm>
            <a:off x="305990" y="4589464"/>
            <a:ext cx="8532020" cy="1500187"/>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04 July 2023</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74923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04 July 2023</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3270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04 July 2023</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77616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305991" y="6196406"/>
            <a:ext cx="8532019"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3923928" y="2244864"/>
            <a:ext cx="1296144" cy="1728192"/>
          </a:xfrm>
          <a:prstGeom prst="rect">
            <a:avLst/>
          </a:prstGeom>
        </p:spPr>
      </p:pic>
    </p:spTree>
    <p:extLst>
      <p:ext uri="{BB962C8B-B14F-4D97-AF65-F5344CB8AC3E}">
        <p14:creationId xmlns:p14="http://schemas.microsoft.com/office/powerpoint/2010/main" val="330884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5A44EC0D-E732-4FD8-A180-F11E2CF92E7D}" type="datetime1">
              <a:rPr lang="zh-CN" altLang="en-US" smtClean="0"/>
              <a:t>2023/7/13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FFDD9CA-8383-469B-9581-0D9B14342F10}" type="slidenum">
              <a:rPr lang="zh-CN" altLang="en-US"/>
              <a:pPr>
                <a:defRPr/>
              </a:pPr>
              <a:t>‹#›</a:t>
            </a:fld>
            <a:endParaRPr lang="zh-CN" altLang="en-US"/>
          </a:p>
        </p:txBody>
      </p:sp>
    </p:spTree>
    <p:extLst>
      <p:ext uri="{BB962C8B-B14F-4D97-AF65-F5344CB8AC3E}">
        <p14:creationId xmlns:p14="http://schemas.microsoft.com/office/powerpoint/2010/main" val="46454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24CFFCBD-FF00-4558-BFCE-2A48D1C7E63F}" type="datetime1">
              <a:rPr lang="zh-CN" altLang="en-US" smtClean="0"/>
              <a:t>2023/7/13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11588BE-B011-41E5-9F1F-3575DA4BE413}" type="slidenum">
              <a:rPr lang="zh-CN" altLang="en-US"/>
              <a:pPr>
                <a:defRPr/>
              </a:pPr>
              <a:t>‹#›</a:t>
            </a:fld>
            <a:endParaRPr lang="zh-CN" altLang="en-US"/>
          </a:p>
        </p:txBody>
      </p:sp>
    </p:spTree>
    <p:extLst>
      <p:ext uri="{BB962C8B-B14F-4D97-AF65-F5344CB8AC3E}">
        <p14:creationId xmlns:p14="http://schemas.microsoft.com/office/powerpoint/2010/main" val="421400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3FCCEF8D-D0BA-469C-890C-A38FBB24B0A2}" type="datetime1">
              <a:rPr lang="zh-CN" altLang="en-US" smtClean="0"/>
              <a:t>2023/7/13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21683DF-D507-43F4-81CB-95BA739AB1EA}" type="slidenum">
              <a:rPr lang="zh-CN" altLang="en-US"/>
              <a:pPr>
                <a:defRPr/>
              </a:pPr>
              <a:t>‹#›</a:t>
            </a:fld>
            <a:endParaRPr lang="zh-CN" altLang="en-US"/>
          </a:p>
        </p:txBody>
      </p:sp>
    </p:spTree>
    <p:extLst>
      <p:ext uri="{BB962C8B-B14F-4D97-AF65-F5344CB8AC3E}">
        <p14:creationId xmlns:p14="http://schemas.microsoft.com/office/powerpoint/2010/main" val="16385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8BD833C8-9838-4D49-B194-21DE06B24A7D}" type="datetime1">
              <a:rPr lang="zh-CN" altLang="en-US" smtClean="0"/>
              <a:t>2023/7/13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r>
              <a:rPr lang="en-US" altLang="zh-CN" dirty="0"/>
              <a:t>38</a:t>
            </a:r>
            <a:endParaRPr lang="zh-CN" altLang="en-US" dirty="0"/>
          </a:p>
        </p:txBody>
      </p:sp>
    </p:spTree>
    <p:extLst>
      <p:ext uri="{BB962C8B-B14F-4D97-AF65-F5344CB8AC3E}">
        <p14:creationId xmlns:p14="http://schemas.microsoft.com/office/powerpoint/2010/main" val="213951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56DF2E2-C252-40B5-B2F4-C87A41353F94}" type="datetime1">
              <a:rPr lang="zh-CN" altLang="en-US" smtClean="0"/>
              <a:t>2023/7/13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6E3654C-B73D-4C9B-A229-34ACFB827E4D}" type="slidenum">
              <a:rPr lang="zh-CN" altLang="en-US"/>
              <a:pPr>
                <a:defRPr/>
              </a:pPr>
              <a:t>‹#›</a:t>
            </a:fld>
            <a:endParaRPr lang="zh-CN" altLang="en-US"/>
          </a:p>
        </p:txBody>
      </p:sp>
    </p:spTree>
    <p:extLst>
      <p:ext uri="{BB962C8B-B14F-4D97-AF65-F5344CB8AC3E}">
        <p14:creationId xmlns:p14="http://schemas.microsoft.com/office/powerpoint/2010/main" val="61877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0CC4F83-A10F-4B39-9E65-4A0A0B1201EA}" type="datetime1">
              <a:rPr lang="zh-CN" altLang="en-US" smtClean="0"/>
              <a:t>2023/7/13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4B01335-BBCB-4139-A816-7BD1F02F478F}" type="slidenum">
              <a:rPr lang="zh-CN" altLang="en-US"/>
              <a:pPr>
                <a:defRPr/>
              </a:pPr>
              <a:t>‹#›</a:t>
            </a:fld>
            <a:endParaRPr lang="zh-CN" altLang="en-US"/>
          </a:p>
        </p:txBody>
      </p:sp>
    </p:spTree>
    <p:extLst>
      <p:ext uri="{BB962C8B-B14F-4D97-AF65-F5344CB8AC3E}">
        <p14:creationId xmlns:p14="http://schemas.microsoft.com/office/powerpoint/2010/main" val="229860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4015B5A-177B-43C8-9AE9-328C91F30437}" type="datetime1">
              <a:rPr lang="zh-CN" altLang="en-US" smtClean="0"/>
              <a:t>2023/7/13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F15536B3-966F-41F4-9BC4-AD498C85DBE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991" y="373593"/>
            <a:ext cx="8532019"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6315998"/>
            <a:ext cx="9144000" cy="542002"/>
          </a:xfrm>
          <a:prstGeom prst="rect">
            <a:avLst/>
          </a:prstGeom>
        </p:spPr>
      </p:pic>
      <p:sp>
        <p:nvSpPr>
          <p:cNvPr id="3" name="Text Placeholder 2"/>
          <p:cNvSpPr>
            <a:spLocks noGrp="1"/>
          </p:cNvSpPr>
          <p:nvPr>
            <p:ph type="body" idx="1"/>
          </p:nvPr>
        </p:nvSpPr>
        <p:spPr>
          <a:xfrm>
            <a:off x="305992" y="1592263"/>
            <a:ext cx="8532018"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1930575" y="6350852"/>
            <a:ext cx="1156717" cy="365125"/>
          </a:xfrm>
          <a:prstGeom prst="rect">
            <a:avLst/>
          </a:prstGeom>
        </p:spPr>
        <p:txBody>
          <a:bodyPr vert="horz" lIns="0" tIns="0" rIns="0" bIns="0" rtlCol="0" anchor="ctr"/>
          <a:lstStyle>
            <a:lvl1pPr algn="r">
              <a:defRPr sz="750">
                <a:solidFill>
                  <a:schemeClr val="bg1"/>
                </a:solidFill>
              </a:defRPr>
            </a:lvl1pPr>
          </a:lstStyle>
          <a:p>
            <a:r>
              <a:rPr lang="en-US"/>
              <a:t>04 July 2023</a:t>
            </a:r>
            <a:endParaRPr lang="en-US" dirty="0"/>
          </a:p>
        </p:txBody>
      </p:sp>
      <p:sp>
        <p:nvSpPr>
          <p:cNvPr id="6" name="Slide Number Placeholder 5"/>
          <p:cNvSpPr>
            <a:spLocks noGrp="1"/>
          </p:cNvSpPr>
          <p:nvPr>
            <p:ph type="sldNum" sz="quarter" idx="4"/>
          </p:nvPr>
        </p:nvSpPr>
        <p:spPr>
          <a:xfrm>
            <a:off x="8330659" y="6356351"/>
            <a:ext cx="510941" cy="365125"/>
          </a:xfrm>
          <a:prstGeom prst="rect">
            <a:avLst/>
          </a:prstGeom>
        </p:spPr>
        <p:txBody>
          <a:bodyPr vert="horz" lIns="0" tIns="0" rIns="0" bIns="0" rtlCol="0" anchor="ctr"/>
          <a:lstStyle>
            <a:lvl1pPr algn="r">
              <a:defRPr sz="75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3194447" y="6356351"/>
            <a:ext cx="4929166" cy="365125"/>
          </a:xfrm>
          <a:prstGeom prst="rect">
            <a:avLst/>
          </a:prstGeom>
        </p:spPr>
        <p:txBody>
          <a:bodyPr vert="horz" lIns="91440" tIns="45720" rIns="91440" bIns="45720" rtlCol="0" anchor="ctr"/>
          <a:lstStyle>
            <a:lvl1pPr algn="ctr">
              <a:defRPr sz="900">
                <a:solidFill>
                  <a:schemeClr val="bg1"/>
                </a:solidFill>
              </a:defRPr>
            </a:lvl1pPr>
          </a:lstStyle>
          <a:p>
            <a:r>
              <a:rPr lang="en-GB"/>
              <a:t>H. Mainaud Durand | Geodetic, survey and alignment challenges of the FCC-ee</a:t>
            </a:r>
            <a:endParaRPr lang="en-US" dirty="0"/>
          </a:p>
        </p:txBody>
      </p:sp>
    </p:spTree>
    <p:extLst>
      <p:ext uri="{BB962C8B-B14F-4D97-AF65-F5344CB8AC3E}">
        <p14:creationId xmlns:p14="http://schemas.microsoft.com/office/powerpoint/2010/main" val="17618366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hdr="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685800" rtl="0" eaLnBrk="1" latinLnBrk="0" hangingPunct="1">
        <a:lnSpc>
          <a:spcPct val="90000"/>
        </a:lnSpc>
        <a:spcBef>
          <a:spcPts val="1350"/>
        </a:spcBef>
        <a:spcAft>
          <a:spcPts val="300"/>
        </a:spcAft>
        <a:buFont typeface="Arial"/>
        <a:buNone/>
        <a:tabLst/>
        <a:defRPr sz="1575" b="1" kern="1200">
          <a:solidFill>
            <a:schemeClr val="tx2">
              <a:lumMod val="50000"/>
            </a:schemeClr>
          </a:solidFill>
          <a:latin typeface="+mn-lt"/>
          <a:ea typeface="+mn-ea"/>
          <a:cs typeface="+mn-cs"/>
        </a:defRPr>
      </a:lvl1pPr>
      <a:lvl2pPr marL="242888" indent="-243000" algn="l" defTabSz="685800" rtl="0" eaLnBrk="1" latinLnBrk="0" hangingPunct="1">
        <a:lnSpc>
          <a:spcPct val="100000"/>
        </a:lnSpc>
        <a:spcBef>
          <a:spcPts val="375"/>
        </a:spcBef>
        <a:spcAft>
          <a:spcPts val="225"/>
        </a:spcAft>
        <a:buFont typeface="Arial" charset="0"/>
        <a:buChar char="•"/>
        <a:tabLst/>
        <a:defRPr sz="1350" kern="1200">
          <a:solidFill>
            <a:schemeClr val="tx2">
              <a:lumMod val="50000"/>
            </a:schemeClr>
          </a:solidFill>
          <a:latin typeface="+mn-lt"/>
          <a:ea typeface="+mn-ea"/>
          <a:cs typeface="+mn-cs"/>
        </a:defRPr>
      </a:lvl2pPr>
      <a:lvl3pPr marL="486000" indent="-243000" algn="l" defTabSz="685800" rtl="0" eaLnBrk="1" latinLnBrk="0" hangingPunct="1">
        <a:lnSpc>
          <a:spcPct val="100000"/>
        </a:lnSpc>
        <a:spcBef>
          <a:spcPts val="375"/>
        </a:spcBef>
        <a:spcAft>
          <a:spcPts val="225"/>
        </a:spcAft>
        <a:buFont typeface="Arial" panose="020B0604020202020204" pitchFamily="34" charset="0"/>
        <a:buChar char="•"/>
        <a:tabLst/>
        <a:defRPr sz="1275" kern="1200">
          <a:solidFill>
            <a:schemeClr val="tx2">
              <a:lumMod val="50000"/>
            </a:schemeClr>
          </a:solidFill>
          <a:latin typeface="+mn-lt"/>
          <a:ea typeface="+mn-ea"/>
          <a:cs typeface="+mn-cs"/>
        </a:defRPr>
      </a:lvl3pPr>
      <a:lvl4pPr marL="729000" indent="-243000" algn="l" defTabSz="685800" rtl="0" eaLnBrk="1" latinLnBrk="0" hangingPunct="1">
        <a:lnSpc>
          <a:spcPct val="100000"/>
        </a:lnSpc>
        <a:spcBef>
          <a:spcPts val="375"/>
        </a:spcBef>
        <a:spcAft>
          <a:spcPts val="225"/>
        </a:spcAft>
        <a:buFont typeface="Arial" panose="020B0604020202020204" pitchFamily="34" charset="0"/>
        <a:buChar char="•"/>
        <a:tabLst/>
        <a:defRPr sz="1200" kern="1200">
          <a:solidFill>
            <a:schemeClr val="tx2">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xml"/><Relationship Id="rId4" Type="http://schemas.openxmlformats.org/officeDocument/2006/relationships/image" Target="../media/image96.jpg"/></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pacman.web.cern.ch/pacman/" TargetMode="External"/><Relationship Id="rId1" Type="http://schemas.openxmlformats.org/officeDocument/2006/relationships/slideLayout" Target="../slideLayouts/slideLayout13.xml"/><Relationship Id="rId5" Type="http://schemas.openxmlformats.org/officeDocument/2006/relationships/image" Target="../media/image114.png"/><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a:xfrm>
            <a:off x="360000" y="2204864"/>
            <a:ext cx="8280000" cy="3555136"/>
          </a:xfrm>
        </p:spPr>
        <p:txBody>
          <a:bodyPr/>
          <a:lstStyle/>
          <a:p>
            <a:r>
              <a:rPr lang="zh-CN" altLang="en-US" sz="3600" b="1" dirty="0">
                <a:solidFill>
                  <a:srgbClr val="FF0000"/>
                </a:solidFill>
                <a:latin typeface="Calibri Light" panose="020F0302020204030204" pitchFamily="34" charset="0"/>
                <a:cs typeface="Times New Roman" pitchFamily="18" charset="0"/>
              </a:rPr>
              <a:t>高能光源准直介绍</a:t>
            </a:r>
            <a:br>
              <a:rPr lang="en-US" altLang="zh-CN" sz="2400" b="1" dirty="0">
                <a:latin typeface="Times New Roman" pitchFamily="18" charset="0"/>
                <a:cs typeface="Times New Roman" pitchFamily="18" charset="0"/>
              </a:rPr>
            </a:br>
            <a:br>
              <a:rPr lang="en-US" altLang="zh-CN" sz="2400" b="1" dirty="0">
                <a:latin typeface="Times New Roman" pitchFamily="18" charset="0"/>
                <a:cs typeface="Times New Roman" pitchFamily="18" charset="0"/>
              </a:rPr>
            </a:br>
            <a:br>
              <a:rPr lang="en-US" altLang="zh-CN" sz="2400" b="1" dirty="0">
                <a:latin typeface="Times New Roman" pitchFamily="18" charset="0"/>
                <a:cs typeface="Times New Roman" pitchFamily="18" charset="0"/>
              </a:rPr>
            </a:br>
            <a:br>
              <a:rPr lang="en-US" altLang="zh-CN" sz="2400" b="1" dirty="0">
                <a:latin typeface="Times New Roman" pitchFamily="18" charset="0"/>
                <a:cs typeface="Times New Roman" pitchFamily="18" charset="0"/>
              </a:rPr>
            </a:br>
            <a:r>
              <a:rPr lang="zh-CN" altLang="en-US" sz="2800" b="1" dirty="0">
                <a:latin typeface="Times New Roman" pitchFamily="18" charset="0"/>
                <a:cs typeface="Times New Roman" pitchFamily="18" charset="0"/>
              </a:rPr>
              <a:t>董 岚， 王小龙</a:t>
            </a:r>
            <a:br>
              <a:rPr lang="en-US" altLang="zh-CN" sz="2400" b="1" dirty="0">
                <a:latin typeface="Times New Roman" pitchFamily="18" charset="0"/>
                <a:cs typeface="Times New Roman" pitchFamily="18" charset="0"/>
              </a:rPr>
            </a:br>
            <a:br>
              <a:rPr lang="en-US" altLang="zh-CN" sz="2000" b="1" dirty="0">
                <a:latin typeface="Calibri Light" panose="020F0302020204030204" pitchFamily="34" charset="0"/>
                <a:cs typeface="Times New Roman" panose="02020603050405020304" pitchFamily="18" charset="0"/>
              </a:rPr>
            </a:br>
            <a:r>
              <a:rPr lang="en-US" altLang="zh-CN" sz="2000" b="1" dirty="0">
                <a:latin typeface="Calibri Light" panose="020F0302020204030204" pitchFamily="34" charset="0"/>
                <a:cs typeface="Times New Roman" panose="02020603050405020304" pitchFamily="18" charset="0"/>
              </a:rPr>
              <a:t>CEPC  Day,   Jul. 13, 2023</a:t>
            </a:r>
            <a:br>
              <a:rPr lang="en-US" altLang="zh-CN" sz="2000" b="1" dirty="0">
                <a:latin typeface="Calibri Light" panose="020F0302020204030204" pitchFamily="34" charset="0"/>
                <a:cs typeface="Times New Roman" panose="02020603050405020304" pitchFamily="18" charset="0"/>
              </a:rPr>
            </a:br>
            <a:br>
              <a:rPr lang="en-US" altLang="zh-CN" sz="2000" b="1" dirty="0">
                <a:latin typeface="Calibri Light" panose="020F0302020204030204" pitchFamily="34" charset="0"/>
                <a:cs typeface="Times New Roman" panose="02020603050405020304" pitchFamily="18" charset="0"/>
              </a:rPr>
            </a:br>
            <a:br>
              <a:rPr lang="en-US" altLang="zh-CN" sz="2000" b="1" dirty="0">
                <a:latin typeface="Calibri Light" panose="020F0302020204030204" pitchFamily="34" charset="0"/>
                <a:cs typeface="Times New Roman" panose="02020603050405020304" pitchFamily="18" charset="0"/>
              </a:rPr>
            </a:br>
            <a:r>
              <a:rPr lang="en-US" altLang="zh-CN" sz="2000" b="1" dirty="0">
                <a:latin typeface="Calibri Light" panose="020F0302020204030204" pitchFamily="34" charset="0"/>
                <a:cs typeface="Times New Roman" panose="02020603050405020304" pitchFamily="18" charset="0"/>
              </a:rPr>
              <a:t> </a:t>
            </a:r>
            <a:br>
              <a:rPr lang="en-US" altLang="zh-CN" sz="2000" dirty="0">
                <a:solidFill>
                  <a:srgbClr val="3399FF"/>
                </a:solidFill>
                <a:latin typeface="Adobe 黑体 Std R" pitchFamily="34" charset="-122"/>
                <a:ea typeface="Adobe 黑体 Std R" pitchFamily="34" charset="-122"/>
              </a:rPr>
            </a:br>
            <a:endParaRPr lang="zh-CN" altLang="en-US" sz="2000" b="1" dirty="0">
              <a:latin typeface="Calibri Light" panose="020F0302020204030204" pitchFamily="34"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p:txBody>
          <a:bodyPr/>
          <a:lstStyle/>
          <a:p>
            <a:pPr>
              <a:defRPr/>
            </a:pPr>
            <a:fld id="{521683DF-D507-43F4-81CB-95BA739AB1EA}" type="slidenum">
              <a:rPr lang="zh-CN" altLang="en-US" smtClean="0"/>
              <a:pPr>
                <a:defRPr/>
              </a:pPr>
              <a:t>1</a:t>
            </a:fld>
            <a:endParaRPr lang="zh-CN" altLang="en-US" dirty="0"/>
          </a:p>
        </p:txBody>
      </p:sp>
    </p:spTree>
    <p:extLst>
      <p:ext uri="{BB962C8B-B14F-4D97-AF65-F5344CB8AC3E}">
        <p14:creationId xmlns:p14="http://schemas.microsoft.com/office/powerpoint/2010/main" val="2834831856"/>
      </p:ext>
    </p:extLst>
  </p:cSld>
  <p:clrMapOvr>
    <a:masterClrMapping/>
  </p:clrMapOvr>
  <mc:AlternateContent xmlns:mc="http://schemas.openxmlformats.org/markup-compatibility/2006" xmlns:p14="http://schemas.microsoft.com/office/powerpoint/2010/main">
    <mc:Choice Requires="p14">
      <p:transition spd="slow" p14:dur="2000" advTm="10024"/>
    </mc:Choice>
    <mc:Fallback xmlns="">
      <p:transition spd="slow" advTm="100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四、总体准直方案</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10</a:t>
            </a:fld>
            <a:endParaRPr lang="zh-CN" altLang="en-US" dirty="0"/>
          </a:p>
        </p:txBody>
      </p:sp>
      <p:sp>
        <p:nvSpPr>
          <p:cNvPr id="5" name="矩形 4">
            <a:extLst>
              <a:ext uri="{FF2B5EF4-FFF2-40B4-BE49-F238E27FC236}">
                <a16:creationId xmlns:a16="http://schemas.microsoft.com/office/drawing/2014/main" id="{2C22AFFA-AB1D-60FE-18BB-20633892FBD4}"/>
              </a:ext>
            </a:extLst>
          </p:cNvPr>
          <p:cNvSpPr/>
          <p:nvPr/>
        </p:nvSpPr>
        <p:spPr>
          <a:xfrm>
            <a:off x="567299" y="1052736"/>
            <a:ext cx="8009401" cy="707886"/>
          </a:xfrm>
          <a:prstGeom prst="rect">
            <a:avLst/>
          </a:prstGeom>
        </p:spPr>
        <p:txBody>
          <a:bodyPr wrap="square">
            <a:spAutoFit/>
          </a:bodyPr>
          <a:lstStyle/>
          <a:p>
            <a:pPr marL="358775" lvl="1" indent="-358775">
              <a:spcBef>
                <a:spcPts val="500"/>
              </a:spcBef>
              <a:spcAft>
                <a:spcPts val="500"/>
              </a:spcAft>
              <a:buClr>
                <a:srgbClr val="FF0000"/>
              </a:buClr>
              <a:buSzPct val="80000"/>
              <a:buFont typeface="Wingdings" panose="05000000000000000000" pitchFamily="2" charset="2"/>
              <a:buChar char="Ø"/>
              <a:defRPr/>
            </a:pPr>
            <a:r>
              <a:rPr lang="zh-CN" altLang="en-US" sz="2000" dirty="0">
                <a:solidFill>
                  <a:prstClr val="black"/>
                </a:solidFill>
                <a:latin typeface="Times New Roman" pitchFamily="18" charset="0"/>
                <a:cs typeface="Times New Roman" pitchFamily="18" charset="0"/>
              </a:rPr>
              <a:t>加速器准直的任务是解决加速器设备在大尺寸空间内精确定位的问题，实现绝对位置精度控制下的束流轨道平滑。</a:t>
            </a:r>
            <a:endParaRPr lang="en-US" altLang="zh-CN" sz="2000" dirty="0">
              <a:solidFill>
                <a:prstClr val="black"/>
              </a:solidFill>
              <a:latin typeface="Times New Roman" pitchFamily="18" charset="0"/>
              <a:cs typeface="Times New Roman" pitchFamily="18" charset="0"/>
            </a:endParaRPr>
          </a:p>
        </p:txBody>
      </p:sp>
      <p:sp>
        <p:nvSpPr>
          <p:cNvPr id="6" name="椭圆 5">
            <a:extLst>
              <a:ext uri="{FF2B5EF4-FFF2-40B4-BE49-F238E27FC236}">
                <a16:creationId xmlns:a16="http://schemas.microsoft.com/office/drawing/2014/main" id="{1012D118-F72D-56ED-F201-A5E5AA7D2E7E}"/>
              </a:ext>
            </a:extLst>
          </p:cNvPr>
          <p:cNvSpPr/>
          <p:nvPr/>
        </p:nvSpPr>
        <p:spPr>
          <a:xfrm>
            <a:off x="899592" y="3570230"/>
            <a:ext cx="2448272" cy="237626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2">
            <a:extLst>
              <a:ext uri="{FF2B5EF4-FFF2-40B4-BE49-F238E27FC236}">
                <a16:creationId xmlns:a16="http://schemas.microsoft.com/office/drawing/2014/main" id="{03693BBE-DA46-32B7-7B44-44DC76666B56}"/>
              </a:ext>
            </a:extLst>
          </p:cNvPr>
          <p:cNvSpPr/>
          <p:nvPr/>
        </p:nvSpPr>
        <p:spPr>
          <a:xfrm>
            <a:off x="940337" y="3512218"/>
            <a:ext cx="2445650" cy="2438630"/>
          </a:xfrm>
          <a:custGeom>
            <a:avLst/>
            <a:gdLst>
              <a:gd name="connsiteX0" fmla="*/ 17095 w 2445650"/>
              <a:gd name="connsiteY0" fmla="*/ 799692 h 2438630"/>
              <a:gd name="connsiteX1" fmla="*/ 276040 w 2445650"/>
              <a:gd name="connsiteY1" fmla="*/ 378906 h 2438630"/>
              <a:gd name="connsiteX2" fmla="*/ 721102 w 2445650"/>
              <a:gd name="connsiteY2" fmla="*/ 192789 h 2438630"/>
              <a:gd name="connsiteX3" fmla="*/ 1271361 w 2445650"/>
              <a:gd name="connsiteY3" fmla="*/ 6672 h 2438630"/>
              <a:gd name="connsiteX4" fmla="*/ 2048196 w 2445650"/>
              <a:gd name="connsiteY4" fmla="*/ 443642 h 2438630"/>
              <a:gd name="connsiteX5" fmla="*/ 2444706 w 2445650"/>
              <a:gd name="connsiteY5" fmla="*/ 977716 h 2438630"/>
              <a:gd name="connsiteX6" fmla="*/ 2145301 w 2445650"/>
              <a:gd name="connsiteY6" fmla="*/ 1892116 h 2438630"/>
              <a:gd name="connsiteX7" fmla="*/ 1724515 w 2445650"/>
              <a:gd name="connsiteY7" fmla="*/ 2410007 h 2438630"/>
              <a:gd name="connsiteX8" fmla="*/ 907219 w 2445650"/>
              <a:gd name="connsiteY8" fmla="*/ 2353362 h 2438630"/>
              <a:gd name="connsiteX9" fmla="*/ 316501 w 2445650"/>
              <a:gd name="connsiteY9" fmla="*/ 2199614 h 2438630"/>
              <a:gd name="connsiteX10" fmla="*/ 57555 w 2445650"/>
              <a:gd name="connsiteY10" fmla="*/ 1503699 h 2438630"/>
              <a:gd name="connsiteX11" fmla="*/ 17095 w 2445650"/>
              <a:gd name="connsiteY11" fmla="*/ 799692 h 243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5650" h="2438630">
                <a:moveTo>
                  <a:pt x="17095" y="799692"/>
                </a:moveTo>
                <a:cubicBezTo>
                  <a:pt x="53509" y="612226"/>
                  <a:pt x="158706" y="480056"/>
                  <a:pt x="276040" y="378906"/>
                </a:cubicBezTo>
                <a:cubicBezTo>
                  <a:pt x="393375" y="277755"/>
                  <a:pt x="555215" y="254828"/>
                  <a:pt x="721102" y="192789"/>
                </a:cubicBezTo>
                <a:cubicBezTo>
                  <a:pt x="886989" y="130750"/>
                  <a:pt x="1050179" y="-35137"/>
                  <a:pt x="1271361" y="6672"/>
                </a:cubicBezTo>
                <a:cubicBezTo>
                  <a:pt x="1492543" y="48481"/>
                  <a:pt x="1852639" y="281801"/>
                  <a:pt x="2048196" y="443642"/>
                </a:cubicBezTo>
                <a:cubicBezTo>
                  <a:pt x="2243753" y="605483"/>
                  <a:pt x="2428522" y="736304"/>
                  <a:pt x="2444706" y="977716"/>
                </a:cubicBezTo>
                <a:cubicBezTo>
                  <a:pt x="2460890" y="1219128"/>
                  <a:pt x="2265333" y="1653401"/>
                  <a:pt x="2145301" y="1892116"/>
                </a:cubicBezTo>
                <a:cubicBezTo>
                  <a:pt x="2025269" y="2130831"/>
                  <a:pt x="1930862" y="2333133"/>
                  <a:pt x="1724515" y="2410007"/>
                </a:cubicBezTo>
                <a:cubicBezTo>
                  <a:pt x="1518168" y="2486881"/>
                  <a:pt x="1141888" y="2388427"/>
                  <a:pt x="907219" y="2353362"/>
                </a:cubicBezTo>
                <a:cubicBezTo>
                  <a:pt x="672550" y="2318297"/>
                  <a:pt x="458112" y="2341224"/>
                  <a:pt x="316501" y="2199614"/>
                </a:cubicBezTo>
                <a:cubicBezTo>
                  <a:pt x="174890" y="2058004"/>
                  <a:pt x="108805" y="1739717"/>
                  <a:pt x="57555" y="1503699"/>
                </a:cubicBezTo>
                <a:cubicBezTo>
                  <a:pt x="6305" y="1267681"/>
                  <a:pt x="-19319" y="987158"/>
                  <a:pt x="17095" y="799692"/>
                </a:cubicBez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9" name="直接连接符 8">
            <a:extLst>
              <a:ext uri="{FF2B5EF4-FFF2-40B4-BE49-F238E27FC236}">
                <a16:creationId xmlns:a16="http://schemas.microsoft.com/office/drawing/2014/main" id="{51402518-D6EB-E07E-42A6-E494D49641F9}"/>
              </a:ext>
            </a:extLst>
          </p:cNvPr>
          <p:cNvCxnSpPr/>
          <p:nvPr/>
        </p:nvCxnSpPr>
        <p:spPr>
          <a:xfrm>
            <a:off x="3923928" y="4506334"/>
            <a:ext cx="43924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任意多边形 7">
            <a:extLst>
              <a:ext uri="{FF2B5EF4-FFF2-40B4-BE49-F238E27FC236}">
                <a16:creationId xmlns:a16="http://schemas.microsoft.com/office/drawing/2014/main" id="{2D97BC4A-298E-DDC4-08ED-2E499F7B6704}"/>
              </a:ext>
            </a:extLst>
          </p:cNvPr>
          <p:cNvSpPr/>
          <p:nvPr/>
        </p:nvSpPr>
        <p:spPr>
          <a:xfrm>
            <a:off x="3940404" y="4426624"/>
            <a:ext cx="4345757" cy="160775"/>
          </a:xfrm>
          <a:custGeom>
            <a:avLst/>
            <a:gdLst>
              <a:gd name="connsiteX0" fmla="*/ 0 w 4345757"/>
              <a:gd name="connsiteY0" fmla="*/ 122944 h 160775"/>
              <a:gd name="connsiteX1" fmla="*/ 584462 w 4345757"/>
              <a:gd name="connsiteY1" fmla="*/ 28676 h 160775"/>
              <a:gd name="connsiteX2" fmla="*/ 2168165 w 4345757"/>
              <a:gd name="connsiteY2" fmla="*/ 160651 h 160775"/>
              <a:gd name="connsiteX3" fmla="*/ 3327662 w 4345757"/>
              <a:gd name="connsiteY3" fmla="*/ 395 h 160775"/>
              <a:gd name="connsiteX4" fmla="*/ 4345757 w 4345757"/>
              <a:gd name="connsiteY4" fmla="*/ 113517 h 16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757" h="160775">
                <a:moveTo>
                  <a:pt x="0" y="122944"/>
                </a:moveTo>
                <a:cubicBezTo>
                  <a:pt x="111550" y="72668"/>
                  <a:pt x="223101" y="22392"/>
                  <a:pt x="584462" y="28676"/>
                </a:cubicBezTo>
                <a:cubicBezTo>
                  <a:pt x="945823" y="34960"/>
                  <a:pt x="1710965" y="165365"/>
                  <a:pt x="2168165" y="160651"/>
                </a:cubicBezTo>
                <a:cubicBezTo>
                  <a:pt x="2625365" y="155937"/>
                  <a:pt x="2964730" y="8251"/>
                  <a:pt x="3327662" y="395"/>
                </a:cubicBezTo>
                <a:cubicBezTo>
                  <a:pt x="3690594" y="-7461"/>
                  <a:pt x="4158792" y="104090"/>
                  <a:pt x="4345757" y="113517"/>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F98AC6BB-B8F4-1995-2A2C-C696528C149E}"/>
              </a:ext>
            </a:extLst>
          </p:cNvPr>
          <p:cNvPicPr>
            <a:picLocks noChangeAspect="1"/>
          </p:cNvPicPr>
          <p:nvPr/>
        </p:nvPicPr>
        <p:blipFill>
          <a:blip r:embed="rId2"/>
          <a:stretch>
            <a:fillRect/>
          </a:stretch>
        </p:blipFill>
        <p:spPr>
          <a:xfrm>
            <a:off x="2001056" y="2348880"/>
            <a:ext cx="4997887" cy="726672"/>
          </a:xfrm>
          <a:prstGeom prst="rect">
            <a:avLst/>
          </a:prstGeom>
        </p:spPr>
      </p:pic>
      <p:sp>
        <p:nvSpPr>
          <p:cNvPr id="12" name="文本框 11">
            <a:extLst>
              <a:ext uri="{FF2B5EF4-FFF2-40B4-BE49-F238E27FC236}">
                <a16:creationId xmlns:a16="http://schemas.microsoft.com/office/drawing/2014/main" id="{BBCB19DB-028D-D29C-4265-E08022664CF3}"/>
              </a:ext>
            </a:extLst>
          </p:cNvPr>
          <p:cNvSpPr txBox="1"/>
          <p:nvPr/>
        </p:nvSpPr>
        <p:spPr>
          <a:xfrm>
            <a:off x="3923928" y="3426214"/>
            <a:ext cx="1107996" cy="369332"/>
          </a:xfrm>
          <a:prstGeom prst="rect">
            <a:avLst/>
          </a:prstGeom>
          <a:noFill/>
        </p:spPr>
        <p:txBody>
          <a:bodyPr wrap="none" rtlCol="0">
            <a:spAutoFit/>
          </a:bodyPr>
          <a:lstStyle/>
          <a:p>
            <a:r>
              <a:rPr lang="zh-CN" altLang="en-US" dirty="0">
                <a:ln w="0"/>
                <a:solidFill>
                  <a:schemeClr val="accent1"/>
                </a:solidFill>
                <a:effectLst>
                  <a:outerShdw blurRad="38100" dist="25400" dir="5400000" algn="ctr" rotWithShape="0">
                    <a:srgbClr val="6E747A">
                      <a:alpha val="43000"/>
                    </a:srgbClr>
                  </a:outerShdw>
                </a:effectLst>
              </a:rPr>
              <a:t>设计轨道</a:t>
            </a:r>
          </a:p>
        </p:txBody>
      </p:sp>
      <p:sp>
        <p:nvSpPr>
          <p:cNvPr id="13" name="文本框 12">
            <a:extLst>
              <a:ext uri="{FF2B5EF4-FFF2-40B4-BE49-F238E27FC236}">
                <a16:creationId xmlns:a16="http://schemas.microsoft.com/office/drawing/2014/main" id="{82C91637-BAD1-1632-EA1D-D4BE73FA008A}"/>
              </a:ext>
            </a:extLst>
          </p:cNvPr>
          <p:cNvSpPr txBox="1"/>
          <p:nvPr/>
        </p:nvSpPr>
        <p:spPr>
          <a:xfrm>
            <a:off x="4018002" y="4962472"/>
            <a:ext cx="1107996" cy="369332"/>
          </a:xfrm>
          <a:prstGeom prst="rect">
            <a:avLst/>
          </a:prstGeom>
          <a:noFill/>
        </p:spPr>
        <p:txBody>
          <a:bodyPr wrap="none" rtlCol="0">
            <a:spAutoFit/>
          </a:bodyPr>
          <a:lstStyle/>
          <a:p>
            <a:r>
              <a:rPr lang="zh-CN" altLang="en-US" dirty="0">
                <a:solidFill>
                  <a:srgbClr val="FF0000"/>
                </a:solidFill>
              </a:rPr>
              <a:t>实际轨道</a:t>
            </a:r>
          </a:p>
        </p:txBody>
      </p:sp>
      <p:cxnSp>
        <p:nvCxnSpPr>
          <p:cNvPr id="14" name="直接箭头连接符 13">
            <a:extLst>
              <a:ext uri="{FF2B5EF4-FFF2-40B4-BE49-F238E27FC236}">
                <a16:creationId xmlns:a16="http://schemas.microsoft.com/office/drawing/2014/main" id="{38C89BBF-D582-646E-F99B-5CF61C71A602}"/>
              </a:ext>
            </a:extLst>
          </p:cNvPr>
          <p:cNvCxnSpPr/>
          <p:nvPr/>
        </p:nvCxnSpPr>
        <p:spPr>
          <a:xfrm flipH="1">
            <a:off x="3275856" y="3811934"/>
            <a:ext cx="978227" cy="614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B798A59-0652-8CEA-654B-A78729EA27FD}"/>
              </a:ext>
            </a:extLst>
          </p:cNvPr>
          <p:cNvCxnSpPr/>
          <p:nvPr/>
        </p:nvCxnSpPr>
        <p:spPr>
          <a:xfrm>
            <a:off x="4694369" y="3811934"/>
            <a:ext cx="1086639" cy="647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1E38DC92-4A88-B239-6DEB-AE46A1A720B1}"/>
              </a:ext>
            </a:extLst>
          </p:cNvPr>
          <p:cNvCxnSpPr>
            <a:stCxn id="13" idx="1"/>
          </p:cNvCxnSpPr>
          <p:nvPr/>
        </p:nvCxnSpPr>
        <p:spPr>
          <a:xfrm flipH="1">
            <a:off x="3203849" y="5147138"/>
            <a:ext cx="814153" cy="0"/>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3CDD3F14-9374-EBF2-74DF-C8BE0C0FFFFB}"/>
              </a:ext>
            </a:extLst>
          </p:cNvPr>
          <p:cNvCxnSpPr>
            <a:stCxn id="13" idx="3"/>
          </p:cNvCxnSpPr>
          <p:nvPr/>
        </p:nvCxnSpPr>
        <p:spPr>
          <a:xfrm flipV="1">
            <a:off x="5125998" y="4667109"/>
            <a:ext cx="814154" cy="480029"/>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BF4A8F2B-39AD-AA3E-C438-7430FBF666DD}"/>
              </a:ext>
            </a:extLst>
          </p:cNvPr>
          <p:cNvCxnSpPr>
            <a:cxnSpLocks/>
          </p:cNvCxnSpPr>
          <p:nvPr/>
        </p:nvCxnSpPr>
        <p:spPr>
          <a:xfrm flipV="1">
            <a:off x="1043608" y="5733256"/>
            <a:ext cx="213230" cy="234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CB0AE9D3-51D9-BB17-EA59-33DBC60B5BEA}"/>
              </a:ext>
            </a:extLst>
          </p:cNvPr>
          <p:cNvCxnSpPr>
            <a:cxnSpLocks/>
          </p:cNvCxnSpPr>
          <p:nvPr/>
        </p:nvCxnSpPr>
        <p:spPr>
          <a:xfrm flipH="1">
            <a:off x="1331640" y="5373216"/>
            <a:ext cx="288032" cy="305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7C2746A1-E090-F5D7-4C17-BB0A24882D97}"/>
              </a:ext>
            </a:extLst>
          </p:cNvPr>
          <p:cNvSpPr txBox="1"/>
          <p:nvPr/>
        </p:nvSpPr>
        <p:spPr>
          <a:xfrm>
            <a:off x="315977" y="6034988"/>
            <a:ext cx="2031325" cy="369332"/>
          </a:xfrm>
          <a:prstGeom prst="rect">
            <a:avLst/>
          </a:prstGeom>
          <a:noFill/>
        </p:spPr>
        <p:txBody>
          <a:bodyPr wrap="none" rtlCol="0">
            <a:spAutoFit/>
          </a:bodyPr>
          <a:lstStyle/>
          <a:p>
            <a:r>
              <a:rPr lang="zh-CN" altLang="en-US" dirty="0"/>
              <a:t>明显偏离设计轨道</a:t>
            </a:r>
          </a:p>
        </p:txBody>
      </p:sp>
      <p:sp>
        <p:nvSpPr>
          <p:cNvPr id="25" name="文本框 24">
            <a:extLst>
              <a:ext uri="{FF2B5EF4-FFF2-40B4-BE49-F238E27FC236}">
                <a16:creationId xmlns:a16="http://schemas.microsoft.com/office/drawing/2014/main" id="{6BB19921-CDED-026A-6FB3-D74D009187D7}"/>
              </a:ext>
            </a:extLst>
          </p:cNvPr>
          <p:cNvSpPr txBox="1"/>
          <p:nvPr/>
        </p:nvSpPr>
        <p:spPr>
          <a:xfrm>
            <a:off x="5237206" y="3109219"/>
            <a:ext cx="3236784" cy="307777"/>
          </a:xfrm>
          <a:prstGeom prst="rect">
            <a:avLst/>
          </a:prstGeom>
          <a:noFill/>
        </p:spPr>
        <p:txBody>
          <a:bodyPr wrap="none" rtlCol="0">
            <a:spAutoFit/>
          </a:bodyPr>
          <a:lstStyle/>
          <a:p>
            <a:r>
              <a:rPr lang="zh-CN" altLang="en-US" sz="1400" dirty="0"/>
              <a:t>控制相邻设备相对于设计轨道的偏差差</a:t>
            </a:r>
          </a:p>
        </p:txBody>
      </p:sp>
    </p:spTree>
    <p:extLst>
      <p:ext uri="{BB962C8B-B14F-4D97-AF65-F5344CB8AC3E}">
        <p14:creationId xmlns:p14="http://schemas.microsoft.com/office/powerpoint/2010/main" val="265681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四、总体准直方案</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11</a:t>
            </a:fld>
            <a:endParaRPr lang="zh-CN" altLang="en-US" dirty="0"/>
          </a:p>
        </p:txBody>
      </p:sp>
      <p:sp>
        <p:nvSpPr>
          <p:cNvPr id="3" name="文本框 2">
            <a:extLst>
              <a:ext uri="{FF2B5EF4-FFF2-40B4-BE49-F238E27FC236}">
                <a16:creationId xmlns:a16="http://schemas.microsoft.com/office/drawing/2014/main" id="{9D176B1E-C5A1-51DB-DC90-473AE0115DD1}"/>
              </a:ext>
            </a:extLst>
          </p:cNvPr>
          <p:cNvSpPr txBox="1"/>
          <p:nvPr/>
        </p:nvSpPr>
        <p:spPr>
          <a:xfrm>
            <a:off x="891835" y="980728"/>
            <a:ext cx="7445998" cy="5681620"/>
          </a:xfrm>
          <a:prstGeom prst="rect">
            <a:avLst/>
          </a:prstGeom>
          <a:noFill/>
        </p:spPr>
        <p:txBody>
          <a:bodyPr wrap="square">
            <a:spAutoFit/>
          </a:bodyPr>
          <a:lstStyle/>
          <a:p>
            <a:pPr marL="342900" lvl="0" indent="-342900" eaLnBrk="0" hangingPunct="0">
              <a:lnSpc>
                <a:spcPct val="150000"/>
              </a:lnSpc>
              <a:spcBef>
                <a:spcPct val="20000"/>
              </a:spcBef>
              <a:buClr>
                <a:srgbClr val="FF0000"/>
              </a:buClr>
              <a:buSzPct val="75000"/>
              <a:buFont typeface="Wingdings" pitchFamily="2" charset="2"/>
              <a:buChar char="l"/>
              <a:defRPr/>
            </a:pPr>
            <a:r>
              <a:rPr lang="zh-CN" altLang="en-US" sz="2200" dirty="0">
                <a:solidFill>
                  <a:prstClr val="black"/>
                </a:solidFill>
                <a:latin typeface="Times New Roman" pitchFamily="18" charset="0"/>
                <a:cs typeface="Times New Roman" pitchFamily="18" charset="0"/>
              </a:rPr>
              <a:t>安装准直计划</a:t>
            </a:r>
            <a:endParaRPr lang="en-US" altLang="zh-CN" sz="2200" dirty="0">
              <a:solidFill>
                <a:prstClr val="black"/>
              </a:solidFill>
              <a:latin typeface="Times New Roman" pitchFamily="18" charset="0"/>
              <a:cs typeface="Times New Roman" pitchFamily="18" charset="0"/>
            </a:endParaRPr>
          </a:p>
          <a:p>
            <a:pPr marL="800100" lvl="1"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在土建工程的早期，基坑开挖之后，首先建设准直永久控制点基岩标志，并进行初次地面网测量。</a:t>
            </a:r>
            <a:endParaRPr lang="en-US" altLang="zh-CN" sz="2000" dirty="0">
              <a:solidFill>
                <a:prstClr val="black"/>
              </a:solidFill>
              <a:latin typeface="Times New Roman" pitchFamily="18" charset="0"/>
              <a:cs typeface="Times New Roman" pitchFamily="18" charset="0"/>
            </a:endParaRPr>
          </a:p>
          <a:p>
            <a:pPr marL="800100" lvl="1"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在地面建筑结构完成之后，布设二级隧道控制网。进行地面网第二次测量，同时开展隧道网初次测量。</a:t>
            </a:r>
            <a:endParaRPr lang="en-US" altLang="zh-CN" sz="2000" dirty="0">
              <a:solidFill>
                <a:prstClr val="black"/>
              </a:solidFill>
              <a:latin typeface="Times New Roman" pitchFamily="18" charset="0"/>
              <a:cs typeface="Times New Roman" pitchFamily="18" charset="0"/>
            </a:endParaRPr>
          </a:p>
          <a:p>
            <a:pPr marL="800100" lvl="1"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进行基坑位置检验测量和支架位置放线。</a:t>
            </a:r>
            <a:endParaRPr lang="en-US" altLang="zh-CN" sz="2000" dirty="0">
              <a:solidFill>
                <a:prstClr val="black"/>
              </a:solidFill>
              <a:latin typeface="Times New Roman" pitchFamily="18" charset="0"/>
              <a:cs typeface="Times New Roman" pitchFamily="18" charset="0"/>
            </a:endParaRPr>
          </a:p>
          <a:p>
            <a:pPr marL="800100" lvl="1" indent="-342900" eaLnBrk="0" hangingPunct="0">
              <a:lnSpc>
                <a:spcPct val="150000"/>
              </a:lnSpc>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按照直线加速器</a:t>
            </a:r>
            <a:r>
              <a:rPr lang="en-US" altLang="zh-CN" sz="2000" dirty="0">
                <a:solidFill>
                  <a:prstClr val="black"/>
                </a:solidFill>
                <a:latin typeface="Times New Roman" pitchFamily="18" charset="0"/>
                <a:cs typeface="Times New Roman" pitchFamily="18" charset="0"/>
                <a:sym typeface="Wingdings" panose="05000000000000000000" pitchFamily="2" charset="2"/>
              </a:rPr>
              <a:t></a:t>
            </a:r>
            <a:r>
              <a:rPr lang="zh-CN" altLang="en-US" sz="2000" dirty="0">
                <a:solidFill>
                  <a:prstClr val="black"/>
                </a:solidFill>
                <a:latin typeface="Times New Roman" pitchFamily="18" charset="0"/>
                <a:cs typeface="Times New Roman" pitchFamily="18" charset="0"/>
              </a:rPr>
              <a:t>增强器</a:t>
            </a:r>
            <a:r>
              <a:rPr lang="en-US" altLang="zh-CN" sz="2000" dirty="0">
                <a:solidFill>
                  <a:prstClr val="black"/>
                </a:solidFill>
                <a:latin typeface="Times New Roman" pitchFamily="18" charset="0"/>
                <a:cs typeface="Times New Roman" pitchFamily="18" charset="0"/>
                <a:sym typeface="Wingdings" panose="05000000000000000000" pitchFamily="2" charset="2"/>
              </a:rPr>
              <a:t></a:t>
            </a:r>
            <a:r>
              <a:rPr lang="zh-CN" altLang="en-US" sz="2000" dirty="0">
                <a:solidFill>
                  <a:prstClr val="black"/>
                </a:solidFill>
                <a:latin typeface="Times New Roman" pitchFamily="18" charset="0"/>
                <a:cs typeface="Times New Roman" pitchFamily="18" charset="0"/>
              </a:rPr>
              <a:t>储存环的顺序进行加速器安装准直。光束线在储存环安装一半的时候开始安装。</a:t>
            </a:r>
            <a:endParaRPr lang="en-US" altLang="zh-CN" sz="2000" dirty="0">
              <a:solidFill>
                <a:prstClr val="black"/>
              </a:solidFill>
              <a:latin typeface="Times New Roman" pitchFamily="18" charset="0"/>
              <a:cs typeface="Times New Roman" pitchFamily="18" charset="0"/>
            </a:endParaRPr>
          </a:p>
          <a:p>
            <a:pPr marL="800100" lvl="1" indent="-342900" eaLnBrk="0" hangingPunct="0">
              <a:lnSpc>
                <a:spcPct val="150000"/>
              </a:lnSpc>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完成初次安装准直后进行控制网全面测量，做平滑准直调整。平滑准直需要做两次。</a:t>
            </a:r>
            <a:endParaRPr lang="en-US" altLang="zh-CN" sz="2000" dirty="0">
              <a:solidFill>
                <a:prstClr val="black"/>
              </a:solidFill>
              <a:latin typeface="Times New Roman" pitchFamily="18" charset="0"/>
              <a:cs typeface="Times New Roman" pitchFamily="18" charset="0"/>
            </a:endParaRPr>
          </a:p>
          <a:p>
            <a:pPr marL="800100" lvl="1" indent="-342900" eaLnBrk="0" hangingPunct="0">
              <a:lnSpc>
                <a:spcPct val="150000"/>
              </a:lnSpc>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设备标定、预准直在光源平台恒温间中进行，与隧道测量安装并行。储存环设备标定预准直比隧道安装早半年开始。</a:t>
            </a:r>
            <a:endParaRPr lang="en-US" altLang="zh-CN"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8744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12</a:t>
            </a:fld>
            <a:endParaRPr lang="zh-CN" altLang="en-US" dirty="0"/>
          </a:p>
        </p:txBody>
      </p:sp>
      <p:sp>
        <p:nvSpPr>
          <p:cNvPr id="19" name="文本框 18">
            <a:extLst>
              <a:ext uri="{FF2B5EF4-FFF2-40B4-BE49-F238E27FC236}">
                <a16:creationId xmlns:a16="http://schemas.microsoft.com/office/drawing/2014/main" id="{1D993023-0BE4-D716-93FD-C0A8195E6139}"/>
              </a:ext>
            </a:extLst>
          </p:cNvPr>
          <p:cNvSpPr txBox="1"/>
          <p:nvPr/>
        </p:nvSpPr>
        <p:spPr>
          <a:xfrm>
            <a:off x="755576" y="1049815"/>
            <a:ext cx="7816643" cy="1446550"/>
          </a:xfrm>
          <a:prstGeom prst="rect">
            <a:avLst/>
          </a:prstGeom>
          <a:noFill/>
        </p:spPr>
        <p:txBody>
          <a:bodyPr wrap="square">
            <a:spAutoFit/>
          </a:bodyPr>
          <a:lstStyle/>
          <a:p>
            <a:pPr marL="342900" lvl="0"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用于控制全装置各组成部分相互位置关系和形状</a:t>
            </a:r>
          </a:p>
          <a:p>
            <a:pPr marL="342900" lvl="0"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为下级网坐标计算提供起算基准数据</a:t>
            </a:r>
            <a:endParaRPr lang="en-US" altLang="zh-CN" sz="2000" dirty="0">
              <a:solidFill>
                <a:prstClr val="black"/>
              </a:solidFill>
              <a:latin typeface="Times New Roman" pitchFamily="18" charset="0"/>
              <a:cs typeface="Times New Roman" pitchFamily="18" charset="0"/>
            </a:endParaRPr>
          </a:p>
          <a:p>
            <a:pPr marL="342900" lvl="0" indent="-342900" eaLnBrk="0" hangingPunct="0">
              <a:spcBef>
                <a:spcPct val="20000"/>
              </a:spcBef>
              <a:buClr>
                <a:srgbClr val="FF0000"/>
              </a:buClr>
              <a:buSzPct val="75000"/>
              <a:buFont typeface="Wingdings" pitchFamily="2" charset="2"/>
              <a:buChar char="l"/>
              <a:defRPr/>
            </a:pPr>
            <a:r>
              <a:rPr lang="en-US" altLang="zh-CN" sz="2000" dirty="0">
                <a:solidFill>
                  <a:prstClr val="black"/>
                </a:solidFill>
                <a:latin typeface="Times New Roman" pitchFamily="18" charset="0"/>
                <a:cs typeface="Times New Roman" pitchFamily="18" charset="0"/>
              </a:rPr>
              <a:t>8</a:t>
            </a:r>
            <a:r>
              <a:rPr lang="zh-CN" altLang="en-US" sz="2000" dirty="0">
                <a:solidFill>
                  <a:prstClr val="black"/>
                </a:solidFill>
                <a:latin typeface="Times New Roman" pitchFamily="18" charset="0"/>
                <a:cs typeface="Times New Roman" pitchFamily="18" charset="0"/>
              </a:rPr>
              <a:t>个永久控制点：用以控制直线、输运线、增强器、储存环和光束线站五大部分的相互位置关系，</a:t>
            </a:r>
            <a:r>
              <a:rPr lang="en-US" altLang="zh-CN" sz="2000" dirty="0">
                <a:solidFill>
                  <a:prstClr val="black"/>
                </a:solidFill>
                <a:latin typeface="Times New Roman" pitchFamily="18" charset="0"/>
                <a:cs typeface="Times New Roman" pitchFamily="18" charset="0"/>
              </a:rPr>
              <a:t>2</a:t>
            </a:r>
            <a:r>
              <a:rPr lang="zh-CN" altLang="en-US" sz="2000" dirty="0">
                <a:solidFill>
                  <a:prstClr val="black"/>
                </a:solidFill>
                <a:latin typeface="Times New Roman" pitchFamily="18" charset="0"/>
                <a:cs typeface="Times New Roman" pitchFamily="18" charset="0"/>
              </a:rPr>
              <a:t>个浅桩点控制长束线站。</a:t>
            </a:r>
          </a:p>
        </p:txBody>
      </p:sp>
      <p:grpSp>
        <p:nvGrpSpPr>
          <p:cNvPr id="42" name="组合 41">
            <a:extLst>
              <a:ext uri="{FF2B5EF4-FFF2-40B4-BE49-F238E27FC236}">
                <a16:creationId xmlns:a16="http://schemas.microsoft.com/office/drawing/2014/main" id="{59DE3AFF-5C98-2153-EF33-98ECF0F40922}"/>
              </a:ext>
            </a:extLst>
          </p:cNvPr>
          <p:cNvGrpSpPr/>
          <p:nvPr/>
        </p:nvGrpSpPr>
        <p:grpSpPr>
          <a:xfrm>
            <a:off x="870679" y="2786811"/>
            <a:ext cx="7834039" cy="3817922"/>
            <a:chOff x="858809" y="2060848"/>
            <a:chExt cx="7834039" cy="3817922"/>
          </a:xfrm>
        </p:grpSpPr>
        <p:pic>
          <p:nvPicPr>
            <p:cNvPr id="18" name="图片 17">
              <a:extLst>
                <a:ext uri="{FF2B5EF4-FFF2-40B4-BE49-F238E27FC236}">
                  <a16:creationId xmlns:a16="http://schemas.microsoft.com/office/drawing/2014/main" id="{5A1CE452-0A0E-97D4-A6B4-DAE3826DB17D}"/>
                </a:ext>
              </a:extLst>
            </p:cNvPr>
            <p:cNvPicPr>
              <a:picLocks noChangeAspect="1"/>
            </p:cNvPicPr>
            <p:nvPr/>
          </p:nvPicPr>
          <p:blipFill>
            <a:blip r:embed="rId2"/>
            <a:stretch>
              <a:fillRect/>
            </a:stretch>
          </p:blipFill>
          <p:spPr>
            <a:xfrm>
              <a:off x="858809" y="2348880"/>
              <a:ext cx="7834039" cy="3529890"/>
            </a:xfrm>
            <a:prstGeom prst="rect">
              <a:avLst/>
            </a:prstGeom>
          </p:spPr>
        </p:pic>
        <p:cxnSp>
          <p:nvCxnSpPr>
            <p:cNvPr id="22" name="直接连接符 21">
              <a:extLst>
                <a:ext uri="{FF2B5EF4-FFF2-40B4-BE49-F238E27FC236}">
                  <a16:creationId xmlns:a16="http://schemas.microsoft.com/office/drawing/2014/main" id="{60DB3B63-C62D-555D-21FB-549F7B530046}"/>
                </a:ext>
              </a:extLst>
            </p:cNvPr>
            <p:cNvCxnSpPr/>
            <p:nvPr/>
          </p:nvCxnSpPr>
          <p:spPr>
            <a:xfrm flipV="1">
              <a:off x="6228184" y="2236630"/>
              <a:ext cx="1224136" cy="2488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B298DA0-0BD8-C9CB-0A65-09DD5F958572}"/>
                </a:ext>
              </a:extLst>
            </p:cNvPr>
            <p:cNvCxnSpPr>
              <a:cxnSpLocks/>
            </p:cNvCxnSpPr>
            <p:nvPr/>
          </p:nvCxnSpPr>
          <p:spPr>
            <a:xfrm flipV="1">
              <a:off x="6156176" y="2996952"/>
              <a:ext cx="1656184" cy="1840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AC72B19-111E-B77B-2757-DCF656DB52AF}"/>
                </a:ext>
              </a:extLst>
            </p:cNvPr>
            <p:cNvCxnSpPr>
              <a:cxnSpLocks/>
            </p:cNvCxnSpPr>
            <p:nvPr/>
          </p:nvCxnSpPr>
          <p:spPr>
            <a:xfrm flipV="1">
              <a:off x="6012160" y="3429000"/>
              <a:ext cx="1903433" cy="1617764"/>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3753D047-D4B3-76B6-40BE-FA7EFE20DAE6}"/>
                </a:ext>
              </a:extLst>
            </p:cNvPr>
            <p:cNvSpPr/>
            <p:nvPr/>
          </p:nvSpPr>
          <p:spPr>
            <a:xfrm rot="1717551">
              <a:off x="7486621" y="2060848"/>
              <a:ext cx="72008" cy="1757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91EA77CA-17E7-0C39-0703-255B36CFB911}"/>
                </a:ext>
              </a:extLst>
            </p:cNvPr>
            <p:cNvSpPr/>
            <p:nvPr/>
          </p:nvSpPr>
          <p:spPr>
            <a:xfrm rot="2383583">
              <a:off x="7860220" y="2833874"/>
              <a:ext cx="72008" cy="1757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3755F559-3B2C-32C3-188B-E6288CB21E9C}"/>
                </a:ext>
              </a:extLst>
            </p:cNvPr>
            <p:cNvSpPr/>
            <p:nvPr/>
          </p:nvSpPr>
          <p:spPr>
            <a:xfrm rot="2678589">
              <a:off x="7955325" y="3273455"/>
              <a:ext cx="72008" cy="1757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E426CDFD-2792-4551-5ABB-645EAEB2B24B}"/>
                </a:ext>
              </a:extLst>
            </p:cNvPr>
            <p:cNvSpPr/>
            <p:nvPr/>
          </p:nvSpPr>
          <p:spPr>
            <a:xfrm>
              <a:off x="6929834" y="2302325"/>
              <a:ext cx="108867" cy="1122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DA44F988-8F23-B6AF-B932-48D23FE61CDE}"/>
                </a:ext>
              </a:extLst>
            </p:cNvPr>
            <p:cNvSpPr/>
            <p:nvPr/>
          </p:nvSpPr>
          <p:spPr>
            <a:xfrm>
              <a:off x="8091080" y="2130886"/>
              <a:ext cx="108867" cy="1122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框 37">
            <a:extLst>
              <a:ext uri="{FF2B5EF4-FFF2-40B4-BE49-F238E27FC236}">
                <a16:creationId xmlns:a16="http://schemas.microsoft.com/office/drawing/2014/main" id="{101C95D8-29B1-864E-0E57-E480D477C162}"/>
              </a:ext>
            </a:extLst>
          </p:cNvPr>
          <p:cNvSpPr txBox="1"/>
          <p:nvPr/>
        </p:nvSpPr>
        <p:spPr>
          <a:xfrm>
            <a:off x="6762050" y="3772607"/>
            <a:ext cx="1224136" cy="369332"/>
          </a:xfrm>
          <a:prstGeom prst="rect">
            <a:avLst/>
          </a:prstGeom>
          <a:noFill/>
        </p:spPr>
        <p:txBody>
          <a:bodyPr wrap="square">
            <a:spAutoFit/>
          </a:bodyPr>
          <a:lstStyle/>
          <a:p>
            <a:r>
              <a:rPr lang="zh-CN" altLang="en-US" dirty="0"/>
              <a:t>长束线站</a:t>
            </a:r>
          </a:p>
        </p:txBody>
      </p:sp>
      <p:sp>
        <p:nvSpPr>
          <p:cNvPr id="40" name="文本框 39">
            <a:extLst>
              <a:ext uri="{FF2B5EF4-FFF2-40B4-BE49-F238E27FC236}">
                <a16:creationId xmlns:a16="http://schemas.microsoft.com/office/drawing/2014/main" id="{8B375894-8744-0A1C-887D-B60057548AC2}"/>
              </a:ext>
            </a:extLst>
          </p:cNvPr>
          <p:cNvSpPr txBox="1"/>
          <p:nvPr/>
        </p:nvSpPr>
        <p:spPr>
          <a:xfrm>
            <a:off x="7268613" y="3055483"/>
            <a:ext cx="1029915" cy="369332"/>
          </a:xfrm>
          <a:prstGeom prst="rect">
            <a:avLst/>
          </a:prstGeom>
          <a:noFill/>
        </p:spPr>
        <p:txBody>
          <a:bodyPr wrap="square">
            <a:spAutoFit/>
          </a:bodyPr>
          <a:lstStyle/>
          <a:p>
            <a:r>
              <a:rPr lang="zh-CN" altLang="en-US" dirty="0"/>
              <a:t>浅桩点</a:t>
            </a:r>
          </a:p>
        </p:txBody>
      </p:sp>
      <p:sp>
        <p:nvSpPr>
          <p:cNvPr id="43" name="椭圆 42">
            <a:extLst>
              <a:ext uri="{FF2B5EF4-FFF2-40B4-BE49-F238E27FC236}">
                <a16:creationId xmlns:a16="http://schemas.microsoft.com/office/drawing/2014/main" id="{8B7DB984-D7FA-5168-DE9B-333BA4A05D8E}"/>
              </a:ext>
            </a:extLst>
          </p:cNvPr>
          <p:cNvSpPr/>
          <p:nvPr/>
        </p:nvSpPr>
        <p:spPr>
          <a:xfrm>
            <a:off x="3923928" y="4851595"/>
            <a:ext cx="108867" cy="1122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3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13</a:t>
            </a:fld>
            <a:endParaRPr lang="zh-CN" altLang="en-US" dirty="0"/>
          </a:p>
        </p:txBody>
      </p:sp>
      <p:sp>
        <p:nvSpPr>
          <p:cNvPr id="6" name="标题 1">
            <a:extLst>
              <a:ext uri="{FF2B5EF4-FFF2-40B4-BE49-F238E27FC236}">
                <a16:creationId xmlns:a16="http://schemas.microsoft.com/office/drawing/2014/main" id="{FCD07523-1FE2-370C-0664-92A5FCFC0173}"/>
              </a:ext>
            </a:extLst>
          </p:cNvPr>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pic>
        <p:nvPicPr>
          <p:cNvPr id="8" name="图片 7">
            <a:extLst>
              <a:ext uri="{FF2B5EF4-FFF2-40B4-BE49-F238E27FC236}">
                <a16:creationId xmlns:a16="http://schemas.microsoft.com/office/drawing/2014/main" id="{933184A2-0D1C-08B0-6364-0928E8A5F3FE}"/>
              </a:ext>
            </a:extLst>
          </p:cNvPr>
          <p:cNvPicPr>
            <a:picLocks noChangeAspect="1"/>
          </p:cNvPicPr>
          <p:nvPr/>
        </p:nvPicPr>
        <p:blipFill>
          <a:blip r:embed="rId2"/>
          <a:stretch>
            <a:fillRect/>
          </a:stretch>
        </p:blipFill>
        <p:spPr>
          <a:xfrm>
            <a:off x="1203581" y="1587660"/>
            <a:ext cx="7513295" cy="4413108"/>
          </a:xfrm>
          <a:prstGeom prst="rect">
            <a:avLst/>
          </a:prstGeom>
        </p:spPr>
      </p:pic>
      <p:sp>
        <p:nvSpPr>
          <p:cNvPr id="9" name="文本框 8">
            <a:extLst>
              <a:ext uri="{FF2B5EF4-FFF2-40B4-BE49-F238E27FC236}">
                <a16:creationId xmlns:a16="http://schemas.microsoft.com/office/drawing/2014/main" id="{063248F0-9305-3557-0CE2-EC5218329456}"/>
              </a:ext>
            </a:extLst>
          </p:cNvPr>
          <p:cNvSpPr txBox="1"/>
          <p:nvPr/>
        </p:nvSpPr>
        <p:spPr>
          <a:xfrm>
            <a:off x="0" y="4077072"/>
            <a:ext cx="1619672" cy="1938992"/>
          </a:xfrm>
          <a:prstGeom prst="rect">
            <a:avLst/>
          </a:prstGeom>
          <a:noFill/>
        </p:spPr>
        <p:txBody>
          <a:bodyPr wrap="square" rtlCol="0">
            <a:spAutoFit/>
          </a:bodyPr>
          <a:lstStyle/>
          <a:p>
            <a:r>
              <a:rPr lang="zh-CN" altLang="en-US" sz="2400" b="1" dirty="0">
                <a:solidFill>
                  <a:srgbClr val="FF0000"/>
                </a:solidFill>
              </a:rPr>
              <a:t>永久基岩桩直径</a:t>
            </a:r>
            <a:r>
              <a:rPr lang="en-US" altLang="zh-CN" sz="2400" b="1" dirty="0">
                <a:solidFill>
                  <a:srgbClr val="FF0000"/>
                </a:solidFill>
              </a:rPr>
              <a:t>1</a:t>
            </a:r>
            <a:r>
              <a:rPr lang="zh-CN" altLang="en-US" sz="2400" b="1" dirty="0">
                <a:solidFill>
                  <a:srgbClr val="FF0000"/>
                </a:solidFill>
              </a:rPr>
              <a:t>米，进入微风化基岩层</a:t>
            </a:r>
            <a:r>
              <a:rPr lang="en-US" altLang="zh-CN" sz="2400" b="1" dirty="0">
                <a:solidFill>
                  <a:srgbClr val="FF0000"/>
                </a:solidFill>
              </a:rPr>
              <a:t>1</a:t>
            </a:r>
            <a:r>
              <a:rPr lang="zh-CN" altLang="en-US" sz="2400" b="1" dirty="0">
                <a:solidFill>
                  <a:srgbClr val="FF0000"/>
                </a:solidFill>
              </a:rPr>
              <a:t>米深</a:t>
            </a:r>
          </a:p>
        </p:txBody>
      </p:sp>
      <p:sp>
        <p:nvSpPr>
          <p:cNvPr id="10" name="文本框 9">
            <a:extLst>
              <a:ext uri="{FF2B5EF4-FFF2-40B4-BE49-F238E27FC236}">
                <a16:creationId xmlns:a16="http://schemas.microsoft.com/office/drawing/2014/main" id="{B4904F5C-F1A0-1303-85C8-FC6FB4B37350}"/>
              </a:ext>
            </a:extLst>
          </p:cNvPr>
          <p:cNvSpPr txBox="1"/>
          <p:nvPr/>
        </p:nvSpPr>
        <p:spPr>
          <a:xfrm>
            <a:off x="7164288" y="2999502"/>
            <a:ext cx="2256710" cy="461665"/>
          </a:xfrm>
          <a:prstGeom prst="rect">
            <a:avLst/>
          </a:prstGeom>
          <a:noFill/>
        </p:spPr>
        <p:txBody>
          <a:bodyPr wrap="square" rtlCol="0">
            <a:spAutoFit/>
          </a:bodyPr>
          <a:lstStyle/>
          <a:p>
            <a:r>
              <a:rPr lang="zh-CN" altLang="en-US" sz="2400" b="1" dirty="0">
                <a:solidFill>
                  <a:srgbClr val="FF0000"/>
                </a:solidFill>
              </a:rPr>
              <a:t>隧道地基</a:t>
            </a:r>
          </a:p>
        </p:txBody>
      </p:sp>
      <p:sp>
        <p:nvSpPr>
          <p:cNvPr id="11" name="文本框 10">
            <a:extLst>
              <a:ext uri="{FF2B5EF4-FFF2-40B4-BE49-F238E27FC236}">
                <a16:creationId xmlns:a16="http://schemas.microsoft.com/office/drawing/2014/main" id="{A5FFFD48-F814-8361-A298-F4EBA91DEDE2}"/>
              </a:ext>
            </a:extLst>
          </p:cNvPr>
          <p:cNvSpPr txBox="1"/>
          <p:nvPr/>
        </p:nvSpPr>
        <p:spPr>
          <a:xfrm>
            <a:off x="6156176" y="3846239"/>
            <a:ext cx="1128355" cy="461665"/>
          </a:xfrm>
          <a:prstGeom prst="rect">
            <a:avLst/>
          </a:prstGeom>
          <a:noFill/>
        </p:spPr>
        <p:txBody>
          <a:bodyPr wrap="square" rtlCol="0">
            <a:spAutoFit/>
          </a:bodyPr>
          <a:lstStyle/>
          <a:p>
            <a:r>
              <a:rPr lang="zh-CN" altLang="en-US" sz="2400" b="1" dirty="0">
                <a:solidFill>
                  <a:srgbClr val="FF0000"/>
                </a:solidFill>
              </a:rPr>
              <a:t>土层</a:t>
            </a:r>
          </a:p>
        </p:txBody>
      </p:sp>
      <p:sp>
        <p:nvSpPr>
          <p:cNvPr id="12" name="文本框 11">
            <a:extLst>
              <a:ext uri="{FF2B5EF4-FFF2-40B4-BE49-F238E27FC236}">
                <a16:creationId xmlns:a16="http://schemas.microsoft.com/office/drawing/2014/main" id="{9BDB6F61-0C9E-FBE4-E6E1-1C0A47A4D017}"/>
              </a:ext>
            </a:extLst>
          </p:cNvPr>
          <p:cNvSpPr txBox="1"/>
          <p:nvPr/>
        </p:nvSpPr>
        <p:spPr>
          <a:xfrm>
            <a:off x="5436096" y="4584903"/>
            <a:ext cx="3024336" cy="461665"/>
          </a:xfrm>
          <a:prstGeom prst="rect">
            <a:avLst/>
          </a:prstGeom>
          <a:noFill/>
        </p:spPr>
        <p:txBody>
          <a:bodyPr wrap="square" rtlCol="0">
            <a:spAutoFit/>
          </a:bodyPr>
          <a:lstStyle/>
          <a:p>
            <a:r>
              <a:rPr lang="zh-CN" altLang="en-US" sz="2400" b="1" dirty="0">
                <a:solidFill>
                  <a:srgbClr val="FF0000"/>
                </a:solidFill>
              </a:rPr>
              <a:t>中风化、强风化基岩</a:t>
            </a:r>
          </a:p>
        </p:txBody>
      </p:sp>
      <p:sp>
        <p:nvSpPr>
          <p:cNvPr id="13" name="文本框 12">
            <a:extLst>
              <a:ext uri="{FF2B5EF4-FFF2-40B4-BE49-F238E27FC236}">
                <a16:creationId xmlns:a16="http://schemas.microsoft.com/office/drawing/2014/main" id="{111BEE9E-7A47-5CC0-2531-B1B6D565742E}"/>
              </a:ext>
            </a:extLst>
          </p:cNvPr>
          <p:cNvSpPr txBox="1"/>
          <p:nvPr/>
        </p:nvSpPr>
        <p:spPr>
          <a:xfrm>
            <a:off x="5856257" y="5431640"/>
            <a:ext cx="1728192" cy="461665"/>
          </a:xfrm>
          <a:prstGeom prst="rect">
            <a:avLst/>
          </a:prstGeom>
          <a:noFill/>
        </p:spPr>
        <p:txBody>
          <a:bodyPr wrap="square" rtlCol="0">
            <a:spAutoFit/>
          </a:bodyPr>
          <a:lstStyle/>
          <a:p>
            <a:r>
              <a:rPr lang="zh-CN" altLang="en-US" sz="2400" b="1" dirty="0">
                <a:solidFill>
                  <a:srgbClr val="FF0000"/>
                </a:solidFill>
              </a:rPr>
              <a:t>微风化基岩</a:t>
            </a:r>
          </a:p>
        </p:txBody>
      </p:sp>
    </p:spTree>
    <p:extLst>
      <p:ext uri="{BB962C8B-B14F-4D97-AF65-F5344CB8AC3E}">
        <p14:creationId xmlns:p14="http://schemas.microsoft.com/office/powerpoint/2010/main" val="53959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14</a:t>
            </a:fld>
            <a:endParaRPr lang="zh-CN" altLang="en-US" dirty="0"/>
          </a:p>
        </p:txBody>
      </p:sp>
      <p:sp>
        <p:nvSpPr>
          <p:cNvPr id="6" name="标题 1">
            <a:extLst>
              <a:ext uri="{FF2B5EF4-FFF2-40B4-BE49-F238E27FC236}">
                <a16:creationId xmlns:a16="http://schemas.microsoft.com/office/drawing/2014/main" id="{FCD07523-1FE2-370C-0664-92A5FCFC0173}"/>
              </a:ext>
            </a:extLst>
          </p:cNvPr>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pic>
        <p:nvPicPr>
          <p:cNvPr id="5" name="图片 4">
            <a:extLst>
              <a:ext uri="{FF2B5EF4-FFF2-40B4-BE49-F238E27FC236}">
                <a16:creationId xmlns:a16="http://schemas.microsoft.com/office/drawing/2014/main" id="{12BEF573-9C3B-D3AC-BC72-46D760569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12" y="2910615"/>
            <a:ext cx="2592288" cy="1944216"/>
          </a:xfrm>
          <a:prstGeom prst="rect">
            <a:avLst/>
          </a:prstGeom>
        </p:spPr>
      </p:pic>
      <p:sp>
        <p:nvSpPr>
          <p:cNvPr id="17" name="Text Box 5">
            <a:extLst>
              <a:ext uri="{FF2B5EF4-FFF2-40B4-BE49-F238E27FC236}">
                <a16:creationId xmlns:a16="http://schemas.microsoft.com/office/drawing/2014/main" id="{C302A49F-DBFB-9B35-6417-60DE6942A674}"/>
              </a:ext>
            </a:extLst>
          </p:cNvPr>
          <p:cNvSpPr txBox="1">
            <a:spLocks noChangeArrowheads="1"/>
          </p:cNvSpPr>
          <p:nvPr/>
        </p:nvSpPr>
        <p:spPr bwMode="auto">
          <a:xfrm>
            <a:off x="378488" y="3558687"/>
            <a:ext cx="809136" cy="35246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solidFill>
                  <a:srgbClr val="FF0000"/>
                </a:solidFill>
              </a:rPr>
              <a:t>护井</a:t>
            </a:r>
          </a:p>
        </p:txBody>
      </p:sp>
      <p:cxnSp>
        <p:nvCxnSpPr>
          <p:cNvPr id="18" name="直接箭头连接符 17">
            <a:extLst>
              <a:ext uri="{FF2B5EF4-FFF2-40B4-BE49-F238E27FC236}">
                <a16:creationId xmlns:a16="http://schemas.microsoft.com/office/drawing/2014/main" id="{C0F8E9A8-410B-D3FA-9A03-71ABB824F329}"/>
              </a:ext>
            </a:extLst>
          </p:cNvPr>
          <p:cNvCxnSpPr/>
          <p:nvPr/>
        </p:nvCxnSpPr>
        <p:spPr>
          <a:xfrm>
            <a:off x="827584" y="3873965"/>
            <a:ext cx="144016" cy="36004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 Box 5">
            <a:extLst>
              <a:ext uri="{FF2B5EF4-FFF2-40B4-BE49-F238E27FC236}">
                <a16:creationId xmlns:a16="http://schemas.microsoft.com/office/drawing/2014/main" id="{B3F9BD66-C6CD-F8F8-1E4F-5EC5D82FBD13}"/>
              </a:ext>
            </a:extLst>
          </p:cNvPr>
          <p:cNvSpPr txBox="1">
            <a:spLocks noChangeArrowheads="1"/>
          </p:cNvSpPr>
          <p:nvPr/>
        </p:nvSpPr>
        <p:spPr bwMode="auto">
          <a:xfrm>
            <a:off x="3347365" y="3585933"/>
            <a:ext cx="504555" cy="1567096"/>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隧道基岩桩</a:t>
            </a:r>
          </a:p>
        </p:txBody>
      </p:sp>
      <p:cxnSp>
        <p:nvCxnSpPr>
          <p:cNvPr id="20" name="直接箭头连接符 19">
            <a:extLst>
              <a:ext uri="{FF2B5EF4-FFF2-40B4-BE49-F238E27FC236}">
                <a16:creationId xmlns:a16="http://schemas.microsoft.com/office/drawing/2014/main" id="{F06DA074-7BA0-1138-0E8E-7D70B5C1E1B2}"/>
              </a:ext>
            </a:extLst>
          </p:cNvPr>
          <p:cNvCxnSpPr>
            <a:cxnSpLocks/>
          </p:cNvCxnSpPr>
          <p:nvPr/>
        </p:nvCxnSpPr>
        <p:spPr>
          <a:xfrm flipH="1">
            <a:off x="2124355" y="4161997"/>
            <a:ext cx="1248213" cy="7900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 Box 5">
            <a:extLst>
              <a:ext uri="{FF2B5EF4-FFF2-40B4-BE49-F238E27FC236}">
                <a16:creationId xmlns:a16="http://schemas.microsoft.com/office/drawing/2014/main" id="{EB6EC0F7-BBFD-90CC-433E-32392B9B951A}"/>
              </a:ext>
            </a:extLst>
          </p:cNvPr>
          <p:cNvSpPr txBox="1">
            <a:spLocks noChangeArrowheads="1"/>
          </p:cNvSpPr>
          <p:nvPr/>
        </p:nvSpPr>
        <p:spPr bwMode="auto">
          <a:xfrm>
            <a:off x="3347365" y="2361797"/>
            <a:ext cx="504555" cy="942374"/>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目标柱</a:t>
            </a:r>
          </a:p>
        </p:txBody>
      </p:sp>
      <p:cxnSp>
        <p:nvCxnSpPr>
          <p:cNvPr id="22" name="直接箭头连接符 21">
            <a:extLst>
              <a:ext uri="{FF2B5EF4-FFF2-40B4-BE49-F238E27FC236}">
                <a16:creationId xmlns:a16="http://schemas.microsoft.com/office/drawing/2014/main" id="{A75E6CF7-5C2F-8F91-677B-B4BF4D9B978B}"/>
              </a:ext>
            </a:extLst>
          </p:cNvPr>
          <p:cNvCxnSpPr>
            <a:cxnSpLocks/>
          </p:cNvCxnSpPr>
          <p:nvPr/>
        </p:nvCxnSpPr>
        <p:spPr>
          <a:xfrm flipH="1">
            <a:off x="1826023" y="3153885"/>
            <a:ext cx="1546545" cy="72008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 Box 5">
            <a:extLst>
              <a:ext uri="{FF2B5EF4-FFF2-40B4-BE49-F238E27FC236}">
                <a16:creationId xmlns:a16="http://schemas.microsoft.com/office/drawing/2014/main" id="{6D3C6B75-D0D7-C076-3509-6C31CC6116CB}"/>
              </a:ext>
            </a:extLst>
          </p:cNvPr>
          <p:cNvSpPr txBox="1">
            <a:spLocks noChangeArrowheads="1"/>
          </p:cNvSpPr>
          <p:nvPr/>
        </p:nvSpPr>
        <p:spPr bwMode="auto">
          <a:xfrm>
            <a:off x="251520" y="1444807"/>
            <a:ext cx="3276363" cy="412934"/>
          </a:xfrm>
          <a:prstGeom prst="rect">
            <a:avLst/>
          </a:prstGeom>
          <a:noFill/>
        </p:spPr>
        <p:txBody>
          <a:bodyPr vert="horz" wrap="square" lIns="91440" tIns="45720" rIns="91440" bIns="45720" rtlCol="0">
            <a:spAutoFit/>
          </a:bodyPr>
          <a:lstStyle>
            <a:defPPr>
              <a:defRPr lang="zh-CN"/>
            </a:defPPr>
            <a:lvl1pPr indent="0">
              <a:lnSpc>
                <a:spcPts val="3400"/>
              </a:lnSpc>
              <a:spcBef>
                <a:spcPct val="20000"/>
              </a:spcBef>
              <a:buFont typeface="Arial" pitchFamily="34" charset="0"/>
              <a:buNone/>
              <a:defRPr sz="2200"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500"/>
              </a:lnSpc>
            </a:pPr>
            <a:r>
              <a:rPr lang="zh-CN" altLang="en-US" sz="2400" dirty="0"/>
              <a:t>地面网永久控制点结构</a:t>
            </a:r>
          </a:p>
        </p:txBody>
      </p:sp>
      <p:pic>
        <p:nvPicPr>
          <p:cNvPr id="24" name="Picture 3">
            <a:extLst>
              <a:ext uri="{FF2B5EF4-FFF2-40B4-BE49-F238E27FC236}">
                <a16:creationId xmlns:a16="http://schemas.microsoft.com/office/drawing/2014/main" id="{B92D6E2B-5E26-B7C3-2937-C80471A26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123" y="1416136"/>
            <a:ext cx="2186461" cy="416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5">
            <a:extLst>
              <a:ext uri="{FF2B5EF4-FFF2-40B4-BE49-F238E27FC236}">
                <a16:creationId xmlns:a16="http://schemas.microsoft.com/office/drawing/2014/main" id="{3ABC10DB-08D3-EF4C-501D-D7A3525C0ECA}"/>
              </a:ext>
            </a:extLst>
          </p:cNvPr>
          <p:cNvSpPr txBox="1">
            <a:spLocks noChangeArrowheads="1"/>
          </p:cNvSpPr>
          <p:nvPr/>
        </p:nvSpPr>
        <p:spPr bwMode="auto">
          <a:xfrm>
            <a:off x="5724128" y="1137661"/>
            <a:ext cx="1656184" cy="387286"/>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屋面观测平台</a:t>
            </a:r>
          </a:p>
        </p:txBody>
      </p:sp>
      <p:cxnSp>
        <p:nvCxnSpPr>
          <p:cNvPr id="26" name="直接箭头连接符 25">
            <a:extLst>
              <a:ext uri="{FF2B5EF4-FFF2-40B4-BE49-F238E27FC236}">
                <a16:creationId xmlns:a16="http://schemas.microsoft.com/office/drawing/2014/main" id="{CA0538D7-AC46-61AB-A4D0-BC0BF8C2D31E}"/>
              </a:ext>
            </a:extLst>
          </p:cNvPr>
          <p:cNvCxnSpPr/>
          <p:nvPr/>
        </p:nvCxnSpPr>
        <p:spPr>
          <a:xfrm>
            <a:off x="3671900" y="4202937"/>
            <a:ext cx="1080120" cy="50405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 Box 5">
            <a:extLst>
              <a:ext uri="{FF2B5EF4-FFF2-40B4-BE49-F238E27FC236}">
                <a16:creationId xmlns:a16="http://schemas.microsoft.com/office/drawing/2014/main" id="{07A1C0FC-139B-3272-C6C7-FDE43CCF706F}"/>
              </a:ext>
            </a:extLst>
          </p:cNvPr>
          <p:cNvSpPr txBox="1">
            <a:spLocks noChangeArrowheads="1"/>
          </p:cNvSpPr>
          <p:nvPr/>
        </p:nvSpPr>
        <p:spPr bwMode="auto">
          <a:xfrm>
            <a:off x="4752020" y="3007974"/>
            <a:ext cx="1478722" cy="737638"/>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对天通视孔</a:t>
            </a:r>
            <a:endParaRPr lang="en-US" altLang="zh-CN" dirty="0"/>
          </a:p>
          <a:p>
            <a:r>
              <a:rPr lang="zh-CN" altLang="en-US" dirty="0"/>
              <a:t>仪器高约</a:t>
            </a:r>
            <a:r>
              <a:rPr lang="en-US" altLang="zh-CN" dirty="0"/>
              <a:t>18m</a:t>
            </a:r>
            <a:endParaRPr lang="zh-CN" altLang="en-US" dirty="0"/>
          </a:p>
        </p:txBody>
      </p:sp>
      <p:cxnSp>
        <p:nvCxnSpPr>
          <p:cNvPr id="28" name="直接箭头连接符 27">
            <a:extLst>
              <a:ext uri="{FF2B5EF4-FFF2-40B4-BE49-F238E27FC236}">
                <a16:creationId xmlns:a16="http://schemas.microsoft.com/office/drawing/2014/main" id="{801D5167-DD82-A734-D70D-BC841F71A94B}"/>
              </a:ext>
            </a:extLst>
          </p:cNvPr>
          <p:cNvCxnSpPr/>
          <p:nvPr/>
        </p:nvCxnSpPr>
        <p:spPr>
          <a:xfrm flipH="1" flipV="1">
            <a:off x="4867258" y="2380108"/>
            <a:ext cx="396044" cy="64742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 Box 5">
            <a:extLst>
              <a:ext uri="{FF2B5EF4-FFF2-40B4-BE49-F238E27FC236}">
                <a16:creationId xmlns:a16="http://schemas.microsoft.com/office/drawing/2014/main" id="{64DE51F3-7F4A-B66D-5186-AC33C84A79BB}"/>
              </a:ext>
            </a:extLst>
          </p:cNvPr>
          <p:cNvSpPr txBox="1">
            <a:spLocks noChangeArrowheads="1"/>
          </p:cNvSpPr>
          <p:nvPr/>
        </p:nvSpPr>
        <p:spPr bwMode="auto">
          <a:xfrm>
            <a:off x="1547664" y="5588534"/>
            <a:ext cx="1368400" cy="35246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隧道地面</a:t>
            </a:r>
          </a:p>
        </p:txBody>
      </p:sp>
      <p:cxnSp>
        <p:nvCxnSpPr>
          <p:cNvPr id="30" name="直接箭头连接符 29">
            <a:extLst>
              <a:ext uri="{FF2B5EF4-FFF2-40B4-BE49-F238E27FC236}">
                <a16:creationId xmlns:a16="http://schemas.microsoft.com/office/drawing/2014/main" id="{3D54E294-4A27-61C0-34DE-BA7560BBE9C8}"/>
              </a:ext>
            </a:extLst>
          </p:cNvPr>
          <p:cNvCxnSpPr>
            <a:cxnSpLocks/>
            <a:stCxn id="29" idx="0"/>
          </p:cNvCxnSpPr>
          <p:nvPr/>
        </p:nvCxnSpPr>
        <p:spPr>
          <a:xfrm flipV="1">
            <a:off x="2231864" y="4706993"/>
            <a:ext cx="328531" cy="88154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5">
            <a:extLst>
              <a:ext uri="{FF2B5EF4-FFF2-40B4-BE49-F238E27FC236}">
                <a16:creationId xmlns:a16="http://schemas.microsoft.com/office/drawing/2014/main" id="{4DCBFAD5-3BCA-F2E0-2416-DD627FA261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5" t="3404" r="48220" b="-3404"/>
          <a:stretch/>
        </p:blipFill>
        <p:spPr bwMode="auto">
          <a:xfrm>
            <a:off x="6300192" y="2173774"/>
            <a:ext cx="2653146" cy="31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Box 5">
            <a:extLst>
              <a:ext uri="{FF2B5EF4-FFF2-40B4-BE49-F238E27FC236}">
                <a16:creationId xmlns:a16="http://schemas.microsoft.com/office/drawing/2014/main" id="{CE50935F-95DC-A12B-9DBD-C7FAA034A74C}"/>
              </a:ext>
            </a:extLst>
          </p:cNvPr>
          <p:cNvSpPr txBox="1">
            <a:spLocks noChangeArrowheads="1"/>
          </p:cNvSpPr>
          <p:nvPr/>
        </p:nvSpPr>
        <p:spPr bwMode="auto">
          <a:xfrm>
            <a:off x="3491880" y="5628625"/>
            <a:ext cx="2952328" cy="387286"/>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隧道永久点对天通视孔结构</a:t>
            </a:r>
          </a:p>
        </p:txBody>
      </p:sp>
      <p:cxnSp>
        <p:nvCxnSpPr>
          <p:cNvPr id="33" name="直接箭头连接符 32">
            <a:extLst>
              <a:ext uri="{FF2B5EF4-FFF2-40B4-BE49-F238E27FC236}">
                <a16:creationId xmlns:a16="http://schemas.microsoft.com/office/drawing/2014/main" id="{ABA4665E-6349-E2DA-B9DD-82B81A242450}"/>
              </a:ext>
            </a:extLst>
          </p:cNvPr>
          <p:cNvCxnSpPr/>
          <p:nvPr/>
        </p:nvCxnSpPr>
        <p:spPr>
          <a:xfrm>
            <a:off x="6372200" y="1444807"/>
            <a:ext cx="648072" cy="185309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8BD0322E-5776-3B61-1D3B-275E60D782AB}"/>
              </a:ext>
            </a:extLst>
          </p:cNvPr>
          <p:cNvCxnSpPr/>
          <p:nvPr/>
        </p:nvCxnSpPr>
        <p:spPr>
          <a:xfrm flipH="1">
            <a:off x="5065280" y="1444807"/>
            <a:ext cx="1306920" cy="48494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832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15</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626B07A4-4AFF-40CE-B5DA-78C4B0ECE405}"/>
              </a:ext>
            </a:extLst>
          </p:cNvPr>
          <p:cNvSpPr/>
          <p:nvPr/>
        </p:nvSpPr>
        <p:spPr>
          <a:xfrm>
            <a:off x="899592" y="760911"/>
            <a:ext cx="7488832" cy="2400657"/>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控制点观测</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投点： 光学仪器投点法、激光投点法和丝线垂球投点法。</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光学仪器投点法的适用范围一般为几十米之内，距离太远就会看不清投点目标。</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激光投点法受环境因素影响较大：温度、气压、湿度、粉尘都会对投点激光产生影响。</a:t>
            </a:r>
            <a:endParaRPr lang="en-US" altLang="zh-CN" sz="2000" dirty="0"/>
          </a:p>
        </p:txBody>
      </p:sp>
      <p:sp>
        <p:nvSpPr>
          <p:cNvPr id="14" name="文本框 13">
            <a:extLst>
              <a:ext uri="{FF2B5EF4-FFF2-40B4-BE49-F238E27FC236}">
                <a16:creationId xmlns:a16="http://schemas.microsoft.com/office/drawing/2014/main" id="{225639AC-BE60-486B-8028-011EE8FC6086}"/>
              </a:ext>
            </a:extLst>
          </p:cNvPr>
          <p:cNvSpPr txBox="1"/>
          <p:nvPr/>
        </p:nvSpPr>
        <p:spPr>
          <a:xfrm>
            <a:off x="1191952" y="5667434"/>
            <a:ext cx="4579494" cy="369332"/>
          </a:xfrm>
          <a:prstGeom prst="rect">
            <a:avLst/>
          </a:prstGeom>
          <a:noFill/>
        </p:spPr>
        <p:txBody>
          <a:bodyPr wrap="square">
            <a:spAutoFit/>
          </a:bodyPr>
          <a:lstStyle/>
          <a:p>
            <a:r>
              <a:rPr lang="en-US" altLang="zh-CN" dirty="0"/>
              <a:t>Wild NL</a:t>
            </a:r>
            <a:endParaRPr lang="zh-CN" altLang="en-US" dirty="0"/>
          </a:p>
        </p:txBody>
      </p:sp>
      <p:sp>
        <p:nvSpPr>
          <p:cNvPr id="15" name="文本框 14">
            <a:extLst>
              <a:ext uri="{FF2B5EF4-FFF2-40B4-BE49-F238E27FC236}">
                <a16:creationId xmlns:a16="http://schemas.microsoft.com/office/drawing/2014/main" id="{B7E48D69-9AA2-4B2A-BE10-FED4F6CEDE4F}"/>
              </a:ext>
            </a:extLst>
          </p:cNvPr>
          <p:cNvSpPr txBox="1"/>
          <p:nvPr/>
        </p:nvSpPr>
        <p:spPr>
          <a:xfrm>
            <a:off x="2050042" y="5678677"/>
            <a:ext cx="4579494" cy="369332"/>
          </a:xfrm>
          <a:prstGeom prst="rect">
            <a:avLst/>
          </a:prstGeom>
          <a:noFill/>
        </p:spPr>
        <p:txBody>
          <a:bodyPr wrap="square">
            <a:spAutoFit/>
          </a:bodyPr>
          <a:lstStyle/>
          <a:p>
            <a:r>
              <a:rPr lang="zh-CN" altLang="en-US" dirty="0"/>
              <a:t>铅垂精度</a:t>
            </a:r>
            <a:r>
              <a:rPr lang="en-US" altLang="zh-CN" dirty="0"/>
              <a:t>±1:200000</a:t>
            </a:r>
            <a:endParaRPr lang="zh-CN" altLang="en-US" dirty="0"/>
          </a:p>
        </p:txBody>
      </p:sp>
      <p:pic>
        <p:nvPicPr>
          <p:cNvPr id="17" name="图片 16">
            <a:extLst>
              <a:ext uri="{FF2B5EF4-FFF2-40B4-BE49-F238E27FC236}">
                <a16:creationId xmlns:a16="http://schemas.microsoft.com/office/drawing/2014/main" id="{A845EE50-562C-4506-8C1B-5E8E917D4DC0}"/>
              </a:ext>
            </a:extLst>
          </p:cNvPr>
          <p:cNvPicPr>
            <a:picLocks noChangeAspect="1"/>
          </p:cNvPicPr>
          <p:nvPr/>
        </p:nvPicPr>
        <p:blipFill>
          <a:blip r:embed="rId3"/>
          <a:stretch>
            <a:fillRect/>
          </a:stretch>
        </p:blipFill>
        <p:spPr>
          <a:xfrm>
            <a:off x="4870647" y="3429000"/>
            <a:ext cx="3517777" cy="2326272"/>
          </a:xfrm>
          <a:prstGeom prst="rect">
            <a:avLst/>
          </a:prstGeom>
        </p:spPr>
      </p:pic>
      <p:pic>
        <p:nvPicPr>
          <p:cNvPr id="7" name="图片 6">
            <a:extLst>
              <a:ext uri="{FF2B5EF4-FFF2-40B4-BE49-F238E27FC236}">
                <a16:creationId xmlns:a16="http://schemas.microsoft.com/office/drawing/2014/main" id="{D09D4B23-E7AF-4128-AEB6-4F19BD7D4E4D}"/>
              </a:ext>
            </a:extLst>
          </p:cNvPr>
          <p:cNvPicPr>
            <a:picLocks noChangeAspect="1"/>
          </p:cNvPicPr>
          <p:nvPr/>
        </p:nvPicPr>
        <p:blipFill>
          <a:blip r:embed="rId4"/>
          <a:stretch>
            <a:fillRect/>
          </a:stretch>
        </p:blipFill>
        <p:spPr>
          <a:xfrm>
            <a:off x="1146152" y="3448603"/>
            <a:ext cx="3522268" cy="2207587"/>
          </a:xfrm>
          <a:prstGeom prst="rect">
            <a:avLst/>
          </a:prstGeom>
        </p:spPr>
      </p:pic>
      <p:sp>
        <p:nvSpPr>
          <p:cNvPr id="2" name="标题 1">
            <a:extLst>
              <a:ext uri="{FF2B5EF4-FFF2-40B4-BE49-F238E27FC236}">
                <a16:creationId xmlns:a16="http://schemas.microsoft.com/office/drawing/2014/main" id="{92CCE395-420D-B57A-86E8-77E039BF9B4A}"/>
              </a:ext>
            </a:extLst>
          </p:cNvPr>
          <p:cNvSpPr>
            <a:spLocks noGrp="1"/>
          </p:cNvSpPr>
          <p:nvPr>
            <p:ph type="title"/>
          </p:nvPr>
        </p:nvSpPr>
        <p:spPr>
          <a:xfrm>
            <a:off x="395536" y="4557"/>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spTree>
    <p:extLst>
      <p:ext uri="{BB962C8B-B14F-4D97-AF65-F5344CB8AC3E}">
        <p14:creationId xmlns:p14="http://schemas.microsoft.com/office/powerpoint/2010/main" val="2152663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977" b="14023"/>
          <a:stretch/>
        </p:blipFill>
        <p:spPr>
          <a:xfrm>
            <a:off x="3332410" y="933937"/>
            <a:ext cx="3240360" cy="4320480"/>
          </a:xfr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908720"/>
            <a:ext cx="2448272" cy="433661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008" y="920696"/>
            <a:ext cx="2411493" cy="4271468"/>
          </a:xfrm>
          <a:prstGeom prst="rect">
            <a:avLst/>
          </a:prstGeom>
        </p:spPr>
      </p:pic>
      <p:sp>
        <p:nvSpPr>
          <p:cNvPr id="7" name="Text Box 5"/>
          <p:cNvSpPr txBox="1">
            <a:spLocks noChangeArrowheads="1"/>
          </p:cNvSpPr>
          <p:nvPr/>
        </p:nvSpPr>
        <p:spPr bwMode="auto">
          <a:xfrm>
            <a:off x="52986" y="5189009"/>
            <a:ext cx="3078854" cy="861774"/>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000"/>
              </a:lnSpc>
            </a:pPr>
            <a:r>
              <a:rPr lang="en-US" altLang="zh-CN" sz="1600" dirty="0"/>
              <a:t>30</a:t>
            </a:r>
            <a:r>
              <a:rPr lang="zh-CN" altLang="en-US" sz="1600" dirty="0"/>
              <a:t>米以内的仪器高可以用光学投点仪投点对中地面仪器与隧道基岩桩标志，精度</a:t>
            </a:r>
            <a:r>
              <a:rPr lang="en-US" altLang="zh-CN" sz="1600" dirty="0"/>
              <a:t>0.5-0.8mm</a:t>
            </a:r>
            <a:endParaRPr lang="zh-CN" altLang="en-US" sz="1600" dirty="0"/>
          </a:p>
        </p:txBody>
      </p:sp>
      <p:sp>
        <p:nvSpPr>
          <p:cNvPr id="8" name="Text Box 5"/>
          <p:cNvSpPr txBox="1">
            <a:spLocks noChangeArrowheads="1"/>
          </p:cNvSpPr>
          <p:nvPr/>
        </p:nvSpPr>
        <p:spPr bwMode="auto">
          <a:xfrm>
            <a:off x="3491880" y="5254417"/>
            <a:ext cx="5328592" cy="647421"/>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US" altLang="zh-CN" dirty="0"/>
              <a:t>30</a:t>
            </a:r>
            <a:r>
              <a:rPr lang="zh-CN" altLang="en-US" dirty="0"/>
              <a:t>米以上的仪器高可以用工具经纬仪投点对中地面仪器与隧道基岩桩标志，精度</a:t>
            </a:r>
            <a:r>
              <a:rPr lang="en-US" altLang="zh-CN" dirty="0"/>
              <a:t>0.2-1mm</a:t>
            </a:r>
            <a:endParaRPr lang="zh-CN" altLang="en-US" dirty="0"/>
          </a:p>
        </p:txBody>
      </p:sp>
    </p:spTree>
    <p:extLst>
      <p:ext uri="{BB962C8B-B14F-4D97-AF65-F5344CB8AC3E}">
        <p14:creationId xmlns:p14="http://schemas.microsoft.com/office/powerpoint/2010/main" val="179711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17</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626B07A4-4AFF-40CE-B5DA-78C4B0ECE405}"/>
              </a:ext>
            </a:extLst>
          </p:cNvPr>
          <p:cNvSpPr/>
          <p:nvPr/>
        </p:nvSpPr>
        <p:spPr>
          <a:xfrm>
            <a:off x="251520" y="3266114"/>
            <a:ext cx="3121544" cy="400110"/>
          </a:xfrm>
          <a:prstGeom prst="rect">
            <a:avLst/>
          </a:prstGeom>
        </p:spPr>
        <p:txBody>
          <a:bodyPr wrap="square">
            <a:spAutoFit/>
          </a:bodyPr>
          <a:lstStyle/>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量高</a:t>
            </a:r>
            <a:endParaRPr lang="en-US" altLang="zh-CN" sz="2000" dirty="0"/>
          </a:p>
        </p:txBody>
      </p:sp>
      <p:sp>
        <p:nvSpPr>
          <p:cNvPr id="19" name="矩形 18">
            <a:extLst>
              <a:ext uri="{FF2B5EF4-FFF2-40B4-BE49-F238E27FC236}">
                <a16:creationId xmlns:a16="http://schemas.microsoft.com/office/drawing/2014/main" id="{03E68BB1-A885-4DB9-9DF7-E9F9CFE701C7}"/>
              </a:ext>
            </a:extLst>
          </p:cNvPr>
          <p:cNvSpPr/>
          <p:nvPr/>
        </p:nvSpPr>
        <p:spPr>
          <a:xfrm>
            <a:off x="731154" y="776474"/>
            <a:ext cx="3840846" cy="1938992"/>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丝线垂球：适合长距离投点。</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如何精确测量丝线位置？</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无法精确对准隧道内目标点，如何精确确定丝线与永久点之间的位置关系？</a:t>
            </a:r>
            <a:endParaRPr lang="en-US" altLang="zh-CN" sz="2000" dirty="0"/>
          </a:p>
        </p:txBody>
      </p:sp>
      <p:pic>
        <p:nvPicPr>
          <p:cNvPr id="20" name="图片 19">
            <a:extLst>
              <a:ext uri="{FF2B5EF4-FFF2-40B4-BE49-F238E27FC236}">
                <a16:creationId xmlns:a16="http://schemas.microsoft.com/office/drawing/2014/main" id="{574E4657-A224-40DB-AB69-F054CE34DB48}"/>
              </a:ext>
            </a:extLst>
          </p:cNvPr>
          <p:cNvPicPr>
            <a:picLocks noChangeAspect="1"/>
          </p:cNvPicPr>
          <p:nvPr/>
        </p:nvPicPr>
        <p:blipFill>
          <a:blip r:embed="rId3"/>
          <a:stretch>
            <a:fillRect/>
          </a:stretch>
        </p:blipFill>
        <p:spPr>
          <a:xfrm>
            <a:off x="802384" y="4216872"/>
            <a:ext cx="3663815" cy="2065136"/>
          </a:xfrm>
          <a:prstGeom prst="rect">
            <a:avLst/>
          </a:prstGeom>
        </p:spPr>
      </p:pic>
      <p:pic>
        <p:nvPicPr>
          <p:cNvPr id="21" name="图片 20">
            <a:extLst>
              <a:ext uri="{FF2B5EF4-FFF2-40B4-BE49-F238E27FC236}">
                <a16:creationId xmlns:a16="http://schemas.microsoft.com/office/drawing/2014/main" id="{50BDAC8A-B8C1-43DE-B0F2-1429510EBF09}"/>
              </a:ext>
            </a:extLst>
          </p:cNvPr>
          <p:cNvPicPr>
            <a:picLocks noChangeAspect="1"/>
          </p:cNvPicPr>
          <p:nvPr/>
        </p:nvPicPr>
        <p:blipFill>
          <a:blip r:embed="rId4"/>
          <a:stretch>
            <a:fillRect/>
          </a:stretch>
        </p:blipFill>
        <p:spPr>
          <a:xfrm>
            <a:off x="5508104" y="4538024"/>
            <a:ext cx="2639797" cy="1755800"/>
          </a:xfrm>
          <a:prstGeom prst="rect">
            <a:avLst/>
          </a:prstGeom>
        </p:spPr>
      </p:pic>
      <p:pic>
        <p:nvPicPr>
          <p:cNvPr id="2" name="图片 1">
            <a:extLst>
              <a:ext uri="{FF2B5EF4-FFF2-40B4-BE49-F238E27FC236}">
                <a16:creationId xmlns:a16="http://schemas.microsoft.com/office/drawing/2014/main" id="{279A339C-D397-AB80-23B4-1E3151FCFF4E}"/>
              </a:ext>
            </a:extLst>
          </p:cNvPr>
          <p:cNvPicPr>
            <a:picLocks noChangeAspect="1"/>
          </p:cNvPicPr>
          <p:nvPr/>
        </p:nvPicPr>
        <p:blipFill>
          <a:blip r:embed="rId5"/>
          <a:stretch>
            <a:fillRect/>
          </a:stretch>
        </p:blipFill>
        <p:spPr>
          <a:xfrm>
            <a:off x="6444208" y="1249007"/>
            <a:ext cx="2578832" cy="2584928"/>
          </a:xfrm>
          <a:prstGeom prst="rect">
            <a:avLst/>
          </a:prstGeom>
        </p:spPr>
      </p:pic>
      <p:pic>
        <p:nvPicPr>
          <p:cNvPr id="3" name="图片 2">
            <a:extLst>
              <a:ext uri="{FF2B5EF4-FFF2-40B4-BE49-F238E27FC236}">
                <a16:creationId xmlns:a16="http://schemas.microsoft.com/office/drawing/2014/main" id="{C962D523-6818-24FB-28F3-BC54EE81E5AC}"/>
              </a:ext>
            </a:extLst>
          </p:cNvPr>
          <p:cNvPicPr>
            <a:picLocks noChangeAspect="1"/>
          </p:cNvPicPr>
          <p:nvPr/>
        </p:nvPicPr>
        <p:blipFill>
          <a:blip r:embed="rId6"/>
          <a:stretch>
            <a:fillRect/>
          </a:stretch>
        </p:blipFill>
        <p:spPr>
          <a:xfrm>
            <a:off x="4691745" y="775272"/>
            <a:ext cx="1872208" cy="1451735"/>
          </a:xfrm>
          <a:prstGeom prst="rect">
            <a:avLst/>
          </a:prstGeom>
        </p:spPr>
      </p:pic>
      <p:pic>
        <p:nvPicPr>
          <p:cNvPr id="7" name="图片 6">
            <a:extLst>
              <a:ext uri="{FF2B5EF4-FFF2-40B4-BE49-F238E27FC236}">
                <a16:creationId xmlns:a16="http://schemas.microsoft.com/office/drawing/2014/main" id="{EF806BB7-879C-CC03-9BCF-448F912E8922}"/>
              </a:ext>
            </a:extLst>
          </p:cNvPr>
          <p:cNvPicPr>
            <a:picLocks noChangeAspect="1"/>
          </p:cNvPicPr>
          <p:nvPr/>
        </p:nvPicPr>
        <p:blipFill>
          <a:blip r:embed="rId7"/>
          <a:stretch>
            <a:fillRect/>
          </a:stretch>
        </p:blipFill>
        <p:spPr>
          <a:xfrm>
            <a:off x="4639090" y="2610799"/>
            <a:ext cx="1664352" cy="2042337"/>
          </a:xfrm>
          <a:prstGeom prst="rect">
            <a:avLst/>
          </a:prstGeom>
        </p:spPr>
      </p:pic>
      <p:cxnSp>
        <p:nvCxnSpPr>
          <p:cNvPr id="9" name="直接箭头连接符 8">
            <a:extLst>
              <a:ext uri="{FF2B5EF4-FFF2-40B4-BE49-F238E27FC236}">
                <a16:creationId xmlns:a16="http://schemas.microsoft.com/office/drawing/2014/main" id="{583AFC08-E537-139E-EB2A-A2E7A1498B94}"/>
              </a:ext>
            </a:extLst>
          </p:cNvPr>
          <p:cNvCxnSpPr>
            <a:cxnSpLocks/>
          </p:cNvCxnSpPr>
          <p:nvPr/>
        </p:nvCxnSpPr>
        <p:spPr>
          <a:xfrm>
            <a:off x="5724128" y="1249007"/>
            <a:ext cx="1944216" cy="3508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16BB903D-151F-1AE9-B539-1187F201EA2A}"/>
              </a:ext>
            </a:extLst>
          </p:cNvPr>
          <p:cNvCxnSpPr>
            <a:cxnSpLocks/>
          </p:cNvCxnSpPr>
          <p:nvPr/>
        </p:nvCxnSpPr>
        <p:spPr>
          <a:xfrm>
            <a:off x="5940152" y="3256080"/>
            <a:ext cx="1584176" cy="1251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标题 1">
            <a:extLst>
              <a:ext uri="{FF2B5EF4-FFF2-40B4-BE49-F238E27FC236}">
                <a16:creationId xmlns:a16="http://schemas.microsoft.com/office/drawing/2014/main" id="{57F5E55D-B676-C511-1FB8-7668A34F417E}"/>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spTree>
    <p:extLst>
      <p:ext uri="{BB962C8B-B14F-4D97-AF65-F5344CB8AC3E}">
        <p14:creationId xmlns:p14="http://schemas.microsoft.com/office/powerpoint/2010/main" val="3087498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18</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pic>
        <p:nvPicPr>
          <p:cNvPr id="3" name="Picture 2" descr="IM001536">
            <a:extLst>
              <a:ext uri="{FF2B5EF4-FFF2-40B4-BE49-F238E27FC236}">
                <a16:creationId xmlns:a16="http://schemas.microsoft.com/office/drawing/2014/main" id="{493116D6-44DA-23D2-15B3-4833D06F60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6134"/>
          <a:stretch>
            <a:fillRect/>
          </a:stretch>
        </p:blipFill>
        <p:spPr bwMode="auto">
          <a:xfrm>
            <a:off x="467544" y="1131590"/>
            <a:ext cx="3909778" cy="251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2313F9C-624D-EC2C-FD23-7B5CDEFA9876}"/>
              </a:ext>
            </a:extLst>
          </p:cNvPr>
          <p:cNvSpPr txBox="1">
            <a:spLocks noChangeArrowheads="1"/>
          </p:cNvSpPr>
          <p:nvPr/>
        </p:nvSpPr>
        <p:spPr bwMode="auto">
          <a:xfrm>
            <a:off x="683568" y="3807102"/>
            <a:ext cx="2376264" cy="40491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en-US" altLang="zh-CN" sz="2000" dirty="0"/>
              <a:t>NA2</a:t>
            </a:r>
            <a:r>
              <a:rPr lang="zh-CN" altLang="en-US" sz="2000" dirty="0"/>
              <a:t>光学水准仪</a:t>
            </a:r>
          </a:p>
        </p:txBody>
      </p:sp>
      <p:pic>
        <p:nvPicPr>
          <p:cNvPr id="7" name="Picture 2">
            <a:extLst>
              <a:ext uri="{FF2B5EF4-FFF2-40B4-BE49-F238E27FC236}">
                <a16:creationId xmlns:a16="http://schemas.microsoft.com/office/drawing/2014/main" id="{675506F8-F89F-A919-8915-38649AA8EC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91" t="29099" b="35450"/>
          <a:stretch/>
        </p:blipFill>
        <p:spPr bwMode="auto">
          <a:xfrm>
            <a:off x="5075327" y="1059582"/>
            <a:ext cx="3164534" cy="271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5">
            <a:extLst>
              <a:ext uri="{FF2B5EF4-FFF2-40B4-BE49-F238E27FC236}">
                <a16:creationId xmlns:a16="http://schemas.microsoft.com/office/drawing/2014/main" id="{EDBF9378-8477-F613-6A05-8CE7908CEB0C}"/>
              </a:ext>
            </a:extLst>
          </p:cNvPr>
          <p:cNvSpPr txBox="1">
            <a:spLocks noChangeArrowheads="1"/>
          </p:cNvSpPr>
          <p:nvPr/>
        </p:nvSpPr>
        <p:spPr bwMode="auto">
          <a:xfrm>
            <a:off x="5004048" y="3867894"/>
            <a:ext cx="4032448" cy="825547"/>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en-US" altLang="zh-CN" sz="2000" dirty="0"/>
              <a:t>Leica GS10 GPS</a:t>
            </a:r>
            <a:r>
              <a:rPr lang="zh-CN" altLang="en-US" sz="2000" dirty="0"/>
              <a:t>仪，</a:t>
            </a:r>
            <a:endParaRPr lang="en-US" altLang="zh-CN" sz="2000" dirty="0"/>
          </a:p>
          <a:p>
            <a:pPr>
              <a:lnSpc>
                <a:spcPts val="2800"/>
              </a:lnSpc>
            </a:pPr>
            <a:r>
              <a:rPr lang="zh-CN" altLang="en-US" sz="2000" dirty="0"/>
              <a:t>平面精度</a:t>
            </a:r>
            <a:r>
              <a:rPr lang="en-US" altLang="zh-CN" sz="2000" dirty="0"/>
              <a:t>2mm</a:t>
            </a:r>
            <a:r>
              <a:rPr lang="zh-CN" altLang="en-US" sz="2000" dirty="0"/>
              <a:t>，垂直精度</a:t>
            </a:r>
            <a:r>
              <a:rPr lang="en-US" altLang="zh-CN" sz="2000" dirty="0"/>
              <a:t>5mm</a:t>
            </a:r>
            <a:endParaRPr lang="zh-CN" altLang="en-US" sz="2000" dirty="0"/>
          </a:p>
        </p:txBody>
      </p:sp>
      <p:pic>
        <p:nvPicPr>
          <p:cNvPr id="10" name="图片 9">
            <a:extLst>
              <a:ext uri="{FF2B5EF4-FFF2-40B4-BE49-F238E27FC236}">
                <a16:creationId xmlns:a16="http://schemas.microsoft.com/office/drawing/2014/main" id="{1DF2A719-F188-08C5-ED0D-FBCDA2541F26}"/>
              </a:ext>
            </a:extLst>
          </p:cNvPr>
          <p:cNvPicPr>
            <a:picLocks noChangeAspect="1"/>
          </p:cNvPicPr>
          <p:nvPr/>
        </p:nvPicPr>
        <p:blipFill>
          <a:blip r:embed="rId5"/>
          <a:stretch>
            <a:fillRect/>
          </a:stretch>
        </p:blipFill>
        <p:spPr>
          <a:xfrm>
            <a:off x="1655676" y="4415974"/>
            <a:ext cx="1587394" cy="2305501"/>
          </a:xfrm>
          <a:prstGeom prst="rect">
            <a:avLst/>
          </a:prstGeom>
        </p:spPr>
      </p:pic>
      <p:sp>
        <p:nvSpPr>
          <p:cNvPr id="11" name="文本框 7">
            <a:extLst>
              <a:ext uri="{FF2B5EF4-FFF2-40B4-BE49-F238E27FC236}">
                <a16:creationId xmlns:a16="http://schemas.microsoft.com/office/drawing/2014/main" id="{31E71806-A256-427A-B88F-25148309F73F}"/>
              </a:ext>
            </a:extLst>
          </p:cNvPr>
          <p:cNvSpPr txBox="1"/>
          <p:nvPr/>
        </p:nvSpPr>
        <p:spPr>
          <a:xfrm>
            <a:off x="3508410" y="5307927"/>
            <a:ext cx="3511862"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t> 全站仪</a:t>
            </a:r>
            <a:r>
              <a:rPr lang="en-US" altLang="zh-CN" sz="1600" dirty="0"/>
              <a:t>TS60</a:t>
            </a:r>
          </a:p>
          <a:p>
            <a:r>
              <a:rPr lang="zh-CN" altLang="en-US" sz="1600" dirty="0"/>
              <a:t>测量范围</a:t>
            </a:r>
            <a:r>
              <a:rPr lang="en-US" altLang="zh-CN" sz="1600" dirty="0"/>
              <a:t>:1.5m~&gt;3500m</a:t>
            </a:r>
          </a:p>
          <a:p>
            <a:r>
              <a:rPr lang="zh-CN" altLang="en-US" sz="1600" dirty="0"/>
              <a:t>测距精度：</a:t>
            </a:r>
            <a:r>
              <a:rPr lang="en-US" altLang="zh-CN" sz="1600" dirty="0"/>
              <a:t>0.6mm+ 1ppm</a:t>
            </a:r>
          </a:p>
          <a:p>
            <a:r>
              <a:rPr lang="zh-CN" altLang="en-US" sz="1600" dirty="0"/>
              <a:t>测角精度：</a:t>
            </a:r>
            <a:r>
              <a:rPr lang="en-US" altLang="zh-CN" sz="1600" dirty="0"/>
              <a:t>0.5’’</a:t>
            </a:r>
          </a:p>
        </p:txBody>
      </p:sp>
    </p:spTree>
    <p:extLst>
      <p:ext uri="{BB962C8B-B14F-4D97-AF65-F5344CB8AC3E}">
        <p14:creationId xmlns:p14="http://schemas.microsoft.com/office/powerpoint/2010/main" val="141614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19</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626B07A4-4AFF-40CE-B5DA-78C4B0ECE405}"/>
              </a:ext>
            </a:extLst>
          </p:cNvPr>
          <p:cNvSpPr/>
          <p:nvPr/>
        </p:nvSpPr>
        <p:spPr>
          <a:xfrm>
            <a:off x="899592" y="994658"/>
            <a:ext cx="7488832" cy="5170646"/>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en-US" altLang="zh-CN" sz="2000" dirty="0"/>
              <a:t>GNSS</a:t>
            </a:r>
            <a:r>
              <a:rPr lang="zh-CN" altLang="en-US" sz="2000" dirty="0"/>
              <a:t>观测：静态多时段观测，每时段</a:t>
            </a:r>
            <a:r>
              <a:rPr lang="en-US" altLang="zh-CN" sz="2000" dirty="0"/>
              <a:t>8</a:t>
            </a:r>
            <a:r>
              <a:rPr lang="zh-CN" altLang="en-US" sz="2000" dirty="0"/>
              <a:t>小时。</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参照我国</a:t>
            </a:r>
            <a:r>
              <a:rPr lang="en-US" altLang="zh-CN" sz="2000" dirty="0"/>
              <a:t>《</a:t>
            </a:r>
            <a:r>
              <a:rPr lang="zh-CN" altLang="en-US" sz="2000" dirty="0"/>
              <a:t>全球定位系统</a:t>
            </a:r>
            <a:r>
              <a:rPr lang="en-US" altLang="zh-CN" sz="2000" dirty="0"/>
              <a:t>GPS</a:t>
            </a:r>
            <a:r>
              <a:rPr lang="zh-CN" altLang="en-US" sz="2000" dirty="0"/>
              <a:t>测量规范</a:t>
            </a:r>
            <a:r>
              <a:rPr lang="en-US" altLang="zh-CN" sz="2000" dirty="0"/>
              <a:t>》</a:t>
            </a:r>
            <a:r>
              <a:rPr lang="zh-CN" altLang="en-US" sz="2000" dirty="0"/>
              <a:t>中</a:t>
            </a:r>
            <a:r>
              <a:rPr lang="en-US" altLang="zh-CN" sz="2000" dirty="0"/>
              <a:t>B</a:t>
            </a:r>
            <a:r>
              <a:rPr lang="zh-CN" altLang="en-US" sz="2000" dirty="0"/>
              <a:t>级网的有关规定。</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观测数据质量检核</a:t>
            </a:r>
          </a:p>
          <a:p>
            <a:pPr marL="1257300" lvl="3" indent="-342900">
              <a:spcBef>
                <a:spcPts val="600"/>
              </a:spcBef>
              <a:spcAft>
                <a:spcPts val="600"/>
              </a:spcAft>
              <a:buClr>
                <a:srgbClr val="FF0000"/>
              </a:buClr>
              <a:buSzPct val="80000"/>
              <a:buFont typeface="Wingdings" panose="05000000000000000000" pitchFamily="2" charset="2"/>
              <a:buChar char="Ø"/>
              <a:defRPr/>
            </a:pPr>
            <a:r>
              <a:rPr lang="zh-CN" altLang="en-US" sz="2000" dirty="0"/>
              <a:t>检查基线分量和边长重复性；</a:t>
            </a:r>
          </a:p>
          <a:p>
            <a:pPr marL="1257300" lvl="3" indent="-342900">
              <a:spcBef>
                <a:spcPts val="600"/>
              </a:spcBef>
              <a:spcAft>
                <a:spcPts val="600"/>
              </a:spcAft>
              <a:buClr>
                <a:srgbClr val="FF0000"/>
              </a:buClr>
              <a:buSzPct val="80000"/>
              <a:buFont typeface="Wingdings" panose="05000000000000000000" pitchFamily="2" charset="2"/>
              <a:buChar char="Ø"/>
              <a:defRPr/>
            </a:pPr>
            <a:r>
              <a:rPr lang="zh-CN" altLang="en-US" sz="2000" dirty="0"/>
              <a:t>各时段的基线较差；</a:t>
            </a:r>
          </a:p>
          <a:p>
            <a:pPr marL="1257300" lvl="3" indent="-342900">
              <a:spcBef>
                <a:spcPts val="600"/>
              </a:spcBef>
              <a:spcAft>
                <a:spcPts val="600"/>
              </a:spcAft>
              <a:buClr>
                <a:srgbClr val="FF0000"/>
              </a:buClr>
              <a:buSzPct val="80000"/>
              <a:buFont typeface="Wingdings" panose="05000000000000000000" pitchFamily="2" charset="2"/>
              <a:buChar char="Ø"/>
              <a:defRPr/>
            </a:pPr>
            <a:r>
              <a:rPr lang="zh-CN" altLang="en-US" sz="2000" dirty="0"/>
              <a:t>独立环闭合差</a:t>
            </a:r>
          </a:p>
          <a:p>
            <a:pPr marL="1257300" lvl="3" indent="-342900">
              <a:spcBef>
                <a:spcPts val="600"/>
              </a:spcBef>
              <a:spcAft>
                <a:spcPts val="600"/>
              </a:spcAft>
              <a:buClr>
                <a:srgbClr val="FF0000"/>
              </a:buClr>
              <a:buSzPct val="80000"/>
              <a:buFont typeface="Wingdings" panose="05000000000000000000" pitchFamily="2" charset="2"/>
              <a:buChar char="Ø"/>
              <a:defRPr/>
            </a:pPr>
            <a:r>
              <a:rPr lang="zh-CN" altLang="en-US" sz="2000" dirty="0"/>
              <a:t>环线全长闭合差；</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常用数据处理软件：</a:t>
            </a:r>
            <a:r>
              <a:rPr lang="en-US" altLang="zh-CN" sz="2000" dirty="0"/>
              <a:t>Leica LGO</a:t>
            </a:r>
            <a:r>
              <a:rPr lang="zh-CN" altLang="en-US" sz="2000" dirty="0"/>
              <a:t>、</a:t>
            </a:r>
            <a:r>
              <a:rPr lang="en-US" altLang="zh-CN" sz="2000" dirty="0"/>
              <a:t>TBC</a:t>
            </a:r>
            <a:r>
              <a:rPr lang="zh-CN" altLang="en-US" sz="2000" dirty="0"/>
              <a:t>、</a:t>
            </a:r>
            <a:r>
              <a:rPr lang="en-US" altLang="zh-CN" sz="2000" dirty="0" err="1"/>
              <a:t>CosaGPS</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全站仪对向观测，将</a:t>
            </a:r>
            <a:r>
              <a:rPr lang="en-US" altLang="zh-CN" sz="2000" dirty="0"/>
              <a:t>GNSS</a:t>
            </a:r>
            <a:r>
              <a:rPr lang="zh-CN" altLang="en-US" sz="2000" dirty="0"/>
              <a:t>平差得到的控制点间斜距与全站仪斜距进行对比。</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水准高程：多条闭合水准路线，往返测量。</a:t>
            </a:r>
          </a:p>
        </p:txBody>
      </p: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五、地面网</a:t>
            </a:r>
          </a:p>
        </p:txBody>
      </p:sp>
    </p:spTree>
    <p:extLst>
      <p:ext uri="{BB962C8B-B14F-4D97-AF65-F5344CB8AC3E}">
        <p14:creationId xmlns:p14="http://schemas.microsoft.com/office/powerpoint/2010/main" val="3046934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a:latin typeface="Times New Roman" panose="02020603050405020304" pitchFamily="18" charset="0"/>
                <a:cs typeface="Times New Roman" pitchFamily="18" charset="0"/>
              </a:rPr>
              <a:t>Contents</a:t>
            </a:r>
          </a:p>
        </p:txBody>
      </p:sp>
      <p:sp>
        <p:nvSpPr>
          <p:cNvPr id="1029" name="内容占位符 2"/>
          <p:cNvSpPr>
            <a:spLocks noGrp="1"/>
          </p:cNvSpPr>
          <p:nvPr>
            <p:ph idx="1"/>
          </p:nvPr>
        </p:nvSpPr>
        <p:spPr>
          <a:xfrm>
            <a:off x="908122" y="1340769"/>
            <a:ext cx="7740408" cy="3888432"/>
          </a:xfrm>
        </p:spPr>
        <p:txBody>
          <a:bodyPr/>
          <a:lstStyle/>
          <a:p>
            <a:pPr marL="457200" lvl="1" indent="-457200" eaLnBrk="1" hangingPunct="1">
              <a:lnSpc>
                <a:spcPct val="150000"/>
              </a:lnSpc>
              <a:spcBef>
                <a:spcPts val="600"/>
              </a:spcBef>
              <a:spcAft>
                <a:spcPts val="600"/>
              </a:spcAft>
              <a:buClr>
                <a:srgbClr val="FF0000"/>
              </a:buClr>
              <a:buSzPct val="80000"/>
              <a:buFont typeface="+mj-lt"/>
              <a:buAutoNum type="arabicPeriod"/>
              <a:defRPr/>
            </a:pPr>
            <a:r>
              <a:rPr lang="zh-CN" altLang="en-US" sz="2400" b="1" dirty="0">
                <a:latin typeface="Times New Roman" panose="02020603050405020304" pitchFamily="18" charset="0"/>
                <a:cs typeface="Times New Roman" pitchFamily="18" charset="0"/>
              </a:rPr>
              <a:t>高能光源准直介绍</a:t>
            </a:r>
            <a:endParaRPr lang="en-US" altLang="zh-CN" sz="2400" b="1" dirty="0">
              <a:latin typeface="Times New Roman" panose="02020603050405020304" pitchFamily="18" charset="0"/>
              <a:cs typeface="Times New Roman" pitchFamily="18" charset="0"/>
            </a:endParaRPr>
          </a:p>
          <a:p>
            <a:pPr marL="457200" lvl="1" indent="-457200" eaLnBrk="1" hangingPunct="1">
              <a:lnSpc>
                <a:spcPct val="150000"/>
              </a:lnSpc>
              <a:spcBef>
                <a:spcPts val="600"/>
              </a:spcBef>
              <a:spcAft>
                <a:spcPts val="600"/>
              </a:spcAft>
              <a:buClr>
                <a:srgbClr val="FF0000"/>
              </a:buClr>
              <a:buSzPct val="80000"/>
              <a:buFont typeface="+mj-lt"/>
              <a:buAutoNum type="arabicPeriod"/>
              <a:defRPr/>
            </a:pPr>
            <a:r>
              <a:rPr lang="en-US" altLang="zh-CN" sz="2400" b="1" dirty="0">
                <a:latin typeface="Times New Roman" panose="02020603050405020304" pitchFamily="18" charset="0"/>
                <a:cs typeface="Times New Roman" pitchFamily="18" charset="0"/>
              </a:rPr>
              <a:t>TDR</a:t>
            </a:r>
            <a:r>
              <a:rPr lang="zh-CN" altLang="en-US" sz="2400" b="1" dirty="0">
                <a:latin typeface="Times New Roman" panose="02020603050405020304" pitchFamily="18" charset="0"/>
                <a:cs typeface="Times New Roman" pitchFamily="18" charset="0"/>
              </a:rPr>
              <a:t>国际评审意见</a:t>
            </a:r>
            <a:endParaRPr lang="en-US" altLang="zh-CN" sz="2400" b="1" dirty="0">
              <a:latin typeface="Times New Roman" panose="02020603050405020304" pitchFamily="18" charset="0"/>
              <a:cs typeface="Times New Roman" pitchFamily="18" charset="0"/>
            </a:endParaRPr>
          </a:p>
          <a:p>
            <a:pPr marL="0" indent="0" eaLnBrk="1" hangingPunct="1">
              <a:buClr>
                <a:srgbClr val="FF0000"/>
              </a:buClr>
              <a:buSzPct val="80000"/>
              <a:buNone/>
              <a:defRPr/>
            </a:pPr>
            <a:endParaRPr lang="en-GB" altLang="zh-CN" sz="1800" dirty="0">
              <a:latin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D0A0EC93-7C1A-419B-87E6-FD91FF5812B7}"/>
              </a:ext>
            </a:extLst>
          </p:cNvPr>
          <p:cNvSpPr>
            <a:spLocks noGrp="1"/>
          </p:cNvSpPr>
          <p:nvPr>
            <p:ph type="sldNum" sz="quarter" idx="12"/>
          </p:nvPr>
        </p:nvSpPr>
        <p:spPr/>
        <p:txBody>
          <a:bodyPr/>
          <a:lstStyle/>
          <a:p>
            <a:pPr>
              <a:defRPr/>
            </a:pPr>
            <a:fld id="{04BEEA27-C98A-4D6E-B88E-6F0045E4FB59}" type="slidenum">
              <a:rPr lang="zh-CN" altLang="en-US" smtClean="0"/>
              <a:pPr>
                <a:defRPr/>
              </a:pPr>
              <a:t>2</a:t>
            </a:fld>
            <a:endParaRPr lang="zh-CN" altLang="en-US"/>
          </a:p>
        </p:txBody>
      </p:sp>
    </p:spTree>
    <p:extLst>
      <p:ext uri="{BB962C8B-B14F-4D97-AF65-F5344CB8AC3E}">
        <p14:creationId xmlns:p14="http://schemas.microsoft.com/office/powerpoint/2010/main" val="1825487491"/>
      </p:ext>
    </p:extLst>
  </p:cSld>
  <p:clrMapOvr>
    <a:masterClrMapping/>
  </p:clrMapOvr>
  <mc:AlternateContent xmlns:mc="http://schemas.openxmlformats.org/markup-compatibility/2006" xmlns:p14="http://schemas.microsoft.com/office/powerpoint/2010/main">
    <mc:Choice Requires="p14">
      <p:transition spd="slow" p14:dur="2000" advTm="14003"/>
    </mc:Choice>
    <mc:Fallback xmlns="">
      <p:transition spd="slow" advTm="1400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9DC246D-609F-4E99-76C8-374B5DA91469}"/>
              </a:ext>
            </a:extLst>
          </p:cNvPr>
          <p:cNvPicPr>
            <a:picLocks noChangeAspect="1"/>
          </p:cNvPicPr>
          <p:nvPr/>
        </p:nvPicPr>
        <p:blipFill>
          <a:blip r:embed="rId3"/>
          <a:stretch>
            <a:fillRect/>
          </a:stretch>
        </p:blipFill>
        <p:spPr>
          <a:xfrm>
            <a:off x="2579578" y="4364026"/>
            <a:ext cx="1548507" cy="1941735"/>
          </a:xfrm>
          <a:prstGeom prst="rect">
            <a:avLst/>
          </a:prstGeom>
        </p:spPr>
      </p:pic>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20</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626B07A4-4AFF-40CE-B5DA-78C4B0ECE405}"/>
              </a:ext>
            </a:extLst>
          </p:cNvPr>
          <p:cNvSpPr/>
          <p:nvPr/>
        </p:nvSpPr>
        <p:spPr>
          <a:xfrm>
            <a:off x="576300" y="1171485"/>
            <a:ext cx="4355740" cy="2708434"/>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隧道网是设备安装准直和位置监测的参考基准。</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沿隧道纵向</a:t>
            </a:r>
            <a:r>
              <a:rPr lang="en-US" altLang="zh-CN" sz="2000" dirty="0"/>
              <a:t>6-8</a:t>
            </a:r>
            <a:r>
              <a:rPr lang="zh-CN" altLang="en-US" sz="2000" dirty="0"/>
              <a:t>米一段分布，形成三维空间控制网。</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采用跟踪仪自由设站方式进行转站搭接测量。</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用水准仪进行水准高程测量。</a:t>
            </a:r>
          </a:p>
        </p:txBody>
      </p: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六、隧道网</a:t>
            </a:r>
          </a:p>
        </p:txBody>
      </p:sp>
      <p:grpSp>
        <p:nvGrpSpPr>
          <p:cNvPr id="25" name="组合 24">
            <a:extLst>
              <a:ext uri="{FF2B5EF4-FFF2-40B4-BE49-F238E27FC236}">
                <a16:creationId xmlns:a16="http://schemas.microsoft.com/office/drawing/2014/main" id="{79A17D78-73A1-3C98-10AE-9444E1AFB80C}"/>
              </a:ext>
            </a:extLst>
          </p:cNvPr>
          <p:cNvGrpSpPr/>
          <p:nvPr/>
        </p:nvGrpSpPr>
        <p:grpSpPr>
          <a:xfrm>
            <a:off x="5113813" y="908720"/>
            <a:ext cx="3549080" cy="3218006"/>
            <a:chOff x="4486746" y="1435130"/>
            <a:chExt cx="3994374" cy="3947378"/>
          </a:xfrm>
        </p:grpSpPr>
        <p:pic>
          <p:nvPicPr>
            <p:cNvPr id="3" name="图片 2">
              <a:extLst>
                <a:ext uri="{FF2B5EF4-FFF2-40B4-BE49-F238E27FC236}">
                  <a16:creationId xmlns:a16="http://schemas.microsoft.com/office/drawing/2014/main" id="{6F71910B-2AA8-C501-E38D-D6C1949B28B5}"/>
                </a:ext>
              </a:extLst>
            </p:cNvPr>
            <p:cNvPicPr>
              <a:picLocks noChangeAspect="1"/>
            </p:cNvPicPr>
            <p:nvPr/>
          </p:nvPicPr>
          <p:blipFill>
            <a:blip r:embed="rId4"/>
            <a:stretch>
              <a:fillRect/>
            </a:stretch>
          </p:blipFill>
          <p:spPr>
            <a:xfrm>
              <a:off x="4486746" y="1844824"/>
              <a:ext cx="3994374" cy="2996951"/>
            </a:xfrm>
            <a:prstGeom prst="rect">
              <a:avLst/>
            </a:prstGeom>
          </p:spPr>
        </p:pic>
        <p:sp>
          <p:nvSpPr>
            <p:cNvPr id="6" name="文本框 5">
              <a:extLst>
                <a:ext uri="{FF2B5EF4-FFF2-40B4-BE49-F238E27FC236}">
                  <a16:creationId xmlns:a16="http://schemas.microsoft.com/office/drawing/2014/main" id="{4CF03FB8-59D4-D080-ACA3-1CDDF4BF10AC}"/>
                </a:ext>
              </a:extLst>
            </p:cNvPr>
            <p:cNvSpPr txBox="1"/>
            <p:nvPr/>
          </p:nvSpPr>
          <p:spPr>
            <a:xfrm>
              <a:off x="5883786" y="1435130"/>
              <a:ext cx="1338828" cy="369332"/>
            </a:xfrm>
            <a:prstGeom prst="rect">
              <a:avLst/>
            </a:prstGeom>
            <a:noFill/>
          </p:spPr>
          <p:txBody>
            <a:bodyPr wrap="none" rtlCol="0">
              <a:spAutoFit/>
            </a:bodyPr>
            <a:lstStyle/>
            <a:p>
              <a:r>
                <a:rPr lang="zh-CN" altLang="en-US" dirty="0"/>
                <a:t>墙面控制点</a:t>
              </a:r>
            </a:p>
          </p:txBody>
        </p:sp>
        <p:sp>
          <p:nvSpPr>
            <p:cNvPr id="7" name="文本框 6">
              <a:extLst>
                <a:ext uri="{FF2B5EF4-FFF2-40B4-BE49-F238E27FC236}">
                  <a16:creationId xmlns:a16="http://schemas.microsoft.com/office/drawing/2014/main" id="{C7FAF5D0-9A1B-8FA2-E75A-6FE0192A8A62}"/>
                </a:ext>
              </a:extLst>
            </p:cNvPr>
            <p:cNvSpPr txBox="1"/>
            <p:nvPr/>
          </p:nvSpPr>
          <p:spPr>
            <a:xfrm>
              <a:off x="6084168" y="5013176"/>
              <a:ext cx="1338828" cy="369332"/>
            </a:xfrm>
            <a:prstGeom prst="rect">
              <a:avLst/>
            </a:prstGeom>
            <a:noFill/>
          </p:spPr>
          <p:txBody>
            <a:bodyPr wrap="none" rtlCol="0">
              <a:spAutoFit/>
            </a:bodyPr>
            <a:lstStyle/>
            <a:p>
              <a:r>
                <a:rPr lang="zh-CN" altLang="en-US" dirty="0"/>
                <a:t>地面控制点</a:t>
              </a:r>
            </a:p>
          </p:txBody>
        </p:sp>
        <p:cxnSp>
          <p:nvCxnSpPr>
            <p:cNvPr id="10" name="直接箭头连接符 9">
              <a:extLst>
                <a:ext uri="{FF2B5EF4-FFF2-40B4-BE49-F238E27FC236}">
                  <a16:creationId xmlns:a16="http://schemas.microsoft.com/office/drawing/2014/main" id="{B8CF6797-014B-F94B-63F9-4B271B7E381B}"/>
                </a:ext>
              </a:extLst>
            </p:cNvPr>
            <p:cNvCxnSpPr>
              <a:cxnSpLocks/>
              <a:stCxn id="6" idx="2"/>
            </p:cNvCxnSpPr>
            <p:nvPr/>
          </p:nvCxnSpPr>
          <p:spPr>
            <a:xfrm flipH="1">
              <a:off x="5220072" y="1804462"/>
              <a:ext cx="1333128" cy="11521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B5349267-FFFE-E8E8-CB0A-3FF0DD1FE0CF}"/>
                </a:ext>
              </a:extLst>
            </p:cNvPr>
            <p:cNvCxnSpPr>
              <a:cxnSpLocks/>
              <a:stCxn id="6" idx="2"/>
            </p:cNvCxnSpPr>
            <p:nvPr/>
          </p:nvCxnSpPr>
          <p:spPr>
            <a:xfrm>
              <a:off x="6553200" y="1804462"/>
              <a:ext cx="1259160" cy="12644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E3C6320C-0B67-0826-6462-5DD513F099C3}"/>
                </a:ext>
              </a:extLst>
            </p:cNvPr>
            <p:cNvCxnSpPr>
              <a:cxnSpLocks/>
              <a:stCxn id="7" idx="0"/>
            </p:cNvCxnSpPr>
            <p:nvPr/>
          </p:nvCxnSpPr>
          <p:spPr>
            <a:xfrm flipH="1" flipV="1">
              <a:off x="6300192" y="4042802"/>
              <a:ext cx="453390" cy="970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81BE98E9-D00D-C5C2-DF06-B65DB8AD85AC}"/>
                </a:ext>
              </a:extLst>
            </p:cNvPr>
            <p:cNvCxnSpPr>
              <a:cxnSpLocks/>
              <a:stCxn id="7" idx="0"/>
            </p:cNvCxnSpPr>
            <p:nvPr/>
          </p:nvCxnSpPr>
          <p:spPr>
            <a:xfrm flipV="1">
              <a:off x="6753582" y="3962078"/>
              <a:ext cx="914762" cy="10510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图片 25">
            <a:extLst>
              <a:ext uri="{FF2B5EF4-FFF2-40B4-BE49-F238E27FC236}">
                <a16:creationId xmlns:a16="http://schemas.microsoft.com/office/drawing/2014/main" id="{796F66DB-045A-A5FC-3494-33DF497764C4}"/>
              </a:ext>
            </a:extLst>
          </p:cNvPr>
          <p:cNvPicPr>
            <a:picLocks noChangeAspect="1"/>
          </p:cNvPicPr>
          <p:nvPr/>
        </p:nvPicPr>
        <p:blipFill>
          <a:blip r:embed="rId5"/>
          <a:stretch>
            <a:fillRect/>
          </a:stretch>
        </p:blipFill>
        <p:spPr>
          <a:xfrm>
            <a:off x="647017" y="4114236"/>
            <a:ext cx="1548507" cy="1116365"/>
          </a:xfrm>
          <a:prstGeom prst="rect">
            <a:avLst/>
          </a:prstGeom>
        </p:spPr>
      </p:pic>
      <p:pic>
        <p:nvPicPr>
          <p:cNvPr id="27" name="图片 26">
            <a:extLst>
              <a:ext uri="{FF2B5EF4-FFF2-40B4-BE49-F238E27FC236}">
                <a16:creationId xmlns:a16="http://schemas.microsoft.com/office/drawing/2014/main" id="{D78DE6A1-99BF-C049-FEBE-93E077BAAE4E}"/>
              </a:ext>
            </a:extLst>
          </p:cNvPr>
          <p:cNvPicPr>
            <a:picLocks noChangeAspect="1"/>
          </p:cNvPicPr>
          <p:nvPr/>
        </p:nvPicPr>
        <p:blipFill>
          <a:blip r:embed="rId6"/>
          <a:stretch>
            <a:fillRect/>
          </a:stretch>
        </p:blipFill>
        <p:spPr>
          <a:xfrm>
            <a:off x="647017" y="5314903"/>
            <a:ext cx="2133601" cy="1371209"/>
          </a:xfrm>
          <a:prstGeom prst="rect">
            <a:avLst/>
          </a:prstGeom>
        </p:spPr>
      </p:pic>
      <p:pic>
        <p:nvPicPr>
          <p:cNvPr id="28" name="图片 27">
            <a:extLst>
              <a:ext uri="{FF2B5EF4-FFF2-40B4-BE49-F238E27FC236}">
                <a16:creationId xmlns:a16="http://schemas.microsoft.com/office/drawing/2014/main" id="{F3077A30-5627-4C89-04EF-28919A351040}"/>
              </a:ext>
            </a:extLst>
          </p:cNvPr>
          <p:cNvPicPr>
            <a:picLocks noChangeAspect="1"/>
          </p:cNvPicPr>
          <p:nvPr/>
        </p:nvPicPr>
        <p:blipFill>
          <a:blip r:embed="rId7"/>
          <a:stretch>
            <a:fillRect/>
          </a:stretch>
        </p:blipFill>
        <p:spPr>
          <a:xfrm>
            <a:off x="5778389" y="4470285"/>
            <a:ext cx="2808172" cy="2104972"/>
          </a:xfrm>
          <a:prstGeom prst="rect">
            <a:avLst/>
          </a:prstGeom>
        </p:spPr>
      </p:pic>
      <p:sp>
        <p:nvSpPr>
          <p:cNvPr id="12" name="Text Box 5">
            <a:extLst>
              <a:ext uri="{FF2B5EF4-FFF2-40B4-BE49-F238E27FC236}">
                <a16:creationId xmlns:a16="http://schemas.microsoft.com/office/drawing/2014/main" id="{89B51F74-E988-B4DF-19F8-64398F456CB8}"/>
              </a:ext>
            </a:extLst>
          </p:cNvPr>
          <p:cNvSpPr txBox="1">
            <a:spLocks noChangeArrowheads="1"/>
          </p:cNvSpPr>
          <p:nvPr/>
        </p:nvSpPr>
        <p:spPr bwMode="auto">
          <a:xfrm>
            <a:off x="3845828" y="4586996"/>
            <a:ext cx="1775860" cy="1495794"/>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ct val="100000"/>
              </a:lnSpc>
            </a:pPr>
            <a:r>
              <a:rPr lang="en-US" altLang="zh-CN" sz="1200" b="0" dirty="0"/>
              <a:t>Leica AT403</a:t>
            </a:r>
            <a:r>
              <a:rPr lang="zh-CN" altLang="en-US" sz="1200" b="0" dirty="0"/>
              <a:t>长视距测量激光跟踪仪</a:t>
            </a:r>
            <a:endParaRPr lang="en-US" altLang="zh-CN" sz="1200" b="0" dirty="0"/>
          </a:p>
          <a:p>
            <a:pPr>
              <a:lnSpc>
                <a:spcPct val="100000"/>
              </a:lnSpc>
            </a:pPr>
            <a:r>
              <a:rPr lang="en-US" altLang="zh-CN" sz="1200" b="0" dirty="0"/>
              <a:t>160</a:t>
            </a:r>
            <a:r>
              <a:rPr lang="zh-CN" altLang="en-US" sz="1200" b="0" dirty="0"/>
              <a:t>米绝对测距精度</a:t>
            </a:r>
            <a:r>
              <a:rPr lang="en-US" altLang="zh-CN" sz="1200" b="0" dirty="0"/>
              <a:t>10μm</a:t>
            </a:r>
          </a:p>
          <a:p>
            <a:pPr>
              <a:lnSpc>
                <a:spcPct val="100000"/>
              </a:lnSpc>
            </a:pPr>
            <a:r>
              <a:rPr lang="zh-CN" altLang="en-US" sz="1200" b="0" dirty="0"/>
              <a:t>水平角、垂直角测量精度</a:t>
            </a:r>
            <a:r>
              <a:rPr lang="en-US" altLang="zh-CN" sz="1200" b="0" dirty="0"/>
              <a:t>2</a:t>
            </a:r>
            <a:r>
              <a:rPr lang="zh-CN" altLang="en-US" sz="1200" b="0" dirty="0"/>
              <a:t>秒</a:t>
            </a:r>
            <a:endParaRPr lang="en-US" altLang="zh-CN" sz="1200" b="0" dirty="0"/>
          </a:p>
          <a:p>
            <a:pPr>
              <a:lnSpc>
                <a:spcPct val="100000"/>
              </a:lnSpc>
            </a:pPr>
            <a:r>
              <a:rPr lang="zh-CN" altLang="en-US" sz="1200" b="0" dirty="0"/>
              <a:t>水平面测量精度</a:t>
            </a:r>
            <a:r>
              <a:rPr lang="en-US" altLang="zh-CN" sz="1200" b="0" dirty="0"/>
              <a:t>2</a:t>
            </a:r>
            <a:r>
              <a:rPr lang="zh-CN" altLang="en-US" sz="1200" b="0" dirty="0"/>
              <a:t>秒</a:t>
            </a:r>
          </a:p>
        </p:txBody>
      </p:sp>
    </p:spTree>
    <p:extLst>
      <p:ext uri="{BB962C8B-B14F-4D97-AF65-F5344CB8AC3E}">
        <p14:creationId xmlns:p14="http://schemas.microsoft.com/office/powerpoint/2010/main" val="814502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67" y="2060848"/>
            <a:ext cx="3909169" cy="347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866" y="1916833"/>
            <a:ext cx="4316595" cy="386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539552" y="1052736"/>
            <a:ext cx="3600400" cy="763992"/>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zh-CN" altLang="en-US" sz="2000" dirty="0"/>
              <a:t>增强器</a:t>
            </a:r>
            <a:r>
              <a:rPr lang="en-US" altLang="zh-CN" sz="2000" dirty="0"/>
              <a:t>440</a:t>
            </a:r>
            <a:r>
              <a:rPr lang="zh-CN" altLang="en-US" sz="2000" dirty="0"/>
              <a:t>米周长，</a:t>
            </a:r>
            <a:r>
              <a:rPr lang="en-US" altLang="zh-CN" sz="2000" dirty="0"/>
              <a:t>76</a:t>
            </a:r>
            <a:r>
              <a:rPr lang="zh-CN" altLang="en-US" sz="2000" dirty="0"/>
              <a:t>段</a:t>
            </a:r>
            <a:r>
              <a:rPr lang="en-US" altLang="zh-CN" sz="2000" dirty="0"/>
              <a:t>304</a:t>
            </a:r>
            <a:r>
              <a:rPr lang="zh-CN" altLang="en-US" sz="2000" dirty="0"/>
              <a:t>点隧道网布局</a:t>
            </a:r>
          </a:p>
        </p:txBody>
      </p:sp>
      <p:sp>
        <p:nvSpPr>
          <p:cNvPr id="6" name="Text Box 5"/>
          <p:cNvSpPr txBox="1">
            <a:spLocks noChangeArrowheads="1"/>
          </p:cNvSpPr>
          <p:nvPr/>
        </p:nvSpPr>
        <p:spPr bwMode="auto">
          <a:xfrm>
            <a:off x="4788024" y="1052736"/>
            <a:ext cx="3801420" cy="763992"/>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zh-CN" altLang="en-US" sz="2000" dirty="0"/>
              <a:t>储存环</a:t>
            </a:r>
            <a:r>
              <a:rPr lang="en-US" altLang="zh-CN" sz="2000" dirty="0"/>
              <a:t>1360</a:t>
            </a:r>
            <a:r>
              <a:rPr lang="zh-CN" altLang="en-US" sz="2000" dirty="0"/>
              <a:t>米周长，</a:t>
            </a:r>
            <a:r>
              <a:rPr lang="en-US" altLang="zh-CN" sz="2000" dirty="0"/>
              <a:t>240</a:t>
            </a:r>
            <a:r>
              <a:rPr lang="zh-CN" altLang="en-US" sz="2000" dirty="0"/>
              <a:t>段</a:t>
            </a:r>
            <a:r>
              <a:rPr lang="en-US" altLang="zh-CN" sz="2000" dirty="0"/>
              <a:t>1225</a:t>
            </a:r>
            <a:r>
              <a:rPr lang="zh-CN" altLang="en-US" sz="2000" dirty="0"/>
              <a:t>点隧道网布局</a:t>
            </a:r>
          </a:p>
        </p:txBody>
      </p:sp>
      <p:cxnSp>
        <p:nvCxnSpPr>
          <p:cNvPr id="2" name="直接连接符 1">
            <a:extLst>
              <a:ext uri="{FF2B5EF4-FFF2-40B4-BE49-F238E27FC236}">
                <a16:creationId xmlns:a16="http://schemas.microsoft.com/office/drawing/2014/main" id="{974B9341-71FD-0277-EDA5-CEAE71CD0C3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标题 1">
            <a:extLst>
              <a:ext uri="{FF2B5EF4-FFF2-40B4-BE49-F238E27FC236}">
                <a16:creationId xmlns:a16="http://schemas.microsoft.com/office/drawing/2014/main" id="{97FED320-3130-C9C5-6B8F-D47145DFB2C9}"/>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六、隧道网</a:t>
            </a:r>
          </a:p>
        </p:txBody>
      </p:sp>
    </p:spTree>
    <p:extLst>
      <p:ext uri="{BB962C8B-B14F-4D97-AF65-F5344CB8AC3E}">
        <p14:creationId xmlns:p14="http://schemas.microsoft.com/office/powerpoint/2010/main" val="243190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35696" y="2556485"/>
            <a:ext cx="7260800" cy="3329220"/>
            <a:chOff x="1835696" y="1699235"/>
            <a:chExt cx="7260800" cy="3329220"/>
          </a:xfrm>
        </p:grpSpPr>
        <p:pic>
          <p:nvPicPr>
            <p:cNvPr id="1843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98" b="9215"/>
            <a:stretch/>
          </p:blipFill>
          <p:spPr bwMode="auto">
            <a:xfrm>
              <a:off x="3738437" y="3075806"/>
              <a:ext cx="5358059" cy="195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24" b="22990"/>
            <a:stretch/>
          </p:blipFill>
          <p:spPr bwMode="auto">
            <a:xfrm>
              <a:off x="2826238" y="2482810"/>
              <a:ext cx="4896544" cy="146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41" b="30662"/>
            <a:stretch/>
          </p:blipFill>
          <p:spPr bwMode="auto">
            <a:xfrm>
              <a:off x="1835696" y="1699235"/>
              <a:ext cx="5004916" cy="111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 Box 5"/>
          <p:cNvSpPr txBox="1">
            <a:spLocks noChangeArrowheads="1"/>
          </p:cNvSpPr>
          <p:nvPr/>
        </p:nvSpPr>
        <p:spPr bwMode="auto">
          <a:xfrm>
            <a:off x="884606" y="2839714"/>
            <a:ext cx="936104" cy="40491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zh-CN" altLang="en-US" sz="2000" dirty="0"/>
              <a:t>第</a:t>
            </a:r>
            <a:r>
              <a:rPr lang="en-US" altLang="zh-CN" sz="2000" dirty="0"/>
              <a:t>1</a:t>
            </a:r>
            <a:r>
              <a:rPr lang="zh-CN" altLang="en-US" sz="2000" dirty="0"/>
              <a:t>站</a:t>
            </a:r>
          </a:p>
        </p:txBody>
      </p:sp>
      <p:sp>
        <p:nvSpPr>
          <p:cNvPr id="9" name="Text Box 5"/>
          <p:cNvSpPr txBox="1">
            <a:spLocks noChangeArrowheads="1"/>
          </p:cNvSpPr>
          <p:nvPr/>
        </p:nvSpPr>
        <p:spPr bwMode="auto">
          <a:xfrm>
            <a:off x="755576" y="4103781"/>
            <a:ext cx="2001238" cy="40491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zh-CN" altLang="en-US" sz="2000" dirty="0"/>
              <a:t>第</a:t>
            </a:r>
            <a:r>
              <a:rPr lang="en-US" altLang="zh-CN" sz="2000" dirty="0"/>
              <a:t>2</a:t>
            </a:r>
            <a:r>
              <a:rPr lang="zh-CN" altLang="en-US" sz="2000" dirty="0"/>
              <a:t>站前行一段</a:t>
            </a:r>
          </a:p>
        </p:txBody>
      </p:sp>
      <p:sp>
        <p:nvSpPr>
          <p:cNvPr id="10" name="Text Box 5"/>
          <p:cNvSpPr txBox="1">
            <a:spLocks noChangeArrowheads="1"/>
          </p:cNvSpPr>
          <p:nvPr/>
        </p:nvSpPr>
        <p:spPr bwMode="auto">
          <a:xfrm>
            <a:off x="1475656" y="5229201"/>
            <a:ext cx="2160240" cy="40491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800"/>
              </a:lnSpc>
            </a:pPr>
            <a:r>
              <a:rPr lang="zh-CN" altLang="en-US" sz="2000" dirty="0"/>
              <a:t>第</a:t>
            </a:r>
            <a:r>
              <a:rPr lang="en-US" altLang="zh-CN" sz="2000" dirty="0"/>
              <a:t>3</a:t>
            </a:r>
            <a:r>
              <a:rPr lang="zh-CN" altLang="en-US" sz="2000" dirty="0"/>
              <a:t>站又前行一段</a:t>
            </a:r>
          </a:p>
        </p:txBody>
      </p:sp>
      <p:sp>
        <p:nvSpPr>
          <p:cNvPr id="11" name="Text Box 5"/>
          <p:cNvSpPr txBox="1">
            <a:spLocks noChangeArrowheads="1"/>
          </p:cNvSpPr>
          <p:nvPr/>
        </p:nvSpPr>
        <p:spPr bwMode="auto">
          <a:xfrm>
            <a:off x="4067944" y="2472167"/>
            <a:ext cx="763666" cy="33598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sz="1600" dirty="0"/>
              <a:t>第</a:t>
            </a:r>
            <a:r>
              <a:rPr lang="en-US" altLang="zh-CN" sz="1600" dirty="0"/>
              <a:t>1</a:t>
            </a:r>
            <a:r>
              <a:rPr lang="zh-CN" altLang="en-US" sz="1600" dirty="0"/>
              <a:t>站</a:t>
            </a:r>
          </a:p>
        </p:txBody>
      </p:sp>
      <p:cxnSp>
        <p:nvCxnSpPr>
          <p:cNvPr id="6" name="直接箭头连接符 5"/>
          <p:cNvCxnSpPr/>
          <p:nvPr/>
        </p:nvCxnSpPr>
        <p:spPr>
          <a:xfrm flipH="1">
            <a:off x="2288762" y="2724159"/>
            <a:ext cx="1807604" cy="83997"/>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6" name="Text Box 5"/>
          <p:cNvSpPr txBox="1">
            <a:spLocks noChangeArrowheads="1"/>
          </p:cNvSpPr>
          <p:nvPr/>
        </p:nvSpPr>
        <p:spPr bwMode="auto">
          <a:xfrm>
            <a:off x="2378844" y="2459580"/>
            <a:ext cx="1689101" cy="305405"/>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sz="1400" dirty="0"/>
              <a:t>后视</a:t>
            </a:r>
            <a:r>
              <a:rPr lang="en-US" altLang="zh-CN" sz="1400" dirty="0"/>
              <a:t>3-4</a:t>
            </a:r>
            <a:r>
              <a:rPr lang="zh-CN" altLang="en-US" sz="1400" dirty="0"/>
              <a:t>段</a:t>
            </a:r>
            <a:r>
              <a:rPr lang="en-US" altLang="zh-CN" sz="1400" dirty="0"/>
              <a:t>15-20</a:t>
            </a:r>
            <a:r>
              <a:rPr lang="zh-CN" altLang="en-US" sz="1400" dirty="0"/>
              <a:t>米</a:t>
            </a:r>
          </a:p>
        </p:txBody>
      </p:sp>
      <p:cxnSp>
        <p:nvCxnSpPr>
          <p:cNvPr id="14" name="直接箭头连接符 13"/>
          <p:cNvCxnSpPr/>
          <p:nvPr/>
        </p:nvCxnSpPr>
        <p:spPr>
          <a:xfrm flipV="1">
            <a:off x="4716016" y="2618500"/>
            <a:ext cx="1800200" cy="105659"/>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9" name="Text Box 5"/>
          <p:cNvSpPr txBox="1">
            <a:spLocks noChangeArrowheads="1"/>
          </p:cNvSpPr>
          <p:nvPr/>
        </p:nvSpPr>
        <p:spPr bwMode="auto">
          <a:xfrm>
            <a:off x="4716017" y="2420889"/>
            <a:ext cx="1656183" cy="305405"/>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sz="1400" dirty="0"/>
              <a:t>前视</a:t>
            </a:r>
            <a:r>
              <a:rPr lang="en-US" altLang="zh-CN" sz="1400" dirty="0"/>
              <a:t>3-4</a:t>
            </a:r>
            <a:r>
              <a:rPr lang="zh-CN" altLang="en-US" sz="1400" dirty="0"/>
              <a:t>段</a:t>
            </a:r>
            <a:r>
              <a:rPr lang="en-US" altLang="zh-CN" sz="1400" dirty="0"/>
              <a:t>15-20</a:t>
            </a:r>
            <a:r>
              <a:rPr lang="zh-CN" altLang="en-US" sz="1400" dirty="0"/>
              <a:t>米</a:t>
            </a:r>
          </a:p>
        </p:txBody>
      </p:sp>
      <p:cxnSp>
        <p:nvCxnSpPr>
          <p:cNvPr id="5" name="直接连接符 4">
            <a:extLst>
              <a:ext uri="{FF2B5EF4-FFF2-40B4-BE49-F238E27FC236}">
                <a16:creationId xmlns:a16="http://schemas.microsoft.com/office/drawing/2014/main" id="{EAD58BB9-B6AB-8E51-7D0E-40CA36581B6A}"/>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标题 1">
            <a:extLst>
              <a:ext uri="{FF2B5EF4-FFF2-40B4-BE49-F238E27FC236}">
                <a16:creationId xmlns:a16="http://schemas.microsoft.com/office/drawing/2014/main" id="{D15A9226-16A0-601F-4878-24820C4D00C1}"/>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六、隧道网</a:t>
            </a:r>
          </a:p>
        </p:txBody>
      </p:sp>
      <p:sp>
        <p:nvSpPr>
          <p:cNvPr id="12" name="矩形 11">
            <a:extLst>
              <a:ext uri="{FF2B5EF4-FFF2-40B4-BE49-F238E27FC236}">
                <a16:creationId xmlns:a16="http://schemas.microsoft.com/office/drawing/2014/main" id="{A3C5618D-DEF8-D944-A10A-4E03D11F714B}"/>
              </a:ext>
            </a:extLst>
          </p:cNvPr>
          <p:cNvSpPr/>
          <p:nvPr/>
        </p:nvSpPr>
        <p:spPr>
          <a:xfrm>
            <a:off x="1087194" y="662411"/>
            <a:ext cx="7488832" cy="1323439"/>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控制网精度模拟</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采用单站大范围测量，提高搭接强度。</a:t>
            </a:r>
            <a:endParaRPr lang="en-US" altLang="zh-CN" sz="2000" dirty="0"/>
          </a:p>
          <a:p>
            <a:pPr marL="800100" lvl="2" indent="-342900">
              <a:spcBef>
                <a:spcPts val="600"/>
              </a:spcBef>
              <a:spcAft>
                <a:spcPts val="600"/>
              </a:spcAft>
              <a:buClr>
                <a:srgbClr val="FF0000"/>
              </a:buClr>
              <a:buSzPct val="80000"/>
              <a:buFont typeface="Wingdings" panose="05000000000000000000" pitchFamily="2" charset="2"/>
              <a:buChar char="Ø"/>
              <a:defRPr/>
            </a:pPr>
            <a:r>
              <a:rPr lang="zh-CN" altLang="en-US" sz="2000" dirty="0"/>
              <a:t>每站后视</a:t>
            </a:r>
            <a:r>
              <a:rPr lang="en-US" altLang="zh-CN" sz="2000" dirty="0"/>
              <a:t>3-6</a:t>
            </a:r>
            <a:r>
              <a:rPr lang="zh-CN" altLang="en-US" sz="2000" dirty="0"/>
              <a:t>段，前视</a:t>
            </a:r>
            <a:r>
              <a:rPr lang="en-US" altLang="zh-CN" sz="2000" dirty="0"/>
              <a:t>3-6</a:t>
            </a:r>
            <a:r>
              <a:rPr lang="zh-CN" altLang="en-US" sz="2000" dirty="0"/>
              <a:t>段，视距</a:t>
            </a:r>
            <a:r>
              <a:rPr lang="en-US" altLang="zh-CN" sz="2000" dirty="0"/>
              <a:t>15-40</a:t>
            </a:r>
            <a:r>
              <a:rPr lang="zh-CN" altLang="en-US" sz="2000" dirty="0"/>
              <a:t>米</a:t>
            </a:r>
            <a:endParaRPr lang="en-US" altLang="zh-CN" sz="2000" dirty="0"/>
          </a:p>
        </p:txBody>
      </p:sp>
    </p:spTree>
    <p:extLst>
      <p:ext uri="{BB962C8B-B14F-4D97-AF65-F5344CB8AC3E}">
        <p14:creationId xmlns:p14="http://schemas.microsoft.com/office/powerpoint/2010/main" val="2721328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217" b="1"/>
          <a:stretch/>
        </p:blipFill>
        <p:spPr bwMode="auto">
          <a:xfrm>
            <a:off x="432165" y="2492896"/>
            <a:ext cx="845091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521296" y="1052736"/>
            <a:ext cx="7669360" cy="635046"/>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dirty="0"/>
              <a:t>连续三站的观测图</a:t>
            </a:r>
            <a:endParaRPr lang="en-US" altLang="zh-CN" dirty="0"/>
          </a:p>
          <a:p>
            <a:pPr>
              <a:lnSpc>
                <a:spcPts val="1900"/>
              </a:lnSpc>
            </a:pPr>
            <a:r>
              <a:rPr lang="zh-CN" altLang="en-US" dirty="0"/>
              <a:t>多余观测众多，提高可靠性和稳定性</a:t>
            </a:r>
          </a:p>
        </p:txBody>
      </p:sp>
      <p:sp>
        <p:nvSpPr>
          <p:cNvPr id="5" name="Text Box 5"/>
          <p:cNvSpPr txBox="1">
            <a:spLocks noChangeArrowheads="1"/>
          </p:cNvSpPr>
          <p:nvPr/>
        </p:nvSpPr>
        <p:spPr bwMode="auto">
          <a:xfrm>
            <a:off x="2987824" y="5340469"/>
            <a:ext cx="907682" cy="381323"/>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600"/>
              </a:lnSpc>
            </a:pPr>
            <a:r>
              <a:rPr lang="zh-CN" altLang="en-US" dirty="0"/>
              <a:t>第</a:t>
            </a:r>
            <a:r>
              <a:rPr lang="en-US" altLang="zh-CN" dirty="0"/>
              <a:t>1</a:t>
            </a:r>
            <a:r>
              <a:rPr lang="zh-CN" altLang="en-US" dirty="0"/>
              <a:t>站</a:t>
            </a:r>
          </a:p>
        </p:txBody>
      </p:sp>
      <p:cxnSp>
        <p:nvCxnSpPr>
          <p:cNvPr id="3" name="直接箭头连接符 2"/>
          <p:cNvCxnSpPr>
            <a:stCxn id="5" idx="0"/>
          </p:cNvCxnSpPr>
          <p:nvPr/>
        </p:nvCxnSpPr>
        <p:spPr>
          <a:xfrm flipV="1">
            <a:off x="3441666" y="4797152"/>
            <a:ext cx="122223" cy="543316"/>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8" name="Text Box 5"/>
          <p:cNvSpPr txBox="1">
            <a:spLocks noChangeArrowheads="1"/>
          </p:cNvSpPr>
          <p:nvPr/>
        </p:nvSpPr>
        <p:spPr bwMode="auto">
          <a:xfrm>
            <a:off x="3995936" y="5207917"/>
            <a:ext cx="1944216" cy="635046"/>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dirty="0"/>
              <a:t>第</a:t>
            </a:r>
            <a:r>
              <a:rPr lang="en-US" altLang="zh-CN" dirty="0"/>
              <a:t>2</a:t>
            </a:r>
            <a:r>
              <a:rPr lang="zh-CN" altLang="en-US" dirty="0"/>
              <a:t>站前行一段</a:t>
            </a:r>
            <a:endParaRPr lang="en-US" altLang="zh-CN" dirty="0"/>
          </a:p>
          <a:p>
            <a:pPr>
              <a:lnSpc>
                <a:spcPts val="1900"/>
              </a:lnSpc>
            </a:pPr>
            <a:r>
              <a:rPr lang="zh-CN" altLang="en-US" dirty="0"/>
              <a:t>与第</a:t>
            </a:r>
            <a:r>
              <a:rPr lang="en-US" altLang="zh-CN" dirty="0"/>
              <a:t>1</a:t>
            </a:r>
            <a:r>
              <a:rPr lang="zh-CN" altLang="en-US" dirty="0"/>
              <a:t>站五段搭接</a:t>
            </a:r>
          </a:p>
        </p:txBody>
      </p:sp>
      <p:cxnSp>
        <p:nvCxnSpPr>
          <p:cNvPr id="7" name="直接箭头连接符 6"/>
          <p:cNvCxnSpPr/>
          <p:nvPr/>
        </p:nvCxnSpPr>
        <p:spPr>
          <a:xfrm flipH="1" flipV="1">
            <a:off x="4657621" y="4653137"/>
            <a:ext cx="58396" cy="554781"/>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5940152" y="4991894"/>
            <a:ext cx="864096" cy="381323"/>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2600"/>
              </a:lnSpc>
            </a:pPr>
            <a:r>
              <a:rPr lang="zh-CN" altLang="en-US" dirty="0"/>
              <a:t>第</a:t>
            </a:r>
            <a:r>
              <a:rPr lang="en-US" altLang="zh-CN" dirty="0"/>
              <a:t>3</a:t>
            </a:r>
            <a:r>
              <a:rPr lang="zh-CN" altLang="en-US" dirty="0"/>
              <a:t>站</a:t>
            </a:r>
          </a:p>
        </p:txBody>
      </p:sp>
      <p:cxnSp>
        <p:nvCxnSpPr>
          <p:cNvPr id="11" name="直接箭头连接符 10"/>
          <p:cNvCxnSpPr/>
          <p:nvPr/>
        </p:nvCxnSpPr>
        <p:spPr>
          <a:xfrm flipH="1" flipV="1">
            <a:off x="5868146" y="4379826"/>
            <a:ext cx="432046" cy="688985"/>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546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669"/>
          <a:stretch/>
        </p:blipFill>
        <p:spPr bwMode="auto">
          <a:xfrm>
            <a:off x="441108" y="3212976"/>
            <a:ext cx="846051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5"/>
          <p:cNvSpPr txBox="1">
            <a:spLocks noChangeArrowheads="1"/>
          </p:cNvSpPr>
          <p:nvPr/>
        </p:nvSpPr>
        <p:spPr bwMode="auto">
          <a:xfrm>
            <a:off x="3995936" y="5685300"/>
            <a:ext cx="2592288" cy="33598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dirty="0"/>
              <a:t>交会角接近</a:t>
            </a:r>
            <a:r>
              <a:rPr lang="en-US" altLang="zh-CN" dirty="0"/>
              <a:t>180</a:t>
            </a:r>
            <a:r>
              <a:rPr lang="zh-CN" altLang="en-US" dirty="0"/>
              <a:t>度</a:t>
            </a:r>
          </a:p>
        </p:txBody>
      </p:sp>
      <p:cxnSp>
        <p:nvCxnSpPr>
          <p:cNvPr id="9" name="直接箭头连接符 8"/>
          <p:cNvCxnSpPr/>
          <p:nvPr/>
        </p:nvCxnSpPr>
        <p:spPr>
          <a:xfrm flipH="1" flipV="1">
            <a:off x="2555776" y="4869161"/>
            <a:ext cx="2448272" cy="816139"/>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5004048" y="4437113"/>
            <a:ext cx="1912320" cy="1248186"/>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166294" y="2979687"/>
            <a:ext cx="1584176" cy="579646"/>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dirty="0"/>
              <a:t>每一点都有</a:t>
            </a:r>
            <a:r>
              <a:rPr lang="en-US" altLang="zh-CN" dirty="0"/>
              <a:t>5</a:t>
            </a:r>
            <a:r>
              <a:rPr lang="zh-CN" altLang="en-US" dirty="0"/>
              <a:t>站交会测量</a:t>
            </a:r>
          </a:p>
        </p:txBody>
      </p:sp>
      <p:cxnSp>
        <p:nvCxnSpPr>
          <p:cNvPr id="14" name="直接箭头连接符 13"/>
          <p:cNvCxnSpPr/>
          <p:nvPr/>
        </p:nvCxnSpPr>
        <p:spPr>
          <a:xfrm>
            <a:off x="1475657" y="3367288"/>
            <a:ext cx="3195707" cy="996122"/>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6" name="Text Box 5"/>
          <p:cNvSpPr txBox="1">
            <a:spLocks noChangeArrowheads="1"/>
          </p:cNvSpPr>
          <p:nvPr/>
        </p:nvSpPr>
        <p:spPr bwMode="auto">
          <a:xfrm>
            <a:off x="75929" y="836713"/>
            <a:ext cx="4136032" cy="2130327"/>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dirty="0">
                <a:solidFill>
                  <a:srgbClr val="3333FF"/>
                </a:solidFill>
              </a:rPr>
              <a:t>根据</a:t>
            </a:r>
            <a:r>
              <a:rPr lang="en-US" altLang="zh-CN" dirty="0">
                <a:solidFill>
                  <a:srgbClr val="3333FF"/>
                </a:solidFill>
              </a:rPr>
              <a:t>BII</a:t>
            </a:r>
            <a:r>
              <a:rPr lang="zh-CN" altLang="en-US" dirty="0">
                <a:solidFill>
                  <a:srgbClr val="3333FF"/>
                </a:solidFill>
              </a:rPr>
              <a:t>和散裂实际测量</a:t>
            </a:r>
            <a:r>
              <a:rPr lang="en-US" altLang="zh-CN" dirty="0">
                <a:solidFill>
                  <a:srgbClr val="3333FF"/>
                </a:solidFill>
              </a:rPr>
              <a:t>3</a:t>
            </a:r>
            <a:r>
              <a:rPr lang="zh-CN" altLang="en-US" dirty="0">
                <a:solidFill>
                  <a:srgbClr val="3333FF"/>
                </a:solidFill>
              </a:rPr>
              <a:t>段</a:t>
            </a:r>
            <a:r>
              <a:rPr lang="en-US" altLang="zh-CN" dirty="0">
                <a:solidFill>
                  <a:srgbClr val="3333FF"/>
                </a:solidFill>
              </a:rPr>
              <a:t>15m</a:t>
            </a:r>
            <a:r>
              <a:rPr lang="zh-CN" altLang="en-US" dirty="0">
                <a:solidFill>
                  <a:srgbClr val="3333FF"/>
                </a:solidFill>
              </a:rPr>
              <a:t>视距</a:t>
            </a:r>
            <a:endParaRPr lang="en-US" altLang="zh-CN" dirty="0">
              <a:solidFill>
                <a:srgbClr val="3333FF"/>
              </a:solidFill>
            </a:endParaRPr>
          </a:p>
          <a:p>
            <a:pPr>
              <a:lnSpc>
                <a:spcPts val="1900"/>
              </a:lnSpc>
            </a:pPr>
            <a:r>
              <a:rPr lang="zh-CN" altLang="en-US" dirty="0">
                <a:solidFill>
                  <a:srgbClr val="3333FF"/>
                </a:solidFill>
              </a:rPr>
              <a:t>●绝对横向点位精度能达到</a:t>
            </a:r>
            <a:r>
              <a:rPr lang="en-US" altLang="zh-CN" dirty="0">
                <a:solidFill>
                  <a:srgbClr val="3333FF"/>
                </a:solidFill>
              </a:rPr>
              <a:t>0.30mm</a:t>
            </a:r>
          </a:p>
          <a:p>
            <a:pPr>
              <a:lnSpc>
                <a:spcPts val="1900"/>
              </a:lnSpc>
            </a:pPr>
            <a:r>
              <a:rPr lang="en-US" altLang="zh-CN" dirty="0">
                <a:solidFill>
                  <a:srgbClr val="3333FF"/>
                </a:solidFill>
              </a:rPr>
              <a:t>●</a:t>
            </a:r>
            <a:r>
              <a:rPr lang="zh-CN" altLang="en-US" dirty="0">
                <a:solidFill>
                  <a:srgbClr val="3333FF"/>
                </a:solidFill>
              </a:rPr>
              <a:t>绝对高程点位精度能达到</a:t>
            </a:r>
            <a:r>
              <a:rPr lang="en-US" altLang="zh-CN" dirty="0">
                <a:solidFill>
                  <a:srgbClr val="3333FF"/>
                </a:solidFill>
              </a:rPr>
              <a:t>0.37mm</a:t>
            </a:r>
          </a:p>
          <a:p>
            <a:pPr>
              <a:lnSpc>
                <a:spcPts val="1900"/>
              </a:lnSpc>
            </a:pPr>
            <a:r>
              <a:rPr lang="zh-CN" altLang="en-US" dirty="0">
                <a:solidFill>
                  <a:srgbClr val="3333FF"/>
                </a:solidFill>
              </a:rPr>
              <a:t>●相距</a:t>
            </a:r>
            <a:r>
              <a:rPr lang="en-US" altLang="zh-CN" dirty="0">
                <a:solidFill>
                  <a:srgbClr val="3333FF"/>
                </a:solidFill>
              </a:rPr>
              <a:t>6</a:t>
            </a:r>
            <a:r>
              <a:rPr lang="zh-CN" altLang="en-US" dirty="0">
                <a:solidFill>
                  <a:srgbClr val="3333FF"/>
                </a:solidFill>
              </a:rPr>
              <a:t>米的控制点相对横向点位精度</a:t>
            </a:r>
            <a:endParaRPr lang="en-US" altLang="zh-CN" dirty="0">
              <a:solidFill>
                <a:srgbClr val="3333FF"/>
              </a:solidFill>
            </a:endParaRPr>
          </a:p>
          <a:p>
            <a:pPr>
              <a:lnSpc>
                <a:spcPts val="1900"/>
              </a:lnSpc>
            </a:pPr>
            <a:r>
              <a:rPr lang="en-US" altLang="zh-CN" dirty="0">
                <a:solidFill>
                  <a:srgbClr val="3333FF"/>
                </a:solidFill>
              </a:rPr>
              <a:t>  0.047mm</a:t>
            </a:r>
          </a:p>
          <a:p>
            <a:pPr>
              <a:lnSpc>
                <a:spcPts val="1900"/>
              </a:lnSpc>
            </a:pPr>
            <a:r>
              <a:rPr lang="zh-CN" altLang="en-US" dirty="0">
                <a:solidFill>
                  <a:srgbClr val="3333FF"/>
                </a:solidFill>
              </a:rPr>
              <a:t>●相距</a:t>
            </a:r>
            <a:r>
              <a:rPr lang="en-US" altLang="zh-CN" dirty="0">
                <a:solidFill>
                  <a:srgbClr val="3333FF"/>
                </a:solidFill>
              </a:rPr>
              <a:t>6</a:t>
            </a:r>
            <a:r>
              <a:rPr lang="zh-CN" altLang="en-US" dirty="0">
                <a:solidFill>
                  <a:srgbClr val="3333FF"/>
                </a:solidFill>
              </a:rPr>
              <a:t>米的控制点相对高程点位精度</a:t>
            </a:r>
          </a:p>
          <a:p>
            <a:pPr>
              <a:lnSpc>
                <a:spcPts val="1900"/>
              </a:lnSpc>
            </a:pPr>
            <a:r>
              <a:rPr lang="zh-CN" altLang="en-US" dirty="0">
                <a:solidFill>
                  <a:srgbClr val="3333FF"/>
                </a:solidFill>
              </a:rPr>
              <a:t>  </a:t>
            </a:r>
            <a:r>
              <a:rPr lang="en-US" altLang="zh-CN" dirty="0">
                <a:solidFill>
                  <a:srgbClr val="3333FF"/>
                </a:solidFill>
              </a:rPr>
              <a:t>0.054mm</a:t>
            </a:r>
          </a:p>
        </p:txBody>
      </p:sp>
      <p:sp>
        <p:nvSpPr>
          <p:cNvPr id="13" name="Text Box 5"/>
          <p:cNvSpPr txBox="1">
            <a:spLocks noChangeArrowheads="1"/>
          </p:cNvSpPr>
          <p:nvPr/>
        </p:nvSpPr>
        <p:spPr bwMode="auto">
          <a:xfrm>
            <a:off x="4055445" y="877649"/>
            <a:ext cx="5256584" cy="1831271"/>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ts val="1900"/>
              </a:lnSpc>
            </a:pPr>
            <a:r>
              <a:rPr lang="zh-CN" altLang="en-US" dirty="0">
                <a:solidFill>
                  <a:srgbClr val="3333FF"/>
                </a:solidFill>
              </a:rPr>
              <a:t>高能光源储存环模拟计算</a:t>
            </a:r>
            <a:r>
              <a:rPr lang="en-US" altLang="zh-CN" dirty="0">
                <a:solidFill>
                  <a:srgbClr val="3333FF"/>
                </a:solidFill>
              </a:rPr>
              <a:t>4</a:t>
            </a:r>
            <a:r>
              <a:rPr lang="zh-CN" altLang="en-US" dirty="0">
                <a:solidFill>
                  <a:srgbClr val="3333FF"/>
                </a:solidFill>
              </a:rPr>
              <a:t>段</a:t>
            </a:r>
            <a:r>
              <a:rPr lang="en-US" altLang="zh-CN" dirty="0">
                <a:solidFill>
                  <a:srgbClr val="3333FF"/>
                </a:solidFill>
              </a:rPr>
              <a:t>20m</a:t>
            </a:r>
            <a:r>
              <a:rPr lang="zh-CN" altLang="en-US" dirty="0">
                <a:solidFill>
                  <a:srgbClr val="3333FF"/>
                </a:solidFill>
              </a:rPr>
              <a:t>视距</a:t>
            </a:r>
            <a:endParaRPr lang="en-US" altLang="zh-CN" dirty="0">
              <a:solidFill>
                <a:srgbClr val="3333FF"/>
              </a:solidFill>
            </a:endParaRPr>
          </a:p>
          <a:p>
            <a:pPr>
              <a:lnSpc>
                <a:spcPts val="1900"/>
              </a:lnSpc>
            </a:pPr>
            <a:r>
              <a:rPr lang="zh-CN" altLang="en-US" dirty="0">
                <a:solidFill>
                  <a:srgbClr val="3333FF"/>
                </a:solidFill>
              </a:rPr>
              <a:t>●绝对横向点位精度</a:t>
            </a:r>
            <a:r>
              <a:rPr lang="en-US" altLang="zh-CN" dirty="0">
                <a:solidFill>
                  <a:srgbClr val="3333FF"/>
                </a:solidFill>
              </a:rPr>
              <a:t>0.246mm</a:t>
            </a:r>
            <a:r>
              <a:rPr lang="zh-CN" altLang="en-US" dirty="0">
                <a:solidFill>
                  <a:srgbClr val="3333FF"/>
                </a:solidFill>
              </a:rPr>
              <a:t>，四已知点全约束</a:t>
            </a:r>
            <a:endParaRPr lang="en-US" altLang="zh-CN" dirty="0">
              <a:solidFill>
                <a:srgbClr val="3333FF"/>
              </a:solidFill>
            </a:endParaRPr>
          </a:p>
          <a:p>
            <a:pPr>
              <a:lnSpc>
                <a:spcPts val="1900"/>
              </a:lnSpc>
            </a:pPr>
            <a:r>
              <a:rPr lang="en-US" altLang="zh-CN" dirty="0">
                <a:solidFill>
                  <a:srgbClr val="3333FF"/>
                </a:solidFill>
              </a:rPr>
              <a:t>●</a:t>
            </a:r>
            <a:r>
              <a:rPr lang="zh-CN" altLang="en-US" dirty="0">
                <a:solidFill>
                  <a:srgbClr val="3333FF"/>
                </a:solidFill>
              </a:rPr>
              <a:t>绝对高程点位精度</a:t>
            </a:r>
            <a:r>
              <a:rPr lang="en-US" altLang="zh-CN" dirty="0">
                <a:solidFill>
                  <a:srgbClr val="3333FF"/>
                </a:solidFill>
              </a:rPr>
              <a:t>0.280mm</a:t>
            </a:r>
            <a:r>
              <a:rPr lang="zh-CN" altLang="en-US" dirty="0">
                <a:solidFill>
                  <a:srgbClr val="3333FF"/>
                </a:solidFill>
              </a:rPr>
              <a:t>，四已知点全约束</a:t>
            </a:r>
            <a:endParaRPr lang="en-US" altLang="zh-CN" dirty="0">
              <a:solidFill>
                <a:srgbClr val="3333FF"/>
              </a:solidFill>
            </a:endParaRPr>
          </a:p>
          <a:p>
            <a:pPr>
              <a:lnSpc>
                <a:spcPts val="1900"/>
              </a:lnSpc>
            </a:pPr>
            <a:r>
              <a:rPr lang="zh-CN" altLang="en-US" dirty="0">
                <a:solidFill>
                  <a:srgbClr val="3333FF"/>
                </a:solidFill>
              </a:rPr>
              <a:t>●相距</a:t>
            </a:r>
            <a:r>
              <a:rPr lang="en-US" altLang="zh-CN" dirty="0">
                <a:solidFill>
                  <a:srgbClr val="3333FF"/>
                </a:solidFill>
              </a:rPr>
              <a:t>6</a:t>
            </a:r>
            <a:r>
              <a:rPr lang="zh-CN" altLang="en-US" dirty="0">
                <a:solidFill>
                  <a:srgbClr val="3333FF"/>
                </a:solidFill>
              </a:rPr>
              <a:t>米的控制点相对横向点位精度</a:t>
            </a:r>
            <a:r>
              <a:rPr lang="en-US" altLang="zh-CN" dirty="0">
                <a:solidFill>
                  <a:srgbClr val="3333FF"/>
                </a:solidFill>
              </a:rPr>
              <a:t>0.036mm</a:t>
            </a:r>
          </a:p>
          <a:p>
            <a:pPr>
              <a:lnSpc>
                <a:spcPts val="1900"/>
              </a:lnSpc>
            </a:pPr>
            <a:r>
              <a:rPr lang="en-US" altLang="zh-CN" dirty="0">
                <a:solidFill>
                  <a:srgbClr val="3333FF"/>
                </a:solidFill>
              </a:rPr>
              <a:t>●</a:t>
            </a:r>
            <a:r>
              <a:rPr lang="zh-CN" altLang="en-US" dirty="0">
                <a:solidFill>
                  <a:srgbClr val="3333FF"/>
                </a:solidFill>
              </a:rPr>
              <a:t>相距</a:t>
            </a:r>
            <a:r>
              <a:rPr lang="en-US" altLang="zh-CN" dirty="0">
                <a:solidFill>
                  <a:srgbClr val="3333FF"/>
                </a:solidFill>
              </a:rPr>
              <a:t>6</a:t>
            </a:r>
            <a:r>
              <a:rPr lang="zh-CN" altLang="en-US" dirty="0">
                <a:solidFill>
                  <a:srgbClr val="3333FF"/>
                </a:solidFill>
              </a:rPr>
              <a:t>米的控制点相对高程点位精度</a:t>
            </a:r>
            <a:r>
              <a:rPr lang="en-US" altLang="zh-CN" dirty="0">
                <a:solidFill>
                  <a:srgbClr val="3333FF"/>
                </a:solidFill>
              </a:rPr>
              <a:t>0.040mm</a:t>
            </a:r>
          </a:p>
          <a:p>
            <a:pPr>
              <a:lnSpc>
                <a:spcPts val="1900"/>
              </a:lnSpc>
            </a:pPr>
            <a:r>
              <a:rPr lang="zh-CN" altLang="en-US" dirty="0">
                <a:solidFill>
                  <a:srgbClr val="3333FF"/>
                </a:solidFill>
              </a:rPr>
              <a:t>●满足高能光源</a:t>
            </a:r>
            <a:r>
              <a:rPr lang="en-US" altLang="zh-CN" dirty="0">
                <a:solidFill>
                  <a:srgbClr val="3333FF"/>
                </a:solidFill>
              </a:rPr>
              <a:t>0.05mm</a:t>
            </a:r>
            <a:r>
              <a:rPr lang="zh-CN" altLang="en-US" dirty="0">
                <a:solidFill>
                  <a:srgbClr val="3333FF"/>
                </a:solidFill>
              </a:rPr>
              <a:t>的相对准直要求</a:t>
            </a:r>
            <a:endParaRPr lang="en-US" altLang="zh-CN" dirty="0">
              <a:solidFill>
                <a:srgbClr val="3333FF"/>
              </a:solidFill>
            </a:endParaRPr>
          </a:p>
        </p:txBody>
      </p:sp>
    </p:spTree>
    <p:extLst>
      <p:ext uri="{BB962C8B-B14F-4D97-AF65-F5344CB8AC3E}">
        <p14:creationId xmlns:p14="http://schemas.microsoft.com/office/powerpoint/2010/main" val="2923711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5665" y="3501008"/>
            <a:ext cx="7532670" cy="2736304"/>
          </a:xfrm>
          <a:prstGeom prst="rect">
            <a:avLst/>
          </a:prstGeom>
          <a:noFill/>
        </p:spPr>
      </p:pic>
      <p:sp>
        <p:nvSpPr>
          <p:cNvPr id="3" name="文本框 2"/>
          <p:cNvSpPr txBox="1"/>
          <p:nvPr/>
        </p:nvSpPr>
        <p:spPr>
          <a:xfrm>
            <a:off x="5940152" y="3861048"/>
            <a:ext cx="2575198" cy="369332"/>
          </a:xfrm>
          <a:prstGeom prst="rect">
            <a:avLst/>
          </a:prstGeom>
          <a:noFill/>
        </p:spPr>
        <p:txBody>
          <a:bodyPr wrap="square" rtlCol="0">
            <a:spAutoFit/>
          </a:bodyPr>
          <a:lstStyle/>
          <a:p>
            <a:r>
              <a:rPr lang="en-US" altLang="zh-CN" dirty="0">
                <a:solidFill>
                  <a:schemeClr val="accent6"/>
                </a:solidFill>
              </a:rPr>
              <a:t>Beamline hall network</a:t>
            </a:r>
            <a:endParaRPr lang="zh-CN" altLang="en-US" dirty="0">
              <a:solidFill>
                <a:schemeClr val="accent6"/>
              </a:solidFill>
            </a:endParaRPr>
          </a:p>
        </p:txBody>
      </p:sp>
      <p:sp>
        <p:nvSpPr>
          <p:cNvPr id="5" name="文本框 4"/>
          <p:cNvSpPr txBox="1"/>
          <p:nvPr/>
        </p:nvSpPr>
        <p:spPr>
          <a:xfrm>
            <a:off x="4788024" y="4231970"/>
            <a:ext cx="1152128" cy="369332"/>
          </a:xfrm>
          <a:prstGeom prst="rect">
            <a:avLst/>
          </a:prstGeom>
          <a:noFill/>
        </p:spPr>
        <p:txBody>
          <a:bodyPr wrap="square" rtlCol="0">
            <a:spAutoFit/>
          </a:bodyPr>
          <a:lstStyle/>
          <a:p>
            <a:r>
              <a:rPr lang="en-US" altLang="zh-CN" dirty="0">
                <a:solidFill>
                  <a:schemeClr val="accent6"/>
                </a:solidFill>
              </a:rPr>
              <a:t>Sight hole</a:t>
            </a:r>
            <a:endParaRPr lang="zh-CN" altLang="en-US" dirty="0">
              <a:solidFill>
                <a:schemeClr val="accent6"/>
              </a:solidFill>
            </a:endParaRPr>
          </a:p>
        </p:txBody>
      </p:sp>
      <p:sp>
        <p:nvSpPr>
          <p:cNvPr id="6" name="文本框 5"/>
          <p:cNvSpPr txBox="1"/>
          <p:nvPr/>
        </p:nvSpPr>
        <p:spPr>
          <a:xfrm>
            <a:off x="3095836" y="4086231"/>
            <a:ext cx="1512168" cy="370922"/>
          </a:xfrm>
          <a:prstGeom prst="rect">
            <a:avLst/>
          </a:prstGeom>
          <a:noFill/>
        </p:spPr>
        <p:txBody>
          <a:bodyPr wrap="square" rtlCol="0">
            <a:spAutoFit/>
          </a:bodyPr>
          <a:lstStyle/>
          <a:p>
            <a:r>
              <a:rPr lang="en-US" altLang="zh-CN" dirty="0">
                <a:solidFill>
                  <a:schemeClr val="accent6"/>
                </a:solidFill>
              </a:rPr>
              <a:t>Laser tracker</a:t>
            </a:r>
            <a:endParaRPr lang="zh-CN" altLang="en-US" dirty="0">
              <a:solidFill>
                <a:schemeClr val="accent6"/>
              </a:solidFill>
            </a:endParaRPr>
          </a:p>
        </p:txBody>
      </p:sp>
      <p:sp>
        <p:nvSpPr>
          <p:cNvPr id="7" name="标题 1"/>
          <p:cNvSpPr txBox="1">
            <a:spLocks/>
          </p:cNvSpPr>
          <p:nvPr/>
        </p:nvSpPr>
        <p:spPr>
          <a:xfrm>
            <a:off x="1168978" y="105352"/>
            <a:ext cx="7886700" cy="663575"/>
          </a:xfrm>
          <a:prstGeom prst="rect">
            <a:avLst/>
          </a:prstGeom>
        </p:spPr>
        <p:txBody>
          <a:bodyPr anchor="ctr"/>
          <a:lstStyle>
            <a:lvl1pPr algn="l" defTabSz="914400" rtl="0" eaLnBrk="1" latinLnBrk="0" hangingPunct="1">
              <a:lnSpc>
                <a:spcPct val="90000"/>
              </a:lnSpc>
              <a:spcBef>
                <a:spcPct val="0"/>
              </a:spcBef>
              <a:buNone/>
              <a:defRPr sz="4000" b="1" kern="1200" spc="-60" baseline="0">
                <a:solidFill>
                  <a:srgbClr val="C00000"/>
                </a:solidFill>
                <a:latin typeface="+mj-lt"/>
                <a:ea typeface="+mj-ea"/>
                <a:cs typeface="+mj-cs"/>
              </a:defRPr>
            </a:lvl1pPr>
          </a:lstStyle>
          <a:p>
            <a:endParaRPr lang="zh-CN" altLang="en-US" sz="3200" dirty="0"/>
          </a:p>
        </p:txBody>
      </p:sp>
      <p:cxnSp>
        <p:nvCxnSpPr>
          <p:cNvPr id="8" name="直接连接符 7">
            <a:extLst>
              <a:ext uri="{FF2B5EF4-FFF2-40B4-BE49-F238E27FC236}">
                <a16:creationId xmlns:a16="http://schemas.microsoft.com/office/drawing/2014/main" id="{D1040B6B-109B-1167-27DE-9834CFA2187C}"/>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1">
            <a:extLst>
              <a:ext uri="{FF2B5EF4-FFF2-40B4-BE49-F238E27FC236}">
                <a16:creationId xmlns:a16="http://schemas.microsoft.com/office/drawing/2014/main" id="{F2ED3B45-01C9-D658-E5D3-84A0AE4A8199}"/>
              </a:ext>
            </a:extLst>
          </p:cNvPr>
          <p:cNvSpPr txBox="1">
            <a:spLocks/>
          </p:cNvSpPr>
          <p:nvPr/>
        </p:nvSpPr>
        <p:spPr bwMode="auto">
          <a:xfrm>
            <a:off x="251520" y="38664"/>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800" b="1">
                <a:latin typeface="Arial Unicode MS" pitchFamily="34" charset="-122"/>
                <a:ea typeface="Arial Unicode MS" panose="020B0604020202020204" pitchFamily="34" charset="-122"/>
                <a:cs typeface="Arial Unicode MS" pitchFamily="34" charset="-122"/>
              </a:rPr>
              <a:t>六、隧道网</a:t>
            </a:r>
            <a:endParaRPr lang="zh-CN" altLang="en-US" sz="2800" b="1" dirty="0">
              <a:latin typeface="Arial Unicode MS" pitchFamily="34" charset="-122"/>
              <a:ea typeface="Arial Unicode MS" panose="020B0604020202020204" pitchFamily="34" charset="-122"/>
              <a:cs typeface="Arial Unicode MS" pitchFamily="34" charset="-122"/>
            </a:endParaRPr>
          </a:p>
        </p:txBody>
      </p:sp>
      <p:sp>
        <p:nvSpPr>
          <p:cNvPr id="10" name="矩形 9">
            <a:extLst>
              <a:ext uri="{FF2B5EF4-FFF2-40B4-BE49-F238E27FC236}">
                <a16:creationId xmlns:a16="http://schemas.microsoft.com/office/drawing/2014/main" id="{C4B2F1E3-A80F-D660-C8A3-D5F4FBAA24D8}"/>
              </a:ext>
            </a:extLst>
          </p:cNvPr>
          <p:cNvSpPr/>
          <p:nvPr/>
        </p:nvSpPr>
        <p:spPr>
          <a:xfrm>
            <a:off x="778234" y="824107"/>
            <a:ext cx="7488832" cy="400110"/>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实验大厅控制网</a:t>
            </a:r>
            <a:endParaRPr lang="en-US" altLang="zh-CN" sz="2000" dirty="0"/>
          </a:p>
        </p:txBody>
      </p:sp>
      <p:pic>
        <p:nvPicPr>
          <p:cNvPr id="12" name="图片 11">
            <a:extLst>
              <a:ext uri="{FF2B5EF4-FFF2-40B4-BE49-F238E27FC236}">
                <a16:creationId xmlns:a16="http://schemas.microsoft.com/office/drawing/2014/main" id="{67BF79AE-30DC-2ED2-3E43-30207B9180AC}"/>
              </a:ext>
            </a:extLst>
          </p:cNvPr>
          <p:cNvPicPr>
            <a:picLocks noChangeAspect="1"/>
          </p:cNvPicPr>
          <p:nvPr/>
        </p:nvPicPr>
        <p:blipFill>
          <a:blip r:embed="rId3"/>
          <a:stretch>
            <a:fillRect/>
          </a:stretch>
        </p:blipFill>
        <p:spPr>
          <a:xfrm>
            <a:off x="1619672" y="1377478"/>
            <a:ext cx="2625998" cy="1970268"/>
          </a:xfrm>
          <a:prstGeom prst="rect">
            <a:avLst/>
          </a:prstGeom>
        </p:spPr>
      </p:pic>
      <p:pic>
        <p:nvPicPr>
          <p:cNvPr id="13" name="图片 12">
            <a:extLst>
              <a:ext uri="{FF2B5EF4-FFF2-40B4-BE49-F238E27FC236}">
                <a16:creationId xmlns:a16="http://schemas.microsoft.com/office/drawing/2014/main" id="{35AAC0BA-8327-9972-186E-206AFBA63490}"/>
              </a:ext>
            </a:extLst>
          </p:cNvPr>
          <p:cNvPicPr>
            <a:picLocks noChangeAspect="1"/>
          </p:cNvPicPr>
          <p:nvPr/>
        </p:nvPicPr>
        <p:blipFill>
          <a:blip r:embed="rId4"/>
          <a:stretch>
            <a:fillRect/>
          </a:stretch>
        </p:blipFill>
        <p:spPr>
          <a:xfrm>
            <a:off x="4716016" y="1377478"/>
            <a:ext cx="2625998" cy="1970268"/>
          </a:xfrm>
          <a:prstGeom prst="rect">
            <a:avLst/>
          </a:prstGeom>
        </p:spPr>
      </p:pic>
      <p:cxnSp>
        <p:nvCxnSpPr>
          <p:cNvPr id="14" name="直接箭头连接符 13">
            <a:extLst>
              <a:ext uri="{FF2B5EF4-FFF2-40B4-BE49-F238E27FC236}">
                <a16:creationId xmlns:a16="http://schemas.microsoft.com/office/drawing/2014/main" id="{DF06F148-3EC8-D182-452B-F94E7852FA8B}"/>
              </a:ext>
            </a:extLst>
          </p:cNvPr>
          <p:cNvCxnSpPr>
            <a:cxnSpLocks/>
            <a:stCxn id="22" idx="1"/>
          </p:cNvCxnSpPr>
          <p:nvPr/>
        </p:nvCxnSpPr>
        <p:spPr>
          <a:xfrm flipH="1">
            <a:off x="2699792" y="1182105"/>
            <a:ext cx="1469630" cy="7516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984087E5-3F53-BB8B-8A26-B9D871A94FE8}"/>
              </a:ext>
            </a:extLst>
          </p:cNvPr>
          <p:cNvCxnSpPr>
            <a:cxnSpLocks/>
            <a:stCxn id="22" idx="1"/>
          </p:cNvCxnSpPr>
          <p:nvPr/>
        </p:nvCxnSpPr>
        <p:spPr>
          <a:xfrm flipH="1">
            <a:off x="3275856" y="1182105"/>
            <a:ext cx="893566" cy="90494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8A679D02-B292-0D4E-AE51-AC142D54DCE7}"/>
              </a:ext>
            </a:extLst>
          </p:cNvPr>
          <p:cNvCxnSpPr>
            <a:cxnSpLocks/>
            <a:stCxn id="22" idx="3"/>
          </p:cNvCxnSpPr>
          <p:nvPr/>
        </p:nvCxnSpPr>
        <p:spPr>
          <a:xfrm>
            <a:off x="5046585" y="1182105"/>
            <a:ext cx="1469631" cy="75144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4FD1BD3C-A1AF-860A-950C-45DE664471B2}"/>
              </a:ext>
            </a:extLst>
          </p:cNvPr>
          <p:cNvCxnSpPr>
            <a:cxnSpLocks/>
            <a:stCxn id="22" idx="3"/>
          </p:cNvCxnSpPr>
          <p:nvPr/>
        </p:nvCxnSpPr>
        <p:spPr>
          <a:xfrm>
            <a:off x="5046585" y="1182105"/>
            <a:ext cx="1416637" cy="9528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A013BB81-E023-611A-1815-E218F41CE5F6}"/>
              </a:ext>
            </a:extLst>
          </p:cNvPr>
          <p:cNvSpPr txBox="1"/>
          <p:nvPr/>
        </p:nvSpPr>
        <p:spPr>
          <a:xfrm>
            <a:off x="4169422" y="997439"/>
            <a:ext cx="877163" cy="369332"/>
          </a:xfrm>
          <a:prstGeom prst="rect">
            <a:avLst/>
          </a:prstGeom>
          <a:noFill/>
        </p:spPr>
        <p:txBody>
          <a:bodyPr wrap="none" rtlCol="0">
            <a:spAutoFit/>
          </a:bodyPr>
          <a:lstStyle/>
          <a:p>
            <a:r>
              <a:rPr lang="zh-CN" altLang="en-US" dirty="0"/>
              <a:t>控制点</a:t>
            </a:r>
          </a:p>
        </p:txBody>
      </p:sp>
    </p:spTree>
    <p:extLst>
      <p:ext uri="{BB962C8B-B14F-4D97-AF65-F5344CB8AC3E}">
        <p14:creationId xmlns:p14="http://schemas.microsoft.com/office/powerpoint/2010/main" val="183923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26</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七、设备标定</a:t>
            </a:r>
          </a:p>
        </p:txBody>
      </p:sp>
      <p:sp>
        <p:nvSpPr>
          <p:cNvPr id="12" name="矩形 11">
            <a:extLst>
              <a:ext uri="{FF2B5EF4-FFF2-40B4-BE49-F238E27FC236}">
                <a16:creationId xmlns:a16="http://schemas.microsoft.com/office/drawing/2014/main" id="{D9F98AC6-EC4C-CAB6-8EF6-B4D2848C2194}"/>
              </a:ext>
            </a:extLst>
          </p:cNvPr>
          <p:cNvSpPr/>
          <p:nvPr/>
        </p:nvSpPr>
        <p:spPr>
          <a:xfrm>
            <a:off x="893048" y="782931"/>
            <a:ext cx="7488832" cy="1169551"/>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注入器：</a:t>
            </a:r>
            <a:r>
              <a:rPr lang="en-US" altLang="zh-CN" sz="2000" dirty="0"/>
              <a:t>400</a:t>
            </a:r>
            <a:r>
              <a:rPr lang="zh-CN" altLang="en-US" sz="2000" dirty="0"/>
              <a:t>多台磁铁，储存环</a:t>
            </a:r>
            <a:r>
              <a:rPr lang="en-US" altLang="zh-CN" sz="2000" dirty="0"/>
              <a:t>1500</a:t>
            </a:r>
            <a:r>
              <a:rPr lang="zh-CN" altLang="en-US" sz="2000" dirty="0"/>
              <a:t>多台磁铁</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储存环磁铁由磁铁组负责标定。</a:t>
            </a:r>
            <a:r>
              <a:rPr lang="en-US" altLang="zh-CN" sz="2000" dirty="0"/>
              <a:t>1</a:t>
            </a:r>
            <a:r>
              <a:rPr lang="zh-CN" altLang="en-US" sz="2000" dirty="0"/>
              <a:t>台三坐标机每天标定</a:t>
            </a:r>
            <a:r>
              <a:rPr lang="en-US" altLang="zh-CN" sz="2000" dirty="0"/>
              <a:t>2</a:t>
            </a:r>
            <a:r>
              <a:rPr lang="zh-CN" altLang="en-US" sz="2000" dirty="0"/>
              <a:t>台磁铁。共</a:t>
            </a:r>
            <a:r>
              <a:rPr lang="en-US" altLang="zh-CN" sz="2000" dirty="0"/>
              <a:t>2</a:t>
            </a:r>
            <a:r>
              <a:rPr lang="zh-CN" altLang="en-US" sz="2000" dirty="0"/>
              <a:t>台三坐标机。</a:t>
            </a:r>
            <a:endParaRPr lang="en-US" altLang="zh-CN" sz="2000" dirty="0"/>
          </a:p>
        </p:txBody>
      </p:sp>
      <p:grpSp>
        <p:nvGrpSpPr>
          <p:cNvPr id="23" name="组合 22">
            <a:extLst>
              <a:ext uri="{FF2B5EF4-FFF2-40B4-BE49-F238E27FC236}">
                <a16:creationId xmlns:a16="http://schemas.microsoft.com/office/drawing/2014/main" id="{638D3CAC-8DA3-9ABE-3B7F-774F097B18CD}"/>
              </a:ext>
            </a:extLst>
          </p:cNvPr>
          <p:cNvGrpSpPr/>
          <p:nvPr/>
        </p:nvGrpSpPr>
        <p:grpSpPr>
          <a:xfrm>
            <a:off x="107504" y="2125130"/>
            <a:ext cx="6552728" cy="4233571"/>
            <a:chOff x="1331640" y="1782189"/>
            <a:chExt cx="7050240" cy="4959179"/>
          </a:xfrm>
        </p:grpSpPr>
        <p:pic>
          <p:nvPicPr>
            <p:cNvPr id="13" name="图片 12">
              <a:extLst>
                <a:ext uri="{FF2B5EF4-FFF2-40B4-BE49-F238E27FC236}">
                  <a16:creationId xmlns:a16="http://schemas.microsoft.com/office/drawing/2014/main" id="{716E8398-E914-9E4B-322A-FED5C29935FC}"/>
                </a:ext>
              </a:extLst>
            </p:cNvPr>
            <p:cNvPicPr>
              <a:picLocks noChangeAspect="1"/>
            </p:cNvPicPr>
            <p:nvPr/>
          </p:nvPicPr>
          <p:blipFill>
            <a:blip r:embed="rId3"/>
            <a:stretch>
              <a:fillRect/>
            </a:stretch>
          </p:blipFill>
          <p:spPr>
            <a:xfrm>
              <a:off x="2970936" y="1969402"/>
              <a:ext cx="2520280" cy="4483934"/>
            </a:xfrm>
            <a:prstGeom prst="rect">
              <a:avLst/>
            </a:prstGeom>
          </p:spPr>
        </p:pic>
        <p:sp>
          <p:nvSpPr>
            <p:cNvPr id="3" name="矩形: 圆角 2">
              <a:extLst>
                <a:ext uri="{FF2B5EF4-FFF2-40B4-BE49-F238E27FC236}">
                  <a16:creationId xmlns:a16="http://schemas.microsoft.com/office/drawing/2014/main" id="{BE19AA28-D003-3AD0-2C39-35D0BE60B54F}"/>
                </a:ext>
              </a:extLst>
            </p:cNvPr>
            <p:cNvSpPr/>
            <p:nvPr/>
          </p:nvSpPr>
          <p:spPr>
            <a:xfrm>
              <a:off x="1331640" y="1782189"/>
              <a:ext cx="7050240" cy="495917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D1E4939-6B15-B99F-5AD3-D3976F9DA40E}"/>
                </a:ext>
              </a:extLst>
            </p:cNvPr>
            <p:cNvSpPr txBox="1"/>
            <p:nvPr/>
          </p:nvSpPr>
          <p:spPr>
            <a:xfrm>
              <a:off x="5747724" y="2066762"/>
              <a:ext cx="2560316" cy="923330"/>
            </a:xfrm>
            <a:prstGeom prst="rect">
              <a:avLst/>
            </a:prstGeom>
            <a:noFill/>
          </p:spPr>
          <p:txBody>
            <a:bodyPr wrap="none" rtlCol="0">
              <a:spAutoFit/>
            </a:bodyPr>
            <a:lstStyle/>
            <a:p>
              <a:r>
                <a:rPr lang="zh-CN" altLang="en-US" dirty="0"/>
                <a:t>海克斯康三坐标机：</a:t>
              </a:r>
              <a:endParaRPr lang="en-US" altLang="zh-CN" dirty="0"/>
            </a:p>
            <a:p>
              <a:r>
                <a:rPr lang="zh-CN" altLang="en-US" dirty="0"/>
                <a:t>量程：</a:t>
              </a:r>
              <a:r>
                <a:rPr lang="en-US" altLang="zh-CN" dirty="0"/>
                <a:t>3mX2.5mX1m</a:t>
              </a:r>
            </a:p>
            <a:p>
              <a:r>
                <a:rPr lang="zh-CN" altLang="en-US" dirty="0"/>
                <a:t>精度：</a:t>
              </a:r>
              <a:r>
                <a:rPr lang="en-US" altLang="zh-CN" dirty="0"/>
                <a:t>3.5</a:t>
              </a:r>
              <a:r>
                <a:rPr lang="el-GR" altLang="zh-CN" dirty="0"/>
                <a:t>μ</a:t>
              </a:r>
              <a:r>
                <a:rPr lang="en-US" altLang="zh-CN" dirty="0"/>
                <a:t>m+3.5</a:t>
              </a:r>
              <a:r>
                <a:rPr lang="el-GR" altLang="zh-CN" dirty="0"/>
                <a:t>μ</a:t>
              </a:r>
              <a:r>
                <a:rPr lang="en-US" altLang="zh-CN" dirty="0"/>
                <a:t>m/m</a:t>
              </a:r>
              <a:endParaRPr lang="zh-CN" altLang="en-US" dirty="0"/>
            </a:p>
          </p:txBody>
        </p:sp>
        <p:sp>
          <p:nvSpPr>
            <p:cNvPr id="7" name="文本框 6">
              <a:extLst>
                <a:ext uri="{FF2B5EF4-FFF2-40B4-BE49-F238E27FC236}">
                  <a16:creationId xmlns:a16="http://schemas.microsoft.com/office/drawing/2014/main" id="{A933F137-D4F5-ADD7-1527-AF0BB19353E7}"/>
                </a:ext>
              </a:extLst>
            </p:cNvPr>
            <p:cNvSpPr txBox="1"/>
            <p:nvPr/>
          </p:nvSpPr>
          <p:spPr>
            <a:xfrm>
              <a:off x="1691680" y="4077112"/>
              <a:ext cx="1107996" cy="369332"/>
            </a:xfrm>
            <a:prstGeom prst="rect">
              <a:avLst/>
            </a:prstGeom>
            <a:noFill/>
          </p:spPr>
          <p:txBody>
            <a:bodyPr wrap="none" rtlCol="0">
              <a:spAutoFit/>
            </a:bodyPr>
            <a:lstStyle/>
            <a:p>
              <a:r>
                <a:rPr lang="zh-CN" altLang="en-US" dirty="0"/>
                <a:t>测磁线圈</a:t>
              </a:r>
            </a:p>
          </p:txBody>
        </p:sp>
        <p:sp>
          <p:nvSpPr>
            <p:cNvPr id="10" name="文本框 9">
              <a:extLst>
                <a:ext uri="{FF2B5EF4-FFF2-40B4-BE49-F238E27FC236}">
                  <a16:creationId xmlns:a16="http://schemas.microsoft.com/office/drawing/2014/main" id="{6C4DC337-D393-1953-96FC-E92846F23BC2}"/>
                </a:ext>
              </a:extLst>
            </p:cNvPr>
            <p:cNvSpPr txBox="1"/>
            <p:nvPr/>
          </p:nvSpPr>
          <p:spPr>
            <a:xfrm>
              <a:off x="1777310" y="2932215"/>
              <a:ext cx="1107996" cy="369332"/>
            </a:xfrm>
            <a:prstGeom prst="rect">
              <a:avLst/>
            </a:prstGeom>
            <a:noFill/>
          </p:spPr>
          <p:txBody>
            <a:bodyPr wrap="none" rtlCol="0">
              <a:spAutoFit/>
            </a:bodyPr>
            <a:lstStyle/>
            <a:p>
              <a:r>
                <a:rPr lang="zh-CN" altLang="en-US" dirty="0"/>
                <a:t>实心钢球</a:t>
              </a:r>
            </a:p>
          </p:txBody>
        </p:sp>
        <p:sp>
          <p:nvSpPr>
            <p:cNvPr id="11" name="文本框 10">
              <a:extLst>
                <a:ext uri="{FF2B5EF4-FFF2-40B4-BE49-F238E27FC236}">
                  <a16:creationId xmlns:a16="http://schemas.microsoft.com/office/drawing/2014/main" id="{DE0C209F-7932-A1B8-725D-127B37661A23}"/>
                </a:ext>
              </a:extLst>
            </p:cNvPr>
            <p:cNvSpPr txBox="1"/>
            <p:nvPr/>
          </p:nvSpPr>
          <p:spPr>
            <a:xfrm>
              <a:off x="6022516" y="3928596"/>
              <a:ext cx="1107996" cy="369332"/>
            </a:xfrm>
            <a:prstGeom prst="rect">
              <a:avLst/>
            </a:prstGeom>
            <a:noFill/>
          </p:spPr>
          <p:txBody>
            <a:bodyPr wrap="none" rtlCol="0">
              <a:spAutoFit/>
            </a:bodyPr>
            <a:lstStyle/>
            <a:p>
              <a:r>
                <a:rPr lang="zh-CN" altLang="en-US" dirty="0"/>
                <a:t>四极磁铁</a:t>
              </a:r>
            </a:p>
          </p:txBody>
        </p:sp>
        <p:cxnSp>
          <p:nvCxnSpPr>
            <p:cNvPr id="15" name="直接箭头连接符 14">
              <a:extLst>
                <a:ext uri="{FF2B5EF4-FFF2-40B4-BE49-F238E27FC236}">
                  <a16:creationId xmlns:a16="http://schemas.microsoft.com/office/drawing/2014/main" id="{26440836-6DBB-B48D-BAA1-49056ED9EAFA}"/>
                </a:ext>
              </a:extLst>
            </p:cNvPr>
            <p:cNvCxnSpPr>
              <a:stCxn id="10" idx="3"/>
            </p:cNvCxnSpPr>
            <p:nvPr/>
          </p:nvCxnSpPr>
          <p:spPr>
            <a:xfrm>
              <a:off x="2885306" y="3116881"/>
              <a:ext cx="966614" cy="67215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5968FDFA-5B77-EC86-B451-58B5114FD942}"/>
                </a:ext>
              </a:extLst>
            </p:cNvPr>
            <p:cNvCxnSpPr>
              <a:cxnSpLocks/>
            </p:cNvCxnSpPr>
            <p:nvPr/>
          </p:nvCxnSpPr>
          <p:spPr>
            <a:xfrm>
              <a:off x="2795087" y="4297615"/>
              <a:ext cx="768801" cy="3028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66158F76-0B50-E546-4942-32E3197483DD}"/>
                </a:ext>
              </a:extLst>
            </p:cNvPr>
            <p:cNvCxnSpPr>
              <a:cxnSpLocks/>
            </p:cNvCxnSpPr>
            <p:nvPr/>
          </p:nvCxnSpPr>
          <p:spPr>
            <a:xfrm flipH="1">
              <a:off x="4637464" y="2596135"/>
              <a:ext cx="1112047" cy="19194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776F781-FB0E-8DBA-09A1-60807ED755DD}"/>
                </a:ext>
              </a:extLst>
            </p:cNvPr>
            <p:cNvCxnSpPr>
              <a:cxnSpLocks/>
            </p:cNvCxnSpPr>
            <p:nvPr/>
          </p:nvCxnSpPr>
          <p:spPr>
            <a:xfrm flipH="1">
              <a:off x="4438972" y="4110596"/>
              <a:ext cx="1583544" cy="3358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43A3D852-C3E4-3348-779B-35732546D00E}"/>
                </a:ext>
              </a:extLst>
            </p:cNvPr>
            <p:cNvSpPr txBox="1"/>
            <p:nvPr/>
          </p:nvSpPr>
          <p:spPr>
            <a:xfrm>
              <a:off x="5796136" y="5081164"/>
              <a:ext cx="2446504" cy="369332"/>
            </a:xfrm>
            <a:prstGeom prst="rect">
              <a:avLst/>
            </a:prstGeom>
            <a:noFill/>
          </p:spPr>
          <p:txBody>
            <a:bodyPr wrap="none" rtlCol="0">
              <a:spAutoFit/>
            </a:bodyPr>
            <a:lstStyle/>
            <a:p>
              <a:r>
                <a:rPr lang="zh-CN" altLang="en-US" dirty="0"/>
                <a:t>磁铁标定精度：</a:t>
              </a:r>
              <a:r>
                <a:rPr lang="en-US" altLang="zh-CN" dirty="0"/>
                <a:t>10</a:t>
              </a:r>
              <a:r>
                <a:rPr lang="el-GR" altLang="zh-CN" dirty="0"/>
                <a:t> μ</a:t>
              </a:r>
              <a:r>
                <a:rPr lang="en-US" altLang="zh-CN" dirty="0"/>
                <a:t>m</a:t>
              </a:r>
              <a:endParaRPr lang="zh-CN" altLang="en-US" dirty="0"/>
            </a:p>
          </p:txBody>
        </p:sp>
      </p:grpSp>
      <p:pic>
        <p:nvPicPr>
          <p:cNvPr id="25" name="图片 24">
            <a:extLst>
              <a:ext uri="{FF2B5EF4-FFF2-40B4-BE49-F238E27FC236}">
                <a16:creationId xmlns:a16="http://schemas.microsoft.com/office/drawing/2014/main" id="{16835B3F-7B91-2AC7-8784-D0B5EB6B92AC}"/>
              </a:ext>
            </a:extLst>
          </p:cNvPr>
          <p:cNvPicPr>
            <a:picLocks noChangeAspect="1"/>
          </p:cNvPicPr>
          <p:nvPr/>
        </p:nvPicPr>
        <p:blipFill>
          <a:blip r:embed="rId4"/>
          <a:stretch>
            <a:fillRect/>
          </a:stretch>
        </p:blipFill>
        <p:spPr>
          <a:xfrm>
            <a:off x="6752494" y="4075089"/>
            <a:ext cx="2328964" cy="2154892"/>
          </a:xfrm>
          <a:prstGeom prst="rect">
            <a:avLst/>
          </a:prstGeom>
        </p:spPr>
      </p:pic>
      <p:pic>
        <p:nvPicPr>
          <p:cNvPr id="27" name="图片 26">
            <a:extLst>
              <a:ext uri="{FF2B5EF4-FFF2-40B4-BE49-F238E27FC236}">
                <a16:creationId xmlns:a16="http://schemas.microsoft.com/office/drawing/2014/main" id="{657A1906-E6B5-BC04-77B6-94BFFF386DDA}"/>
              </a:ext>
            </a:extLst>
          </p:cNvPr>
          <p:cNvPicPr>
            <a:picLocks noChangeAspect="1"/>
          </p:cNvPicPr>
          <p:nvPr/>
        </p:nvPicPr>
        <p:blipFill>
          <a:blip r:embed="rId5"/>
          <a:stretch>
            <a:fillRect/>
          </a:stretch>
        </p:blipFill>
        <p:spPr>
          <a:xfrm>
            <a:off x="6887837" y="1819799"/>
            <a:ext cx="1994713" cy="2192106"/>
          </a:xfrm>
          <a:prstGeom prst="rect">
            <a:avLst/>
          </a:prstGeom>
        </p:spPr>
      </p:pic>
    </p:spTree>
    <p:extLst>
      <p:ext uri="{BB962C8B-B14F-4D97-AF65-F5344CB8AC3E}">
        <p14:creationId xmlns:p14="http://schemas.microsoft.com/office/powerpoint/2010/main" val="2876467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27</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七、设备标定</a:t>
            </a:r>
          </a:p>
        </p:txBody>
      </p:sp>
      <p:sp>
        <p:nvSpPr>
          <p:cNvPr id="12" name="矩形 11">
            <a:extLst>
              <a:ext uri="{FF2B5EF4-FFF2-40B4-BE49-F238E27FC236}">
                <a16:creationId xmlns:a16="http://schemas.microsoft.com/office/drawing/2014/main" id="{D9F98AC6-EC4C-CAB6-8EF6-B4D2848C2194}"/>
              </a:ext>
            </a:extLst>
          </p:cNvPr>
          <p:cNvSpPr/>
          <p:nvPr/>
        </p:nvSpPr>
        <p:spPr>
          <a:xfrm>
            <a:off x="893048" y="782931"/>
            <a:ext cx="7488832" cy="1169551"/>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增强器四、六极磁铁：先进行机械中心引出标定，再进行磁中心引出标定。</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三坐标机进行机械中心引出标定：</a:t>
            </a:r>
            <a:r>
              <a:rPr lang="en-US" altLang="zh-CN" sz="2000" dirty="0"/>
              <a:t>4</a:t>
            </a:r>
            <a:r>
              <a:rPr lang="zh-CN" altLang="en-US" sz="2000" dirty="0"/>
              <a:t>台</a:t>
            </a:r>
            <a:r>
              <a:rPr lang="en-US" altLang="zh-CN" sz="2000" dirty="0"/>
              <a:t>/</a:t>
            </a:r>
            <a:r>
              <a:rPr lang="zh-CN" altLang="en-US" sz="2000" dirty="0"/>
              <a:t>天</a:t>
            </a:r>
            <a:endParaRPr lang="en-US" altLang="zh-CN" sz="2000" dirty="0"/>
          </a:p>
        </p:txBody>
      </p:sp>
      <p:pic>
        <p:nvPicPr>
          <p:cNvPr id="15" name="图片 14">
            <a:extLst>
              <a:ext uri="{FF2B5EF4-FFF2-40B4-BE49-F238E27FC236}">
                <a16:creationId xmlns:a16="http://schemas.microsoft.com/office/drawing/2014/main" id="{E1AE0CB5-A2DA-0AAA-DB76-D694689D03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52"/>
          <a:stretch/>
        </p:blipFill>
        <p:spPr>
          <a:xfrm rot="5400000">
            <a:off x="1314648" y="2007600"/>
            <a:ext cx="3940300" cy="4046795"/>
          </a:xfrm>
          <a:prstGeom prst="rect">
            <a:avLst/>
          </a:prstGeom>
        </p:spPr>
      </p:pic>
      <p:sp>
        <p:nvSpPr>
          <p:cNvPr id="22" name="文本框 21">
            <a:extLst>
              <a:ext uri="{FF2B5EF4-FFF2-40B4-BE49-F238E27FC236}">
                <a16:creationId xmlns:a16="http://schemas.microsoft.com/office/drawing/2014/main" id="{5FDC1109-1F6C-312A-AE88-76328DD7BA1A}"/>
              </a:ext>
            </a:extLst>
          </p:cNvPr>
          <p:cNvSpPr txBox="1"/>
          <p:nvPr/>
        </p:nvSpPr>
        <p:spPr>
          <a:xfrm>
            <a:off x="5578257" y="1991957"/>
            <a:ext cx="3108543" cy="923330"/>
          </a:xfrm>
          <a:prstGeom prst="rect">
            <a:avLst/>
          </a:prstGeom>
          <a:noFill/>
        </p:spPr>
        <p:txBody>
          <a:bodyPr wrap="none" rtlCol="0">
            <a:spAutoFit/>
          </a:bodyPr>
          <a:lstStyle/>
          <a:p>
            <a:r>
              <a:rPr lang="zh-CN" altLang="en-US" dirty="0"/>
              <a:t>蔡司三坐标机：</a:t>
            </a:r>
            <a:endParaRPr lang="en-US" altLang="zh-CN" dirty="0"/>
          </a:p>
          <a:p>
            <a:r>
              <a:rPr lang="zh-CN" altLang="en-US" dirty="0"/>
              <a:t>量程：</a:t>
            </a:r>
            <a:r>
              <a:rPr lang="en-US" altLang="zh-CN" dirty="0"/>
              <a:t>700mmX700mX600m</a:t>
            </a:r>
          </a:p>
          <a:p>
            <a:r>
              <a:rPr lang="zh-CN" altLang="en-US" dirty="0"/>
              <a:t>精度：</a:t>
            </a:r>
            <a:r>
              <a:rPr lang="en-US" altLang="zh-CN" dirty="0"/>
              <a:t>1.7</a:t>
            </a:r>
            <a:r>
              <a:rPr lang="el-GR" altLang="zh-CN" dirty="0"/>
              <a:t>μ</a:t>
            </a:r>
            <a:r>
              <a:rPr lang="en-US" altLang="zh-CN" dirty="0" err="1"/>
              <a:t>m+L</a:t>
            </a:r>
            <a:r>
              <a:rPr lang="en-US" altLang="zh-CN" dirty="0"/>
              <a:t>/350</a:t>
            </a:r>
            <a:r>
              <a:rPr lang="el-GR" altLang="zh-CN" dirty="0"/>
              <a:t>μ</a:t>
            </a:r>
            <a:r>
              <a:rPr lang="en-US" altLang="zh-CN" dirty="0"/>
              <a:t>m</a:t>
            </a:r>
            <a:endParaRPr lang="zh-CN" altLang="en-US" dirty="0"/>
          </a:p>
        </p:txBody>
      </p:sp>
      <p:sp>
        <p:nvSpPr>
          <p:cNvPr id="24" name="文本框 23">
            <a:extLst>
              <a:ext uri="{FF2B5EF4-FFF2-40B4-BE49-F238E27FC236}">
                <a16:creationId xmlns:a16="http://schemas.microsoft.com/office/drawing/2014/main" id="{FEF53051-E984-5F20-4A15-0512AAF37A5E}"/>
              </a:ext>
            </a:extLst>
          </p:cNvPr>
          <p:cNvSpPr txBox="1"/>
          <p:nvPr/>
        </p:nvSpPr>
        <p:spPr>
          <a:xfrm>
            <a:off x="346592" y="2772451"/>
            <a:ext cx="877163" cy="369332"/>
          </a:xfrm>
          <a:prstGeom prst="rect">
            <a:avLst/>
          </a:prstGeom>
          <a:noFill/>
        </p:spPr>
        <p:txBody>
          <a:bodyPr wrap="none" rtlCol="0">
            <a:spAutoFit/>
          </a:bodyPr>
          <a:lstStyle/>
          <a:p>
            <a:r>
              <a:rPr lang="zh-CN" altLang="en-US" dirty="0"/>
              <a:t>基准点</a:t>
            </a:r>
          </a:p>
        </p:txBody>
      </p:sp>
      <p:sp>
        <p:nvSpPr>
          <p:cNvPr id="29" name="文本框 28">
            <a:extLst>
              <a:ext uri="{FF2B5EF4-FFF2-40B4-BE49-F238E27FC236}">
                <a16:creationId xmlns:a16="http://schemas.microsoft.com/office/drawing/2014/main" id="{C7FC1835-2D2F-C016-7955-6F95815B5713}"/>
              </a:ext>
            </a:extLst>
          </p:cNvPr>
          <p:cNvSpPr txBox="1"/>
          <p:nvPr/>
        </p:nvSpPr>
        <p:spPr>
          <a:xfrm>
            <a:off x="5662476" y="3913696"/>
            <a:ext cx="1107996" cy="369332"/>
          </a:xfrm>
          <a:prstGeom prst="rect">
            <a:avLst/>
          </a:prstGeom>
          <a:noFill/>
        </p:spPr>
        <p:txBody>
          <a:bodyPr wrap="none" rtlCol="0">
            <a:spAutoFit/>
          </a:bodyPr>
          <a:lstStyle/>
          <a:p>
            <a:r>
              <a:rPr lang="zh-CN" altLang="en-US" dirty="0"/>
              <a:t>六极磁铁</a:t>
            </a:r>
          </a:p>
        </p:txBody>
      </p:sp>
      <p:cxnSp>
        <p:nvCxnSpPr>
          <p:cNvPr id="30" name="直接箭头连接符 29">
            <a:extLst>
              <a:ext uri="{FF2B5EF4-FFF2-40B4-BE49-F238E27FC236}">
                <a16:creationId xmlns:a16="http://schemas.microsoft.com/office/drawing/2014/main" id="{E7D775A3-53D8-CB91-A512-0D527D36CB9D}"/>
              </a:ext>
            </a:extLst>
          </p:cNvPr>
          <p:cNvCxnSpPr>
            <a:cxnSpLocks/>
            <a:stCxn id="24" idx="3"/>
          </p:cNvCxnSpPr>
          <p:nvPr/>
        </p:nvCxnSpPr>
        <p:spPr>
          <a:xfrm>
            <a:off x="1223755" y="2957117"/>
            <a:ext cx="1548045" cy="7546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C8B6F80E-306F-30E0-A6BF-ED475D376323}"/>
              </a:ext>
            </a:extLst>
          </p:cNvPr>
          <p:cNvCxnSpPr>
            <a:cxnSpLocks/>
            <a:stCxn id="22" idx="1"/>
          </p:cNvCxnSpPr>
          <p:nvPr/>
        </p:nvCxnSpPr>
        <p:spPr>
          <a:xfrm flipH="1">
            <a:off x="4373289" y="2453622"/>
            <a:ext cx="120496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EB8B72D8-F5F1-C842-3DE1-2EFEC43BBAE5}"/>
              </a:ext>
            </a:extLst>
          </p:cNvPr>
          <p:cNvCxnSpPr>
            <a:cxnSpLocks/>
          </p:cNvCxnSpPr>
          <p:nvPr/>
        </p:nvCxnSpPr>
        <p:spPr>
          <a:xfrm flipH="1">
            <a:off x="4078932" y="4095696"/>
            <a:ext cx="1583544" cy="3358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9F7FAAE2-3C49-D4F2-6F79-08847CB319B6}"/>
              </a:ext>
            </a:extLst>
          </p:cNvPr>
          <p:cNvSpPr txBox="1"/>
          <p:nvPr/>
        </p:nvSpPr>
        <p:spPr>
          <a:xfrm>
            <a:off x="5662476" y="4465028"/>
            <a:ext cx="2520280" cy="646331"/>
          </a:xfrm>
          <a:prstGeom prst="rect">
            <a:avLst/>
          </a:prstGeom>
          <a:noFill/>
        </p:spPr>
        <p:txBody>
          <a:bodyPr wrap="square" rtlCol="0">
            <a:spAutoFit/>
          </a:bodyPr>
          <a:lstStyle/>
          <a:p>
            <a:r>
              <a:rPr lang="zh-CN" altLang="en-US" dirty="0"/>
              <a:t>磁铁标定重复性精度：</a:t>
            </a:r>
            <a:r>
              <a:rPr lang="en-US" altLang="zh-CN" dirty="0"/>
              <a:t>10</a:t>
            </a:r>
            <a:r>
              <a:rPr lang="el-GR" altLang="zh-CN" dirty="0"/>
              <a:t> μ</a:t>
            </a:r>
            <a:r>
              <a:rPr lang="en-US" altLang="zh-CN" dirty="0"/>
              <a:t>m</a:t>
            </a:r>
            <a:endParaRPr lang="zh-CN" altLang="en-US" dirty="0"/>
          </a:p>
        </p:txBody>
      </p:sp>
    </p:spTree>
    <p:extLst>
      <p:ext uri="{BB962C8B-B14F-4D97-AF65-F5344CB8AC3E}">
        <p14:creationId xmlns:p14="http://schemas.microsoft.com/office/powerpoint/2010/main" val="4221383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52764"/>
            <a:ext cx="6487894" cy="319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323528" y="1052737"/>
            <a:ext cx="2880320" cy="977191"/>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   旋转线类似于测磁用的旋转线圈，它是一个单圈闭合导线，只测磁中心</a:t>
            </a:r>
          </a:p>
        </p:txBody>
      </p:sp>
      <p:cxnSp>
        <p:nvCxnSpPr>
          <p:cNvPr id="6" name="直接箭头连接符 5"/>
          <p:cNvCxnSpPr/>
          <p:nvPr/>
        </p:nvCxnSpPr>
        <p:spPr>
          <a:xfrm>
            <a:off x="2051720" y="1916833"/>
            <a:ext cx="900100" cy="157773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 Box 5"/>
          <p:cNvSpPr txBox="1">
            <a:spLocks noChangeArrowheads="1"/>
          </p:cNvSpPr>
          <p:nvPr/>
        </p:nvSpPr>
        <p:spPr bwMode="auto">
          <a:xfrm>
            <a:off x="3851920" y="1052737"/>
            <a:ext cx="1800200" cy="977191"/>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上长边绕下长边作旋转运动，与磁场发生作用</a:t>
            </a:r>
            <a:endParaRPr lang="en-US" altLang="zh-CN" dirty="0"/>
          </a:p>
        </p:txBody>
      </p:sp>
      <p:cxnSp>
        <p:nvCxnSpPr>
          <p:cNvPr id="11" name="直接箭头连接符 10"/>
          <p:cNvCxnSpPr/>
          <p:nvPr/>
        </p:nvCxnSpPr>
        <p:spPr>
          <a:xfrm>
            <a:off x="4572000" y="1988840"/>
            <a:ext cx="432048" cy="187220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3907338" y="5023559"/>
            <a:ext cx="1915794" cy="647421"/>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下长边为旋转轴（旋转中心</a:t>
            </a:r>
            <a:r>
              <a:rPr lang="en-US" altLang="zh-CN" dirty="0"/>
              <a:t>)</a:t>
            </a:r>
            <a:r>
              <a:rPr lang="zh-CN" altLang="en-US" dirty="0"/>
              <a:t>不动</a:t>
            </a:r>
            <a:endParaRPr lang="en-US" altLang="zh-CN" dirty="0"/>
          </a:p>
        </p:txBody>
      </p:sp>
      <p:cxnSp>
        <p:nvCxnSpPr>
          <p:cNvPr id="14" name="直接箭头连接符 13"/>
          <p:cNvCxnSpPr/>
          <p:nvPr/>
        </p:nvCxnSpPr>
        <p:spPr>
          <a:xfrm flipV="1">
            <a:off x="4932040" y="4005066"/>
            <a:ext cx="144016" cy="108011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 Box 5"/>
          <p:cNvSpPr txBox="1">
            <a:spLocks noChangeArrowheads="1"/>
          </p:cNvSpPr>
          <p:nvPr/>
        </p:nvSpPr>
        <p:spPr bwMode="auto">
          <a:xfrm>
            <a:off x="395536" y="5051018"/>
            <a:ext cx="3528392" cy="647421"/>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将下长边旋转轴准直在磁铁的机械中心上，精度</a:t>
            </a:r>
            <a:r>
              <a:rPr lang="en-US" altLang="zh-CN" dirty="0"/>
              <a:t>10μm</a:t>
            </a:r>
          </a:p>
        </p:txBody>
      </p:sp>
      <p:cxnSp>
        <p:nvCxnSpPr>
          <p:cNvPr id="22" name="直接箭头连接符 21"/>
          <p:cNvCxnSpPr/>
          <p:nvPr/>
        </p:nvCxnSpPr>
        <p:spPr>
          <a:xfrm flipV="1">
            <a:off x="2555776" y="4005064"/>
            <a:ext cx="360040" cy="108012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 Box 5"/>
          <p:cNvSpPr txBox="1">
            <a:spLocks noChangeArrowheads="1"/>
          </p:cNvSpPr>
          <p:nvPr/>
        </p:nvSpPr>
        <p:spPr bwMode="auto">
          <a:xfrm>
            <a:off x="5823132" y="1196753"/>
            <a:ext cx="3213364" cy="2304733"/>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sz="1600" dirty="0">
                <a:solidFill>
                  <a:srgbClr val="3333FF"/>
                </a:solidFill>
              </a:rPr>
              <a:t>  ●旋转轴在磁中心上，旋转线运动一圈感生电压积分为零。</a:t>
            </a:r>
            <a:endParaRPr lang="en-US" altLang="zh-CN" sz="1600" dirty="0">
              <a:solidFill>
                <a:srgbClr val="3333FF"/>
              </a:solidFill>
            </a:endParaRPr>
          </a:p>
          <a:p>
            <a:r>
              <a:rPr lang="en-US" altLang="zh-CN" sz="1600" dirty="0">
                <a:solidFill>
                  <a:srgbClr val="3333FF"/>
                </a:solidFill>
              </a:rPr>
              <a:t>  ●</a:t>
            </a:r>
            <a:r>
              <a:rPr lang="zh-CN" altLang="en-US" sz="1600" dirty="0">
                <a:solidFill>
                  <a:srgbClr val="3333FF"/>
                </a:solidFill>
              </a:rPr>
              <a:t>旋转轴不在磁中心上，旋转线运动一圈感生电压积分不为零。</a:t>
            </a:r>
            <a:endParaRPr lang="en-US" altLang="zh-CN" sz="1600" dirty="0">
              <a:solidFill>
                <a:srgbClr val="3333FF"/>
              </a:solidFill>
            </a:endParaRPr>
          </a:p>
          <a:p>
            <a:r>
              <a:rPr lang="en-US" altLang="zh-CN" sz="1600" dirty="0">
                <a:solidFill>
                  <a:srgbClr val="3333FF"/>
                </a:solidFill>
              </a:rPr>
              <a:t>  ●</a:t>
            </a:r>
            <a:r>
              <a:rPr lang="zh-CN" altLang="en-US" sz="1600" dirty="0">
                <a:solidFill>
                  <a:srgbClr val="3333FF"/>
                </a:solidFill>
              </a:rPr>
              <a:t>利用感生电压和旋转半径算出旋转中心与磁中心的偏差。</a:t>
            </a:r>
          </a:p>
          <a:p>
            <a:endParaRPr lang="zh-CN" altLang="en-US" sz="1600" dirty="0">
              <a:solidFill>
                <a:srgbClr val="3333FF"/>
              </a:solidFill>
            </a:endParaRPr>
          </a:p>
        </p:txBody>
      </p:sp>
      <p:cxnSp>
        <p:nvCxnSpPr>
          <p:cNvPr id="39" name="直接箭头连接符 38"/>
          <p:cNvCxnSpPr/>
          <p:nvPr/>
        </p:nvCxnSpPr>
        <p:spPr>
          <a:xfrm>
            <a:off x="5436096" y="3494566"/>
            <a:ext cx="0" cy="366483"/>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5436096" y="3933056"/>
            <a:ext cx="0" cy="360040"/>
          </a:xfrm>
          <a:prstGeom prst="straightConnector1">
            <a:avLst/>
          </a:prstGeom>
          <a:ln w="158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44" name="Text Box 5"/>
          <p:cNvSpPr txBox="1">
            <a:spLocks noChangeArrowheads="1"/>
          </p:cNvSpPr>
          <p:nvPr/>
        </p:nvSpPr>
        <p:spPr bwMode="auto">
          <a:xfrm>
            <a:off x="6236568" y="5259153"/>
            <a:ext cx="2304256" cy="35246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t>旋转半径</a:t>
            </a:r>
            <a:endParaRPr lang="en-US" altLang="zh-CN" dirty="0"/>
          </a:p>
        </p:txBody>
      </p:sp>
      <p:cxnSp>
        <p:nvCxnSpPr>
          <p:cNvPr id="46" name="直接箭头连接符 45"/>
          <p:cNvCxnSpPr/>
          <p:nvPr/>
        </p:nvCxnSpPr>
        <p:spPr>
          <a:xfrm flipH="1" flipV="1">
            <a:off x="5436096" y="4113076"/>
            <a:ext cx="1368152" cy="123064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83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29</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七、设备标定</a:t>
            </a:r>
          </a:p>
        </p:txBody>
      </p:sp>
      <p:sp>
        <p:nvSpPr>
          <p:cNvPr id="12" name="矩形 11">
            <a:extLst>
              <a:ext uri="{FF2B5EF4-FFF2-40B4-BE49-F238E27FC236}">
                <a16:creationId xmlns:a16="http://schemas.microsoft.com/office/drawing/2014/main" id="{D9F98AC6-EC4C-CAB6-8EF6-B4D2848C2194}"/>
              </a:ext>
            </a:extLst>
          </p:cNvPr>
          <p:cNvSpPr/>
          <p:nvPr/>
        </p:nvSpPr>
        <p:spPr>
          <a:xfrm>
            <a:off x="893048" y="782931"/>
            <a:ext cx="7488832" cy="861774"/>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磁中心引出标定。</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en-US" altLang="zh-CN" sz="2000" dirty="0"/>
              <a:t>4</a:t>
            </a:r>
            <a:r>
              <a:rPr lang="zh-CN" altLang="en-US" sz="2000" dirty="0"/>
              <a:t>台</a:t>
            </a:r>
            <a:r>
              <a:rPr lang="en-US" altLang="zh-CN" sz="2000" dirty="0"/>
              <a:t>/</a:t>
            </a:r>
            <a:r>
              <a:rPr lang="zh-CN" altLang="en-US" sz="2000" dirty="0"/>
              <a:t>天</a:t>
            </a:r>
            <a:endParaRPr lang="en-US" altLang="zh-CN" sz="2000" dirty="0"/>
          </a:p>
        </p:txBody>
      </p:sp>
      <p:grpSp>
        <p:nvGrpSpPr>
          <p:cNvPr id="7" name="组合 6">
            <a:extLst>
              <a:ext uri="{FF2B5EF4-FFF2-40B4-BE49-F238E27FC236}">
                <a16:creationId xmlns:a16="http://schemas.microsoft.com/office/drawing/2014/main" id="{252C5291-3BBF-5EF1-3CC9-E06298E372AD}"/>
              </a:ext>
            </a:extLst>
          </p:cNvPr>
          <p:cNvGrpSpPr/>
          <p:nvPr/>
        </p:nvGrpSpPr>
        <p:grpSpPr>
          <a:xfrm>
            <a:off x="310872" y="4005064"/>
            <a:ext cx="8293576" cy="2203413"/>
            <a:chOff x="437225" y="3225394"/>
            <a:chExt cx="10964577" cy="3028925"/>
          </a:xfrm>
        </p:grpSpPr>
        <p:pic>
          <p:nvPicPr>
            <p:cNvPr id="8" name="图片 7">
              <a:extLst>
                <a:ext uri="{FF2B5EF4-FFF2-40B4-BE49-F238E27FC236}">
                  <a16:creationId xmlns:a16="http://schemas.microsoft.com/office/drawing/2014/main" id="{F0DDEE63-0DD4-9FA7-07D5-4192DB4202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8268" y="3245164"/>
              <a:ext cx="6500521" cy="3003105"/>
            </a:xfrm>
            <a:prstGeom prst="rect">
              <a:avLst/>
            </a:prstGeom>
          </p:spPr>
        </p:pic>
        <p:pic>
          <p:nvPicPr>
            <p:cNvPr id="9" name="图片 8">
              <a:extLst>
                <a:ext uri="{FF2B5EF4-FFF2-40B4-BE49-F238E27FC236}">
                  <a16:creationId xmlns:a16="http://schemas.microsoft.com/office/drawing/2014/main" id="{3CF6F563-3119-AF3C-15DF-F458A7D970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225" y="3251216"/>
              <a:ext cx="2074374" cy="3003103"/>
            </a:xfrm>
            <a:prstGeom prst="rect">
              <a:avLst/>
            </a:prstGeom>
          </p:spPr>
        </p:pic>
        <p:pic>
          <p:nvPicPr>
            <p:cNvPr id="10" name="图片 9">
              <a:extLst>
                <a:ext uri="{FF2B5EF4-FFF2-40B4-BE49-F238E27FC236}">
                  <a16:creationId xmlns:a16="http://schemas.microsoft.com/office/drawing/2014/main" id="{40356119-5EA1-B7C1-1052-68233B6FA1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65458" y="3225394"/>
              <a:ext cx="1836344" cy="3022875"/>
            </a:xfrm>
            <a:prstGeom prst="rect">
              <a:avLst/>
            </a:prstGeom>
          </p:spPr>
        </p:pic>
      </p:grpSp>
      <p:grpSp>
        <p:nvGrpSpPr>
          <p:cNvPr id="22" name="组合 21">
            <a:extLst>
              <a:ext uri="{FF2B5EF4-FFF2-40B4-BE49-F238E27FC236}">
                <a16:creationId xmlns:a16="http://schemas.microsoft.com/office/drawing/2014/main" id="{97A3825F-31B8-363C-A90C-F54D3C04984C}"/>
              </a:ext>
            </a:extLst>
          </p:cNvPr>
          <p:cNvGrpSpPr/>
          <p:nvPr/>
        </p:nvGrpSpPr>
        <p:grpSpPr>
          <a:xfrm>
            <a:off x="1427295" y="1434216"/>
            <a:ext cx="5049725" cy="2046326"/>
            <a:chOff x="1682515" y="1412776"/>
            <a:chExt cx="5049725" cy="2046326"/>
          </a:xfrm>
        </p:grpSpPr>
        <p:sp>
          <p:nvSpPr>
            <p:cNvPr id="6" name="文本框 5">
              <a:extLst>
                <a:ext uri="{FF2B5EF4-FFF2-40B4-BE49-F238E27FC236}">
                  <a16:creationId xmlns:a16="http://schemas.microsoft.com/office/drawing/2014/main" id="{C29C4916-5801-B9C5-3F81-4D340CC56DD3}"/>
                </a:ext>
              </a:extLst>
            </p:cNvPr>
            <p:cNvSpPr txBox="1"/>
            <p:nvPr/>
          </p:nvSpPr>
          <p:spPr>
            <a:xfrm>
              <a:off x="1682515" y="1828277"/>
              <a:ext cx="1252684" cy="1200329"/>
            </a:xfrm>
            <a:prstGeom prst="rect">
              <a:avLst/>
            </a:prstGeom>
            <a:noFill/>
            <a:ln>
              <a:solidFill>
                <a:schemeClr val="accent1">
                  <a:shade val="15000"/>
                </a:schemeClr>
              </a:solidFill>
            </a:ln>
          </p:spPr>
          <p:txBody>
            <a:bodyPr wrap="square" rtlCol="0">
              <a:spAutoFit/>
            </a:bodyPr>
            <a:lstStyle/>
            <a:p>
              <a:r>
                <a:rPr lang="zh-CN" altLang="en-US" dirty="0"/>
                <a:t>线圈旋转中心相对磁铁机械中心准直</a:t>
              </a:r>
            </a:p>
          </p:txBody>
        </p:sp>
        <p:sp>
          <p:nvSpPr>
            <p:cNvPr id="11" name="文本框 10">
              <a:extLst>
                <a:ext uri="{FF2B5EF4-FFF2-40B4-BE49-F238E27FC236}">
                  <a16:creationId xmlns:a16="http://schemas.microsoft.com/office/drawing/2014/main" id="{76DAA089-BD71-0479-1116-B9F054112215}"/>
                </a:ext>
              </a:extLst>
            </p:cNvPr>
            <p:cNvSpPr txBox="1"/>
            <p:nvPr/>
          </p:nvSpPr>
          <p:spPr>
            <a:xfrm>
              <a:off x="3707904" y="1828277"/>
              <a:ext cx="504056" cy="1200329"/>
            </a:xfrm>
            <a:prstGeom prst="rect">
              <a:avLst/>
            </a:prstGeom>
            <a:noFill/>
            <a:ln>
              <a:solidFill>
                <a:schemeClr val="accent1">
                  <a:shade val="15000"/>
                </a:schemeClr>
              </a:solidFill>
            </a:ln>
          </p:spPr>
          <p:txBody>
            <a:bodyPr wrap="square" rtlCol="0">
              <a:spAutoFit/>
            </a:bodyPr>
            <a:lstStyle/>
            <a:p>
              <a:r>
                <a:rPr lang="zh-CN" altLang="en-US" dirty="0"/>
                <a:t>磁铁励磁</a:t>
              </a:r>
            </a:p>
          </p:txBody>
        </p:sp>
        <p:sp>
          <p:nvSpPr>
            <p:cNvPr id="13" name="文本框 12">
              <a:extLst>
                <a:ext uri="{FF2B5EF4-FFF2-40B4-BE49-F238E27FC236}">
                  <a16:creationId xmlns:a16="http://schemas.microsoft.com/office/drawing/2014/main" id="{D1F6FED2-CAC8-F6E8-4587-155A9547F556}"/>
                </a:ext>
              </a:extLst>
            </p:cNvPr>
            <p:cNvSpPr txBox="1"/>
            <p:nvPr/>
          </p:nvSpPr>
          <p:spPr>
            <a:xfrm>
              <a:off x="4919813" y="1412776"/>
              <a:ext cx="504056" cy="2031325"/>
            </a:xfrm>
            <a:prstGeom prst="rect">
              <a:avLst/>
            </a:prstGeom>
            <a:noFill/>
            <a:ln>
              <a:solidFill>
                <a:schemeClr val="accent1">
                  <a:shade val="15000"/>
                </a:schemeClr>
              </a:solidFill>
            </a:ln>
          </p:spPr>
          <p:txBody>
            <a:bodyPr wrap="square" rtlCol="0">
              <a:spAutoFit/>
            </a:bodyPr>
            <a:lstStyle/>
            <a:p>
              <a:r>
                <a:rPr lang="zh-CN" altLang="en-US" dirty="0"/>
                <a:t>磁中心位置测量</a:t>
              </a:r>
            </a:p>
          </p:txBody>
        </p:sp>
        <p:sp>
          <p:nvSpPr>
            <p:cNvPr id="14" name="文本框 13">
              <a:extLst>
                <a:ext uri="{FF2B5EF4-FFF2-40B4-BE49-F238E27FC236}">
                  <a16:creationId xmlns:a16="http://schemas.microsoft.com/office/drawing/2014/main" id="{BE9EB6F4-3F3C-2086-F3AD-894CBC866FC7}"/>
                </a:ext>
              </a:extLst>
            </p:cNvPr>
            <p:cNvSpPr txBox="1"/>
            <p:nvPr/>
          </p:nvSpPr>
          <p:spPr>
            <a:xfrm>
              <a:off x="6228184" y="1427777"/>
              <a:ext cx="504056" cy="2031325"/>
            </a:xfrm>
            <a:prstGeom prst="rect">
              <a:avLst/>
            </a:prstGeom>
            <a:noFill/>
            <a:ln>
              <a:solidFill>
                <a:schemeClr val="accent1">
                  <a:shade val="15000"/>
                </a:schemeClr>
              </a:solidFill>
            </a:ln>
          </p:spPr>
          <p:txBody>
            <a:bodyPr wrap="square" rtlCol="0">
              <a:spAutoFit/>
            </a:bodyPr>
            <a:lstStyle/>
            <a:p>
              <a:r>
                <a:rPr lang="zh-CN" altLang="en-US" dirty="0"/>
                <a:t>磁铁坐标系修正</a:t>
              </a:r>
            </a:p>
          </p:txBody>
        </p:sp>
        <p:sp>
          <p:nvSpPr>
            <p:cNvPr id="18" name="箭头: 右 17">
              <a:extLst>
                <a:ext uri="{FF2B5EF4-FFF2-40B4-BE49-F238E27FC236}">
                  <a16:creationId xmlns:a16="http://schemas.microsoft.com/office/drawing/2014/main" id="{A18D7150-479B-BA59-329D-AA1C73711622}"/>
                </a:ext>
              </a:extLst>
            </p:cNvPr>
            <p:cNvSpPr/>
            <p:nvPr/>
          </p:nvSpPr>
          <p:spPr>
            <a:xfrm>
              <a:off x="3097558" y="2275968"/>
              <a:ext cx="504056" cy="216024"/>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49F3FC9E-7034-F24A-B38F-735BB3D364AE}"/>
                </a:ext>
              </a:extLst>
            </p:cNvPr>
            <p:cNvSpPr/>
            <p:nvPr/>
          </p:nvSpPr>
          <p:spPr>
            <a:xfrm>
              <a:off x="4290613" y="2303472"/>
              <a:ext cx="504056" cy="18852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BD6AD370-185E-461A-57ED-DC915C71B699}"/>
                </a:ext>
              </a:extLst>
            </p:cNvPr>
            <p:cNvSpPr/>
            <p:nvPr/>
          </p:nvSpPr>
          <p:spPr>
            <a:xfrm>
              <a:off x="5619690" y="2330681"/>
              <a:ext cx="504056" cy="188520"/>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7EADC385-C795-DD78-84E5-38183F36C1E8}"/>
              </a:ext>
            </a:extLst>
          </p:cNvPr>
          <p:cNvSpPr txBox="1"/>
          <p:nvPr/>
        </p:nvSpPr>
        <p:spPr>
          <a:xfrm>
            <a:off x="2837871" y="3212976"/>
            <a:ext cx="2029723" cy="738664"/>
          </a:xfrm>
          <a:prstGeom prst="rect">
            <a:avLst/>
          </a:prstGeom>
          <a:noFill/>
        </p:spPr>
        <p:txBody>
          <a:bodyPr wrap="none" rtlCol="0">
            <a:spAutoFit/>
          </a:bodyPr>
          <a:lstStyle/>
          <a:p>
            <a:r>
              <a:rPr lang="zh-CN" altLang="en-US" sz="1400" dirty="0"/>
              <a:t>海克斯康三坐标机：</a:t>
            </a:r>
            <a:endParaRPr lang="en-US" altLang="zh-CN" sz="1400" dirty="0"/>
          </a:p>
          <a:p>
            <a:r>
              <a:rPr lang="zh-CN" altLang="en-US" sz="1400" dirty="0"/>
              <a:t>量程：</a:t>
            </a:r>
            <a:r>
              <a:rPr lang="en-US" altLang="zh-CN" sz="1400" dirty="0"/>
              <a:t>3mX2.5mX1m</a:t>
            </a:r>
          </a:p>
          <a:p>
            <a:r>
              <a:rPr lang="zh-CN" altLang="en-US" sz="1400" dirty="0"/>
              <a:t>精度：</a:t>
            </a:r>
            <a:r>
              <a:rPr lang="en-US" altLang="zh-CN" sz="1400" dirty="0"/>
              <a:t>3.5</a:t>
            </a:r>
            <a:r>
              <a:rPr lang="el-GR" altLang="zh-CN" sz="1400" dirty="0"/>
              <a:t>μ</a:t>
            </a:r>
            <a:r>
              <a:rPr lang="en-US" altLang="zh-CN" sz="1400" dirty="0"/>
              <a:t>m+3.5</a:t>
            </a:r>
            <a:r>
              <a:rPr lang="el-GR" altLang="zh-CN" sz="1400" dirty="0"/>
              <a:t>μ</a:t>
            </a:r>
            <a:r>
              <a:rPr lang="en-US" altLang="zh-CN" sz="1400" dirty="0"/>
              <a:t>m/m</a:t>
            </a:r>
            <a:endParaRPr lang="zh-CN" altLang="en-US" sz="1400" dirty="0"/>
          </a:p>
        </p:txBody>
      </p:sp>
      <p:sp>
        <p:nvSpPr>
          <p:cNvPr id="23" name="文本框 22">
            <a:extLst>
              <a:ext uri="{FF2B5EF4-FFF2-40B4-BE49-F238E27FC236}">
                <a16:creationId xmlns:a16="http://schemas.microsoft.com/office/drawing/2014/main" id="{19EFB72F-407A-8256-78CA-49465C5424D5}"/>
              </a:ext>
            </a:extLst>
          </p:cNvPr>
          <p:cNvSpPr txBox="1"/>
          <p:nvPr/>
        </p:nvSpPr>
        <p:spPr>
          <a:xfrm>
            <a:off x="6855295" y="1115765"/>
            <a:ext cx="2029723" cy="523220"/>
          </a:xfrm>
          <a:prstGeom prst="rect">
            <a:avLst/>
          </a:prstGeom>
          <a:noFill/>
        </p:spPr>
        <p:txBody>
          <a:bodyPr wrap="none" rtlCol="0">
            <a:spAutoFit/>
          </a:bodyPr>
          <a:lstStyle/>
          <a:p>
            <a:r>
              <a:rPr lang="zh-CN" altLang="en-US" sz="1400" dirty="0"/>
              <a:t>影像测头：</a:t>
            </a:r>
            <a:endParaRPr lang="en-US" altLang="zh-CN" sz="1400" dirty="0"/>
          </a:p>
          <a:p>
            <a:r>
              <a:rPr lang="zh-CN" altLang="en-US" sz="1400" dirty="0"/>
              <a:t>精度：</a:t>
            </a:r>
            <a:r>
              <a:rPr lang="en-US" altLang="zh-CN" sz="1400" dirty="0"/>
              <a:t>4.0</a:t>
            </a:r>
            <a:r>
              <a:rPr lang="el-GR" altLang="zh-CN" sz="1400" dirty="0"/>
              <a:t>μ</a:t>
            </a:r>
            <a:r>
              <a:rPr lang="en-US" altLang="zh-CN" sz="1400" dirty="0"/>
              <a:t>m+2.0</a:t>
            </a:r>
            <a:r>
              <a:rPr lang="el-GR" altLang="zh-CN" sz="1400" dirty="0"/>
              <a:t>μ</a:t>
            </a:r>
            <a:r>
              <a:rPr lang="en-US" altLang="zh-CN" sz="1400" dirty="0"/>
              <a:t>m/m</a:t>
            </a:r>
            <a:endParaRPr lang="zh-CN" altLang="en-US" sz="1400" dirty="0"/>
          </a:p>
        </p:txBody>
      </p:sp>
      <p:sp>
        <p:nvSpPr>
          <p:cNvPr id="26" name="文本框 25">
            <a:extLst>
              <a:ext uri="{FF2B5EF4-FFF2-40B4-BE49-F238E27FC236}">
                <a16:creationId xmlns:a16="http://schemas.microsoft.com/office/drawing/2014/main" id="{CB4A88CC-E9F6-29A2-17C5-EA43CC11B3F6}"/>
              </a:ext>
            </a:extLst>
          </p:cNvPr>
          <p:cNvSpPr txBox="1"/>
          <p:nvPr/>
        </p:nvSpPr>
        <p:spPr>
          <a:xfrm>
            <a:off x="5582165" y="6202460"/>
            <a:ext cx="1630937" cy="307777"/>
          </a:xfrm>
          <a:prstGeom prst="rect">
            <a:avLst/>
          </a:prstGeom>
          <a:noFill/>
        </p:spPr>
        <p:txBody>
          <a:bodyPr wrap="square">
            <a:spAutoFit/>
          </a:bodyPr>
          <a:lstStyle/>
          <a:p>
            <a:r>
              <a:rPr lang="en-US" altLang="zh-CN" sz="1400" dirty="0" err="1"/>
              <a:t>Metrolab</a:t>
            </a:r>
            <a:r>
              <a:rPr lang="en-US" altLang="zh-CN" sz="1400" dirty="0"/>
              <a:t> FDI2056</a:t>
            </a:r>
            <a:endParaRPr lang="zh-CN" altLang="en-US" sz="1400" dirty="0"/>
          </a:p>
        </p:txBody>
      </p:sp>
      <p:grpSp>
        <p:nvGrpSpPr>
          <p:cNvPr id="17" name="组合 16">
            <a:extLst>
              <a:ext uri="{FF2B5EF4-FFF2-40B4-BE49-F238E27FC236}">
                <a16:creationId xmlns:a16="http://schemas.microsoft.com/office/drawing/2014/main" id="{AFC686EF-34ED-CBD1-3A9F-5B41DB6B10D1}"/>
              </a:ext>
            </a:extLst>
          </p:cNvPr>
          <p:cNvGrpSpPr/>
          <p:nvPr/>
        </p:nvGrpSpPr>
        <p:grpSpPr>
          <a:xfrm>
            <a:off x="6804248" y="1683536"/>
            <a:ext cx="2131818" cy="1869673"/>
            <a:chOff x="4874352" y="1158933"/>
            <a:chExt cx="3429399" cy="2708239"/>
          </a:xfrm>
        </p:grpSpPr>
        <p:pic>
          <p:nvPicPr>
            <p:cNvPr id="15" name="图片 14">
              <a:extLst>
                <a:ext uri="{FF2B5EF4-FFF2-40B4-BE49-F238E27FC236}">
                  <a16:creationId xmlns:a16="http://schemas.microsoft.com/office/drawing/2014/main" id="{A2ED6427-784D-52DF-0B86-E578655C6116}"/>
                </a:ext>
              </a:extLst>
            </p:cNvPr>
            <p:cNvPicPr>
              <a:picLocks noChangeAspect="1"/>
            </p:cNvPicPr>
            <p:nvPr/>
          </p:nvPicPr>
          <p:blipFill>
            <a:blip r:embed="rId6"/>
            <a:stretch>
              <a:fillRect/>
            </a:stretch>
          </p:blipFill>
          <p:spPr>
            <a:xfrm>
              <a:off x="4874352" y="1158933"/>
              <a:ext cx="3429399" cy="2708239"/>
            </a:xfrm>
            <a:prstGeom prst="rect">
              <a:avLst/>
            </a:prstGeom>
          </p:spPr>
        </p:pic>
        <p:sp>
          <p:nvSpPr>
            <p:cNvPr id="16" name="椭圆 15">
              <a:extLst>
                <a:ext uri="{FF2B5EF4-FFF2-40B4-BE49-F238E27FC236}">
                  <a16:creationId xmlns:a16="http://schemas.microsoft.com/office/drawing/2014/main" id="{0AF5831C-CD67-CD2D-606F-08F87EF49FB3}"/>
                </a:ext>
              </a:extLst>
            </p:cNvPr>
            <p:cNvSpPr/>
            <p:nvPr/>
          </p:nvSpPr>
          <p:spPr>
            <a:xfrm>
              <a:off x="7053533" y="1346728"/>
              <a:ext cx="1118867" cy="1866248"/>
            </a:xfrm>
            <a:prstGeom prst="ellipse">
              <a:avLst/>
            </a:prstGeom>
            <a:no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6866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一、</a:t>
            </a:r>
            <a:r>
              <a:rPr lang="en-US" altLang="zh-CN" sz="2800" b="1" dirty="0">
                <a:latin typeface="Arial Unicode MS" pitchFamily="34" charset="-122"/>
                <a:ea typeface="Arial Unicode MS" panose="020B0604020202020204" pitchFamily="34" charset="-122"/>
                <a:cs typeface="Arial Unicode MS" pitchFamily="34" charset="-122"/>
              </a:rPr>
              <a:t>HEPS</a:t>
            </a:r>
            <a:r>
              <a:rPr lang="zh-CN" altLang="en-US" sz="2800" b="1" dirty="0">
                <a:latin typeface="Arial Unicode MS" pitchFamily="34" charset="-122"/>
                <a:ea typeface="Arial Unicode MS" panose="020B0604020202020204" pitchFamily="34" charset="-122"/>
                <a:cs typeface="Arial Unicode MS" pitchFamily="34" charset="-122"/>
              </a:rPr>
              <a:t>主体结构</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3200" y="6356350"/>
            <a:ext cx="2133600" cy="365125"/>
          </a:xfrm>
        </p:spPr>
        <p:txBody>
          <a:bodyPr/>
          <a:lstStyle/>
          <a:p>
            <a:pPr>
              <a:defRPr/>
            </a:pPr>
            <a:fld id="{521683DF-D507-43F4-81CB-95BA739AB1EA}" type="slidenum">
              <a:rPr lang="zh-CN" altLang="en-US" smtClean="0"/>
              <a:pPr>
                <a:defRPr/>
              </a:pPr>
              <a:t>3</a:t>
            </a:fld>
            <a:endParaRPr lang="zh-CN" altLang="en-US" dirty="0"/>
          </a:p>
        </p:txBody>
      </p:sp>
      <p:pic>
        <p:nvPicPr>
          <p:cNvPr id="9" name="图片 8">
            <a:extLst>
              <a:ext uri="{FF2B5EF4-FFF2-40B4-BE49-F238E27FC236}">
                <a16:creationId xmlns:a16="http://schemas.microsoft.com/office/drawing/2014/main" id="{545C568A-AA4B-B607-3AEF-1022D5168CCA}"/>
              </a:ext>
            </a:extLst>
          </p:cNvPr>
          <p:cNvPicPr>
            <a:picLocks noChangeAspect="1"/>
          </p:cNvPicPr>
          <p:nvPr/>
        </p:nvPicPr>
        <p:blipFill>
          <a:blip r:embed="rId2"/>
          <a:stretch>
            <a:fillRect/>
          </a:stretch>
        </p:blipFill>
        <p:spPr>
          <a:xfrm>
            <a:off x="1835696" y="1916832"/>
            <a:ext cx="6234612" cy="3974765"/>
          </a:xfrm>
          <a:prstGeom prst="rect">
            <a:avLst/>
          </a:prstGeom>
        </p:spPr>
      </p:pic>
      <p:sp>
        <p:nvSpPr>
          <p:cNvPr id="11" name="文本框 10">
            <a:extLst>
              <a:ext uri="{FF2B5EF4-FFF2-40B4-BE49-F238E27FC236}">
                <a16:creationId xmlns:a16="http://schemas.microsoft.com/office/drawing/2014/main" id="{783BF1A6-75CB-01B5-82D1-85C5AEFAD2CE}"/>
              </a:ext>
            </a:extLst>
          </p:cNvPr>
          <p:cNvSpPr txBox="1"/>
          <p:nvPr/>
        </p:nvSpPr>
        <p:spPr>
          <a:xfrm>
            <a:off x="6084168" y="1361864"/>
            <a:ext cx="1763688" cy="369332"/>
          </a:xfrm>
          <a:prstGeom prst="rect">
            <a:avLst/>
          </a:prstGeom>
          <a:noFill/>
        </p:spPr>
        <p:txBody>
          <a:bodyPr wrap="square">
            <a:spAutoFit/>
          </a:bodyPr>
          <a:lstStyle/>
          <a:p>
            <a:r>
              <a:rPr lang="en-US" altLang="zh-CN" sz="1800" b="1" dirty="0"/>
              <a:t>1360</a:t>
            </a:r>
            <a:r>
              <a:rPr lang="zh-CN" altLang="en-US" sz="1800" b="1" dirty="0"/>
              <a:t>米储存环</a:t>
            </a:r>
          </a:p>
        </p:txBody>
      </p:sp>
      <p:sp>
        <p:nvSpPr>
          <p:cNvPr id="14" name="文本框 13">
            <a:extLst>
              <a:ext uri="{FF2B5EF4-FFF2-40B4-BE49-F238E27FC236}">
                <a16:creationId xmlns:a16="http://schemas.microsoft.com/office/drawing/2014/main" id="{EEAE29AE-81A5-C8AD-3572-B51D569518CB}"/>
              </a:ext>
            </a:extLst>
          </p:cNvPr>
          <p:cNvSpPr txBox="1"/>
          <p:nvPr/>
        </p:nvSpPr>
        <p:spPr>
          <a:xfrm>
            <a:off x="107504" y="2564904"/>
            <a:ext cx="1584176" cy="369332"/>
          </a:xfrm>
          <a:prstGeom prst="rect">
            <a:avLst/>
          </a:prstGeom>
          <a:noFill/>
        </p:spPr>
        <p:txBody>
          <a:bodyPr wrap="square">
            <a:spAutoFit/>
          </a:bodyPr>
          <a:lstStyle/>
          <a:p>
            <a:r>
              <a:rPr lang="en-US" altLang="zh-CN" sz="1800" b="1" dirty="0"/>
              <a:t>440</a:t>
            </a:r>
            <a:r>
              <a:rPr lang="zh-CN" altLang="en-US" sz="1800" b="1" dirty="0"/>
              <a:t>米增强器</a:t>
            </a:r>
            <a:endParaRPr lang="zh-CN" altLang="en-US" dirty="0"/>
          </a:p>
        </p:txBody>
      </p:sp>
      <p:sp>
        <p:nvSpPr>
          <p:cNvPr id="16" name="文本框 15">
            <a:extLst>
              <a:ext uri="{FF2B5EF4-FFF2-40B4-BE49-F238E27FC236}">
                <a16:creationId xmlns:a16="http://schemas.microsoft.com/office/drawing/2014/main" id="{97B5A2ED-A3F4-A7B4-5054-877D63053996}"/>
              </a:ext>
            </a:extLst>
          </p:cNvPr>
          <p:cNvSpPr txBox="1"/>
          <p:nvPr/>
        </p:nvSpPr>
        <p:spPr>
          <a:xfrm>
            <a:off x="6072403" y="5975929"/>
            <a:ext cx="2133600" cy="369332"/>
          </a:xfrm>
          <a:prstGeom prst="rect">
            <a:avLst/>
          </a:prstGeom>
          <a:noFill/>
        </p:spPr>
        <p:txBody>
          <a:bodyPr wrap="square">
            <a:spAutoFit/>
          </a:bodyPr>
          <a:lstStyle/>
          <a:p>
            <a:r>
              <a:rPr lang="en-US" altLang="zh-CN" sz="1800" b="1" dirty="0"/>
              <a:t>50</a:t>
            </a:r>
            <a:r>
              <a:rPr lang="zh-CN" altLang="en-US" sz="1800" b="1" dirty="0"/>
              <a:t>米直线加速器</a:t>
            </a:r>
            <a:endParaRPr lang="zh-CN" altLang="en-US" dirty="0"/>
          </a:p>
        </p:txBody>
      </p:sp>
      <p:cxnSp>
        <p:nvCxnSpPr>
          <p:cNvPr id="18" name="直接箭头连接符 17">
            <a:extLst>
              <a:ext uri="{FF2B5EF4-FFF2-40B4-BE49-F238E27FC236}">
                <a16:creationId xmlns:a16="http://schemas.microsoft.com/office/drawing/2014/main" id="{5D90385D-D1AC-8EE4-E247-1A60B07D6187}"/>
              </a:ext>
            </a:extLst>
          </p:cNvPr>
          <p:cNvCxnSpPr>
            <a:stCxn id="14" idx="3"/>
          </p:cNvCxnSpPr>
          <p:nvPr/>
        </p:nvCxnSpPr>
        <p:spPr>
          <a:xfrm>
            <a:off x="1691680" y="2749570"/>
            <a:ext cx="1842124" cy="6074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425EED1E-A76A-F2E3-0141-B13C2090D8B7}"/>
              </a:ext>
            </a:extLst>
          </p:cNvPr>
          <p:cNvCxnSpPr>
            <a:cxnSpLocks/>
            <a:stCxn id="11" idx="2"/>
          </p:cNvCxnSpPr>
          <p:nvPr/>
        </p:nvCxnSpPr>
        <p:spPr>
          <a:xfrm flipH="1">
            <a:off x="6084168" y="1731196"/>
            <a:ext cx="881844" cy="101837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985C468-9433-2730-75A9-4E3CBD38124E}"/>
              </a:ext>
            </a:extLst>
          </p:cNvPr>
          <p:cNvCxnSpPr>
            <a:cxnSpLocks/>
            <a:stCxn id="16" idx="0"/>
          </p:cNvCxnSpPr>
          <p:nvPr/>
        </p:nvCxnSpPr>
        <p:spPr>
          <a:xfrm flipH="1" flipV="1">
            <a:off x="4283968" y="4108431"/>
            <a:ext cx="2855235" cy="18674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450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30</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七、设备标定</a:t>
            </a:r>
          </a:p>
        </p:txBody>
      </p:sp>
      <p:sp>
        <p:nvSpPr>
          <p:cNvPr id="12" name="矩形 11">
            <a:extLst>
              <a:ext uri="{FF2B5EF4-FFF2-40B4-BE49-F238E27FC236}">
                <a16:creationId xmlns:a16="http://schemas.microsoft.com/office/drawing/2014/main" id="{D9F98AC6-EC4C-CAB6-8EF6-B4D2848C2194}"/>
              </a:ext>
            </a:extLst>
          </p:cNvPr>
          <p:cNvSpPr/>
          <p:nvPr/>
        </p:nvSpPr>
        <p:spPr>
          <a:xfrm>
            <a:off x="827584" y="782930"/>
            <a:ext cx="7488832" cy="400110"/>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磁中心相对机械中心的偏差</a:t>
            </a:r>
            <a:endParaRPr lang="en-US" altLang="zh-CN" sz="2000" dirty="0"/>
          </a:p>
        </p:txBody>
      </p:sp>
      <p:pic>
        <p:nvPicPr>
          <p:cNvPr id="17" name="图片 16">
            <a:extLst>
              <a:ext uri="{FF2B5EF4-FFF2-40B4-BE49-F238E27FC236}">
                <a16:creationId xmlns:a16="http://schemas.microsoft.com/office/drawing/2014/main" id="{6748772C-C029-63F0-767A-E334EA120C92}"/>
              </a:ext>
            </a:extLst>
          </p:cNvPr>
          <p:cNvPicPr>
            <a:picLocks noChangeAspect="1"/>
          </p:cNvPicPr>
          <p:nvPr/>
        </p:nvPicPr>
        <p:blipFill>
          <a:blip r:embed="rId3"/>
          <a:stretch>
            <a:fillRect/>
          </a:stretch>
        </p:blipFill>
        <p:spPr>
          <a:xfrm>
            <a:off x="683568" y="1124744"/>
            <a:ext cx="2252372" cy="1962384"/>
          </a:xfrm>
          <a:prstGeom prst="rect">
            <a:avLst/>
          </a:prstGeom>
        </p:spPr>
      </p:pic>
      <p:pic>
        <p:nvPicPr>
          <p:cNvPr id="15" name="图片 14">
            <a:extLst>
              <a:ext uri="{FF2B5EF4-FFF2-40B4-BE49-F238E27FC236}">
                <a16:creationId xmlns:a16="http://schemas.microsoft.com/office/drawing/2014/main" id="{CDD19963-9017-ED01-B51D-CD4FB0ED29F3}"/>
              </a:ext>
            </a:extLst>
          </p:cNvPr>
          <p:cNvPicPr>
            <a:picLocks noChangeAspect="1"/>
          </p:cNvPicPr>
          <p:nvPr/>
        </p:nvPicPr>
        <p:blipFill>
          <a:blip r:embed="rId4"/>
          <a:stretch>
            <a:fillRect/>
          </a:stretch>
        </p:blipFill>
        <p:spPr>
          <a:xfrm>
            <a:off x="3131840" y="1442047"/>
            <a:ext cx="5726436" cy="1266873"/>
          </a:xfrm>
          <a:prstGeom prst="rect">
            <a:avLst/>
          </a:prstGeom>
        </p:spPr>
      </p:pic>
      <p:sp>
        <p:nvSpPr>
          <p:cNvPr id="16" name="矩形 15">
            <a:extLst>
              <a:ext uri="{FF2B5EF4-FFF2-40B4-BE49-F238E27FC236}">
                <a16:creationId xmlns:a16="http://schemas.microsoft.com/office/drawing/2014/main" id="{D988F7F7-2151-28EC-721C-1EC0627999BE}"/>
              </a:ext>
            </a:extLst>
          </p:cNvPr>
          <p:cNvSpPr/>
          <p:nvPr/>
        </p:nvSpPr>
        <p:spPr>
          <a:xfrm>
            <a:off x="827584" y="3212976"/>
            <a:ext cx="7488832" cy="400110"/>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磁中心位置测量重复性（</a:t>
            </a:r>
            <a:r>
              <a:rPr lang="en-US" altLang="zh-CN" sz="2000" dirty="0"/>
              <a:t>mm</a:t>
            </a:r>
            <a:r>
              <a:rPr lang="zh-CN" altLang="en-US" sz="2000" dirty="0"/>
              <a:t>）</a:t>
            </a:r>
            <a:endParaRPr lang="en-US" altLang="zh-CN" sz="2000" dirty="0"/>
          </a:p>
        </p:txBody>
      </p:sp>
      <p:pic>
        <p:nvPicPr>
          <p:cNvPr id="19" name="图片 18">
            <a:extLst>
              <a:ext uri="{FF2B5EF4-FFF2-40B4-BE49-F238E27FC236}">
                <a16:creationId xmlns:a16="http://schemas.microsoft.com/office/drawing/2014/main" id="{21401DEA-50A6-D691-5EDF-2950794C0DCD}"/>
              </a:ext>
            </a:extLst>
          </p:cNvPr>
          <p:cNvPicPr>
            <a:picLocks noChangeAspect="1"/>
          </p:cNvPicPr>
          <p:nvPr/>
        </p:nvPicPr>
        <p:blipFill>
          <a:blip r:embed="rId5"/>
          <a:stretch>
            <a:fillRect/>
          </a:stretch>
        </p:blipFill>
        <p:spPr>
          <a:xfrm>
            <a:off x="497749" y="3743146"/>
            <a:ext cx="8279430" cy="837982"/>
          </a:xfrm>
          <a:prstGeom prst="rect">
            <a:avLst/>
          </a:prstGeom>
        </p:spPr>
      </p:pic>
      <p:sp>
        <p:nvSpPr>
          <p:cNvPr id="20" name="矩形 19">
            <a:extLst>
              <a:ext uri="{FF2B5EF4-FFF2-40B4-BE49-F238E27FC236}">
                <a16:creationId xmlns:a16="http://schemas.microsoft.com/office/drawing/2014/main" id="{B200A1D2-8BF5-0402-B9F5-80A320554A9E}"/>
              </a:ext>
            </a:extLst>
          </p:cNvPr>
          <p:cNvSpPr/>
          <p:nvPr/>
        </p:nvSpPr>
        <p:spPr>
          <a:xfrm>
            <a:off x="811985" y="4397042"/>
            <a:ext cx="7488832" cy="400110"/>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磁中心位置测量准确性</a:t>
            </a:r>
            <a:endParaRPr lang="en-US" altLang="zh-CN" sz="2000" dirty="0"/>
          </a:p>
        </p:txBody>
      </p:sp>
      <p:pic>
        <p:nvPicPr>
          <p:cNvPr id="21" name="图片 20">
            <a:extLst>
              <a:ext uri="{FF2B5EF4-FFF2-40B4-BE49-F238E27FC236}">
                <a16:creationId xmlns:a16="http://schemas.microsoft.com/office/drawing/2014/main" id="{F55BC3D8-8EF5-1174-FF42-DC6269FF78E2}"/>
              </a:ext>
            </a:extLst>
          </p:cNvPr>
          <p:cNvPicPr>
            <a:picLocks noChangeAspect="1"/>
          </p:cNvPicPr>
          <p:nvPr/>
        </p:nvPicPr>
        <p:blipFill>
          <a:blip r:embed="rId6"/>
          <a:stretch>
            <a:fillRect/>
          </a:stretch>
        </p:blipFill>
        <p:spPr>
          <a:xfrm>
            <a:off x="683568" y="4797152"/>
            <a:ext cx="2364169" cy="1951430"/>
          </a:xfrm>
          <a:prstGeom prst="rect">
            <a:avLst/>
          </a:prstGeom>
        </p:spPr>
      </p:pic>
      <p:sp>
        <p:nvSpPr>
          <p:cNvPr id="23" name="文本框 22">
            <a:extLst>
              <a:ext uri="{FF2B5EF4-FFF2-40B4-BE49-F238E27FC236}">
                <a16:creationId xmlns:a16="http://schemas.microsoft.com/office/drawing/2014/main" id="{A7DDE24E-E750-7824-EF74-3882B9CC366E}"/>
              </a:ext>
            </a:extLst>
          </p:cNvPr>
          <p:cNvSpPr txBox="1"/>
          <p:nvPr/>
        </p:nvSpPr>
        <p:spPr>
          <a:xfrm>
            <a:off x="3896411" y="4882071"/>
            <a:ext cx="4580238" cy="1200329"/>
          </a:xfrm>
          <a:prstGeom prst="rect">
            <a:avLst/>
          </a:prstGeom>
          <a:noFill/>
        </p:spPr>
        <p:txBody>
          <a:bodyPr wrap="square">
            <a:spAutoFit/>
          </a:bodyPr>
          <a:lstStyle/>
          <a:p>
            <a:r>
              <a:rPr lang="zh-CN" altLang="en-US" dirty="0"/>
              <a:t>按磁中心位置测量结果将旋转中心移到磁中心位置后再次测量磁中心：水平和高程</a:t>
            </a:r>
            <a:r>
              <a:rPr lang="en-US" altLang="zh-CN" dirty="0"/>
              <a:t> </a:t>
            </a:r>
            <a:r>
              <a:rPr lang="zh-CN" altLang="en-US" dirty="0"/>
              <a:t>坐标</a:t>
            </a:r>
            <a:r>
              <a:rPr lang="en-US" altLang="zh-CN" dirty="0"/>
              <a:t>&lt;±0.004mm, </a:t>
            </a:r>
            <a:r>
              <a:rPr lang="zh-CN" altLang="en-US" dirty="0"/>
              <a:t>水平坐标均值约为</a:t>
            </a:r>
            <a:r>
              <a:rPr lang="en-US" altLang="zh-CN" dirty="0"/>
              <a:t>0.001mm </a:t>
            </a:r>
            <a:r>
              <a:rPr lang="zh-CN" altLang="en-US" dirty="0"/>
              <a:t>垂直坐标均值约为</a:t>
            </a:r>
            <a:r>
              <a:rPr lang="en-US" altLang="zh-CN" dirty="0"/>
              <a:t> -0.001mm,</a:t>
            </a:r>
            <a:endParaRPr lang="zh-CN" altLang="en-US" dirty="0"/>
          </a:p>
        </p:txBody>
      </p:sp>
    </p:spTree>
    <p:extLst>
      <p:ext uri="{BB962C8B-B14F-4D97-AF65-F5344CB8AC3E}">
        <p14:creationId xmlns:p14="http://schemas.microsoft.com/office/powerpoint/2010/main" val="4265719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31</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12" name="矩形 11">
            <a:extLst>
              <a:ext uri="{FF2B5EF4-FFF2-40B4-BE49-F238E27FC236}">
                <a16:creationId xmlns:a16="http://schemas.microsoft.com/office/drawing/2014/main" id="{D9F98AC6-EC4C-CAB6-8EF6-B4D2848C2194}"/>
              </a:ext>
            </a:extLst>
          </p:cNvPr>
          <p:cNvSpPr/>
          <p:nvPr/>
        </p:nvSpPr>
        <p:spPr>
          <a:xfrm>
            <a:off x="395536" y="718884"/>
            <a:ext cx="4464496" cy="400110"/>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增强器 基于</a:t>
            </a:r>
            <a:r>
              <a:rPr lang="en-US" altLang="zh-CN" sz="2000" dirty="0"/>
              <a:t>FODO</a:t>
            </a:r>
            <a:r>
              <a:rPr lang="zh-CN" altLang="en-US" sz="2000" dirty="0"/>
              <a:t>结构</a:t>
            </a:r>
            <a:endParaRPr lang="en-US" altLang="zh-CN" sz="2000" dirty="0"/>
          </a:p>
        </p:txBody>
      </p:sp>
      <p:pic>
        <p:nvPicPr>
          <p:cNvPr id="3" name="图片 2">
            <a:extLst>
              <a:ext uri="{FF2B5EF4-FFF2-40B4-BE49-F238E27FC236}">
                <a16:creationId xmlns:a16="http://schemas.microsoft.com/office/drawing/2014/main" id="{1BD341C5-857C-A9A2-75D1-B66AB629F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5227"/>
            <a:ext cx="9144000" cy="1579530"/>
          </a:xfrm>
          <a:prstGeom prst="rect">
            <a:avLst/>
          </a:prstGeom>
        </p:spPr>
      </p:pic>
      <p:sp>
        <p:nvSpPr>
          <p:cNvPr id="6" name="矩形 5">
            <a:extLst>
              <a:ext uri="{FF2B5EF4-FFF2-40B4-BE49-F238E27FC236}">
                <a16:creationId xmlns:a16="http://schemas.microsoft.com/office/drawing/2014/main" id="{D887410C-BEE5-C9A6-CD75-EFD1A0518389}"/>
              </a:ext>
            </a:extLst>
          </p:cNvPr>
          <p:cNvSpPr/>
          <p:nvPr/>
        </p:nvSpPr>
        <p:spPr>
          <a:xfrm>
            <a:off x="395536" y="2740858"/>
            <a:ext cx="4464496" cy="400110"/>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储存环基于</a:t>
            </a:r>
            <a:r>
              <a:rPr lang="en-US" altLang="zh-CN" sz="2000" dirty="0"/>
              <a:t>7BA</a:t>
            </a:r>
            <a:r>
              <a:rPr lang="zh-CN" altLang="en-US" sz="2000" dirty="0"/>
              <a:t>结构</a:t>
            </a:r>
            <a:endParaRPr lang="en-US" altLang="zh-CN" sz="2000" dirty="0"/>
          </a:p>
        </p:txBody>
      </p:sp>
      <p:pic>
        <p:nvPicPr>
          <p:cNvPr id="8" name="图片 7">
            <a:extLst>
              <a:ext uri="{FF2B5EF4-FFF2-40B4-BE49-F238E27FC236}">
                <a16:creationId xmlns:a16="http://schemas.microsoft.com/office/drawing/2014/main" id="{1EC7A3AB-CCD2-A505-558A-966F476CAF86}"/>
              </a:ext>
            </a:extLst>
          </p:cNvPr>
          <p:cNvPicPr>
            <a:picLocks noChangeAspect="1"/>
          </p:cNvPicPr>
          <p:nvPr/>
        </p:nvPicPr>
        <p:blipFill>
          <a:blip r:embed="rId4"/>
          <a:stretch>
            <a:fillRect/>
          </a:stretch>
        </p:blipFill>
        <p:spPr>
          <a:xfrm>
            <a:off x="683568" y="3197287"/>
            <a:ext cx="7273619" cy="3243715"/>
          </a:xfrm>
          <a:prstGeom prst="rect">
            <a:avLst/>
          </a:prstGeom>
        </p:spPr>
      </p:pic>
      <p:sp>
        <p:nvSpPr>
          <p:cNvPr id="7" name="文本框 6">
            <a:extLst>
              <a:ext uri="{FF2B5EF4-FFF2-40B4-BE49-F238E27FC236}">
                <a16:creationId xmlns:a16="http://schemas.microsoft.com/office/drawing/2014/main" id="{B7BEBB73-6FEE-C3F7-116B-C358BD8EEB4B}"/>
              </a:ext>
            </a:extLst>
          </p:cNvPr>
          <p:cNvSpPr txBox="1"/>
          <p:nvPr/>
        </p:nvSpPr>
        <p:spPr>
          <a:xfrm>
            <a:off x="3837155" y="2465244"/>
            <a:ext cx="2045753" cy="338554"/>
          </a:xfrm>
          <a:prstGeom prst="rect">
            <a:avLst/>
          </a:prstGeom>
          <a:noFill/>
        </p:spPr>
        <p:txBody>
          <a:bodyPr wrap="none" rtlCol="0">
            <a:spAutoFit/>
          </a:bodyPr>
          <a:lstStyle/>
          <a:p>
            <a:r>
              <a:rPr lang="zh-CN" altLang="en-US" sz="1600" b="1" dirty="0">
                <a:solidFill>
                  <a:srgbClr val="FF0000"/>
                </a:solidFill>
                <a:latin typeface="黑体" panose="02010609060101010101" pitchFamily="49" charset="-122"/>
                <a:ea typeface="黑体" panose="02010609060101010101" pitchFamily="49" charset="-122"/>
              </a:rPr>
              <a:t>四、六极铁共架单元</a:t>
            </a:r>
          </a:p>
        </p:txBody>
      </p:sp>
      <p:cxnSp>
        <p:nvCxnSpPr>
          <p:cNvPr id="11" name="直接箭头连接符 10">
            <a:extLst>
              <a:ext uri="{FF2B5EF4-FFF2-40B4-BE49-F238E27FC236}">
                <a16:creationId xmlns:a16="http://schemas.microsoft.com/office/drawing/2014/main" id="{DE2FF787-0BBE-BE8F-89A0-0405F28D26F5}"/>
              </a:ext>
            </a:extLst>
          </p:cNvPr>
          <p:cNvCxnSpPr>
            <a:cxnSpLocks/>
            <a:stCxn id="7" idx="0"/>
          </p:cNvCxnSpPr>
          <p:nvPr/>
        </p:nvCxnSpPr>
        <p:spPr>
          <a:xfrm flipH="1" flipV="1">
            <a:off x="4644008" y="1987213"/>
            <a:ext cx="216024" cy="47803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754DF894-0386-2623-FB43-C8A7F4B7B162}"/>
              </a:ext>
            </a:extLst>
          </p:cNvPr>
          <p:cNvCxnSpPr>
            <a:cxnSpLocks/>
          </p:cNvCxnSpPr>
          <p:nvPr/>
        </p:nvCxnSpPr>
        <p:spPr>
          <a:xfrm flipH="1" flipV="1">
            <a:off x="6337176" y="1916832"/>
            <a:ext cx="216024" cy="47803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 Box 5">
            <a:extLst>
              <a:ext uri="{FF2B5EF4-FFF2-40B4-BE49-F238E27FC236}">
                <a16:creationId xmlns:a16="http://schemas.microsoft.com/office/drawing/2014/main" id="{2A46F4B1-7C83-7F17-14C0-1DD78CF235B4}"/>
              </a:ext>
            </a:extLst>
          </p:cNvPr>
          <p:cNvSpPr txBox="1">
            <a:spLocks noChangeArrowheads="1"/>
          </p:cNvSpPr>
          <p:nvPr/>
        </p:nvSpPr>
        <p:spPr bwMode="auto">
          <a:xfrm>
            <a:off x="6012160" y="2435883"/>
            <a:ext cx="1656184" cy="352469"/>
          </a:xfrm>
          <a:prstGeom prst="rect">
            <a:avLst/>
          </a:prstGeom>
          <a:noFill/>
        </p:spPr>
        <p:txBody>
          <a:bodyPr vert="horz" wrap="square" lIns="91440" tIns="45720" rIns="91440" bIns="45720" rtlCol="0">
            <a:spAutoFit/>
          </a:bodyPr>
          <a:lstStyle>
            <a:defPPr>
              <a:defRPr lang="zh-CN"/>
            </a:defPPr>
            <a:lvl1pPr indent="0">
              <a:lnSpc>
                <a:spcPts val="2300"/>
              </a:lnSpc>
              <a:spcBef>
                <a:spcPct val="20000"/>
              </a:spcBef>
              <a:buFont typeface="Arial" pitchFamily="34" charset="0"/>
              <a:buNone/>
              <a:defRPr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en-US" dirty="0">
                <a:solidFill>
                  <a:srgbClr val="FF0000"/>
                </a:solidFill>
              </a:rPr>
              <a:t>二极弯转磁铁</a:t>
            </a:r>
            <a:endParaRPr lang="en-US" altLang="zh-CN" dirty="0">
              <a:solidFill>
                <a:srgbClr val="FF0000"/>
              </a:solidFill>
            </a:endParaRPr>
          </a:p>
        </p:txBody>
      </p:sp>
      <p:sp>
        <p:nvSpPr>
          <p:cNvPr id="16" name="文本框 15">
            <a:extLst>
              <a:ext uri="{FF2B5EF4-FFF2-40B4-BE49-F238E27FC236}">
                <a16:creationId xmlns:a16="http://schemas.microsoft.com/office/drawing/2014/main" id="{FE7D7545-9118-6696-173D-132EB4E9BA6B}"/>
              </a:ext>
            </a:extLst>
          </p:cNvPr>
          <p:cNvSpPr txBox="1"/>
          <p:nvPr/>
        </p:nvSpPr>
        <p:spPr>
          <a:xfrm>
            <a:off x="6873396" y="3202461"/>
            <a:ext cx="2167581" cy="1323439"/>
          </a:xfrm>
          <a:prstGeom prst="rect">
            <a:avLst/>
          </a:prstGeom>
          <a:noFill/>
        </p:spPr>
        <p:txBody>
          <a:bodyPr wrap="none" rtlCol="0">
            <a:spAutoFit/>
          </a:bodyPr>
          <a:lstStyle/>
          <a:p>
            <a:r>
              <a:rPr lang="en-US" altLang="zh-CN" sz="1600" dirty="0"/>
              <a:t>48</a:t>
            </a:r>
            <a:r>
              <a:rPr lang="zh-CN" altLang="en-US" sz="1600" dirty="0"/>
              <a:t>个周期</a:t>
            </a:r>
            <a:endParaRPr lang="en-US" altLang="zh-CN" sz="1600" dirty="0"/>
          </a:p>
          <a:p>
            <a:r>
              <a:rPr lang="zh-CN" altLang="en-US" sz="1600" dirty="0"/>
              <a:t>一共</a:t>
            </a:r>
            <a:r>
              <a:rPr lang="en-US" altLang="zh-CN" sz="1600" dirty="0"/>
              <a:t>288</a:t>
            </a:r>
            <a:r>
              <a:rPr lang="zh-CN" altLang="en-US" sz="1600" dirty="0"/>
              <a:t>个预准直单元</a:t>
            </a:r>
          </a:p>
          <a:p>
            <a:r>
              <a:rPr lang="en-US" altLang="zh-CN" sz="1600" dirty="0"/>
              <a:t>96</a:t>
            </a:r>
            <a:r>
              <a:rPr lang="zh-CN" altLang="en-US" sz="1600" dirty="0"/>
              <a:t>个</a:t>
            </a:r>
            <a:r>
              <a:rPr lang="en-US" altLang="zh-CN" sz="1600" dirty="0"/>
              <a:t>5</a:t>
            </a:r>
            <a:r>
              <a:rPr lang="zh-CN" altLang="en-US" sz="1600" dirty="0"/>
              <a:t>铁单元</a:t>
            </a:r>
            <a:endParaRPr lang="en-US" altLang="zh-CN" sz="1600" dirty="0"/>
          </a:p>
          <a:p>
            <a:r>
              <a:rPr lang="en-US" altLang="zh-CN" sz="1600" dirty="0"/>
              <a:t>96</a:t>
            </a:r>
            <a:r>
              <a:rPr lang="zh-CN" altLang="en-US" sz="1600" dirty="0"/>
              <a:t>个</a:t>
            </a:r>
            <a:r>
              <a:rPr lang="en-US" altLang="zh-CN" sz="1600" dirty="0"/>
              <a:t>8</a:t>
            </a:r>
            <a:r>
              <a:rPr lang="zh-CN" altLang="en-US" sz="1600" dirty="0"/>
              <a:t>铁单元</a:t>
            </a:r>
            <a:endParaRPr lang="en-US" altLang="zh-CN" sz="1600" dirty="0"/>
          </a:p>
          <a:p>
            <a:r>
              <a:rPr lang="en-US" altLang="zh-CN" sz="1600" dirty="0"/>
              <a:t>96</a:t>
            </a:r>
            <a:r>
              <a:rPr lang="zh-CN" altLang="en-US" sz="1600" dirty="0"/>
              <a:t>个</a:t>
            </a:r>
            <a:r>
              <a:rPr lang="en-US" altLang="zh-CN" sz="1600" dirty="0"/>
              <a:t>3</a:t>
            </a:r>
            <a:r>
              <a:rPr lang="zh-CN" altLang="en-US" sz="1600" dirty="0"/>
              <a:t>铁单元</a:t>
            </a:r>
            <a:endParaRPr lang="en-US" altLang="zh-CN" sz="1600" dirty="0"/>
          </a:p>
        </p:txBody>
      </p:sp>
      <p:sp>
        <p:nvSpPr>
          <p:cNvPr id="17" name="文本框 16">
            <a:extLst>
              <a:ext uri="{FF2B5EF4-FFF2-40B4-BE49-F238E27FC236}">
                <a16:creationId xmlns:a16="http://schemas.microsoft.com/office/drawing/2014/main" id="{FA2CA78E-E281-4A75-11C0-A5EB1287007D}"/>
              </a:ext>
            </a:extLst>
          </p:cNvPr>
          <p:cNvSpPr txBox="1"/>
          <p:nvPr/>
        </p:nvSpPr>
        <p:spPr>
          <a:xfrm>
            <a:off x="6337176" y="779794"/>
            <a:ext cx="1560042" cy="307777"/>
          </a:xfrm>
          <a:prstGeom prst="rect">
            <a:avLst/>
          </a:prstGeom>
          <a:noFill/>
        </p:spPr>
        <p:txBody>
          <a:bodyPr wrap="none" rtlCol="0">
            <a:spAutoFit/>
          </a:bodyPr>
          <a:lstStyle/>
          <a:p>
            <a:r>
              <a:rPr lang="en-US" altLang="zh-CN" sz="1400" dirty="0"/>
              <a:t>124</a:t>
            </a:r>
            <a:r>
              <a:rPr lang="zh-CN" altLang="en-US" sz="1400" dirty="0"/>
              <a:t>个预准直单元</a:t>
            </a:r>
          </a:p>
        </p:txBody>
      </p:sp>
    </p:spTree>
    <p:extLst>
      <p:ext uri="{BB962C8B-B14F-4D97-AF65-F5344CB8AC3E}">
        <p14:creationId xmlns:p14="http://schemas.microsoft.com/office/powerpoint/2010/main" val="162314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32</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pic>
        <p:nvPicPr>
          <p:cNvPr id="3" name="图片 2">
            <a:extLst>
              <a:ext uri="{FF2B5EF4-FFF2-40B4-BE49-F238E27FC236}">
                <a16:creationId xmlns:a16="http://schemas.microsoft.com/office/drawing/2014/main" id="{390F3E69-0C7C-F131-3F49-3C7F6D077E5F}"/>
              </a:ext>
            </a:extLst>
          </p:cNvPr>
          <p:cNvPicPr>
            <a:picLocks noChangeAspect="1"/>
          </p:cNvPicPr>
          <p:nvPr/>
        </p:nvPicPr>
        <p:blipFill>
          <a:blip r:embed="rId3"/>
          <a:stretch>
            <a:fillRect/>
          </a:stretch>
        </p:blipFill>
        <p:spPr>
          <a:xfrm>
            <a:off x="778234" y="3378652"/>
            <a:ext cx="4932201" cy="2977698"/>
          </a:xfrm>
          <a:prstGeom prst="rect">
            <a:avLst/>
          </a:prstGeom>
        </p:spPr>
      </p:pic>
      <p:sp>
        <p:nvSpPr>
          <p:cNvPr id="7" name="矩形 6">
            <a:extLst>
              <a:ext uri="{FF2B5EF4-FFF2-40B4-BE49-F238E27FC236}">
                <a16:creationId xmlns:a16="http://schemas.microsoft.com/office/drawing/2014/main" id="{81E371C9-9EDC-3E69-5DEF-8A6DE575EA89}"/>
              </a:ext>
            </a:extLst>
          </p:cNvPr>
          <p:cNvSpPr/>
          <p:nvPr/>
        </p:nvSpPr>
        <p:spPr>
          <a:xfrm>
            <a:off x="778234" y="824107"/>
            <a:ext cx="7488832" cy="2554545"/>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恒温间：</a:t>
            </a:r>
            <a:r>
              <a:rPr lang="en-US" altLang="zh-CN" sz="2000" dirty="0"/>
              <a:t>60m×8m×4.5m</a:t>
            </a:r>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独立隔振地基，在频域</a:t>
            </a:r>
            <a:r>
              <a:rPr lang="en-US" altLang="zh-CN" sz="2000" dirty="0"/>
              <a:t>1Hz~100Hz</a:t>
            </a:r>
            <a:r>
              <a:rPr lang="zh-CN" altLang="en-US" sz="2000" dirty="0"/>
              <a:t>内，振动速度要求低到</a:t>
            </a:r>
            <a:r>
              <a:rPr lang="en-US" altLang="zh-CN" sz="2000" dirty="0"/>
              <a:t>12μm/s</a:t>
            </a:r>
            <a:r>
              <a:rPr lang="zh-CN" altLang="en-US" sz="2000" dirty="0"/>
              <a:t>以下。振动频率在</a:t>
            </a:r>
            <a:r>
              <a:rPr lang="en-US" altLang="zh-CN" sz="2000" dirty="0"/>
              <a:t>1~100Hz</a:t>
            </a:r>
            <a:r>
              <a:rPr lang="zh-CN" altLang="en-US" sz="2000" dirty="0"/>
              <a:t>的水平和垂直振动，在</a:t>
            </a:r>
            <a:r>
              <a:rPr lang="en-US" altLang="zh-CN" sz="2000" dirty="0"/>
              <a:t>1</a:t>
            </a:r>
            <a:r>
              <a:rPr lang="zh-CN" altLang="en-US" sz="2000" dirty="0"/>
              <a:t>秒内的均方根振幅均小于</a:t>
            </a:r>
            <a:r>
              <a:rPr lang="en-US" altLang="zh-CN" sz="2000" dirty="0"/>
              <a:t>50nm</a:t>
            </a:r>
            <a:r>
              <a:rPr lang="zh-CN" altLang="en-US" sz="2000" dirty="0"/>
              <a:t>。地基承重</a:t>
            </a:r>
            <a:r>
              <a:rPr lang="en-US" altLang="zh-CN" sz="2000" dirty="0"/>
              <a:t>10</a:t>
            </a:r>
            <a:r>
              <a:rPr lang="zh-CN" altLang="en-US" sz="2000" dirty="0"/>
              <a:t>吨</a:t>
            </a:r>
            <a:r>
              <a:rPr lang="en-US" altLang="zh-CN" sz="2000" dirty="0"/>
              <a:t>/</a:t>
            </a:r>
            <a:r>
              <a:rPr lang="en-US" altLang="zh-CN" sz="1800" dirty="0">
                <a:effectLst/>
                <a:latin typeface="Calibri" panose="020F0502020204030204" pitchFamily="34" charset="0"/>
                <a:ea typeface="宋体" panose="02010600030101010101" pitchFamily="2" charset="-122"/>
                <a:cs typeface="Times New Roman" panose="02020603050405020304" pitchFamily="18" charset="0"/>
              </a:rPr>
              <a:t> m</a:t>
            </a:r>
            <a:r>
              <a:rPr lang="en-US" altLang="zh-CN" sz="1800" baseline="30000" dirty="0">
                <a:effectLst/>
                <a:latin typeface="Calibri" panose="020F0502020204030204" pitchFamily="34" charset="0"/>
                <a:ea typeface="宋体" panose="02010600030101010101" pitchFamily="2" charset="-122"/>
                <a:cs typeface="Times New Roman" panose="02020603050405020304" pitchFamily="18" charset="0"/>
              </a:rPr>
              <a:t>2</a:t>
            </a:r>
            <a:endParaRPr lang="zh-CN" altLang="en-US"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温度调节范围：</a:t>
            </a:r>
            <a:r>
              <a:rPr lang="en-US" altLang="zh-CN" sz="2000" dirty="0"/>
              <a:t>18℃~26℃</a:t>
            </a:r>
            <a:r>
              <a:rPr lang="zh-CN" altLang="en-US" sz="2000" dirty="0"/>
              <a:t>；温度波动度：</a:t>
            </a:r>
            <a:r>
              <a:rPr lang="en-US" altLang="zh-CN" sz="2000" dirty="0"/>
              <a:t>±0.1℃</a:t>
            </a:r>
            <a:r>
              <a:rPr lang="zh-CN" altLang="en-US" sz="2000" dirty="0"/>
              <a:t>；温度均匀度：≤</a:t>
            </a:r>
            <a:r>
              <a:rPr lang="en-US" altLang="zh-CN" sz="2000" dirty="0"/>
              <a:t>±1℃</a:t>
            </a:r>
            <a:r>
              <a:rPr lang="zh-CN" altLang="en-US" sz="2000" dirty="0"/>
              <a:t>；距地面</a:t>
            </a:r>
            <a:r>
              <a:rPr lang="en-US" altLang="zh-CN" sz="2000" dirty="0"/>
              <a:t>1.2m</a:t>
            </a:r>
            <a:r>
              <a:rPr lang="zh-CN" altLang="en-US" sz="2000" dirty="0"/>
              <a:t>工作面风速：≤</a:t>
            </a:r>
            <a:r>
              <a:rPr lang="en-US" altLang="zh-CN" sz="2000" dirty="0"/>
              <a:t>0.3m/s</a:t>
            </a:r>
            <a:r>
              <a:rPr lang="zh-CN" altLang="en-US" sz="2000" dirty="0"/>
              <a:t>；相对湿度：</a:t>
            </a:r>
            <a:r>
              <a:rPr lang="en-US" altLang="zh-CN" sz="2000" dirty="0"/>
              <a:t>30%RH~60%RH</a:t>
            </a:r>
            <a:r>
              <a:rPr lang="zh-CN" altLang="en-US" sz="2000" dirty="0"/>
              <a:t>；实验室噪声：≤</a:t>
            </a:r>
            <a:r>
              <a:rPr lang="en-US" altLang="zh-CN" sz="2000" dirty="0"/>
              <a:t>65dB</a:t>
            </a:r>
            <a:r>
              <a:rPr lang="zh-CN" altLang="en-US" sz="2000" dirty="0"/>
              <a:t>。</a:t>
            </a:r>
            <a:r>
              <a:rPr lang="en-US" altLang="zh-CN" sz="2000" dirty="0"/>
              <a:t> </a:t>
            </a:r>
          </a:p>
        </p:txBody>
      </p:sp>
      <p:pic>
        <p:nvPicPr>
          <p:cNvPr id="8" name="图片 7">
            <a:extLst>
              <a:ext uri="{FF2B5EF4-FFF2-40B4-BE49-F238E27FC236}">
                <a16:creationId xmlns:a16="http://schemas.microsoft.com/office/drawing/2014/main" id="{A9342F7F-F8E9-192A-9C81-7255B6B79E8A}"/>
              </a:ext>
            </a:extLst>
          </p:cNvPr>
          <p:cNvPicPr>
            <a:picLocks noChangeAspect="1"/>
          </p:cNvPicPr>
          <p:nvPr/>
        </p:nvPicPr>
        <p:blipFill>
          <a:blip r:embed="rId4"/>
          <a:stretch>
            <a:fillRect/>
          </a:stretch>
        </p:blipFill>
        <p:spPr>
          <a:xfrm>
            <a:off x="6022426" y="4881857"/>
            <a:ext cx="1953562" cy="1465172"/>
          </a:xfrm>
          <a:prstGeom prst="rect">
            <a:avLst/>
          </a:prstGeom>
        </p:spPr>
      </p:pic>
      <p:pic>
        <p:nvPicPr>
          <p:cNvPr id="11" name="图片 10">
            <a:extLst>
              <a:ext uri="{FF2B5EF4-FFF2-40B4-BE49-F238E27FC236}">
                <a16:creationId xmlns:a16="http://schemas.microsoft.com/office/drawing/2014/main" id="{E4A5E1C2-C2DC-E65B-A1BE-79846D823EEA}"/>
              </a:ext>
            </a:extLst>
          </p:cNvPr>
          <p:cNvPicPr>
            <a:picLocks noChangeAspect="1"/>
          </p:cNvPicPr>
          <p:nvPr/>
        </p:nvPicPr>
        <p:blipFill>
          <a:blip r:embed="rId5"/>
          <a:stretch>
            <a:fillRect/>
          </a:stretch>
        </p:blipFill>
        <p:spPr>
          <a:xfrm>
            <a:off x="6022427" y="3367258"/>
            <a:ext cx="1953562" cy="1463161"/>
          </a:xfrm>
          <a:prstGeom prst="rect">
            <a:avLst/>
          </a:prstGeom>
        </p:spPr>
      </p:pic>
    </p:spTree>
    <p:extLst>
      <p:ext uri="{BB962C8B-B14F-4D97-AF65-F5344CB8AC3E}">
        <p14:creationId xmlns:p14="http://schemas.microsoft.com/office/powerpoint/2010/main" val="2645341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33</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pic>
        <p:nvPicPr>
          <p:cNvPr id="9" name="图片 8">
            <a:extLst>
              <a:ext uri="{FF2B5EF4-FFF2-40B4-BE49-F238E27FC236}">
                <a16:creationId xmlns:a16="http://schemas.microsoft.com/office/drawing/2014/main" id="{2F1600FD-63A5-BD29-15D9-3F86DC112104}"/>
              </a:ext>
            </a:extLst>
          </p:cNvPr>
          <p:cNvPicPr>
            <a:picLocks noChangeAspect="1"/>
          </p:cNvPicPr>
          <p:nvPr/>
        </p:nvPicPr>
        <p:blipFill>
          <a:blip r:embed="rId3"/>
          <a:stretch>
            <a:fillRect/>
          </a:stretch>
        </p:blipFill>
        <p:spPr>
          <a:xfrm>
            <a:off x="107504" y="926161"/>
            <a:ext cx="5760640" cy="3151153"/>
          </a:xfrm>
          <a:prstGeom prst="rect">
            <a:avLst/>
          </a:prstGeom>
        </p:spPr>
      </p:pic>
      <p:pic>
        <p:nvPicPr>
          <p:cNvPr id="10" name="图片 9">
            <a:extLst>
              <a:ext uri="{FF2B5EF4-FFF2-40B4-BE49-F238E27FC236}">
                <a16:creationId xmlns:a16="http://schemas.microsoft.com/office/drawing/2014/main" id="{30F5EB81-50EE-03C5-6DB6-8D3DAA06D1FA}"/>
              </a:ext>
            </a:extLst>
          </p:cNvPr>
          <p:cNvPicPr>
            <a:picLocks noChangeAspect="1"/>
          </p:cNvPicPr>
          <p:nvPr/>
        </p:nvPicPr>
        <p:blipFill>
          <a:blip r:embed="rId4"/>
          <a:stretch>
            <a:fillRect/>
          </a:stretch>
        </p:blipFill>
        <p:spPr>
          <a:xfrm>
            <a:off x="5292080" y="1346728"/>
            <a:ext cx="3672408" cy="2758292"/>
          </a:xfrm>
          <a:prstGeom prst="rect">
            <a:avLst/>
          </a:prstGeom>
        </p:spPr>
      </p:pic>
      <p:pic>
        <p:nvPicPr>
          <p:cNvPr id="13" name="图片 12">
            <a:extLst>
              <a:ext uri="{FF2B5EF4-FFF2-40B4-BE49-F238E27FC236}">
                <a16:creationId xmlns:a16="http://schemas.microsoft.com/office/drawing/2014/main" id="{A12FBB46-1185-8550-6E44-3BB9CC988CF2}"/>
              </a:ext>
            </a:extLst>
          </p:cNvPr>
          <p:cNvPicPr>
            <a:picLocks noChangeAspect="1"/>
          </p:cNvPicPr>
          <p:nvPr/>
        </p:nvPicPr>
        <p:blipFill>
          <a:blip r:embed="rId5"/>
          <a:stretch>
            <a:fillRect/>
          </a:stretch>
        </p:blipFill>
        <p:spPr>
          <a:xfrm>
            <a:off x="1331640" y="4356262"/>
            <a:ext cx="3130054" cy="2348458"/>
          </a:xfrm>
          <a:prstGeom prst="rect">
            <a:avLst/>
          </a:prstGeom>
        </p:spPr>
      </p:pic>
      <p:pic>
        <p:nvPicPr>
          <p:cNvPr id="16" name="图片 15">
            <a:extLst>
              <a:ext uri="{FF2B5EF4-FFF2-40B4-BE49-F238E27FC236}">
                <a16:creationId xmlns:a16="http://schemas.microsoft.com/office/drawing/2014/main" id="{DD4061B0-DD81-B4B9-3BE2-94F15F863473}"/>
              </a:ext>
            </a:extLst>
          </p:cNvPr>
          <p:cNvPicPr>
            <a:picLocks noChangeAspect="1"/>
          </p:cNvPicPr>
          <p:nvPr/>
        </p:nvPicPr>
        <p:blipFill>
          <a:blip r:embed="rId6"/>
          <a:stretch>
            <a:fillRect/>
          </a:stretch>
        </p:blipFill>
        <p:spPr>
          <a:xfrm>
            <a:off x="5220072" y="4339391"/>
            <a:ext cx="3024336" cy="2353667"/>
          </a:xfrm>
          <a:prstGeom prst="rect">
            <a:avLst/>
          </a:prstGeom>
        </p:spPr>
      </p:pic>
      <p:sp>
        <p:nvSpPr>
          <p:cNvPr id="17" name="文本框 16">
            <a:extLst>
              <a:ext uri="{FF2B5EF4-FFF2-40B4-BE49-F238E27FC236}">
                <a16:creationId xmlns:a16="http://schemas.microsoft.com/office/drawing/2014/main" id="{5E90F05F-A3E8-2FC4-29B0-3B6EE5E22C3D}"/>
              </a:ext>
            </a:extLst>
          </p:cNvPr>
          <p:cNvSpPr txBox="1"/>
          <p:nvPr/>
        </p:nvSpPr>
        <p:spPr>
          <a:xfrm>
            <a:off x="3563888" y="1162062"/>
            <a:ext cx="1396536" cy="369332"/>
          </a:xfrm>
          <a:prstGeom prst="rect">
            <a:avLst/>
          </a:prstGeom>
          <a:noFill/>
        </p:spPr>
        <p:txBody>
          <a:bodyPr wrap="none" rtlCol="0">
            <a:spAutoFit/>
          </a:bodyPr>
          <a:lstStyle/>
          <a:p>
            <a:r>
              <a:rPr lang="en-US" altLang="zh-CN" dirty="0"/>
              <a:t>1~2</a:t>
            </a:r>
            <a:r>
              <a:rPr lang="zh-CN" altLang="en-US" dirty="0"/>
              <a:t>台</a:t>
            </a:r>
            <a:r>
              <a:rPr lang="en-US" altLang="zh-CN" dirty="0"/>
              <a:t>/</a:t>
            </a:r>
            <a:r>
              <a:rPr lang="zh-CN" altLang="en-US" dirty="0"/>
              <a:t>人</a:t>
            </a:r>
            <a:r>
              <a:rPr lang="en-US" altLang="zh-CN" dirty="0"/>
              <a:t>/</a:t>
            </a:r>
            <a:r>
              <a:rPr lang="zh-CN" altLang="en-US" dirty="0"/>
              <a:t>天</a:t>
            </a:r>
          </a:p>
        </p:txBody>
      </p:sp>
    </p:spTree>
    <p:extLst>
      <p:ext uri="{BB962C8B-B14F-4D97-AF65-F5344CB8AC3E}">
        <p14:creationId xmlns:p14="http://schemas.microsoft.com/office/powerpoint/2010/main" val="3929250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3631E9B-27BF-4F6C-A05F-5348678D6EE9}"/>
              </a:ext>
            </a:extLst>
          </p:cNvPr>
          <p:cNvSpPr>
            <a:spLocks noGrp="1"/>
          </p:cNvSpPr>
          <p:nvPr>
            <p:ph type="sldNum" sz="quarter" idx="12"/>
          </p:nvPr>
        </p:nvSpPr>
        <p:spPr/>
        <p:txBody>
          <a:bodyPr/>
          <a:lstStyle/>
          <a:p>
            <a:pPr>
              <a:defRPr/>
            </a:pPr>
            <a:fld id="{04BEEA27-C98A-4D6E-B88E-6F0045E4FB59}" type="slidenum">
              <a:rPr lang="zh-CN" altLang="en-US" smtClean="0"/>
              <a:pPr>
                <a:defRPr/>
              </a:pPr>
              <a:t>34</a:t>
            </a:fld>
            <a:endParaRPr lang="zh-CN" altLang="en-US" dirty="0"/>
          </a:p>
        </p:txBody>
      </p:sp>
      <p:cxnSp>
        <p:nvCxnSpPr>
          <p:cNvPr id="5" name="直接连接符 4">
            <a:extLst>
              <a:ext uri="{FF2B5EF4-FFF2-40B4-BE49-F238E27FC236}">
                <a16:creationId xmlns:a16="http://schemas.microsoft.com/office/drawing/2014/main" id="{035D9CE4-213A-4D1E-8602-ABE5D551CFC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965CC2C5-11E0-4699-D073-44E6A78D53E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pic>
        <p:nvPicPr>
          <p:cNvPr id="3" name="图片 2">
            <a:extLst>
              <a:ext uri="{FF2B5EF4-FFF2-40B4-BE49-F238E27FC236}">
                <a16:creationId xmlns:a16="http://schemas.microsoft.com/office/drawing/2014/main" id="{564D969F-665B-3F26-0550-5B7AE998BC41}"/>
              </a:ext>
            </a:extLst>
          </p:cNvPr>
          <p:cNvPicPr>
            <a:picLocks noChangeAspect="1"/>
          </p:cNvPicPr>
          <p:nvPr/>
        </p:nvPicPr>
        <p:blipFill>
          <a:blip r:embed="rId3"/>
          <a:stretch>
            <a:fillRect/>
          </a:stretch>
        </p:blipFill>
        <p:spPr>
          <a:xfrm>
            <a:off x="56807" y="1052736"/>
            <a:ext cx="9030386" cy="2303239"/>
          </a:xfrm>
          <a:prstGeom prst="rect">
            <a:avLst/>
          </a:prstGeom>
        </p:spPr>
      </p:pic>
      <p:sp>
        <p:nvSpPr>
          <p:cNvPr id="6" name="矩形: 圆角 5">
            <a:extLst>
              <a:ext uri="{FF2B5EF4-FFF2-40B4-BE49-F238E27FC236}">
                <a16:creationId xmlns:a16="http://schemas.microsoft.com/office/drawing/2014/main" id="{C7583E58-B6BE-BAAD-8B1E-8E025B9A9EA9}"/>
              </a:ext>
            </a:extLst>
          </p:cNvPr>
          <p:cNvSpPr/>
          <p:nvPr/>
        </p:nvSpPr>
        <p:spPr>
          <a:xfrm>
            <a:off x="2555776" y="1700808"/>
            <a:ext cx="3528392" cy="20473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F3A2FD7A-8237-8BED-7217-9DA0D2CE0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63" t="14343" r="20431" b="8336"/>
          <a:stretch/>
        </p:blipFill>
        <p:spPr>
          <a:xfrm>
            <a:off x="6804248" y="4149080"/>
            <a:ext cx="2100812" cy="1358458"/>
          </a:xfrm>
          <a:prstGeom prst="rect">
            <a:avLst/>
          </a:prstGeom>
        </p:spPr>
      </p:pic>
      <p:sp>
        <p:nvSpPr>
          <p:cNvPr id="12" name="矩形 11">
            <a:extLst>
              <a:ext uri="{FF2B5EF4-FFF2-40B4-BE49-F238E27FC236}">
                <a16:creationId xmlns:a16="http://schemas.microsoft.com/office/drawing/2014/main" id="{99D3387A-4E7C-71C4-8AEC-697193B62089}"/>
              </a:ext>
            </a:extLst>
          </p:cNvPr>
          <p:cNvSpPr/>
          <p:nvPr/>
        </p:nvSpPr>
        <p:spPr>
          <a:xfrm>
            <a:off x="492161" y="3915831"/>
            <a:ext cx="2704316" cy="2092881"/>
          </a:xfrm>
          <a:prstGeom prst="rect">
            <a:avLst/>
          </a:prstGeom>
        </p:spPr>
        <p:txBody>
          <a:bodyPr wrap="square">
            <a:spAutoFit/>
          </a:bodyPr>
          <a:lstStyle/>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设计加工了结构简单、精密、高稳定性的高程调节机构</a:t>
            </a:r>
            <a:endParaRPr lang="en-US" altLang="zh-CN" sz="2000" dirty="0"/>
          </a:p>
          <a:p>
            <a:pPr marL="342900" lvl="1" indent="-342900">
              <a:spcBef>
                <a:spcPts val="600"/>
              </a:spcBef>
              <a:spcAft>
                <a:spcPts val="600"/>
              </a:spcAft>
              <a:buClr>
                <a:srgbClr val="FF0000"/>
              </a:buClr>
              <a:buSzPct val="80000"/>
              <a:buFont typeface="Wingdings" panose="05000000000000000000" pitchFamily="2" charset="2"/>
              <a:buChar char="Ø"/>
              <a:defRPr/>
            </a:pPr>
            <a:r>
              <a:rPr lang="zh-CN" altLang="en-US" sz="2000" dirty="0"/>
              <a:t>厚度</a:t>
            </a:r>
            <a:r>
              <a:rPr lang="en-US" altLang="zh-CN" sz="2000" dirty="0"/>
              <a:t>10mm</a:t>
            </a:r>
            <a:r>
              <a:rPr lang="zh-CN" altLang="en-US" sz="2000" dirty="0"/>
              <a:t>，能实现</a:t>
            </a:r>
            <a:r>
              <a:rPr lang="en-US" altLang="zh-CN" sz="2000" dirty="0"/>
              <a:t>1μm</a:t>
            </a:r>
            <a:r>
              <a:rPr lang="zh-CN" altLang="en-US" sz="2000" dirty="0"/>
              <a:t>精调，</a:t>
            </a:r>
            <a:r>
              <a:rPr lang="en-US" altLang="zh-CN" sz="2000" dirty="0"/>
              <a:t>4μm</a:t>
            </a:r>
            <a:r>
              <a:rPr lang="zh-CN" altLang="en-US" sz="2000" dirty="0"/>
              <a:t>稳定度锁紧</a:t>
            </a:r>
            <a:endParaRPr lang="en-US" altLang="zh-CN" sz="2000" dirty="0"/>
          </a:p>
        </p:txBody>
      </p:sp>
      <p:pic>
        <p:nvPicPr>
          <p:cNvPr id="15" name="图片 14">
            <a:extLst>
              <a:ext uri="{FF2B5EF4-FFF2-40B4-BE49-F238E27FC236}">
                <a16:creationId xmlns:a16="http://schemas.microsoft.com/office/drawing/2014/main" id="{FF5CEB43-570D-E6DD-1EEF-3409F67D3CF7}"/>
              </a:ext>
            </a:extLst>
          </p:cNvPr>
          <p:cNvPicPr>
            <a:picLocks noChangeAspect="1"/>
          </p:cNvPicPr>
          <p:nvPr/>
        </p:nvPicPr>
        <p:blipFill>
          <a:blip r:embed="rId5"/>
          <a:stretch>
            <a:fillRect/>
          </a:stretch>
        </p:blipFill>
        <p:spPr>
          <a:xfrm>
            <a:off x="3176786" y="3933056"/>
            <a:ext cx="3229796" cy="2423294"/>
          </a:xfrm>
          <a:prstGeom prst="rect">
            <a:avLst/>
          </a:prstGeom>
        </p:spPr>
      </p:pic>
      <p:cxnSp>
        <p:nvCxnSpPr>
          <p:cNvPr id="18" name="直接箭头连接符 17">
            <a:extLst>
              <a:ext uri="{FF2B5EF4-FFF2-40B4-BE49-F238E27FC236}">
                <a16:creationId xmlns:a16="http://schemas.microsoft.com/office/drawing/2014/main" id="{E4164FCC-4F69-F103-C24D-070543C6597C}"/>
              </a:ext>
            </a:extLst>
          </p:cNvPr>
          <p:cNvCxnSpPr>
            <a:cxnSpLocks/>
          </p:cNvCxnSpPr>
          <p:nvPr/>
        </p:nvCxnSpPr>
        <p:spPr>
          <a:xfrm flipV="1">
            <a:off x="5261738" y="4828309"/>
            <a:ext cx="1902550" cy="48316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898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41D21CA-D58F-BC28-31E5-33CB9DDFE1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4844" y="2062469"/>
            <a:ext cx="3102020" cy="1839157"/>
          </a:xfrm>
          <a:prstGeom prst="rect">
            <a:avLst/>
          </a:prstGeom>
          <a:noFill/>
        </p:spPr>
      </p:pic>
      <p:graphicFrame>
        <p:nvGraphicFramePr>
          <p:cNvPr id="5" name="对象 4">
            <a:extLst>
              <a:ext uri="{FF2B5EF4-FFF2-40B4-BE49-F238E27FC236}">
                <a16:creationId xmlns:a16="http://schemas.microsoft.com/office/drawing/2014/main" id="{0D933C87-63DB-87AF-78A3-665DF337104C}"/>
              </a:ext>
            </a:extLst>
          </p:cNvPr>
          <p:cNvGraphicFramePr>
            <a:graphicFrameLocks noChangeAspect="1"/>
          </p:cNvGraphicFramePr>
          <p:nvPr/>
        </p:nvGraphicFramePr>
        <p:xfrm>
          <a:off x="4471354" y="3932909"/>
          <a:ext cx="3766262" cy="448688"/>
        </p:xfrm>
        <a:graphic>
          <a:graphicData uri="http://schemas.openxmlformats.org/presentationml/2006/ole">
            <mc:AlternateContent xmlns:mc="http://schemas.openxmlformats.org/markup-compatibility/2006">
              <mc:Choice xmlns:v="urn:schemas-microsoft-com:vml" Requires="v">
                <p:oleObj name="Equation" r:id="rId3" imgW="2638637" imgH="314291" progId="Equation.DSMT4">
                  <p:embed/>
                </p:oleObj>
              </mc:Choice>
              <mc:Fallback>
                <p:oleObj name="Equation" r:id="rId3" imgW="2638637" imgH="314291" progId="Equation.DSMT4">
                  <p:embed/>
                  <p:pic>
                    <p:nvPicPr>
                      <p:cNvPr id="5" name="对象 4">
                        <a:extLst>
                          <a:ext uri="{FF2B5EF4-FFF2-40B4-BE49-F238E27FC236}">
                            <a16:creationId xmlns:a16="http://schemas.microsoft.com/office/drawing/2014/main" id="{0D933C87-63DB-87AF-78A3-665DF337104C}"/>
                          </a:ext>
                        </a:extLst>
                      </p:cNvPr>
                      <p:cNvPicPr/>
                      <p:nvPr/>
                    </p:nvPicPr>
                    <p:blipFill>
                      <a:blip r:embed="rId4"/>
                      <a:stretch>
                        <a:fillRect/>
                      </a:stretch>
                    </p:blipFill>
                    <p:spPr>
                      <a:xfrm>
                        <a:off x="4471354" y="3932909"/>
                        <a:ext cx="3766262" cy="448688"/>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31706B1C-4891-C489-61BA-D4D0D64B3B24}"/>
              </a:ext>
            </a:extLst>
          </p:cNvPr>
          <p:cNvSpPr txBox="1"/>
          <p:nvPr/>
        </p:nvSpPr>
        <p:spPr>
          <a:xfrm>
            <a:off x="4378810" y="4408991"/>
            <a:ext cx="4050538" cy="2308324"/>
          </a:xfrm>
          <a:prstGeom prst="rect">
            <a:avLst/>
          </a:prstGeom>
          <a:noFill/>
        </p:spPr>
        <p:txBody>
          <a:bodyPr wrap="square" rtlCol="0">
            <a:spAutoFit/>
          </a:bodyPr>
          <a:lstStyle/>
          <a:p>
            <a:pPr marL="214313" indent="-214313">
              <a:buFont typeface="Arial" panose="020B0604020202020204" pitchFamily="34" charset="0"/>
              <a:buChar char="•"/>
            </a:pPr>
            <a:r>
              <a:rPr lang="zh-CN" altLang="en-US" dirty="0"/>
              <a:t>激光跟踪仪边角法不能达到测量精度，主要是因为测角精度低。然而激光跟踪仪测距精度高。</a:t>
            </a:r>
            <a:endParaRPr lang="en-US" altLang="zh-CN" dirty="0"/>
          </a:p>
          <a:p>
            <a:pPr marL="214313" indent="-214313">
              <a:buFont typeface="Arial" panose="020B0604020202020204" pitchFamily="34" charset="0"/>
              <a:buChar char="•"/>
            </a:pPr>
            <a:r>
              <a:rPr lang="zh-CN" altLang="en-US" dirty="0"/>
              <a:t>边长法使用</a:t>
            </a:r>
            <a:r>
              <a:rPr lang="en-US" altLang="zh-CN" dirty="0"/>
              <a:t>4</a:t>
            </a:r>
            <a:r>
              <a:rPr lang="zh-CN" altLang="en-US" dirty="0"/>
              <a:t>台跟踪仪同时测量一个点，利用测距值求解出待测点的坐标。</a:t>
            </a:r>
            <a:endParaRPr lang="en-US" altLang="zh-CN" dirty="0"/>
          </a:p>
          <a:p>
            <a:pPr marL="214313" indent="-214313">
              <a:buFont typeface="Arial" panose="020B0604020202020204" pitchFamily="34" charset="0"/>
              <a:buChar char="•"/>
            </a:pPr>
            <a:r>
              <a:rPr lang="zh-CN" altLang="en-US" dirty="0"/>
              <a:t>精度只与测距值和布局有关，有很高的测量精度。</a:t>
            </a:r>
          </a:p>
        </p:txBody>
      </p:sp>
      <p:sp>
        <p:nvSpPr>
          <p:cNvPr id="7" name="Text Box 5">
            <a:extLst>
              <a:ext uri="{FF2B5EF4-FFF2-40B4-BE49-F238E27FC236}">
                <a16:creationId xmlns:a16="http://schemas.microsoft.com/office/drawing/2014/main" id="{59E4D05A-4917-48AD-6B87-17F90F49CC97}"/>
              </a:ext>
            </a:extLst>
          </p:cNvPr>
          <p:cNvSpPr txBox="1">
            <a:spLocks noChangeArrowheads="1"/>
          </p:cNvSpPr>
          <p:nvPr/>
        </p:nvSpPr>
        <p:spPr bwMode="auto">
          <a:xfrm>
            <a:off x="182896" y="1268760"/>
            <a:ext cx="8778208" cy="556563"/>
          </a:xfrm>
          <a:prstGeom prst="rect">
            <a:avLst/>
          </a:prstGeom>
          <a:noFill/>
        </p:spPr>
        <p:txBody>
          <a:bodyPr vert="horz" wrap="square" lIns="68580" tIns="34290" rIns="68580" bIns="34290" rtlCol="0">
            <a:spAutoFit/>
          </a:bodyPr>
          <a:lstStyle>
            <a:defPPr>
              <a:defRPr lang="zh-CN"/>
            </a:defPPr>
            <a:lvl1pPr indent="0">
              <a:lnSpc>
                <a:spcPts val="3400"/>
              </a:lnSpc>
              <a:spcBef>
                <a:spcPct val="20000"/>
              </a:spcBef>
              <a:buFont typeface="Arial" pitchFamily="34" charset="0"/>
              <a:buNone/>
              <a:defRPr sz="2200" b="1">
                <a:latin typeface="黑体" panose="02010609060101010101" pitchFamily="49" charset="-122"/>
                <a:ea typeface="黑体" panose="02010609060101010101" pitchFamily="49"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defTabSz="342900" fontAlgn="auto">
              <a:lnSpc>
                <a:spcPts val="1875"/>
              </a:lnSpc>
              <a:spcAft>
                <a:spcPts val="0"/>
              </a:spcAft>
              <a:defRPr/>
            </a:pPr>
            <a:r>
              <a:rPr lang="zh-CN" altLang="en-US" sz="1800" b="0" dirty="0">
                <a:solidFill>
                  <a:prstClr val="black"/>
                </a:solidFill>
                <a:latin typeface="Times New Roman" panose="02020603050405020304" pitchFamily="18" charset="0"/>
                <a:cs typeface="Times New Roman" panose="02020603050405020304" pitchFamily="18" charset="0"/>
              </a:rPr>
              <a:t>    高能光源要求预准直测量精度达到</a:t>
            </a:r>
            <a:r>
              <a:rPr lang="en-US" altLang="zh-CN" sz="1800" b="0" dirty="0">
                <a:solidFill>
                  <a:prstClr val="black"/>
                </a:solidFill>
                <a:latin typeface="Times New Roman" panose="02020603050405020304" pitchFamily="18" charset="0"/>
                <a:cs typeface="Times New Roman" panose="02020603050405020304" pitchFamily="18" charset="0"/>
              </a:rPr>
              <a:t>10μm</a:t>
            </a:r>
            <a:r>
              <a:rPr lang="zh-CN" altLang="en-US" sz="1800" b="0" dirty="0">
                <a:solidFill>
                  <a:prstClr val="black"/>
                </a:solidFill>
                <a:latin typeface="Times New Roman" panose="02020603050405020304" pitchFamily="18" charset="0"/>
                <a:cs typeface="Times New Roman" panose="02020603050405020304" pitchFamily="18" charset="0"/>
              </a:rPr>
              <a:t>，激光跟踪仪边角法不能满足测量要求。提出了激光跟踪干涉仪边长交会测量方法（边长法）。</a:t>
            </a:r>
          </a:p>
        </p:txBody>
      </p:sp>
      <p:pic>
        <p:nvPicPr>
          <p:cNvPr id="8" name="图片 7">
            <a:extLst>
              <a:ext uri="{FF2B5EF4-FFF2-40B4-BE49-F238E27FC236}">
                <a16:creationId xmlns:a16="http://schemas.microsoft.com/office/drawing/2014/main" id="{71ED215E-1F3B-176C-AE36-C79A52554DAA}"/>
              </a:ext>
            </a:extLst>
          </p:cNvPr>
          <p:cNvPicPr>
            <a:picLocks noChangeAspect="1"/>
          </p:cNvPicPr>
          <p:nvPr/>
        </p:nvPicPr>
        <p:blipFill rotWithShape="1">
          <a:blip r:embed="rId5"/>
          <a:srcRect l="1633" t="1264" r="1315" b="729"/>
          <a:stretch/>
        </p:blipFill>
        <p:spPr>
          <a:xfrm>
            <a:off x="1025147" y="2338764"/>
            <a:ext cx="1985410" cy="1781030"/>
          </a:xfrm>
          <a:prstGeom prst="rect">
            <a:avLst/>
          </a:prstGeom>
        </p:spPr>
      </p:pic>
      <p:sp>
        <p:nvSpPr>
          <p:cNvPr id="9" name="文本框 8">
            <a:extLst>
              <a:ext uri="{FF2B5EF4-FFF2-40B4-BE49-F238E27FC236}">
                <a16:creationId xmlns:a16="http://schemas.microsoft.com/office/drawing/2014/main" id="{3CC64CA3-8703-9835-3866-B950BEE4DC7B}"/>
              </a:ext>
            </a:extLst>
          </p:cNvPr>
          <p:cNvSpPr txBox="1"/>
          <p:nvPr/>
        </p:nvSpPr>
        <p:spPr>
          <a:xfrm>
            <a:off x="627409" y="4360166"/>
            <a:ext cx="2704604" cy="1338828"/>
          </a:xfrm>
          <a:prstGeom prst="rect">
            <a:avLst/>
          </a:prstGeom>
          <a:noFill/>
        </p:spPr>
        <p:txBody>
          <a:bodyPr wrap="square">
            <a:spAutoFit/>
          </a:bodyPr>
          <a:lstStyle/>
          <a:p>
            <a:r>
              <a:rPr lang="en-US" altLang="zh-CN" sz="1350" dirty="0"/>
              <a:t>Leica AT 930/960</a:t>
            </a:r>
          </a:p>
          <a:p>
            <a:pPr marL="214313" indent="-214313">
              <a:buFont typeface="Arial" panose="020B0604020202020204" pitchFamily="34" charset="0"/>
              <a:buChar char="•"/>
            </a:pPr>
            <a:r>
              <a:rPr lang="zh-CN" altLang="pl-PL" sz="1350" dirty="0"/>
              <a:t>精度</a:t>
            </a:r>
            <a:r>
              <a:rPr lang="pl-PL" altLang="zh-CN" sz="1350" dirty="0"/>
              <a:t>Ux,y,z = 15 µm + 6 µm/m</a:t>
            </a:r>
            <a:endParaRPr lang="en-US" altLang="zh-CN" sz="1350" dirty="0"/>
          </a:p>
          <a:p>
            <a:pPr marL="214313" indent="-214313">
              <a:buFont typeface="Arial" panose="020B0604020202020204" pitchFamily="34" charset="0"/>
              <a:buChar char="•"/>
            </a:pPr>
            <a:r>
              <a:rPr lang="zh-CN" altLang="en-US" sz="1350" dirty="0"/>
              <a:t>角度精度 </a:t>
            </a:r>
            <a:r>
              <a:rPr lang="en-US" altLang="zh-CN" sz="1350" dirty="0"/>
              <a:t>15 µm + 6 µm/m</a:t>
            </a:r>
          </a:p>
          <a:p>
            <a:pPr marL="214313" indent="-214313">
              <a:buFont typeface="Arial" panose="020B0604020202020204" pitchFamily="34" charset="0"/>
              <a:buChar char="•"/>
            </a:pPr>
            <a:r>
              <a:rPr lang="zh-CN" altLang="en-US" sz="1350" dirty="0"/>
              <a:t>干涉测距</a:t>
            </a:r>
            <a:r>
              <a:rPr lang="en-US" altLang="zh-CN" sz="1350" dirty="0"/>
              <a:t>IFM</a:t>
            </a:r>
            <a:r>
              <a:rPr lang="zh-CN" altLang="en-US" sz="1350" dirty="0"/>
              <a:t>：</a:t>
            </a:r>
            <a:r>
              <a:rPr lang="en-US" altLang="zh-CN" sz="1350" dirty="0"/>
              <a:t>0.4µm+0.3µm/m</a:t>
            </a:r>
          </a:p>
          <a:p>
            <a:pPr marL="214313" indent="-214313">
              <a:buFont typeface="Arial" panose="020B0604020202020204" pitchFamily="34" charset="0"/>
              <a:buChar char="•"/>
            </a:pPr>
            <a:r>
              <a:rPr lang="zh-CN" altLang="en-US" sz="1350" dirty="0"/>
              <a:t>绝对测距</a:t>
            </a:r>
            <a:r>
              <a:rPr lang="en-US" altLang="zh-CN" sz="1350" dirty="0"/>
              <a:t>ADM</a:t>
            </a:r>
            <a:r>
              <a:rPr lang="zh-CN" altLang="en-US" sz="1350" dirty="0"/>
              <a:t>：</a:t>
            </a:r>
            <a:r>
              <a:rPr lang="en-US" altLang="zh-CN" sz="1350" dirty="0"/>
              <a:t>10 µm</a:t>
            </a:r>
            <a:r>
              <a:rPr lang="zh-CN" altLang="en-US" sz="1350" dirty="0"/>
              <a:t>（</a:t>
            </a:r>
            <a:r>
              <a:rPr lang="en-US" altLang="zh-CN" sz="1350" dirty="0"/>
              <a:t>80m</a:t>
            </a:r>
            <a:r>
              <a:rPr lang="zh-CN" altLang="en-US" sz="1350" dirty="0"/>
              <a:t>）</a:t>
            </a:r>
            <a:endParaRPr lang="zh-CN" altLang="en-US" dirty="0"/>
          </a:p>
        </p:txBody>
      </p:sp>
      <p:cxnSp>
        <p:nvCxnSpPr>
          <p:cNvPr id="10" name="直接连接符 9">
            <a:extLst>
              <a:ext uri="{FF2B5EF4-FFF2-40B4-BE49-F238E27FC236}">
                <a16:creationId xmlns:a16="http://schemas.microsoft.com/office/drawing/2014/main" id="{F6C82C99-9948-804A-DF79-A59C8541DC57}"/>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id="{6E731240-3A5D-5586-AF40-20BCA550C899}"/>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12" name="灯片编号占位符 3">
            <a:extLst>
              <a:ext uri="{FF2B5EF4-FFF2-40B4-BE49-F238E27FC236}">
                <a16:creationId xmlns:a16="http://schemas.microsoft.com/office/drawing/2014/main" id="{4283CD8A-B5C4-F8AF-5F24-D41160B0856A}"/>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35</a:t>
            </a:fld>
            <a:endParaRPr lang="zh-CN" altLang="en-US" dirty="0"/>
          </a:p>
        </p:txBody>
      </p:sp>
    </p:spTree>
    <p:extLst>
      <p:ext uri="{BB962C8B-B14F-4D97-AF65-F5344CB8AC3E}">
        <p14:creationId xmlns:p14="http://schemas.microsoft.com/office/powerpoint/2010/main" val="1151596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CECF8F1-C3D0-4618-5AB3-F85ABA045379}"/>
              </a:ext>
            </a:extLst>
          </p:cNvPr>
          <p:cNvGrpSpPr/>
          <p:nvPr/>
        </p:nvGrpSpPr>
        <p:grpSpPr>
          <a:xfrm>
            <a:off x="275207" y="1571348"/>
            <a:ext cx="4761137" cy="3986490"/>
            <a:chOff x="366942" y="952130"/>
            <a:chExt cx="7122851" cy="5342138"/>
          </a:xfrm>
        </p:grpSpPr>
        <p:pic>
          <p:nvPicPr>
            <p:cNvPr id="5" name="图片 4">
              <a:extLst>
                <a:ext uri="{FF2B5EF4-FFF2-40B4-BE49-F238E27FC236}">
                  <a16:creationId xmlns:a16="http://schemas.microsoft.com/office/drawing/2014/main" id="{D589074A-34C4-13D5-7930-D4C334B640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942" y="952130"/>
              <a:ext cx="7122851" cy="5342138"/>
            </a:xfrm>
            <a:prstGeom prst="rect">
              <a:avLst/>
            </a:prstGeom>
          </p:spPr>
        </p:pic>
        <p:sp>
          <p:nvSpPr>
            <p:cNvPr id="6" name="椭圆 5">
              <a:extLst>
                <a:ext uri="{FF2B5EF4-FFF2-40B4-BE49-F238E27FC236}">
                  <a16:creationId xmlns:a16="http://schemas.microsoft.com/office/drawing/2014/main" id="{0E27811B-EB14-DA64-B69A-0DB2D777AAAF}"/>
                </a:ext>
              </a:extLst>
            </p:cNvPr>
            <p:cNvSpPr/>
            <p:nvPr/>
          </p:nvSpPr>
          <p:spPr>
            <a:xfrm>
              <a:off x="671252" y="1752600"/>
              <a:ext cx="800100" cy="800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A22256E6-3CC9-F204-B877-97F6D22D13E6}"/>
                </a:ext>
              </a:extLst>
            </p:cNvPr>
            <p:cNvSpPr/>
            <p:nvPr/>
          </p:nvSpPr>
          <p:spPr>
            <a:xfrm>
              <a:off x="3528317" y="2552700"/>
              <a:ext cx="800100" cy="800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7F634D90-44E1-7D34-D3F2-E47205CB7CF3}"/>
                </a:ext>
              </a:extLst>
            </p:cNvPr>
            <p:cNvSpPr/>
            <p:nvPr/>
          </p:nvSpPr>
          <p:spPr>
            <a:xfrm>
              <a:off x="4928927" y="2152650"/>
              <a:ext cx="800100" cy="800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578C8F10-D460-CC26-7EAA-DF8B1D9F7586}"/>
                </a:ext>
              </a:extLst>
            </p:cNvPr>
            <p:cNvSpPr/>
            <p:nvPr/>
          </p:nvSpPr>
          <p:spPr>
            <a:xfrm>
              <a:off x="4595552" y="3352800"/>
              <a:ext cx="800100" cy="800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54DCFC6C-2AEC-B630-714A-F5A50343ECD7}"/>
              </a:ext>
            </a:extLst>
          </p:cNvPr>
          <p:cNvSpPr txBox="1"/>
          <p:nvPr/>
        </p:nvSpPr>
        <p:spPr>
          <a:xfrm>
            <a:off x="5320300" y="1446702"/>
            <a:ext cx="3429000" cy="1477328"/>
          </a:xfrm>
          <a:prstGeom prst="rect">
            <a:avLst/>
          </a:prstGeom>
          <a:noFill/>
        </p:spPr>
        <p:txBody>
          <a:bodyPr wrap="square" rtlCol="0">
            <a:spAutoFit/>
          </a:bodyPr>
          <a:lstStyle/>
          <a:p>
            <a:r>
              <a:rPr lang="zh-CN" altLang="en-US" dirty="0"/>
              <a:t>利用四台</a:t>
            </a:r>
            <a:r>
              <a:rPr lang="en-US" altLang="zh-CN" dirty="0"/>
              <a:t>LeicaAT930</a:t>
            </a:r>
            <a:r>
              <a:rPr lang="zh-CN" altLang="en-US" dirty="0"/>
              <a:t>搭建了边长法测量系统，结构如下：</a:t>
            </a:r>
            <a:endParaRPr lang="en-US" altLang="zh-CN" dirty="0"/>
          </a:p>
          <a:p>
            <a:pPr marL="257175" indent="-257175">
              <a:buFont typeface="+mj-lt"/>
              <a:buAutoNum type="arabicPeriod"/>
            </a:pPr>
            <a:r>
              <a:rPr lang="zh-CN" altLang="en-US" dirty="0"/>
              <a:t>组成等腰直角三棱锥；</a:t>
            </a:r>
            <a:endParaRPr lang="en-US" altLang="zh-CN" dirty="0"/>
          </a:p>
          <a:p>
            <a:pPr marL="257175" indent="-257175">
              <a:buFont typeface="+mj-lt"/>
              <a:buAutoNum type="arabicPeriod"/>
            </a:pPr>
            <a:r>
              <a:rPr lang="zh-CN" altLang="en-US" dirty="0"/>
              <a:t>矮仪器高度</a:t>
            </a:r>
            <a:r>
              <a:rPr lang="en-US" altLang="zh-CN" dirty="0"/>
              <a:t>1.56m</a:t>
            </a:r>
            <a:r>
              <a:rPr lang="zh-CN" altLang="en-US" dirty="0"/>
              <a:t>，高处仪器高度</a:t>
            </a:r>
            <a:r>
              <a:rPr lang="en-US" altLang="zh-CN" dirty="0"/>
              <a:t>2.9m</a:t>
            </a:r>
            <a:r>
              <a:rPr lang="zh-CN" altLang="en-US" dirty="0"/>
              <a:t>；</a:t>
            </a:r>
            <a:endParaRPr lang="en-US" altLang="zh-CN" dirty="0"/>
          </a:p>
        </p:txBody>
      </p:sp>
      <p:sp>
        <p:nvSpPr>
          <p:cNvPr id="24" name="文本框 23">
            <a:extLst>
              <a:ext uri="{FF2B5EF4-FFF2-40B4-BE49-F238E27FC236}">
                <a16:creationId xmlns:a16="http://schemas.microsoft.com/office/drawing/2014/main" id="{A22F59EB-9EAC-3DF5-6B66-07241553C887}"/>
              </a:ext>
            </a:extLst>
          </p:cNvPr>
          <p:cNvSpPr txBox="1"/>
          <p:nvPr/>
        </p:nvSpPr>
        <p:spPr>
          <a:xfrm>
            <a:off x="5320300" y="4437112"/>
            <a:ext cx="3568131" cy="1477328"/>
          </a:xfrm>
          <a:prstGeom prst="rect">
            <a:avLst/>
          </a:prstGeom>
          <a:noFill/>
        </p:spPr>
        <p:txBody>
          <a:bodyPr wrap="square" rtlCol="0">
            <a:spAutoFit/>
          </a:bodyPr>
          <a:lstStyle/>
          <a:p>
            <a:r>
              <a:rPr lang="zh-CN" altLang="en-US" dirty="0"/>
              <a:t>进行了精度验证实验，包括以下三个方面：</a:t>
            </a:r>
            <a:endParaRPr lang="en-US" altLang="zh-CN" dirty="0"/>
          </a:p>
          <a:p>
            <a:pPr marL="257175" indent="-257175">
              <a:buFont typeface="+mj-lt"/>
              <a:buAutoNum type="arabicPeriod"/>
            </a:pPr>
            <a:r>
              <a:rPr lang="zh-CN" altLang="en-US" dirty="0"/>
              <a:t>测量重复性；</a:t>
            </a:r>
            <a:endParaRPr lang="en-US" altLang="zh-CN" dirty="0"/>
          </a:p>
          <a:p>
            <a:pPr marL="257175" indent="-257175">
              <a:buFont typeface="+mj-lt"/>
              <a:buAutoNum type="arabicPeriod"/>
            </a:pPr>
            <a:r>
              <a:rPr lang="zh-CN" altLang="en-US" dirty="0"/>
              <a:t>绝对位置测量精度；</a:t>
            </a:r>
            <a:endParaRPr lang="en-US" altLang="zh-CN" dirty="0"/>
          </a:p>
          <a:p>
            <a:pPr marL="257175" indent="-257175">
              <a:buFont typeface="+mj-lt"/>
              <a:buAutoNum type="arabicPeriod"/>
            </a:pPr>
            <a:r>
              <a:rPr lang="zh-CN" altLang="en-US" dirty="0"/>
              <a:t>相对位移测量精度；</a:t>
            </a:r>
            <a:endParaRPr lang="en-US" altLang="zh-CN" dirty="0"/>
          </a:p>
        </p:txBody>
      </p:sp>
      <p:cxnSp>
        <p:nvCxnSpPr>
          <p:cNvPr id="4" name="直接连接符 3">
            <a:extLst>
              <a:ext uri="{FF2B5EF4-FFF2-40B4-BE49-F238E27FC236}">
                <a16:creationId xmlns:a16="http://schemas.microsoft.com/office/drawing/2014/main" id="{10DE944D-AD69-EEAD-2A5F-3600E96461AA}"/>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标题 1">
            <a:extLst>
              <a:ext uri="{FF2B5EF4-FFF2-40B4-BE49-F238E27FC236}">
                <a16:creationId xmlns:a16="http://schemas.microsoft.com/office/drawing/2014/main" id="{FBFF7744-038C-D715-6D32-093B102D078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pic>
        <p:nvPicPr>
          <p:cNvPr id="13" name="图片 12">
            <a:extLst>
              <a:ext uri="{FF2B5EF4-FFF2-40B4-BE49-F238E27FC236}">
                <a16:creationId xmlns:a16="http://schemas.microsoft.com/office/drawing/2014/main" id="{AAA75860-473A-3E71-A04B-DD4DA717AE44}"/>
              </a:ext>
            </a:extLst>
          </p:cNvPr>
          <p:cNvPicPr>
            <a:picLocks noChangeAspect="1"/>
          </p:cNvPicPr>
          <p:nvPr/>
        </p:nvPicPr>
        <p:blipFill>
          <a:blip r:embed="rId3"/>
          <a:stretch>
            <a:fillRect/>
          </a:stretch>
        </p:blipFill>
        <p:spPr>
          <a:xfrm>
            <a:off x="6617398" y="2782444"/>
            <a:ext cx="1253064" cy="1455004"/>
          </a:xfrm>
          <a:prstGeom prst="rect">
            <a:avLst/>
          </a:prstGeom>
        </p:spPr>
      </p:pic>
      <p:sp>
        <p:nvSpPr>
          <p:cNvPr id="14" name="灯片编号占位符 3">
            <a:extLst>
              <a:ext uri="{FF2B5EF4-FFF2-40B4-BE49-F238E27FC236}">
                <a16:creationId xmlns:a16="http://schemas.microsoft.com/office/drawing/2014/main" id="{2FDDE359-CF2C-8576-1F1B-0B72C9EC61FC}"/>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36</a:t>
            </a:fld>
            <a:endParaRPr lang="zh-CN" altLang="en-US" dirty="0"/>
          </a:p>
        </p:txBody>
      </p:sp>
    </p:spTree>
    <p:extLst>
      <p:ext uri="{BB962C8B-B14F-4D97-AF65-F5344CB8AC3E}">
        <p14:creationId xmlns:p14="http://schemas.microsoft.com/office/powerpoint/2010/main" val="249170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E9CF080-A3B3-86E9-67B2-653DA3EE34A7}"/>
              </a:ext>
            </a:extLst>
          </p:cNvPr>
          <p:cNvSpPr txBox="1"/>
          <p:nvPr/>
        </p:nvSpPr>
        <p:spPr>
          <a:xfrm>
            <a:off x="251520" y="798591"/>
            <a:ext cx="7893844" cy="1700530"/>
          </a:xfrm>
          <a:prstGeom prst="rect">
            <a:avLst/>
          </a:prstGeom>
          <a:noFill/>
        </p:spPr>
        <p:txBody>
          <a:bodyPr wrap="square" rtlCol="0">
            <a:spAutoFit/>
          </a:bodyPr>
          <a:lstStyle/>
          <a:p>
            <a:pPr>
              <a:lnSpc>
                <a:spcPct val="150000"/>
              </a:lnSpc>
            </a:pPr>
            <a:r>
              <a:rPr lang="en-US" altLang="zh-CN" dirty="0"/>
              <a:t>1 </a:t>
            </a:r>
            <a:r>
              <a:rPr lang="zh-CN" altLang="en-US" dirty="0"/>
              <a:t>测量重复性</a:t>
            </a:r>
            <a:endParaRPr lang="en-US" altLang="zh-CN" dirty="0"/>
          </a:p>
          <a:p>
            <a:pPr>
              <a:lnSpc>
                <a:spcPct val="150000"/>
              </a:lnSpc>
            </a:pPr>
            <a:r>
              <a:rPr lang="zh-CN" altLang="en-US" dirty="0"/>
              <a:t>       用四个单元进行测量验证，四个单元共进行了</a:t>
            </a:r>
            <a:r>
              <a:rPr lang="en-US" altLang="zh-CN" dirty="0"/>
              <a:t>13</a:t>
            </a:r>
            <a:r>
              <a:rPr lang="zh-CN" altLang="en-US" dirty="0"/>
              <a:t>次两遍测量。将两遍磁铁点实测坐标拟合相减得到</a:t>
            </a:r>
            <a:r>
              <a:rPr lang="en-US" altLang="zh-CN" dirty="0"/>
              <a:t>13</a:t>
            </a:r>
            <a:r>
              <a:rPr lang="zh-CN" altLang="en-US" dirty="0"/>
              <a:t>组三个方向的坐标偏差。</a:t>
            </a:r>
          </a:p>
          <a:p>
            <a:pPr>
              <a:lnSpc>
                <a:spcPct val="150000"/>
              </a:lnSpc>
            </a:pPr>
            <a:r>
              <a:rPr lang="zh-CN" altLang="en-US" dirty="0"/>
              <a:t>各个磁铁靶标点坐标偏差如下：</a:t>
            </a:r>
          </a:p>
        </p:txBody>
      </p:sp>
      <p:graphicFrame>
        <p:nvGraphicFramePr>
          <p:cNvPr id="15" name="图表 14">
            <a:extLst>
              <a:ext uri="{FF2B5EF4-FFF2-40B4-BE49-F238E27FC236}">
                <a16:creationId xmlns:a16="http://schemas.microsoft.com/office/drawing/2014/main" id="{F547BD9D-9346-99C6-2506-FA0AA7A2CD5B}"/>
              </a:ext>
            </a:extLst>
          </p:cNvPr>
          <p:cNvGraphicFramePr>
            <a:graphicFrameLocks/>
          </p:cNvGraphicFramePr>
          <p:nvPr>
            <p:extLst>
              <p:ext uri="{D42A27DB-BD31-4B8C-83A1-F6EECF244321}">
                <p14:modId xmlns:p14="http://schemas.microsoft.com/office/powerpoint/2010/main" val="1888156923"/>
              </p:ext>
            </p:extLst>
          </p:nvPr>
        </p:nvGraphicFramePr>
        <p:xfrm>
          <a:off x="164307" y="2558283"/>
          <a:ext cx="2950369" cy="1950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图表 16">
            <a:extLst>
              <a:ext uri="{FF2B5EF4-FFF2-40B4-BE49-F238E27FC236}">
                <a16:creationId xmlns:a16="http://schemas.microsoft.com/office/drawing/2014/main" id="{1E21D1C8-86E9-4B20-A384-98C47CED9F5D}"/>
              </a:ext>
            </a:extLst>
          </p:cNvPr>
          <p:cNvGraphicFramePr>
            <a:graphicFrameLocks/>
          </p:cNvGraphicFramePr>
          <p:nvPr>
            <p:extLst>
              <p:ext uri="{D42A27DB-BD31-4B8C-83A1-F6EECF244321}">
                <p14:modId xmlns:p14="http://schemas.microsoft.com/office/powerpoint/2010/main" val="651649357"/>
              </p:ext>
            </p:extLst>
          </p:nvPr>
        </p:nvGraphicFramePr>
        <p:xfrm>
          <a:off x="3114675" y="2559310"/>
          <a:ext cx="2950369" cy="1949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图表 18">
            <a:extLst>
              <a:ext uri="{FF2B5EF4-FFF2-40B4-BE49-F238E27FC236}">
                <a16:creationId xmlns:a16="http://schemas.microsoft.com/office/drawing/2014/main" id="{4A0ADF04-2F83-112D-9C3A-170A3F688B7F}"/>
              </a:ext>
            </a:extLst>
          </p:cNvPr>
          <p:cNvGraphicFramePr>
            <a:graphicFrameLocks/>
          </p:cNvGraphicFramePr>
          <p:nvPr>
            <p:extLst>
              <p:ext uri="{D42A27DB-BD31-4B8C-83A1-F6EECF244321}">
                <p14:modId xmlns:p14="http://schemas.microsoft.com/office/powerpoint/2010/main" val="464657957"/>
              </p:ext>
            </p:extLst>
          </p:nvPr>
        </p:nvGraphicFramePr>
        <p:xfrm>
          <a:off x="6065044" y="2559310"/>
          <a:ext cx="2950369" cy="1949810"/>
        </p:xfrm>
        <a:graphic>
          <a:graphicData uri="http://schemas.openxmlformats.org/drawingml/2006/chart">
            <c:chart xmlns:c="http://schemas.openxmlformats.org/drawingml/2006/chart" xmlns:r="http://schemas.openxmlformats.org/officeDocument/2006/relationships" r:id="rId4"/>
          </a:graphicData>
        </a:graphic>
      </p:graphicFrame>
      <p:sp>
        <p:nvSpPr>
          <p:cNvPr id="20" name="文本框 19">
            <a:extLst>
              <a:ext uri="{FF2B5EF4-FFF2-40B4-BE49-F238E27FC236}">
                <a16:creationId xmlns:a16="http://schemas.microsoft.com/office/drawing/2014/main" id="{B93A2109-70B1-42D9-815C-3BBB3DEAA487}"/>
              </a:ext>
            </a:extLst>
          </p:cNvPr>
          <p:cNvSpPr txBox="1"/>
          <p:nvPr/>
        </p:nvSpPr>
        <p:spPr>
          <a:xfrm>
            <a:off x="467544" y="4869160"/>
            <a:ext cx="8429625" cy="460960"/>
          </a:xfrm>
          <a:prstGeom prst="rect">
            <a:avLst/>
          </a:prstGeom>
          <a:noFill/>
        </p:spPr>
        <p:txBody>
          <a:bodyPr wrap="square" rtlCol="0">
            <a:spAutoFit/>
          </a:bodyPr>
          <a:lstStyle/>
          <a:p>
            <a:pPr marL="214313" indent="-214313">
              <a:lnSpc>
                <a:spcPct val="150000"/>
              </a:lnSpc>
              <a:buFont typeface="Wingdings" panose="05000000000000000000" pitchFamily="2" charset="2"/>
              <a:buChar char="Ø"/>
            </a:pPr>
            <a:r>
              <a:rPr lang="en-US" altLang="zh-CN" dirty="0"/>
              <a:t>13</a:t>
            </a:r>
            <a:r>
              <a:rPr lang="zh-CN" altLang="en-US" dirty="0"/>
              <a:t>组坐标偏差中最大偏差</a:t>
            </a:r>
            <a:r>
              <a:rPr lang="en-US" altLang="zh-CN" dirty="0"/>
              <a:t>18</a:t>
            </a:r>
            <a:r>
              <a:rPr lang="en-US" altLang="zh-CN" dirty="0">
                <a:latin typeface="等线" panose="02010600030101010101" pitchFamily="2" charset="-122"/>
                <a:ea typeface="等线" panose="02010600030101010101" pitchFamily="2" charset="-122"/>
              </a:rPr>
              <a:t>µm </a:t>
            </a:r>
            <a:r>
              <a:rPr lang="zh-CN" altLang="en-US" dirty="0"/>
              <a:t>，最小偏差</a:t>
            </a:r>
            <a:r>
              <a:rPr lang="en-US" altLang="zh-CN" dirty="0">
                <a:latin typeface="等线" panose="02010600030101010101" pitchFamily="2" charset="-122"/>
                <a:ea typeface="等线" panose="02010600030101010101" pitchFamily="2" charset="-122"/>
              </a:rPr>
              <a:t>-16µm</a:t>
            </a:r>
            <a:r>
              <a:rPr lang="zh-CN" altLang="en-US" dirty="0"/>
              <a:t>。标准偏差</a:t>
            </a:r>
            <a:r>
              <a:rPr lang="en-US" altLang="zh-CN" dirty="0"/>
              <a:t>4~5</a:t>
            </a:r>
            <a:r>
              <a:rPr lang="en-US" altLang="zh-CN" dirty="0">
                <a:latin typeface="等线" panose="02010600030101010101" pitchFamily="2" charset="-122"/>
                <a:ea typeface="等线" panose="02010600030101010101" pitchFamily="2" charset="-122"/>
              </a:rPr>
              <a:t>µm</a:t>
            </a:r>
            <a:endParaRPr lang="en-US" altLang="zh-CN" dirty="0"/>
          </a:p>
        </p:txBody>
      </p:sp>
      <p:cxnSp>
        <p:nvCxnSpPr>
          <p:cNvPr id="5" name="直接连接符 4">
            <a:extLst>
              <a:ext uri="{FF2B5EF4-FFF2-40B4-BE49-F238E27FC236}">
                <a16:creationId xmlns:a16="http://schemas.microsoft.com/office/drawing/2014/main" id="{59CD77E5-315F-BCFE-AED6-0420D67277F1}"/>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标题 1">
            <a:extLst>
              <a:ext uri="{FF2B5EF4-FFF2-40B4-BE49-F238E27FC236}">
                <a16:creationId xmlns:a16="http://schemas.microsoft.com/office/drawing/2014/main" id="{2C9DED94-9567-4BA2-9874-7D522C10FEA1}"/>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8" name="灯片编号占位符 3">
            <a:extLst>
              <a:ext uri="{FF2B5EF4-FFF2-40B4-BE49-F238E27FC236}">
                <a16:creationId xmlns:a16="http://schemas.microsoft.com/office/drawing/2014/main" id="{BB774E12-34D0-A6A1-57A2-549FD2032134}"/>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37</a:t>
            </a:fld>
            <a:endParaRPr lang="zh-CN" altLang="en-US" dirty="0"/>
          </a:p>
        </p:txBody>
      </p:sp>
    </p:spTree>
    <p:extLst>
      <p:ext uri="{BB962C8B-B14F-4D97-AF65-F5344CB8AC3E}">
        <p14:creationId xmlns:p14="http://schemas.microsoft.com/office/powerpoint/2010/main" val="192087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E9CF080-A3B3-86E9-67B2-653DA3EE34A7}"/>
              </a:ext>
            </a:extLst>
          </p:cNvPr>
          <p:cNvSpPr txBox="1"/>
          <p:nvPr/>
        </p:nvSpPr>
        <p:spPr>
          <a:xfrm>
            <a:off x="288737" y="903810"/>
            <a:ext cx="8566525" cy="923330"/>
          </a:xfrm>
          <a:prstGeom prst="rect">
            <a:avLst/>
          </a:prstGeom>
          <a:noFill/>
        </p:spPr>
        <p:txBody>
          <a:bodyPr wrap="square" rtlCol="0">
            <a:spAutoFit/>
          </a:bodyPr>
          <a:lstStyle/>
          <a:p>
            <a:r>
              <a:rPr lang="en-US" altLang="zh-CN" dirty="0"/>
              <a:t>2 </a:t>
            </a:r>
            <a:r>
              <a:rPr lang="zh-CN" altLang="en-US" dirty="0"/>
              <a:t>绝对位置测量精度</a:t>
            </a:r>
            <a:endParaRPr lang="en-US" altLang="zh-CN" dirty="0"/>
          </a:p>
          <a:p>
            <a:r>
              <a:rPr lang="zh-CN" altLang="en-US" dirty="0"/>
              <a:t>       绝对位置测量精度的验证分为水平方向和高程方向两个部分。束流与横向的验证是与激光干涉仪进行对比，高程方向是与</a:t>
            </a:r>
            <a:r>
              <a:rPr lang="en-US" altLang="zh-CN" dirty="0"/>
              <a:t>1m</a:t>
            </a:r>
            <a:r>
              <a:rPr lang="zh-CN" altLang="en-US" dirty="0"/>
              <a:t>标准杆进行对比。结果如下：</a:t>
            </a:r>
          </a:p>
        </p:txBody>
      </p:sp>
      <p:graphicFrame>
        <p:nvGraphicFramePr>
          <p:cNvPr id="5" name="表格 4">
            <a:extLst>
              <a:ext uri="{FF2B5EF4-FFF2-40B4-BE49-F238E27FC236}">
                <a16:creationId xmlns:a16="http://schemas.microsoft.com/office/drawing/2014/main" id="{DC4ADBEE-3C63-014E-A627-80AD3D243DF8}"/>
              </a:ext>
            </a:extLst>
          </p:cNvPr>
          <p:cNvGraphicFramePr>
            <a:graphicFrameLocks noGrp="1"/>
          </p:cNvGraphicFramePr>
          <p:nvPr/>
        </p:nvGraphicFramePr>
        <p:xfrm>
          <a:off x="2022634" y="2357425"/>
          <a:ext cx="5007034" cy="1510928"/>
        </p:xfrm>
        <a:graphic>
          <a:graphicData uri="http://schemas.openxmlformats.org/drawingml/2006/table">
            <a:tbl>
              <a:tblPr>
                <a:tableStyleId>{5C22544A-7EE6-4342-B048-85BDC9FD1C3A}</a:tableStyleId>
              </a:tblPr>
              <a:tblGrid>
                <a:gridCol w="665560">
                  <a:extLst>
                    <a:ext uri="{9D8B030D-6E8A-4147-A177-3AD203B41FA5}">
                      <a16:colId xmlns:a16="http://schemas.microsoft.com/office/drawing/2014/main" val="599665176"/>
                    </a:ext>
                  </a:extLst>
                </a:gridCol>
                <a:gridCol w="864010">
                  <a:extLst>
                    <a:ext uri="{9D8B030D-6E8A-4147-A177-3AD203B41FA5}">
                      <a16:colId xmlns:a16="http://schemas.microsoft.com/office/drawing/2014/main" val="2664696779"/>
                    </a:ext>
                  </a:extLst>
                </a:gridCol>
                <a:gridCol w="599809">
                  <a:extLst>
                    <a:ext uri="{9D8B030D-6E8A-4147-A177-3AD203B41FA5}">
                      <a16:colId xmlns:a16="http://schemas.microsoft.com/office/drawing/2014/main" val="1323667968"/>
                    </a:ext>
                  </a:extLst>
                </a:gridCol>
                <a:gridCol w="564106">
                  <a:extLst>
                    <a:ext uri="{9D8B030D-6E8A-4147-A177-3AD203B41FA5}">
                      <a16:colId xmlns:a16="http://schemas.microsoft.com/office/drawing/2014/main" val="1088329664"/>
                    </a:ext>
                  </a:extLst>
                </a:gridCol>
                <a:gridCol w="599809">
                  <a:extLst>
                    <a:ext uri="{9D8B030D-6E8A-4147-A177-3AD203B41FA5}">
                      <a16:colId xmlns:a16="http://schemas.microsoft.com/office/drawing/2014/main" val="4041155276"/>
                    </a:ext>
                  </a:extLst>
                </a:gridCol>
                <a:gridCol w="599809">
                  <a:extLst>
                    <a:ext uri="{9D8B030D-6E8A-4147-A177-3AD203B41FA5}">
                      <a16:colId xmlns:a16="http://schemas.microsoft.com/office/drawing/2014/main" val="1449212813"/>
                    </a:ext>
                  </a:extLst>
                </a:gridCol>
                <a:gridCol w="599809">
                  <a:extLst>
                    <a:ext uri="{9D8B030D-6E8A-4147-A177-3AD203B41FA5}">
                      <a16:colId xmlns:a16="http://schemas.microsoft.com/office/drawing/2014/main" val="1367708724"/>
                    </a:ext>
                  </a:extLst>
                </a:gridCol>
                <a:gridCol w="514122">
                  <a:extLst>
                    <a:ext uri="{9D8B030D-6E8A-4147-A177-3AD203B41FA5}">
                      <a16:colId xmlns:a16="http://schemas.microsoft.com/office/drawing/2014/main" val="2411858164"/>
                    </a:ext>
                  </a:extLst>
                </a:gridCol>
              </a:tblGrid>
              <a:tr h="167164">
                <a:tc gridSpan="8">
                  <a:txBody>
                    <a:bodyPr/>
                    <a:lstStyle/>
                    <a:p>
                      <a:pPr algn="ctr" fontAlgn="b"/>
                      <a:r>
                        <a:rPr lang="zh-CN" altLang="en-US" sz="1100" u="none" strike="noStrike" dirty="0">
                          <a:effectLst/>
                        </a:rPr>
                        <a:t>水平方向：边长法与激光干涉仪进行对比</a:t>
                      </a:r>
                      <a:r>
                        <a:rPr lang="en-US" altLang="zh-CN" sz="1100" u="none" strike="noStrike" dirty="0">
                          <a:effectLst/>
                        </a:rPr>
                        <a:t>/mm</a:t>
                      </a:r>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algn="l" fontAlgn="b"/>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1027118663"/>
                  </a:ext>
                </a:extLst>
              </a:tr>
              <a:tr h="167018">
                <a:tc rowSpan="4">
                  <a:txBody>
                    <a:bodyPr/>
                    <a:lstStyle/>
                    <a:p>
                      <a:pPr algn="ctr" fontAlgn="ctr"/>
                      <a:r>
                        <a:rPr lang="en-US" sz="1200" u="none" strike="noStrike" dirty="0">
                          <a:effectLst/>
                        </a:rPr>
                        <a:t>Z</a:t>
                      </a:r>
                    </a:p>
                    <a:p>
                      <a:pPr algn="ctr" fontAlgn="ctr"/>
                      <a:r>
                        <a:rPr lang="zh-CN" altLang="en-US" sz="1200" u="none" strike="noStrike" dirty="0">
                          <a:effectLst/>
                        </a:rPr>
                        <a:t>（束流）</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测量次数</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1</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2</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3</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4</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5</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zh-CN" alt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32737824"/>
                  </a:ext>
                </a:extLst>
              </a:tr>
              <a:tr h="167018">
                <a:tc vMerge="1">
                  <a:txBody>
                    <a:bodyPr/>
                    <a:lstStyle/>
                    <a:p>
                      <a:endParaRPr lang="zh-CN" altLang="en-US"/>
                    </a:p>
                  </a:txBody>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多边法测量</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dirty="0">
                          <a:effectLst/>
                          <a:latin typeface="Times New Roman" panose="02020603050405020304" pitchFamily="18" charset="0"/>
                          <a:cs typeface="Times New Roman" panose="02020603050405020304" pitchFamily="18" charset="0"/>
                        </a:rPr>
                        <a:t>4187.7559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dirty="0">
                          <a:effectLst/>
                          <a:latin typeface="Times New Roman" panose="02020603050405020304" pitchFamily="18" charset="0"/>
                          <a:cs typeface="Times New Roman" panose="02020603050405020304" pitchFamily="18" charset="0"/>
                        </a:rPr>
                        <a:t>4187.7537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4187.7548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dirty="0">
                          <a:effectLst/>
                          <a:latin typeface="Times New Roman" panose="02020603050405020304" pitchFamily="18" charset="0"/>
                          <a:cs typeface="Times New Roman" panose="02020603050405020304" pitchFamily="18" charset="0"/>
                        </a:rPr>
                        <a:t>4187.7596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4187.7618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58779541"/>
                  </a:ext>
                </a:extLst>
              </a:tr>
              <a:tr h="167018">
                <a:tc vMerge="1">
                  <a:txBody>
                    <a:bodyPr/>
                    <a:lstStyle/>
                    <a:p>
                      <a:endParaRPr lang="zh-CN" altLang="en-US"/>
                    </a:p>
                  </a:txBody>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激光干涉仪测量</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5">
                  <a:txBody>
                    <a:bodyPr/>
                    <a:lstStyle/>
                    <a:p>
                      <a:pPr algn="ctr" fontAlgn="b"/>
                      <a:r>
                        <a:rPr lang="en-US" altLang="zh-CN" sz="900" u="none" strike="noStrike" dirty="0">
                          <a:effectLst/>
                          <a:latin typeface="Times New Roman" panose="02020603050405020304" pitchFamily="18" charset="0"/>
                          <a:cs typeface="Times New Roman" panose="02020603050405020304" pitchFamily="18" charset="0"/>
                        </a:rPr>
                        <a:t>4187.7566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b"/>
                      <a:r>
                        <a:rPr lang="zh-CN" altLang="en-US" sz="900" u="none" strike="noStrike" dirty="0">
                          <a:effectLst/>
                          <a:latin typeface="Times New Roman" panose="02020603050405020304" pitchFamily="18" charset="0"/>
                          <a:cs typeface="Times New Roman" panose="02020603050405020304" pitchFamily="18" charset="0"/>
                        </a:rPr>
                        <a:t>　</a:t>
                      </a:r>
                      <a:endParaRPr lang="zh-CN" alt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20302750"/>
                  </a:ext>
                </a:extLst>
              </a:tr>
              <a:tr h="167018">
                <a:tc vMerge="1">
                  <a:txBody>
                    <a:bodyPr/>
                    <a:lstStyle/>
                    <a:p>
                      <a:endParaRPr lang="zh-CN" altLang="en-US"/>
                    </a:p>
                  </a:txBody>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距离之差</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dirty="0">
                          <a:effectLst/>
                          <a:latin typeface="Times New Roman" panose="02020603050405020304" pitchFamily="18" charset="0"/>
                          <a:cs typeface="Times New Roman" panose="02020603050405020304" pitchFamily="18" charset="0"/>
                        </a:rPr>
                        <a:t>-0.0007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-0.0029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-0.0018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dirty="0">
                          <a:effectLst/>
                          <a:latin typeface="Times New Roman" panose="02020603050405020304" pitchFamily="18" charset="0"/>
                          <a:cs typeface="Times New Roman" panose="02020603050405020304" pitchFamily="18" charset="0"/>
                        </a:rPr>
                        <a:t>0.0030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en-US" altLang="zh-CN" sz="900" u="none" strike="noStrike" dirty="0">
                          <a:effectLst/>
                          <a:latin typeface="Times New Roman" panose="02020603050405020304" pitchFamily="18" charset="0"/>
                          <a:cs typeface="Times New Roman" panose="02020603050405020304" pitchFamily="18" charset="0"/>
                        </a:rPr>
                        <a:t>0.0052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900" u="none" strike="noStrike" dirty="0">
                          <a:effectLst/>
                          <a:latin typeface="Times New Roman" panose="02020603050405020304" pitchFamily="18" charset="0"/>
                          <a:cs typeface="Times New Roman" panose="02020603050405020304" pitchFamily="18" charset="0"/>
                        </a:rPr>
                        <a:t>0.0031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29114648"/>
                  </a:ext>
                </a:extLst>
              </a:tr>
              <a:tr h="167018">
                <a:tc rowSpan="4">
                  <a:txBody>
                    <a:bodyPr/>
                    <a:lstStyle/>
                    <a:p>
                      <a:pPr algn="ctr" fontAlgn="ctr"/>
                      <a:r>
                        <a:rPr lang="en-US" sz="1200" u="none" strike="noStrike" dirty="0">
                          <a:effectLst/>
                        </a:rPr>
                        <a:t>X</a:t>
                      </a:r>
                    </a:p>
                    <a:p>
                      <a:pPr algn="ctr" fontAlgn="ctr"/>
                      <a:r>
                        <a:rPr lang="zh-CN" altLang="en-US" sz="1200" u="none" strike="noStrike" dirty="0">
                          <a:effectLst/>
                        </a:rPr>
                        <a:t>（横向）</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测量次数</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1</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2</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3</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4</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5</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900" u="none" strike="noStrike" dirty="0">
                          <a:effectLst/>
                          <a:latin typeface="Times New Roman" panose="02020603050405020304" pitchFamily="18" charset="0"/>
                          <a:cs typeface="Times New Roman" panose="02020603050405020304" pitchFamily="18" charset="0"/>
                        </a:rPr>
                        <a:t>标准偏差</a:t>
                      </a:r>
                      <a:endParaRPr lang="zh-CN" altLang="en-US" sz="9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06001605"/>
                  </a:ext>
                </a:extLst>
              </a:tr>
              <a:tr h="167018">
                <a:tc vMerge="1">
                  <a:txBody>
                    <a:bodyPr/>
                    <a:lstStyle/>
                    <a:p>
                      <a:endParaRPr lang="zh-CN" altLang="en-US"/>
                    </a:p>
                  </a:txBody>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多边法</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558.9532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558.9522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558.9525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558.9511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558.9500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45961629"/>
                  </a:ext>
                </a:extLst>
              </a:tr>
              <a:tr h="167018">
                <a:tc vMerge="1">
                  <a:txBody>
                    <a:bodyPr/>
                    <a:lstStyle/>
                    <a:p>
                      <a:endParaRPr lang="zh-CN" altLang="en-US"/>
                    </a:p>
                  </a:txBody>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激光干涉仪</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5">
                  <a:txBody>
                    <a:bodyPr/>
                    <a:lstStyle/>
                    <a:p>
                      <a:pPr algn="ctr" fontAlgn="b"/>
                      <a:r>
                        <a:rPr lang="en-US" altLang="zh-CN" sz="900" u="none" strike="noStrike">
                          <a:effectLst/>
                          <a:latin typeface="Times New Roman" panose="02020603050405020304" pitchFamily="18" charset="0"/>
                          <a:cs typeface="Times New Roman" panose="02020603050405020304" pitchFamily="18" charset="0"/>
                        </a:rPr>
                        <a:t>558.9581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b"/>
                      <a:r>
                        <a:rPr lang="zh-CN" altLang="en-US" sz="900" u="none" strike="noStrike">
                          <a:effectLst/>
                          <a:latin typeface="Times New Roman" panose="02020603050405020304" pitchFamily="18" charset="0"/>
                          <a:cs typeface="Times New Roman" panose="02020603050405020304" pitchFamily="18" charset="0"/>
                        </a:rPr>
                        <a:t>　</a:t>
                      </a:r>
                      <a:endParaRPr lang="zh-CN" altLang="en-US"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22980226"/>
                  </a:ext>
                </a:extLst>
              </a:tr>
              <a:tr h="167018">
                <a:tc vMerge="1">
                  <a:txBody>
                    <a:bodyPr/>
                    <a:lstStyle/>
                    <a:p>
                      <a:endParaRPr lang="zh-CN" altLang="en-US"/>
                    </a:p>
                  </a:txBody>
                  <a:tcPr/>
                </a:tc>
                <a:tc>
                  <a:txBody>
                    <a:bodyPr/>
                    <a:lstStyle/>
                    <a:p>
                      <a:pPr algn="l" fontAlgn="b"/>
                      <a:r>
                        <a:rPr lang="zh-CN" altLang="en-US" sz="900" u="none" strike="noStrike" dirty="0">
                          <a:effectLst/>
                          <a:latin typeface="Times New Roman" panose="02020603050405020304" pitchFamily="18" charset="0"/>
                          <a:cs typeface="Times New Roman" panose="02020603050405020304" pitchFamily="18" charset="0"/>
                        </a:rPr>
                        <a:t>距离之差</a:t>
                      </a:r>
                      <a:endParaRPr lang="en-US"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-0.0049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-0.0059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-0.0057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-0.0071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altLang="zh-CN" sz="900" u="none" strike="noStrike">
                          <a:effectLst/>
                          <a:latin typeface="Times New Roman" panose="02020603050405020304" pitchFamily="18" charset="0"/>
                          <a:cs typeface="Times New Roman" panose="02020603050405020304" pitchFamily="18" charset="0"/>
                        </a:rPr>
                        <a:t>-0.0082 </a:t>
                      </a:r>
                      <a:endParaRPr lang="en-US" altLang="zh-CN" sz="9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altLang="zh-CN" sz="900" u="none" strike="noStrike" dirty="0">
                          <a:effectLst/>
                          <a:latin typeface="Times New Roman" panose="02020603050405020304" pitchFamily="18" charset="0"/>
                          <a:cs typeface="Times New Roman" panose="02020603050405020304" pitchFamily="18" charset="0"/>
                        </a:rPr>
                        <a:t>0.0064 </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99110310"/>
                  </a:ext>
                </a:extLst>
              </a:tr>
            </a:tbl>
          </a:graphicData>
        </a:graphic>
      </p:graphicFrame>
      <p:sp>
        <p:nvSpPr>
          <p:cNvPr id="8" name="文本框 7">
            <a:extLst>
              <a:ext uri="{FF2B5EF4-FFF2-40B4-BE49-F238E27FC236}">
                <a16:creationId xmlns:a16="http://schemas.microsoft.com/office/drawing/2014/main" id="{84213467-2FAF-CD58-31E7-7A0974461028}"/>
              </a:ext>
            </a:extLst>
          </p:cNvPr>
          <p:cNvSpPr txBox="1"/>
          <p:nvPr/>
        </p:nvSpPr>
        <p:spPr>
          <a:xfrm>
            <a:off x="7323884" y="2568414"/>
            <a:ext cx="1394200" cy="923330"/>
          </a:xfrm>
          <a:prstGeom prst="rect">
            <a:avLst/>
          </a:prstGeom>
          <a:noFill/>
        </p:spPr>
        <p:txBody>
          <a:bodyPr wrap="square" rtlCol="0">
            <a:spAutoFit/>
          </a:bodyPr>
          <a:lstStyle/>
          <a:p>
            <a:r>
              <a:rPr lang="zh-CN" altLang="en-US" dirty="0"/>
              <a:t>激光干涉仪测量精度：</a:t>
            </a:r>
            <a:r>
              <a:rPr lang="en-US" altLang="zh-CN" dirty="0"/>
              <a:t>0.5</a:t>
            </a:r>
            <a:r>
              <a:rPr lang="pl-PL" altLang="zh-CN" sz="1350" dirty="0"/>
              <a:t>µm/m</a:t>
            </a:r>
            <a:endParaRPr lang="zh-CN" altLang="en-US" dirty="0"/>
          </a:p>
        </p:txBody>
      </p:sp>
      <p:sp>
        <p:nvSpPr>
          <p:cNvPr id="13" name="文本框 12">
            <a:extLst>
              <a:ext uri="{FF2B5EF4-FFF2-40B4-BE49-F238E27FC236}">
                <a16:creationId xmlns:a16="http://schemas.microsoft.com/office/drawing/2014/main" id="{A6998B08-20A7-3484-A9F6-BFC93D5DC347}"/>
              </a:ext>
            </a:extLst>
          </p:cNvPr>
          <p:cNvSpPr txBox="1"/>
          <p:nvPr/>
        </p:nvSpPr>
        <p:spPr>
          <a:xfrm>
            <a:off x="7323884" y="4000717"/>
            <a:ext cx="1394200" cy="923330"/>
          </a:xfrm>
          <a:prstGeom prst="rect">
            <a:avLst/>
          </a:prstGeom>
          <a:noFill/>
        </p:spPr>
        <p:txBody>
          <a:bodyPr wrap="square" rtlCol="0">
            <a:spAutoFit/>
          </a:bodyPr>
          <a:lstStyle/>
          <a:p>
            <a:r>
              <a:rPr lang="zh-CN" altLang="en-US" dirty="0"/>
              <a:t>标准杆长度：</a:t>
            </a:r>
            <a:r>
              <a:rPr lang="en-US" altLang="zh-CN" dirty="0"/>
              <a:t>1000mm±2</a:t>
            </a:r>
            <a:r>
              <a:rPr lang="pl-PL" altLang="zh-CN" sz="1350" dirty="0"/>
              <a:t>µm</a:t>
            </a:r>
            <a:endParaRPr lang="zh-CN" altLang="en-US" dirty="0"/>
          </a:p>
        </p:txBody>
      </p:sp>
      <p:graphicFrame>
        <p:nvGraphicFramePr>
          <p:cNvPr id="12" name="表格 11">
            <a:extLst>
              <a:ext uri="{FF2B5EF4-FFF2-40B4-BE49-F238E27FC236}">
                <a16:creationId xmlns:a16="http://schemas.microsoft.com/office/drawing/2014/main" id="{7239E3DD-56DD-58D2-1895-CE1E74802900}"/>
              </a:ext>
            </a:extLst>
          </p:cNvPr>
          <p:cNvGraphicFramePr>
            <a:graphicFrameLocks noGrp="1"/>
          </p:cNvGraphicFramePr>
          <p:nvPr/>
        </p:nvGraphicFramePr>
        <p:xfrm>
          <a:off x="2304478" y="4097535"/>
          <a:ext cx="4535047" cy="664370"/>
        </p:xfrm>
        <a:graphic>
          <a:graphicData uri="http://schemas.openxmlformats.org/drawingml/2006/table">
            <a:tbl>
              <a:tblPr>
                <a:tableStyleId>{5C22544A-7EE6-4342-B048-85BDC9FD1C3A}</a:tableStyleId>
              </a:tblPr>
              <a:tblGrid>
                <a:gridCol w="581025">
                  <a:extLst>
                    <a:ext uri="{9D8B030D-6E8A-4147-A177-3AD203B41FA5}">
                      <a16:colId xmlns:a16="http://schemas.microsoft.com/office/drawing/2014/main" val="4159689442"/>
                    </a:ext>
                  </a:extLst>
                </a:gridCol>
                <a:gridCol w="614363">
                  <a:extLst>
                    <a:ext uri="{9D8B030D-6E8A-4147-A177-3AD203B41FA5}">
                      <a16:colId xmlns:a16="http://schemas.microsoft.com/office/drawing/2014/main" val="2873215219"/>
                    </a:ext>
                  </a:extLst>
                </a:gridCol>
                <a:gridCol w="479822">
                  <a:extLst>
                    <a:ext uri="{9D8B030D-6E8A-4147-A177-3AD203B41FA5}">
                      <a16:colId xmlns:a16="http://schemas.microsoft.com/office/drawing/2014/main" val="3136123660"/>
                    </a:ext>
                  </a:extLst>
                </a:gridCol>
                <a:gridCol w="479822">
                  <a:extLst>
                    <a:ext uri="{9D8B030D-6E8A-4147-A177-3AD203B41FA5}">
                      <a16:colId xmlns:a16="http://schemas.microsoft.com/office/drawing/2014/main" val="4181409777"/>
                    </a:ext>
                  </a:extLst>
                </a:gridCol>
                <a:gridCol w="479822">
                  <a:extLst>
                    <a:ext uri="{9D8B030D-6E8A-4147-A177-3AD203B41FA5}">
                      <a16:colId xmlns:a16="http://schemas.microsoft.com/office/drawing/2014/main" val="4037245259"/>
                    </a:ext>
                  </a:extLst>
                </a:gridCol>
                <a:gridCol w="479822">
                  <a:extLst>
                    <a:ext uri="{9D8B030D-6E8A-4147-A177-3AD203B41FA5}">
                      <a16:colId xmlns:a16="http://schemas.microsoft.com/office/drawing/2014/main" val="361135117"/>
                    </a:ext>
                  </a:extLst>
                </a:gridCol>
                <a:gridCol w="480395">
                  <a:extLst>
                    <a:ext uri="{9D8B030D-6E8A-4147-A177-3AD203B41FA5}">
                      <a16:colId xmlns:a16="http://schemas.microsoft.com/office/drawing/2014/main" val="1801748227"/>
                    </a:ext>
                  </a:extLst>
                </a:gridCol>
                <a:gridCol w="480395">
                  <a:extLst>
                    <a:ext uri="{9D8B030D-6E8A-4147-A177-3AD203B41FA5}">
                      <a16:colId xmlns:a16="http://schemas.microsoft.com/office/drawing/2014/main" val="3407352706"/>
                    </a:ext>
                  </a:extLst>
                </a:gridCol>
                <a:gridCol w="459581">
                  <a:extLst>
                    <a:ext uri="{9D8B030D-6E8A-4147-A177-3AD203B41FA5}">
                      <a16:colId xmlns:a16="http://schemas.microsoft.com/office/drawing/2014/main" val="809216967"/>
                    </a:ext>
                  </a:extLst>
                </a:gridCol>
              </a:tblGrid>
              <a:tr h="185738">
                <a:tc gridSpan="9">
                  <a:txBody>
                    <a:bodyPr/>
                    <a:lstStyle/>
                    <a:p>
                      <a:pPr algn="ctr" rtl="0" fontAlgn="b"/>
                      <a:r>
                        <a:rPr lang="zh-CN" altLang="en-US" sz="1100" u="none" strike="noStrike" dirty="0">
                          <a:effectLst/>
                        </a:rPr>
                        <a:t>高程方向：边长法测量</a:t>
                      </a:r>
                      <a:r>
                        <a:rPr lang="en-US" altLang="zh-CN" sz="1100" u="none" strike="noStrike" dirty="0">
                          <a:effectLst/>
                        </a:rPr>
                        <a:t>1000mm</a:t>
                      </a:r>
                      <a:r>
                        <a:rPr lang="zh-CN" altLang="en-US" sz="1100" u="none" strike="noStrike" dirty="0">
                          <a:effectLst/>
                        </a:rPr>
                        <a:t>标准杆</a:t>
                      </a:r>
                      <a:r>
                        <a:rPr lang="en-US" altLang="zh-CN" sz="1100" u="none" strike="noStrike" dirty="0">
                          <a:effectLst/>
                        </a:rPr>
                        <a:t>/mm</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00099923"/>
                  </a:ext>
                </a:extLst>
              </a:tr>
              <a:tr h="178594">
                <a:tc rowSpan="3">
                  <a:txBody>
                    <a:bodyPr/>
                    <a:lstStyle/>
                    <a:p>
                      <a:pPr algn="ctr" rtl="0" fontAlgn="ctr"/>
                      <a:r>
                        <a:rPr lang="en-US" sz="1100" u="none" strike="noStrike" dirty="0">
                          <a:effectLst/>
                        </a:rPr>
                        <a:t>Y</a:t>
                      </a:r>
                    </a:p>
                    <a:p>
                      <a:pPr algn="ctr" rtl="0" fontAlgn="ctr"/>
                      <a:r>
                        <a:rPr lang="zh-CN" altLang="en-US" sz="1100" u="none" strike="noStrike" dirty="0">
                          <a:effectLst/>
                        </a:rPr>
                        <a:t>（高程）</a:t>
                      </a:r>
                      <a:endParaRPr lang="zh-CN" altLang="en-US" sz="11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zh-CN" altLang="en-US" sz="900" u="none" strike="noStrike">
                          <a:effectLst/>
                        </a:rPr>
                        <a:t>测量次数</a:t>
                      </a:r>
                      <a:endParaRPr lang="zh-CN" altLang="en-US"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n-US" altLang="zh-CN" sz="900" u="none" strike="noStrike">
                          <a:effectLst/>
                        </a:rPr>
                        <a:t>1</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n-US" altLang="zh-CN" sz="900" u="none" strike="noStrike" dirty="0">
                          <a:effectLst/>
                        </a:rPr>
                        <a:t>2</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n-US" altLang="zh-CN" sz="900" u="none" strike="noStrike">
                          <a:effectLst/>
                        </a:rPr>
                        <a:t>3</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n-US" altLang="zh-CN" sz="900" u="none" strike="noStrike">
                          <a:effectLst/>
                        </a:rPr>
                        <a:t>4</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n-US" altLang="zh-CN" sz="900" u="none" strike="noStrike">
                          <a:effectLst/>
                        </a:rPr>
                        <a:t>5</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n-US" altLang="zh-CN" sz="900" u="none" strike="noStrike">
                          <a:effectLst/>
                        </a:rPr>
                        <a:t>6</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zh-CN" altLang="en-US" sz="800" u="none" strike="noStrike" dirty="0">
                          <a:effectLst/>
                        </a:rPr>
                        <a:t>标准偏差</a:t>
                      </a:r>
                      <a:endParaRPr lang="zh-CN" altLang="en-US" sz="8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5362741"/>
                  </a:ext>
                </a:extLst>
              </a:tr>
              <a:tr h="150019">
                <a:tc vMerge="1">
                  <a:txBody>
                    <a:bodyPr/>
                    <a:lstStyle/>
                    <a:p>
                      <a:endParaRPr lang="zh-CN" altLang="en-US"/>
                    </a:p>
                  </a:txBody>
                  <a:tcPr/>
                </a:tc>
                <a:tc>
                  <a:txBody>
                    <a:bodyPr/>
                    <a:lstStyle/>
                    <a:p>
                      <a:pPr algn="ctr" rtl="0" fontAlgn="b"/>
                      <a:r>
                        <a:rPr lang="zh-CN" altLang="en-US" sz="900" u="none" strike="noStrike">
                          <a:effectLst/>
                        </a:rPr>
                        <a:t>多边法测量</a:t>
                      </a:r>
                      <a:endParaRPr lang="zh-CN" altLang="en-US"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999.9966</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dirty="0">
                          <a:effectLst/>
                        </a:rPr>
                        <a:t>999.9885</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999.9906</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999.9931</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dirty="0">
                          <a:effectLst/>
                        </a:rPr>
                        <a:t>999.9943</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dirty="0">
                          <a:effectLst/>
                        </a:rPr>
                        <a:t>999.9943</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1457325"/>
                  </a:ext>
                </a:extLst>
              </a:tr>
              <a:tr h="150019">
                <a:tc vMerge="1">
                  <a:txBody>
                    <a:bodyPr/>
                    <a:lstStyle/>
                    <a:p>
                      <a:endParaRPr lang="zh-CN" altLang="en-US"/>
                    </a:p>
                  </a:txBody>
                  <a:tcPr/>
                </a:tc>
                <a:tc>
                  <a:txBody>
                    <a:bodyPr/>
                    <a:lstStyle/>
                    <a:p>
                      <a:pPr algn="ctr" rtl="0" fontAlgn="b"/>
                      <a:r>
                        <a:rPr lang="zh-CN" altLang="en-US" sz="900" u="none" strike="noStrike">
                          <a:effectLst/>
                        </a:rPr>
                        <a:t>偏差</a:t>
                      </a:r>
                      <a:endParaRPr lang="zh-CN" altLang="en-US"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-0.0034</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dirty="0">
                          <a:effectLst/>
                        </a:rPr>
                        <a:t>-0.0115</a:t>
                      </a:r>
                      <a:endParaRPr lang="en-US" altLang="zh-CN" sz="9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-0.0094</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-0.0069</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-0.0057</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en-US" altLang="zh-CN" sz="900" u="none" strike="noStrike">
                          <a:effectLst/>
                        </a:rPr>
                        <a:t>-0.0057</a:t>
                      </a:r>
                      <a:endParaRPr lang="en-US" altLang="zh-CN" sz="900" b="0" i="0" u="none" strike="noStrike">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rPr>
                        <a:t>0.0076</a:t>
                      </a:r>
                      <a:r>
                        <a:rPr lang="zh-CN" altLang="en-US" sz="800" u="none" strike="noStrike" dirty="0">
                          <a:effectLst/>
                        </a:rPr>
                        <a:t>　</a:t>
                      </a:r>
                      <a:endParaRPr lang="zh-CN" altLang="en-US" sz="800" b="0" i="0" u="none" strike="noStrike" dirty="0">
                        <a:solidFill>
                          <a:srgbClr val="000000"/>
                        </a:solidFill>
                        <a:effectLst/>
                        <a:latin typeface="Times New Roman" panose="02020603050405020304" pitchFamily="18" charset="0"/>
                        <a:ea typeface="等线" panose="02010600030101010101" pitchFamily="2" charset="-122"/>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5326216"/>
                  </a:ext>
                </a:extLst>
              </a:tr>
            </a:tbl>
          </a:graphicData>
        </a:graphic>
      </p:graphicFrame>
      <p:sp>
        <p:nvSpPr>
          <p:cNvPr id="14" name="文本框 13">
            <a:extLst>
              <a:ext uri="{FF2B5EF4-FFF2-40B4-BE49-F238E27FC236}">
                <a16:creationId xmlns:a16="http://schemas.microsoft.com/office/drawing/2014/main" id="{4B056346-2411-95BD-28A7-0E35F78EEE53}"/>
              </a:ext>
            </a:extLst>
          </p:cNvPr>
          <p:cNvSpPr txBox="1"/>
          <p:nvPr/>
        </p:nvSpPr>
        <p:spPr>
          <a:xfrm>
            <a:off x="611560" y="5030861"/>
            <a:ext cx="7279481" cy="923330"/>
          </a:xfrm>
          <a:prstGeom prst="rect">
            <a:avLst/>
          </a:prstGeom>
          <a:noFill/>
        </p:spPr>
        <p:txBody>
          <a:bodyPr wrap="square" rtlCol="0">
            <a:spAutoFit/>
          </a:bodyPr>
          <a:lstStyle/>
          <a:p>
            <a:pPr marL="214313" indent="-214313">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束流方向与干涉仪测量偏差小于</a:t>
            </a:r>
            <a:r>
              <a:rPr lang="en-US" altLang="zh-CN" dirty="0">
                <a:latin typeface="Times New Roman" panose="02020603050405020304" pitchFamily="18" charset="0"/>
                <a:cs typeface="Times New Roman" panose="02020603050405020304" pitchFamily="18" charset="0"/>
              </a:rPr>
              <a:t>6</a:t>
            </a:r>
            <a:r>
              <a:rPr lang="pl-PL" altLang="zh-CN" sz="1350" dirty="0">
                <a:latin typeface="Times New Roman" panose="02020603050405020304" pitchFamily="18" charset="0"/>
                <a:cs typeface="Times New Roman" panose="02020603050405020304" pitchFamily="18" charset="0"/>
              </a:rPr>
              <a:t> µm </a:t>
            </a:r>
            <a:r>
              <a:rPr lang="zh-CN" altLang="en-US" sz="1350"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横向与干涉仪测量偏差小于</a:t>
            </a:r>
            <a:r>
              <a:rPr lang="en-US" altLang="zh-CN" dirty="0">
                <a:latin typeface="Times New Roman" panose="02020603050405020304" pitchFamily="18" charset="0"/>
                <a:cs typeface="Times New Roman" panose="02020603050405020304" pitchFamily="18" charset="0"/>
              </a:rPr>
              <a:t>9</a:t>
            </a:r>
            <a:r>
              <a:rPr lang="pl-PL" altLang="zh-CN" sz="1350" dirty="0">
                <a:latin typeface="Times New Roman" panose="02020603050405020304" pitchFamily="18" charset="0"/>
                <a:cs typeface="Times New Roman" panose="02020603050405020304" pitchFamily="18" charset="0"/>
              </a:rPr>
              <a:t> µm </a:t>
            </a:r>
            <a:r>
              <a:rPr lang="zh-CN" altLang="en-US" sz="1350"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高程方向与</a:t>
            </a:r>
            <a:r>
              <a:rPr lang="en-US" altLang="zh-CN" dirty="0">
                <a:latin typeface="Times New Roman" panose="02020603050405020304" pitchFamily="18" charset="0"/>
                <a:cs typeface="Times New Roman" panose="02020603050405020304" pitchFamily="18" charset="0"/>
              </a:rPr>
              <a:t>1m</a:t>
            </a:r>
            <a:r>
              <a:rPr lang="zh-CN" altLang="en-US" dirty="0">
                <a:latin typeface="Times New Roman" panose="02020603050405020304" pitchFamily="18" charset="0"/>
                <a:cs typeface="Times New Roman" panose="02020603050405020304" pitchFamily="18" charset="0"/>
              </a:rPr>
              <a:t>标准杆偏差小于</a:t>
            </a:r>
            <a:r>
              <a:rPr lang="en-US" altLang="zh-CN" dirty="0">
                <a:latin typeface="Times New Roman" panose="02020603050405020304" pitchFamily="18" charset="0"/>
                <a:cs typeface="Times New Roman" panose="02020603050405020304" pitchFamily="18" charset="0"/>
              </a:rPr>
              <a:t>12</a:t>
            </a:r>
            <a:r>
              <a:rPr lang="pl-PL" altLang="zh-CN" sz="1350" dirty="0">
                <a:latin typeface="Times New Roman" panose="02020603050405020304" pitchFamily="18" charset="0"/>
                <a:cs typeface="Times New Roman" panose="02020603050405020304" pitchFamily="18" charset="0"/>
              </a:rPr>
              <a:t> µm </a:t>
            </a:r>
            <a:r>
              <a:rPr lang="zh-CN" altLang="en-US" dirty="0">
                <a:latin typeface="Times New Roman" panose="02020603050405020304" pitchFamily="18" charset="0"/>
                <a:cs typeface="Times New Roman" panose="02020603050405020304" pitchFamily="18" charset="0"/>
              </a:rPr>
              <a:t>。</a:t>
            </a:r>
          </a:p>
        </p:txBody>
      </p:sp>
      <p:cxnSp>
        <p:nvCxnSpPr>
          <p:cNvPr id="6" name="直接连接符 5">
            <a:extLst>
              <a:ext uri="{FF2B5EF4-FFF2-40B4-BE49-F238E27FC236}">
                <a16:creationId xmlns:a16="http://schemas.microsoft.com/office/drawing/2014/main" id="{92E67C0A-2CBE-4EE1-C8AC-F36F48DBDDB5}"/>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95F80AF7-7B6F-7BCC-34EF-B9F652F76CC0}"/>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9" name="灯片编号占位符 3">
            <a:extLst>
              <a:ext uri="{FF2B5EF4-FFF2-40B4-BE49-F238E27FC236}">
                <a16:creationId xmlns:a16="http://schemas.microsoft.com/office/drawing/2014/main" id="{47EC706D-E412-FE18-8498-2144A98DFEA9}"/>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38</a:t>
            </a:fld>
            <a:endParaRPr lang="zh-CN" altLang="en-US" dirty="0"/>
          </a:p>
        </p:txBody>
      </p:sp>
    </p:spTree>
    <p:extLst>
      <p:ext uri="{BB962C8B-B14F-4D97-AF65-F5344CB8AC3E}">
        <p14:creationId xmlns:p14="http://schemas.microsoft.com/office/powerpoint/2010/main" val="1256169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E9CF080-A3B3-86E9-67B2-653DA3EE34A7}"/>
              </a:ext>
            </a:extLst>
          </p:cNvPr>
          <p:cNvSpPr txBox="1"/>
          <p:nvPr/>
        </p:nvSpPr>
        <p:spPr>
          <a:xfrm>
            <a:off x="235543" y="866030"/>
            <a:ext cx="8566525" cy="1200329"/>
          </a:xfrm>
          <a:prstGeom prst="rect">
            <a:avLst/>
          </a:prstGeom>
          <a:noFill/>
        </p:spPr>
        <p:txBody>
          <a:bodyPr wrap="square" rtlCol="0">
            <a:spAutoFit/>
          </a:bodyPr>
          <a:lstStyle/>
          <a:p>
            <a:r>
              <a:rPr lang="en-US" altLang="zh-CN" dirty="0"/>
              <a:t>3 </a:t>
            </a:r>
            <a:r>
              <a:rPr lang="zh-CN" altLang="en-US" dirty="0"/>
              <a:t>相对位移测量精度</a:t>
            </a:r>
            <a:endParaRPr lang="en-US" altLang="zh-CN" dirty="0"/>
          </a:p>
          <a:p>
            <a:r>
              <a:rPr lang="zh-CN" altLang="en-US" dirty="0"/>
              <a:t>       相对位移主要是在微米级磁铁调整时进行实时位移监测。通过与回馈干涉仪测量结果对比验证边长法相对位移测量精度。实验时每走</a:t>
            </a:r>
            <a:r>
              <a:rPr lang="en-US" altLang="zh-CN" dirty="0"/>
              <a:t>1mm</a:t>
            </a:r>
            <a:r>
              <a:rPr lang="zh-CN" altLang="en-US" dirty="0"/>
              <a:t>左右测量一次并进行对比，共走了</a:t>
            </a:r>
            <a:r>
              <a:rPr lang="en-US" altLang="zh-CN" dirty="0"/>
              <a:t>8</a:t>
            </a:r>
            <a:r>
              <a:rPr lang="zh-CN" altLang="en-US" dirty="0"/>
              <a:t>次。三个方向分别进行对比实验。</a:t>
            </a:r>
          </a:p>
        </p:txBody>
      </p:sp>
      <p:graphicFrame>
        <p:nvGraphicFramePr>
          <p:cNvPr id="8" name="表格 7">
            <a:extLst>
              <a:ext uri="{FF2B5EF4-FFF2-40B4-BE49-F238E27FC236}">
                <a16:creationId xmlns:a16="http://schemas.microsoft.com/office/drawing/2014/main" id="{BE50DB8A-60E7-60EE-2866-A45ADE5EC8A2}"/>
              </a:ext>
            </a:extLst>
          </p:cNvPr>
          <p:cNvGraphicFramePr>
            <a:graphicFrameLocks noGrp="1"/>
          </p:cNvGraphicFramePr>
          <p:nvPr>
            <p:extLst>
              <p:ext uri="{D42A27DB-BD31-4B8C-83A1-F6EECF244321}">
                <p14:modId xmlns:p14="http://schemas.microsoft.com/office/powerpoint/2010/main" val="1591565172"/>
              </p:ext>
            </p:extLst>
          </p:nvPr>
        </p:nvGraphicFramePr>
        <p:xfrm>
          <a:off x="3192067" y="4049041"/>
          <a:ext cx="2744391" cy="1900234"/>
        </p:xfrm>
        <a:graphic>
          <a:graphicData uri="http://schemas.openxmlformats.org/drawingml/2006/table">
            <a:tbl>
              <a:tblPr>
                <a:tableStyleId>{5C22544A-7EE6-4342-B048-85BDC9FD1C3A}</a:tableStyleId>
              </a:tblPr>
              <a:tblGrid>
                <a:gridCol w="357188">
                  <a:extLst>
                    <a:ext uri="{9D8B030D-6E8A-4147-A177-3AD203B41FA5}">
                      <a16:colId xmlns:a16="http://schemas.microsoft.com/office/drawing/2014/main" val="264734168"/>
                    </a:ext>
                  </a:extLst>
                </a:gridCol>
                <a:gridCol w="354806">
                  <a:extLst>
                    <a:ext uri="{9D8B030D-6E8A-4147-A177-3AD203B41FA5}">
                      <a16:colId xmlns:a16="http://schemas.microsoft.com/office/drawing/2014/main" val="2088926991"/>
                    </a:ext>
                  </a:extLst>
                </a:gridCol>
                <a:gridCol w="392906">
                  <a:extLst>
                    <a:ext uri="{9D8B030D-6E8A-4147-A177-3AD203B41FA5}">
                      <a16:colId xmlns:a16="http://schemas.microsoft.com/office/drawing/2014/main" val="1526838726"/>
                    </a:ext>
                  </a:extLst>
                </a:gridCol>
                <a:gridCol w="414338">
                  <a:extLst>
                    <a:ext uri="{9D8B030D-6E8A-4147-A177-3AD203B41FA5}">
                      <a16:colId xmlns:a16="http://schemas.microsoft.com/office/drawing/2014/main" val="1622071152"/>
                    </a:ext>
                  </a:extLst>
                </a:gridCol>
                <a:gridCol w="467915">
                  <a:extLst>
                    <a:ext uri="{9D8B030D-6E8A-4147-A177-3AD203B41FA5}">
                      <a16:colId xmlns:a16="http://schemas.microsoft.com/office/drawing/2014/main" val="3531148194"/>
                    </a:ext>
                  </a:extLst>
                </a:gridCol>
                <a:gridCol w="336947">
                  <a:extLst>
                    <a:ext uri="{9D8B030D-6E8A-4147-A177-3AD203B41FA5}">
                      <a16:colId xmlns:a16="http://schemas.microsoft.com/office/drawing/2014/main" val="2206929507"/>
                    </a:ext>
                  </a:extLst>
                </a:gridCol>
                <a:gridCol w="420291">
                  <a:extLst>
                    <a:ext uri="{9D8B030D-6E8A-4147-A177-3AD203B41FA5}">
                      <a16:colId xmlns:a16="http://schemas.microsoft.com/office/drawing/2014/main" val="1154916283"/>
                    </a:ext>
                  </a:extLst>
                </a:gridCol>
              </a:tblGrid>
              <a:tr h="135731">
                <a:tc gridSpan="7">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高程</a:t>
                      </a:r>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a:t>
                      </a:r>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方向相对位移对比</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ctr" fontAlgn="b"/>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ctr" fontAlgn="b"/>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ctr" fontAlgn="b"/>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ct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ct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491783755"/>
                  </a:ext>
                </a:extLst>
              </a:tr>
              <a:tr h="135731">
                <a:tc>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点名</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干涉仪</a:t>
                      </a:r>
                      <a:endPar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dirty="0">
                          <a:effectLst/>
                          <a:latin typeface="Times New Roman" panose="02020603050405020304" pitchFamily="18" charset="0"/>
                          <a:cs typeface="Times New Roman" panose="02020603050405020304" pitchFamily="18" charset="0"/>
                        </a:rPr>
                        <a:t>X</a:t>
                      </a:r>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dirty="0">
                          <a:effectLst/>
                          <a:latin typeface="Times New Roman" panose="02020603050405020304" pitchFamily="18" charset="0"/>
                          <a:cs typeface="Times New Roman" panose="02020603050405020304" pitchFamily="18" charset="0"/>
                        </a:rPr>
                        <a:t>Y</a:t>
                      </a:r>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dirty="0">
                          <a:effectLst/>
                          <a:latin typeface="Times New Roman" panose="02020603050405020304" pitchFamily="18" charset="0"/>
                          <a:cs typeface="Times New Roman" panose="02020603050405020304" pitchFamily="18" charset="0"/>
                        </a:rPr>
                        <a:t>Z</a:t>
                      </a:r>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边长法</a:t>
                      </a:r>
                      <a:endPar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偏差</a:t>
                      </a:r>
                      <a:r>
                        <a:rPr lang="en-US" altLang="zh-CN" sz="800" u="none" strike="noStrike" dirty="0">
                          <a:effectLst/>
                          <a:latin typeface="Times New Roman" panose="02020603050405020304" pitchFamily="18" charset="0"/>
                          <a:cs typeface="Times New Roman" panose="02020603050405020304" pitchFamily="18" charset="0"/>
                        </a:rPr>
                        <a:t>/</a:t>
                      </a:r>
                      <a:r>
                        <a:rPr lang="pl-PL" altLang="zh-CN" sz="800" dirty="0">
                          <a:latin typeface="Times New Roman" panose="02020603050405020304" pitchFamily="18" charset="0"/>
                          <a:ea typeface="宋体" panose="02010600030101010101" pitchFamily="2" charset="-122"/>
                          <a:cs typeface="Times New Roman" panose="02020603050405020304" pitchFamily="18" charset="0"/>
                        </a:rPr>
                        <a:t>µm</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5672687"/>
                  </a:ext>
                </a:extLst>
              </a:tr>
              <a:tr h="135731">
                <a:tc>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起始点</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0.000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-96.413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414.882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1458.391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0.000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6768906"/>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-1.027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-96.409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415.909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1458.386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-1.027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-0.3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935973"/>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-96.408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416.921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1458.384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28406839"/>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-96.408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417.921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1458.381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-1.000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0.4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45408781"/>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-96.410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418.920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1458.380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-0.999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-0.8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14863886"/>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-96.412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419.922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1458.377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-1.002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-0.5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02338671"/>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1.494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-96.409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418.427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1458.380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1.495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0.8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41570133"/>
                  </a:ext>
                </a:extLst>
              </a:tr>
              <a:tr h="135731">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1.506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-96.409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416.920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1458.384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1.507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0.6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60735105"/>
                  </a:ext>
                </a:extLst>
              </a:tr>
              <a:tr h="135731">
                <a:tc>
                  <a:txBody>
                    <a:bodyPr/>
                    <a:lstStyle/>
                    <a:p>
                      <a:pPr algn="ctr" fontAlgn="b"/>
                      <a:r>
                        <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Y08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1.524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-96.410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415.396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1458.389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1.524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0.3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16824647"/>
                  </a:ext>
                </a:extLst>
              </a:tr>
              <a:tr h="135731">
                <a:tc>
                  <a:txBody>
                    <a:bodyPr/>
                    <a:lstStyle/>
                    <a:p>
                      <a:pPr algn="ctr" fontAlgn="b"/>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最大偏差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最大偏差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15182814"/>
                  </a:ext>
                </a:extLst>
              </a:tr>
              <a:tr h="135731">
                <a:tc>
                  <a:txBody>
                    <a:bodyPr/>
                    <a:lstStyle/>
                    <a:p>
                      <a:pPr algn="ctr" fontAlgn="b"/>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最小偏差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最小偏差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865681857"/>
                  </a:ext>
                </a:extLst>
              </a:tr>
              <a:tr h="135731">
                <a:tc>
                  <a:txBody>
                    <a:bodyPr/>
                    <a:lstStyle/>
                    <a:p>
                      <a:pPr algn="ctr" fontAlgn="b"/>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322490725"/>
                  </a:ext>
                </a:extLst>
              </a:tr>
            </a:tbl>
          </a:graphicData>
        </a:graphic>
      </p:graphicFrame>
      <p:graphicFrame>
        <p:nvGraphicFramePr>
          <p:cNvPr id="16" name="表格 15">
            <a:extLst>
              <a:ext uri="{FF2B5EF4-FFF2-40B4-BE49-F238E27FC236}">
                <a16:creationId xmlns:a16="http://schemas.microsoft.com/office/drawing/2014/main" id="{26C3F3CE-899D-1C7F-1705-D887FA78264A}"/>
              </a:ext>
            </a:extLst>
          </p:cNvPr>
          <p:cNvGraphicFramePr>
            <a:graphicFrameLocks noGrp="1"/>
          </p:cNvGraphicFramePr>
          <p:nvPr>
            <p:extLst>
              <p:ext uri="{D42A27DB-BD31-4B8C-83A1-F6EECF244321}">
                <p14:modId xmlns:p14="http://schemas.microsoft.com/office/powerpoint/2010/main" val="707915677"/>
              </p:ext>
            </p:extLst>
          </p:nvPr>
        </p:nvGraphicFramePr>
        <p:xfrm>
          <a:off x="280142" y="4049042"/>
          <a:ext cx="2757487" cy="1900238"/>
        </p:xfrm>
        <a:graphic>
          <a:graphicData uri="http://schemas.openxmlformats.org/drawingml/2006/table">
            <a:tbl>
              <a:tblPr>
                <a:tableStyleId>{5C22544A-7EE6-4342-B048-85BDC9FD1C3A}</a:tableStyleId>
              </a:tblPr>
              <a:tblGrid>
                <a:gridCol w="354806">
                  <a:extLst>
                    <a:ext uri="{9D8B030D-6E8A-4147-A177-3AD203B41FA5}">
                      <a16:colId xmlns:a16="http://schemas.microsoft.com/office/drawing/2014/main" val="2455848488"/>
                    </a:ext>
                  </a:extLst>
                </a:gridCol>
                <a:gridCol w="389334">
                  <a:extLst>
                    <a:ext uri="{9D8B030D-6E8A-4147-A177-3AD203B41FA5}">
                      <a16:colId xmlns:a16="http://schemas.microsoft.com/office/drawing/2014/main" val="1824349511"/>
                    </a:ext>
                  </a:extLst>
                </a:gridCol>
                <a:gridCol w="389334">
                  <a:extLst>
                    <a:ext uri="{9D8B030D-6E8A-4147-A177-3AD203B41FA5}">
                      <a16:colId xmlns:a16="http://schemas.microsoft.com/office/drawing/2014/main" val="1902533473"/>
                    </a:ext>
                  </a:extLst>
                </a:gridCol>
                <a:gridCol w="407194">
                  <a:extLst>
                    <a:ext uri="{9D8B030D-6E8A-4147-A177-3AD203B41FA5}">
                      <a16:colId xmlns:a16="http://schemas.microsoft.com/office/drawing/2014/main" val="2978667972"/>
                    </a:ext>
                  </a:extLst>
                </a:gridCol>
                <a:gridCol w="459581">
                  <a:extLst>
                    <a:ext uri="{9D8B030D-6E8A-4147-A177-3AD203B41FA5}">
                      <a16:colId xmlns:a16="http://schemas.microsoft.com/office/drawing/2014/main" val="814862867"/>
                    </a:ext>
                  </a:extLst>
                </a:gridCol>
                <a:gridCol w="336947">
                  <a:extLst>
                    <a:ext uri="{9D8B030D-6E8A-4147-A177-3AD203B41FA5}">
                      <a16:colId xmlns:a16="http://schemas.microsoft.com/office/drawing/2014/main" val="40336397"/>
                    </a:ext>
                  </a:extLst>
                </a:gridCol>
                <a:gridCol w="420291">
                  <a:extLst>
                    <a:ext uri="{9D8B030D-6E8A-4147-A177-3AD203B41FA5}">
                      <a16:colId xmlns:a16="http://schemas.microsoft.com/office/drawing/2014/main" val="4006094211"/>
                    </a:ext>
                  </a:extLst>
                </a:gridCol>
              </a:tblGrid>
              <a:tr h="133227">
                <a:tc gridSpan="7">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rPr>
                        <a:t>横向</a:t>
                      </a:r>
                      <a:r>
                        <a:rPr lang="en-US" altLang="zh-CN" sz="800" b="0" i="0" u="none" strike="noStrike" dirty="0">
                          <a:solidFill>
                            <a:srgbClr val="000000"/>
                          </a:solidFill>
                          <a:effectLst/>
                          <a:latin typeface="Times New Roman" panose="02020603050405020304" pitchFamily="18" charset="0"/>
                          <a:ea typeface="+mn-ea"/>
                          <a:cs typeface="Times New Roman" panose="02020603050405020304" pitchFamily="18" charset="0"/>
                        </a:rPr>
                        <a:t>X</a:t>
                      </a:r>
                      <a:r>
                        <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rPr>
                        <a:t>方向相对位移对比</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r" fontAlgn="b"/>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r" fontAlgn="b"/>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r" fontAlgn="b"/>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hMerge="1">
                  <a:txBody>
                    <a:bodyPr/>
                    <a:lstStyle/>
                    <a:p>
                      <a:pPr algn="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1121102860"/>
                  </a:ext>
                </a:extLst>
              </a:tr>
              <a:tr h="13322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rPr>
                        <a:t>点名</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干涉仪</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a:effectLst/>
                          <a:latin typeface="Times New Roman" panose="02020603050405020304" pitchFamily="18" charset="0"/>
                          <a:cs typeface="Times New Roman" panose="02020603050405020304" pitchFamily="18" charset="0"/>
                        </a:rPr>
                        <a:t>X</a:t>
                      </a:r>
                      <a:endPar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a:effectLst/>
                          <a:latin typeface="Times New Roman" panose="02020603050405020304" pitchFamily="18" charset="0"/>
                          <a:cs typeface="Times New Roman" panose="02020603050405020304" pitchFamily="18" charset="0"/>
                        </a:rPr>
                        <a:t>Y</a:t>
                      </a:r>
                      <a:endPar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a:effectLst/>
                          <a:latin typeface="Times New Roman" panose="02020603050405020304" pitchFamily="18" charset="0"/>
                          <a:cs typeface="Times New Roman" panose="02020603050405020304" pitchFamily="18" charset="0"/>
                        </a:rPr>
                        <a:t>Z</a:t>
                      </a:r>
                      <a:endPar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边长法</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偏差</a:t>
                      </a:r>
                      <a:r>
                        <a:rPr lang="en-US" altLang="zh-CN" sz="800" u="none" strike="noStrike" dirty="0">
                          <a:effectLst/>
                          <a:latin typeface="Times New Roman" panose="02020603050405020304" pitchFamily="18" charset="0"/>
                          <a:cs typeface="Times New Roman" panose="02020603050405020304" pitchFamily="18" charset="0"/>
                        </a:rPr>
                        <a:t>/</a:t>
                      </a:r>
                      <a:r>
                        <a:rPr lang="pl-PL" altLang="zh-CN" sz="800" dirty="0">
                          <a:latin typeface="Times New Roman" panose="02020603050405020304" pitchFamily="18" charset="0"/>
                          <a:ea typeface="宋体" panose="02010600030101010101" pitchFamily="2" charset="-122"/>
                          <a:cs typeface="Times New Roman" panose="02020603050405020304" pitchFamily="18" charset="0"/>
                        </a:rPr>
                        <a:t>µm</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4504413"/>
                  </a:ext>
                </a:extLst>
              </a:tr>
              <a:tr h="133227">
                <a:tc>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起始点</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0.0000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-99.764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415.466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1458.143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0.000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58589401"/>
                  </a:ext>
                </a:extLst>
              </a:tr>
              <a:tr h="133227">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-0.9954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-98.767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1458.136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-0.997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7082326"/>
                  </a:ext>
                </a:extLst>
              </a:tr>
              <a:tr h="133227">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-97.766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1458.130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6755560"/>
                  </a:ext>
                </a:extLst>
              </a:tr>
              <a:tr h="140239">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-0.9981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-96.770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1458.122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2.1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36678007"/>
                  </a:ext>
                </a:extLst>
              </a:tr>
              <a:tr h="133227">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-0.9992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-95.769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415.480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1458.121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78645116"/>
                  </a:ext>
                </a:extLst>
              </a:tr>
              <a:tr h="133227">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-0.9990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-94.769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415.479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1458.112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-1.1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4962492"/>
                  </a:ext>
                </a:extLst>
              </a:tr>
              <a:tr h="133227">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-1.0016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-93.768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1458.100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0.5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79591383"/>
                  </a:ext>
                </a:extLst>
              </a:tr>
              <a:tr h="133227">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-92.768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1458.092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7211603"/>
                  </a:ext>
                </a:extLst>
              </a:tr>
              <a:tr h="140239">
                <a:tc>
                  <a:txBody>
                    <a:bodyPr/>
                    <a:lstStyle/>
                    <a:p>
                      <a:pPr algn="ctr" fontAlgn="b"/>
                      <a:r>
                        <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X08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1.5008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-94.270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1458.102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1.502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1.2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784570"/>
                  </a:ext>
                </a:extLst>
              </a:tr>
              <a:tr h="140239">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最大偏差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最大偏差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99375150"/>
                  </a:ext>
                </a:extLst>
              </a:tr>
              <a:tr h="140239">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最小偏差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最小偏差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81530673"/>
                  </a:ext>
                </a:extLst>
              </a:tr>
              <a:tr h="140239">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74968935"/>
                  </a:ext>
                </a:extLst>
              </a:tr>
            </a:tbl>
          </a:graphicData>
        </a:graphic>
      </p:graphicFrame>
      <p:graphicFrame>
        <p:nvGraphicFramePr>
          <p:cNvPr id="19" name="表格 18">
            <a:extLst>
              <a:ext uri="{FF2B5EF4-FFF2-40B4-BE49-F238E27FC236}">
                <a16:creationId xmlns:a16="http://schemas.microsoft.com/office/drawing/2014/main" id="{98899986-B5C4-4FC3-BD49-9F9BA11A7EC7}"/>
              </a:ext>
            </a:extLst>
          </p:cNvPr>
          <p:cNvGraphicFramePr>
            <a:graphicFrameLocks noGrp="1"/>
          </p:cNvGraphicFramePr>
          <p:nvPr>
            <p:extLst>
              <p:ext uri="{D42A27DB-BD31-4B8C-83A1-F6EECF244321}">
                <p14:modId xmlns:p14="http://schemas.microsoft.com/office/powerpoint/2010/main" val="900020952"/>
              </p:ext>
            </p:extLst>
          </p:nvPr>
        </p:nvGraphicFramePr>
        <p:xfrm>
          <a:off x="6055861" y="4050230"/>
          <a:ext cx="2830943" cy="1899048"/>
        </p:xfrm>
        <a:graphic>
          <a:graphicData uri="http://schemas.openxmlformats.org/drawingml/2006/table">
            <a:tbl>
              <a:tblPr>
                <a:tableStyleId>{5C22544A-7EE6-4342-B048-85BDC9FD1C3A}</a:tableStyleId>
              </a:tblPr>
              <a:tblGrid>
                <a:gridCol w="392543">
                  <a:extLst>
                    <a:ext uri="{9D8B030D-6E8A-4147-A177-3AD203B41FA5}">
                      <a16:colId xmlns:a16="http://schemas.microsoft.com/office/drawing/2014/main" val="4113429104"/>
                    </a:ext>
                  </a:extLst>
                </a:gridCol>
                <a:gridCol w="354806">
                  <a:extLst>
                    <a:ext uri="{9D8B030D-6E8A-4147-A177-3AD203B41FA5}">
                      <a16:colId xmlns:a16="http://schemas.microsoft.com/office/drawing/2014/main" val="3097410643"/>
                    </a:ext>
                  </a:extLst>
                </a:gridCol>
                <a:gridCol w="441722">
                  <a:extLst>
                    <a:ext uri="{9D8B030D-6E8A-4147-A177-3AD203B41FA5}">
                      <a16:colId xmlns:a16="http://schemas.microsoft.com/office/drawing/2014/main" val="868642271"/>
                    </a:ext>
                  </a:extLst>
                </a:gridCol>
                <a:gridCol w="407194">
                  <a:extLst>
                    <a:ext uri="{9D8B030D-6E8A-4147-A177-3AD203B41FA5}">
                      <a16:colId xmlns:a16="http://schemas.microsoft.com/office/drawing/2014/main" val="581753532"/>
                    </a:ext>
                  </a:extLst>
                </a:gridCol>
                <a:gridCol w="459581">
                  <a:extLst>
                    <a:ext uri="{9D8B030D-6E8A-4147-A177-3AD203B41FA5}">
                      <a16:colId xmlns:a16="http://schemas.microsoft.com/office/drawing/2014/main" val="2986925767"/>
                    </a:ext>
                  </a:extLst>
                </a:gridCol>
                <a:gridCol w="354806">
                  <a:extLst>
                    <a:ext uri="{9D8B030D-6E8A-4147-A177-3AD203B41FA5}">
                      <a16:colId xmlns:a16="http://schemas.microsoft.com/office/drawing/2014/main" val="2035057587"/>
                    </a:ext>
                  </a:extLst>
                </a:gridCol>
                <a:gridCol w="420291">
                  <a:extLst>
                    <a:ext uri="{9D8B030D-6E8A-4147-A177-3AD203B41FA5}">
                      <a16:colId xmlns:a16="http://schemas.microsoft.com/office/drawing/2014/main" val="568328380"/>
                    </a:ext>
                  </a:extLst>
                </a:gridCol>
              </a:tblGrid>
              <a:tr h="134634">
                <a:tc gridSpan="7">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rPr>
                        <a:t>束流</a:t>
                      </a:r>
                      <a:r>
                        <a:rPr lang="en-US" altLang="zh-CN" sz="800" b="0" i="0" u="none" strike="noStrike" dirty="0">
                          <a:solidFill>
                            <a:srgbClr val="000000"/>
                          </a:solidFill>
                          <a:effectLst/>
                          <a:latin typeface="Times New Roman" panose="02020603050405020304" pitchFamily="18" charset="0"/>
                          <a:ea typeface="+mn-ea"/>
                          <a:cs typeface="Times New Roman" panose="02020603050405020304" pitchFamily="18" charset="0"/>
                        </a:rPr>
                        <a:t>Z</a:t>
                      </a:r>
                      <a:r>
                        <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rPr>
                        <a:t>方向相对位移对比</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b"/>
                      <a:endParaRPr lang="zh-CN" altLang="en-US" sz="11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b"/>
                </a:tc>
                <a:tc hMerge="1">
                  <a:txBody>
                    <a:bodyPr/>
                    <a:lstStyle/>
                    <a:p>
                      <a:pPr algn="ctr" fontAlgn="b"/>
                      <a:endParaRPr 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hMerge="1">
                  <a:txBody>
                    <a:bodyPr/>
                    <a:lstStyle/>
                    <a:p>
                      <a:pPr algn="ctr" fontAlgn="b"/>
                      <a:endParaRPr 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hMerge="1">
                  <a:txBody>
                    <a:bodyPr/>
                    <a:lstStyle/>
                    <a:p>
                      <a:pPr algn="ctr" fontAlgn="b"/>
                      <a:endParaRPr 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hMerge="1">
                  <a:txBody>
                    <a:bodyPr/>
                    <a:lstStyle/>
                    <a:p>
                      <a:pPr algn="ctr" fontAlgn="b"/>
                      <a:endParaRPr lang="zh-CN" altLang="en-US" sz="11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9525" marR="9525" marT="9525" marB="0" anchor="b"/>
                </a:tc>
                <a:tc hMerge="1">
                  <a:txBody>
                    <a:bodyPr/>
                    <a:lstStyle/>
                    <a:p>
                      <a:pPr algn="ctr" fontAlgn="b"/>
                      <a:endPar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1155170488"/>
                  </a:ext>
                </a:extLst>
              </a:tr>
              <a:tr h="134634">
                <a:tc>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点名</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干涉仪</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dirty="0">
                          <a:effectLst/>
                          <a:latin typeface="Times New Roman" panose="02020603050405020304" pitchFamily="18" charset="0"/>
                          <a:cs typeface="Times New Roman" panose="02020603050405020304" pitchFamily="18" charset="0"/>
                        </a:rPr>
                        <a:t>X</a:t>
                      </a:r>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a:effectLst/>
                          <a:latin typeface="Times New Roman" panose="02020603050405020304" pitchFamily="18" charset="0"/>
                          <a:cs typeface="Times New Roman" panose="02020603050405020304" pitchFamily="18" charset="0"/>
                        </a:rPr>
                        <a:t>Y</a:t>
                      </a:r>
                      <a:endPar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800" u="none" strike="noStrike" dirty="0">
                          <a:effectLst/>
                          <a:latin typeface="Times New Roman" panose="02020603050405020304" pitchFamily="18" charset="0"/>
                          <a:cs typeface="Times New Roman" panose="02020603050405020304" pitchFamily="18" charset="0"/>
                        </a:rPr>
                        <a:t>Z</a:t>
                      </a:r>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边长法</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zh-CN" altLang="en-US" sz="800" u="none" strike="noStrike" dirty="0">
                          <a:effectLst/>
                          <a:latin typeface="Times New Roman" panose="02020603050405020304" pitchFamily="18" charset="0"/>
                          <a:cs typeface="Times New Roman" panose="02020603050405020304" pitchFamily="18" charset="0"/>
                        </a:rPr>
                        <a:t>偏差</a:t>
                      </a:r>
                      <a:r>
                        <a:rPr lang="en-US" altLang="zh-CN" sz="800" u="none" strike="noStrike" dirty="0">
                          <a:effectLst/>
                          <a:latin typeface="Times New Roman" panose="02020603050405020304" pitchFamily="18" charset="0"/>
                          <a:cs typeface="Times New Roman" panose="02020603050405020304" pitchFamily="18" charset="0"/>
                        </a:rPr>
                        <a:t>/</a:t>
                      </a:r>
                      <a:r>
                        <a:rPr lang="pl-PL" altLang="zh-CN" sz="800" dirty="0">
                          <a:latin typeface="Times New Roman" panose="02020603050405020304" pitchFamily="18" charset="0"/>
                          <a:ea typeface="宋体" panose="02010600030101010101" pitchFamily="2" charset="-122"/>
                          <a:cs typeface="Times New Roman" panose="02020603050405020304" pitchFamily="18" charset="0"/>
                        </a:rPr>
                        <a:t>µm</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36070176"/>
                  </a:ext>
                </a:extLst>
              </a:tr>
              <a:tr h="134634">
                <a:tc>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起始点</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0.0000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-101.238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415.462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1459.495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0.000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0656684"/>
                  </a:ext>
                </a:extLst>
              </a:tr>
              <a:tr h="141720">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0.9943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-101.244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415.459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1458.500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43322438"/>
                  </a:ext>
                </a:extLst>
              </a:tr>
              <a:tr h="134634">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-101.250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415.458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1457.497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2.5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84023162"/>
                  </a:ext>
                </a:extLst>
              </a:tr>
              <a:tr h="134634">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-101.256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415.455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1456.494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1.003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2.4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47851135"/>
                  </a:ext>
                </a:extLst>
              </a:tr>
              <a:tr h="134634">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0.9987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-101.262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415.453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1455.494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1.000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19106115"/>
                  </a:ext>
                </a:extLst>
              </a:tr>
              <a:tr h="134634">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0.9959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-101.265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415.451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1454.497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0.997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84900410"/>
                  </a:ext>
                </a:extLst>
              </a:tr>
              <a:tr h="141720">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1.0022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-101.271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415.448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1453.493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1.004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1.9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39449213"/>
                  </a:ext>
                </a:extLst>
              </a:tr>
              <a:tr h="134634">
                <a:tc>
                  <a:txBody>
                    <a:bodyPr/>
                    <a:lstStyle/>
                    <a:p>
                      <a:pPr algn="ctr" fontAlgn="b"/>
                      <a:r>
                        <a:rPr lang="en-US"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1.0009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-101.277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415.446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1452.491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1.002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1.2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9330276"/>
                  </a:ext>
                </a:extLst>
              </a:tr>
              <a:tr h="134634">
                <a:tc>
                  <a:txBody>
                    <a:bodyPr/>
                    <a:lstStyle/>
                    <a:p>
                      <a:pPr algn="ctr" fontAlgn="b"/>
                      <a:r>
                        <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Z08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0.9957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-101.282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415.443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1451.493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a:effectLst/>
                          <a:latin typeface="Times New Roman" panose="02020603050405020304" pitchFamily="18" charset="0"/>
                          <a:cs typeface="Times New Roman" panose="02020603050405020304" pitchFamily="18" charset="0"/>
                        </a:rPr>
                        <a:t>0.998 </a:t>
                      </a:r>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altLang="zh-CN" sz="800" u="none" strike="noStrike" dirty="0">
                          <a:effectLst/>
                          <a:latin typeface="Times New Roman" panose="02020603050405020304" pitchFamily="18" charset="0"/>
                          <a:cs typeface="Times New Roman" panose="02020603050405020304" pitchFamily="18" charset="0"/>
                        </a:rPr>
                        <a:t>2.3 </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4260264"/>
                  </a:ext>
                </a:extLst>
              </a:tr>
              <a:tr h="134634">
                <a:tc>
                  <a:txBody>
                    <a:bodyPr/>
                    <a:lstStyle/>
                    <a:p>
                      <a:pPr algn="ctr" fontAlgn="b"/>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最大偏差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最大偏差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9082223"/>
                  </a:ext>
                </a:extLst>
              </a:tr>
              <a:tr h="134634">
                <a:tc>
                  <a:txBody>
                    <a:bodyPr/>
                    <a:lstStyle/>
                    <a:p>
                      <a:pPr algn="ctr" fontAlgn="b"/>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最小偏差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最小偏差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02535991"/>
                  </a:ext>
                </a:extLst>
              </a:tr>
              <a:tr h="134634">
                <a:tc>
                  <a:txBody>
                    <a:bodyPr/>
                    <a:lstStyle/>
                    <a:p>
                      <a:pPr algn="ctr" fontAlgn="b"/>
                      <a:endParaRPr 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altLang="zh-CN" sz="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zh-CN" altLang="en-US"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endPar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fontAlgn="b"/>
                      <a:r>
                        <a:rPr lang="zh-CN" alt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标准偏差</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09288680"/>
                  </a:ext>
                </a:extLst>
              </a:tr>
            </a:tbl>
          </a:graphicData>
        </a:graphic>
      </p:graphicFrame>
      <p:pic>
        <p:nvPicPr>
          <p:cNvPr id="21" name="图片 20">
            <a:extLst>
              <a:ext uri="{FF2B5EF4-FFF2-40B4-BE49-F238E27FC236}">
                <a16:creationId xmlns:a16="http://schemas.microsoft.com/office/drawing/2014/main" id="{CEC169C9-8405-D57B-47C4-10E0C63760C4}"/>
              </a:ext>
            </a:extLst>
          </p:cNvPr>
          <p:cNvPicPr>
            <a:picLocks noChangeAspect="1"/>
          </p:cNvPicPr>
          <p:nvPr/>
        </p:nvPicPr>
        <p:blipFill>
          <a:blip r:embed="rId2"/>
          <a:stretch>
            <a:fillRect/>
          </a:stretch>
        </p:blipFill>
        <p:spPr>
          <a:xfrm>
            <a:off x="108508" y="2249835"/>
            <a:ext cx="4331564" cy="1140718"/>
          </a:xfrm>
          <a:prstGeom prst="rect">
            <a:avLst/>
          </a:prstGeom>
        </p:spPr>
      </p:pic>
      <p:pic>
        <p:nvPicPr>
          <p:cNvPr id="22" name="图片 21">
            <a:extLst>
              <a:ext uri="{FF2B5EF4-FFF2-40B4-BE49-F238E27FC236}">
                <a16:creationId xmlns:a16="http://schemas.microsoft.com/office/drawing/2014/main" id="{8C884E41-11A9-B8DE-2FC1-16AA63B5F993}"/>
              </a:ext>
            </a:extLst>
          </p:cNvPr>
          <p:cNvPicPr>
            <a:picLocks noChangeAspect="1"/>
          </p:cNvPicPr>
          <p:nvPr/>
        </p:nvPicPr>
        <p:blipFill>
          <a:blip r:embed="rId3"/>
          <a:stretch>
            <a:fillRect/>
          </a:stretch>
        </p:blipFill>
        <p:spPr>
          <a:xfrm>
            <a:off x="4432928" y="2244763"/>
            <a:ext cx="4629367" cy="1191381"/>
          </a:xfrm>
          <a:prstGeom prst="rect">
            <a:avLst/>
          </a:prstGeom>
        </p:spPr>
      </p:pic>
      <p:cxnSp>
        <p:nvCxnSpPr>
          <p:cNvPr id="5" name="直接连接符 4">
            <a:extLst>
              <a:ext uri="{FF2B5EF4-FFF2-40B4-BE49-F238E27FC236}">
                <a16:creationId xmlns:a16="http://schemas.microsoft.com/office/drawing/2014/main" id="{8DFED87F-F7F8-72C2-D031-0D2D7DE87CEF}"/>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标题 1">
            <a:extLst>
              <a:ext uri="{FF2B5EF4-FFF2-40B4-BE49-F238E27FC236}">
                <a16:creationId xmlns:a16="http://schemas.microsoft.com/office/drawing/2014/main" id="{54363FF0-25A8-5F19-387A-EB246F6A1864}"/>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7" name="灯片编号占位符 3">
            <a:extLst>
              <a:ext uri="{FF2B5EF4-FFF2-40B4-BE49-F238E27FC236}">
                <a16:creationId xmlns:a16="http://schemas.microsoft.com/office/drawing/2014/main" id="{ECEFB486-C9B2-3F6D-C4F0-25FFBB0952BC}"/>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39</a:t>
            </a:fld>
            <a:endParaRPr lang="zh-CN" altLang="en-US" dirty="0"/>
          </a:p>
        </p:txBody>
      </p:sp>
    </p:spTree>
    <p:extLst>
      <p:ext uri="{BB962C8B-B14F-4D97-AF65-F5344CB8AC3E}">
        <p14:creationId xmlns:p14="http://schemas.microsoft.com/office/powerpoint/2010/main" val="1433104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二、</a:t>
            </a:r>
            <a:r>
              <a:rPr lang="en-US" altLang="zh-CN" sz="2800" b="1" dirty="0">
                <a:latin typeface="Arial Unicode MS" pitchFamily="34" charset="-122"/>
                <a:ea typeface="Arial Unicode MS" panose="020B0604020202020204" pitchFamily="34" charset="-122"/>
                <a:cs typeface="Arial Unicode MS" pitchFamily="34" charset="-122"/>
              </a:rPr>
              <a:t>HEPS</a:t>
            </a:r>
            <a:r>
              <a:rPr lang="zh-CN" altLang="en-US" sz="2800" b="1" dirty="0">
                <a:latin typeface="Arial Unicode MS" pitchFamily="34" charset="-122"/>
                <a:ea typeface="Arial Unicode MS" panose="020B0604020202020204" pitchFamily="34" charset="-122"/>
                <a:cs typeface="Arial Unicode MS" pitchFamily="34" charset="-122"/>
              </a:rPr>
              <a:t>准直精度要求</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44740" y="6352073"/>
            <a:ext cx="2133600" cy="365125"/>
          </a:xfrm>
        </p:spPr>
        <p:txBody>
          <a:bodyPr/>
          <a:lstStyle/>
          <a:p>
            <a:pPr>
              <a:defRPr/>
            </a:pPr>
            <a:fld id="{521683DF-D507-43F4-81CB-95BA739AB1EA}" type="slidenum">
              <a:rPr lang="zh-CN" altLang="en-US" smtClean="0"/>
              <a:pPr>
                <a:defRPr/>
              </a:pPr>
              <a:t>4</a:t>
            </a:fld>
            <a:endParaRPr lang="zh-CN" altLang="en-US" dirty="0"/>
          </a:p>
        </p:txBody>
      </p:sp>
      <p:sp>
        <p:nvSpPr>
          <p:cNvPr id="8" name="文本框 7">
            <a:extLst>
              <a:ext uri="{FF2B5EF4-FFF2-40B4-BE49-F238E27FC236}">
                <a16:creationId xmlns:a16="http://schemas.microsoft.com/office/drawing/2014/main" id="{AD6E4C48-94DC-3F69-66A7-792F87686E72}"/>
              </a:ext>
            </a:extLst>
          </p:cNvPr>
          <p:cNvSpPr txBox="1"/>
          <p:nvPr/>
        </p:nvSpPr>
        <p:spPr>
          <a:xfrm>
            <a:off x="827584" y="972655"/>
            <a:ext cx="7859216" cy="1077218"/>
          </a:xfrm>
          <a:prstGeom prst="rect">
            <a:avLst/>
          </a:prstGeom>
          <a:noFill/>
        </p:spPr>
        <p:txBody>
          <a:bodyPr wrap="square">
            <a:spAutoFit/>
          </a:bodyPr>
          <a:lstStyle/>
          <a:p>
            <a:pPr marL="342900" lvl="0"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直线加速器相邻设备横向、高程准直精度</a:t>
            </a:r>
            <a:r>
              <a:rPr lang="en-US" altLang="zh-CN" sz="2000" dirty="0">
                <a:solidFill>
                  <a:prstClr val="black"/>
                </a:solidFill>
                <a:latin typeface="Times New Roman" pitchFamily="18" charset="0"/>
                <a:cs typeface="Times New Roman" pitchFamily="18" charset="0"/>
              </a:rPr>
              <a:t>0.1mm</a:t>
            </a:r>
            <a:r>
              <a:rPr lang="zh-CN" altLang="en-US" sz="2000" dirty="0">
                <a:solidFill>
                  <a:prstClr val="black"/>
                </a:solidFill>
                <a:latin typeface="Times New Roman" pitchFamily="18" charset="0"/>
                <a:cs typeface="Times New Roman" pitchFamily="18" charset="0"/>
              </a:rPr>
              <a:t>，纵向</a:t>
            </a:r>
            <a:r>
              <a:rPr lang="en-US" altLang="zh-CN" sz="2000" dirty="0">
                <a:solidFill>
                  <a:prstClr val="black"/>
                </a:solidFill>
                <a:latin typeface="Times New Roman" pitchFamily="18" charset="0"/>
                <a:cs typeface="Times New Roman" pitchFamily="18" charset="0"/>
              </a:rPr>
              <a:t>0.3mm</a:t>
            </a:r>
            <a:r>
              <a:rPr lang="zh-CN" altLang="en-US" sz="2000" dirty="0">
                <a:solidFill>
                  <a:prstClr val="black"/>
                </a:solidFill>
                <a:latin typeface="Times New Roman" pitchFamily="18" charset="0"/>
                <a:cs typeface="Times New Roman" pitchFamily="18" charset="0"/>
              </a:rPr>
              <a:t>。</a:t>
            </a:r>
            <a:endParaRPr lang="en-US" altLang="zh-CN" sz="2000" dirty="0">
              <a:solidFill>
                <a:prstClr val="black"/>
              </a:solidFill>
              <a:latin typeface="Times New Roman" pitchFamily="18" charset="0"/>
              <a:cs typeface="Times New Roman" pitchFamily="18" charset="0"/>
            </a:endParaRPr>
          </a:p>
          <a:p>
            <a:pPr marL="342900" lvl="0"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低能、高能输运线相邻设备横向、高程准直精度</a:t>
            </a:r>
            <a:r>
              <a:rPr lang="en-US" altLang="zh-CN" sz="2000" dirty="0">
                <a:solidFill>
                  <a:prstClr val="black"/>
                </a:solidFill>
                <a:latin typeface="Times New Roman" pitchFamily="18" charset="0"/>
                <a:cs typeface="Times New Roman" pitchFamily="18" charset="0"/>
              </a:rPr>
              <a:t>0.2mm</a:t>
            </a:r>
            <a:r>
              <a:rPr lang="zh-CN" altLang="en-US" sz="2000" dirty="0">
                <a:solidFill>
                  <a:prstClr val="black"/>
                </a:solidFill>
                <a:latin typeface="Times New Roman" pitchFamily="18" charset="0"/>
                <a:cs typeface="Times New Roman" pitchFamily="18" charset="0"/>
              </a:rPr>
              <a:t>，纵向</a:t>
            </a:r>
            <a:r>
              <a:rPr lang="en-US" altLang="zh-CN" sz="2000" dirty="0">
                <a:solidFill>
                  <a:prstClr val="black"/>
                </a:solidFill>
                <a:latin typeface="Times New Roman" pitchFamily="18" charset="0"/>
                <a:cs typeface="Times New Roman" pitchFamily="18" charset="0"/>
              </a:rPr>
              <a:t>0.3mm</a:t>
            </a:r>
            <a:r>
              <a:rPr lang="zh-CN" altLang="en-US" sz="2000" dirty="0">
                <a:solidFill>
                  <a:prstClr val="black"/>
                </a:solidFill>
                <a:latin typeface="Times New Roman" pitchFamily="18" charset="0"/>
                <a:cs typeface="Times New Roman" pitchFamily="18" charset="0"/>
              </a:rPr>
              <a:t>。</a:t>
            </a:r>
          </a:p>
        </p:txBody>
      </p:sp>
      <p:graphicFrame>
        <p:nvGraphicFramePr>
          <p:cNvPr id="9" name="表格 8">
            <a:extLst>
              <a:ext uri="{FF2B5EF4-FFF2-40B4-BE49-F238E27FC236}">
                <a16:creationId xmlns:a16="http://schemas.microsoft.com/office/drawing/2014/main" id="{EF729EBA-8E82-5F4E-2D79-CCEB8FB7FECA}"/>
              </a:ext>
            </a:extLst>
          </p:cNvPr>
          <p:cNvGraphicFramePr>
            <a:graphicFrameLocks noGrp="1"/>
          </p:cNvGraphicFramePr>
          <p:nvPr>
            <p:extLst>
              <p:ext uri="{D42A27DB-BD31-4B8C-83A1-F6EECF244321}">
                <p14:modId xmlns:p14="http://schemas.microsoft.com/office/powerpoint/2010/main" val="3041266509"/>
              </p:ext>
            </p:extLst>
          </p:nvPr>
        </p:nvGraphicFramePr>
        <p:xfrm>
          <a:off x="611560" y="2204864"/>
          <a:ext cx="7920879" cy="3546516"/>
        </p:xfrm>
        <a:graphic>
          <a:graphicData uri="http://schemas.openxmlformats.org/drawingml/2006/table">
            <a:tbl>
              <a:tblPr firstRow="1" firstCol="1" bandRow="1">
                <a:tableStyleId>{5C22544A-7EE6-4342-B048-85BDC9FD1C3A}</a:tableStyleId>
              </a:tblPr>
              <a:tblGrid>
                <a:gridCol w="1391387">
                  <a:extLst>
                    <a:ext uri="{9D8B030D-6E8A-4147-A177-3AD203B41FA5}">
                      <a16:colId xmlns:a16="http://schemas.microsoft.com/office/drawing/2014/main" val="2108349588"/>
                    </a:ext>
                  </a:extLst>
                </a:gridCol>
                <a:gridCol w="1223998">
                  <a:extLst>
                    <a:ext uri="{9D8B030D-6E8A-4147-A177-3AD203B41FA5}">
                      <a16:colId xmlns:a16="http://schemas.microsoft.com/office/drawing/2014/main" val="2339856998"/>
                    </a:ext>
                  </a:extLst>
                </a:gridCol>
                <a:gridCol w="896703">
                  <a:extLst>
                    <a:ext uri="{9D8B030D-6E8A-4147-A177-3AD203B41FA5}">
                      <a16:colId xmlns:a16="http://schemas.microsoft.com/office/drawing/2014/main" val="3846369644"/>
                    </a:ext>
                  </a:extLst>
                </a:gridCol>
                <a:gridCol w="896703">
                  <a:extLst>
                    <a:ext uri="{9D8B030D-6E8A-4147-A177-3AD203B41FA5}">
                      <a16:colId xmlns:a16="http://schemas.microsoft.com/office/drawing/2014/main" val="650967766"/>
                    </a:ext>
                  </a:extLst>
                </a:gridCol>
                <a:gridCol w="896703">
                  <a:extLst>
                    <a:ext uri="{9D8B030D-6E8A-4147-A177-3AD203B41FA5}">
                      <a16:colId xmlns:a16="http://schemas.microsoft.com/office/drawing/2014/main" val="3671274495"/>
                    </a:ext>
                  </a:extLst>
                </a:gridCol>
                <a:gridCol w="896703">
                  <a:extLst>
                    <a:ext uri="{9D8B030D-6E8A-4147-A177-3AD203B41FA5}">
                      <a16:colId xmlns:a16="http://schemas.microsoft.com/office/drawing/2014/main" val="4191750397"/>
                    </a:ext>
                  </a:extLst>
                </a:gridCol>
                <a:gridCol w="830358">
                  <a:extLst>
                    <a:ext uri="{9D8B030D-6E8A-4147-A177-3AD203B41FA5}">
                      <a16:colId xmlns:a16="http://schemas.microsoft.com/office/drawing/2014/main" val="2559836085"/>
                    </a:ext>
                  </a:extLst>
                </a:gridCol>
                <a:gridCol w="888324">
                  <a:extLst>
                    <a:ext uri="{9D8B030D-6E8A-4147-A177-3AD203B41FA5}">
                      <a16:colId xmlns:a16="http://schemas.microsoft.com/office/drawing/2014/main" val="3174617397"/>
                    </a:ext>
                  </a:extLst>
                </a:gridCol>
              </a:tblGrid>
              <a:tr h="432048">
                <a:tc gridSpan="8">
                  <a:txBody>
                    <a:bodyPr/>
                    <a:lstStyle/>
                    <a:p>
                      <a:pPr indent="0" algn="ctr">
                        <a:lnSpc>
                          <a:spcPts val="2000"/>
                        </a:lnSpc>
                        <a:spcBef>
                          <a:spcPts val="300"/>
                        </a:spcBef>
                        <a:spcAft>
                          <a:spcPts val="300"/>
                        </a:spcAft>
                      </a:pPr>
                      <a:r>
                        <a:rPr lang="zh-CN" sz="2000" kern="0" dirty="0">
                          <a:effectLst/>
                        </a:rPr>
                        <a:t>加速器物理设计对</a:t>
                      </a:r>
                      <a:r>
                        <a:rPr lang="zh-CN" altLang="en-US" sz="2000" kern="0" dirty="0">
                          <a:effectLst/>
                        </a:rPr>
                        <a:t>增强</a:t>
                      </a:r>
                      <a:r>
                        <a:rPr lang="zh-CN" sz="2000" kern="0" dirty="0">
                          <a:effectLst/>
                        </a:rPr>
                        <a:t>器准直的要求</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1501048"/>
                  </a:ext>
                </a:extLst>
              </a:tr>
              <a:tr h="259539">
                <a:tc rowSpan="2">
                  <a:txBody>
                    <a:bodyPr/>
                    <a:lstStyle/>
                    <a:p>
                      <a:pPr indent="0" algn="ctr">
                        <a:lnSpc>
                          <a:spcPts val="2000"/>
                        </a:lnSpc>
                        <a:spcBef>
                          <a:spcPts val="300"/>
                        </a:spcBef>
                        <a:spcAft>
                          <a:spcPts val="300"/>
                        </a:spcAft>
                      </a:pPr>
                      <a:r>
                        <a:rPr lang="zh-CN" sz="110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rowSpan="2">
                  <a:txBody>
                    <a:bodyPr/>
                    <a:lstStyle/>
                    <a:p>
                      <a:pPr indent="0" algn="l">
                        <a:lnSpc>
                          <a:spcPts val="2000"/>
                        </a:lnSpc>
                        <a:spcBef>
                          <a:spcPts val="300"/>
                        </a:spcBef>
                        <a:spcAft>
                          <a:spcPts val="300"/>
                        </a:spcAft>
                      </a:pPr>
                      <a:r>
                        <a:rPr lang="zh-CN" sz="1800" kern="0" dirty="0">
                          <a:effectLst/>
                        </a:rPr>
                        <a:t>设备种类</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indent="0" algn="ctr">
                        <a:lnSpc>
                          <a:spcPts val="2000"/>
                        </a:lnSpc>
                        <a:spcBef>
                          <a:spcPts val="300"/>
                        </a:spcBef>
                        <a:spcAft>
                          <a:spcPts val="300"/>
                        </a:spcAft>
                      </a:pPr>
                      <a:r>
                        <a:rPr lang="zh-CN" sz="1800" kern="0">
                          <a:effectLst/>
                        </a:rPr>
                        <a:t>位置精度要求</a:t>
                      </a:r>
                      <a:r>
                        <a:rPr lang="en-US" sz="1800" kern="0">
                          <a:effectLst/>
                        </a:rPr>
                        <a:t>mm</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hMerge="1">
                  <a:txBody>
                    <a:bodyPr/>
                    <a:lstStyle/>
                    <a:p>
                      <a:endParaRPr lang="zh-CN" altLang="en-US"/>
                    </a:p>
                  </a:txBody>
                  <a:tcPr/>
                </a:tc>
                <a:tc gridSpan="3">
                  <a:txBody>
                    <a:bodyPr/>
                    <a:lstStyle/>
                    <a:p>
                      <a:pPr indent="0" algn="ctr">
                        <a:lnSpc>
                          <a:spcPts val="2000"/>
                        </a:lnSpc>
                        <a:spcBef>
                          <a:spcPts val="300"/>
                        </a:spcBef>
                        <a:spcAft>
                          <a:spcPts val="300"/>
                        </a:spcAft>
                      </a:pPr>
                      <a:r>
                        <a:rPr lang="zh-CN" sz="1800" kern="0">
                          <a:effectLst/>
                        </a:rPr>
                        <a:t>姿态精度要求</a:t>
                      </a:r>
                      <a:r>
                        <a:rPr lang="en-US" sz="1800" kern="0">
                          <a:effectLst/>
                        </a:rPr>
                        <a:t>mrad</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629589539"/>
                  </a:ext>
                </a:extLst>
              </a:tr>
              <a:tr h="259539">
                <a:tc vMerge="1">
                  <a:txBody>
                    <a:bodyPr/>
                    <a:lstStyle/>
                    <a:p>
                      <a:endParaRPr lang="zh-CN" altLang="en-US"/>
                    </a:p>
                  </a:txBody>
                  <a:tcPr/>
                </a:tc>
                <a:tc vMerge="1">
                  <a:txBody>
                    <a:bodyPr/>
                    <a:lstStyle/>
                    <a:p>
                      <a:endParaRPr lang="zh-CN" altLang="en-US"/>
                    </a:p>
                  </a:txBody>
                  <a:tcPr/>
                </a:tc>
                <a:tc>
                  <a:txBody>
                    <a:bodyPr/>
                    <a:lstStyle/>
                    <a:p>
                      <a:pPr indent="0" algn="ctr">
                        <a:lnSpc>
                          <a:spcPts val="2000"/>
                        </a:lnSpc>
                        <a:spcBef>
                          <a:spcPts val="300"/>
                        </a:spcBef>
                        <a:spcAft>
                          <a:spcPts val="300"/>
                        </a:spcAft>
                      </a:pPr>
                      <a:r>
                        <a:rPr lang="zh-CN" sz="1800" kern="0" dirty="0">
                          <a:effectLst/>
                        </a:rPr>
                        <a:t>横向</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dirty="0">
                          <a:effectLst/>
                        </a:rPr>
                        <a:t>高程</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a:effectLst/>
                        </a:rPr>
                        <a:t>纵向</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dirty="0">
                          <a:effectLst/>
                        </a:rPr>
                        <a:t>滚动角</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dirty="0">
                          <a:effectLst/>
                        </a:rPr>
                        <a:t>俯仰角</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dirty="0">
                          <a:effectLst/>
                        </a:rPr>
                        <a:t>摆动角</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49631451"/>
                  </a:ext>
                </a:extLst>
              </a:tr>
              <a:tr h="519078">
                <a:tc rowSpan="3">
                  <a:txBody>
                    <a:bodyPr/>
                    <a:lstStyle/>
                    <a:p>
                      <a:pPr indent="0" algn="l">
                        <a:lnSpc>
                          <a:spcPts val="2000"/>
                        </a:lnSpc>
                        <a:spcBef>
                          <a:spcPts val="300"/>
                        </a:spcBef>
                        <a:spcAft>
                          <a:spcPts val="300"/>
                        </a:spcAft>
                      </a:pPr>
                      <a:r>
                        <a:rPr lang="zh-CN" altLang="en-US" sz="1600" kern="0" dirty="0">
                          <a:effectLst/>
                        </a:rPr>
                        <a:t>预</a:t>
                      </a:r>
                      <a:r>
                        <a:rPr lang="zh-CN" sz="1600" kern="0" dirty="0">
                          <a:effectLst/>
                        </a:rPr>
                        <a:t>准直单元内部相邻设备的准直精度要求</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l">
                        <a:lnSpc>
                          <a:spcPts val="2000"/>
                        </a:lnSpc>
                        <a:spcBef>
                          <a:spcPts val="300"/>
                        </a:spcBef>
                        <a:spcAft>
                          <a:spcPts val="300"/>
                        </a:spcAft>
                      </a:pPr>
                      <a:r>
                        <a:rPr lang="zh-CN" sz="1800" kern="0" dirty="0">
                          <a:effectLst/>
                        </a:rPr>
                        <a:t>四极和六极磁铁</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0.15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36894876"/>
                  </a:ext>
                </a:extLst>
              </a:tr>
              <a:tr h="519078">
                <a:tc vMerge="1">
                  <a:txBody>
                    <a:bodyPr/>
                    <a:lstStyle/>
                    <a:p>
                      <a:endParaRPr lang="zh-CN" altLang="en-US"/>
                    </a:p>
                  </a:txBody>
                  <a:tcPr/>
                </a:tc>
                <a:tc>
                  <a:txBody>
                    <a:bodyPr/>
                    <a:lstStyle/>
                    <a:p>
                      <a:pPr indent="0" algn="l">
                        <a:lnSpc>
                          <a:spcPts val="2000"/>
                        </a:lnSpc>
                        <a:spcBef>
                          <a:spcPts val="300"/>
                        </a:spcBef>
                        <a:spcAft>
                          <a:spcPts val="300"/>
                        </a:spcAft>
                      </a:pPr>
                      <a:r>
                        <a:rPr lang="zh-CN" sz="1800" kern="0" dirty="0">
                          <a:effectLst/>
                        </a:rPr>
                        <a:t>校正二极磁铁</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0.50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0.50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859554433"/>
                  </a:ext>
                </a:extLst>
              </a:tr>
              <a:tr h="259539">
                <a:tc vMerge="1">
                  <a:txBody>
                    <a:bodyPr/>
                    <a:lstStyle/>
                    <a:p>
                      <a:endParaRPr lang="zh-CN" altLang="en-US"/>
                    </a:p>
                  </a:txBody>
                  <a:tcPr/>
                </a:tc>
                <a:tc>
                  <a:txBody>
                    <a:bodyPr/>
                    <a:lstStyle/>
                    <a:p>
                      <a:pPr indent="0" algn="l">
                        <a:lnSpc>
                          <a:spcPts val="2000"/>
                        </a:lnSpc>
                        <a:spcBef>
                          <a:spcPts val="300"/>
                        </a:spcBef>
                        <a:spcAft>
                          <a:spcPts val="300"/>
                        </a:spcAft>
                      </a:pPr>
                      <a:r>
                        <a:rPr lang="zh-CN" sz="1800" kern="0" dirty="0">
                          <a:effectLst/>
                        </a:rPr>
                        <a:t>其它设备</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0.30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245592623"/>
                  </a:ext>
                </a:extLst>
              </a:tr>
              <a:tr h="519078">
                <a:tc rowSpan="3">
                  <a:txBody>
                    <a:bodyPr/>
                    <a:lstStyle/>
                    <a:p>
                      <a:pPr indent="0" algn="l">
                        <a:lnSpc>
                          <a:spcPts val="2000"/>
                        </a:lnSpc>
                        <a:spcBef>
                          <a:spcPts val="300"/>
                        </a:spcBef>
                        <a:spcAft>
                          <a:spcPts val="300"/>
                        </a:spcAft>
                      </a:pPr>
                      <a:r>
                        <a:rPr lang="zh-CN" sz="1600" kern="0" dirty="0">
                          <a:effectLst/>
                        </a:rPr>
                        <a:t>相邻</a:t>
                      </a:r>
                      <a:r>
                        <a:rPr lang="zh-CN" altLang="en-US" sz="1600" kern="0" dirty="0">
                          <a:effectLst/>
                        </a:rPr>
                        <a:t>预</a:t>
                      </a:r>
                      <a:r>
                        <a:rPr lang="zh-CN" sz="1600" kern="0" dirty="0">
                          <a:effectLst/>
                        </a:rPr>
                        <a:t>准直单元之间的准直精度要求</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l">
                        <a:lnSpc>
                          <a:spcPts val="2000"/>
                        </a:lnSpc>
                        <a:spcBef>
                          <a:spcPts val="300"/>
                        </a:spcBef>
                        <a:spcAft>
                          <a:spcPts val="300"/>
                        </a:spcAft>
                      </a:pPr>
                      <a:r>
                        <a:rPr lang="zh-CN" sz="1800" kern="0" dirty="0">
                          <a:effectLst/>
                        </a:rPr>
                        <a:t>磁铁准直单元</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0.10</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0.10</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0.15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099373497"/>
                  </a:ext>
                </a:extLst>
              </a:tr>
              <a:tr h="519078">
                <a:tc vMerge="1">
                  <a:txBody>
                    <a:bodyPr/>
                    <a:lstStyle/>
                    <a:p>
                      <a:endParaRPr lang="zh-CN" altLang="en-US"/>
                    </a:p>
                  </a:txBody>
                  <a:tcPr/>
                </a:tc>
                <a:tc>
                  <a:txBody>
                    <a:bodyPr/>
                    <a:lstStyle/>
                    <a:p>
                      <a:pPr indent="0" algn="l">
                        <a:lnSpc>
                          <a:spcPts val="2000"/>
                        </a:lnSpc>
                        <a:spcBef>
                          <a:spcPts val="300"/>
                        </a:spcBef>
                        <a:spcAft>
                          <a:spcPts val="300"/>
                        </a:spcAft>
                      </a:pPr>
                      <a:r>
                        <a:rPr lang="zh-CN" sz="1800" kern="0" dirty="0">
                          <a:effectLst/>
                        </a:rPr>
                        <a:t>弯转二极磁铁</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0.10</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0.10</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0.15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707976039"/>
                  </a:ext>
                </a:extLst>
              </a:tr>
              <a:tr h="259539">
                <a:tc vMerge="1">
                  <a:txBody>
                    <a:bodyPr/>
                    <a:lstStyle/>
                    <a:p>
                      <a:endParaRPr lang="zh-CN" altLang="en-US"/>
                    </a:p>
                  </a:txBody>
                  <a:tcPr/>
                </a:tc>
                <a:tc>
                  <a:txBody>
                    <a:bodyPr/>
                    <a:lstStyle/>
                    <a:p>
                      <a:pPr indent="0" algn="l">
                        <a:lnSpc>
                          <a:spcPts val="2000"/>
                        </a:lnSpc>
                        <a:spcBef>
                          <a:spcPts val="300"/>
                        </a:spcBef>
                        <a:spcAft>
                          <a:spcPts val="300"/>
                        </a:spcAft>
                      </a:pPr>
                      <a:r>
                        <a:rPr lang="zh-CN" sz="1800" kern="0" dirty="0">
                          <a:effectLst/>
                        </a:rPr>
                        <a:t>其它设备</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0.30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248580211"/>
                  </a:ext>
                </a:extLst>
              </a:tr>
            </a:tbl>
          </a:graphicData>
        </a:graphic>
      </p:graphicFrame>
    </p:spTree>
    <p:extLst>
      <p:ext uri="{BB962C8B-B14F-4D97-AF65-F5344CB8AC3E}">
        <p14:creationId xmlns:p14="http://schemas.microsoft.com/office/powerpoint/2010/main" val="951316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9EB4FA6C-E9A1-D444-B7D6-EB0ED66A4E6D}"/>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标题 1">
            <a:extLst>
              <a:ext uri="{FF2B5EF4-FFF2-40B4-BE49-F238E27FC236}">
                <a16:creationId xmlns:a16="http://schemas.microsoft.com/office/drawing/2014/main" id="{C7202A2E-68A3-DC59-895D-6B5E59A8B9D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7" name="内容占位符 2">
            <a:extLst>
              <a:ext uri="{FF2B5EF4-FFF2-40B4-BE49-F238E27FC236}">
                <a16:creationId xmlns:a16="http://schemas.microsoft.com/office/drawing/2014/main" id="{81E2099E-95C7-7E5A-8B38-23BF1DF8425E}"/>
              </a:ext>
            </a:extLst>
          </p:cNvPr>
          <p:cNvSpPr txBox="1">
            <a:spLocks/>
          </p:cNvSpPr>
          <p:nvPr/>
        </p:nvSpPr>
        <p:spPr bwMode="auto">
          <a:xfrm>
            <a:off x="894158" y="836711"/>
            <a:ext cx="4181898" cy="273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精度总结（均为标准偏差）：</a:t>
            </a:r>
          </a:p>
          <a:p>
            <a:pPr lvl="1">
              <a:lnSpc>
                <a:spcPct val="150000"/>
              </a:lnSpc>
              <a:buClr>
                <a:srgbClr val="FF0000"/>
              </a:buClr>
              <a:buSzPct val="75000"/>
              <a:buFont typeface="Wingdings" pitchFamily="2" charset="2"/>
              <a:buChar char="Ø"/>
            </a:pPr>
            <a:r>
              <a:rPr lang="zh-CN" altLang="en-US" sz="2000" dirty="0">
                <a:latin typeface="Times New Roman" pitchFamily="18" charset="0"/>
                <a:cs typeface="Times New Roman" pitchFamily="18" charset="0"/>
              </a:rPr>
              <a:t>测量重复性</a:t>
            </a:r>
            <a:r>
              <a:rPr lang="en-US" altLang="zh-CN" sz="2000" dirty="0">
                <a:latin typeface="Times New Roman" pitchFamily="18" charset="0"/>
                <a:cs typeface="Times New Roman" pitchFamily="18" charset="0"/>
              </a:rPr>
              <a:t>5µm</a:t>
            </a:r>
            <a:r>
              <a:rPr lang="zh-CN" altLang="en-US" sz="2000" dirty="0">
                <a:latin typeface="Times New Roman" pitchFamily="18" charset="0"/>
                <a:cs typeface="Times New Roman" pitchFamily="18" charset="0"/>
              </a:rPr>
              <a:t>；</a:t>
            </a:r>
          </a:p>
          <a:p>
            <a:pPr lvl="1">
              <a:lnSpc>
                <a:spcPct val="150000"/>
              </a:lnSpc>
              <a:buClr>
                <a:srgbClr val="FF0000"/>
              </a:buClr>
              <a:buSzPct val="75000"/>
              <a:buFont typeface="Wingdings" pitchFamily="2" charset="2"/>
              <a:buChar char="Ø"/>
            </a:pPr>
            <a:r>
              <a:rPr lang="zh-CN" altLang="en-US" sz="2000" dirty="0">
                <a:latin typeface="Times New Roman" pitchFamily="18" charset="0"/>
                <a:cs typeface="Times New Roman" pitchFamily="18" charset="0"/>
              </a:rPr>
              <a:t>绝对位置测量精度</a:t>
            </a:r>
            <a:r>
              <a:rPr lang="en-US" altLang="zh-CN" sz="2000" dirty="0">
                <a:latin typeface="Times New Roman" pitchFamily="18" charset="0"/>
                <a:cs typeface="Times New Roman" pitchFamily="18" charset="0"/>
              </a:rPr>
              <a:t>7µm</a:t>
            </a:r>
          </a:p>
          <a:p>
            <a:pPr lvl="1">
              <a:lnSpc>
                <a:spcPct val="150000"/>
              </a:lnSpc>
              <a:buClr>
                <a:srgbClr val="FF0000"/>
              </a:buClr>
              <a:buSzPct val="75000"/>
              <a:buFont typeface="Wingdings" pitchFamily="2" charset="2"/>
              <a:buChar char="Ø"/>
            </a:pPr>
            <a:r>
              <a:rPr lang="zh-CN" altLang="en-US" sz="2000" dirty="0">
                <a:latin typeface="Times New Roman" pitchFamily="18" charset="0"/>
                <a:cs typeface="Times New Roman" pitchFamily="18" charset="0"/>
              </a:rPr>
              <a:t>相对位移测量精度</a:t>
            </a:r>
            <a:r>
              <a:rPr lang="en-US" altLang="zh-CN" sz="2000" dirty="0">
                <a:latin typeface="Times New Roman" pitchFamily="18" charset="0"/>
                <a:cs typeface="Times New Roman" pitchFamily="18" charset="0"/>
              </a:rPr>
              <a:t>1.8µm</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a:lnSpc>
                <a:spcPct val="150000"/>
              </a:lnSpc>
              <a:buClr>
                <a:srgbClr val="FF0000"/>
              </a:buClr>
              <a:buSzPct val="75000"/>
              <a:buFont typeface="Wingdings" panose="05000000000000000000" pitchFamily="2" charset="2"/>
              <a:buChar char="l"/>
            </a:pPr>
            <a:r>
              <a:rPr lang="zh-CN" altLang="en-US" sz="2200" dirty="0">
                <a:latin typeface="Times New Roman" pitchFamily="18" charset="0"/>
                <a:cs typeface="Times New Roman" pitchFamily="18" charset="0"/>
              </a:rPr>
              <a:t>部分预准直单元准直调整结果</a:t>
            </a:r>
          </a:p>
        </p:txBody>
      </p:sp>
      <p:graphicFrame>
        <p:nvGraphicFramePr>
          <p:cNvPr id="9" name="表格 8">
            <a:extLst>
              <a:ext uri="{FF2B5EF4-FFF2-40B4-BE49-F238E27FC236}">
                <a16:creationId xmlns:a16="http://schemas.microsoft.com/office/drawing/2014/main" id="{228B04F2-6514-6C43-DDA0-BB688741FF5E}"/>
              </a:ext>
            </a:extLst>
          </p:cNvPr>
          <p:cNvGraphicFramePr>
            <a:graphicFrameLocks noGrp="1"/>
          </p:cNvGraphicFramePr>
          <p:nvPr>
            <p:extLst>
              <p:ext uri="{D42A27DB-BD31-4B8C-83A1-F6EECF244321}">
                <p14:modId xmlns:p14="http://schemas.microsoft.com/office/powerpoint/2010/main" val="842077287"/>
              </p:ext>
            </p:extLst>
          </p:nvPr>
        </p:nvGraphicFramePr>
        <p:xfrm>
          <a:off x="1393981" y="3717031"/>
          <a:ext cx="3178019" cy="2866552"/>
        </p:xfrm>
        <a:graphic>
          <a:graphicData uri="http://schemas.openxmlformats.org/drawingml/2006/table">
            <a:tbl>
              <a:tblPr>
                <a:tableStyleId>{5C22544A-7EE6-4342-B048-85BDC9FD1C3A}</a:tableStyleId>
              </a:tblPr>
              <a:tblGrid>
                <a:gridCol w="629594">
                  <a:extLst>
                    <a:ext uri="{9D8B030D-6E8A-4147-A177-3AD203B41FA5}">
                      <a16:colId xmlns:a16="http://schemas.microsoft.com/office/drawing/2014/main" val="1299121888"/>
                    </a:ext>
                  </a:extLst>
                </a:gridCol>
                <a:gridCol w="733273">
                  <a:extLst>
                    <a:ext uri="{9D8B030D-6E8A-4147-A177-3AD203B41FA5}">
                      <a16:colId xmlns:a16="http://schemas.microsoft.com/office/drawing/2014/main" val="44719081"/>
                    </a:ext>
                  </a:extLst>
                </a:gridCol>
                <a:gridCol w="611562">
                  <a:extLst>
                    <a:ext uri="{9D8B030D-6E8A-4147-A177-3AD203B41FA5}">
                      <a16:colId xmlns:a16="http://schemas.microsoft.com/office/drawing/2014/main" val="481139057"/>
                    </a:ext>
                  </a:extLst>
                </a:gridCol>
                <a:gridCol w="611562">
                  <a:extLst>
                    <a:ext uri="{9D8B030D-6E8A-4147-A177-3AD203B41FA5}">
                      <a16:colId xmlns:a16="http://schemas.microsoft.com/office/drawing/2014/main" val="2043373807"/>
                    </a:ext>
                  </a:extLst>
                </a:gridCol>
                <a:gridCol w="592028">
                  <a:extLst>
                    <a:ext uri="{9D8B030D-6E8A-4147-A177-3AD203B41FA5}">
                      <a16:colId xmlns:a16="http://schemas.microsoft.com/office/drawing/2014/main" val="3167863960"/>
                    </a:ext>
                  </a:extLst>
                </a:gridCol>
              </a:tblGrid>
              <a:tr h="212884">
                <a:tc>
                  <a:txBody>
                    <a:bodyPr/>
                    <a:lstStyle/>
                    <a:p>
                      <a:pPr algn="l" fontAlgn="b"/>
                      <a:endParaRPr lang="zh-CN" alt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b"/>
                      <a:endParaRPr lang="zh-CN" alt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DX/mm</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DY</a:t>
                      </a:r>
                      <a:r>
                        <a:rPr lang="en-US" altLang="zh-CN" sz="1400" u="none" strike="noStrike" dirty="0">
                          <a:effectLst/>
                          <a:latin typeface="Times New Roman" panose="02020603050405020304" pitchFamily="18" charset="0"/>
                          <a:cs typeface="Times New Roman" panose="02020603050405020304" pitchFamily="18" charset="0"/>
                        </a:rPr>
                        <a:t>/mm</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DZ</a:t>
                      </a:r>
                      <a:r>
                        <a:rPr lang="en-US" altLang="zh-CN" sz="1400" u="none" strike="noStrike" dirty="0">
                          <a:effectLst/>
                          <a:latin typeface="Times New Roman" panose="02020603050405020304" pitchFamily="18" charset="0"/>
                          <a:cs typeface="Times New Roman" panose="02020603050405020304" pitchFamily="18" charset="0"/>
                        </a:rPr>
                        <a:t>/mm</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77437453"/>
                  </a:ext>
                </a:extLst>
              </a:tr>
              <a:tr h="212884">
                <a:tc rowSpan="3">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FODOI</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最大偏差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0.005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0.010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0.013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9259176"/>
                  </a:ext>
                </a:extLst>
              </a:tr>
              <a:tr h="212884">
                <a:tc vMerge="1">
                  <a:txBody>
                    <a:bodyPr/>
                    <a:lstStyle/>
                    <a:p>
                      <a:endParaRPr lang="zh-CN" altLang="en-US"/>
                    </a:p>
                  </a:txBody>
                  <a:tcPr/>
                </a:tc>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最小偏差</a:t>
                      </a:r>
                      <a:endParaRPr lang="zh-CN" alt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-0.007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-0.009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-0.017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523628137"/>
                  </a:ext>
                </a:extLst>
              </a:tr>
              <a:tr h="212884">
                <a:tc vMerge="1">
                  <a:txBody>
                    <a:bodyPr/>
                    <a:lstStyle/>
                    <a:p>
                      <a:endParaRPr lang="zh-CN" altLang="en-US"/>
                    </a:p>
                  </a:txBody>
                  <a:tcPr>
                    <a:lnT w="12700" cap="flat" cmpd="sng" algn="ctr">
                      <a:solidFill>
                        <a:schemeClr val="tx1"/>
                      </a:solidFill>
                      <a:prstDash val="solid"/>
                      <a:round/>
                      <a:headEnd type="none" w="med" len="med"/>
                      <a:tailEnd type="none" w="med" len="med"/>
                    </a:lnT>
                  </a:tcPr>
                </a:tc>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标准偏差</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0.004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0.006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0.010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79508901"/>
                  </a:ext>
                </a:extLst>
              </a:tr>
              <a:tr h="212884">
                <a:tc rowSpan="3">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MPII</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最大偏差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0.012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0.023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0.024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70775993"/>
                  </a:ext>
                </a:extLst>
              </a:tr>
              <a:tr h="212884">
                <a:tc vMerge="1">
                  <a:txBody>
                    <a:bodyPr/>
                    <a:lstStyle/>
                    <a:p>
                      <a:endParaRPr lang="zh-CN" altLang="en-US"/>
                    </a:p>
                  </a:txBody>
                  <a:tcPr/>
                </a:tc>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最小偏差</a:t>
                      </a:r>
                      <a:endParaRPr lang="zh-CN" alt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-0.011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-0.023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-0.018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23501531"/>
                  </a:ext>
                </a:extLst>
              </a:tr>
              <a:tr h="212884">
                <a:tc vMerge="1">
                  <a:txBody>
                    <a:bodyPr/>
                    <a:lstStyle/>
                    <a:p>
                      <a:endParaRPr lang="zh-CN" altLang="en-US"/>
                    </a:p>
                  </a:txBody>
                  <a:tcPr/>
                </a:tc>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标准偏差</a:t>
                      </a:r>
                      <a:endParaRPr lang="zh-CN" alt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0.006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0.008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0.014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24687222"/>
                  </a:ext>
                </a:extLst>
              </a:tr>
              <a:tr h="212884">
                <a:tc rowSpan="3">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FODOII</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最大偏差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0.006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0.007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0.011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56521972"/>
                  </a:ext>
                </a:extLst>
              </a:tr>
              <a:tr h="212884">
                <a:tc vMerge="1">
                  <a:txBody>
                    <a:bodyPr/>
                    <a:lstStyle/>
                    <a:p>
                      <a:endParaRPr lang="zh-CN" altLang="en-US"/>
                    </a:p>
                  </a:txBody>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最小偏差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-0.007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-0.015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-0.008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7420892"/>
                  </a:ext>
                </a:extLst>
              </a:tr>
              <a:tr h="212884">
                <a:tc vMerge="1">
                  <a:txBody>
                    <a:bodyPr/>
                    <a:lstStyle/>
                    <a:p>
                      <a:endParaRPr lang="zh-CN" altLang="en-US"/>
                    </a:p>
                  </a:txBody>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标准偏差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0.005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0.006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0.006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41301061"/>
                  </a:ext>
                </a:extLst>
              </a:tr>
              <a:tr h="212884">
                <a:tc rowSpan="3">
                  <a:txBody>
                    <a:bodyPr/>
                    <a:lstStyle/>
                    <a:p>
                      <a:pPr algn="ctr" fontAlgn="ctr"/>
                      <a:r>
                        <a:rPr lang="en-US" sz="1400" u="none" strike="noStrike">
                          <a:effectLst/>
                          <a:latin typeface="Times New Roman" panose="02020603050405020304" pitchFamily="18" charset="0"/>
                          <a:cs typeface="Times New Roman" panose="02020603050405020304" pitchFamily="18" charset="0"/>
                        </a:rPr>
                        <a:t>MPI</a:t>
                      </a:r>
                      <a:endParaRPr lang="en-US" sz="14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最大偏差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0.008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0.010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0.011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54146149"/>
                  </a:ext>
                </a:extLst>
              </a:tr>
              <a:tr h="212884">
                <a:tc vMerge="1">
                  <a:txBody>
                    <a:bodyPr/>
                    <a:lstStyle/>
                    <a:p>
                      <a:endParaRPr lang="zh-CN" altLang="en-US"/>
                    </a:p>
                  </a:txBody>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最小偏差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-0.010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-0.014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-0.016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50564997"/>
                  </a:ext>
                </a:extLst>
              </a:tr>
              <a:tr h="212884">
                <a:tc vMerge="1">
                  <a:txBody>
                    <a:bodyPr/>
                    <a:lstStyle/>
                    <a:p>
                      <a:endParaRPr lang="zh-CN" altLang="en-US"/>
                    </a:p>
                  </a:txBody>
                  <a:tcPr/>
                </a:tc>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标准偏差</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0.004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a:effectLst/>
                          <a:latin typeface="Times New Roman" panose="02020603050405020304" pitchFamily="18" charset="0"/>
                          <a:cs typeface="Times New Roman" panose="02020603050405020304" pitchFamily="18" charset="0"/>
                        </a:rPr>
                        <a:t>0.006 </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ctr"/>
                      <a:r>
                        <a:rPr lang="en-US" altLang="zh-CN" sz="1400" u="none" strike="noStrike" dirty="0">
                          <a:effectLst/>
                          <a:latin typeface="Times New Roman" panose="02020603050405020304" pitchFamily="18" charset="0"/>
                          <a:cs typeface="Times New Roman" panose="02020603050405020304" pitchFamily="18" charset="0"/>
                        </a:rPr>
                        <a:t>0.008 </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78183810"/>
                  </a:ext>
                </a:extLst>
              </a:tr>
            </a:tbl>
          </a:graphicData>
        </a:graphic>
      </p:graphicFrame>
      <p:sp>
        <p:nvSpPr>
          <p:cNvPr id="10" name="文本框 9">
            <a:extLst>
              <a:ext uri="{FF2B5EF4-FFF2-40B4-BE49-F238E27FC236}">
                <a16:creationId xmlns:a16="http://schemas.microsoft.com/office/drawing/2014/main" id="{BAF77730-898D-5299-B477-7760415F6768}"/>
              </a:ext>
            </a:extLst>
          </p:cNvPr>
          <p:cNvSpPr txBox="1"/>
          <p:nvPr/>
        </p:nvSpPr>
        <p:spPr>
          <a:xfrm>
            <a:off x="4958902" y="4984180"/>
            <a:ext cx="3522218" cy="1200329"/>
          </a:xfrm>
          <a:prstGeom prst="rect">
            <a:avLst/>
          </a:prstGeom>
          <a:noFill/>
        </p:spPr>
        <p:txBody>
          <a:bodyPr wrap="square" rtlCol="0">
            <a:spAutoFit/>
          </a:bodyPr>
          <a:lstStyle/>
          <a:p>
            <a:pPr marL="214313" indent="-214313">
              <a:buFont typeface="Arial" panose="020B0604020202020204" pitchFamily="34" charset="0"/>
              <a:buChar char="•"/>
            </a:pPr>
            <a:r>
              <a:rPr lang="zh-CN" altLang="en-US" dirty="0">
                <a:latin typeface="Times New Roman" panose="02020603050405020304" pitchFamily="18" charset="0"/>
                <a:ea typeface="宋体" panose="02010600030101010101" pitchFamily="2" charset="-122"/>
                <a:cs typeface="Times New Roman" panose="02020603050405020304" pitchFamily="18" charset="0"/>
              </a:rPr>
              <a:t>预准直调整后横向标准偏差最大</a:t>
            </a:r>
            <a:r>
              <a:rPr lang="en-US" altLang="zh-CN" dirty="0">
                <a:latin typeface="Times New Roman" panose="02020603050405020304" pitchFamily="18" charset="0"/>
                <a:ea typeface="宋体" panose="02010600030101010101" pitchFamily="2" charset="-122"/>
                <a:cs typeface="Times New Roman" panose="02020603050405020304" pitchFamily="18" charset="0"/>
              </a:rPr>
              <a:t>6</a:t>
            </a:r>
            <a:r>
              <a:rPr lang="pl-PL" altLang="zh-CN" sz="1350" dirty="0">
                <a:latin typeface="Times New Roman" panose="02020603050405020304" pitchFamily="18" charset="0"/>
                <a:cs typeface="Times New Roman" panose="02020603050405020304" pitchFamily="18" charset="0"/>
              </a:rPr>
              <a:t> µm </a:t>
            </a:r>
            <a:r>
              <a:rPr lang="zh-CN" altLang="en-US" dirty="0">
                <a:latin typeface="Times New Roman" panose="02020603050405020304" pitchFamily="18" charset="0"/>
                <a:ea typeface="宋体" panose="02010600030101010101" pitchFamily="2" charset="-122"/>
                <a:cs typeface="Times New Roman" panose="02020603050405020304" pitchFamily="18" charset="0"/>
              </a:rPr>
              <a:t>，高程方向标准偏差最大</a:t>
            </a:r>
            <a:r>
              <a:rPr lang="en-US" altLang="zh-CN" dirty="0">
                <a:latin typeface="Times New Roman" panose="02020603050405020304" pitchFamily="18" charset="0"/>
                <a:ea typeface="宋体" panose="02010600030101010101" pitchFamily="2" charset="-122"/>
                <a:cs typeface="Times New Roman" panose="02020603050405020304" pitchFamily="18" charset="0"/>
              </a:rPr>
              <a:t>8</a:t>
            </a:r>
            <a:r>
              <a:rPr lang="pl-PL" altLang="zh-CN" sz="1350" dirty="0">
                <a:latin typeface="Times New Roman" panose="02020603050405020304" pitchFamily="18" charset="0"/>
                <a:cs typeface="Times New Roman" panose="02020603050405020304" pitchFamily="18" charset="0"/>
              </a:rPr>
              <a:t> µm </a:t>
            </a:r>
            <a:r>
              <a:rPr lang="zh-CN" altLang="en-US" dirty="0">
                <a:latin typeface="Times New Roman" panose="02020603050405020304" pitchFamily="18" charset="0"/>
                <a:ea typeface="宋体" panose="02010600030101010101" pitchFamily="2" charset="-122"/>
                <a:cs typeface="Times New Roman" panose="02020603050405020304" pitchFamily="18" charset="0"/>
              </a:rPr>
              <a:t>，束流方向标准偏差最大</a:t>
            </a:r>
            <a:r>
              <a:rPr lang="en-US" altLang="zh-CN" dirty="0">
                <a:latin typeface="Times New Roman" panose="02020603050405020304" pitchFamily="18" charset="0"/>
                <a:ea typeface="宋体" panose="02010600030101010101" pitchFamily="2" charset="-122"/>
                <a:cs typeface="Times New Roman" panose="02020603050405020304" pitchFamily="18" charset="0"/>
              </a:rPr>
              <a:t>14</a:t>
            </a:r>
            <a:r>
              <a:rPr lang="pl-PL" altLang="zh-CN" sz="1350" dirty="0">
                <a:latin typeface="Times New Roman" panose="02020603050405020304" pitchFamily="18" charset="0"/>
                <a:cs typeface="Times New Roman" panose="02020603050405020304" pitchFamily="18" charset="0"/>
              </a:rPr>
              <a:t> µm </a:t>
            </a:r>
            <a:r>
              <a:rPr lang="zh-CN" altLang="en-US" dirty="0">
                <a:latin typeface="Times New Roman" panose="02020603050405020304" pitchFamily="18" charset="0"/>
                <a:ea typeface="宋体" panose="02010600030101010101" pitchFamily="2" charset="-122"/>
                <a:cs typeface="Times New Roman" panose="02020603050405020304" pitchFamily="18" charset="0"/>
              </a:rPr>
              <a:t>，满足预准直精度要求。</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灯片编号占位符 3">
            <a:extLst>
              <a:ext uri="{FF2B5EF4-FFF2-40B4-BE49-F238E27FC236}">
                <a16:creationId xmlns:a16="http://schemas.microsoft.com/office/drawing/2014/main" id="{5F089CB1-75DE-A6BF-3450-B4D22CE47C13}"/>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40</a:t>
            </a:fld>
            <a:endParaRPr lang="zh-CN" altLang="en-US" dirty="0"/>
          </a:p>
        </p:txBody>
      </p:sp>
      <p:sp>
        <p:nvSpPr>
          <p:cNvPr id="3" name="文本框 2">
            <a:extLst>
              <a:ext uri="{FF2B5EF4-FFF2-40B4-BE49-F238E27FC236}">
                <a16:creationId xmlns:a16="http://schemas.microsoft.com/office/drawing/2014/main" id="{E591F57C-33C3-B517-CC52-1C35601C0A52}"/>
              </a:ext>
            </a:extLst>
          </p:cNvPr>
          <p:cNvSpPr txBox="1"/>
          <p:nvPr/>
        </p:nvSpPr>
        <p:spPr>
          <a:xfrm>
            <a:off x="4958902" y="3558598"/>
            <a:ext cx="3522218" cy="1200329"/>
          </a:xfrm>
          <a:prstGeom prst="rect">
            <a:avLst/>
          </a:prstGeom>
          <a:noFill/>
        </p:spPr>
        <p:txBody>
          <a:bodyPr wrap="square" rtlCol="0">
            <a:spAutoFit/>
          </a:bodyPr>
          <a:lstStyle/>
          <a:p>
            <a:pPr marL="214313" indent="-214313">
              <a:buFont typeface="Arial" panose="020B0604020202020204" pitchFamily="34" charset="0"/>
              <a:buChar char="•"/>
            </a:pPr>
            <a:r>
              <a:rPr lang="zh-CN" altLang="en-US" dirty="0">
                <a:latin typeface="Times New Roman" panose="02020603050405020304" pitchFamily="18" charset="0"/>
                <a:ea typeface="宋体" panose="02010600030101010101" pitchFamily="2" charset="-122"/>
                <a:cs typeface="Times New Roman" panose="02020603050405020304" pitchFamily="18" charset="0"/>
              </a:rPr>
              <a:t>预准直速度</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14313" indent="-214313">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DQ</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台</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周，</a:t>
            </a:r>
            <a:r>
              <a:rPr lang="en-US" altLang="zh-CN" dirty="0">
                <a:latin typeface="Times New Roman" panose="02020603050405020304" pitchFamily="18" charset="0"/>
                <a:cs typeface="Times New Roman" panose="02020603050405020304" pitchFamily="18" charset="0"/>
              </a:rPr>
              <a:t>16</a:t>
            </a:r>
            <a:r>
              <a:rPr lang="zh-CN" altLang="en-US" dirty="0">
                <a:latin typeface="Times New Roman" panose="02020603050405020304" pitchFamily="18" charset="0"/>
                <a:cs typeface="Times New Roman" panose="02020603050405020304" pitchFamily="18" charset="0"/>
              </a:rPr>
              <a:t>台</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月，工位</a:t>
            </a:r>
            <a:r>
              <a:rPr lang="en-US" altLang="zh-CN" dirty="0">
                <a:latin typeface="Times New Roman" panose="02020603050405020304" pitchFamily="18" charset="0"/>
                <a:cs typeface="Times New Roman" panose="02020603050405020304" pitchFamily="18" charset="0"/>
              </a:rPr>
              <a:t>1</a:t>
            </a:r>
          </a:p>
          <a:p>
            <a:pPr marL="214313" indent="-214313">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MP</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5</a:t>
            </a:r>
            <a:r>
              <a:rPr lang="zh-CN" altLang="en-US" dirty="0">
                <a:latin typeface="Times New Roman" panose="02020603050405020304" pitchFamily="18" charset="0"/>
                <a:cs typeface="Times New Roman" panose="02020603050405020304" pitchFamily="18" charset="0"/>
              </a:rPr>
              <a:t>天</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台</a:t>
            </a:r>
            <a:endParaRPr lang="en-US" altLang="zh-CN"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FD</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dirty="0">
                <a:latin typeface="Times New Roman" panose="02020603050405020304" pitchFamily="18" charset="0"/>
                <a:ea typeface="宋体" panose="02010600030101010101" pitchFamily="2" charset="-122"/>
                <a:cs typeface="Times New Roman" panose="02020603050405020304" pitchFamily="18" charset="0"/>
              </a:rPr>
              <a:t>天</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台</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25839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9EB4FA6C-E9A1-D444-B7D6-EB0ED66A4E6D}"/>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标题 1">
            <a:extLst>
              <a:ext uri="{FF2B5EF4-FFF2-40B4-BE49-F238E27FC236}">
                <a16:creationId xmlns:a16="http://schemas.microsoft.com/office/drawing/2014/main" id="{C7202A2E-68A3-DC59-895D-6B5E59A8B9D5}"/>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7" name="内容占位符 2">
            <a:extLst>
              <a:ext uri="{FF2B5EF4-FFF2-40B4-BE49-F238E27FC236}">
                <a16:creationId xmlns:a16="http://schemas.microsoft.com/office/drawing/2014/main" id="{81E2099E-95C7-7E5A-8B38-23BF1DF8425E}"/>
              </a:ext>
            </a:extLst>
          </p:cNvPr>
          <p:cNvSpPr txBox="1">
            <a:spLocks/>
          </p:cNvSpPr>
          <p:nvPr/>
        </p:nvSpPr>
        <p:spPr bwMode="auto">
          <a:xfrm>
            <a:off x="894158" y="836712"/>
            <a:ext cx="648615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磁铁开合实验</a:t>
            </a:r>
          </a:p>
        </p:txBody>
      </p:sp>
      <p:sp>
        <p:nvSpPr>
          <p:cNvPr id="2" name="文本框 1">
            <a:extLst>
              <a:ext uri="{FF2B5EF4-FFF2-40B4-BE49-F238E27FC236}">
                <a16:creationId xmlns:a16="http://schemas.microsoft.com/office/drawing/2014/main" id="{46D994A9-9E8A-1B93-FD74-5D571F8DCB18}"/>
              </a:ext>
            </a:extLst>
          </p:cNvPr>
          <p:cNvSpPr txBox="1"/>
          <p:nvPr/>
        </p:nvSpPr>
        <p:spPr>
          <a:xfrm>
            <a:off x="689587" y="3112988"/>
            <a:ext cx="4608511" cy="1015663"/>
          </a:xfrm>
          <a:prstGeom prst="rect">
            <a:avLst/>
          </a:prstGeom>
          <a:noFill/>
        </p:spPr>
        <p:txBody>
          <a:bodyPr wrap="square">
            <a:spAutoFit/>
          </a:bodyPr>
          <a:lstStyle/>
          <a:p>
            <a:r>
              <a:rPr lang="en-US" altLang="zh-CN" sz="2000" dirty="0"/>
              <a:t>BD1-SN08</a:t>
            </a:r>
            <a:r>
              <a:rPr lang="zh-CN" altLang="en-US" sz="2000" dirty="0"/>
              <a:t>开合了两次</a:t>
            </a:r>
            <a:endParaRPr lang="en-US" altLang="zh-CN" sz="2000" dirty="0"/>
          </a:p>
          <a:p>
            <a:pPr marL="285750" indent="-285750">
              <a:buFont typeface="Wingdings" panose="05000000000000000000" pitchFamily="2" charset="2"/>
              <a:buChar char="Ø"/>
            </a:pPr>
            <a:r>
              <a:rPr lang="zh-CN" altLang="en-US" sz="2000" dirty="0"/>
              <a:t>第</a:t>
            </a:r>
            <a:r>
              <a:rPr lang="en-US" altLang="zh-CN" sz="2000" dirty="0"/>
              <a:t>1</a:t>
            </a:r>
            <a:r>
              <a:rPr lang="zh-CN" altLang="en-US" sz="2000" dirty="0"/>
              <a:t>次开合：从开到合间隔约</a:t>
            </a:r>
            <a:r>
              <a:rPr lang="en-US" altLang="zh-CN" sz="2000" dirty="0"/>
              <a:t>48</a:t>
            </a:r>
            <a:r>
              <a:rPr lang="zh-CN" altLang="en-US" sz="2000" dirty="0"/>
              <a:t>小时</a:t>
            </a:r>
            <a:endParaRPr lang="en-US" altLang="zh-CN" sz="2000" dirty="0"/>
          </a:p>
          <a:p>
            <a:pPr marL="285750" indent="-285750">
              <a:buFont typeface="Wingdings" panose="05000000000000000000" pitchFamily="2" charset="2"/>
              <a:buChar char="Ø"/>
            </a:pPr>
            <a:r>
              <a:rPr lang="zh-CN" altLang="en-US" sz="2000" dirty="0"/>
              <a:t>第</a:t>
            </a:r>
            <a:r>
              <a:rPr lang="en-US" altLang="zh-CN" sz="2000" dirty="0"/>
              <a:t>2</a:t>
            </a:r>
            <a:r>
              <a:rPr lang="zh-CN" altLang="en-US" sz="2000" dirty="0"/>
              <a:t>次开合：从开到合间隔约</a:t>
            </a:r>
            <a:r>
              <a:rPr lang="en-US" altLang="zh-CN" sz="2000" dirty="0"/>
              <a:t>36</a:t>
            </a:r>
            <a:r>
              <a:rPr lang="zh-CN" altLang="en-US" sz="2000" dirty="0"/>
              <a:t>小时</a:t>
            </a:r>
          </a:p>
        </p:txBody>
      </p:sp>
      <p:sp>
        <p:nvSpPr>
          <p:cNvPr id="3" name="文本框 2">
            <a:extLst>
              <a:ext uri="{FF2B5EF4-FFF2-40B4-BE49-F238E27FC236}">
                <a16:creationId xmlns:a16="http://schemas.microsoft.com/office/drawing/2014/main" id="{35E680AE-1B33-53E1-4AC3-AEF4F381BD95}"/>
              </a:ext>
            </a:extLst>
          </p:cNvPr>
          <p:cNvSpPr txBox="1"/>
          <p:nvPr/>
        </p:nvSpPr>
        <p:spPr>
          <a:xfrm>
            <a:off x="683568" y="4855255"/>
            <a:ext cx="5155391" cy="1015663"/>
          </a:xfrm>
          <a:prstGeom prst="rect">
            <a:avLst/>
          </a:prstGeom>
          <a:noFill/>
        </p:spPr>
        <p:txBody>
          <a:bodyPr wrap="square">
            <a:spAutoFit/>
          </a:bodyPr>
          <a:lstStyle/>
          <a:p>
            <a:r>
              <a:rPr lang="en-US" altLang="zh-CN" sz="2000" dirty="0"/>
              <a:t>ABF2-SN06</a:t>
            </a:r>
            <a:r>
              <a:rPr lang="zh-CN" altLang="en-US" sz="2000" dirty="0"/>
              <a:t>开合了两次</a:t>
            </a:r>
            <a:endParaRPr lang="en-US" altLang="zh-CN" sz="2000" dirty="0"/>
          </a:p>
          <a:p>
            <a:pPr marL="285750" indent="-285750">
              <a:buFont typeface="Wingdings" panose="05000000000000000000" pitchFamily="2" charset="2"/>
              <a:buChar char="Ø"/>
            </a:pPr>
            <a:r>
              <a:rPr lang="zh-CN" altLang="en-US" sz="2000" dirty="0"/>
              <a:t>第</a:t>
            </a:r>
            <a:r>
              <a:rPr lang="en-US" altLang="zh-CN" sz="2000" dirty="0"/>
              <a:t>1</a:t>
            </a:r>
            <a:r>
              <a:rPr lang="zh-CN" altLang="en-US" sz="2000" dirty="0"/>
              <a:t>次开合：从开到合间隔约</a:t>
            </a:r>
            <a:r>
              <a:rPr lang="en-US" altLang="zh-CN" sz="2000" dirty="0"/>
              <a:t>50</a:t>
            </a:r>
            <a:r>
              <a:rPr lang="zh-CN" altLang="en-US" sz="2000" dirty="0"/>
              <a:t>小时</a:t>
            </a:r>
            <a:endParaRPr lang="en-US" altLang="zh-CN" sz="2000" dirty="0"/>
          </a:p>
          <a:p>
            <a:pPr marL="285750" indent="-285750">
              <a:buFont typeface="Wingdings" panose="05000000000000000000" pitchFamily="2" charset="2"/>
              <a:buChar char="Ø"/>
            </a:pPr>
            <a:r>
              <a:rPr lang="zh-CN" altLang="en-US" sz="2000" dirty="0"/>
              <a:t>第</a:t>
            </a:r>
            <a:r>
              <a:rPr lang="en-US" altLang="zh-CN" sz="2000" dirty="0"/>
              <a:t>2</a:t>
            </a:r>
            <a:r>
              <a:rPr lang="zh-CN" altLang="en-US" sz="2000" dirty="0"/>
              <a:t>次开合：从开到合间隔约</a:t>
            </a:r>
            <a:r>
              <a:rPr lang="en-US" altLang="zh-CN" sz="2000" dirty="0"/>
              <a:t>36</a:t>
            </a:r>
            <a:r>
              <a:rPr lang="zh-CN" altLang="en-US" sz="2000" dirty="0"/>
              <a:t>小时</a:t>
            </a:r>
          </a:p>
        </p:txBody>
      </p:sp>
      <p:sp>
        <p:nvSpPr>
          <p:cNvPr id="11" name="文本框 10">
            <a:extLst>
              <a:ext uri="{FF2B5EF4-FFF2-40B4-BE49-F238E27FC236}">
                <a16:creationId xmlns:a16="http://schemas.microsoft.com/office/drawing/2014/main" id="{B1DFF31F-98AE-3FDD-1481-603275B839E3}"/>
              </a:ext>
            </a:extLst>
          </p:cNvPr>
          <p:cNvSpPr txBox="1"/>
          <p:nvPr/>
        </p:nvSpPr>
        <p:spPr>
          <a:xfrm>
            <a:off x="683568" y="1577819"/>
            <a:ext cx="4279722" cy="707886"/>
          </a:xfrm>
          <a:prstGeom prst="rect">
            <a:avLst/>
          </a:prstGeom>
          <a:noFill/>
        </p:spPr>
        <p:txBody>
          <a:bodyPr wrap="square">
            <a:spAutoFit/>
          </a:bodyPr>
          <a:lstStyle/>
          <a:p>
            <a:r>
              <a:rPr lang="en-US" altLang="zh-CN" sz="2000" dirty="0"/>
              <a:t>BD1-SN03</a:t>
            </a:r>
            <a:r>
              <a:rPr lang="zh-CN" altLang="en-US" sz="2000" dirty="0"/>
              <a:t>开合了一次</a:t>
            </a:r>
            <a:endParaRPr lang="en-US" altLang="zh-CN" sz="2000" dirty="0"/>
          </a:p>
          <a:p>
            <a:pPr marL="285750" indent="-285750">
              <a:buFont typeface="Wingdings" panose="05000000000000000000" pitchFamily="2" charset="2"/>
              <a:buChar char="Ø"/>
            </a:pPr>
            <a:r>
              <a:rPr lang="zh-CN" altLang="en-US" sz="2000" dirty="0"/>
              <a:t>从开到合间隔约</a:t>
            </a:r>
            <a:r>
              <a:rPr lang="en-US" altLang="zh-CN" sz="2000" dirty="0"/>
              <a:t>120</a:t>
            </a:r>
            <a:r>
              <a:rPr lang="zh-CN" altLang="en-US" sz="2000" dirty="0"/>
              <a:t>小时</a:t>
            </a:r>
            <a:r>
              <a:rPr lang="en-US" altLang="zh-CN" sz="2000" dirty="0"/>
              <a:t>(</a:t>
            </a:r>
            <a:r>
              <a:rPr lang="zh-CN" altLang="en-US" sz="2000" dirty="0"/>
              <a:t>五天</a:t>
            </a:r>
            <a:r>
              <a:rPr lang="en-US" altLang="zh-CN" sz="2000" dirty="0"/>
              <a:t>)</a:t>
            </a:r>
          </a:p>
        </p:txBody>
      </p:sp>
      <p:sp>
        <p:nvSpPr>
          <p:cNvPr id="13" name="文本框 12">
            <a:extLst>
              <a:ext uri="{FF2B5EF4-FFF2-40B4-BE49-F238E27FC236}">
                <a16:creationId xmlns:a16="http://schemas.microsoft.com/office/drawing/2014/main" id="{4D570DE8-8662-9215-2DCE-0BA5CC8F0827}"/>
              </a:ext>
            </a:extLst>
          </p:cNvPr>
          <p:cNvSpPr txBox="1"/>
          <p:nvPr/>
        </p:nvSpPr>
        <p:spPr>
          <a:xfrm>
            <a:off x="7235040" y="2874890"/>
            <a:ext cx="1674895" cy="1015663"/>
          </a:xfrm>
          <a:prstGeom prst="rect">
            <a:avLst/>
          </a:prstGeom>
          <a:noFill/>
        </p:spPr>
        <p:txBody>
          <a:bodyPr wrap="square" rtlCol="0">
            <a:spAutoFit/>
          </a:bodyPr>
          <a:lstStyle/>
          <a:p>
            <a:r>
              <a:rPr lang="en-US" altLang="zh-CN" sz="2000" dirty="0"/>
              <a:t>BD</a:t>
            </a:r>
            <a:r>
              <a:rPr lang="zh-CN" altLang="en-US" sz="2000" dirty="0"/>
              <a:t>铁布设了</a:t>
            </a:r>
            <a:r>
              <a:rPr lang="en-US" altLang="zh-CN" sz="2000" dirty="0"/>
              <a:t>110</a:t>
            </a:r>
            <a:r>
              <a:rPr lang="zh-CN" altLang="en-US" sz="2000" dirty="0"/>
              <a:t>个变形监测点</a:t>
            </a:r>
          </a:p>
        </p:txBody>
      </p:sp>
      <p:pic>
        <p:nvPicPr>
          <p:cNvPr id="14" name="图片 13">
            <a:extLst>
              <a:ext uri="{FF2B5EF4-FFF2-40B4-BE49-F238E27FC236}">
                <a16:creationId xmlns:a16="http://schemas.microsoft.com/office/drawing/2014/main" id="{AFAAC629-FDCF-031C-61A4-31CD20B50B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54" t="19794" r="19462" b="1444"/>
          <a:stretch/>
        </p:blipFill>
        <p:spPr>
          <a:xfrm>
            <a:off x="5124552" y="2874890"/>
            <a:ext cx="1912110" cy="1685598"/>
          </a:xfrm>
          <a:prstGeom prst="rect">
            <a:avLst/>
          </a:prstGeom>
        </p:spPr>
      </p:pic>
      <p:pic>
        <p:nvPicPr>
          <p:cNvPr id="15" name="图片 14">
            <a:extLst>
              <a:ext uri="{FF2B5EF4-FFF2-40B4-BE49-F238E27FC236}">
                <a16:creationId xmlns:a16="http://schemas.microsoft.com/office/drawing/2014/main" id="{DD9A8503-15CB-D420-7A7F-8BD96A6F0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4" t="18232" r="5567" b="8824"/>
          <a:stretch/>
        </p:blipFill>
        <p:spPr>
          <a:xfrm rot="5400000">
            <a:off x="5238952" y="4879177"/>
            <a:ext cx="1720081" cy="1581045"/>
          </a:xfrm>
          <a:prstGeom prst="rect">
            <a:avLst/>
          </a:prstGeom>
        </p:spPr>
      </p:pic>
      <p:pic>
        <p:nvPicPr>
          <p:cNvPr id="16" name="图片 15">
            <a:extLst>
              <a:ext uri="{FF2B5EF4-FFF2-40B4-BE49-F238E27FC236}">
                <a16:creationId xmlns:a16="http://schemas.microsoft.com/office/drawing/2014/main" id="{CA9E2CC8-6813-7895-15EA-C61C7F774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052736"/>
            <a:ext cx="2306800" cy="1622487"/>
          </a:xfrm>
          <a:prstGeom prst="rect">
            <a:avLst/>
          </a:prstGeom>
        </p:spPr>
      </p:pic>
      <p:sp>
        <p:nvSpPr>
          <p:cNvPr id="17" name="文本框 16">
            <a:extLst>
              <a:ext uri="{FF2B5EF4-FFF2-40B4-BE49-F238E27FC236}">
                <a16:creationId xmlns:a16="http://schemas.microsoft.com/office/drawing/2014/main" id="{FC360DDA-AD4F-2276-FB67-AFDCEA40FFE9}"/>
              </a:ext>
            </a:extLst>
          </p:cNvPr>
          <p:cNvSpPr txBox="1"/>
          <p:nvPr/>
        </p:nvSpPr>
        <p:spPr>
          <a:xfrm>
            <a:off x="7068215" y="5167603"/>
            <a:ext cx="2008543" cy="707886"/>
          </a:xfrm>
          <a:prstGeom prst="rect">
            <a:avLst/>
          </a:prstGeom>
          <a:noFill/>
        </p:spPr>
        <p:txBody>
          <a:bodyPr wrap="square" rtlCol="0">
            <a:spAutoFit/>
          </a:bodyPr>
          <a:lstStyle/>
          <a:p>
            <a:r>
              <a:rPr lang="en-US" altLang="zh-CN" sz="2000" dirty="0"/>
              <a:t>ABF</a:t>
            </a:r>
            <a:r>
              <a:rPr lang="zh-CN" altLang="en-US" sz="2000" dirty="0"/>
              <a:t>铁布设了</a:t>
            </a:r>
            <a:r>
              <a:rPr lang="en-US" altLang="zh-CN" sz="2000" dirty="0"/>
              <a:t>64</a:t>
            </a:r>
            <a:r>
              <a:rPr lang="zh-CN" altLang="en-US" sz="2000" dirty="0"/>
              <a:t>个变形监测点</a:t>
            </a:r>
          </a:p>
        </p:txBody>
      </p:sp>
      <p:sp>
        <p:nvSpPr>
          <p:cNvPr id="4" name="灯片编号占位符 3">
            <a:extLst>
              <a:ext uri="{FF2B5EF4-FFF2-40B4-BE49-F238E27FC236}">
                <a16:creationId xmlns:a16="http://schemas.microsoft.com/office/drawing/2014/main" id="{36861345-BF3F-E6C6-497B-2D13396647CD}"/>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41</a:t>
            </a:fld>
            <a:endParaRPr lang="zh-CN" altLang="en-US" dirty="0"/>
          </a:p>
        </p:txBody>
      </p:sp>
    </p:spTree>
    <p:extLst>
      <p:ext uri="{BB962C8B-B14F-4D97-AF65-F5344CB8AC3E}">
        <p14:creationId xmlns:p14="http://schemas.microsoft.com/office/powerpoint/2010/main" val="2300688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FB0AD84-08AF-4FDE-ACD3-8D978432B143}"/>
              </a:ext>
            </a:extLst>
          </p:cNvPr>
          <p:cNvPicPr>
            <a:picLocks noChangeAspect="1"/>
          </p:cNvPicPr>
          <p:nvPr/>
        </p:nvPicPr>
        <p:blipFill>
          <a:blip r:embed="rId2"/>
          <a:stretch>
            <a:fillRect/>
          </a:stretch>
        </p:blipFill>
        <p:spPr>
          <a:xfrm>
            <a:off x="628650" y="2295714"/>
            <a:ext cx="4135184" cy="2902580"/>
          </a:xfrm>
          <a:prstGeom prst="rect">
            <a:avLst/>
          </a:prstGeom>
        </p:spPr>
      </p:pic>
      <p:pic>
        <p:nvPicPr>
          <p:cNvPr id="5" name="图片 4">
            <a:extLst>
              <a:ext uri="{FF2B5EF4-FFF2-40B4-BE49-F238E27FC236}">
                <a16:creationId xmlns:a16="http://schemas.microsoft.com/office/drawing/2014/main" id="{3FF2F45C-A48B-D4D3-A66E-2FA16474C5E3}"/>
              </a:ext>
            </a:extLst>
          </p:cNvPr>
          <p:cNvPicPr>
            <a:picLocks noChangeAspect="1"/>
          </p:cNvPicPr>
          <p:nvPr/>
        </p:nvPicPr>
        <p:blipFill>
          <a:blip r:embed="rId3"/>
          <a:stretch>
            <a:fillRect/>
          </a:stretch>
        </p:blipFill>
        <p:spPr>
          <a:xfrm>
            <a:off x="5446792" y="1854637"/>
            <a:ext cx="2853508" cy="3804677"/>
          </a:xfrm>
          <a:prstGeom prst="rect">
            <a:avLst/>
          </a:prstGeom>
        </p:spPr>
      </p:pic>
      <p:sp>
        <p:nvSpPr>
          <p:cNvPr id="3" name="内容占位符 2">
            <a:extLst>
              <a:ext uri="{FF2B5EF4-FFF2-40B4-BE49-F238E27FC236}">
                <a16:creationId xmlns:a16="http://schemas.microsoft.com/office/drawing/2014/main" id="{0877C34A-86E9-D3FB-470A-FE3BF6400988}"/>
              </a:ext>
            </a:extLst>
          </p:cNvPr>
          <p:cNvSpPr txBox="1">
            <a:spLocks/>
          </p:cNvSpPr>
          <p:nvPr/>
        </p:nvSpPr>
        <p:spPr bwMode="auto">
          <a:xfrm>
            <a:off x="755576" y="874650"/>
            <a:ext cx="777686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测量方法：采用激光跟踪仪立体边长交会法测量，测量重复性精度</a:t>
            </a:r>
            <a:r>
              <a:rPr lang="en-US" altLang="zh-CN" sz="2200" dirty="0">
                <a:latin typeface="Times New Roman" pitchFamily="18" charset="0"/>
                <a:cs typeface="Times New Roman" pitchFamily="18" charset="0"/>
              </a:rPr>
              <a:t>4μm</a:t>
            </a:r>
            <a:endParaRPr lang="zh-CN" altLang="en-US" sz="2200" dirty="0">
              <a:latin typeface="Times New Roman" pitchFamily="18" charset="0"/>
              <a:cs typeface="Times New Roman" pitchFamily="18" charset="0"/>
            </a:endParaRPr>
          </a:p>
        </p:txBody>
      </p:sp>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2" name="灯片编号占位符 3">
            <a:extLst>
              <a:ext uri="{FF2B5EF4-FFF2-40B4-BE49-F238E27FC236}">
                <a16:creationId xmlns:a16="http://schemas.microsoft.com/office/drawing/2014/main" id="{6C99052B-9E3C-B860-2790-3EBA2187CB32}"/>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42</a:t>
            </a:fld>
            <a:endParaRPr lang="zh-CN" altLang="en-US" dirty="0"/>
          </a:p>
        </p:txBody>
      </p:sp>
    </p:spTree>
    <p:extLst>
      <p:ext uri="{BB962C8B-B14F-4D97-AF65-F5344CB8AC3E}">
        <p14:creationId xmlns:p14="http://schemas.microsoft.com/office/powerpoint/2010/main" val="3301934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a:extLst>
              <a:ext uri="{FF2B5EF4-FFF2-40B4-BE49-F238E27FC236}">
                <a16:creationId xmlns:a16="http://schemas.microsoft.com/office/drawing/2014/main" id="{5B7776AB-4D59-C67B-808B-5AD8216FF31F}"/>
              </a:ext>
            </a:extLst>
          </p:cNvPr>
          <p:cNvGraphicFramePr>
            <a:graphicFrameLocks noGrp="1"/>
          </p:cNvGraphicFramePr>
          <p:nvPr>
            <p:extLst>
              <p:ext uri="{D42A27DB-BD31-4B8C-83A1-F6EECF244321}">
                <p14:modId xmlns:p14="http://schemas.microsoft.com/office/powerpoint/2010/main" val="1966742937"/>
              </p:ext>
            </p:extLst>
          </p:nvPr>
        </p:nvGraphicFramePr>
        <p:xfrm>
          <a:off x="162616" y="2937963"/>
          <a:ext cx="8795201" cy="2531119"/>
        </p:xfrm>
        <a:graphic>
          <a:graphicData uri="http://schemas.openxmlformats.org/drawingml/2006/table">
            <a:tbl>
              <a:tblPr/>
              <a:tblGrid>
                <a:gridCol w="879521">
                  <a:extLst>
                    <a:ext uri="{9D8B030D-6E8A-4147-A177-3AD203B41FA5}">
                      <a16:colId xmlns:a16="http://schemas.microsoft.com/office/drawing/2014/main" val="861061410"/>
                    </a:ext>
                  </a:extLst>
                </a:gridCol>
                <a:gridCol w="527712">
                  <a:extLst>
                    <a:ext uri="{9D8B030D-6E8A-4147-A177-3AD203B41FA5}">
                      <a16:colId xmlns:a16="http://schemas.microsoft.com/office/drawing/2014/main" val="3603348017"/>
                    </a:ext>
                  </a:extLst>
                </a:gridCol>
                <a:gridCol w="527712">
                  <a:extLst>
                    <a:ext uri="{9D8B030D-6E8A-4147-A177-3AD203B41FA5}">
                      <a16:colId xmlns:a16="http://schemas.microsoft.com/office/drawing/2014/main" val="4021789396"/>
                    </a:ext>
                  </a:extLst>
                </a:gridCol>
                <a:gridCol w="527712">
                  <a:extLst>
                    <a:ext uri="{9D8B030D-6E8A-4147-A177-3AD203B41FA5}">
                      <a16:colId xmlns:a16="http://schemas.microsoft.com/office/drawing/2014/main" val="2565582048"/>
                    </a:ext>
                  </a:extLst>
                </a:gridCol>
                <a:gridCol w="527712">
                  <a:extLst>
                    <a:ext uri="{9D8B030D-6E8A-4147-A177-3AD203B41FA5}">
                      <a16:colId xmlns:a16="http://schemas.microsoft.com/office/drawing/2014/main" val="372918310"/>
                    </a:ext>
                  </a:extLst>
                </a:gridCol>
                <a:gridCol w="527712">
                  <a:extLst>
                    <a:ext uri="{9D8B030D-6E8A-4147-A177-3AD203B41FA5}">
                      <a16:colId xmlns:a16="http://schemas.microsoft.com/office/drawing/2014/main" val="1153522260"/>
                    </a:ext>
                  </a:extLst>
                </a:gridCol>
                <a:gridCol w="527712">
                  <a:extLst>
                    <a:ext uri="{9D8B030D-6E8A-4147-A177-3AD203B41FA5}">
                      <a16:colId xmlns:a16="http://schemas.microsoft.com/office/drawing/2014/main" val="1577106586"/>
                    </a:ext>
                  </a:extLst>
                </a:gridCol>
                <a:gridCol w="527712">
                  <a:extLst>
                    <a:ext uri="{9D8B030D-6E8A-4147-A177-3AD203B41FA5}">
                      <a16:colId xmlns:a16="http://schemas.microsoft.com/office/drawing/2014/main" val="3251115041"/>
                    </a:ext>
                  </a:extLst>
                </a:gridCol>
                <a:gridCol w="527712">
                  <a:extLst>
                    <a:ext uri="{9D8B030D-6E8A-4147-A177-3AD203B41FA5}">
                      <a16:colId xmlns:a16="http://schemas.microsoft.com/office/drawing/2014/main" val="3511996313"/>
                    </a:ext>
                  </a:extLst>
                </a:gridCol>
                <a:gridCol w="527712">
                  <a:extLst>
                    <a:ext uri="{9D8B030D-6E8A-4147-A177-3AD203B41FA5}">
                      <a16:colId xmlns:a16="http://schemas.microsoft.com/office/drawing/2014/main" val="2151246165"/>
                    </a:ext>
                  </a:extLst>
                </a:gridCol>
                <a:gridCol w="527712">
                  <a:extLst>
                    <a:ext uri="{9D8B030D-6E8A-4147-A177-3AD203B41FA5}">
                      <a16:colId xmlns:a16="http://schemas.microsoft.com/office/drawing/2014/main" val="3789331185"/>
                    </a:ext>
                  </a:extLst>
                </a:gridCol>
                <a:gridCol w="527712">
                  <a:extLst>
                    <a:ext uri="{9D8B030D-6E8A-4147-A177-3AD203B41FA5}">
                      <a16:colId xmlns:a16="http://schemas.microsoft.com/office/drawing/2014/main" val="4036224964"/>
                    </a:ext>
                  </a:extLst>
                </a:gridCol>
                <a:gridCol w="527712">
                  <a:extLst>
                    <a:ext uri="{9D8B030D-6E8A-4147-A177-3AD203B41FA5}">
                      <a16:colId xmlns:a16="http://schemas.microsoft.com/office/drawing/2014/main" val="3112659549"/>
                    </a:ext>
                  </a:extLst>
                </a:gridCol>
                <a:gridCol w="527712">
                  <a:extLst>
                    <a:ext uri="{9D8B030D-6E8A-4147-A177-3AD203B41FA5}">
                      <a16:colId xmlns:a16="http://schemas.microsoft.com/office/drawing/2014/main" val="3890833078"/>
                    </a:ext>
                  </a:extLst>
                </a:gridCol>
                <a:gridCol w="527712">
                  <a:extLst>
                    <a:ext uri="{9D8B030D-6E8A-4147-A177-3AD203B41FA5}">
                      <a16:colId xmlns:a16="http://schemas.microsoft.com/office/drawing/2014/main" val="309213093"/>
                    </a:ext>
                  </a:extLst>
                </a:gridCol>
                <a:gridCol w="527712">
                  <a:extLst>
                    <a:ext uri="{9D8B030D-6E8A-4147-A177-3AD203B41FA5}">
                      <a16:colId xmlns:a16="http://schemas.microsoft.com/office/drawing/2014/main" val="797009266"/>
                    </a:ext>
                  </a:extLst>
                </a:gridCol>
              </a:tblGrid>
              <a:tr h="216482">
                <a:tc rowSpan="3">
                  <a:txBody>
                    <a:bodyPr/>
                    <a:lstStyle/>
                    <a:p>
                      <a:pPr algn="ctr" fontAlgn="ctr"/>
                      <a:r>
                        <a:rPr lang="en-US" sz="1800" b="1" i="0" u="none" strike="noStrike" dirty="0">
                          <a:solidFill>
                            <a:srgbClr val="000000"/>
                          </a:solidFill>
                          <a:effectLst/>
                          <a:latin typeface="等线" panose="02010600030101010101" pitchFamily="2" charset="-122"/>
                          <a:ea typeface="等线" panose="02010600030101010101" pitchFamily="2" charset="-122"/>
                        </a:rPr>
                        <a:t>BD1-SN08</a:t>
                      </a:r>
                    </a:p>
                  </a:txBody>
                  <a:tcPr marL="66651" marR="66651" marT="33326" marB="333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b"/>
                      <a:r>
                        <a:rPr lang="zh-CN" altLang="en-US" sz="1000" b="0" i="0" u="none" strike="noStrike" dirty="0">
                          <a:solidFill>
                            <a:srgbClr val="000000"/>
                          </a:solidFill>
                          <a:effectLst/>
                          <a:latin typeface="等线" panose="02010600030101010101" pitchFamily="2" charset="-122"/>
                          <a:ea typeface="等线" panose="02010600030101010101" pitchFamily="2" charset="-122"/>
                        </a:rPr>
                        <a:t>全部磁铁点拟合</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6">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四个靶标点拟合</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26809828"/>
                  </a:ext>
                </a:extLst>
              </a:tr>
              <a:tr h="216482">
                <a:tc vMerge="1">
                  <a:txBody>
                    <a:bodyPr/>
                    <a:lstStyle/>
                    <a:p>
                      <a:endParaRPr lang="zh-CN" altLang="en-US"/>
                    </a:p>
                  </a:txBody>
                  <a:tcPr/>
                </a:tc>
                <a:tc gridSpan="3">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第</a:t>
                      </a:r>
                      <a:r>
                        <a:rPr lang="en-US" altLang="zh-CN" sz="1000" b="0" i="0" u="none" strike="noStrike">
                          <a:solidFill>
                            <a:srgbClr val="000000"/>
                          </a:solidFill>
                          <a:effectLst/>
                          <a:latin typeface="等线" panose="02010600030101010101" pitchFamily="2" charset="-122"/>
                          <a:ea typeface="等线" panose="02010600030101010101" pitchFamily="2" charset="-122"/>
                        </a:rPr>
                        <a:t>1</a:t>
                      </a:r>
                      <a:r>
                        <a:rPr lang="zh-CN" altLang="en-US" sz="1000" b="0" i="0" u="none" strike="noStrike">
                          <a:solidFill>
                            <a:srgbClr val="000000"/>
                          </a:solidFill>
                          <a:effectLst/>
                          <a:latin typeface="等线" panose="02010600030101010101" pitchFamily="2" charset="-122"/>
                          <a:ea typeface="等线" panose="02010600030101010101" pitchFamily="2" charset="-122"/>
                        </a:rPr>
                        <a:t>次开合后测量</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第</a:t>
                      </a:r>
                      <a:r>
                        <a:rPr lang="en-US" altLang="zh-CN" sz="1000" b="0" i="0" u="none" strike="noStrike">
                          <a:solidFill>
                            <a:srgbClr val="000000"/>
                          </a:solidFill>
                          <a:effectLst/>
                          <a:latin typeface="等线" panose="02010600030101010101" pitchFamily="2" charset="-122"/>
                          <a:ea typeface="等线" panose="02010600030101010101" pitchFamily="2" charset="-122"/>
                        </a:rPr>
                        <a:t>2</a:t>
                      </a:r>
                      <a:r>
                        <a:rPr lang="zh-CN" altLang="en-US" sz="1000" b="0" i="0" u="none" strike="noStrike">
                          <a:solidFill>
                            <a:srgbClr val="000000"/>
                          </a:solidFill>
                          <a:effectLst/>
                          <a:latin typeface="等线" panose="02010600030101010101" pitchFamily="2" charset="-122"/>
                          <a:ea typeface="等线" panose="02010600030101010101" pitchFamily="2" charset="-122"/>
                        </a:rPr>
                        <a:t>次开合后测量</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偏差</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第</a:t>
                      </a:r>
                      <a:r>
                        <a:rPr lang="en-US" altLang="zh-CN" sz="1000" b="0" i="0" u="none" strike="noStrike">
                          <a:solidFill>
                            <a:srgbClr val="000000"/>
                          </a:solidFill>
                          <a:effectLst/>
                          <a:latin typeface="等线" panose="02010600030101010101" pitchFamily="2" charset="-122"/>
                          <a:ea typeface="等线" panose="02010600030101010101" pitchFamily="2" charset="-122"/>
                        </a:rPr>
                        <a:t>2</a:t>
                      </a:r>
                      <a:r>
                        <a:rPr lang="zh-CN" altLang="en-US" sz="1000" b="0" i="0" u="none" strike="noStrike">
                          <a:solidFill>
                            <a:srgbClr val="000000"/>
                          </a:solidFill>
                          <a:effectLst/>
                          <a:latin typeface="等线" panose="02010600030101010101" pitchFamily="2" charset="-122"/>
                          <a:ea typeface="等线" panose="02010600030101010101" pitchFamily="2" charset="-122"/>
                        </a:rPr>
                        <a:t>次开合后测量</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偏差</a:t>
                      </a:r>
                    </a:p>
                  </a:txBody>
                  <a:tcPr marL="66651" marR="66651" marT="33326" marB="3332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878629342"/>
                  </a:ext>
                </a:extLst>
              </a:tr>
              <a:tr h="182327">
                <a:tc vMerge="1">
                  <a:txBody>
                    <a:bodyPr/>
                    <a:lstStyle/>
                    <a:p>
                      <a:endParaRPr lang="zh-CN" altLang="en-US"/>
                    </a:p>
                  </a:txBody>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X</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Y</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Z</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X</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Y</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Z</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DX</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DY</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DZ</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X</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Y</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Z</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DX</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DY</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DZ</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121499614"/>
                  </a:ext>
                </a:extLst>
              </a:tr>
              <a:tr h="155414">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BD1F1</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-240.002 </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dirty="0">
                          <a:solidFill>
                            <a:srgbClr val="000000"/>
                          </a:solidFill>
                          <a:effectLst/>
                          <a:latin typeface="等线" panose="02010600030101010101" pitchFamily="2" charset="-122"/>
                          <a:ea typeface="等线" panose="02010600030101010101" pitchFamily="2" charset="-122"/>
                        </a:rPr>
                        <a:t>362.523 </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988.416 </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-239.998 </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362.522 </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dirty="0">
                          <a:solidFill>
                            <a:srgbClr val="000000"/>
                          </a:solidFill>
                          <a:effectLst/>
                          <a:latin typeface="等线" panose="02010600030101010101" pitchFamily="2" charset="-122"/>
                          <a:ea typeface="等线" panose="02010600030101010101" pitchFamily="2" charset="-122"/>
                        </a:rPr>
                        <a:t>988.416 </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 </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 </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 </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-240.001</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362.521</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988.419</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dirty="0">
                          <a:solidFill>
                            <a:srgbClr val="000000"/>
                          </a:solidFill>
                          <a:effectLst/>
                          <a:latin typeface="等线" panose="02010600030101010101" pitchFamily="2" charset="-122"/>
                          <a:ea typeface="等线" panose="02010600030101010101" pitchFamily="2" charset="-122"/>
                        </a:rPr>
                        <a:t>0.004</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411146679"/>
                  </a:ext>
                </a:extLst>
              </a:tr>
              <a:tr h="155414">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BD1F2</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-240.110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362.425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88.421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-240.103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362.425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88.417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0.006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-240.106</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362.426</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88.42</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415591915"/>
                  </a:ext>
                </a:extLst>
              </a:tr>
              <a:tr h="155414">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BD1F3</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240.007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362.426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88.128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240.007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362.427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88.120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-0.008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240.004</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362.425</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88.124</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-0.003</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548507011"/>
                  </a:ext>
                </a:extLst>
              </a:tr>
              <a:tr h="155414">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BD1F4</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240.071 </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362.377 </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988.232 </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240.072 </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362.382 </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988.230 </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 </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0.005 </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-0.002 </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240.069</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362.378</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988.234</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-0.002</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520257032"/>
                  </a:ext>
                </a:extLst>
              </a:tr>
              <a:tr h="155414">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1_Left_Pole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17.844 </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19.945 </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-0.274 </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17.846 </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19.938 </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-0.273 </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-0.007 </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 </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17.841</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19.937</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-0.27</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a:t>
                      </a:r>
                    </a:p>
                  </a:txBody>
                  <a:tcPr marL="6824" marR="6824" marT="682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-0.007</a:t>
                      </a:r>
                    </a:p>
                  </a:txBody>
                  <a:tcPr marL="6824" marR="6824" marT="682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a:t>
                      </a:r>
                    </a:p>
                  </a:txBody>
                  <a:tcPr marL="6824" marR="6824" marT="68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3544193179"/>
                  </a:ext>
                </a:extLst>
              </a:tr>
              <a:tr h="155414">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2_Left_Pole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-20.819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15.870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0.172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-20.822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15.870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0.171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-0.001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0.000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-20.827</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15.869</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0.174</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-0.008</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-0.001</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3204738119"/>
                  </a:ext>
                </a:extLst>
              </a:tr>
              <a:tr h="155414">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3_Left_Pole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-18.258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-21.667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0.080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-18.259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-21.662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0.085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-0.001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-18.264</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-21.662</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0.087</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-0.006</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0.007</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2757743871"/>
                  </a:ext>
                </a:extLst>
              </a:tr>
              <a:tr h="155414">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4_Left_Pole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21.797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-18.355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0.026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21.802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-18.358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0.028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21.797</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-18.359</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0.031</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2961577063"/>
                  </a:ext>
                </a:extLst>
              </a:tr>
              <a:tr h="155414">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1_Right_Pole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19.299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16.728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1076.394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19.303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16.716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1076.392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0.004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-0.012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-0.002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19.297</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16.714</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1076.395</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-0.014</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0.001</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2166779601"/>
                  </a:ext>
                </a:extLst>
              </a:tr>
              <a:tr h="155414">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2_Right_Pole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-20.673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17.298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1076.477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-20.672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17.293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1076.471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0.001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-0.005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-0.006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-20.678</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17.29</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1076.474</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-0.005</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-0.008</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1407303877"/>
                  </a:ext>
                </a:extLst>
              </a:tr>
              <a:tr h="155414">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3_Right_Pole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-21.758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-18.066 </a:t>
                      </a:r>
                    </a:p>
                  </a:txBody>
                  <a:tcPr marL="6824" marR="6824" marT="682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1076.569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-21.758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-18.067 </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1076.569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0.000 </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-0.001 </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0.000 </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-21.765</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-18.069</a:t>
                      </a:r>
                    </a:p>
                  </a:txBody>
                  <a:tcPr marL="6824" marR="6824" marT="682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1076.572</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-0.007</a:t>
                      </a:r>
                    </a:p>
                  </a:txBody>
                  <a:tcPr marL="6824" marR="6824" marT="682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a:t>
                      </a:r>
                    </a:p>
                  </a:txBody>
                  <a:tcPr marL="6824" marR="6824" marT="682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a:t>
                      </a:r>
                    </a:p>
                  </a:txBody>
                  <a:tcPr marL="6824" marR="6824" marT="682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1118626595"/>
                  </a:ext>
                </a:extLst>
              </a:tr>
              <a:tr h="155414">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4_Right_Pole</a:t>
                      </a:r>
                    </a:p>
                  </a:txBody>
                  <a:tcPr marL="6824" marR="6824" marT="6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20.523 </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-20.430 </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1076.312 </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20.514 </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-20.422 </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1076.311 </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-0.008 </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0.008 </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0.000 </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20.508</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-20.425</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1076.314</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-0.015</a:t>
                      </a:r>
                    </a:p>
                  </a:txBody>
                  <a:tcPr marL="6824" marR="6824" marT="682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0.005</a:t>
                      </a:r>
                    </a:p>
                  </a:txBody>
                  <a:tcPr marL="6824" marR="6824" marT="682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dirty="0">
                          <a:solidFill>
                            <a:srgbClr val="0000FF"/>
                          </a:solidFill>
                          <a:effectLst/>
                          <a:latin typeface="等线" panose="02010600030101010101" pitchFamily="2" charset="-122"/>
                          <a:ea typeface="等线" panose="02010600030101010101" pitchFamily="2" charset="-122"/>
                        </a:rPr>
                        <a:t>0.003</a:t>
                      </a:r>
                    </a:p>
                  </a:txBody>
                  <a:tcPr marL="6824" marR="6824" marT="682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558207617"/>
                  </a:ext>
                </a:extLst>
              </a:tr>
            </a:tbl>
          </a:graphicData>
        </a:graphic>
      </p:graphicFrame>
      <p:graphicFrame>
        <p:nvGraphicFramePr>
          <p:cNvPr id="10" name="表格 9">
            <a:extLst>
              <a:ext uri="{FF2B5EF4-FFF2-40B4-BE49-F238E27FC236}">
                <a16:creationId xmlns:a16="http://schemas.microsoft.com/office/drawing/2014/main" id="{71BF19AC-DCCE-79ED-C0E5-8B669C44E72E}"/>
              </a:ext>
            </a:extLst>
          </p:cNvPr>
          <p:cNvGraphicFramePr>
            <a:graphicFrameLocks noGrp="1"/>
          </p:cNvGraphicFramePr>
          <p:nvPr>
            <p:extLst>
              <p:ext uri="{D42A27DB-BD31-4B8C-83A1-F6EECF244321}">
                <p14:modId xmlns:p14="http://schemas.microsoft.com/office/powerpoint/2010/main" val="1147047409"/>
              </p:ext>
            </p:extLst>
          </p:nvPr>
        </p:nvGraphicFramePr>
        <p:xfrm>
          <a:off x="162616" y="332656"/>
          <a:ext cx="8795213" cy="2549033"/>
        </p:xfrm>
        <a:graphic>
          <a:graphicData uri="http://schemas.openxmlformats.org/drawingml/2006/table">
            <a:tbl>
              <a:tblPr/>
              <a:tblGrid>
                <a:gridCol w="853127">
                  <a:extLst>
                    <a:ext uri="{9D8B030D-6E8A-4147-A177-3AD203B41FA5}">
                      <a16:colId xmlns:a16="http://schemas.microsoft.com/office/drawing/2014/main" val="4271288896"/>
                    </a:ext>
                  </a:extLst>
                </a:gridCol>
                <a:gridCol w="535870">
                  <a:extLst>
                    <a:ext uri="{9D8B030D-6E8A-4147-A177-3AD203B41FA5}">
                      <a16:colId xmlns:a16="http://schemas.microsoft.com/office/drawing/2014/main" val="886286956"/>
                    </a:ext>
                  </a:extLst>
                </a:gridCol>
                <a:gridCol w="527873">
                  <a:extLst>
                    <a:ext uri="{9D8B030D-6E8A-4147-A177-3AD203B41FA5}">
                      <a16:colId xmlns:a16="http://schemas.microsoft.com/office/drawing/2014/main" val="3956487970"/>
                    </a:ext>
                  </a:extLst>
                </a:gridCol>
                <a:gridCol w="527873">
                  <a:extLst>
                    <a:ext uri="{9D8B030D-6E8A-4147-A177-3AD203B41FA5}">
                      <a16:colId xmlns:a16="http://schemas.microsoft.com/office/drawing/2014/main" val="1976702826"/>
                    </a:ext>
                  </a:extLst>
                </a:gridCol>
                <a:gridCol w="535870">
                  <a:extLst>
                    <a:ext uri="{9D8B030D-6E8A-4147-A177-3AD203B41FA5}">
                      <a16:colId xmlns:a16="http://schemas.microsoft.com/office/drawing/2014/main" val="1529416543"/>
                    </a:ext>
                  </a:extLst>
                </a:gridCol>
                <a:gridCol w="527873">
                  <a:extLst>
                    <a:ext uri="{9D8B030D-6E8A-4147-A177-3AD203B41FA5}">
                      <a16:colId xmlns:a16="http://schemas.microsoft.com/office/drawing/2014/main" val="4145197564"/>
                    </a:ext>
                  </a:extLst>
                </a:gridCol>
                <a:gridCol w="527873">
                  <a:extLst>
                    <a:ext uri="{9D8B030D-6E8A-4147-A177-3AD203B41FA5}">
                      <a16:colId xmlns:a16="http://schemas.microsoft.com/office/drawing/2014/main" val="3584577268"/>
                    </a:ext>
                  </a:extLst>
                </a:gridCol>
                <a:gridCol w="527873">
                  <a:extLst>
                    <a:ext uri="{9D8B030D-6E8A-4147-A177-3AD203B41FA5}">
                      <a16:colId xmlns:a16="http://schemas.microsoft.com/office/drawing/2014/main" val="3727909959"/>
                    </a:ext>
                  </a:extLst>
                </a:gridCol>
                <a:gridCol w="527873">
                  <a:extLst>
                    <a:ext uri="{9D8B030D-6E8A-4147-A177-3AD203B41FA5}">
                      <a16:colId xmlns:a16="http://schemas.microsoft.com/office/drawing/2014/main" val="1512048976"/>
                    </a:ext>
                  </a:extLst>
                </a:gridCol>
                <a:gridCol w="527873">
                  <a:extLst>
                    <a:ext uri="{9D8B030D-6E8A-4147-A177-3AD203B41FA5}">
                      <a16:colId xmlns:a16="http://schemas.microsoft.com/office/drawing/2014/main" val="465255773"/>
                    </a:ext>
                  </a:extLst>
                </a:gridCol>
                <a:gridCol w="535870">
                  <a:extLst>
                    <a:ext uri="{9D8B030D-6E8A-4147-A177-3AD203B41FA5}">
                      <a16:colId xmlns:a16="http://schemas.microsoft.com/office/drawing/2014/main" val="3750225075"/>
                    </a:ext>
                  </a:extLst>
                </a:gridCol>
                <a:gridCol w="527873">
                  <a:extLst>
                    <a:ext uri="{9D8B030D-6E8A-4147-A177-3AD203B41FA5}">
                      <a16:colId xmlns:a16="http://schemas.microsoft.com/office/drawing/2014/main" val="1823246144"/>
                    </a:ext>
                  </a:extLst>
                </a:gridCol>
                <a:gridCol w="527873">
                  <a:extLst>
                    <a:ext uri="{9D8B030D-6E8A-4147-A177-3AD203B41FA5}">
                      <a16:colId xmlns:a16="http://schemas.microsoft.com/office/drawing/2014/main" val="1652421952"/>
                    </a:ext>
                  </a:extLst>
                </a:gridCol>
                <a:gridCol w="527873">
                  <a:extLst>
                    <a:ext uri="{9D8B030D-6E8A-4147-A177-3AD203B41FA5}">
                      <a16:colId xmlns:a16="http://schemas.microsoft.com/office/drawing/2014/main" val="4104252379"/>
                    </a:ext>
                  </a:extLst>
                </a:gridCol>
                <a:gridCol w="527873">
                  <a:extLst>
                    <a:ext uri="{9D8B030D-6E8A-4147-A177-3AD203B41FA5}">
                      <a16:colId xmlns:a16="http://schemas.microsoft.com/office/drawing/2014/main" val="283085239"/>
                    </a:ext>
                  </a:extLst>
                </a:gridCol>
                <a:gridCol w="527873">
                  <a:extLst>
                    <a:ext uri="{9D8B030D-6E8A-4147-A177-3AD203B41FA5}">
                      <a16:colId xmlns:a16="http://schemas.microsoft.com/office/drawing/2014/main" val="1618680096"/>
                    </a:ext>
                  </a:extLst>
                </a:gridCol>
              </a:tblGrid>
              <a:tr h="231884">
                <a:tc rowSpan="3">
                  <a:txBody>
                    <a:bodyPr/>
                    <a:lstStyle/>
                    <a:p>
                      <a:pPr algn="ctr" fontAlgn="ctr"/>
                      <a:r>
                        <a:rPr lang="en-US" sz="1800" b="1" i="0" u="none" strike="noStrike" dirty="0">
                          <a:solidFill>
                            <a:srgbClr val="000000"/>
                          </a:solidFill>
                          <a:effectLst/>
                          <a:latin typeface="等线" panose="02010600030101010101" pitchFamily="2" charset="-122"/>
                          <a:ea typeface="等线" panose="02010600030101010101" pitchFamily="2" charset="-122"/>
                        </a:rPr>
                        <a:t>BD1-SN08</a:t>
                      </a:r>
                    </a:p>
                  </a:txBody>
                  <a:tcPr marL="66599" marR="66599" marT="33299" marB="332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3">
                  <a:txBody>
                    <a:bodyPr/>
                    <a:lstStyle/>
                    <a:p>
                      <a:pPr algn="ctr" fontAlgn="ctr"/>
                      <a:r>
                        <a:rPr lang="zh-CN" altLang="en-US" sz="1000" b="0" i="0" u="none" strike="noStrike" dirty="0">
                          <a:solidFill>
                            <a:srgbClr val="000000"/>
                          </a:solidFill>
                          <a:effectLst/>
                          <a:latin typeface="等线" panose="02010600030101010101" pitchFamily="2" charset="-122"/>
                          <a:ea typeface="等线" panose="02010600030101010101" pitchFamily="2" charset="-122"/>
                        </a:rPr>
                        <a:t>开合前</a:t>
                      </a:r>
                    </a:p>
                  </a:txBody>
                  <a:tcPr marL="66599" marR="66599" marT="33299" marB="332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hMerge="1">
                  <a:txBody>
                    <a:bodyPr/>
                    <a:lstStyle/>
                    <a:p>
                      <a:endParaRPr lang="zh-CN" altLang="en-US"/>
                    </a:p>
                  </a:txBody>
                  <a:tcPr/>
                </a:tc>
                <a:tc rowSpan="2" hMerge="1">
                  <a:txBody>
                    <a:bodyPr/>
                    <a:lstStyle/>
                    <a:p>
                      <a:endParaRPr lang="zh-CN" altLang="en-US"/>
                    </a:p>
                  </a:txBody>
                  <a:tcPr/>
                </a:tc>
                <a:tc gridSpan="6">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全部磁铁点拟合</a:t>
                      </a:r>
                    </a:p>
                  </a:txBody>
                  <a:tcPr marL="66599" marR="66599" marT="33299" marB="3329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6">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四个靶标点拟合</a:t>
                      </a:r>
                    </a:p>
                  </a:txBody>
                  <a:tcPr marL="66599" marR="66599" marT="33299" marB="3329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24667751"/>
                  </a:ext>
                </a:extLst>
              </a:tr>
              <a:tr h="231884">
                <a:tc vMerge="1">
                  <a:txBody>
                    <a:bodyPr/>
                    <a:lstStyle/>
                    <a:p>
                      <a:endParaRPr lang="zh-CN" altLang="en-US"/>
                    </a:p>
                  </a:txBody>
                  <a:tcPr/>
                </a:tc>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gridSpan="3">
                  <a:txBody>
                    <a:bodyPr/>
                    <a:lstStyle/>
                    <a:p>
                      <a:pPr algn="ctr" fontAlgn="b"/>
                      <a:r>
                        <a:rPr lang="zh-CN" altLang="en-US" sz="1000" b="0" i="0" u="none" strike="noStrike" dirty="0">
                          <a:solidFill>
                            <a:srgbClr val="000000"/>
                          </a:solidFill>
                          <a:effectLst/>
                          <a:latin typeface="等线" panose="02010600030101010101" pitchFamily="2" charset="-122"/>
                          <a:ea typeface="等线" panose="02010600030101010101" pitchFamily="2" charset="-122"/>
                        </a:rPr>
                        <a:t>第</a:t>
                      </a:r>
                      <a:r>
                        <a:rPr lang="en-US" altLang="zh-CN" sz="1000" b="0" i="0" u="none" strike="noStrike" dirty="0">
                          <a:solidFill>
                            <a:srgbClr val="000000"/>
                          </a:solidFill>
                          <a:effectLst/>
                          <a:latin typeface="等线" panose="02010600030101010101" pitchFamily="2" charset="-122"/>
                          <a:ea typeface="等线" panose="02010600030101010101" pitchFamily="2" charset="-122"/>
                        </a:rPr>
                        <a:t>1</a:t>
                      </a:r>
                      <a:r>
                        <a:rPr lang="zh-CN" altLang="en-US" sz="1000" b="0" i="0" u="none" strike="noStrike" dirty="0">
                          <a:solidFill>
                            <a:srgbClr val="000000"/>
                          </a:solidFill>
                          <a:effectLst/>
                          <a:latin typeface="等线" panose="02010600030101010101" pitchFamily="2" charset="-122"/>
                          <a:ea typeface="等线" panose="02010600030101010101" pitchFamily="2" charset="-122"/>
                        </a:rPr>
                        <a:t>次开合后</a:t>
                      </a:r>
                    </a:p>
                  </a:txBody>
                  <a:tcPr marL="66599" marR="66599" marT="33299" marB="3329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1" i="0" u="none" strike="noStrike">
                          <a:solidFill>
                            <a:srgbClr val="000000"/>
                          </a:solidFill>
                          <a:effectLst/>
                          <a:latin typeface="等线" panose="02010600030101010101" pitchFamily="2" charset="-122"/>
                          <a:ea typeface="等线" panose="02010600030101010101" pitchFamily="2" charset="-122"/>
                        </a:rPr>
                        <a:t>偏差</a:t>
                      </a:r>
                    </a:p>
                  </a:txBody>
                  <a:tcPr marL="66599" marR="66599" marT="33299" marB="3329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0" i="0" u="none" strike="noStrike">
                          <a:solidFill>
                            <a:srgbClr val="000000"/>
                          </a:solidFill>
                          <a:effectLst/>
                          <a:latin typeface="等线" panose="02010600030101010101" pitchFamily="2" charset="-122"/>
                          <a:ea typeface="等线" panose="02010600030101010101" pitchFamily="2" charset="-122"/>
                        </a:rPr>
                        <a:t>第</a:t>
                      </a:r>
                      <a:r>
                        <a:rPr lang="en-US" altLang="zh-CN" sz="1000" b="0" i="0" u="none" strike="noStrike">
                          <a:solidFill>
                            <a:srgbClr val="000000"/>
                          </a:solidFill>
                          <a:effectLst/>
                          <a:latin typeface="等线" panose="02010600030101010101" pitchFamily="2" charset="-122"/>
                          <a:ea typeface="等线" panose="02010600030101010101" pitchFamily="2" charset="-122"/>
                        </a:rPr>
                        <a:t>1</a:t>
                      </a:r>
                      <a:r>
                        <a:rPr lang="zh-CN" altLang="en-US" sz="1000" b="0" i="0" u="none" strike="noStrike">
                          <a:solidFill>
                            <a:srgbClr val="000000"/>
                          </a:solidFill>
                          <a:effectLst/>
                          <a:latin typeface="等线" panose="02010600030101010101" pitchFamily="2" charset="-122"/>
                          <a:ea typeface="等线" panose="02010600030101010101" pitchFamily="2" charset="-122"/>
                        </a:rPr>
                        <a:t>次开合后</a:t>
                      </a:r>
                    </a:p>
                  </a:txBody>
                  <a:tcPr marL="66599" marR="66599" marT="33299" marB="3329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zh-CN" altLang="en-US"/>
                    </a:p>
                  </a:txBody>
                  <a:tcPr/>
                </a:tc>
                <a:tc hMerge="1">
                  <a:txBody>
                    <a:bodyPr/>
                    <a:lstStyle/>
                    <a:p>
                      <a:endParaRPr lang="zh-CN" altLang="en-US"/>
                    </a:p>
                  </a:txBody>
                  <a:tcPr/>
                </a:tc>
                <a:tc gridSpan="3">
                  <a:txBody>
                    <a:bodyPr/>
                    <a:lstStyle/>
                    <a:p>
                      <a:pPr algn="ctr" fontAlgn="b"/>
                      <a:r>
                        <a:rPr lang="zh-CN" altLang="en-US" sz="1000" b="1" i="0" u="none" strike="noStrike" dirty="0">
                          <a:solidFill>
                            <a:srgbClr val="000000"/>
                          </a:solidFill>
                          <a:effectLst/>
                          <a:latin typeface="等线" panose="02010600030101010101" pitchFamily="2" charset="-122"/>
                          <a:ea typeface="等线" panose="02010600030101010101" pitchFamily="2" charset="-122"/>
                        </a:rPr>
                        <a:t>偏差</a:t>
                      </a:r>
                    </a:p>
                  </a:txBody>
                  <a:tcPr marL="66599" marR="66599" marT="33299" marB="3329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07388980"/>
                  </a:ext>
                </a:extLst>
              </a:tr>
              <a:tr h="160405">
                <a:tc vMerge="1">
                  <a:txBody>
                    <a:bodyPr/>
                    <a:lstStyle/>
                    <a:p>
                      <a:endParaRPr lang="zh-CN" altLang="en-US"/>
                    </a:p>
                  </a:txBody>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X</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Y</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Z</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X</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Y</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Z</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000" b="1" i="0" u="none" strike="noStrike">
                          <a:solidFill>
                            <a:srgbClr val="000000"/>
                          </a:solidFill>
                          <a:effectLst/>
                          <a:latin typeface="等线" panose="02010600030101010101" pitchFamily="2" charset="-122"/>
                          <a:ea typeface="等线" panose="02010600030101010101" pitchFamily="2" charset="-122"/>
                        </a:rPr>
                        <a:t>DX</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1" i="0" u="none" strike="noStrike">
                          <a:solidFill>
                            <a:srgbClr val="000000"/>
                          </a:solidFill>
                          <a:effectLst/>
                          <a:latin typeface="等线" panose="02010600030101010101" pitchFamily="2" charset="-122"/>
                          <a:ea typeface="等线" panose="02010600030101010101" pitchFamily="2" charset="-122"/>
                        </a:rPr>
                        <a:t>DY</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1" i="0" u="none" strike="noStrike">
                          <a:solidFill>
                            <a:srgbClr val="000000"/>
                          </a:solidFill>
                          <a:effectLst/>
                          <a:latin typeface="等线" panose="02010600030101010101" pitchFamily="2" charset="-122"/>
                          <a:ea typeface="等线" panose="02010600030101010101" pitchFamily="2" charset="-122"/>
                        </a:rPr>
                        <a:t>DZ</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X</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Y</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000" b="0" i="0" u="none" strike="noStrike">
                          <a:solidFill>
                            <a:srgbClr val="000000"/>
                          </a:solidFill>
                          <a:effectLst/>
                          <a:latin typeface="等线" panose="02010600030101010101" pitchFamily="2" charset="-122"/>
                          <a:ea typeface="等线" panose="02010600030101010101" pitchFamily="2" charset="-122"/>
                        </a:rPr>
                        <a:t>Z</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000" b="1" i="0" u="none" strike="noStrike">
                          <a:solidFill>
                            <a:srgbClr val="000000"/>
                          </a:solidFill>
                          <a:effectLst/>
                          <a:latin typeface="等线" panose="02010600030101010101" pitchFamily="2" charset="-122"/>
                          <a:ea typeface="等线" panose="02010600030101010101" pitchFamily="2" charset="-122"/>
                        </a:rPr>
                        <a:t>DX</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1" i="0" u="none" strike="noStrike">
                          <a:solidFill>
                            <a:srgbClr val="000000"/>
                          </a:solidFill>
                          <a:effectLst/>
                          <a:latin typeface="等线" panose="02010600030101010101" pitchFamily="2" charset="-122"/>
                          <a:ea typeface="等线" panose="02010600030101010101" pitchFamily="2" charset="-122"/>
                        </a:rPr>
                        <a:t>DY</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1" i="0" u="none" strike="noStrike">
                          <a:solidFill>
                            <a:srgbClr val="000000"/>
                          </a:solidFill>
                          <a:effectLst/>
                          <a:latin typeface="等线" panose="02010600030101010101" pitchFamily="2" charset="-122"/>
                          <a:ea typeface="等线" panose="02010600030101010101" pitchFamily="2" charset="-122"/>
                        </a:rPr>
                        <a:t>DZ</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744023827"/>
                  </a:ext>
                </a:extLst>
              </a:tr>
              <a:tr h="160405">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BD1F1</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-239.989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362.523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988.422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-240.002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362.523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988.416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-0.013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-0.006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-239.994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362.523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988.421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-0.005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06640638"/>
                  </a:ext>
                </a:extLst>
              </a:tr>
              <a:tr h="160405">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BD1F2</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-240.106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362.423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88.422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-240.110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362.425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88.421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0.002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-0.001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-240.109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362.423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88.426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7237192"/>
                  </a:ext>
                </a:extLst>
              </a:tr>
              <a:tr h="160405">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BD1F3</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240.004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362.431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88.122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240.007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362.426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88.128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-0.005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dirty="0">
                          <a:solidFill>
                            <a:srgbClr val="000000"/>
                          </a:solidFill>
                          <a:effectLst/>
                          <a:latin typeface="等线" panose="02010600030101010101" pitchFamily="2" charset="-122"/>
                          <a:ea typeface="等线" panose="02010600030101010101" pitchFamily="2" charset="-122"/>
                        </a:rPr>
                        <a:t>0.006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240.008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362.431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88.129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0.004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0.007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81768171"/>
                  </a:ext>
                </a:extLst>
              </a:tr>
              <a:tr h="160405">
                <a:tc>
                  <a:txBody>
                    <a:bodyPr/>
                    <a:lstStyle/>
                    <a:p>
                      <a:pPr algn="l" fontAlgn="b"/>
                      <a:r>
                        <a:rPr lang="en-US" sz="1000" b="0" i="0" u="none" strike="noStrike">
                          <a:solidFill>
                            <a:srgbClr val="000000"/>
                          </a:solidFill>
                          <a:effectLst/>
                          <a:latin typeface="等线" panose="02010600030101010101" pitchFamily="2" charset="-122"/>
                          <a:ea typeface="等线" panose="02010600030101010101" pitchFamily="2" charset="-122"/>
                        </a:rPr>
                        <a:t>BD1F4</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240.076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362.384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988.243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240.071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362.377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988.232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-0.005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-0.007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-0.011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240.079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362.384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00"/>
                          </a:solidFill>
                          <a:effectLst/>
                          <a:latin typeface="等线" panose="02010600030101010101" pitchFamily="2" charset="-122"/>
                          <a:ea typeface="等线" panose="02010600030101010101" pitchFamily="2" charset="-122"/>
                        </a:rPr>
                        <a:t>988.233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0.003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0.000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1" i="0" u="none" strike="noStrike">
                          <a:solidFill>
                            <a:srgbClr val="000000"/>
                          </a:solidFill>
                          <a:effectLst/>
                          <a:latin typeface="等线" panose="02010600030101010101" pitchFamily="2" charset="-122"/>
                          <a:ea typeface="等线" panose="02010600030101010101" pitchFamily="2" charset="-122"/>
                        </a:rPr>
                        <a:t>-0.010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1320733"/>
                  </a:ext>
                </a:extLst>
              </a:tr>
              <a:tr h="160405">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1_Left_Pole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17.847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19.936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-0.271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17.844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19.945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-0.274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0.009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17.849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19.946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-0.271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 </a:t>
                      </a:r>
                    </a:p>
                  </a:txBody>
                  <a:tcPr marL="6634" marR="6634" marT="66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0.010 </a:t>
                      </a:r>
                    </a:p>
                  </a:txBody>
                  <a:tcPr marL="6634" marR="6634" marT="66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1000" b="1" i="0" u="none" strike="noStrike" dirty="0">
                          <a:solidFill>
                            <a:srgbClr val="FF0000"/>
                          </a:solidFill>
                          <a:effectLst/>
                          <a:latin typeface="等线" panose="02010600030101010101" pitchFamily="2" charset="-122"/>
                          <a:ea typeface="等线" panose="02010600030101010101" pitchFamily="2" charset="-122"/>
                        </a:rPr>
                        <a:t>0.000 </a:t>
                      </a:r>
                    </a:p>
                  </a:txBody>
                  <a:tcPr marL="6634" marR="6634" marT="66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32381820"/>
                  </a:ext>
                </a:extLst>
              </a:tr>
              <a:tr h="160405">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2_Left_Pole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-20.826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15.859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0.174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-20.819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15.870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0.172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0.007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0.011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-20.814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15.871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0.176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0.012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0.012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667531"/>
                  </a:ext>
                </a:extLst>
              </a:tr>
              <a:tr h="160405">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3_Left_Pole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-18.253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-21.669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0.085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-18.258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-21.667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0.080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0.002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-0.005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dirty="0">
                          <a:solidFill>
                            <a:srgbClr val="FF0000"/>
                          </a:solidFill>
                          <a:effectLst/>
                          <a:latin typeface="等线" panose="02010600030101010101" pitchFamily="2" charset="-122"/>
                          <a:ea typeface="等线" panose="02010600030101010101" pitchFamily="2" charset="-122"/>
                        </a:rPr>
                        <a:t>-18.252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-21.666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0.084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0.001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-0.001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9832864"/>
                  </a:ext>
                </a:extLst>
              </a:tr>
              <a:tr h="160405">
                <a:tc>
                  <a:txBody>
                    <a:bodyPr/>
                    <a:lstStyle/>
                    <a:p>
                      <a:pPr algn="l" fontAlgn="b"/>
                      <a:r>
                        <a:rPr lang="en-US" sz="1000" b="0" i="0" u="none" strike="noStrike">
                          <a:solidFill>
                            <a:srgbClr val="FF0000"/>
                          </a:solidFill>
                          <a:effectLst/>
                          <a:latin typeface="等线" panose="02010600030101010101" pitchFamily="2" charset="-122"/>
                          <a:ea typeface="等线" panose="02010600030101010101" pitchFamily="2" charset="-122"/>
                        </a:rPr>
                        <a:t>4_Left_Pole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21.796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-18.365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0.023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21.797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-18.355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0.026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0.001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0.010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0.003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21.802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-18.354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FF0000"/>
                          </a:solidFill>
                          <a:effectLst/>
                          <a:latin typeface="等线" panose="02010600030101010101" pitchFamily="2" charset="-122"/>
                          <a:ea typeface="等线" panose="02010600030101010101" pitchFamily="2" charset="-122"/>
                        </a:rPr>
                        <a:t>0.030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0.006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dirty="0">
                          <a:solidFill>
                            <a:srgbClr val="FF0000"/>
                          </a:solidFill>
                          <a:effectLst/>
                          <a:latin typeface="等线" panose="02010600030101010101" pitchFamily="2" charset="-122"/>
                          <a:ea typeface="等线" panose="02010600030101010101" pitchFamily="2" charset="-122"/>
                        </a:rPr>
                        <a:t>0.011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FF0000"/>
                          </a:solidFill>
                          <a:effectLst/>
                          <a:latin typeface="等线" panose="02010600030101010101" pitchFamily="2" charset="-122"/>
                          <a:ea typeface="等线" panose="02010600030101010101" pitchFamily="2" charset="-122"/>
                        </a:rPr>
                        <a:t>0.007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89507773"/>
                  </a:ext>
                </a:extLst>
              </a:tr>
              <a:tr h="160405">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1_Right_Pole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19.310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16.713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1076.391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19.299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16.728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1076.394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-0.011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0.015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19.313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16.732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1076.397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0.019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0.006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1169210"/>
                  </a:ext>
                </a:extLst>
              </a:tr>
              <a:tr h="160405">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2_Right_Pole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-20.662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17.284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1076.472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-20.673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17.298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1076.477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-0.011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0.014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0.005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-20.659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17.301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1076.481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0.017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0.009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53789857"/>
                  </a:ext>
                </a:extLst>
              </a:tr>
              <a:tr h="160405">
                <a:tc>
                  <a:txBody>
                    <a:bodyPr/>
                    <a:lstStyle/>
                    <a:p>
                      <a:pPr algn="l" fontAlgn="b"/>
                      <a:r>
                        <a:rPr lang="en-US" sz="1000" b="0" i="0" u="none" strike="noStrike">
                          <a:solidFill>
                            <a:srgbClr val="0000FF"/>
                          </a:solidFill>
                          <a:effectLst/>
                          <a:latin typeface="等线" panose="02010600030101010101" pitchFamily="2" charset="-122"/>
                          <a:ea typeface="等线" panose="02010600030101010101" pitchFamily="2" charset="-122"/>
                        </a:rPr>
                        <a:t>3_Right_Pole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-21.757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0" i="0" u="none" strike="noStrike" dirty="0">
                          <a:solidFill>
                            <a:srgbClr val="0000FF"/>
                          </a:solidFill>
                          <a:effectLst/>
                          <a:latin typeface="等线" panose="02010600030101010101" pitchFamily="2" charset="-122"/>
                          <a:ea typeface="等线" panose="02010600030101010101" pitchFamily="2" charset="-122"/>
                        </a:rPr>
                        <a:t>-18.064 </a:t>
                      </a:r>
                    </a:p>
                  </a:txBody>
                  <a:tcPr marL="6634" marR="6634" marT="6634" marB="0" anchor="b">
                    <a:lnL>
                      <a:noFill/>
                    </a:lnL>
                    <a:lnR>
                      <a:noFill/>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1076.568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-21.758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-18.066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1076.569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-0.001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-0.002 </a:t>
                      </a:r>
                    </a:p>
                  </a:txBody>
                  <a:tcPr marL="6634" marR="6634" marT="6634" marB="0" anchor="b">
                    <a:lnL>
                      <a:noFill/>
                    </a:lnL>
                    <a:lnR>
                      <a:noFill/>
                    </a:lnR>
                    <a:lnT>
                      <a:noFill/>
                    </a:lnT>
                    <a:lnB>
                      <a:noFill/>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0.001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-21.743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-18.062 </a:t>
                      </a:r>
                    </a:p>
                  </a:txBody>
                  <a:tcPr marL="6634" marR="6634" marT="6634" marB="0" anchor="b">
                    <a:lnL>
                      <a:noFill/>
                    </a:lnL>
                    <a:lnR>
                      <a:noFill/>
                    </a:lnR>
                    <a:lnT>
                      <a:noFill/>
                    </a:lnT>
                    <a:lnB>
                      <a:noFill/>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1076.573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0.014 </a:t>
                      </a:r>
                    </a:p>
                  </a:txBody>
                  <a:tcPr marL="6634" marR="6634" marT="663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0.002 </a:t>
                      </a:r>
                    </a:p>
                  </a:txBody>
                  <a:tcPr marL="6634" marR="6634" marT="6634" marB="0" anchor="b">
                    <a:lnL>
                      <a:noFill/>
                    </a:lnL>
                    <a:lnR>
                      <a:noFill/>
                    </a:lnR>
                    <a:lnT>
                      <a:noFill/>
                    </a:lnT>
                    <a:lnB>
                      <a:noFill/>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0.005 </a:t>
                      </a:r>
                    </a:p>
                  </a:txBody>
                  <a:tcPr marL="6634" marR="6634" marT="6634"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813056"/>
                  </a:ext>
                </a:extLst>
              </a:tr>
              <a:tr h="160405">
                <a:tc>
                  <a:txBody>
                    <a:bodyPr/>
                    <a:lstStyle/>
                    <a:p>
                      <a:pPr algn="l" fontAlgn="b"/>
                      <a:r>
                        <a:rPr lang="en-US" sz="1000" b="0" i="0" u="none" strike="noStrike" dirty="0">
                          <a:solidFill>
                            <a:srgbClr val="0000FF"/>
                          </a:solidFill>
                          <a:effectLst/>
                          <a:latin typeface="等线" panose="02010600030101010101" pitchFamily="2" charset="-122"/>
                          <a:ea typeface="等线" panose="02010600030101010101" pitchFamily="2" charset="-122"/>
                        </a:rPr>
                        <a:t>4_Right_Pole</a:t>
                      </a:r>
                    </a:p>
                  </a:txBody>
                  <a:tcPr marL="6634" marR="6634" marT="66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20.503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-20.427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1076.310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20.523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-20.430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1076.312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0.020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-0.003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0.002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20.537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-20.426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0" i="0" u="none" strike="noStrike">
                          <a:solidFill>
                            <a:srgbClr val="0000FF"/>
                          </a:solidFill>
                          <a:effectLst/>
                          <a:latin typeface="等线" panose="02010600030101010101" pitchFamily="2" charset="-122"/>
                          <a:ea typeface="等线" panose="02010600030101010101" pitchFamily="2" charset="-122"/>
                        </a:rPr>
                        <a:t>1076.315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0.034 </a:t>
                      </a:r>
                    </a:p>
                  </a:txBody>
                  <a:tcPr marL="6634" marR="6634" marT="66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1" i="0" u="none" strike="noStrike">
                          <a:solidFill>
                            <a:srgbClr val="0000FF"/>
                          </a:solidFill>
                          <a:effectLst/>
                          <a:latin typeface="等线" panose="02010600030101010101" pitchFamily="2" charset="-122"/>
                          <a:ea typeface="等线" panose="02010600030101010101" pitchFamily="2" charset="-122"/>
                        </a:rPr>
                        <a:t>0.001 </a:t>
                      </a:r>
                    </a:p>
                  </a:txBody>
                  <a:tcPr marL="6634" marR="6634" marT="663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1000" b="1" i="0" u="none" strike="noStrike" dirty="0">
                          <a:solidFill>
                            <a:srgbClr val="0000FF"/>
                          </a:solidFill>
                          <a:effectLst/>
                          <a:latin typeface="等线" panose="02010600030101010101" pitchFamily="2" charset="-122"/>
                          <a:ea typeface="等线" panose="02010600030101010101" pitchFamily="2" charset="-122"/>
                        </a:rPr>
                        <a:t>0.005 </a:t>
                      </a:r>
                    </a:p>
                  </a:txBody>
                  <a:tcPr marL="6634" marR="6634" marT="66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520034"/>
                  </a:ext>
                </a:extLst>
              </a:tr>
            </a:tbl>
          </a:graphicData>
        </a:graphic>
      </p:graphicFrame>
      <p:sp>
        <p:nvSpPr>
          <p:cNvPr id="12" name="矩形 11">
            <a:extLst>
              <a:ext uri="{FF2B5EF4-FFF2-40B4-BE49-F238E27FC236}">
                <a16:creationId xmlns:a16="http://schemas.microsoft.com/office/drawing/2014/main" id="{126B054B-65C5-151E-A8C8-4EC99AD9A037}"/>
              </a:ext>
            </a:extLst>
          </p:cNvPr>
          <p:cNvSpPr/>
          <p:nvPr/>
        </p:nvSpPr>
        <p:spPr>
          <a:xfrm>
            <a:off x="4220852" y="563495"/>
            <a:ext cx="1590773" cy="23252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04A5C277-6EC9-C3F3-1502-556FE7B21D70}"/>
              </a:ext>
            </a:extLst>
          </p:cNvPr>
          <p:cNvSpPr/>
          <p:nvPr/>
        </p:nvSpPr>
        <p:spPr>
          <a:xfrm>
            <a:off x="7388255" y="556424"/>
            <a:ext cx="1590773" cy="23252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387412F2-D001-4E2C-124A-ABC4AD1A2216}"/>
              </a:ext>
            </a:extLst>
          </p:cNvPr>
          <p:cNvSpPr/>
          <p:nvPr/>
        </p:nvSpPr>
        <p:spPr>
          <a:xfrm>
            <a:off x="4220852" y="3174836"/>
            <a:ext cx="1590773" cy="223954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90BB62B-3872-9B55-5641-25C5A5B4FC8B}"/>
              </a:ext>
            </a:extLst>
          </p:cNvPr>
          <p:cNvSpPr/>
          <p:nvPr/>
        </p:nvSpPr>
        <p:spPr>
          <a:xfrm>
            <a:off x="7395325" y="3174836"/>
            <a:ext cx="1590773" cy="223954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2">
            <a:extLst>
              <a:ext uri="{FF2B5EF4-FFF2-40B4-BE49-F238E27FC236}">
                <a16:creationId xmlns:a16="http://schemas.microsoft.com/office/drawing/2014/main" id="{A501286A-9CFE-CC15-A26F-1E389EA4302C}"/>
              </a:ext>
            </a:extLst>
          </p:cNvPr>
          <p:cNvSpPr txBox="1">
            <a:spLocks/>
          </p:cNvSpPr>
          <p:nvPr/>
        </p:nvSpPr>
        <p:spPr bwMode="auto">
          <a:xfrm>
            <a:off x="1207306" y="5762229"/>
            <a:ext cx="777686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一个明显的现象是拆装次数越多结构越稳定</a:t>
            </a:r>
          </a:p>
        </p:txBody>
      </p:sp>
      <p:sp>
        <p:nvSpPr>
          <p:cNvPr id="5" name="灯片编号占位符 3">
            <a:extLst>
              <a:ext uri="{FF2B5EF4-FFF2-40B4-BE49-F238E27FC236}">
                <a16:creationId xmlns:a16="http://schemas.microsoft.com/office/drawing/2014/main" id="{8A0AC6CE-3840-6615-0EC7-05213B8EFAB7}"/>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43</a:t>
            </a:fld>
            <a:endParaRPr lang="zh-CN" altLang="en-US" dirty="0"/>
          </a:p>
        </p:txBody>
      </p:sp>
    </p:spTree>
    <p:extLst>
      <p:ext uri="{BB962C8B-B14F-4D97-AF65-F5344CB8AC3E}">
        <p14:creationId xmlns:p14="http://schemas.microsoft.com/office/powerpoint/2010/main" val="2934126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877C34A-86E9-D3FB-470A-FE3BF6400988}"/>
              </a:ext>
            </a:extLst>
          </p:cNvPr>
          <p:cNvSpPr txBox="1">
            <a:spLocks/>
          </p:cNvSpPr>
          <p:nvPr/>
        </p:nvSpPr>
        <p:spPr bwMode="auto">
          <a:xfrm>
            <a:off x="755576" y="874650"/>
            <a:ext cx="7776864" cy="21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结论：</a:t>
            </a:r>
            <a:endParaRPr lang="en-US" altLang="zh-CN" sz="22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磁铁开合会造成磁铁变形，变形量可达</a:t>
            </a:r>
            <a:r>
              <a:rPr lang="en-US" altLang="zh-CN" sz="2000" dirty="0">
                <a:latin typeface="Times New Roman" pitchFamily="18" charset="0"/>
                <a:cs typeface="Times New Roman" pitchFamily="18" charset="0"/>
              </a:rPr>
              <a:t>10</a:t>
            </a:r>
            <a:r>
              <a:rPr lang="zh-CN" altLang="en-US" sz="2000" dirty="0">
                <a:latin typeface="Times New Roman" pitchFamily="18" charset="0"/>
                <a:cs typeface="Times New Roman" pitchFamily="18" charset="0"/>
              </a:rPr>
              <a:t>多微米。</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第二次开合变形量小于第一次开合，可以采用预先开合的方法减小磁铁开合变形量。</a:t>
            </a:r>
            <a:endParaRPr lang="en-US" altLang="zh-CN" sz="2000" dirty="0">
              <a:latin typeface="Times New Roman" pitchFamily="18" charset="0"/>
              <a:cs typeface="Times New Roman" pitchFamily="18" charset="0"/>
            </a:endParaRPr>
          </a:p>
          <a:p>
            <a:pPr>
              <a:lnSpc>
                <a:spcPct val="150000"/>
              </a:lnSpc>
              <a:buClr>
                <a:srgbClr val="FF0000"/>
              </a:buClr>
              <a:buSzPct val="75000"/>
              <a:buFont typeface="Wingdings" pitchFamily="2" charset="2"/>
              <a:buChar char="l"/>
            </a:pPr>
            <a:endParaRPr lang="zh-CN" altLang="en-US" sz="2200" dirty="0">
              <a:latin typeface="Times New Roman" pitchFamily="18" charset="0"/>
              <a:cs typeface="Times New Roman" pitchFamily="18" charset="0"/>
            </a:endParaRPr>
          </a:p>
        </p:txBody>
      </p:sp>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pic>
        <p:nvPicPr>
          <p:cNvPr id="2" name="图片 1">
            <a:extLst>
              <a:ext uri="{FF2B5EF4-FFF2-40B4-BE49-F238E27FC236}">
                <a16:creationId xmlns:a16="http://schemas.microsoft.com/office/drawing/2014/main" id="{5F6849E9-8835-F7B1-3FFE-76880A400899}"/>
              </a:ext>
            </a:extLst>
          </p:cNvPr>
          <p:cNvPicPr>
            <a:picLocks noChangeAspect="1"/>
          </p:cNvPicPr>
          <p:nvPr/>
        </p:nvPicPr>
        <p:blipFill>
          <a:blip r:embed="rId2"/>
          <a:stretch>
            <a:fillRect/>
          </a:stretch>
        </p:blipFill>
        <p:spPr>
          <a:xfrm>
            <a:off x="6067972" y="2996952"/>
            <a:ext cx="2464468" cy="3284984"/>
          </a:xfrm>
          <a:prstGeom prst="rect">
            <a:avLst/>
          </a:prstGeom>
        </p:spPr>
      </p:pic>
      <p:sp>
        <p:nvSpPr>
          <p:cNvPr id="8" name="内容占位符 2">
            <a:extLst>
              <a:ext uri="{FF2B5EF4-FFF2-40B4-BE49-F238E27FC236}">
                <a16:creationId xmlns:a16="http://schemas.microsoft.com/office/drawing/2014/main" id="{20246392-CFDA-FB0D-D5C2-738EE057A4E1}"/>
              </a:ext>
            </a:extLst>
          </p:cNvPr>
          <p:cNvSpPr txBox="1">
            <a:spLocks/>
          </p:cNvSpPr>
          <p:nvPr/>
        </p:nvSpPr>
        <p:spPr bwMode="auto">
          <a:xfrm>
            <a:off x="755576" y="3284984"/>
            <a:ext cx="491981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l"/>
            </a:pPr>
            <a:r>
              <a:rPr lang="zh-CN" altLang="en-US" sz="2200" dirty="0">
                <a:latin typeface="Times New Roman" pitchFamily="18" charset="0"/>
                <a:cs typeface="Times New Roman" pitchFamily="18" charset="0"/>
              </a:rPr>
              <a:t>运输实验</a:t>
            </a:r>
            <a:endParaRPr lang="en-US" altLang="zh-CN" sz="22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进行了三次预准直运输稳定性实验，测量精度</a:t>
            </a:r>
            <a:r>
              <a:rPr lang="en-US" altLang="zh-CN" sz="2000" dirty="0">
                <a:latin typeface="Times New Roman" pitchFamily="18" charset="0"/>
                <a:cs typeface="Times New Roman" pitchFamily="18" charset="0"/>
              </a:rPr>
              <a:t>5</a:t>
            </a:r>
            <a:r>
              <a:rPr lang="zh-CN" altLang="en-US" sz="2000" dirty="0">
                <a:latin typeface="Times New Roman" pitchFamily="18" charset="0"/>
                <a:cs typeface="Times New Roman" pitchFamily="18" charset="0"/>
              </a:rPr>
              <a:t>微米，运输后磁铁横向位置跑动量小于</a:t>
            </a:r>
            <a:r>
              <a:rPr lang="en-US" altLang="zh-CN" sz="2000" dirty="0">
                <a:latin typeface="Times New Roman" pitchFamily="18" charset="0"/>
                <a:cs typeface="Times New Roman" pitchFamily="18" charset="0"/>
              </a:rPr>
              <a:t>7</a:t>
            </a:r>
            <a:r>
              <a:rPr lang="zh-CN" altLang="en-US" sz="2000" dirty="0">
                <a:latin typeface="Times New Roman" pitchFamily="18" charset="0"/>
                <a:cs typeface="Times New Roman" pitchFamily="18" charset="0"/>
              </a:rPr>
              <a:t>微米，垂向位置跑动量小于</a:t>
            </a:r>
            <a:r>
              <a:rPr lang="en-US" altLang="zh-CN" sz="2000" dirty="0">
                <a:latin typeface="Times New Roman" pitchFamily="18" charset="0"/>
                <a:cs typeface="Times New Roman" pitchFamily="18" charset="0"/>
              </a:rPr>
              <a:t>9</a:t>
            </a:r>
            <a:r>
              <a:rPr lang="zh-CN" altLang="en-US" sz="2000" dirty="0">
                <a:latin typeface="Times New Roman" pitchFamily="18" charset="0"/>
                <a:cs typeface="Times New Roman" pitchFamily="18" charset="0"/>
              </a:rPr>
              <a:t>微米，纵向位置跑动量小于</a:t>
            </a:r>
            <a:r>
              <a:rPr lang="en-US" altLang="zh-CN" sz="2000" dirty="0">
                <a:latin typeface="Times New Roman" pitchFamily="18" charset="0"/>
                <a:cs typeface="Times New Roman" pitchFamily="18" charset="0"/>
              </a:rPr>
              <a:t>20</a:t>
            </a:r>
            <a:r>
              <a:rPr lang="zh-CN" altLang="en-US" sz="2000" dirty="0">
                <a:latin typeface="Times New Roman" pitchFamily="18" charset="0"/>
                <a:cs typeface="Times New Roman" pitchFamily="18" charset="0"/>
              </a:rPr>
              <a:t>微米。</a:t>
            </a:r>
          </a:p>
          <a:p>
            <a:pPr lvl="1">
              <a:lnSpc>
                <a:spcPct val="150000"/>
              </a:lnSpc>
              <a:buClr>
                <a:srgbClr val="FF0000"/>
              </a:buClr>
              <a:buSzPct val="75000"/>
              <a:buFont typeface="Wingdings" panose="05000000000000000000" pitchFamily="2" charset="2"/>
              <a:buChar char="Ø"/>
            </a:pPr>
            <a:endParaRPr lang="en-US" altLang="zh-CN" sz="2000" dirty="0">
              <a:latin typeface="Times New Roman" pitchFamily="18" charset="0"/>
              <a:cs typeface="Times New Roman" pitchFamily="18" charset="0"/>
            </a:endParaRPr>
          </a:p>
          <a:p>
            <a:pPr>
              <a:lnSpc>
                <a:spcPct val="150000"/>
              </a:lnSpc>
              <a:buClr>
                <a:srgbClr val="FF0000"/>
              </a:buClr>
              <a:buSzPct val="75000"/>
              <a:buFont typeface="Wingdings" pitchFamily="2" charset="2"/>
              <a:buChar char="l"/>
            </a:pPr>
            <a:endParaRPr lang="zh-CN" altLang="en-US" sz="2200" dirty="0">
              <a:latin typeface="Times New Roman" pitchFamily="18" charset="0"/>
              <a:cs typeface="Times New Roman" pitchFamily="18" charset="0"/>
            </a:endParaRPr>
          </a:p>
        </p:txBody>
      </p:sp>
      <p:sp>
        <p:nvSpPr>
          <p:cNvPr id="4" name="灯片编号占位符 3">
            <a:extLst>
              <a:ext uri="{FF2B5EF4-FFF2-40B4-BE49-F238E27FC236}">
                <a16:creationId xmlns:a16="http://schemas.microsoft.com/office/drawing/2014/main" id="{2740A285-9488-3E7F-C149-6415712B1184}"/>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44</a:t>
            </a:fld>
            <a:endParaRPr lang="zh-CN" altLang="en-US" dirty="0"/>
          </a:p>
        </p:txBody>
      </p:sp>
    </p:spTree>
    <p:extLst>
      <p:ext uri="{BB962C8B-B14F-4D97-AF65-F5344CB8AC3E}">
        <p14:creationId xmlns:p14="http://schemas.microsoft.com/office/powerpoint/2010/main" val="3747293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877C34A-86E9-D3FB-470A-FE3BF6400988}"/>
              </a:ext>
            </a:extLst>
          </p:cNvPr>
          <p:cNvSpPr txBox="1">
            <a:spLocks/>
          </p:cNvSpPr>
          <p:nvPr/>
        </p:nvSpPr>
        <p:spPr bwMode="auto">
          <a:xfrm>
            <a:off x="755576" y="874650"/>
            <a:ext cx="7776864" cy="21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振动线检测预准直单元</a:t>
            </a:r>
            <a:endParaRPr lang="en-US" altLang="zh-CN" sz="22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增强器预准直单元振动线测量结果：横向磁中心偏差</a:t>
            </a:r>
            <a:r>
              <a:rPr lang="en-US" altLang="zh-CN" sz="2000" dirty="0">
                <a:latin typeface="Times New Roman" pitchFamily="18" charset="0"/>
                <a:cs typeface="Times New Roman" pitchFamily="18" charset="0"/>
              </a:rPr>
              <a:t>19μm</a:t>
            </a:r>
            <a:r>
              <a:rPr lang="zh-CN" altLang="en-US" sz="2000" dirty="0">
                <a:latin typeface="Times New Roman" pitchFamily="18" charset="0"/>
                <a:cs typeface="Times New Roman" pitchFamily="18" charset="0"/>
              </a:rPr>
              <a:t>，垂向磁中心偏差</a:t>
            </a:r>
            <a:r>
              <a:rPr lang="en-US" altLang="zh-CN" sz="2000" dirty="0">
                <a:latin typeface="Times New Roman" pitchFamily="18" charset="0"/>
                <a:cs typeface="Times New Roman" pitchFamily="18" charset="0"/>
              </a:rPr>
              <a:t>21μm</a:t>
            </a:r>
            <a:r>
              <a:rPr lang="zh-CN" altLang="en-US" sz="2000" dirty="0">
                <a:latin typeface="Times New Roman" pitchFamily="18" charset="0"/>
                <a:cs typeface="Times New Roman" pitchFamily="18" charset="0"/>
              </a:rPr>
              <a:t>。</a:t>
            </a: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实验用四铁单元振动线测量结果：横向偏差</a:t>
            </a:r>
            <a:r>
              <a:rPr lang="en-US" altLang="zh-CN" sz="2000" dirty="0">
                <a:latin typeface="Times New Roman" pitchFamily="18" charset="0"/>
                <a:cs typeface="Times New Roman" pitchFamily="18" charset="0"/>
              </a:rPr>
              <a:t>6μm</a:t>
            </a:r>
            <a:r>
              <a:rPr lang="zh-CN" altLang="en-US" sz="2000" dirty="0">
                <a:latin typeface="Times New Roman" pitchFamily="18" charset="0"/>
                <a:cs typeface="Times New Roman" pitchFamily="18" charset="0"/>
              </a:rPr>
              <a:t>，垂向偏差</a:t>
            </a:r>
            <a:r>
              <a:rPr lang="en-US" altLang="zh-CN" sz="2000" dirty="0">
                <a:latin typeface="Times New Roman" pitchFamily="18" charset="0"/>
                <a:cs typeface="Times New Roman" pitchFamily="18" charset="0"/>
              </a:rPr>
              <a:t>26μm</a:t>
            </a:r>
            <a:r>
              <a:rPr lang="zh-CN" altLang="en-US" sz="2000" dirty="0">
                <a:latin typeface="Times New Roman" pitchFamily="18" charset="0"/>
                <a:cs typeface="Times New Roman" pitchFamily="18" charset="0"/>
              </a:rPr>
              <a:t>，满足</a:t>
            </a:r>
            <a:r>
              <a:rPr lang="en-US" altLang="zh-CN" sz="2000" dirty="0">
                <a:latin typeface="Times New Roman" pitchFamily="18" charset="0"/>
                <a:cs typeface="Times New Roman" pitchFamily="18" charset="0"/>
              </a:rPr>
              <a:t>30</a:t>
            </a:r>
            <a:r>
              <a:rPr lang="zh-CN" altLang="en-US" sz="2000" dirty="0">
                <a:latin typeface="Times New Roman" pitchFamily="18" charset="0"/>
                <a:cs typeface="Times New Roman" pitchFamily="18" charset="0"/>
              </a:rPr>
              <a:t>微米预准直要求。</a:t>
            </a: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垂向磁中心与机械中心偏差较大，原因是铜线下垂量修正不够精确，有待继续改进。</a:t>
            </a:r>
          </a:p>
          <a:p>
            <a:pPr>
              <a:lnSpc>
                <a:spcPct val="150000"/>
              </a:lnSpc>
              <a:buClr>
                <a:srgbClr val="FF0000"/>
              </a:buClr>
              <a:buSzPct val="75000"/>
              <a:buFont typeface="Wingdings" pitchFamily="2" charset="2"/>
              <a:buChar char="l"/>
            </a:pPr>
            <a:endParaRPr lang="zh-CN" altLang="en-US" sz="2200" dirty="0">
              <a:latin typeface="Times New Roman" pitchFamily="18" charset="0"/>
              <a:cs typeface="Times New Roman" pitchFamily="18" charset="0"/>
            </a:endParaRPr>
          </a:p>
        </p:txBody>
      </p:sp>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八、预准直</a:t>
            </a:r>
          </a:p>
        </p:txBody>
      </p:sp>
      <p:sp>
        <p:nvSpPr>
          <p:cNvPr id="4" name="灯片编号占位符 3">
            <a:extLst>
              <a:ext uri="{FF2B5EF4-FFF2-40B4-BE49-F238E27FC236}">
                <a16:creationId xmlns:a16="http://schemas.microsoft.com/office/drawing/2014/main" id="{2740A285-9488-3E7F-C149-6415712B1184}"/>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45</a:t>
            </a:fld>
            <a:endParaRPr lang="zh-CN" altLang="en-US" dirty="0"/>
          </a:p>
        </p:txBody>
      </p:sp>
      <p:pic>
        <p:nvPicPr>
          <p:cNvPr id="5" name="图片 4">
            <a:extLst>
              <a:ext uri="{FF2B5EF4-FFF2-40B4-BE49-F238E27FC236}">
                <a16:creationId xmlns:a16="http://schemas.microsoft.com/office/drawing/2014/main" id="{8AE3B9EC-64C5-1ABA-FA0A-416D0A5A424B}"/>
              </a:ext>
            </a:extLst>
          </p:cNvPr>
          <p:cNvPicPr>
            <a:picLocks noChangeAspect="1"/>
          </p:cNvPicPr>
          <p:nvPr/>
        </p:nvPicPr>
        <p:blipFill>
          <a:blip r:embed="rId2"/>
          <a:stretch>
            <a:fillRect/>
          </a:stretch>
        </p:blipFill>
        <p:spPr>
          <a:xfrm>
            <a:off x="1043608" y="4535520"/>
            <a:ext cx="2645951" cy="1985089"/>
          </a:xfrm>
          <a:prstGeom prst="rect">
            <a:avLst/>
          </a:prstGeom>
        </p:spPr>
      </p:pic>
      <p:pic>
        <p:nvPicPr>
          <p:cNvPr id="8" name="图片 7">
            <a:extLst>
              <a:ext uri="{FF2B5EF4-FFF2-40B4-BE49-F238E27FC236}">
                <a16:creationId xmlns:a16="http://schemas.microsoft.com/office/drawing/2014/main" id="{B6D8049C-45B3-7AEA-03F3-C8385B75D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122" y="4561184"/>
            <a:ext cx="2613078" cy="1959426"/>
          </a:xfrm>
          <a:prstGeom prst="rect">
            <a:avLst/>
          </a:prstGeom>
        </p:spPr>
      </p:pic>
      <p:pic>
        <p:nvPicPr>
          <p:cNvPr id="10" name="图片 9">
            <a:extLst>
              <a:ext uri="{FF2B5EF4-FFF2-40B4-BE49-F238E27FC236}">
                <a16:creationId xmlns:a16="http://schemas.microsoft.com/office/drawing/2014/main" id="{BB72CD64-F5C5-A3FD-CD45-F7B1BC5B1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4820397"/>
            <a:ext cx="2516641" cy="1415334"/>
          </a:xfrm>
          <a:prstGeom prst="rect">
            <a:avLst/>
          </a:prstGeom>
        </p:spPr>
      </p:pic>
    </p:spTree>
    <p:extLst>
      <p:ext uri="{BB962C8B-B14F-4D97-AF65-F5344CB8AC3E}">
        <p14:creationId xmlns:p14="http://schemas.microsoft.com/office/powerpoint/2010/main" val="3927673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877C34A-86E9-D3FB-470A-FE3BF6400988}"/>
              </a:ext>
            </a:extLst>
          </p:cNvPr>
          <p:cNvSpPr txBox="1">
            <a:spLocks/>
          </p:cNvSpPr>
          <p:nvPr/>
        </p:nvSpPr>
        <p:spPr bwMode="auto">
          <a:xfrm>
            <a:off x="755576" y="874650"/>
            <a:ext cx="3096344" cy="21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静力水准布设：</a:t>
            </a:r>
            <a:endParaRPr lang="en-US" altLang="zh-CN" sz="22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储存环：</a:t>
            </a:r>
            <a:r>
              <a:rPr lang="en-US" altLang="zh-CN" sz="2000" dirty="0">
                <a:latin typeface="Times New Roman" pitchFamily="18" charset="0"/>
                <a:cs typeface="Times New Roman" pitchFamily="18" charset="0"/>
              </a:rPr>
              <a:t>24</a:t>
            </a:r>
            <a:r>
              <a:rPr lang="zh-CN" altLang="en-US" sz="2000" dirty="0">
                <a:latin typeface="Times New Roman" pitchFamily="18" charset="0"/>
                <a:cs typeface="Times New Roman" pitchFamily="18" charset="0"/>
              </a:rPr>
              <a:t>个</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增强器</a:t>
            </a:r>
            <a:r>
              <a:rPr lang="en-US" altLang="zh-CN" sz="2000" dirty="0">
                <a:latin typeface="Times New Roman" pitchFamily="18" charset="0"/>
                <a:cs typeface="Times New Roman" pitchFamily="18" charset="0"/>
              </a:rPr>
              <a:t>10</a:t>
            </a:r>
            <a:r>
              <a:rPr lang="zh-CN" altLang="en-US" sz="2000" dirty="0">
                <a:latin typeface="Times New Roman" pitchFamily="18" charset="0"/>
                <a:cs typeface="Times New Roman" pitchFamily="18" charset="0"/>
              </a:rPr>
              <a:t>个</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200" dirty="0">
                <a:latin typeface="Times New Roman" pitchFamily="18" charset="0"/>
                <a:cs typeface="Times New Roman" pitchFamily="18" charset="0"/>
              </a:rPr>
              <a:t>实验大厅</a:t>
            </a:r>
            <a:r>
              <a:rPr lang="en-US" altLang="zh-CN" sz="2200" dirty="0">
                <a:latin typeface="Times New Roman" pitchFamily="18" charset="0"/>
                <a:cs typeface="Times New Roman" pitchFamily="18" charset="0"/>
              </a:rPr>
              <a:t>14</a:t>
            </a:r>
            <a:r>
              <a:rPr lang="zh-CN" altLang="en-US" sz="2200" dirty="0">
                <a:latin typeface="Times New Roman" pitchFamily="18" charset="0"/>
                <a:cs typeface="Times New Roman" pitchFamily="18" charset="0"/>
              </a:rPr>
              <a:t>个</a:t>
            </a:r>
          </a:p>
        </p:txBody>
      </p:sp>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九、地基沉降监测</a:t>
            </a:r>
          </a:p>
        </p:txBody>
      </p:sp>
      <p:pic>
        <p:nvPicPr>
          <p:cNvPr id="4" name="图片 3">
            <a:extLst>
              <a:ext uri="{FF2B5EF4-FFF2-40B4-BE49-F238E27FC236}">
                <a16:creationId xmlns:a16="http://schemas.microsoft.com/office/drawing/2014/main" id="{43A2A4DB-794F-286A-B188-71C144F7D22A}"/>
              </a:ext>
            </a:extLst>
          </p:cNvPr>
          <p:cNvPicPr>
            <a:picLocks noChangeAspect="1"/>
          </p:cNvPicPr>
          <p:nvPr/>
        </p:nvPicPr>
        <p:blipFill>
          <a:blip r:embed="rId2"/>
          <a:stretch>
            <a:fillRect/>
          </a:stretch>
        </p:blipFill>
        <p:spPr>
          <a:xfrm>
            <a:off x="700138" y="3700461"/>
            <a:ext cx="7056784" cy="2867945"/>
          </a:xfrm>
          <a:prstGeom prst="rect">
            <a:avLst/>
          </a:prstGeom>
        </p:spPr>
      </p:pic>
      <p:pic>
        <p:nvPicPr>
          <p:cNvPr id="5" name="图片 4">
            <a:extLst>
              <a:ext uri="{FF2B5EF4-FFF2-40B4-BE49-F238E27FC236}">
                <a16:creationId xmlns:a16="http://schemas.microsoft.com/office/drawing/2014/main" id="{BA444259-AC25-5304-E430-FCB5E25C37A5}"/>
              </a:ext>
            </a:extLst>
          </p:cNvPr>
          <p:cNvPicPr>
            <a:picLocks noChangeAspect="1"/>
          </p:cNvPicPr>
          <p:nvPr/>
        </p:nvPicPr>
        <p:blipFill>
          <a:blip r:embed="rId3"/>
          <a:stretch>
            <a:fillRect/>
          </a:stretch>
        </p:blipFill>
        <p:spPr>
          <a:xfrm>
            <a:off x="5292080" y="964158"/>
            <a:ext cx="2464842" cy="2464842"/>
          </a:xfrm>
          <a:prstGeom prst="rect">
            <a:avLst/>
          </a:prstGeom>
        </p:spPr>
      </p:pic>
      <p:sp>
        <p:nvSpPr>
          <p:cNvPr id="9" name="文本框 8">
            <a:extLst>
              <a:ext uri="{FF2B5EF4-FFF2-40B4-BE49-F238E27FC236}">
                <a16:creationId xmlns:a16="http://schemas.microsoft.com/office/drawing/2014/main" id="{0D05219D-3654-879C-9D5C-109B48E31C00}"/>
              </a:ext>
            </a:extLst>
          </p:cNvPr>
          <p:cNvSpPr txBox="1"/>
          <p:nvPr/>
        </p:nvSpPr>
        <p:spPr>
          <a:xfrm>
            <a:off x="7938628" y="1342393"/>
            <a:ext cx="899592" cy="1477328"/>
          </a:xfrm>
          <a:prstGeom prst="rect">
            <a:avLst/>
          </a:prstGeom>
          <a:noFill/>
        </p:spPr>
        <p:txBody>
          <a:bodyPr wrap="square" rtlCol="0">
            <a:spAutoFit/>
          </a:bodyPr>
          <a:lstStyle/>
          <a:p>
            <a:r>
              <a:rPr lang="zh-CN" altLang="en-US" dirty="0"/>
              <a:t>静力水准传感器，测量精度</a:t>
            </a:r>
            <a:r>
              <a:rPr lang="en-US" altLang="zh-CN" dirty="0"/>
              <a:t>3</a:t>
            </a:r>
            <a:r>
              <a:rPr lang="el-GR" altLang="zh-CN" dirty="0"/>
              <a:t>μ</a:t>
            </a:r>
            <a:r>
              <a:rPr lang="en-US" altLang="zh-CN" dirty="0"/>
              <a:t>m</a:t>
            </a:r>
            <a:endParaRPr lang="zh-CN" altLang="en-US" dirty="0"/>
          </a:p>
        </p:txBody>
      </p:sp>
      <p:cxnSp>
        <p:nvCxnSpPr>
          <p:cNvPr id="10" name="直接箭头连接符 9">
            <a:extLst>
              <a:ext uri="{FF2B5EF4-FFF2-40B4-BE49-F238E27FC236}">
                <a16:creationId xmlns:a16="http://schemas.microsoft.com/office/drawing/2014/main" id="{1FE51B2A-C97E-DC42-FD7A-B972DB86B134}"/>
              </a:ext>
            </a:extLst>
          </p:cNvPr>
          <p:cNvCxnSpPr>
            <a:cxnSpLocks/>
            <a:stCxn id="9" idx="1"/>
          </p:cNvCxnSpPr>
          <p:nvPr/>
        </p:nvCxnSpPr>
        <p:spPr>
          <a:xfrm flipH="1">
            <a:off x="6660232" y="2081057"/>
            <a:ext cx="1278396" cy="41183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46</a:t>
            </a:fld>
            <a:endParaRPr lang="zh-CN" altLang="en-US" dirty="0"/>
          </a:p>
        </p:txBody>
      </p:sp>
    </p:spTree>
    <p:extLst>
      <p:ext uri="{BB962C8B-B14F-4D97-AF65-F5344CB8AC3E}">
        <p14:creationId xmlns:p14="http://schemas.microsoft.com/office/powerpoint/2010/main" val="902144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十、插入件测量</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47</a:t>
            </a:fld>
            <a:endParaRPr lang="zh-CN" altLang="en-US" dirty="0"/>
          </a:p>
        </p:txBody>
      </p:sp>
      <p:pic>
        <p:nvPicPr>
          <p:cNvPr id="14" name="图片 13">
            <a:extLst>
              <a:ext uri="{FF2B5EF4-FFF2-40B4-BE49-F238E27FC236}">
                <a16:creationId xmlns:a16="http://schemas.microsoft.com/office/drawing/2014/main" id="{1E125576-B146-AFAB-318F-DC10E1C27E08}"/>
              </a:ext>
            </a:extLst>
          </p:cNvPr>
          <p:cNvPicPr>
            <a:picLocks noChangeAspect="1"/>
          </p:cNvPicPr>
          <p:nvPr/>
        </p:nvPicPr>
        <p:blipFill>
          <a:blip r:embed="rId2"/>
          <a:stretch>
            <a:fillRect/>
          </a:stretch>
        </p:blipFill>
        <p:spPr>
          <a:xfrm>
            <a:off x="1975217" y="1131377"/>
            <a:ext cx="2829319" cy="2122302"/>
          </a:xfrm>
          <a:prstGeom prst="rect">
            <a:avLst/>
          </a:prstGeom>
        </p:spPr>
      </p:pic>
      <p:pic>
        <p:nvPicPr>
          <p:cNvPr id="17" name="图片 16">
            <a:extLst>
              <a:ext uri="{FF2B5EF4-FFF2-40B4-BE49-F238E27FC236}">
                <a16:creationId xmlns:a16="http://schemas.microsoft.com/office/drawing/2014/main" id="{A931265A-D7DB-5451-5A50-803D216CB704}"/>
              </a:ext>
            </a:extLst>
          </p:cNvPr>
          <p:cNvPicPr>
            <a:picLocks noChangeAspect="1"/>
          </p:cNvPicPr>
          <p:nvPr/>
        </p:nvPicPr>
        <p:blipFill>
          <a:blip r:embed="rId3"/>
          <a:stretch>
            <a:fillRect/>
          </a:stretch>
        </p:blipFill>
        <p:spPr>
          <a:xfrm>
            <a:off x="1835696" y="3921782"/>
            <a:ext cx="2973335" cy="2249785"/>
          </a:xfrm>
          <a:prstGeom prst="rect">
            <a:avLst/>
          </a:prstGeom>
        </p:spPr>
      </p:pic>
      <p:sp>
        <p:nvSpPr>
          <p:cNvPr id="19" name="文本框 18">
            <a:extLst>
              <a:ext uri="{FF2B5EF4-FFF2-40B4-BE49-F238E27FC236}">
                <a16:creationId xmlns:a16="http://schemas.microsoft.com/office/drawing/2014/main" id="{A4F89D9C-8893-A3C6-9E8B-D3DE3BC1E556}"/>
              </a:ext>
            </a:extLst>
          </p:cNvPr>
          <p:cNvSpPr txBox="1"/>
          <p:nvPr/>
        </p:nvSpPr>
        <p:spPr>
          <a:xfrm>
            <a:off x="181799" y="4095797"/>
            <a:ext cx="1760011" cy="923330"/>
          </a:xfrm>
          <a:prstGeom prst="rect">
            <a:avLst/>
          </a:prstGeom>
          <a:noFill/>
        </p:spPr>
        <p:txBody>
          <a:bodyPr wrap="square">
            <a:spAutoFit/>
          </a:bodyPr>
          <a:lstStyle/>
          <a:p>
            <a:r>
              <a:rPr lang="zh-CN" altLang="en-US" dirty="0"/>
              <a:t>采用磁靶标实现磁中心引出标定</a:t>
            </a:r>
          </a:p>
        </p:txBody>
      </p:sp>
      <p:sp>
        <p:nvSpPr>
          <p:cNvPr id="21" name="文本框 20">
            <a:extLst>
              <a:ext uri="{FF2B5EF4-FFF2-40B4-BE49-F238E27FC236}">
                <a16:creationId xmlns:a16="http://schemas.microsoft.com/office/drawing/2014/main" id="{EDAFD8FA-6A3B-B3E8-3432-8ADAB89D1071}"/>
              </a:ext>
            </a:extLst>
          </p:cNvPr>
          <p:cNvSpPr txBox="1"/>
          <p:nvPr/>
        </p:nvSpPr>
        <p:spPr>
          <a:xfrm>
            <a:off x="252599" y="1284876"/>
            <a:ext cx="1656183" cy="1477328"/>
          </a:xfrm>
          <a:prstGeom prst="rect">
            <a:avLst/>
          </a:prstGeom>
          <a:noFill/>
        </p:spPr>
        <p:txBody>
          <a:bodyPr wrap="square">
            <a:spAutoFit/>
          </a:bodyPr>
          <a:lstStyle/>
          <a:p>
            <a:r>
              <a:rPr lang="zh-CN" altLang="en-US" dirty="0"/>
              <a:t>扭摆器和波荡器做验收测量，重点检测上下大梁的平行度和垂直度：</a:t>
            </a:r>
          </a:p>
        </p:txBody>
      </p:sp>
      <p:sp>
        <p:nvSpPr>
          <p:cNvPr id="22" name="内容占位符 2">
            <a:extLst>
              <a:ext uri="{FF2B5EF4-FFF2-40B4-BE49-F238E27FC236}">
                <a16:creationId xmlns:a16="http://schemas.microsoft.com/office/drawing/2014/main" id="{CDEB25EA-A4C8-B663-CC16-3D4A79CC394B}"/>
              </a:ext>
            </a:extLst>
          </p:cNvPr>
          <p:cNvSpPr txBox="1">
            <a:spLocks/>
          </p:cNvSpPr>
          <p:nvPr/>
        </p:nvSpPr>
        <p:spPr bwMode="auto">
          <a:xfrm>
            <a:off x="5004048" y="874649"/>
            <a:ext cx="3939752" cy="21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1600" dirty="0">
                <a:latin typeface="Times New Roman" pitchFamily="18" charset="0"/>
                <a:cs typeface="Times New Roman" pitchFamily="18" charset="0"/>
              </a:rPr>
              <a:t>磁靶标正、斜四极磁场零点的测量精度可分别达</a:t>
            </a:r>
            <a:r>
              <a:rPr lang="en-US" altLang="zh-CN" sz="1600" dirty="0">
                <a:latin typeface="Times New Roman" pitchFamily="18" charset="0"/>
                <a:cs typeface="Times New Roman" pitchFamily="18" charset="0"/>
              </a:rPr>
              <a:t>7µm</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2µm</a:t>
            </a:r>
            <a:r>
              <a:rPr lang="zh-CN" altLang="en-US" sz="1600" dirty="0">
                <a:latin typeface="Times New Roman" pitchFamily="18" charset="0"/>
                <a:cs typeface="Times New Roman" pitchFamily="18" charset="0"/>
              </a:rPr>
              <a:t>；磁靶标自身标定精度在横向、垂向上分别为</a:t>
            </a:r>
            <a:r>
              <a:rPr lang="en-US" altLang="zh-CN" sz="1600" dirty="0">
                <a:latin typeface="Times New Roman" pitchFamily="18" charset="0"/>
                <a:cs typeface="Times New Roman" pitchFamily="18" charset="0"/>
              </a:rPr>
              <a:t>10µm</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7µm</a:t>
            </a:r>
            <a:r>
              <a:rPr lang="zh-CN" altLang="en-US" sz="1600" dirty="0">
                <a:latin typeface="Times New Roman" pitchFamily="18" charset="0"/>
                <a:cs typeface="Times New Roman" pitchFamily="18" charset="0"/>
              </a:rPr>
              <a:t>；将磁靶标应用于</a:t>
            </a:r>
            <a:r>
              <a:rPr lang="en-US" altLang="zh-CN" sz="1600" dirty="0">
                <a:latin typeface="Times New Roman" pitchFamily="18" charset="0"/>
                <a:cs typeface="Times New Roman" pitchFamily="18" charset="0"/>
              </a:rPr>
              <a:t>HEPS</a:t>
            </a:r>
            <a:r>
              <a:rPr lang="zh-CN" altLang="en-US" sz="1600" dirty="0">
                <a:latin typeface="Times New Roman" pitchFamily="18" charset="0"/>
                <a:cs typeface="Times New Roman" pitchFamily="18" charset="0"/>
              </a:rPr>
              <a:t>真空外波荡器磁中心标定过程中，最终可实现横向</a:t>
            </a:r>
            <a:r>
              <a:rPr lang="en-US" altLang="zh-CN" sz="1600" dirty="0">
                <a:latin typeface="Times New Roman" pitchFamily="18" charset="0"/>
                <a:cs typeface="Times New Roman" pitchFamily="18" charset="0"/>
              </a:rPr>
              <a:t>19µm</a:t>
            </a:r>
            <a:r>
              <a:rPr lang="zh-CN" altLang="en-US" sz="1600" dirty="0">
                <a:latin typeface="Times New Roman" pitchFamily="18" charset="0"/>
                <a:cs typeface="Times New Roman" pitchFamily="18" charset="0"/>
              </a:rPr>
              <a:t>、垂向</a:t>
            </a:r>
            <a:r>
              <a:rPr lang="en-US" altLang="zh-CN" sz="1600" dirty="0">
                <a:latin typeface="Times New Roman" pitchFamily="18" charset="0"/>
                <a:cs typeface="Times New Roman" pitchFamily="18" charset="0"/>
              </a:rPr>
              <a:t>17µm</a:t>
            </a:r>
            <a:r>
              <a:rPr lang="zh-CN" altLang="en-US" sz="1600" dirty="0">
                <a:latin typeface="Times New Roman" pitchFamily="18" charset="0"/>
                <a:cs typeface="Times New Roman" pitchFamily="18" charset="0"/>
              </a:rPr>
              <a:t>的标定精度，优于</a:t>
            </a:r>
            <a:r>
              <a:rPr lang="en-US" altLang="zh-CN" sz="1600" dirty="0">
                <a:latin typeface="Times New Roman" pitchFamily="18" charset="0"/>
                <a:cs typeface="Times New Roman" pitchFamily="18" charset="0"/>
              </a:rPr>
              <a:t>30µm</a:t>
            </a:r>
            <a:r>
              <a:rPr lang="zh-CN" altLang="en-US" sz="1600" dirty="0">
                <a:latin typeface="Times New Roman" pitchFamily="18" charset="0"/>
                <a:cs typeface="Times New Roman" pitchFamily="18" charset="0"/>
              </a:rPr>
              <a:t>的物理设计指标。</a:t>
            </a:r>
          </a:p>
        </p:txBody>
      </p:sp>
      <p:pic>
        <p:nvPicPr>
          <p:cNvPr id="24" name="图片 23">
            <a:extLst>
              <a:ext uri="{FF2B5EF4-FFF2-40B4-BE49-F238E27FC236}">
                <a16:creationId xmlns:a16="http://schemas.microsoft.com/office/drawing/2014/main" id="{6B39EAB8-0A39-640F-2EB1-8C0395E01A87}"/>
              </a:ext>
            </a:extLst>
          </p:cNvPr>
          <p:cNvPicPr>
            <a:picLocks noChangeAspect="1"/>
          </p:cNvPicPr>
          <p:nvPr/>
        </p:nvPicPr>
        <p:blipFill>
          <a:blip r:embed="rId4"/>
          <a:stretch>
            <a:fillRect/>
          </a:stretch>
        </p:blipFill>
        <p:spPr>
          <a:xfrm>
            <a:off x="5456636" y="3921782"/>
            <a:ext cx="3322608" cy="2243522"/>
          </a:xfrm>
          <a:prstGeom prst="rect">
            <a:avLst/>
          </a:prstGeom>
        </p:spPr>
      </p:pic>
    </p:spTree>
    <p:extLst>
      <p:ext uri="{BB962C8B-B14F-4D97-AF65-F5344CB8AC3E}">
        <p14:creationId xmlns:p14="http://schemas.microsoft.com/office/powerpoint/2010/main" val="3983051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877C34A-86E9-D3FB-470A-FE3BF6400988}"/>
              </a:ext>
            </a:extLst>
          </p:cNvPr>
          <p:cNvSpPr txBox="1">
            <a:spLocks/>
          </p:cNvSpPr>
          <p:nvPr/>
        </p:nvSpPr>
        <p:spPr bwMode="auto">
          <a:xfrm>
            <a:off x="755576" y="874650"/>
            <a:ext cx="7725544" cy="21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自动控制高精度调整支架：</a:t>
            </a:r>
            <a:endParaRPr lang="en-US" altLang="zh-CN" sz="22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凸轮运动机构、步进电机，实时在线精密调整。</a:t>
            </a:r>
            <a:endParaRPr lang="en-US" altLang="zh-CN" sz="2000" dirty="0">
              <a:latin typeface="Times New Roman" pitchFamily="18" charset="0"/>
              <a:cs typeface="Times New Roman" pitchFamily="18" charset="0"/>
            </a:endParaRPr>
          </a:p>
        </p:txBody>
      </p:sp>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十一、自动化调整</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48</a:t>
            </a:fld>
            <a:endParaRPr lang="zh-CN" altLang="en-US" dirty="0"/>
          </a:p>
        </p:txBody>
      </p:sp>
      <p:sp>
        <p:nvSpPr>
          <p:cNvPr id="8" name="内容占位符 2">
            <a:extLst>
              <a:ext uri="{FF2B5EF4-FFF2-40B4-BE49-F238E27FC236}">
                <a16:creationId xmlns:a16="http://schemas.microsoft.com/office/drawing/2014/main" id="{8FC5FCCB-D4B0-E25C-B7F3-DFB3E1BAF12C}"/>
              </a:ext>
            </a:extLst>
          </p:cNvPr>
          <p:cNvSpPr txBox="1">
            <a:spLocks/>
          </p:cNvSpPr>
          <p:nvPr/>
        </p:nvSpPr>
        <p:spPr bwMode="auto">
          <a:xfrm>
            <a:off x="709228" y="3622031"/>
            <a:ext cx="7725544" cy="5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itchFamily="2" charset="2"/>
              <a:buChar char="l"/>
            </a:pPr>
            <a:r>
              <a:rPr lang="zh-CN" altLang="en-US" sz="2200" dirty="0">
                <a:latin typeface="Times New Roman" pitchFamily="18" charset="0"/>
                <a:cs typeface="Times New Roman" pitchFamily="18" charset="0"/>
              </a:rPr>
              <a:t>六极铁高精度自动调整</a:t>
            </a:r>
            <a:r>
              <a:rPr lang="en-US" altLang="zh-CN" sz="2200" dirty="0">
                <a:latin typeface="Times New Roman" pitchFamily="18" charset="0"/>
                <a:cs typeface="Times New Roman" pitchFamily="18" charset="0"/>
              </a:rPr>
              <a:t>Mover</a:t>
            </a:r>
            <a:r>
              <a:rPr lang="zh-CN" altLang="en-US" sz="2200" dirty="0">
                <a:latin typeface="Times New Roman" pitchFamily="18" charset="0"/>
                <a:cs typeface="Times New Roman" pitchFamily="18" charset="0"/>
              </a:rPr>
              <a:t>：</a:t>
            </a:r>
            <a:endParaRPr lang="en-US" altLang="zh-CN" sz="2200" dirty="0">
              <a:latin typeface="Times New Roman" pitchFamily="18" charset="0"/>
              <a:cs typeface="Times New Roman" pitchFamily="18" charset="0"/>
            </a:endParaRPr>
          </a:p>
        </p:txBody>
      </p:sp>
      <p:pic>
        <p:nvPicPr>
          <p:cNvPr id="12" name="图片 11">
            <a:extLst>
              <a:ext uri="{FF2B5EF4-FFF2-40B4-BE49-F238E27FC236}">
                <a16:creationId xmlns:a16="http://schemas.microsoft.com/office/drawing/2014/main" id="{C4734427-8D8E-B2D9-0ED3-DA14A97AA5D0}"/>
              </a:ext>
            </a:extLst>
          </p:cNvPr>
          <p:cNvPicPr>
            <a:picLocks noChangeAspect="1"/>
          </p:cNvPicPr>
          <p:nvPr/>
        </p:nvPicPr>
        <p:blipFill>
          <a:blip r:embed="rId2"/>
          <a:stretch>
            <a:fillRect/>
          </a:stretch>
        </p:blipFill>
        <p:spPr>
          <a:xfrm>
            <a:off x="2051720" y="1948972"/>
            <a:ext cx="2733675" cy="1590675"/>
          </a:xfrm>
          <a:prstGeom prst="rect">
            <a:avLst/>
          </a:prstGeom>
        </p:spPr>
      </p:pic>
      <p:pic>
        <p:nvPicPr>
          <p:cNvPr id="15" name="图片 14">
            <a:extLst>
              <a:ext uri="{FF2B5EF4-FFF2-40B4-BE49-F238E27FC236}">
                <a16:creationId xmlns:a16="http://schemas.microsoft.com/office/drawing/2014/main" id="{47BBA55A-59EB-9143-9F57-D342EBEB7225}"/>
              </a:ext>
            </a:extLst>
          </p:cNvPr>
          <p:cNvPicPr>
            <a:picLocks noChangeAspect="1"/>
          </p:cNvPicPr>
          <p:nvPr/>
        </p:nvPicPr>
        <p:blipFill>
          <a:blip r:embed="rId3"/>
          <a:stretch>
            <a:fillRect/>
          </a:stretch>
        </p:blipFill>
        <p:spPr>
          <a:xfrm>
            <a:off x="5405961" y="1960191"/>
            <a:ext cx="2179041" cy="1564331"/>
          </a:xfrm>
          <a:prstGeom prst="rect">
            <a:avLst/>
          </a:prstGeom>
        </p:spPr>
      </p:pic>
      <p:pic>
        <p:nvPicPr>
          <p:cNvPr id="17" name="图片 16">
            <a:extLst>
              <a:ext uri="{FF2B5EF4-FFF2-40B4-BE49-F238E27FC236}">
                <a16:creationId xmlns:a16="http://schemas.microsoft.com/office/drawing/2014/main" id="{BBD6A8F8-4799-AD83-9EA3-EEE0642403B8}"/>
              </a:ext>
            </a:extLst>
          </p:cNvPr>
          <p:cNvPicPr>
            <a:picLocks noChangeAspect="1"/>
          </p:cNvPicPr>
          <p:nvPr/>
        </p:nvPicPr>
        <p:blipFill>
          <a:blip r:embed="rId4"/>
          <a:stretch>
            <a:fillRect/>
          </a:stretch>
        </p:blipFill>
        <p:spPr>
          <a:xfrm>
            <a:off x="927602" y="4311921"/>
            <a:ext cx="4650181" cy="2213423"/>
          </a:xfrm>
          <a:prstGeom prst="rect">
            <a:avLst/>
          </a:prstGeom>
        </p:spPr>
      </p:pic>
      <p:sp>
        <p:nvSpPr>
          <p:cNvPr id="19" name="文本框 18">
            <a:extLst>
              <a:ext uri="{FF2B5EF4-FFF2-40B4-BE49-F238E27FC236}">
                <a16:creationId xmlns:a16="http://schemas.microsoft.com/office/drawing/2014/main" id="{2FAEBEAE-F804-FE33-B7B4-9162E8DD24C7}"/>
              </a:ext>
            </a:extLst>
          </p:cNvPr>
          <p:cNvSpPr txBox="1"/>
          <p:nvPr/>
        </p:nvSpPr>
        <p:spPr>
          <a:xfrm>
            <a:off x="5819320" y="3971730"/>
            <a:ext cx="2615452" cy="2585323"/>
          </a:xfrm>
          <a:prstGeom prst="rect">
            <a:avLst/>
          </a:prstGeom>
          <a:noFill/>
        </p:spPr>
        <p:txBody>
          <a:bodyPr wrap="square">
            <a:spAutoFit/>
          </a:bodyPr>
          <a:lstStyle/>
          <a:p>
            <a:r>
              <a:rPr lang="zh-CN" altLang="en-US" dirty="0"/>
              <a:t>两层平台</a:t>
            </a:r>
            <a:r>
              <a:rPr lang="en-US" altLang="zh-CN" dirty="0"/>
              <a:t>:</a:t>
            </a:r>
            <a:r>
              <a:rPr lang="zh-CN" altLang="en-US" dirty="0"/>
              <a:t>高程和横向运动。</a:t>
            </a:r>
            <a:endParaRPr lang="en-US" altLang="zh-CN" dirty="0"/>
          </a:p>
          <a:p>
            <a:r>
              <a:rPr lang="zh-CN" altLang="en-US" dirty="0"/>
              <a:t>定位精度优于</a:t>
            </a:r>
            <a:r>
              <a:rPr lang="en-US" altLang="zh-CN" dirty="0"/>
              <a:t>5</a:t>
            </a:r>
            <a:r>
              <a:rPr lang="zh-CN" altLang="en-US" dirty="0"/>
              <a:t>微米，最小步长小于</a:t>
            </a:r>
            <a:r>
              <a:rPr lang="en-US" altLang="zh-CN" dirty="0"/>
              <a:t>1</a:t>
            </a:r>
            <a:r>
              <a:rPr lang="zh-CN" altLang="en-US" dirty="0"/>
              <a:t>微米，高程运动行程正负</a:t>
            </a:r>
            <a:r>
              <a:rPr lang="en-US" altLang="zh-CN" dirty="0"/>
              <a:t>1mm</a:t>
            </a:r>
            <a:r>
              <a:rPr lang="zh-CN" altLang="en-US" dirty="0"/>
              <a:t>，横向行程正负</a:t>
            </a:r>
            <a:r>
              <a:rPr lang="en-US" altLang="zh-CN" dirty="0"/>
              <a:t>25mm</a:t>
            </a:r>
            <a:r>
              <a:rPr lang="zh-CN" altLang="en-US" dirty="0"/>
              <a:t>。绕束流滚动角要求</a:t>
            </a:r>
            <a:r>
              <a:rPr lang="en-US" altLang="zh-CN" dirty="0"/>
              <a:t>2</a:t>
            </a:r>
            <a:r>
              <a:rPr lang="zh-CN" altLang="en-US" dirty="0"/>
              <a:t>秒，实际只能做到</a:t>
            </a:r>
            <a:r>
              <a:rPr lang="en-US" altLang="zh-CN" dirty="0"/>
              <a:t>4</a:t>
            </a:r>
            <a:r>
              <a:rPr lang="zh-CN" altLang="en-US" dirty="0"/>
              <a:t>秒；俯仰和摆动都是</a:t>
            </a:r>
            <a:r>
              <a:rPr lang="en-US" altLang="zh-CN" dirty="0"/>
              <a:t>3</a:t>
            </a:r>
            <a:r>
              <a:rPr lang="zh-CN" altLang="en-US" dirty="0"/>
              <a:t>秒。</a:t>
            </a:r>
          </a:p>
        </p:txBody>
      </p:sp>
    </p:spTree>
    <p:extLst>
      <p:ext uri="{BB962C8B-B14F-4D97-AF65-F5344CB8AC3E}">
        <p14:creationId xmlns:p14="http://schemas.microsoft.com/office/powerpoint/2010/main" val="2165929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877C34A-86E9-D3FB-470A-FE3BF6400988}"/>
              </a:ext>
            </a:extLst>
          </p:cNvPr>
          <p:cNvSpPr txBox="1">
            <a:spLocks/>
          </p:cNvSpPr>
          <p:nvPr/>
        </p:nvSpPr>
        <p:spPr bwMode="auto">
          <a:xfrm>
            <a:off x="755576" y="874652"/>
            <a:ext cx="7725544" cy="108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相邻三台设备为一组，检查中间设备与两端设备的偏差。对超差设备进行调整。</a:t>
            </a:r>
            <a:endParaRPr lang="en-US" altLang="zh-CN" sz="2000" dirty="0">
              <a:latin typeface="Times New Roman" pitchFamily="18" charset="0"/>
              <a:cs typeface="Times New Roman" pitchFamily="18" charset="0"/>
            </a:endParaRPr>
          </a:p>
        </p:txBody>
      </p:sp>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十二、平滑调整</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49</a:t>
            </a:fld>
            <a:endParaRPr lang="zh-CN" altLang="en-US" dirty="0"/>
          </a:p>
        </p:txBody>
      </p:sp>
      <p:grpSp>
        <p:nvGrpSpPr>
          <p:cNvPr id="78" name="组合 77">
            <a:extLst>
              <a:ext uri="{FF2B5EF4-FFF2-40B4-BE49-F238E27FC236}">
                <a16:creationId xmlns:a16="http://schemas.microsoft.com/office/drawing/2014/main" id="{6FED023D-1A9F-0077-4F0D-BFC7311949EE}"/>
              </a:ext>
            </a:extLst>
          </p:cNvPr>
          <p:cNvGrpSpPr/>
          <p:nvPr/>
        </p:nvGrpSpPr>
        <p:grpSpPr>
          <a:xfrm>
            <a:off x="1067549" y="1848892"/>
            <a:ext cx="7008902" cy="1761856"/>
            <a:chOff x="779065" y="2252439"/>
            <a:chExt cx="7249053" cy="1973512"/>
          </a:xfrm>
        </p:grpSpPr>
        <p:grpSp>
          <p:nvGrpSpPr>
            <p:cNvPr id="22" name="组合 21">
              <a:extLst>
                <a:ext uri="{FF2B5EF4-FFF2-40B4-BE49-F238E27FC236}">
                  <a16:creationId xmlns:a16="http://schemas.microsoft.com/office/drawing/2014/main" id="{27E9AD39-DD42-B4F1-70A6-5498382DACA3}"/>
                </a:ext>
              </a:extLst>
            </p:cNvPr>
            <p:cNvGrpSpPr/>
            <p:nvPr/>
          </p:nvGrpSpPr>
          <p:grpSpPr>
            <a:xfrm rot="20039437">
              <a:off x="1370314" y="3085588"/>
              <a:ext cx="1296144" cy="432048"/>
              <a:chOff x="1547664" y="3212976"/>
              <a:chExt cx="1296144" cy="432048"/>
            </a:xfrm>
          </p:grpSpPr>
          <p:sp>
            <p:nvSpPr>
              <p:cNvPr id="2" name="矩形 1">
                <a:extLst>
                  <a:ext uri="{FF2B5EF4-FFF2-40B4-BE49-F238E27FC236}">
                    <a16:creationId xmlns:a16="http://schemas.microsoft.com/office/drawing/2014/main" id="{F81E3FA0-1C6B-F3B2-AEEC-6EC21B787884}"/>
                  </a:ext>
                </a:extLst>
              </p:cNvPr>
              <p:cNvSpPr/>
              <p:nvPr/>
            </p:nvSpPr>
            <p:spPr>
              <a:xfrm>
                <a:off x="1835696" y="3212976"/>
                <a:ext cx="720080" cy="43204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745F4712-CE85-DBF6-76B2-644E2B7B3FAF}"/>
                  </a:ext>
                </a:extLst>
              </p:cNvPr>
              <p:cNvCxnSpPr>
                <a:cxnSpLocks/>
              </p:cNvCxnSpPr>
              <p:nvPr/>
            </p:nvCxnSpPr>
            <p:spPr>
              <a:xfrm>
                <a:off x="1619672" y="3429000"/>
                <a:ext cx="116267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54FCC413-C237-E336-EEFE-C0249C30327A}"/>
                  </a:ext>
                </a:extLst>
              </p:cNvPr>
              <p:cNvSpPr/>
              <p:nvPr/>
            </p:nvSpPr>
            <p:spPr>
              <a:xfrm>
                <a:off x="1547664" y="3381706"/>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5DD4652F-CD45-5C1D-E045-29AA5684EFDC}"/>
                  </a:ext>
                </a:extLst>
              </p:cNvPr>
              <p:cNvSpPr/>
              <p:nvPr/>
            </p:nvSpPr>
            <p:spPr>
              <a:xfrm>
                <a:off x="2157616" y="3394471"/>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0B08F6DF-DDFD-FC35-2FED-DA27EF419C03}"/>
                  </a:ext>
                </a:extLst>
              </p:cNvPr>
              <p:cNvSpPr/>
              <p:nvPr/>
            </p:nvSpPr>
            <p:spPr>
              <a:xfrm>
                <a:off x="2771800" y="3386234"/>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7BBD9FD2-C4C8-EC24-2B7B-69E6ED926AB4}"/>
                </a:ext>
              </a:extLst>
            </p:cNvPr>
            <p:cNvGrpSpPr/>
            <p:nvPr/>
          </p:nvGrpSpPr>
          <p:grpSpPr>
            <a:xfrm>
              <a:off x="3563888" y="2469211"/>
              <a:ext cx="1296144" cy="432048"/>
              <a:chOff x="1547664" y="3212976"/>
              <a:chExt cx="1296144" cy="432048"/>
            </a:xfrm>
          </p:grpSpPr>
          <p:sp>
            <p:nvSpPr>
              <p:cNvPr id="24" name="矩形 23">
                <a:extLst>
                  <a:ext uri="{FF2B5EF4-FFF2-40B4-BE49-F238E27FC236}">
                    <a16:creationId xmlns:a16="http://schemas.microsoft.com/office/drawing/2014/main" id="{3581F310-F86E-3F56-CA9B-04D8A88216D1}"/>
                  </a:ext>
                </a:extLst>
              </p:cNvPr>
              <p:cNvSpPr/>
              <p:nvPr/>
            </p:nvSpPr>
            <p:spPr>
              <a:xfrm>
                <a:off x="1835696" y="3212976"/>
                <a:ext cx="720080" cy="43204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328168CA-A18E-C54F-1A03-D623CDCB345F}"/>
                  </a:ext>
                </a:extLst>
              </p:cNvPr>
              <p:cNvCxnSpPr>
                <a:cxnSpLocks/>
              </p:cNvCxnSpPr>
              <p:nvPr/>
            </p:nvCxnSpPr>
            <p:spPr>
              <a:xfrm>
                <a:off x="1619672" y="3429000"/>
                <a:ext cx="1162673"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id="{30A0FB8A-4E37-959B-2907-1F1C726F1EC3}"/>
                  </a:ext>
                </a:extLst>
              </p:cNvPr>
              <p:cNvSpPr/>
              <p:nvPr/>
            </p:nvSpPr>
            <p:spPr>
              <a:xfrm>
                <a:off x="1547664" y="3381706"/>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C0F03F40-D4DA-104C-5A53-0771B3F81A6B}"/>
                  </a:ext>
                </a:extLst>
              </p:cNvPr>
              <p:cNvSpPr/>
              <p:nvPr/>
            </p:nvSpPr>
            <p:spPr>
              <a:xfrm>
                <a:off x="2157616" y="3394471"/>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9D3E9026-9899-5BEA-026F-1BE4C30C9BA3}"/>
                  </a:ext>
                </a:extLst>
              </p:cNvPr>
              <p:cNvSpPr/>
              <p:nvPr/>
            </p:nvSpPr>
            <p:spPr>
              <a:xfrm>
                <a:off x="2771800" y="3386234"/>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B45549F6-5B6D-2343-AF7B-0B5F8129059C}"/>
                </a:ext>
              </a:extLst>
            </p:cNvPr>
            <p:cNvGrpSpPr/>
            <p:nvPr/>
          </p:nvGrpSpPr>
          <p:grpSpPr>
            <a:xfrm rot="818657">
              <a:off x="5719142" y="3391903"/>
              <a:ext cx="1296144" cy="432048"/>
              <a:chOff x="1547664" y="3212976"/>
              <a:chExt cx="1296144" cy="432048"/>
            </a:xfrm>
          </p:grpSpPr>
          <p:sp>
            <p:nvSpPr>
              <p:cNvPr id="30" name="矩形 29">
                <a:extLst>
                  <a:ext uri="{FF2B5EF4-FFF2-40B4-BE49-F238E27FC236}">
                    <a16:creationId xmlns:a16="http://schemas.microsoft.com/office/drawing/2014/main" id="{7019AAD9-F4B7-7E6A-4837-38F2629CBCB2}"/>
                  </a:ext>
                </a:extLst>
              </p:cNvPr>
              <p:cNvSpPr/>
              <p:nvPr/>
            </p:nvSpPr>
            <p:spPr>
              <a:xfrm>
                <a:off x="1835696" y="3212976"/>
                <a:ext cx="720080" cy="43204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613D8684-0738-9E34-A28E-A99488D293E4}"/>
                  </a:ext>
                </a:extLst>
              </p:cNvPr>
              <p:cNvCxnSpPr>
                <a:cxnSpLocks/>
              </p:cNvCxnSpPr>
              <p:nvPr/>
            </p:nvCxnSpPr>
            <p:spPr>
              <a:xfrm>
                <a:off x="1619672" y="3429000"/>
                <a:ext cx="116267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4CA47FE1-61B4-3BF3-7922-21993F6E8A52}"/>
                  </a:ext>
                </a:extLst>
              </p:cNvPr>
              <p:cNvSpPr/>
              <p:nvPr/>
            </p:nvSpPr>
            <p:spPr>
              <a:xfrm>
                <a:off x="1547664" y="3381706"/>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BF32B349-1690-6DA0-3480-8BE5195B7822}"/>
                  </a:ext>
                </a:extLst>
              </p:cNvPr>
              <p:cNvSpPr/>
              <p:nvPr/>
            </p:nvSpPr>
            <p:spPr>
              <a:xfrm>
                <a:off x="2157616" y="3394471"/>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E7FC98C0-DC3A-3657-94F1-B0AEDDFB5818}"/>
                  </a:ext>
                </a:extLst>
              </p:cNvPr>
              <p:cNvSpPr/>
              <p:nvPr/>
            </p:nvSpPr>
            <p:spPr>
              <a:xfrm>
                <a:off x="2771800" y="3386234"/>
                <a:ext cx="72008" cy="72008"/>
              </a:xfrm>
              <a:prstGeom prst="ellipse">
                <a:avLst/>
              </a:prstGeom>
              <a:solidFill>
                <a:srgbClr val="FF006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任意多边形: 形状 41">
              <a:extLst>
                <a:ext uri="{FF2B5EF4-FFF2-40B4-BE49-F238E27FC236}">
                  <a16:creationId xmlns:a16="http://schemas.microsoft.com/office/drawing/2014/main" id="{955C29C9-822B-E424-8978-44DEADA758B6}"/>
                </a:ext>
              </a:extLst>
            </p:cNvPr>
            <p:cNvSpPr/>
            <p:nvPr/>
          </p:nvSpPr>
          <p:spPr>
            <a:xfrm>
              <a:off x="779065" y="3056744"/>
              <a:ext cx="7183394" cy="744665"/>
            </a:xfrm>
            <a:custGeom>
              <a:avLst/>
              <a:gdLst>
                <a:gd name="connsiteX0" fmla="*/ 0 w 7208108"/>
                <a:gd name="connsiteY0" fmla="*/ 632455 h 739547"/>
                <a:gd name="connsiteX1" fmla="*/ 2298357 w 7208108"/>
                <a:gd name="connsiteY1" fmla="*/ 47568 h 739547"/>
                <a:gd name="connsiteX2" fmla="*/ 5156887 w 7208108"/>
                <a:gd name="connsiteY2" fmla="*/ 113471 h 739547"/>
                <a:gd name="connsiteX3" fmla="*/ 7208108 w 7208108"/>
                <a:gd name="connsiteY3" fmla="*/ 739547 h 739547"/>
                <a:gd name="connsiteX0" fmla="*/ 0 w 7183394"/>
                <a:gd name="connsiteY0" fmla="*/ 632455 h 747785"/>
                <a:gd name="connsiteX1" fmla="*/ 2298357 w 7183394"/>
                <a:gd name="connsiteY1" fmla="*/ 47568 h 747785"/>
                <a:gd name="connsiteX2" fmla="*/ 5156887 w 7183394"/>
                <a:gd name="connsiteY2" fmla="*/ 113471 h 747785"/>
                <a:gd name="connsiteX3" fmla="*/ 7183394 w 7183394"/>
                <a:gd name="connsiteY3" fmla="*/ 747785 h 747785"/>
                <a:gd name="connsiteX0" fmla="*/ 0 w 7183394"/>
                <a:gd name="connsiteY0" fmla="*/ 632455 h 747785"/>
                <a:gd name="connsiteX1" fmla="*/ 2298357 w 7183394"/>
                <a:gd name="connsiteY1" fmla="*/ 47568 h 747785"/>
                <a:gd name="connsiteX2" fmla="*/ 5156887 w 7183394"/>
                <a:gd name="connsiteY2" fmla="*/ 113471 h 747785"/>
                <a:gd name="connsiteX3" fmla="*/ 7183394 w 7183394"/>
                <a:gd name="connsiteY3" fmla="*/ 747785 h 747785"/>
                <a:gd name="connsiteX0" fmla="*/ 0 w 7183394"/>
                <a:gd name="connsiteY0" fmla="*/ 629335 h 744665"/>
                <a:gd name="connsiteX1" fmla="*/ 2298357 w 7183394"/>
                <a:gd name="connsiteY1" fmla="*/ 44448 h 744665"/>
                <a:gd name="connsiteX2" fmla="*/ 5123936 w 7183394"/>
                <a:gd name="connsiteY2" fmla="*/ 118588 h 744665"/>
                <a:gd name="connsiteX3" fmla="*/ 7183394 w 7183394"/>
                <a:gd name="connsiteY3" fmla="*/ 744665 h 744665"/>
                <a:gd name="connsiteX0" fmla="*/ 0 w 7183394"/>
                <a:gd name="connsiteY0" fmla="*/ 629335 h 744665"/>
                <a:gd name="connsiteX1" fmla="*/ 2298357 w 7183394"/>
                <a:gd name="connsiteY1" fmla="*/ 44448 h 744665"/>
                <a:gd name="connsiteX2" fmla="*/ 5123936 w 7183394"/>
                <a:gd name="connsiteY2" fmla="*/ 118588 h 744665"/>
                <a:gd name="connsiteX3" fmla="*/ 7183394 w 7183394"/>
                <a:gd name="connsiteY3" fmla="*/ 744665 h 744665"/>
                <a:gd name="connsiteX0" fmla="*/ 0 w 7183394"/>
                <a:gd name="connsiteY0" fmla="*/ 629335 h 744665"/>
                <a:gd name="connsiteX1" fmla="*/ 2298357 w 7183394"/>
                <a:gd name="connsiteY1" fmla="*/ 44448 h 744665"/>
                <a:gd name="connsiteX2" fmla="*/ 5123936 w 7183394"/>
                <a:gd name="connsiteY2" fmla="*/ 118588 h 744665"/>
                <a:gd name="connsiteX3" fmla="*/ 7183394 w 7183394"/>
                <a:gd name="connsiteY3" fmla="*/ 744665 h 744665"/>
              </a:gdLst>
              <a:ahLst/>
              <a:cxnLst>
                <a:cxn ang="0">
                  <a:pos x="connsiteX0" y="connsiteY0"/>
                </a:cxn>
                <a:cxn ang="0">
                  <a:pos x="connsiteX1" y="connsiteY1"/>
                </a:cxn>
                <a:cxn ang="0">
                  <a:pos x="connsiteX2" y="connsiteY2"/>
                </a:cxn>
                <a:cxn ang="0">
                  <a:pos x="connsiteX3" y="connsiteY3"/>
                </a:cxn>
              </a:cxnLst>
              <a:rect l="l" t="t" r="r" b="b"/>
              <a:pathLst>
                <a:path w="7183394" h="744665">
                  <a:moveTo>
                    <a:pt x="0" y="629335"/>
                  </a:moveTo>
                  <a:cubicBezTo>
                    <a:pt x="719438" y="380140"/>
                    <a:pt x="1444368" y="129572"/>
                    <a:pt x="2298357" y="44448"/>
                  </a:cubicBezTo>
                  <a:cubicBezTo>
                    <a:pt x="3152346" y="-40676"/>
                    <a:pt x="4305644" y="3258"/>
                    <a:pt x="5123936" y="118588"/>
                  </a:cubicBezTo>
                  <a:cubicBezTo>
                    <a:pt x="6008130" y="291582"/>
                    <a:pt x="6775622" y="577162"/>
                    <a:pt x="7183394" y="74466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箭头连接符 43">
              <a:extLst>
                <a:ext uri="{FF2B5EF4-FFF2-40B4-BE49-F238E27FC236}">
                  <a16:creationId xmlns:a16="http://schemas.microsoft.com/office/drawing/2014/main" id="{607B646E-B53E-4E64-732C-8758498E7B1E}"/>
                </a:ext>
              </a:extLst>
            </p:cNvPr>
            <p:cNvCxnSpPr>
              <a:cxnSpLocks/>
            </p:cNvCxnSpPr>
            <p:nvPr/>
          </p:nvCxnSpPr>
          <p:spPr>
            <a:xfrm>
              <a:off x="2464003" y="2573419"/>
              <a:ext cx="89395" cy="408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A8523957-ACAB-B927-04BA-68904A236DB4}"/>
                </a:ext>
              </a:extLst>
            </p:cNvPr>
            <p:cNvCxnSpPr>
              <a:cxnSpLocks/>
            </p:cNvCxnSpPr>
            <p:nvPr/>
          </p:nvCxnSpPr>
          <p:spPr>
            <a:xfrm flipH="1" flipV="1">
              <a:off x="2613647" y="3155097"/>
              <a:ext cx="79750" cy="356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4F711410-C1FF-DADC-0ACA-0889B7966A64}"/>
                </a:ext>
              </a:extLst>
            </p:cNvPr>
            <p:cNvCxnSpPr>
              <a:cxnSpLocks/>
            </p:cNvCxnSpPr>
            <p:nvPr/>
          </p:nvCxnSpPr>
          <p:spPr>
            <a:xfrm>
              <a:off x="3563888" y="2312687"/>
              <a:ext cx="36658" cy="319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007D0F29-EDC1-AD70-2EFD-9EEB5637AFED}"/>
                </a:ext>
              </a:extLst>
            </p:cNvPr>
            <p:cNvCxnSpPr>
              <a:cxnSpLocks/>
            </p:cNvCxnSpPr>
            <p:nvPr/>
          </p:nvCxnSpPr>
          <p:spPr>
            <a:xfrm flipH="1" flipV="1">
              <a:off x="3606826" y="3075279"/>
              <a:ext cx="12834" cy="333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E17DBC09-FB27-56CA-78E5-858F0A7853E3}"/>
                </a:ext>
              </a:extLst>
            </p:cNvPr>
            <p:cNvCxnSpPr>
              <a:cxnSpLocks/>
            </p:cNvCxnSpPr>
            <p:nvPr/>
          </p:nvCxnSpPr>
          <p:spPr>
            <a:xfrm flipH="1">
              <a:off x="4843266" y="2252439"/>
              <a:ext cx="16766" cy="403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F00F77E6-EAF4-0ED4-5998-2C13575D5B68}"/>
                </a:ext>
              </a:extLst>
            </p:cNvPr>
            <p:cNvCxnSpPr>
              <a:cxnSpLocks/>
            </p:cNvCxnSpPr>
            <p:nvPr/>
          </p:nvCxnSpPr>
          <p:spPr>
            <a:xfrm flipH="1">
              <a:off x="5808344" y="2792396"/>
              <a:ext cx="62178" cy="3869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88D2DFB6-0AC0-02CF-6BCB-BC0BBCAA02DD}"/>
                </a:ext>
              </a:extLst>
            </p:cNvPr>
            <p:cNvCxnSpPr>
              <a:cxnSpLocks/>
            </p:cNvCxnSpPr>
            <p:nvPr/>
          </p:nvCxnSpPr>
          <p:spPr>
            <a:xfrm flipV="1">
              <a:off x="4788024" y="3085986"/>
              <a:ext cx="10545" cy="3318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FA806941-B3A1-7852-3C83-44FEBDC30D4D}"/>
                </a:ext>
              </a:extLst>
            </p:cNvPr>
            <p:cNvCxnSpPr>
              <a:cxnSpLocks/>
            </p:cNvCxnSpPr>
            <p:nvPr/>
          </p:nvCxnSpPr>
          <p:spPr>
            <a:xfrm flipV="1">
              <a:off x="5698514" y="3456326"/>
              <a:ext cx="70989" cy="3574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77647115-D463-6114-63F5-2C8C3F88AF2D}"/>
                </a:ext>
              </a:extLst>
            </p:cNvPr>
            <p:cNvSpPr txBox="1"/>
            <p:nvPr/>
          </p:nvSpPr>
          <p:spPr>
            <a:xfrm rot="1161072">
              <a:off x="6920122" y="3155097"/>
              <a:ext cx="1107996" cy="369332"/>
            </a:xfrm>
            <a:prstGeom prst="rect">
              <a:avLst/>
            </a:prstGeom>
            <a:noFill/>
          </p:spPr>
          <p:txBody>
            <a:bodyPr wrap="none" rtlCol="0">
              <a:spAutoFit/>
            </a:bodyPr>
            <a:lstStyle/>
            <a:p>
              <a:r>
                <a:rPr lang="zh-CN" altLang="en-US" dirty="0"/>
                <a:t>参考轨道</a:t>
              </a:r>
            </a:p>
          </p:txBody>
        </p:sp>
        <p:sp>
          <p:nvSpPr>
            <p:cNvPr id="72" name="文本框 71">
              <a:extLst>
                <a:ext uri="{FF2B5EF4-FFF2-40B4-BE49-F238E27FC236}">
                  <a16:creationId xmlns:a16="http://schemas.microsoft.com/office/drawing/2014/main" id="{206CD93A-A280-A24D-3AF8-C498B22B7641}"/>
                </a:ext>
              </a:extLst>
            </p:cNvPr>
            <p:cNvSpPr txBox="1"/>
            <p:nvPr/>
          </p:nvSpPr>
          <p:spPr>
            <a:xfrm>
              <a:off x="4595627" y="2712245"/>
              <a:ext cx="441146" cy="369332"/>
            </a:xfrm>
            <a:prstGeom prst="rect">
              <a:avLst/>
            </a:prstGeom>
            <a:noFill/>
          </p:spPr>
          <p:txBody>
            <a:bodyPr wrap="none" rtlCol="0">
              <a:spAutoFit/>
            </a:bodyPr>
            <a:lstStyle/>
            <a:p>
              <a:r>
                <a:rPr lang="en-US" altLang="zh-CN" dirty="0"/>
                <a:t>d3</a:t>
              </a:r>
              <a:endParaRPr lang="zh-CN" altLang="en-US" dirty="0"/>
            </a:p>
          </p:txBody>
        </p:sp>
        <p:sp>
          <p:nvSpPr>
            <p:cNvPr id="74" name="文本框 73">
              <a:extLst>
                <a:ext uri="{FF2B5EF4-FFF2-40B4-BE49-F238E27FC236}">
                  <a16:creationId xmlns:a16="http://schemas.microsoft.com/office/drawing/2014/main" id="{4988EF57-03F6-4090-1F0A-0DDAFDB38475}"/>
                </a:ext>
              </a:extLst>
            </p:cNvPr>
            <p:cNvSpPr txBox="1"/>
            <p:nvPr/>
          </p:nvSpPr>
          <p:spPr>
            <a:xfrm>
              <a:off x="3357684" y="2712245"/>
              <a:ext cx="441146" cy="369332"/>
            </a:xfrm>
            <a:prstGeom prst="rect">
              <a:avLst/>
            </a:prstGeom>
            <a:noFill/>
          </p:spPr>
          <p:txBody>
            <a:bodyPr wrap="none" rtlCol="0">
              <a:spAutoFit/>
            </a:bodyPr>
            <a:lstStyle/>
            <a:p>
              <a:r>
                <a:rPr lang="en-US" altLang="zh-CN" dirty="0"/>
                <a:t>d2</a:t>
              </a:r>
              <a:endParaRPr lang="zh-CN" altLang="en-US" dirty="0"/>
            </a:p>
          </p:txBody>
        </p:sp>
        <p:sp>
          <p:nvSpPr>
            <p:cNvPr id="75" name="文本框 74">
              <a:extLst>
                <a:ext uri="{FF2B5EF4-FFF2-40B4-BE49-F238E27FC236}">
                  <a16:creationId xmlns:a16="http://schemas.microsoft.com/office/drawing/2014/main" id="{2E8D4B58-9F11-9871-BB4C-852D8DC1464F}"/>
                </a:ext>
              </a:extLst>
            </p:cNvPr>
            <p:cNvSpPr txBox="1"/>
            <p:nvPr/>
          </p:nvSpPr>
          <p:spPr>
            <a:xfrm rot="20956131">
              <a:off x="2599590" y="2780850"/>
              <a:ext cx="441146" cy="369332"/>
            </a:xfrm>
            <a:prstGeom prst="rect">
              <a:avLst/>
            </a:prstGeom>
            <a:noFill/>
          </p:spPr>
          <p:txBody>
            <a:bodyPr wrap="none" rtlCol="0">
              <a:spAutoFit/>
            </a:bodyPr>
            <a:lstStyle/>
            <a:p>
              <a:r>
                <a:rPr lang="en-US" altLang="zh-CN" dirty="0"/>
                <a:t>d1</a:t>
              </a:r>
              <a:endParaRPr lang="zh-CN" altLang="en-US" dirty="0"/>
            </a:p>
          </p:txBody>
        </p:sp>
        <p:sp>
          <p:nvSpPr>
            <p:cNvPr id="76" name="文本框 75">
              <a:extLst>
                <a:ext uri="{FF2B5EF4-FFF2-40B4-BE49-F238E27FC236}">
                  <a16:creationId xmlns:a16="http://schemas.microsoft.com/office/drawing/2014/main" id="{21D05477-B7E7-C6E9-64CA-79335B5ACF09}"/>
                </a:ext>
              </a:extLst>
            </p:cNvPr>
            <p:cNvSpPr txBox="1"/>
            <p:nvPr/>
          </p:nvSpPr>
          <p:spPr>
            <a:xfrm rot="426608">
              <a:off x="5424802" y="3100387"/>
              <a:ext cx="441146" cy="369332"/>
            </a:xfrm>
            <a:prstGeom prst="rect">
              <a:avLst/>
            </a:prstGeom>
            <a:noFill/>
          </p:spPr>
          <p:txBody>
            <a:bodyPr wrap="none" rtlCol="0">
              <a:spAutoFit/>
            </a:bodyPr>
            <a:lstStyle/>
            <a:p>
              <a:r>
                <a:rPr lang="en-US" altLang="zh-CN" dirty="0"/>
                <a:t>d4</a:t>
              </a:r>
              <a:endParaRPr lang="zh-CN" altLang="en-US" dirty="0"/>
            </a:p>
          </p:txBody>
        </p:sp>
        <p:sp>
          <p:nvSpPr>
            <p:cNvPr id="77" name="文本框 76">
              <a:extLst>
                <a:ext uri="{FF2B5EF4-FFF2-40B4-BE49-F238E27FC236}">
                  <a16:creationId xmlns:a16="http://schemas.microsoft.com/office/drawing/2014/main" id="{1BBF687C-E4B2-A088-66C3-9606B3B6CC49}"/>
                </a:ext>
              </a:extLst>
            </p:cNvPr>
            <p:cNvSpPr txBox="1"/>
            <p:nvPr/>
          </p:nvSpPr>
          <p:spPr>
            <a:xfrm>
              <a:off x="3490784" y="3579620"/>
              <a:ext cx="1281185" cy="646331"/>
            </a:xfrm>
            <a:prstGeom prst="rect">
              <a:avLst/>
            </a:prstGeom>
            <a:noFill/>
          </p:spPr>
          <p:txBody>
            <a:bodyPr wrap="none" rtlCol="0">
              <a:spAutoFit/>
            </a:bodyPr>
            <a:lstStyle/>
            <a:p>
              <a:r>
                <a:rPr lang="en-US" altLang="zh-CN" dirty="0"/>
                <a:t>d2-d1&gt;</a:t>
              </a:r>
              <a:r>
                <a:rPr lang="el-GR" altLang="zh-CN" dirty="0"/>
                <a:t>Δ</a:t>
              </a:r>
              <a:r>
                <a:rPr lang="en-US" altLang="zh-CN" dirty="0"/>
                <a:t>?</a:t>
              </a:r>
            </a:p>
            <a:p>
              <a:r>
                <a:rPr lang="en-US" altLang="zh-CN" dirty="0"/>
                <a:t>d3-d4&gt;</a:t>
              </a:r>
              <a:r>
                <a:rPr lang="el-GR" altLang="zh-CN" dirty="0"/>
                <a:t> Δ</a:t>
              </a:r>
              <a:r>
                <a:rPr lang="en-US" altLang="zh-CN" dirty="0"/>
                <a:t>?</a:t>
              </a:r>
              <a:endParaRPr lang="zh-CN" altLang="en-US" dirty="0"/>
            </a:p>
          </p:txBody>
        </p:sp>
      </p:grpSp>
      <p:sp>
        <p:nvSpPr>
          <p:cNvPr id="83" name="内容占位符 2">
            <a:extLst>
              <a:ext uri="{FF2B5EF4-FFF2-40B4-BE49-F238E27FC236}">
                <a16:creationId xmlns:a16="http://schemas.microsoft.com/office/drawing/2014/main" id="{998C6CF8-CB85-FCB0-647D-309D225E7CEB}"/>
              </a:ext>
            </a:extLst>
          </p:cNvPr>
          <p:cNvSpPr txBox="1">
            <a:spLocks/>
          </p:cNvSpPr>
          <p:nvPr/>
        </p:nvSpPr>
        <p:spPr bwMode="auto">
          <a:xfrm>
            <a:off x="755576" y="3753442"/>
            <a:ext cx="7725544" cy="277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2022-8</a:t>
            </a:r>
            <a:r>
              <a:rPr lang="zh-CN" altLang="en-US" sz="2000" dirty="0">
                <a:latin typeface="Times New Roman" pitchFamily="18" charset="0"/>
                <a:cs typeface="Times New Roman" pitchFamily="18" charset="0"/>
              </a:rPr>
              <a:t>月初完成直线设备平滑准直调整，调整了</a:t>
            </a:r>
            <a:r>
              <a:rPr lang="en-US" altLang="zh-CN" sz="2000" dirty="0">
                <a:latin typeface="Times New Roman" pitchFamily="18" charset="0"/>
                <a:cs typeface="Times New Roman" pitchFamily="18" charset="0"/>
              </a:rPr>
              <a:t>21</a:t>
            </a:r>
            <a:r>
              <a:rPr lang="zh-CN" altLang="en-US" sz="2000" dirty="0">
                <a:latin typeface="Times New Roman" pitchFamily="18" charset="0"/>
                <a:cs typeface="Times New Roman" pitchFamily="18" charset="0"/>
              </a:rPr>
              <a:t>台设备横向、高程位置，占全部设备</a:t>
            </a:r>
            <a:r>
              <a:rPr lang="en-US" altLang="zh-CN" sz="2000" dirty="0">
                <a:latin typeface="Times New Roman" pitchFamily="18" charset="0"/>
                <a:cs typeface="Times New Roman" pitchFamily="18" charset="0"/>
              </a:rPr>
              <a:t>1/4</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a:lnSpc>
                <a:spcPct val="150000"/>
              </a:lnSpc>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2023-4</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5</a:t>
            </a:r>
            <a:r>
              <a:rPr lang="zh-CN" altLang="en-US" sz="2000" dirty="0">
                <a:latin typeface="Times New Roman" pitchFamily="18" charset="0"/>
                <a:cs typeface="Times New Roman" pitchFamily="18" charset="0"/>
              </a:rPr>
              <a:t>月进行了增强器平滑调整。对相邻设备相对偏差大于</a:t>
            </a:r>
            <a:r>
              <a:rPr lang="en-US" altLang="zh-CN" sz="2000" dirty="0">
                <a:latin typeface="Times New Roman" pitchFamily="18" charset="0"/>
                <a:cs typeface="Times New Roman" pitchFamily="18" charset="0"/>
              </a:rPr>
              <a:t>0.065mm</a:t>
            </a:r>
            <a:r>
              <a:rPr lang="zh-CN" altLang="en-US" sz="2000" dirty="0">
                <a:latin typeface="Times New Roman" pitchFamily="18" charset="0"/>
                <a:cs typeface="Times New Roman" pitchFamily="18" charset="0"/>
              </a:rPr>
              <a:t>和绝对偏差大于</a:t>
            </a:r>
            <a:r>
              <a:rPr lang="en-US" altLang="zh-CN" sz="2000" dirty="0">
                <a:latin typeface="Times New Roman" pitchFamily="18" charset="0"/>
                <a:cs typeface="Times New Roman" pitchFamily="18" charset="0"/>
              </a:rPr>
              <a:t>0.2mm</a:t>
            </a:r>
            <a:r>
              <a:rPr lang="zh-CN" altLang="en-US" sz="2000" dirty="0">
                <a:latin typeface="Times New Roman" pitchFamily="18" charset="0"/>
                <a:cs typeface="Times New Roman" pitchFamily="18" charset="0"/>
              </a:rPr>
              <a:t>的二四六极磁铁全部调整，调铁数量</a:t>
            </a:r>
            <a:r>
              <a:rPr lang="en-US" altLang="zh-CN" sz="2000" dirty="0">
                <a:latin typeface="Times New Roman" pitchFamily="18" charset="0"/>
                <a:cs typeface="Times New Roman" pitchFamily="18" charset="0"/>
              </a:rPr>
              <a:t>168</a:t>
            </a:r>
            <a:r>
              <a:rPr lang="zh-CN" altLang="en-US" sz="2000" dirty="0">
                <a:latin typeface="Times New Roman" pitchFamily="18" charset="0"/>
                <a:cs typeface="Times New Roman" pitchFamily="18" charset="0"/>
              </a:rPr>
              <a:t>块</a:t>
            </a:r>
            <a:r>
              <a:rPr lang="en-US" altLang="zh-CN" sz="2000" dirty="0">
                <a:latin typeface="Times New Roman" pitchFamily="18" charset="0"/>
                <a:cs typeface="Times New Roman" pitchFamily="18" charset="0"/>
              </a:rPr>
              <a:t>/344</a:t>
            </a:r>
            <a:r>
              <a:rPr lang="zh-CN" altLang="en-US" sz="2000" dirty="0">
                <a:latin typeface="Times New Roman" pitchFamily="18" charset="0"/>
                <a:cs typeface="Times New Roman" pitchFamily="18" charset="0"/>
              </a:rPr>
              <a:t>块，占比</a:t>
            </a:r>
            <a:r>
              <a:rPr lang="en-US" altLang="zh-CN" sz="2000" dirty="0">
                <a:latin typeface="Times New Roman" pitchFamily="18" charset="0"/>
                <a:cs typeface="Times New Roman" pitchFamily="18" charset="0"/>
              </a:rPr>
              <a:t>48%</a:t>
            </a:r>
            <a:r>
              <a:rPr lang="zh-CN" altLang="en-US" sz="2000" dirty="0">
                <a:latin typeface="Times New Roman" pitchFamily="18" charset="0"/>
                <a:cs typeface="Times New Roman" pitchFamily="18" charset="0"/>
              </a:rPr>
              <a:t>，数量较多，但幅度较小，最大</a:t>
            </a:r>
            <a:r>
              <a:rPr lang="en-US" altLang="zh-CN" sz="2000" dirty="0">
                <a:latin typeface="Times New Roman" pitchFamily="18" charset="0"/>
                <a:cs typeface="Times New Roman" pitchFamily="18" charset="0"/>
              </a:rPr>
              <a:t>0.44mm</a:t>
            </a:r>
            <a:r>
              <a:rPr lang="zh-CN" altLang="en-US" sz="2000" dirty="0">
                <a:latin typeface="Times New Roman" pitchFamily="18" charset="0"/>
                <a:cs typeface="Times New Roman" pitchFamily="18" charset="0"/>
              </a:rPr>
              <a:t>，主要原因是隧道变形。</a:t>
            </a:r>
          </a:p>
          <a:p>
            <a:pPr>
              <a:lnSpc>
                <a:spcPct val="150000"/>
              </a:lnSpc>
              <a:buClr>
                <a:srgbClr val="FF0000"/>
              </a:buClr>
              <a:buSzPct val="75000"/>
              <a:buFont typeface="Wingdings" panose="05000000000000000000" pitchFamily="2" charset="2"/>
              <a:buChar char="Ø"/>
            </a:pPr>
            <a:endParaRPr lang="en-US" altLang="zh-CN" sz="2000" dirty="0">
              <a:latin typeface="Times New Roman" pitchFamily="18" charset="0"/>
              <a:cs typeface="Times New Roman" pitchFamily="18" charset="0"/>
            </a:endParaRPr>
          </a:p>
        </p:txBody>
      </p:sp>
    </p:spTree>
    <p:extLst>
      <p:ext uri="{BB962C8B-B14F-4D97-AF65-F5344CB8AC3E}">
        <p14:creationId xmlns:p14="http://schemas.microsoft.com/office/powerpoint/2010/main" val="137505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二、</a:t>
            </a:r>
            <a:r>
              <a:rPr lang="en-US" altLang="zh-CN" sz="2800" b="1" dirty="0">
                <a:latin typeface="Arial Unicode MS" pitchFamily="34" charset="-122"/>
                <a:ea typeface="Arial Unicode MS" panose="020B0604020202020204" pitchFamily="34" charset="-122"/>
                <a:cs typeface="Arial Unicode MS" pitchFamily="34" charset="-122"/>
              </a:rPr>
              <a:t>HEPS</a:t>
            </a:r>
            <a:r>
              <a:rPr lang="zh-CN" altLang="en-US" sz="2800" b="1" dirty="0">
                <a:latin typeface="Arial Unicode MS" pitchFamily="34" charset="-122"/>
                <a:ea typeface="Arial Unicode MS" panose="020B0604020202020204" pitchFamily="34" charset="-122"/>
                <a:cs typeface="Arial Unicode MS" pitchFamily="34" charset="-122"/>
              </a:rPr>
              <a:t>准直精度要求</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3200" y="6356350"/>
            <a:ext cx="2133600" cy="365125"/>
          </a:xfrm>
        </p:spPr>
        <p:txBody>
          <a:bodyPr/>
          <a:lstStyle/>
          <a:p>
            <a:pPr>
              <a:defRPr/>
            </a:pPr>
            <a:fld id="{521683DF-D507-43F4-81CB-95BA739AB1EA}" type="slidenum">
              <a:rPr lang="zh-CN" altLang="en-US" smtClean="0"/>
              <a:pPr>
                <a:defRPr/>
              </a:pPr>
              <a:t>5</a:t>
            </a:fld>
            <a:endParaRPr lang="zh-CN" altLang="en-US" dirty="0"/>
          </a:p>
        </p:txBody>
      </p:sp>
      <p:graphicFrame>
        <p:nvGraphicFramePr>
          <p:cNvPr id="5" name="表格 4">
            <a:extLst>
              <a:ext uri="{FF2B5EF4-FFF2-40B4-BE49-F238E27FC236}">
                <a16:creationId xmlns:a16="http://schemas.microsoft.com/office/drawing/2014/main" id="{1FE9D83B-060E-4CDA-3B69-D2D585E9D749}"/>
              </a:ext>
            </a:extLst>
          </p:cNvPr>
          <p:cNvGraphicFramePr>
            <a:graphicFrameLocks noGrp="1"/>
          </p:cNvGraphicFramePr>
          <p:nvPr>
            <p:extLst>
              <p:ext uri="{D42A27DB-BD31-4B8C-83A1-F6EECF244321}">
                <p14:modId xmlns:p14="http://schemas.microsoft.com/office/powerpoint/2010/main" val="2353179592"/>
              </p:ext>
            </p:extLst>
          </p:nvPr>
        </p:nvGraphicFramePr>
        <p:xfrm>
          <a:off x="647563" y="1772816"/>
          <a:ext cx="7848874" cy="4177745"/>
        </p:xfrm>
        <a:graphic>
          <a:graphicData uri="http://schemas.openxmlformats.org/drawingml/2006/table">
            <a:tbl>
              <a:tblPr firstRow="1" firstCol="1" bandRow="1">
                <a:tableStyleId>{5C22544A-7EE6-4342-B048-85BDC9FD1C3A}</a:tableStyleId>
              </a:tblPr>
              <a:tblGrid>
                <a:gridCol w="1548173">
                  <a:extLst>
                    <a:ext uri="{9D8B030D-6E8A-4147-A177-3AD203B41FA5}">
                      <a16:colId xmlns:a16="http://schemas.microsoft.com/office/drawing/2014/main" val="2930969578"/>
                    </a:ext>
                  </a:extLst>
                </a:gridCol>
                <a:gridCol w="1584176">
                  <a:extLst>
                    <a:ext uri="{9D8B030D-6E8A-4147-A177-3AD203B41FA5}">
                      <a16:colId xmlns:a16="http://schemas.microsoft.com/office/drawing/2014/main" val="1563051392"/>
                    </a:ext>
                  </a:extLst>
                </a:gridCol>
                <a:gridCol w="720080">
                  <a:extLst>
                    <a:ext uri="{9D8B030D-6E8A-4147-A177-3AD203B41FA5}">
                      <a16:colId xmlns:a16="http://schemas.microsoft.com/office/drawing/2014/main" val="1477638806"/>
                    </a:ext>
                  </a:extLst>
                </a:gridCol>
                <a:gridCol w="648072">
                  <a:extLst>
                    <a:ext uri="{9D8B030D-6E8A-4147-A177-3AD203B41FA5}">
                      <a16:colId xmlns:a16="http://schemas.microsoft.com/office/drawing/2014/main" val="3820661810"/>
                    </a:ext>
                  </a:extLst>
                </a:gridCol>
                <a:gridCol w="648072">
                  <a:extLst>
                    <a:ext uri="{9D8B030D-6E8A-4147-A177-3AD203B41FA5}">
                      <a16:colId xmlns:a16="http://schemas.microsoft.com/office/drawing/2014/main" val="2951538618"/>
                    </a:ext>
                  </a:extLst>
                </a:gridCol>
                <a:gridCol w="864096">
                  <a:extLst>
                    <a:ext uri="{9D8B030D-6E8A-4147-A177-3AD203B41FA5}">
                      <a16:colId xmlns:a16="http://schemas.microsoft.com/office/drawing/2014/main" val="730702646"/>
                    </a:ext>
                  </a:extLst>
                </a:gridCol>
                <a:gridCol w="936104">
                  <a:extLst>
                    <a:ext uri="{9D8B030D-6E8A-4147-A177-3AD203B41FA5}">
                      <a16:colId xmlns:a16="http://schemas.microsoft.com/office/drawing/2014/main" val="2619616439"/>
                    </a:ext>
                  </a:extLst>
                </a:gridCol>
                <a:gridCol w="900101">
                  <a:extLst>
                    <a:ext uri="{9D8B030D-6E8A-4147-A177-3AD203B41FA5}">
                      <a16:colId xmlns:a16="http://schemas.microsoft.com/office/drawing/2014/main" val="3096125937"/>
                    </a:ext>
                  </a:extLst>
                </a:gridCol>
              </a:tblGrid>
              <a:tr h="496876">
                <a:tc gridSpan="8">
                  <a:txBody>
                    <a:bodyPr/>
                    <a:lstStyle/>
                    <a:p>
                      <a:pPr indent="0" algn="ctr">
                        <a:lnSpc>
                          <a:spcPts val="2000"/>
                        </a:lnSpc>
                        <a:spcBef>
                          <a:spcPts val="300"/>
                        </a:spcBef>
                        <a:spcAft>
                          <a:spcPts val="300"/>
                        </a:spcAft>
                      </a:pPr>
                      <a:r>
                        <a:rPr lang="zh-CN" sz="2000" kern="0" dirty="0">
                          <a:effectLst/>
                        </a:rPr>
                        <a:t>加速器物理设计对储存环准直的要求</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938647070"/>
                  </a:ext>
                </a:extLst>
              </a:tr>
              <a:tr h="527547">
                <a:tc rowSpan="2">
                  <a:txBody>
                    <a:bodyPr/>
                    <a:lstStyle/>
                    <a:p>
                      <a:pPr indent="269875" algn="ctr">
                        <a:lnSpc>
                          <a:spcPts val="2000"/>
                        </a:lnSpc>
                        <a:spcBef>
                          <a:spcPts val="300"/>
                        </a:spcBef>
                        <a:spcAft>
                          <a:spcPts val="300"/>
                        </a:spcAft>
                      </a:pPr>
                      <a:r>
                        <a:rPr lang="zh-CN" sz="1200" kern="0">
                          <a:effectLst/>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rowSpan="2">
                  <a:txBody>
                    <a:bodyPr/>
                    <a:lstStyle/>
                    <a:p>
                      <a:pPr indent="0" algn="ctr">
                        <a:lnSpc>
                          <a:spcPts val="2000"/>
                        </a:lnSpc>
                        <a:spcBef>
                          <a:spcPts val="300"/>
                        </a:spcBef>
                        <a:spcAft>
                          <a:spcPts val="300"/>
                        </a:spcAft>
                      </a:pPr>
                      <a:r>
                        <a:rPr lang="zh-CN" sz="1800" kern="0" dirty="0">
                          <a:effectLst/>
                        </a:rPr>
                        <a:t>设备种类</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indent="0" algn="ctr">
                        <a:lnSpc>
                          <a:spcPts val="2000"/>
                        </a:lnSpc>
                        <a:spcBef>
                          <a:spcPts val="300"/>
                        </a:spcBef>
                        <a:spcAft>
                          <a:spcPts val="300"/>
                        </a:spcAft>
                      </a:pPr>
                      <a:r>
                        <a:rPr lang="zh-CN" sz="1800" kern="0" dirty="0">
                          <a:effectLst/>
                        </a:rPr>
                        <a:t>位置精度要求</a:t>
                      </a:r>
                      <a:r>
                        <a:rPr lang="en-US" sz="1800" kern="0" dirty="0">
                          <a:effectLst/>
                        </a:rPr>
                        <a:t>mm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hMerge="1">
                  <a:txBody>
                    <a:bodyPr/>
                    <a:lstStyle/>
                    <a:p>
                      <a:endParaRPr lang="zh-CN" altLang="en-US"/>
                    </a:p>
                  </a:txBody>
                  <a:tcPr/>
                </a:tc>
                <a:tc gridSpan="3">
                  <a:txBody>
                    <a:bodyPr/>
                    <a:lstStyle/>
                    <a:p>
                      <a:pPr indent="0" algn="ctr">
                        <a:lnSpc>
                          <a:spcPts val="2000"/>
                        </a:lnSpc>
                        <a:spcBef>
                          <a:spcPts val="300"/>
                        </a:spcBef>
                        <a:spcAft>
                          <a:spcPts val="300"/>
                        </a:spcAft>
                      </a:pPr>
                      <a:r>
                        <a:rPr lang="zh-CN" sz="1800" kern="0">
                          <a:effectLst/>
                        </a:rPr>
                        <a:t>姿态精度要求</a:t>
                      </a:r>
                      <a:r>
                        <a:rPr lang="en-US" sz="1800" kern="0">
                          <a:effectLst/>
                        </a:rPr>
                        <a:t>mrad</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025271267"/>
                  </a:ext>
                </a:extLst>
              </a:tr>
              <a:tr h="339018">
                <a:tc vMerge="1">
                  <a:txBody>
                    <a:bodyPr/>
                    <a:lstStyle/>
                    <a:p>
                      <a:endParaRPr lang="zh-CN" altLang="en-US"/>
                    </a:p>
                  </a:txBody>
                  <a:tcPr/>
                </a:tc>
                <a:tc vMerge="1">
                  <a:txBody>
                    <a:bodyPr/>
                    <a:lstStyle/>
                    <a:p>
                      <a:endParaRPr lang="zh-CN" altLang="en-US"/>
                    </a:p>
                  </a:txBody>
                  <a:tcPr/>
                </a:tc>
                <a:tc>
                  <a:txBody>
                    <a:bodyPr/>
                    <a:lstStyle/>
                    <a:p>
                      <a:pPr indent="0" algn="ctr">
                        <a:lnSpc>
                          <a:spcPts val="2000"/>
                        </a:lnSpc>
                        <a:spcBef>
                          <a:spcPts val="300"/>
                        </a:spcBef>
                        <a:spcAft>
                          <a:spcPts val="300"/>
                        </a:spcAft>
                      </a:pPr>
                      <a:r>
                        <a:rPr lang="zh-CN" sz="1800" kern="0" dirty="0">
                          <a:effectLst/>
                        </a:rPr>
                        <a:t>横向</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dirty="0">
                          <a:effectLst/>
                        </a:rPr>
                        <a:t>高程</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a:effectLst/>
                        </a:rPr>
                        <a:t>纵向</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a:effectLst/>
                        </a:rPr>
                        <a:t>滚动角</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a:effectLst/>
                        </a:rPr>
                        <a:t>俯仰角</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ctr">
                        <a:lnSpc>
                          <a:spcPts val="2000"/>
                        </a:lnSpc>
                        <a:spcBef>
                          <a:spcPts val="300"/>
                        </a:spcBef>
                        <a:spcAft>
                          <a:spcPts val="300"/>
                        </a:spcAft>
                      </a:pPr>
                      <a:r>
                        <a:rPr lang="zh-CN" sz="1800" kern="0">
                          <a:effectLst/>
                        </a:rPr>
                        <a:t>摆动角</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6059194"/>
                  </a:ext>
                </a:extLst>
              </a:tr>
              <a:tr h="580775">
                <a:tc rowSpan="3">
                  <a:txBody>
                    <a:bodyPr/>
                    <a:lstStyle/>
                    <a:p>
                      <a:pPr indent="0" algn="l">
                        <a:lnSpc>
                          <a:spcPts val="2000"/>
                        </a:lnSpc>
                        <a:spcBef>
                          <a:spcPts val="300"/>
                        </a:spcBef>
                        <a:spcAft>
                          <a:spcPts val="300"/>
                        </a:spcAft>
                      </a:pPr>
                      <a:r>
                        <a:rPr lang="zh-CN" sz="1600" kern="0" dirty="0">
                          <a:effectLst/>
                        </a:rPr>
                        <a:t>准直单元内部相邻设备的准直精度要求</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l">
                        <a:lnSpc>
                          <a:spcPts val="2000"/>
                        </a:lnSpc>
                        <a:spcBef>
                          <a:spcPts val="300"/>
                        </a:spcBef>
                        <a:spcAft>
                          <a:spcPts val="300"/>
                        </a:spcAft>
                      </a:pPr>
                      <a:r>
                        <a:rPr lang="zh-CN" sz="1800" kern="0" dirty="0">
                          <a:effectLst/>
                        </a:rPr>
                        <a:t>四极、六极、八极磁铁</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0.03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0.03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0.15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68312353"/>
                  </a:ext>
                </a:extLst>
              </a:tr>
              <a:tr h="506204">
                <a:tc vMerge="1">
                  <a:txBody>
                    <a:bodyPr/>
                    <a:lstStyle/>
                    <a:p>
                      <a:endParaRPr lang="zh-CN" altLang="en-US"/>
                    </a:p>
                  </a:txBody>
                  <a:tcPr/>
                </a:tc>
                <a:tc>
                  <a:txBody>
                    <a:bodyPr/>
                    <a:lstStyle/>
                    <a:p>
                      <a:pPr indent="0" algn="l">
                        <a:lnSpc>
                          <a:spcPts val="2000"/>
                        </a:lnSpc>
                        <a:spcBef>
                          <a:spcPts val="300"/>
                        </a:spcBef>
                        <a:spcAft>
                          <a:spcPts val="300"/>
                        </a:spcAft>
                      </a:pPr>
                      <a:r>
                        <a:rPr lang="zh-CN" sz="1800" kern="0">
                          <a:effectLst/>
                        </a:rPr>
                        <a:t>校正二极磁铁</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0.30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0.30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685398733"/>
                  </a:ext>
                </a:extLst>
              </a:tr>
              <a:tr h="501908">
                <a:tc vMerge="1">
                  <a:txBody>
                    <a:bodyPr/>
                    <a:lstStyle/>
                    <a:p>
                      <a:endParaRPr lang="zh-CN" altLang="en-US"/>
                    </a:p>
                  </a:txBody>
                  <a:tcPr/>
                </a:tc>
                <a:tc>
                  <a:txBody>
                    <a:bodyPr/>
                    <a:lstStyle/>
                    <a:p>
                      <a:pPr indent="0" algn="l">
                        <a:lnSpc>
                          <a:spcPts val="2000"/>
                        </a:lnSpc>
                        <a:spcBef>
                          <a:spcPts val="300"/>
                        </a:spcBef>
                        <a:spcAft>
                          <a:spcPts val="300"/>
                        </a:spcAft>
                      </a:pPr>
                      <a:r>
                        <a:rPr lang="zh-CN" sz="1800" kern="0">
                          <a:effectLst/>
                        </a:rPr>
                        <a:t>弯转二极铁</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0.15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867351972"/>
                  </a:ext>
                </a:extLst>
              </a:tr>
              <a:tr h="360040">
                <a:tc rowSpan="3">
                  <a:txBody>
                    <a:bodyPr/>
                    <a:lstStyle/>
                    <a:p>
                      <a:pPr indent="0" algn="l">
                        <a:lnSpc>
                          <a:spcPts val="2000"/>
                        </a:lnSpc>
                        <a:spcBef>
                          <a:spcPts val="300"/>
                        </a:spcBef>
                        <a:spcAft>
                          <a:spcPts val="300"/>
                        </a:spcAft>
                      </a:pPr>
                      <a:r>
                        <a:rPr lang="zh-CN" sz="1600" kern="0" dirty="0">
                          <a:effectLst/>
                        </a:rPr>
                        <a:t>相邻准直单元之间的准直精度要求</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l">
                        <a:lnSpc>
                          <a:spcPts val="2000"/>
                        </a:lnSpc>
                        <a:spcBef>
                          <a:spcPts val="300"/>
                        </a:spcBef>
                        <a:spcAft>
                          <a:spcPts val="300"/>
                        </a:spcAft>
                      </a:pPr>
                      <a:r>
                        <a:rPr lang="zh-CN" sz="1800" kern="0">
                          <a:effectLst/>
                        </a:rPr>
                        <a:t>磁铁准直单元</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0.05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0.05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216659556"/>
                  </a:ext>
                </a:extLst>
              </a:tr>
              <a:tr h="504056">
                <a:tc vMerge="1">
                  <a:txBody>
                    <a:bodyPr/>
                    <a:lstStyle/>
                    <a:p>
                      <a:endParaRPr lang="zh-CN" altLang="en-US"/>
                    </a:p>
                  </a:txBody>
                  <a:tcPr/>
                </a:tc>
                <a:tc>
                  <a:txBody>
                    <a:bodyPr/>
                    <a:lstStyle/>
                    <a:p>
                      <a:pPr indent="0" algn="l">
                        <a:lnSpc>
                          <a:spcPts val="2000"/>
                        </a:lnSpc>
                        <a:spcBef>
                          <a:spcPts val="300"/>
                        </a:spcBef>
                        <a:spcAft>
                          <a:spcPts val="300"/>
                        </a:spcAft>
                      </a:pPr>
                      <a:r>
                        <a:rPr lang="zh-CN" sz="1800" kern="0">
                          <a:effectLst/>
                        </a:rPr>
                        <a:t>弯转二极磁铁</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0.15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406872291"/>
                  </a:ext>
                </a:extLst>
              </a:tr>
              <a:tr h="361321">
                <a:tc vMerge="1">
                  <a:txBody>
                    <a:bodyPr/>
                    <a:lstStyle/>
                    <a:p>
                      <a:endParaRPr lang="zh-CN" altLang="en-US"/>
                    </a:p>
                  </a:txBody>
                  <a:tcPr/>
                </a:tc>
                <a:tc>
                  <a:txBody>
                    <a:bodyPr/>
                    <a:lstStyle/>
                    <a:p>
                      <a:pPr indent="0" algn="l">
                        <a:lnSpc>
                          <a:spcPts val="2000"/>
                        </a:lnSpc>
                        <a:spcBef>
                          <a:spcPts val="300"/>
                        </a:spcBef>
                        <a:spcAft>
                          <a:spcPts val="300"/>
                        </a:spcAft>
                      </a:pPr>
                      <a:r>
                        <a:rPr lang="zh-CN" sz="1800" kern="0">
                          <a:effectLst/>
                        </a:rPr>
                        <a:t>其它设备</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0.20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0.30 </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a:effectLst/>
                        </a:rPr>
                        <a:t>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indent="0" algn="r">
                        <a:lnSpc>
                          <a:spcPts val="2000"/>
                        </a:lnSpc>
                        <a:spcBef>
                          <a:spcPts val="300"/>
                        </a:spcBef>
                        <a:spcAft>
                          <a:spcPts val="300"/>
                        </a:spcAft>
                      </a:pPr>
                      <a:r>
                        <a:rPr lang="en-US" sz="1800" kern="0" dirty="0">
                          <a:effectLst/>
                        </a:rPr>
                        <a:t>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620005826"/>
                  </a:ext>
                </a:extLst>
              </a:tr>
            </a:tbl>
          </a:graphicData>
        </a:graphic>
      </p:graphicFrame>
    </p:spTree>
    <p:extLst>
      <p:ext uri="{BB962C8B-B14F-4D97-AF65-F5344CB8AC3E}">
        <p14:creationId xmlns:p14="http://schemas.microsoft.com/office/powerpoint/2010/main" val="166791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65" y="84574"/>
            <a:ext cx="8165042" cy="582619"/>
          </a:xfrm>
        </p:spPr>
        <p:txBody>
          <a:bodyPr>
            <a:normAutofit/>
          </a:bodyPr>
          <a:lstStyle/>
          <a:p>
            <a:pPr algn="ctr"/>
            <a:r>
              <a:rPr kumimoji="1" lang="zh-CN" altLang="en-US" sz="2800" dirty="0">
                <a:latin typeface="黑体" panose="02010609060101010101" pitchFamily="49" charset="-122"/>
                <a:ea typeface="黑体" panose="02010609060101010101" pitchFamily="49" charset="-122"/>
              </a:rPr>
              <a:t>视觉仪</a:t>
            </a:r>
            <a:r>
              <a:rPr lang="zh-CN" altLang="en-US" sz="2800" dirty="0">
                <a:latin typeface="黑体" panose="02010609060101010101" pitchFamily="49" charset="-122"/>
                <a:ea typeface="黑体" panose="02010609060101010101" pitchFamily="49" charset="-122"/>
              </a:rPr>
              <a:t>研制进展</a:t>
            </a:r>
            <a:endParaRPr kumimoji="1" lang="zh-CN" altLang="en-US" sz="2800" dirty="0">
              <a:latin typeface="黑体" panose="02010609060101010101" pitchFamily="49" charset="-122"/>
              <a:ea typeface="黑体" panose="02010609060101010101" pitchFamily="49" charset="-122"/>
            </a:endParaRPr>
          </a:p>
        </p:txBody>
      </p:sp>
      <p:sp>
        <p:nvSpPr>
          <p:cNvPr id="5" name="文本框 4">
            <a:extLst>
              <a:ext uri="{FF2B5EF4-FFF2-40B4-BE49-F238E27FC236}">
                <a16:creationId xmlns:a16="http://schemas.microsoft.com/office/drawing/2014/main" id="{8A6C89B1-EE03-4480-ADD9-194EC4297708}"/>
              </a:ext>
            </a:extLst>
          </p:cNvPr>
          <p:cNvSpPr txBox="1"/>
          <p:nvPr/>
        </p:nvSpPr>
        <p:spPr>
          <a:xfrm>
            <a:off x="-128845" y="819850"/>
            <a:ext cx="9580958" cy="559769"/>
          </a:xfrm>
          <a:prstGeom prst="rect">
            <a:avLst/>
          </a:prstGeom>
          <a:noFill/>
        </p:spPr>
        <p:txBody>
          <a:bodyPr wrap="square">
            <a:spAutoFit/>
          </a:bodyPr>
          <a:lstStyle/>
          <a:p>
            <a:pPr indent="457200">
              <a:lnSpc>
                <a:spcPct val="150000"/>
              </a:lnSpc>
              <a:spcBef>
                <a:spcPct val="0"/>
              </a:spcBef>
              <a:buClr>
                <a:schemeClr val="bg1"/>
              </a:buClr>
              <a:buFont typeface="Wingdings" panose="05000000000000000000" pitchFamily="2" charset="2"/>
              <a:buChar char="Ø"/>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、完成视觉仪水平角和垂直角校准工装的设计和加工。</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4A79B6EC-2E62-4EBB-89D6-DB55D16F9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38" y="1734957"/>
            <a:ext cx="3313932" cy="2340000"/>
          </a:xfrm>
          <a:prstGeom prst="rect">
            <a:avLst/>
          </a:prstGeom>
        </p:spPr>
      </p:pic>
      <p:pic>
        <p:nvPicPr>
          <p:cNvPr id="7" name="图片 6">
            <a:extLst>
              <a:ext uri="{FF2B5EF4-FFF2-40B4-BE49-F238E27FC236}">
                <a16:creationId xmlns:a16="http://schemas.microsoft.com/office/drawing/2014/main" id="{DA897EB6-B017-492B-BB9B-433D266FB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7070" y="1659031"/>
            <a:ext cx="3308806" cy="2340000"/>
          </a:xfrm>
          <a:prstGeom prst="rect">
            <a:avLst/>
          </a:prstGeom>
        </p:spPr>
      </p:pic>
      <p:pic>
        <p:nvPicPr>
          <p:cNvPr id="9" name="图片 8">
            <a:extLst>
              <a:ext uri="{FF2B5EF4-FFF2-40B4-BE49-F238E27FC236}">
                <a16:creationId xmlns:a16="http://schemas.microsoft.com/office/drawing/2014/main" id="{CDBD2104-C106-4C69-BCEA-33C636408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39" y="4093269"/>
            <a:ext cx="3306243" cy="2340000"/>
          </a:xfrm>
          <a:prstGeom prst="rect">
            <a:avLst/>
          </a:prstGeom>
        </p:spPr>
      </p:pic>
      <p:pic>
        <p:nvPicPr>
          <p:cNvPr id="11" name="图片 10">
            <a:extLst>
              <a:ext uri="{FF2B5EF4-FFF2-40B4-BE49-F238E27FC236}">
                <a16:creationId xmlns:a16="http://schemas.microsoft.com/office/drawing/2014/main" id="{91914157-142A-4493-B141-D581384E6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7070" y="4093269"/>
            <a:ext cx="3308806" cy="2340000"/>
          </a:xfrm>
          <a:prstGeom prst="rect">
            <a:avLst/>
          </a:prstGeom>
        </p:spPr>
      </p:pic>
    </p:spTree>
    <p:extLst>
      <p:ext uri="{BB962C8B-B14F-4D97-AF65-F5344CB8AC3E}">
        <p14:creationId xmlns:p14="http://schemas.microsoft.com/office/powerpoint/2010/main" val="1130566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A6C89B1-EE03-4480-ADD9-194EC4297708}"/>
              </a:ext>
            </a:extLst>
          </p:cNvPr>
          <p:cNvSpPr txBox="1"/>
          <p:nvPr/>
        </p:nvSpPr>
        <p:spPr>
          <a:xfrm>
            <a:off x="164505" y="825367"/>
            <a:ext cx="8795767" cy="2658869"/>
          </a:xfrm>
          <a:prstGeom prst="rect">
            <a:avLst/>
          </a:prstGeom>
          <a:noFill/>
        </p:spPr>
        <p:txBody>
          <a:bodyPr wrap="square">
            <a:spAutoFit/>
          </a:bodyPr>
          <a:lstStyle/>
          <a:p>
            <a:pPr indent="457200">
              <a:lnSpc>
                <a:spcPct val="150000"/>
              </a:lnSpc>
              <a:spcBef>
                <a:spcPct val="0"/>
              </a:spcBef>
              <a:buClr>
                <a:schemeClr val="bg1"/>
              </a:buClr>
              <a:buFont typeface="Wingdings" panose="05000000000000000000" pitchFamily="2" charset="2"/>
              <a:buChar char="Ø"/>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、完成视觉仪水平角和垂直角校准工装的设计和加工。</a:t>
            </a:r>
            <a:endParaRPr lang="en-US" altLang="zh-CN" sz="2400" b="1" dirty="0">
              <a:solidFill>
                <a:srgbClr val="0000FF"/>
              </a:solidFill>
              <a:latin typeface="黑体" panose="02010609060101010101" pitchFamily="49" charset="-122"/>
              <a:ea typeface="黑体" panose="02010609060101010101" pitchFamily="49" charset="-122"/>
            </a:endParaRPr>
          </a:p>
          <a:p>
            <a:pPr indent="457200">
              <a:lnSpc>
                <a:spcPct val="150000"/>
              </a:lnSpc>
              <a:spcBef>
                <a:spcPct val="0"/>
              </a:spcBef>
              <a:buClr>
                <a:schemeClr val="bg1"/>
              </a:buClr>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水平角工装：用于安装</a:t>
            </a:r>
            <a:r>
              <a:rPr lang="en-US" altLang="zh-CN" b="1" dirty="0">
                <a:latin typeface="黑体" panose="02010609060101010101" pitchFamily="49" charset="-122"/>
                <a:ea typeface="黑体" panose="02010609060101010101" pitchFamily="49" charset="-122"/>
              </a:rPr>
              <a:t>36</a:t>
            </a:r>
            <a:r>
              <a:rPr lang="zh-CN" altLang="en-US" b="1" dirty="0">
                <a:latin typeface="黑体" panose="02010609060101010101" pitchFamily="49" charset="-122"/>
                <a:ea typeface="黑体" panose="02010609060101010101" pitchFamily="49" charset="-122"/>
              </a:rPr>
              <a:t>面棱体，并将多面棱体与竖轴旋转轴调整对中，以及姿态调节水平。</a:t>
            </a:r>
            <a:endParaRPr lang="en-US" altLang="zh-CN" b="1" dirty="0">
              <a:latin typeface="黑体" panose="02010609060101010101" pitchFamily="49" charset="-122"/>
              <a:ea typeface="黑体" panose="02010609060101010101" pitchFamily="49" charset="-122"/>
            </a:endParaRPr>
          </a:p>
          <a:p>
            <a:pPr indent="457200">
              <a:lnSpc>
                <a:spcPct val="150000"/>
              </a:lnSpc>
              <a:spcBef>
                <a:spcPct val="0"/>
              </a:spcBef>
              <a:buClr>
                <a:schemeClr val="bg1"/>
              </a:buClr>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垂直角工装：将横轴上相机单元拆下，安装</a:t>
            </a:r>
            <a:r>
              <a:rPr lang="en-US" altLang="zh-CN" b="1" dirty="0">
                <a:latin typeface="黑体" panose="02010609060101010101" pitchFamily="49" charset="-122"/>
                <a:ea typeface="黑体" panose="02010609060101010101" pitchFamily="49" charset="-122"/>
              </a:rPr>
              <a:t>23</a:t>
            </a:r>
            <a:r>
              <a:rPr lang="zh-CN" altLang="en-US" b="1" dirty="0">
                <a:latin typeface="黑体" panose="02010609060101010101" pitchFamily="49" charset="-122"/>
                <a:ea typeface="黑体" panose="02010609060101010101" pitchFamily="49" charset="-122"/>
              </a:rPr>
              <a:t>面棱体，并将多面棱体与横轴旋转轴调整对中，以及姿态调节水平。</a:t>
            </a:r>
            <a:endParaRPr lang="zh-CN" altLang="zh-CN" b="1" dirty="0">
              <a:latin typeface="黑体" panose="02010609060101010101" pitchFamily="49" charset="-122"/>
              <a:ea typeface="黑体" panose="02010609060101010101" pitchFamily="49" charset="-122"/>
            </a:endParaRPr>
          </a:p>
          <a:p>
            <a:pPr indent="457200">
              <a:lnSpc>
                <a:spcPct val="150000"/>
              </a:lnSpc>
              <a:spcBef>
                <a:spcPct val="0"/>
              </a:spcBef>
              <a:buClr>
                <a:schemeClr val="bg1"/>
              </a:buClr>
              <a:buFont typeface="Wingdings" panose="05000000000000000000" pitchFamily="2" charset="2"/>
              <a:buChar char="Ø"/>
            </a:pPr>
            <a:endParaRPr lang="zh-CN" altLang="zh-CN" b="1" dirty="0">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9F82AA88-BBAF-4EAE-ADAD-5AA290094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3426"/>
            <a:ext cx="2703115" cy="3600000"/>
          </a:xfrm>
          <a:prstGeom prst="rect">
            <a:avLst/>
          </a:prstGeom>
        </p:spPr>
      </p:pic>
      <p:pic>
        <p:nvPicPr>
          <p:cNvPr id="10" name="图片 9">
            <a:extLst>
              <a:ext uri="{FF2B5EF4-FFF2-40B4-BE49-F238E27FC236}">
                <a16:creationId xmlns:a16="http://schemas.microsoft.com/office/drawing/2014/main" id="{72E4E95C-16D2-4731-A8BF-6203D93F4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886" y="3220379"/>
            <a:ext cx="2703114" cy="3600000"/>
          </a:xfrm>
          <a:prstGeom prst="rect">
            <a:avLst/>
          </a:prstGeom>
        </p:spPr>
      </p:pic>
      <p:pic>
        <p:nvPicPr>
          <p:cNvPr id="13" name="图片 12">
            <a:extLst>
              <a:ext uri="{FF2B5EF4-FFF2-40B4-BE49-F238E27FC236}">
                <a16:creationId xmlns:a16="http://schemas.microsoft.com/office/drawing/2014/main" id="{75DA340F-8AEF-436C-8C28-85E383508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2063" y="3675681"/>
            <a:ext cx="3460652" cy="2595489"/>
          </a:xfrm>
          <a:prstGeom prst="rect">
            <a:avLst/>
          </a:prstGeom>
        </p:spPr>
      </p:pic>
      <p:cxnSp>
        <p:nvCxnSpPr>
          <p:cNvPr id="15" name="直接箭头连接符 14">
            <a:extLst>
              <a:ext uri="{FF2B5EF4-FFF2-40B4-BE49-F238E27FC236}">
                <a16:creationId xmlns:a16="http://schemas.microsoft.com/office/drawing/2014/main" id="{ACA06819-3E67-4195-8648-668890CA0C35}"/>
              </a:ext>
            </a:extLst>
          </p:cNvPr>
          <p:cNvCxnSpPr/>
          <p:nvPr/>
        </p:nvCxnSpPr>
        <p:spPr>
          <a:xfrm flipH="1" flipV="1">
            <a:off x="1490870" y="4134678"/>
            <a:ext cx="2325756" cy="11728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DC18F96A-C16A-4D1A-9283-4D1BB7C5F0E7}"/>
              </a:ext>
            </a:extLst>
          </p:cNvPr>
          <p:cNvCxnSpPr>
            <a:cxnSpLocks/>
          </p:cNvCxnSpPr>
          <p:nvPr/>
        </p:nvCxnSpPr>
        <p:spPr>
          <a:xfrm flipV="1">
            <a:off x="5198165" y="4641574"/>
            <a:ext cx="2356232" cy="5764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标题 1">
            <a:extLst>
              <a:ext uri="{FF2B5EF4-FFF2-40B4-BE49-F238E27FC236}">
                <a16:creationId xmlns:a16="http://schemas.microsoft.com/office/drawing/2014/main" id="{D473C4F7-FB3E-45F2-A369-7964D3688080}"/>
              </a:ext>
            </a:extLst>
          </p:cNvPr>
          <p:cNvSpPr txBox="1">
            <a:spLocks/>
          </p:cNvSpPr>
          <p:nvPr/>
        </p:nvSpPr>
        <p:spPr>
          <a:xfrm>
            <a:off x="5565" y="84574"/>
            <a:ext cx="8165042" cy="582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Arial Black" panose="020B0A04020102020204" pitchFamily="34" charset="0"/>
                <a:ea typeface="+mj-ea"/>
                <a:cs typeface="Times New Roman" panose="02020603050405020304" pitchFamily="18" charset="0"/>
              </a:defRPr>
            </a:lvl1pPr>
          </a:lstStyle>
          <a:p>
            <a:pPr algn="ctr"/>
            <a:r>
              <a:rPr kumimoji="1" lang="zh-CN" altLang="en-US" sz="2800" dirty="0">
                <a:latin typeface="黑体" panose="02010609060101010101" pitchFamily="49" charset="-122"/>
                <a:ea typeface="黑体" panose="02010609060101010101" pitchFamily="49" charset="-122"/>
              </a:rPr>
              <a:t>视觉仪</a:t>
            </a:r>
            <a:r>
              <a:rPr lang="zh-CN" altLang="en-US" sz="2800" dirty="0">
                <a:latin typeface="黑体" panose="02010609060101010101" pitchFamily="49" charset="-122"/>
                <a:ea typeface="黑体" panose="02010609060101010101" pitchFamily="49" charset="-122"/>
              </a:rPr>
              <a:t>研制进展</a:t>
            </a:r>
            <a:endParaRPr kumimoji="1"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34912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A6C89B1-EE03-4480-ADD9-194EC4297708}"/>
              </a:ext>
            </a:extLst>
          </p:cNvPr>
          <p:cNvSpPr txBox="1"/>
          <p:nvPr/>
        </p:nvSpPr>
        <p:spPr>
          <a:xfrm>
            <a:off x="164505" y="825367"/>
            <a:ext cx="8795767" cy="3628366"/>
          </a:xfrm>
          <a:prstGeom prst="rect">
            <a:avLst/>
          </a:prstGeom>
          <a:noFill/>
        </p:spPr>
        <p:txBody>
          <a:bodyPr wrap="square">
            <a:spAutoFit/>
          </a:bodyPr>
          <a:lstStyle/>
          <a:p>
            <a:pPr indent="457200">
              <a:lnSpc>
                <a:spcPct val="150000"/>
              </a:lnSpc>
              <a:spcBef>
                <a:spcPct val="0"/>
              </a:spcBef>
              <a:buClr>
                <a:schemeClr val="bg1"/>
              </a:buClr>
              <a:buFont typeface="Wingdings" panose="05000000000000000000" pitchFamily="2" charset="2"/>
              <a:buChar char="Ø"/>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、完成视觉仪水平角和垂直角校准工装的设计和加工。</a:t>
            </a:r>
            <a:endParaRPr lang="en-US" altLang="zh-CN" sz="2400" b="1" dirty="0">
              <a:solidFill>
                <a:srgbClr val="0000FF"/>
              </a:solidFill>
              <a:latin typeface="黑体" panose="02010609060101010101" pitchFamily="49" charset="-122"/>
              <a:ea typeface="黑体" panose="02010609060101010101" pitchFamily="49" charset="-122"/>
            </a:endParaRPr>
          </a:p>
          <a:p>
            <a:pPr indent="457200">
              <a:lnSpc>
                <a:spcPct val="150000"/>
              </a:lnSpc>
              <a:spcBef>
                <a:spcPct val="0"/>
              </a:spcBef>
              <a:buClr>
                <a:schemeClr val="bg1"/>
              </a:buClr>
              <a:buFont typeface="Wingdings" panose="05000000000000000000" pitchFamily="2" charset="2"/>
              <a:buChar char="Ø"/>
            </a:pPr>
            <a:r>
              <a:rPr lang="zh-CN" altLang="en-US" b="1" dirty="0">
                <a:latin typeface="黑体" panose="02010609060101010101" pitchFamily="49" charset="-122"/>
                <a:ea typeface="黑体" panose="02010609060101010101" pitchFamily="49" charset="-122"/>
              </a:rPr>
              <a:t>制定了水平角和垂直角校准观测方案和流程。</a:t>
            </a:r>
            <a:endParaRPr lang="en-US" altLang="zh-CN" b="1" dirty="0">
              <a:latin typeface="黑体" panose="02010609060101010101" pitchFamily="49" charset="-122"/>
              <a:ea typeface="黑体" panose="02010609060101010101" pitchFamily="49" charset="-122"/>
            </a:endParaRPr>
          </a:p>
          <a:p>
            <a:pPr indent="457200"/>
            <a:r>
              <a:rPr lang="zh-CN" altLang="zh-CN" dirty="0"/>
              <a:t>①正测水平方位角位置精度过程</a:t>
            </a:r>
            <a:r>
              <a:rPr lang="zh-CN" altLang="en-US" dirty="0"/>
              <a:t>：自准直仪瞄准多面棱体第一个面，</a:t>
            </a:r>
            <a:r>
              <a:rPr lang="zh-CN" altLang="zh-CN" dirty="0"/>
              <a:t>并读取此时水平角度值为</a:t>
            </a:r>
            <a:r>
              <a:rPr lang="el-GR" altLang="zh-CN" dirty="0"/>
              <a:t>θ</a:t>
            </a:r>
            <a:r>
              <a:rPr lang="en-US" altLang="zh-CN" dirty="0"/>
              <a:t>0</a:t>
            </a:r>
            <a:r>
              <a:rPr lang="zh-CN" altLang="zh-CN" dirty="0"/>
              <a:t>，</a:t>
            </a:r>
            <a:r>
              <a:rPr lang="zh-CN" altLang="en-US" dirty="0"/>
              <a:t>顺时</a:t>
            </a:r>
            <a:r>
              <a:rPr lang="zh-CN" altLang="zh-CN" dirty="0"/>
              <a:t>针旋转</a:t>
            </a:r>
            <a:r>
              <a:rPr lang="zh-CN" altLang="en-US" dirty="0"/>
              <a:t>码盘</a:t>
            </a:r>
            <a:r>
              <a:rPr lang="en-US" altLang="zh-CN" dirty="0"/>
              <a:t>10 ° </a:t>
            </a:r>
            <a:r>
              <a:rPr lang="zh-CN" altLang="zh-CN" dirty="0"/>
              <a:t>（</a:t>
            </a:r>
            <a:r>
              <a:rPr lang="en-US" altLang="zh-CN" dirty="0"/>
              <a:t>360</a:t>
            </a:r>
            <a:r>
              <a:rPr lang="zh-CN" altLang="zh-CN" dirty="0"/>
              <a:t>÷</a:t>
            </a:r>
            <a:r>
              <a:rPr lang="en-US" altLang="zh-CN" dirty="0"/>
              <a:t>36=10°</a:t>
            </a:r>
            <a:r>
              <a:rPr lang="zh-CN" altLang="zh-CN" dirty="0"/>
              <a:t>），此时</a:t>
            </a:r>
            <a:r>
              <a:rPr lang="zh-CN" altLang="en-US" dirty="0"/>
              <a:t>多面棱体第二个面对准自准直仪</a:t>
            </a:r>
            <a:r>
              <a:rPr lang="zh-CN" altLang="zh-CN" dirty="0"/>
              <a:t>，记录此时数值为</a:t>
            </a:r>
            <a:r>
              <a:rPr lang="el-GR" altLang="zh-CN" dirty="0"/>
              <a:t>θ1</a:t>
            </a:r>
            <a:r>
              <a:rPr lang="zh-CN" altLang="zh-CN" dirty="0"/>
              <a:t>，依次将</a:t>
            </a:r>
            <a:r>
              <a:rPr lang="zh-CN" altLang="en-US" dirty="0"/>
              <a:t>多面棱体各个面</a:t>
            </a:r>
            <a:r>
              <a:rPr lang="zh-CN" altLang="zh-CN" dirty="0"/>
              <a:t>分别旋转完毕，</a:t>
            </a:r>
            <a:r>
              <a:rPr lang="zh-CN" altLang="en-US" dirty="0"/>
              <a:t>水平码盘</a:t>
            </a:r>
            <a:r>
              <a:rPr lang="zh-CN" altLang="zh-CN" dirty="0"/>
              <a:t>依次获得数值</a:t>
            </a:r>
            <a:r>
              <a:rPr lang="el-GR" altLang="zh-CN" dirty="0"/>
              <a:t>θi </a:t>
            </a:r>
            <a:r>
              <a:rPr lang="zh-CN" altLang="zh-CN" dirty="0"/>
              <a:t>（</a:t>
            </a:r>
            <a:r>
              <a:rPr lang="en-US" altLang="zh-CN" dirty="0"/>
              <a:t>0</a:t>
            </a:r>
            <a:r>
              <a:rPr lang="zh-CN" altLang="zh-CN" dirty="0"/>
              <a:t>≤</a:t>
            </a:r>
            <a:r>
              <a:rPr lang="el-GR" altLang="zh-CN" dirty="0"/>
              <a:t>i</a:t>
            </a:r>
            <a:r>
              <a:rPr lang="zh-CN" altLang="zh-CN" dirty="0"/>
              <a:t>≤</a:t>
            </a:r>
            <a:r>
              <a:rPr lang="en-US" altLang="zh-CN" dirty="0"/>
              <a:t>10</a:t>
            </a:r>
            <a:r>
              <a:rPr lang="zh-CN" altLang="zh-CN" dirty="0"/>
              <a:t>）。最后一个数据</a:t>
            </a:r>
            <a:r>
              <a:rPr lang="el-GR" altLang="zh-CN" dirty="0"/>
              <a:t>θ</a:t>
            </a:r>
            <a:r>
              <a:rPr lang="en-US" altLang="zh-CN" dirty="0"/>
              <a:t>10</a:t>
            </a:r>
            <a:r>
              <a:rPr lang="zh-CN" altLang="zh-CN" dirty="0"/>
              <a:t>为回零值，计算</a:t>
            </a:r>
            <a:r>
              <a:rPr lang="en-US" altLang="zh-CN" dirty="0"/>
              <a:t>|</a:t>
            </a:r>
            <a:r>
              <a:rPr lang="el-GR" altLang="zh-CN" dirty="0"/>
              <a:t>θ</a:t>
            </a:r>
            <a:r>
              <a:rPr lang="en-US" altLang="zh-CN" dirty="0"/>
              <a:t>10-</a:t>
            </a:r>
            <a:r>
              <a:rPr lang="el-GR" altLang="zh-CN" dirty="0"/>
              <a:t>θ0</a:t>
            </a:r>
            <a:r>
              <a:rPr lang="en-US" altLang="zh-CN" dirty="0"/>
              <a:t>|</a:t>
            </a:r>
            <a:r>
              <a:rPr lang="zh-CN" altLang="zh-CN" dirty="0"/>
              <a:t>获得数值为正测回零误差，该值满足要求≤</a:t>
            </a:r>
            <a:r>
              <a:rPr lang="en-US" altLang="zh-CN" dirty="0"/>
              <a:t>0.3</a:t>
            </a:r>
            <a:r>
              <a:rPr lang="zh-CN" altLang="zh-CN" dirty="0"/>
              <a:t>″，为回零合格，否则需重新测量。</a:t>
            </a:r>
          </a:p>
          <a:p>
            <a:pPr indent="457200"/>
            <a:r>
              <a:rPr lang="zh-CN" altLang="zh-CN" dirty="0"/>
              <a:t>②反测水平方位角位置精度过程</a:t>
            </a:r>
            <a:r>
              <a:rPr lang="zh-CN" altLang="en-US" dirty="0"/>
              <a:t>与正测相同。</a:t>
            </a:r>
            <a:endParaRPr lang="zh-CN" altLang="zh-CN" dirty="0"/>
          </a:p>
          <a:p>
            <a:pPr indent="457200">
              <a:buClr>
                <a:schemeClr val="bg1"/>
              </a:buClr>
              <a:buFont typeface="Wingdings" panose="05000000000000000000" pitchFamily="2" charset="2"/>
              <a:buChar char="Ø"/>
            </a:pPr>
            <a:r>
              <a:rPr lang="zh-CN" altLang="zh-CN" dirty="0"/>
              <a:t>③通过计算最终得出水平角的正测误差和反测误差</a:t>
            </a:r>
            <a:r>
              <a:rPr lang="zh-CN" altLang="en-US" dirty="0"/>
              <a:t>以及</a:t>
            </a:r>
            <a:r>
              <a:rPr lang="zh-CN" altLang="zh-CN" dirty="0"/>
              <a:t>回程误差值，综合修正曲线。</a:t>
            </a:r>
          </a:p>
          <a:p>
            <a:pPr indent="457200">
              <a:lnSpc>
                <a:spcPct val="150000"/>
              </a:lnSpc>
              <a:spcBef>
                <a:spcPct val="0"/>
              </a:spcBef>
              <a:buClr>
                <a:schemeClr val="bg1"/>
              </a:buClr>
              <a:buFont typeface="Wingdings" panose="05000000000000000000" pitchFamily="2" charset="2"/>
              <a:buChar char="Ø"/>
            </a:pPr>
            <a:endParaRPr lang="zh-CN" altLang="zh-CN" b="1" dirty="0">
              <a:latin typeface="黑体" panose="02010609060101010101" pitchFamily="49" charset="-122"/>
              <a:ea typeface="黑体" panose="02010609060101010101" pitchFamily="49" charset="-122"/>
            </a:endParaRPr>
          </a:p>
        </p:txBody>
      </p:sp>
      <p:sp>
        <p:nvSpPr>
          <p:cNvPr id="22" name="标题 1">
            <a:extLst>
              <a:ext uri="{FF2B5EF4-FFF2-40B4-BE49-F238E27FC236}">
                <a16:creationId xmlns:a16="http://schemas.microsoft.com/office/drawing/2014/main" id="{D473C4F7-FB3E-45F2-A369-7964D3688080}"/>
              </a:ext>
            </a:extLst>
          </p:cNvPr>
          <p:cNvSpPr txBox="1">
            <a:spLocks/>
          </p:cNvSpPr>
          <p:nvPr/>
        </p:nvSpPr>
        <p:spPr>
          <a:xfrm>
            <a:off x="5565" y="84574"/>
            <a:ext cx="8165042" cy="582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Arial Black" panose="020B0A04020102020204" pitchFamily="34" charset="0"/>
                <a:ea typeface="+mj-ea"/>
                <a:cs typeface="Times New Roman" panose="02020603050405020304" pitchFamily="18" charset="0"/>
              </a:defRPr>
            </a:lvl1pPr>
          </a:lstStyle>
          <a:p>
            <a:pPr algn="ctr"/>
            <a:r>
              <a:rPr kumimoji="1" lang="zh-CN" altLang="en-US" sz="2800" dirty="0">
                <a:latin typeface="黑体" panose="02010609060101010101" pitchFamily="49" charset="-122"/>
                <a:ea typeface="黑体" panose="02010609060101010101" pitchFamily="49" charset="-122"/>
              </a:rPr>
              <a:t>视觉仪</a:t>
            </a:r>
            <a:r>
              <a:rPr lang="zh-CN" altLang="en-US" sz="2800" dirty="0">
                <a:latin typeface="黑体" panose="02010609060101010101" pitchFamily="49" charset="-122"/>
                <a:ea typeface="黑体" panose="02010609060101010101" pitchFamily="49" charset="-122"/>
              </a:rPr>
              <a:t>研制进展</a:t>
            </a:r>
            <a:endParaRPr kumimoji="1" lang="zh-CN" altLang="en-US" sz="2800" dirty="0">
              <a:latin typeface="黑体" panose="02010609060101010101" pitchFamily="49" charset="-122"/>
              <a:ea typeface="黑体" panose="02010609060101010101" pitchFamily="49" charset="-122"/>
            </a:endParaRPr>
          </a:p>
        </p:txBody>
      </p:sp>
      <p:graphicFrame>
        <p:nvGraphicFramePr>
          <p:cNvPr id="2" name="表格 1">
            <a:extLst>
              <a:ext uri="{FF2B5EF4-FFF2-40B4-BE49-F238E27FC236}">
                <a16:creationId xmlns:a16="http://schemas.microsoft.com/office/drawing/2014/main" id="{43F1ED78-2FF6-4A59-B96F-682E5EDDFE65}"/>
              </a:ext>
            </a:extLst>
          </p:cNvPr>
          <p:cNvGraphicFramePr>
            <a:graphicFrameLocks noGrp="1"/>
          </p:cNvGraphicFramePr>
          <p:nvPr/>
        </p:nvGraphicFramePr>
        <p:xfrm>
          <a:off x="164505" y="4466095"/>
          <a:ext cx="5469942" cy="1484187"/>
        </p:xfrm>
        <a:graphic>
          <a:graphicData uri="http://schemas.openxmlformats.org/drawingml/2006/table">
            <a:tbl>
              <a:tblPr>
                <a:tableStyleId>{5C22544A-7EE6-4342-B048-85BDC9FD1C3A}</a:tableStyleId>
              </a:tblPr>
              <a:tblGrid>
                <a:gridCol w="336479">
                  <a:extLst>
                    <a:ext uri="{9D8B030D-6E8A-4147-A177-3AD203B41FA5}">
                      <a16:colId xmlns:a16="http://schemas.microsoft.com/office/drawing/2014/main" val="1665087542"/>
                    </a:ext>
                  </a:extLst>
                </a:gridCol>
                <a:gridCol w="1123788">
                  <a:extLst>
                    <a:ext uri="{9D8B030D-6E8A-4147-A177-3AD203B41FA5}">
                      <a16:colId xmlns:a16="http://schemas.microsoft.com/office/drawing/2014/main" val="1164548180"/>
                    </a:ext>
                  </a:extLst>
                </a:gridCol>
                <a:gridCol w="790013">
                  <a:extLst>
                    <a:ext uri="{9D8B030D-6E8A-4147-A177-3AD203B41FA5}">
                      <a16:colId xmlns:a16="http://schemas.microsoft.com/office/drawing/2014/main" val="438035050"/>
                    </a:ext>
                  </a:extLst>
                </a:gridCol>
                <a:gridCol w="838426">
                  <a:extLst>
                    <a:ext uri="{9D8B030D-6E8A-4147-A177-3AD203B41FA5}">
                      <a16:colId xmlns:a16="http://schemas.microsoft.com/office/drawing/2014/main" val="582112816"/>
                    </a:ext>
                  </a:extLst>
                </a:gridCol>
                <a:gridCol w="803940">
                  <a:extLst>
                    <a:ext uri="{9D8B030D-6E8A-4147-A177-3AD203B41FA5}">
                      <a16:colId xmlns:a16="http://schemas.microsoft.com/office/drawing/2014/main" val="2602398365"/>
                    </a:ext>
                  </a:extLst>
                </a:gridCol>
                <a:gridCol w="860077">
                  <a:extLst>
                    <a:ext uri="{9D8B030D-6E8A-4147-A177-3AD203B41FA5}">
                      <a16:colId xmlns:a16="http://schemas.microsoft.com/office/drawing/2014/main" val="1932817447"/>
                    </a:ext>
                  </a:extLst>
                </a:gridCol>
                <a:gridCol w="717219">
                  <a:extLst>
                    <a:ext uri="{9D8B030D-6E8A-4147-A177-3AD203B41FA5}">
                      <a16:colId xmlns:a16="http://schemas.microsoft.com/office/drawing/2014/main" val="648337842"/>
                    </a:ext>
                  </a:extLst>
                </a:gridCol>
              </a:tblGrid>
              <a:tr h="163195">
                <a:tc rowSpan="2">
                  <a:txBody>
                    <a:bodyPr/>
                    <a:lstStyle/>
                    <a:p>
                      <a:pPr algn="ctr">
                        <a:lnSpc>
                          <a:spcPct val="130000"/>
                        </a:lnSpc>
                        <a:spcAft>
                          <a:spcPts val="0"/>
                        </a:spcAft>
                      </a:pPr>
                      <a:r>
                        <a:rPr lang="zh-CN" sz="1100" kern="100" dirty="0">
                          <a:effectLst/>
                        </a:rPr>
                        <a:t>序</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rowSpan="2">
                  <a:txBody>
                    <a:bodyPr/>
                    <a:lstStyle/>
                    <a:p>
                      <a:pPr algn="ctr">
                        <a:spcAft>
                          <a:spcPts val="0"/>
                        </a:spcAft>
                      </a:pPr>
                      <a:r>
                        <a:rPr lang="zh-CN" altLang="en-US" sz="1100" kern="100" dirty="0">
                          <a:effectLst/>
                        </a:rPr>
                        <a:t>多面棱体</a:t>
                      </a:r>
                      <a:r>
                        <a:rPr lang="zh-CN" sz="1100" kern="100" dirty="0">
                          <a:effectLst/>
                        </a:rPr>
                        <a:t>标准值</a:t>
                      </a:r>
                      <a:endParaRPr lang="en-US" altLang="zh-CN" sz="1100" kern="100" dirty="0">
                        <a:effectLst/>
                      </a:endParaRPr>
                    </a:p>
                    <a:p>
                      <a:pPr algn="ctr">
                        <a:spcAft>
                          <a:spcPts val="0"/>
                        </a:spcAft>
                      </a:pPr>
                      <a:r>
                        <a:rPr lang="zh-CN" sz="1100" kern="100" dirty="0">
                          <a:effectLst/>
                        </a:rPr>
                        <a:t>（度）</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zh-CN" sz="1100" kern="100" dirty="0">
                          <a:effectLst/>
                        </a:rPr>
                        <a:t>水平角原始数值</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3">
                  <a:txBody>
                    <a:bodyPr/>
                    <a:lstStyle/>
                    <a:p>
                      <a:pPr algn="ctr">
                        <a:spcAft>
                          <a:spcPts val="0"/>
                        </a:spcAft>
                      </a:pPr>
                      <a:r>
                        <a:rPr lang="zh-CN" sz="1100" kern="100">
                          <a:effectLst/>
                        </a:rPr>
                        <a:t>跟踪仪水平角误差值</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355851670"/>
                  </a:ext>
                </a:extLst>
              </a:tr>
              <a:tr h="23368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100" kern="100">
                          <a:effectLst/>
                        </a:rPr>
                        <a:t>正测数值</a:t>
                      </a:r>
                      <a:r>
                        <a:rPr lang="el-GR" sz="1100" kern="100">
                          <a:effectLst/>
                        </a:rPr>
                        <a:t>θ</a:t>
                      </a:r>
                      <a:r>
                        <a:rPr lang="el-GR" sz="650" kern="100">
                          <a:effectLst/>
                        </a:rPr>
                        <a:t>i</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反测数值</a:t>
                      </a:r>
                      <a:r>
                        <a:rPr lang="el-GR" sz="1100" kern="100">
                          <a:effectLst/>
                        </a:rPr>
                        <a:t>φ</a:t>
                      </a:r>
                      <a:r>
                        <a:rPr lang="el-GR" sz="650" kern="100">
                          <a:effectLst/>
                        </a:rPr>
                        <a:t>i</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正测误差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反测误差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dirty="0">
                          <a:effectLst/>
                        </a:rPr>
                        <a:t>回程误差</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24678496"/>
                  </a:ext>
                </a:extLst>
              </a:tr>
              <a:tr h="214630">
                <a:tc>
                  <a:txBody>
                    <a:bodyPr/>
                    <a:lstStyle/>
                    <a:p>
                      <a:pPr algn="just">
                        <a:lnSpc>
                          <a:spcPct val="13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100" kern="100" dirty="0">
                          <a:effectLst/>
                        </a:rPr>
                        <a:t>T</a:t>
                      </a:r>
                      <a:r>
                        <a:rPr lang="en-US" sz="650" kern="100" dirty="0">
                          <a:effectLst/>
                        </a:rPr>
                        <a:t>0</a:t>
                      </a:r>
                      <a:r>
                        <a:rPr lang="en-US" sz="1100" kern="100" dirty="0">
                          <a:effectLst/>
                        </a:rPr>
                        <a:t>=0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dirty="0">
                          <a:effectLst/>
                        </a:rPr>
                        <a:t>θ</a:t>
                      </a:r>
                      <a:r>
                        <a:rPr lang="el-GR" sz="650" kern="100" dirty="0">
                          <a:effectLst/>
                        </a:rPr>
                        <a:t>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a:effectLst/>
                        </a:rPr>
                        <a:t>φ</a:t>
                      </a:r>
                      <a:r>
                        <a:rPr lang="el-GR" sz="650" kern="100">
                          <a:effectLst/>
                        </a:rPr>
                        <a:t>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79400" algn="just">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φ</a:t>
                      </a:r>
                      <a:r>
                        <a:rPr lang="el-GR" sz="650" kern="100" dirty="0">
                          <a:effectLst/>
                        </a:rPr>
                        <a:t>0</a:t>
                      </a:r>
                      <a:r>
                        <a:rPr lang="en-US" sz="1100" kern="100" dirty="0">
                          <a:effectLst/>
                        </a:rPr>
                        <a:t>-</a:t>
                      </a:r>
                      <a:r>
                        <a:rPr lang="el-GR" sz="1100" kern="100" dirty="0">
                          <a:effectLst/>
                        </a:rPr>
                        <a:t>θ</a:t>
                      </a:r>
                      <a:r>
                        <a:rPr lang="el-GR" sz="650" kern="100" dirty="0">
                          <a:effectLst/>
                        </a:rPr>
                        <a:t>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43112931"/>
                  </a:ext>
                </a:extLst>
              </a:tr>
              <a:tr h="269875">
                <a:tc>
                  <a:txBody>
                    <a:bodyPr/>
                    <a:lstStyle/>
                    <a:p>
                      <a:pPr algn="just">
                        <a:lnSpc>
                          <a:spcPct val="13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100" kern="100" dirty="0">
                          <a:effectLst/>
                        </a:rPr>
                        <a:t>T</a:t>
                      </a:r>
                      <a:r>
                        <a:rPr lang="en-US" sz="650" kern="100" dirty="0">
                          <a:effectLst/>
                        </a:rPr>
                        <a:t>1</a:t>
                      </a:r>
                      <a:r>
                        <a:rPr lang="en-US" sz="1100" kern="100" dirty="0">
                          <a:effectLst/>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a:effectLst/>
                        </a:rPr>
                        <a:t>θ</a:t>
                      </a:r>
                      <a:r>
                        <a:rPr lang="el-GR" sz="650" kern="100">
                          <a:effectLst/>
                        </a:rPr>
                        <a:t>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dirty="0">
                          <a:effectLst/>
                        </a:rPr>
                        <a:t>φ</a:t>
                      </a:r>
                      <a:r>
                        <a:rPr lang="el-GR" sz="650" kern="100" dirty="0">
                          <a:effectLst/>
                        </a:rPr>
                        <a:t>1</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a:effectLst/>
                        </a:rPr>
                        <a:t>θ</a:t>
                      </a:r>
                      <a:r>
                        <a:rPr lang="el-GR" sz="650" kern="100">
                          <a:effectLst/>
                        </a:rPr>
                        <a:t>1</a:t>
                      </a:r>
                      <a:r>
                        <a:rPr lang="en-US" sz="1100" kern="100">
                          <a:effectLst/>
                        </a:rPr>
                        <a:t>-</a:t>
                      </a:r>
                      <a:r>
                        <a:rPr lang="el-GR" sz="1100" kern="100">
                          <a:effectLst/>
                        </a:rPr>
                        <a:t>θ</a:t>
                      </a:r>
                      <a:r>
                        <a:rPr lang="el-GR" sz="650" kern="100">
                          <a:effectLst/>
                        </a:rPr>
                        <a:t>0</a:t>
                      </a:r>
                      <a:r>
                        <a:rPr lang="en-US" sz="1100" kern="100">
                          <a:effectLst/>
                        </a:rPr>
                        <a:t>-T</a:t>
                      </a:r>
                      <a:r>
                        <a:rPr lang="en-US" sz="650" kern="100">
                          <a:effectLst/>
                        </a:rPr>
                        <a:t>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φ</a:t>
                      </a:r>
                      <a:r>
                        <a:rPr lang="el-GR" sz="650" kern="100" dirty="0">
                          <a:effectLst/>
                        </a:rPr>
                        <a:t>1</a:t>
                      </a:r>
                      <a:r>
                        <a:rPr lang="en-US" sz="1100" kern="100" dirty="0">
                          <a:effectLst/>
                        </a:rPr>
                        <a:t>-</a:t>
                      </a:r>
                      <a:r>
                        <a:rPr lang="el-GR" sz="1100" kern="100" dirty="0">
                          <a:effectLst/>
                        </a:rPr>
                        <a:t>φ</a:t>
                      </a:r>
                      <a:r>
                        <a:rPr lang="en-US" sz="650" kern="100" dirty="0">
                          <a:effectLst/>
                        </a:rPr>
                        <a:t>10</a:t>
                      </a:r>
                      <a:r>
                        <a:rPr lang="en-US" sz="1100" kern="100" dirty="0">
                          <a:effectLst/>
                        </a:rPr>
                        <a:t>-T</a:t>
                      </a:r>
                      <a:r>
                        <a:rPr lang="en-US" sz="650" kern="100" dirty="0">
                          <a:effectLst/>
                        </a:rPr>
                        <a:t>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φ</a:t>
                      </a:r>
                      <a:r>
                        <a:rPr lang="el-GR" sz="650" kern="100" dirty="0">
                          <a:effectLst/>
                        </a:rPr>
                        <a:t>1</a:t>
                      </a:r>
                      <a:r>
                        <a:rPr lang="en-US" sz="1100" kern="100" dirty="0">
                          <a:effectLst/>
                        </a:rPr>
                        <a:t>-</a:t>
                      </a:r>
                      <a:r>
                        <a:rPr lang="el-GR" sz="1100" kern="100" dirty="0">
                          <a:effectLst/>
                        </a:rPr>
                        <a:t>θ</a:t>
                      </a:r>
                      <a:r>
                        <a:rPr lang="el-GR" sz="650" kern="100" dirty="0">
                          <a:effectLst/>
                        </a:rPr>
                        <a:t>1</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12422405"/>
                  </a:ext>
                </a:extLst>
              </a:tr>
              <a:tr h="111760">
                <a:tc>
                  <a:txBody>
                    <a:bodyPr/>
                    <a:lstStyle/>
                    <a:p>
                      <a:pPr algn="ctr">
                        <a:lnSpc>
                          <a:spcPct val="130000"/>
                        </a:lnSpc>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79400" algn="just">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dirty="0">
                          <a:effectLst/>
                        </a:rPr>
                        <a:t>…</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9762525"/>
                  </a:ext>
                </a:extLst>
              </a:tr>
              <a:tr h="97790">
                <a:tc>
                  <a:txBody>
                    <a:bodyPr/>
                    <a:lstStyle/>
                    <a:p>
                      <a:pPr algn="just">
                        <a:lnSpc>
                          <a:spcPct val="130000"/>
                        </a:lnSpc>
                        <a:spcAft>
                          <a:spcPts val="0"/>
                        </a:spcAft>
                      </a:pPr>
                      <a:r>
                        <a:rPr lang="en-US" sz="1100" kern="100" dirty="0">
                          <a:effectLst/>
                        </a:rPr>
                        <a:t>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100" kern="100" dirty="0">
                          <a:effectLst/>
                        </a:rPr>
                        <a:t>T</a:t>
                      </a:r>
                      <a:r>
                        <a:rPr lang="en-US" sz="1100" kern="100" baseline="-25000" dirty="0">
                          <a:effectLst/>
                        </a:rPr>
                        <a:t>9</a:t>
                      </a:r>
                      <a:r>
                        <a:rPr lang="en-US" sz="1100" kern="100" dirty="0">
                          <a:effectLst/>
                        </a:rPr>
                        <a:t>=350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dirty="0">
                          <a:effectLst/>
                        </a:rPr>
                        <a:t>θ</a:t>
                      </a:r>
                      <a:r>
                        <a:rPr lang="en-US" sz="650" kern="100" dirty="0">
                          <a:effectLst/>
                        </a:rPr>
                        <a:t>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dirty="0">
                          <a:effectLst/>
                        </a:rPr>
                        <a:t>φ</a:t>
                      </a:r>
                      <a:r>
                        <a:rPr lang="en-US" sz="650" kern="100" dirty="0">
                          <a:effectLst/>
                        </a:rPr>
                        <a:t>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θ</a:t>
                      </a:r>
                      <a:r>
                        <a:rPr lang="en-US" sz="650" kern="100" dirty="0">
                          <a:effectLst/>
                        </a:rPr>
                        <a:t>9</a:t>
                      </a:r>
                      <a:r>
                        <a:rPr lang="en-US" sz="1100" kern="100" dirty="0">
                          <a:effectLst/>
                        </a:rPr>
                        <a:t>-</a:t>
                      </a:r>
                      <a:r>
                        <a:rPr lang="el-GR" sz="1100" kern="100" dirty="0">
                          <a:effectLst/>
                        </a:rPr>
                        <a:t>θ</a:t>
                      </a:r>
                      <a:r>
                        <a:rPr lang="el-GR" sz="650" kern="100" dirty="0">
                          <a:effectLst/>
                        </a:rPr>
                        <a:t>0</a:t>
                      </a:r>
                      <a:r>
                        <a:rPr lang="en-US" sz="1100" kern="100" dirty="0">
                          <a:effectLst/>
                        </a:rPr>
                        <a:t>-T</a:t>
                      </a:r>
                      <a:r>
                        <a:rPr lang="en-US" sz="1100" kern="100" baseline="-25000" dirty="0">
                          <a:effectLst/>
                        </a:rPr>
                        <a:t>9</a:t>
                      </a:r>
                      <a:endParaRPr lang="zh-CN" sz="1050" kern="100" baseline="-25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φ</a:t>
                      </a:r>
                      <a:r>
                        <a:rPr lang="en-US" sz="650" kern="100" dirty="0">
                          <a:effectLst/>
                        </a:rPr>
                        <a:t>9</a:t>
                      </a:r>
                      <a:r>
                        <a:rPr lang="en-US" sz="1100" kern="100" dirty="0">
                          <a:effectLst/>
                        </a:rPr>
                        <a:t>-</a:t>
                      </a:r>
                      <a:r>
                        <a:rPr lang="el-GR" sz="1100" kern="100" dirty="0">
                          <a:effectLst/>
                        </a:rPr>
                        <a:t>φ</a:t>
                      </a:r>
                      <a:r>
                        <a:rPr lang="en-US" sz="650" kern="100" dirty="0">
                          <a:effectLst/>
                        </a:rPr>
                        <a:t>10</a:t>
                      </a:r>
                      <a:r>
                        <a:rPr lang="en-US" sz="1100" kern="100" dirty="0">
                          <a:effectLst/>
                        </a:rPr>
                        <a:t>-T</a:t>
                      </a:r>
                      <a:r>
                        <a:rPr lang="en-US" sz="650" kern="100" dirty="0">
                          <a:effectLst/>
                        </a:rPr>
                        <a:t>1</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φ</a:t>
                      </a:r>
                      <a:r>
                        <a:rPr lang="en-US" sz="650" kern="100" dirty="0">
                          <a:effectLst/>
                        </a:rPr>
                        <a:t>9</a:t>
                      </a:r>
                      <a:r>
                        <a:rPr lang="en-US" sz="1100" kern="100" dirty="0">
                          <a:effectLst/>
                        </a:rPr>
                        <a:t>-</a:t>
                      </a:r>
                      <a:r>
                        <a:rPr lang="el-GR" sz="1100" kern="100" dirty="0">
                          <a:effectLst/>
                        </a:rPr>
                        <a:t>θ</a:t>
                      </a:r>
                      <a:r>
                        <a:rPr lang="en-US" sz="650" kern="100" dirty="0">
                          <a:effectLst/>
                        </a:rPr>
                        <a:t>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93761864"/>
                  </a:ext>
                </a:extLst>
              </a:tr>
              <a:tr h="130810">
                <a:tc>
                  <a:txBody>
                    <a:bodyPr/>
                    <a:lstStyle/>
                    <a:p>
                      <a:pPr algn="just">
                        <a:lnSpc>
                          <a:spcPct val="130000"/>
                        </a:lnSpc>
                        <a:spcAft>
                          <a:spcPts val="0"/>
                        </a:spcAft>
                      </a:pPr>
                      <a:r>
                        <a:rPr lang="en-US" sz="1100" kern="100" dirty="0">
                          <a:effectLst/>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100" kern="100" dirty="0">
                          <a:effectLst/>
                        </a:rPr>
                        <a:t>T</a:t>
                      </a:r>
                      <a:r>
                        <a:rPr lang="en-US" sz="650" kern="100" dirty="0">
                          <a:effectLst/>
                        </a:rPr>
                        <a:t>10</a:t>
                      </a:r>
                      <a:r>
                        <a:rPr lang="en-US" sz="1100" kern="100" dirty="0">
                          <a:effectLst/>
                        </a:rPr>
                        <a:t>=360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dirty="0">
                          <a:effectLst/>
                        </a:rPr>
                        <a:t>θ</a:t>
                      </a:r>
                      <a:r>
                        <a:rPr lang="en-US" sz="650" kern="100" dirty="0">
                          <a:effectLst/>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l-GR" sz="1100" kern="100" dirty="0">
                          <a:effectLst/>
                        </a:rPr>
                        <a:t>φ</a:t>
                      </a:r>
                      <a:r>
                        <a:rPr lang="en-US" sz="650" kern="100" dirty="0">
                          <a:effectLst/>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100" kern="100">
                          <a:effectLst/>
                        </a:rPr>
                        <a:t>——</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l-GR" sz="1100" kern="100" dirty="0">
                          <a:effectLst/>
                        </a:rPr>
                        <a:t>------</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04479076"/>
                  </a:ext>
                </a:extLst>
              </a:tr>
            </a:tbl>
          </a:graphicData>
        </a:graphic>
      </p:graphicFrame>
      <p:pic>
        <p:nvPicPr>
          <p:cNvPr id="4" name="图片 3">
            <a:extLst>
              <a:ext uri="{FF2B5EF4-FFF2-40B4-BE49-F238E27FC236}">
                <a16:creationId xmlns:a16="http://schemas.microsoft.com/office/drawing/2014/main" id="{5107D6F1-9EFB-44E0-B7AF-BC6B40E57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566" y="4013170"/>
            <a:ext cx="3289706" cy="2390035"/>
          </a:xfrm>
          <a:prstGeom prst="rect">
            <a:avLst/>
          </a:prstGeom>
        </p:spPr>
      </p:pic>
    </p:spTree>
    <p:extLst>
      <p:ext uri="{BB962C8B-B14F-4D97-AF65-F5344CB8AC3E}">
        <p14:creationId xmlns:p14="http://schemas.microsoft.com/office/powerpoint/2010/main" val="2390663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a:extLst>
              <a:ext uri="{FF2B5EF4-FFF2-40B4-BE49-F238E27FC236}">
                <a16:creationId xmlns:a16="http://schemas.microsoft.com/office/drawing/2014/main" id="{D473C4F7-FB3E-45F2-A369-7964D3688080}"/>
              </a:ext>
            </a:extLst>
          </p:cNvPr>
          <p:cNvSpPr txBox="1">
            <a:spLocks/>
          </p:cNvSpPr>
          <p:nvPr/>
        </p:nvSpPr>
        <p:spPr>
          <a:xfrm>
            <a:off x="5565" y="84574"/>
            <a:ext cx="8165042" cy="582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Arial Black" panose="020B0A04020102020204" pitchFamily="34" charset="0"/>
                <a:ea typeface="+mj-ea"/>
                <a:cs typeface="Times New Roman" panose="02020603050405020304" pitchFamily="18" charset="0"/>
              </a:defRPr>
            </a:lvl1pPr>
          </a:lstStyle>
          <a:p>
            <a:pPr algn="ctr"/>
            <a:r>
              <a:rPr kumimoji="1" lang="zh-CN" altLang="en-US" sz="2800" dirty="0">
                <a:latin typeface="黑体" panose="02010609060101010101" pitchFamily="49" charset="-122"/>
                <a:ea typeface="黑体" panose="02010609060101010101" pitchFamily="49" charset="-122"/>
              </a:rPr>
              <a:t>视觉仪</a:t>
            </a:r>
            <a:r>
              <a:rPr lang="zh-CN" altLang="en-US" sz="2800" dirty="0">
                <a:latin typeface="黑体" panose="02010609060101010101" pitchFamily="49" charset="-122"/>
                <a:ea typeface="黑体" panose="02010609060101010101" pitchFamily="49" charset="-122"/>
              </a:rPr>
              <a:t>研制进展</a:t>
            </a:r>
            <a:endParaRPr kumimoji="1" lang="zh-CN" altLang="en-US" sz="2800" dirty="0">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76A68FE4-41A6-4424-BCE2-293671B43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828" y="2415432"/>
            <a:ext cx="2349750" cy="3138230"/>
          </a:xfrm>
          <a:prstGeom prst="rect">
            <a:avLst/>
          </a:prstGeom>
        </p:spPr>
      </p:pic>
      <p:pic>
        <p:nvPicPr>
          <p:cNvPr id="7" name="图片 6">
            <a:extLst>
              <a:ext uri="{FF2B5EF4-FFF2-40B4-BE49-F238E27FC236}">
                <a16:creationId xmlns:a16="http://schemas.microsoft.com/office/drawing/2014/main" id="{35CB048A-B2F6-42C1-B520-D71279C29CF8}"/>
              </a:ext>
            </a:extLst>
          </p:cNvPr>
          <p:cNvPicPr>
            <a:picLocks noChangeAspect="1"/>
          </p:cNvPicPr>
          <p:nvPr/>
        </p:nvPicPr>
        <p:blipFill>
          <a:blip r:embed="rId3"/>
          <a:stretch>
            <a:fillRect/>
          </a:stretch>
        </p:blipFill>
        <p:spPr>
          <a:xfrm>
            <a:off x="4572000" y="2412285"/>
            <a:ext cx="2349750" cy="3141377"/>
          </a:xfrm>
          <a:prstGeom prst="rect">
            <a:avLst/>
          </a:prstGeom>
        </p:spPr>
      </p:pic>
      <p:sp>
        <p:nvSpPr>
          <p:cNvPr id="9" name="文本框 8">
            <a:extLst>
              <a:ext uri="{FF2B5EF4-FFF2-40B4-BE49-F238E27FC236}">
                <a16:creationId xmlns:a16="http://schemas.microsoft.com/office/drawing/2014/main" id="{2B83FEFC-522C-4C9E-84B1-C82D926E180D}"/>
              </a:ext>
            </a:extLst>
          </p:cNvPr>
          <p:cNvSpPr txBox="1"/>
          <p:nvPr/>
        </p:nvSpPr>
        <p:spPr>
          <a:xfrm>
            <a:off x="164505" y="825367"/>
            <a:ext cx="8795767" cy="1827873"/>
          </a:xfrm>
          <a:prstGeom prst="rect">
            <a:avLst/>
          </a:prstGeom>
          <a:noFill/>
        </p:spPr>
        <p:txBody>
          <a:bodyPr wrap="square">
            <a:spAutoFit/>
          </a:bodyPr>
          <a:lstStyle/>
          <a:p>
            <a:pPr indent="457200">
              <a:lnSpc>
                <a:spcPct val="150000"/>
              </a:lnSpc>
              <a:spcBef>
                <a:spcPct val="0"/>
              </a:spcBef>
              <a:buClr>
                <a:schemeClr val="bg1"/>
              </a:buClr>
              <a:buFont typeface="Wingdings" panose="05000000000000000000" pitchFamily="2" charset="2"/>
              <a:buChar char="Ø"/>
            </a:pP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、集成化的视觉仪正在研制。</a:t>
            </a:r>
            <a:endParaRPr lang="en-US" altLang="zh-CN" sz="2400" b="1" dirty="0">
              <a:solidFill>
                <a:srgbClr val="0000FF"/>
              </a:solidFill>
              <a:latin typeface="黑体" panose="02010609060101010101" pitchFamily="49" charset="-122"/>
              <a:ea typeface="黑体" panose="02010609060101010101" pitchFamily="49" charset="-122"/>
            </a:endParaRPr>
          </a:p>
          <a:p>
            <a:pPr indent="457200">
              <a:lnSpc>
                <a:spcPct val="150000"/>
              </a:lnSpc>
              <a:spcBef>
                <a:spcPct val="0"/>
              </a:spcBef>
              <a:buClr>
                <a:schemeClr val="bg1"/>
              </a:buClr>
              <a:buFont typeface="Wingdings" panose="05000000000000000000" pitchFamily="2" charset="2"/>
              <a:buChar char="Ø"/>
            </a:pPr>
            <a:r>
              <a:rPr lang="zh-CN" altLang="en-US" dirty="0"/>
              <a:t>合作企业北京普达迪泰科技有限公司在硬件和产品开发方面具有优势，后续进一步加强双方的联系。</a:t>
            </a:r>
            <a:endParaRPr lang="en-US" altLang="zh-CN" dirty="0"/>
          </a:p>
          <a:p>
            <a:pPr indent="457200">
              <a:lnSpc>
                <a:spcPct val="150000"/>
              </a:lnSpc>
              <a:spcBef>
                <a:spcPct val="0"/>
              </a:spcBef>
              <a:buClr>
                <a:schemeClr val="bg1"/>
              </a:buClr>
              <a:buFont typeface="Wingdings" panose="05000000000000000000" pitchFamily="2" charset="2"/>
              <a:buChar char="Ø"/>
            </a:pPr>
            <a:endParaRPr lang="zh-CN" altLang="zh-CN"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465576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AAEB068-D213-410A-9F75-52F65E9A39CB}"/>
              </a:ext>
            </a:extLst>
          </p:cNvPr>
          <p:cNvSpPr txBox="1"/>
          <p:nvPr/>
        </p:nvSpPr>
        <p:spPr>
          <a:xfrm>
            <a:off x="2411760" y="2686489"/>
            <a:ext cx="5544616" cy="737510"/>
          </a:xfrm>
          <a:prstGeom prst="rect">
            <a:avLst/>
          </a:prstGeom>
          <a:noFill/>
        </p:spPr>
        <p:txBody>
          <a:bodyPr wrap="square">
            <a:spAutoFit/>
          </a:bodyPr>
          <a:lstStyle/>
          <a:p>
            <a:pPr marL="0" marR="0" lvl="1" indent="0" algn="l" defTabSz="914400" rtl="0" eaLnBrk="1" fontAlgn="base" latinLnBrk="0" hangingPunct="1">
              <a:lnSpc>
                <a:spcPct val="150000"/>
              </a:lnSpc>
              <a:spcBef>
                <a:spcPts val="600"/>
              </a:spcBef>
              <a:spcAft>
                <a:spcPts val="600"/>
              </a:spcAft>
              <a:buClr>
                <a:srgbClr val="FF0000"/>
              </a:buClr>
              <a:buSzPct val="80000"/>
              <a:buFontTx/>
              <a:buNone/>
              <a:tabLst/>
              <a:defRPr/>
            </a:pP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itchFamily="18" charset="0"/>
              </a:rPr>
              <a:t>二、</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itchFamily="18" charset="0"/>
              </a:rPr>
              <a:t>TDR</a:t>
            </a: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itchFamily="18" charset="0"/>
              </a:rPr>
              <a:t>国际评审意见</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itchFamily="18" charset="0"/>
            </a:endParaRPr>
          </a:p>
        </p:txBody>
      </p:sp>
      <p:sp>
        <p:nvSpPr>
          <p:cNvPr id="3" name="灯片编号占位符 2">
            <a:extLst>
              <a:ext uri="{FF2B5EF4-FFF2-40B4-BE49-F238E27FC236}">
                <a16:creationId xmlns:a16="http://schemas.microsoft.com/office/drawing/2014/main" id="{E8A85B65-6397-457B-8D22-FD0F987ABF70}"/>
              </a:ext>
            </a:extLst>
          </p:cNvPr>
          <p:cNvSpPr>
            <a:spLocks noGrp="1"/>
          </p:cNvSpPr>
          <p:nvPr>
            <p:ph type="sldNum" sz="quarter" idx="12"/>
          </p:nvPr>
        </p:nvSpPr>
        <p:spPr/>
        <p:txBody>
          <a:bodyPr/>
          <a:lstStyle/>
          <a:p>
            <a:pPr>
              <a:defRPr/>
            </a:pPr>
            <a:fld id="{8087F39C-DA07-4146-9BE6-BD889279E46C}" type="slidenum">
              <a:rPr lang="zh-CN" altLang="en-US" smtClean="0"/>
              <a:pPr>
                <a:defRPr/>
              </a:pPr>
              <a:t>54</a:t>
            </a:fld>
            <a:endParaRPr lang="zh-CN" altLang="en-US"/>
          </a:p>
        </p:txBody>
      </p:sp>
    </p:spTree>
    <p:extLst>
      <p:ext uri="{BB962C8B-B14F-4D97-AF65-F5344CB8AC3E}">
        <p14:creationId xmlns:p14="http://schemas.microsoft.com/office/powerpoint/2010/main" val="2153782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专家意见</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55</a:t>
            </a:fld>
            <a:endParaRPr lang="zh-CN" altLang="en-US" dirty="0"/>
          </a:p>
        </p:txBody>
      </p:sp>
      <p:pic>
        <p:nvPicPr>
          <p:cNvPr id="4" name="图片 3">
            <a:extLst>
              <a:ext uri="{FF2B5EF4-FFF2-40B4-BE49-F238E27FC236}">
                <a16:creationId xmlns:a16="http://schemas.microsoft.com/office/drawing/2014/main" id="{1458D4C6-1AC5-D70E-E2BF-7E90D9B91651}"/>
              </a:ext>
            </a:extLst>
          </p:cNvPr>
          <p:cNvPicPr>
            <a:picLocks noChangeAspect="1"/>
          </p:cNvPicPr>
          <p:nvPr/>
        </p:nvPicPr>
        <p:blipFill>
          <a:blip r:embed="rId2"/>
          <a:stretch>
            <a:fillRect/>
          </a:stretch>
        </p:blipFill>
        <p:spPr>
          <a:xfrm>
            <a:off x="251520" y="1073457"/>
            <a:ext cx="8640960" cy="643433"/>
          </a:xfrm>
          <a:prstGeom prst="rect">
            <a:avLst/>
          </a:prstGeom>
        </p:spPr>
      </p:pic>
      <p:sp>
        <p:nvSpPr>
          <p:cNvPr id="5" name="内容占位符 2">
            <a:extLst>
              <a:ext uri="{FF2B5EF4-FFF2-40B4-BE49-F238E27FC236}">
                <a16:creationId xmlns:a16="http://schemas.microsoft.com/office/drawing/2014/main" id="{8ABB3A39-7CE7-EB19-0C23-CD9572E672E9}"/>
              </a:ext>
            </a:extLst>
          </p:cNvPr>
          <p:cNvSpPr txBox="1">
            <a:spLocks/>
          </p:cNvSpPr>
          <p:nvPr/>
        </p:nvSpPr>
        <p:spPr bwMode="auto">
          <a:xfrm>
            <a:off x="144016" y="830912"/>
            <a:ext cx="7725544" cy="4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a:pPr>
            <a:r>
              <a:rPr lang="en-US" altLang="zh-CN" sz="2000" dirty="0">
                <a:latin typeface="Times New Roman" pitchFamily="18" charset="0"/>
                <a:cs typeface="Times New Roman" pitchFamily="18" charset="0"/>
              </a:rPr>
              <a:t> </a:t>
            </a:r>
          </a:p>
        </p:txBody>
      </p:sp>
      <p:pic>
        <p:nvPicPr>
          <p:cNvPr id="10" name="图片 9">
            <a:extLst>
              <a:ext uri="{FF2B5EF4-FFF2-40B4-BE49-F238E27FC236}">
                <a16:creationId xmlns:a16="http://schemas.microsoft.com/office/drawing/2014/main" id="{5DF344D7-23DC-C60F-F6D3-3E225786483D}"/>
              </a:ext>
            </a:extLst>
          </p:cNvPr>
          <p:cNvPicPr>
            <a:picLocks noChangeAspect="1"/>
          </p:cNvPicPr>
          <p:nvPr/>
        </p:nvPicPr>
        <p:blipFill>
          <a:blip r:embed="rId3"/>
          <a:stretch>
            <a:fillRect/>
          </a:stretch>
        </p:blipFill>
        <p:spPr>
          <a:xfrm>
            <a:off x="757237" y="2417113"/>
            <a:ext cx="7629525" cy="3609975"/>
          </a:xfrm>
          <a:prstGeom prst="rect">
            <a:avLst/>
          </a:prstGeom>
        </p:spPr>
      </p:pic>
    </p:spTree>
    <p:extLst>
      <p:ext uri="{BB962C8B-B14F-4D97-AF65-F5344CB8AC3E}">
        <p14:creationId xmlns:p14="http://schemas.microsoft.com/office/powerpoint/2010/main" val="1587109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专家意见</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56</a:t>
            </a:fld>
            <a:endParaRPr lang="zh-CN" altLang="en-US" dirty="0"/>
          </a:p>
        </p:txBody>
      </p:sp>
      <p:sp>
        <p:nvSpPr>
          <p:cNvPr id="5" name="内容占位符 2">
            <a:extLst>
              <a:ext uri="{FF2B5EF4-FFF2-40B4-BE49-F238E27FC236}">
                <a16:creationId xmlns:a16="http://schemas.microsoft.com/office/drawing/2014/main" id="{8ABB3A39-7CE7-EB19-0C23-CD9572E672E9}"/>
              </a:ext>
            </a:extLst>
          </p:cNvPr>
          <p:cNvSpPr txBox="1">
            <a:spLocks/>
          </p:cNvSpPr>
          <p:nvPr/>
        </p:nvSpPr>
        <p:spPr bwMode="auto">
          <a:xfrm>
            <a:off x="109603" y="830912"/>
            <a:ext cx="7725544" cy="4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startAt="2"/>
            </a:pPr>
            <a:r>
              <a:rPr lang="en-US" altLang="zh-CN" sz="2000" dirty="0">
                <a:latin typeface="Times New Roman" pitchFamily="18" charset="0"/>
                <a:cs typeface="Times New Roman" pitchFamily="18" charset="0"/>
              </a:rPr>
              <a:t> </a:t>
            </a:r>
          </a:p>
        </p:txBody>
      </p:sp>
      <p:pic>
        <p:nvPicPr>
          <p:cNvPr id="3" name="图片 2">
            <a:extLst>
              <a:ext uri="{FF2B5EF4-FFF2-40B4-BE49-F238E27FC236}">
                <a16:creationId xmlns:a16="http://schemas.microsoft.com/office/drawing/2014/main" id="{407B095D-D8B6-1DE9-2373-641881D5ADE5}"/>
              </a:ext>
            </a:extLst>
          </p:cNvPr>
          <p:cNvPicPr>
            <a:picLocks noChangeAspect="1"/>
          </p:cNvPicPr>
          <p:nvPr/>
        </p:nvPicPr>
        <p:blipFill>
          <a:blip r:embed="rId2"/>
          <a:stretch>
            <a:fillRect/>
          </a:stretch>
        </p:blipFill>
        <p:spPr>
          <a:xfrm>
            <a:off x="109603" y="1315999"/>
            <a:ext cx="8983595" cy="687383"/>
          </a:xfrm>
          <a:prstGeom prst="rect">
            <a:avLst/>
          </a:prstGeom>
        </p:spPr>
      </p:pic>
      <p:pic>
        <p:nvPicPr>
          <p:cNvPr id="9" name="图片 8">
            <a:extLst>
              <a:ext uri="{FF2B5EF4-FFF2-40B4-BE49-F238E27FC236}">
                <a16:creationId xmlns:a16="http://schemas.microsoft.com/office/drawing/2014/main" id="{C516EFC4-AA44-FEC9-F9AA-6E3E312C5CBD}"/>
              </a:ext>
            </a:extLst>
          </p:cNvPr>
          <p:cNvPicPr>
            <a:picLocks noChangeAspect="1"/>
          </p:cNvPicPr>
          <p:nvPr/>
        </p:nvPicPr>
        <p:blipFill>
          <a:blip r:embed="rId3"/>
          <a:stretch>
            <a:fillRect/>
          </a:stretch>
        </p:blipFill>
        <p:spPr>
          <a:xfrm>
            <a:off x="611560" y="2539955"/>
            <a:ext cx="7705725" cy="2667000"/>
          </a:xfrm>
          <a:prstGeom prst="rect">
            <a:avLst/>
          </a:prstGeom>
        </p:spPr>
      </p:pic>
    </p:spTree>
    <p:extLst>
      <p:ext uri="{BB962C8B-B14F-4D97-AF65-F5344CB8AC3E}">
        <p14:creationId xmlns:p14="http://schemas.microsoft.com/office/powerpoint/2010/main" val="2273155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专家意见</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57</a:t>
            </a:fld>
            <a:endParaRPr lang="zh-CN" altLang="en-US" dirty="0"/>
          </a:p>
        </p:txBody>
      </p:sp>
      <p:sp>
        <p:nvSpPr>
          <p:cNvPr id="5" name="内容占位符 2">
            <a:extLst>
              <a:ext uri="{FF2B5EF4-FFF2-40B4-BE49-F238E27FC236}">
                <a16:creationId xmlns:a16="http://schemas.microsoft.com/office/drawing/2014/main" id="{8ABB3A39-7CE7-EB19-0C23-CD9572E672E9}"/>
              </a:ext>
            </a:extLst>
          </p:cNvPr>
          <p:cNvSpPr txBox="1">
            <a:spLocks/>
          </p:cNvSpPr>
          <p:nvPr/>
        </p:nvSpPr>
        <p:spPr bwMode="auto">
          <a:xfrm>
            <a:off x="107504" y="779000"/>
            <a:ext cx="7725544" cy="4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startAt="3"/>
            </a:pPr>
            <a:r>
              <a:rPr lang="en-US" altLang="zh-CN" sz="2000" dirty="0">
                <a:latin typeface="Times New Roman" pitchFamily="18" charset="0"/>
                <a:cs typeface="Times New Roman" pitchFamily="18" charset="0"/>
              </a:rPr>
              <a:t> </a:t>
            </a:r>
          </a:p>
        </p:txBody>
      </p:sp>
      <p:pic>
        <p:nvPicPr>
          <p:cNvPr id="4" name="图片 3">
            <a:extLst>
              <a:ext uri="{FF2B5EF4-FFF2-40B4-BE49-F238E27FC236}">
                <a16:creationId xmlns:a16="http://schemas.microsoft.com/office/drawing/2014/main" id="{76381812-2EC7-4195-FC3F-907265F1A094}"/>
              </a:ext>
            </a:extLst>
          </p:cNvPr>
          <p:cNvPicPr>
            <a:picLocks noChangeAspect="1"/>
          </p:cNvPicPr>
          <p:nvPr/>
        </p:nvPicPr>
        <p:blipFill>
          <a:blip r:embed="rId2"/>
          <a:stretch>
            <a:fillRect/>
          </a:stretch>
        </p:blipFill>
        <p:spPr>
          <a:xfrm>
            <a:off x="263232" y="1242922"/>
            <a:ext cx="8604448" cy="422584"/>
          </a:xfrm>
          <a:prstGeom prst="rect">
            <a:avLst/>
          </a:prstGeom>
        </p:spPr>
      </p:pic>
      <p:sp>
        <p:nvSpPr>
          <p:cNvPr id="11" name="内容占位符 2">
            <a:extLst>
              <a:ext uri="{FF2B5EF4-FFF2-40B4-BE49-F238E27FC236}">
                <a16:creationId xmlns:a16="http://schemas.microsoft.com/office/drawing/2014/main" id="{D6339961-70AF-260A-100F-01B6C9356A1C}"/>
              </a:ext>
            </a:extLst>
          </p:cNvPr>
          <p:cNvSpPr txBox="1">
            <a:spLocks/>
          </p:cNvSpPr>
          <p:nvPr/>
        </p:nvSpPr>
        <p:spPr bwMode="auto">
          <a:xfrm>
            <a:off x="91612" y="1970829"/>
            <a:ext cx="7725544" cy="4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startAt="4"/>
            </a:pPr>
            <a:r>
              <a:rPr lang="en-US" altLang="zh-CN" sz="2000" dirty="0">
                <a:latin typeface="Times New Roman" pitchFamily="18" charset="0"/>
                <a:cs typeface="Times New Roman" pitchFamily="18" charset="0"/>
              </a:rPr>
              <a:t> </a:t>
            </a:r>
          </a:p>
        </p:txBody>
      </p:sp>
      <p:pic>
        <p:nvPicPr>
          <p:cNvPr id="14" name="图片 13">
            <a:extLst>
              <a:ext uri="{FF2B5EF4-FFF2-40B4-BE49-F238E27FC236}">
                <a16:creationId xmlns:a16="http://schemas.microsoft.com/office/drawing/2014/main" id="{C33D343C-4FF1-30DC-7DC0-13BF9C043F09}"/>
              </a:ext>
            </a:extLst>
          </p:cNvPr>
          <p:cNvPicPr>
            <a:picLocks noChangeAspect="1"/>
          </p:cNvPicPr>
          <p:nvPr/>
        </p:nvPicPr>
        <p:blipFill>
          <a:blip r:embed="rId3"/>
          <a:stretch>
            <a:fillRect/>
          </a:stretch>
        </p:blipFill>
        <p:spPr>
          <a:xfrm>
            <a:off x="263232" y="2428260"/>
            <a:ext cx="8748464" cy="867415"/>
          </a:xfrm>
          <a:prstGeom prst="rect">
            <a:avLst/>
          </a:prstGeom>
        </p:spPr>
      </p:pic>
      <p:pic>
        <p:nvPicPr>
          <p:cNvPr id="16" name="图片 15">
            <a:extLst>
              <a:ext uri="{FF2B5EF4-FFF2-40B4-BE49-F238E27FC236}">
                <a16:creationId xmlns:a16="http://schemas.microsoft.com/office/drawing/2014/main" id="{30CD6665-2978-15FD-9499-88A872CACACA}"/>
              </a:ext>
            </a:extLst>
          </p:cNvPr>
          <p:cNvPicPr>
            <a:picLocks noChangeAspect="1"/>
          </p:cNvPicPr>
          <p:nvPr/>
        </p:nvPicPr>
        <p:blipFill>
          <a:blip r:embed="rId4"/>
          <a:stretch>
            <a:fillRect/>
          </a:stretch>
        </p:blipFill>
        <p:spPr>
          <a:xfrm>
            <a:off x="755576" y="3712420"/>
            <a:ext cx="3458520" cy="2884932"/>
          </a:xfrm>
          <a:prstGeom prst="rect">
            <a:avLst/>
          </a:prstGeom>
        </p:spPr>
      </p:pic>
      <p:grpSp>
        <p:nvGrpSpPr>
          <p:cNvPr id="18" name="组合 17">
            <a:extLst>
              <a:ext uri="{FF2B5EF4-FFF2-40B4-BE49-F238E27FC236}">
                <a16:creationId xmlns:a16="http://schemas.microsoft.com/office/drawing/2014/main" id="{111A5455-041B-FDC1-49BF-BE438A8012CF}"/>
              </a:ext>
            </a:extLst>
          </p:cNvPr>
          <p:cNvGrpSpPr/>
          <p:nvPr/>
        </p:nvGrpSpPr>
        <p:grpSpPr>
          <a:xfrm>
            <a:off x="4420916" y="4531138"/>
            <a:ext cx="4464495" cy="1478003"/>
            <a:chOff x="214281" y="4071942"/>
            <a:chExt cx="8874321" cy="2738459"/>
          </a:xfrm>
        </p:grpSpPr>
        <p:pic>
          <p:nvPicPr>
            <p:cNvPr id="19" name="Picture 4">
              <a:extLst>
                <a:ext uri="{FF2B5EF4-FFF2-40B4-BE49-F238E27FC236}">
                  <a16:creationId xmlns:a16="http://schemas.microsoft.com/office/drawing/2014/main" id="{2412F123-2AC1-8D42-3CBF-599E566F2A21}"/>
                </a:ext>
              </a:extLst>
            </p:cNvPr>
            <p:cNvPicPr>
              <a:picLocks noChangeAspect="1" noChangeArrowheads="1"/>
            </p:cNvPicPr>
            <p:nvPr/>
          </p:nvPicPr>
          <p:blipFill>
            <a:blip r:embed="rId5"/>
            <a:srcRect/>
            <a:stretch>
              <a:fillRect/>
            </a:stretch>
          </p:blipFill>
          <p:spPr bwMode="auto">
            <a:xfrm>
              <a:off x="1928794" y="4071942"/>
              <a:ext cx="5381625" cy="2209800"/>
            </a:xfrm>
            <a:prstGeom prst="rect">
              <a:avLst/>
            </a:prstGeom>
            <a:noFill/>
            <a:ln w="9525">
              <a:noFill/>
              <a:miter lim="800000"/>
              <a:headEnd/>
              <a:tailEnd/>
            </a:ln>
            <a:effectLst/>
          </p:spPr>
        </p:pic>
        <p:cxnSp>
          <p:nvCxnSpPr>
            <p:cNvPr id="20" name="直接连接符 19">
              <a:extLst>
                <a:ext uri="{FF2B5EF4-FFF2-40B4-BE49-F238E27FC236}">
                  <a16:creationId xmlns:a16="http://schemas.microsoft.com/office/drawing/2014/main" id="{C3639F3A-AD40-DB16-827A-9470109EAC2A}"/>
                </a:ext>
              </a:extLst>
            </p:cNvPr>
            <p:cNvCxnSpPr/>
            <p:nvPr/>
          </p:nvCxnSpPr>
          <p:spPr>
            <a:xfrm>
              <a:off x="1000100" y="6357958"/>
              <a:ext cx="7000924"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等腰三角形 20">
              <a:extLst>
                <a:ext uri="{FF2B5EF4-FFF2-40B4-BE49-F238E27FC236}">
                  <a16:creationId xmlns:a16="http://schemas.microsoft.com/office/drawing/2014/main" id="{E2F751D0-4666-C7FE-F889-F4F4E3F4852F}"/>
                </a:ext>
              </a:extLst>
            </p:cNvPr>
            <p:cNvSpPr/>
            <p:nvPr/>
          </p:nvSpPr>
          <p:spPr>
            <a:xfrm>
              <a:off x="2000232" y="5786454"/>
              <a:ext cx="214314" cy="142876"/>
            </a:xfrm>
            <a:prstGeom prst="triangle">
              <a:avLst/>
            </a:prstGeom>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TextBox 33">
              <a:extLst>
                <a:ext uri="{FF2B5EF4-FFF2-40B4-BE49-F238E27FC236}">
                  <a16:creationId xmlns:a16="http://schemas.microsoft.com/office/drawing/2014/main" id="{5867F208-5622-4957-85E7-D2A34EB8AB57}"/>
                </a:ext>
              </a:extLst>
            </p:cNvPr>
            <p:cNvSpPr txBox="1">
              <a:spLocks noChangeArrowheads="1"/>
            </p:cNvSpPr>
            <p:nvPr/>
          </p:nvSpPr>
          <p:spPr bwMode="auto">
            <a:xfrm>
              <a:off x="214281" y="4643445"/>
              <a:ext cx="1643070" cy="2166956"/>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Laser-based alignment system </a:t>
              </a:r>
              <a:endParaRPr lang="zh-CN" altLang="en-US" sz="1400" dirty="0"/>
            </a:p>
          </p:txBody>
        </p:sp>
        <p:cxnSp>
          <p:nvCxnSpPr>
            <p:cNvPr id="23" name="直接连接符 22">
              <a:extLst>
                <a:ext uri="{FF2B5EF4-FFF2-40B4-BE49-F238E27FC236}">
                  <a16:creationId xmlns:a16="http://schemas.microsoft.com/office/drawing/2014/main" id="{F878C43A-DBCA-0B62-A7F1-13B6AFFF6972}"/>
                </a:ext>
              </a:extLst>
            </p:cNvPr>
            <p:cNvCxnSpPr/>
            <p:nvPr/>
          </p:nvCxnSpPr>
          <p:spPr>
            <a:xfrm rot="5400000">
              <a:off x="2035951" y="5250669"/>
              <a:ext cx="714380" cy="6429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FC4D87C5-1BD8-A173-9DB8-40B6C30A55EF}"/>
                </a:ext>
              </a:extLst>
            </p:cNvPr>
            <p:cNvCxnSpPr/>
            <p:nvPr/>
          </p:nvCxnSpPr>
          <p:spPr>
            <a:xfrm rot="10800000" flipV="1">
              <a:off x="1285852" y="5857892"/>
              <a:ext cx="839398"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669489C3-4DA2-7BEE-7595-606BF60AA31E}"/>
                </a:ext>
              </a:extLst>
            </p:cNvPr>
            <p:cNvCxnSpPr>
              <a:endCxn id="21" idx="1"/>
            </p:cNvCxnSpPr>
            <p:nvPr/>
          </p:nvCxnSpPr>
          <p:spPr>
            <a:xfrm rot="10800000">
              <a:off x="2053812" y="5857892"/>
              <a:ext cx="1017993"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等腰三角形 25">
              <a:extLst>
                <a:ext uri="{FF2B5EF4-FFF2-40B4-BE49-F238E27FC236}">
                  <a16:creationId xmlns:a16="http://schemas.microsoft.com/office/drawing/2014/main" id="{532014AB-F147-1318-DAB9-9E9235D723F8}"/>
                </a:ext>
              </a:extLst>
            </p:cNvPr>
            <p:cNvSpPr/>
            <p:nvPr/>
          </p:nvSpPr>
          <p:spPr>
            <a:xfrm>
              <a:off x="6858017" y="5786454"/>
              <a:ext cx="214314" cy="142876"/>
            </a:xfrm>
            <a:prstGeom prst="triangle">
              <a:avLst/>
            </a:prstGeom>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7" name="直接连接符 26">
              <a:extLst>
                <a:ext uri="{FF2B5EF4-FFF2-40B4-BE49-F238E27FC236}">
                  <a16:creationId xmlns:a16="http://schemas.microsoft.com/office/drawing/2014/main" id="{E770FC49-F10F-902A-A8C9-77DD1900A82A}"/>
                </a:ext>
              </a:extLst>
            </p:cNvPr>
            <p:cNvCxnSpPr>
              <a:endCxn id="26" idx="1"/>
            </p:cNvCxnSpPr>
            <p:nvPr/>
          </p:nvCxnSpPr>
          <p:spPr>
            <a:xfrm rot="16200000" flipH="1">
              <a:off x="6420458" y="5366754"/>
              <a:ext cx="642942" cy="3393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914386EF-5B8E-C866-6143-F858321F7706}"/>
                </a:ext>
              </a:extLst>
            </p:cNvPr>
            <p:cNvCxnSpPr/>
            <p:nvPr/>
          </p:nvCxnSpPr>
          <p:spPr>
            <a:xfrm rot="10800000" flipV="1">
              <a:off x="6143637" y="5857892"/>
              <a:ext cx="839398"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47C4FE8A-B1B6-FA96-9305-8B7FDE04152E}"/>
                </a:ext>
              </a:extLst>
            </p:cNvPr>
            <p:cNvCxnSpPr>
              <a:endCxn id="26" idx="1"/>
            </p:cNvCxnSpPr>
            <p:nvPr/>
          </p:nvCxnSpPr>
          <p:spPr>
            <a:xfrm rot="10800000">
              <a:off x="6911597" y="5857892"/>
              <a:ext cx="1017993"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9E189CF8-5221-8F6B-8146-CF27AA0B7CC2}"/>
                </a:ext>
              </a:extLst>
            </p:cNvPr>
            <p:cNvCxnSpPr>
              <a:cxnSpLocks/>
            </p:cNvCxnSpPr>
            <p:nvPr/>
          </p:nvCxnSpPr>
          <p:spPr>
            <a:xfrm>
              <a:off x="848289" y="6107925"/>
              <a:ext cx="294689" cy="250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33ACF83C-E6A8-487D-95A8-26D94F056388}"/>
                </a:ext>
              </a:extLst>
            </p:cNvPr>
            <p:cNvCxnSpPr>
              <a:cxnSpLocks/>
            </p:cNvCxnSpPr>
            <p:nvPr/>
          </p:nvCxnSpPr>
          <p:spPr>
            <a:xfrm rot="10800000" flipV="1">
              <a:off x="7072332" y="5429265"/>
              <a:ext cx="642941" cy="4286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3">
              <a:extLst>
                <a:ext uri="{FF2B5EF4-FFF2-40B4-BE49-F238E27FC236}">
                  <a16:creationId xmlns:a16="http://schemas.microsoft.com/office/drawing/2014/main" id="{8E14C697-CE1C-4ED1-021E-A36BDB9AEA2A}"/>
                </a:ext>
              </a:extLst>
            </p:cNvPr>
            <p:cNvSpPr txBox="1">
              <a:spLocks noChangeArrowheads="1"/>
            </p:cNvSpPr>
            <p:nvPr/>
          </p:nvSpPr>
          <p:spPr bwMode="auto">
            <a:xfrm>
              <a:off x="7497939" y="4740071"/>
              <a:ext cx="1590663" cy="969427"/>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Laser tracker</a:t>
              </a:r>
              <a:endParaRPr lang="zh-CN" altLang="en-US" sz="1400" dirty="0"/>
            </a:p>
          </p:txBody>
        </p:sp>
      </p:grpSp>
    </p:spTree>
    <p:extLst>
      <p:ext uri="{BB962C8B-B14F-4D97-AF65-F5344CB8AC3E}">
        <p14:creationId xmlns:p14="http://schemas.microsoft.com/office/powerpoint/2010/main" val="1835633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FAC703-D1EA-41E4-97B7-B95468EBF989}"/>
              </a:ext>
            </a:extLst>
          </p:cNvPr>
          <p:cNvPicPr>
            <a:picLocks noChangeAspect="1"/>
          </p:cNvPicPr>
          <p:nvPr/>
        </p:nvPicPr>
        <p:blipFill>
          <a:blip r:embed="rId2"/>
          <a:stretch>
            <a:fillRect/>
          </a:stretch>
        </p:blipFill>
        <p:spPr>
          <a:xfrm>
            <a:off x="4884821" y="959644"/>
            <a:ext cx="1763393" cy="1179917"/>
          </a:xfrm>
          <a:prstGeom prst="rect">
            <a:avLst/>
          </a:prstGeom>
        </p:spPr>
      </p:pic>
      <p:sp>
        <p:nvSpPr>
          <p:cNvPr id="2" name="Content Placeholder 1">
            <a:extLst>
              <a:ext uri="{FF2B5EF4-FFF2-40B4-BE49-F238E27FC236}">
                <a16:creationId xmlns:a16="http://schemas.microsoft.com/office/drawing/2014/main" id="{97E6E4CD-0A23-451E-B7E4-21AFC1A92D23}"/>
              </a:ext>
            </a:extLst>
          </p:cNvPr>
          <p:cNvSpPr>
            <a:spLocks noGrp="1"/>
          </p:cNvSpPr>
          <p:nvPr>
            <p:ph idx="1"/>
          </p:nvPr>
        </p:nvSpPr>
        <p:spPr>
          <a:xfrm>
            <a:off x="305992" y="2051448"/>
            <a:ext cx="6466283" cy="2665877"/>
          </a:xfrm>
        </p:spPr>
        <p:txBody>
          <a:bodyPr/>
          <a:lstStyle/>
          <a:p>
            <a:pPr marL="257175" indent="-257175" algn="just">
              <a:buFontTx/>
              <a:buChar char="-"/>
            </a:pPr>
            <a:r>
              <a:rPr lang="en-US" sz="1350" b="0" dirty="0"/>
              <a:t>MDI area: </a:t>
            </a:r>
            <a:r>
              <a:rPr lang="en-US" sz="1350" dirty="0"/>
              <a:t>survey galleries</a:t>
            </a:r>
            <a:r>
              <a:rPr lang="en-US" sz="1350" b="0" dirty="0"/>
              <a:t>, parallel to the machine, must be put in place to link one side of the machine to the other side, once the detector is in place.</a:t>
            </a:r>
          </a:p>
          <a:p>
            <a:pPr marL="257175" indent="-257175" algn="just">
              <a:buFontTx/>
              <a:buChar char="-"/>
            </a:pPr>
            <a:r>
              <a:rPr lang="en-US" sz="1350" b="0" dirty="0"/>
              <a:t>MDI area: all </a:t>
            </a:r>
            <a:r>
              <a:rPr lang="en-US" sz="1350" dirty="0"/>
              <a:t>low beta triplets </a:t>
            </a:r>
            <a:r>
              <a:rPr lang="en-US" sz="1350" b="0" dirty="0"/>
              <a:t>equipped with alignment sensors and supported by motorized jacks.</a:t>
            </a:r>
          </a:p>
          <a:p>
            <a:pPr marL="500175" lvl="1" indent="-257175" algn="just">
              <a:buFontTx/>
              <a:buChar char="-"/>
            </a:pPr>
            <a:r>
              <a:rPr lang="en-US" b="0" dirty="0"/>
              <a:t>Machine reference available in the 4 experimental area</a:t>
            </a:r>
          </a:p>
          <a:p>
            <a:pPr marL="500175" lvl="1" indent="-257175" algn="just">
              <a:buFontTx/>
              <a:buChar char="-"/>
            </a:pPr>
            <a:r>
              <a:rPr lang="en-US" b="0" dirty="0"/>
              <a:t>Position determination of </a:t>
            </a:r>
            <a:r>
              <a:rPr lang="en-US" dirty="0"/>
              <a:t>the left triplet w.r.t. right triplet within ± 50 µm (1</a:t>
            </a:r>
            <a:r>
              <a:rPr lang="el-GR" dirty="0"/>
              <a:t>σ</a:t>
            </a:r>
            <a:r>
              <a:rPr lang="fr-CH" dirty="0"/>
              <a:t>) </a:t>
            </a:r>
            <a:r>
              <a:rPr lang="en-US" dirty="0"/>
              <a:t>in vertical and within ± 100 µm (1</a:t>
            </a:r>
            <a:r>
              <a:rPr lang="el-GR" dirty="0"/>
              <a:t>σ</a:t>
            </a:r>
            <a:r>
              <a:rPr lang="fr-CH" dirty="0"/>
              <a:t>) </a:t>
            </a:r>
            <a:r>
              <a:rPr lang="en-US" dirty="0"/>
              <a:t>in radial</a:t>
            </a:r>
          </a:p>
          <a:p>
            <a:pPr marL="500175" lvl="1" indent="-257175" algn="just">
              <a:buFontTx/>
              <a:buChar char="-"/>
            </a:pPr>
            <a:r>
              <a:rPr lang="en-US" b="0" dirty="0"/>
              <a:t>Position determination of one quadrupole inside a triplet within ± 70 µm (1</a:t>
            </a:r>
            <a:r>
              <a:rPr lang="el-GR" b="0" dirty="0"/>
              <a:t>σ</a:t>
            </a:r>
            <a:r>
              <a:rPr lang="fr-CH" b="0" dirty="0"/>
              <a:t>)</a:t>
            </a:r>
            <a:endParaRPr lang="en-US" b="0" dirty="0"/>
          </a:p>
          <a:p>
            <a:pPr marL="500175" lvl="1" indent="-257175" algn="just">
              <a:buFontTx/>
              <a:buChar char="-"/>
            </a:pPr>
            <a:r>
              <a:rPr lang="en-US" dirty="0"/>
              <a:t>Remote adjustment performed (when needed) during YETS</a:t>
            </a:r>
            <a:endParaRPr lang="en-US" b="0" dirty="0"/>
          </a:p>
          <a:p>
            <a:pPr marL="257175" indent="-257175" algn="just">
              <a:buFontTx/>
              <a:buChar char="-"/>
            </a:pPr>
            <a:r>
              <a:rPr lang="en-US" sz="1350" b="0" dirty="0"/>
              <a:t>Very accurate on top of the cryostat but what happens inside? </a:t>
            </a:r>
            <a:r>
              <a:rPr lang="en-US" sz="1350" b="0" dirty="0">
                <a:sym typeface="Wingdings" panose="05000000000000000000" pitchFamily="2" charset="2"/>
              </a:rPr>
              <a:t> </a:t>
            </a:r>
            <a:r>
              <a:rPr lang="en-US" sz="1350" dirty="0">
                <a:sym typeface="Wingdings" panose="05000000000000000000" pitchFamily="2" charset="2"/>
              </a:rPr>
              <a:t>Internal monitoring </a:t>
            </a:r>
            <a:r>
              <a:rPr lang="en-US" sz="1350" b="0" dirty="0">
                <a:sym typeface="Wingdings" panose="05000000000000000000" pitchFamily="2" charset="2"/>
              </a:rPr>
              <a:t>for HL-LHC: continuous determination of the position of the cold masses of the inner triplets and the crab cavities w.r.t. their cryostat.</a:t>
            </a:r>
            <a:endParaRPr lang="en-US" sz="1350" b="0" dirty="0"/>
          </a:p>
          <a:p>
            <a:pPr algn="just"/>
            <a:r>
              <a:rPr lang="en-US" sz="1350" b="0" dirty="0"/>
              <a:t>survey galleries</a:t>
            </a:r>
          </a:p>
          <a:p>
            <a:pPr marL="257175" indent="-257175" algn="just">
              <a:buFontTx/>
              <a:buChar char="-"/>
            </a:pPr>
            <a:endParaRPr lang="en-US" sz="1350" b="0" dirty="0"/>
          </a:p>
        </p:txBody>
      </p:sp>
      <p:sp>
        <p:nvSpPr>
          <p:cNvPr id="3" name="Title 2">
            <a:extLst>
              <a:ext uri="{FF2B5EF4-FFF2-40B4-BE49-F238E27FC236}">
                <a16:creationId xmlns:a16="http://schemas.microsoft.com/office/drawing/2014/main" id="{52D2CA7E-19EC-4911-B42C-751FCCF4D4ED}"/>
              </a:ext>
            </a:extLst>
          </p:cNvPr>
          <p:cNvSpPr>
            <a:spLocks noGrp="1"/>
          </p:cNvSpPr>
          <p:nvPr>
            <p:ph type="title"/>
          </p:nvPr>
        </p:nvSpPr>
        <p:spPr/>
        <p:txBody>
          <a:bodyPr/>
          <a:lstStyle/>
          <a:p>
            <a:r>
              <a:rPr lang="en-US" dirty="0"/>
              <a:t>LHC: lessons learnt</a:t>
            </a:r>
          </a:p>
        </p:txBody>
      </p:sp>
      <p:sp>
        <p:nvSpPr>
          <p:cNvPr id="4" name="Date Placeholder 3">
            <a:extLst>
              <a:ext uri="{FF2B5EF4-FFF2-40B4-BE49-F238E27FC236}">
                <a16:creationId xmlns:a16="http://schemas.microsoft.com/office/drawing/2014/main" id="{A241116F-ED23-41F0-9201-8227B3EA1F27}"/>
              </a:ext>
            </a:extLst>
          </p:cNvPr>
          <p:cNvSpPr>
            <a:spLocks noGrp="1"/>
          </p:cNvSpPr>
          <p:nvPr>
            <p:ph type="dt" sz="half" idx="10"/>
          </p:nvPr>
        </p:nvSpPr>
        <p:spPr/>
        <p:txBody>
          <a:bodyPr/>
          <a:lstStyle/>
          <a:p>
            <a:pPr defTabSz="685800" fontAlgn="auto">
              <a:spcBef>
                <a:spcPts val="0"/>
              </a:spcBef>
              <a:spcAft>
                <a:spcPts val="0"/>
              </a:spcAft>
            </a:pPr>
            <a:r>
              <a:rPr lang="en-US">
                <a:solidFill>
                  <a:srgbClr val="FFFFFF"/>
                </a:solidFill>
                <a:latin typeface="Arial"/>
                <a:ea typeface="+mn-ea"/>
              </a:rPr>
              <a:t>04 July 2023</a:t>
            </a:r>
            <a:endParaRPr lang="en-US" dirty="0">
              <a:solidFill>
                <a:srgbClr val="FFFFFF"/>
              </a:solidFill>
              <a:latin typeface="Arial"/>
              <a:ea typeface="+mn-ea"/>
            </a:endParaRPr>
          </a:p>
        </p:txBody>
      </p:sp>
      <p:sp>
        <p:nvSpPr>
          <p:cNvPr id="5" name="Footer Placeholder 4">
            <a:extLst>
              <a:ext uri="{FF2B5EF4-FFF2-40B4-BE49-F238E27FC236}">
                <a16:creationId xmlns:a16="http://schemas.microsoft.com/office/drawing/2014/main" id="{8E3358F7-4FBB-4527-9F78-E1C8FCDA647A}"/>
              </a:ext>
            </a:extLst>
          </p:cNvPr>
          <p:cNvSpPr>
            <a:spLocks noGrp="1"/>
          </p:cNvSpPr>
          <p:nvPr>
            <p:ph type="ftr" sz="quarter" idx="11"/>
          </p:nvPr>
        </p:nvSpPr>
        <p:spPr/>
        <p:txBody>
          <a:bodyPr/>
          <a:lstStyle/>
          <a:p>
            <a:pPr defTabSz="685800" fontAlgn="auto">
              <a:spcBef>
                <a:spcPts val="0"/>
              </a:spcBef>
              <a:spcAft>
                <a:spcPts val="0"/>
              </a:spcAft>
            </a:pPr>
            <a:r>
              <a:rPr lang="en-GB">
                <a:solidFill>
                  <a:srgbClr val="FFFFFF"/>
                </a:solidFill>
                <a:latin typeface="Arial"/>
                <a:ea typeface="+mn-ea"/>
              </a:rPr>
              <a:t>H. Mainaud Durand | Geodetic, survey and alignment challenges of the FCC-ee</a:t>
            </a:r>
            <a:endParaRPr lang="en-US" dirty="0">
              <a:solidFill>
                <a:srgbClr val="FFFFFF"/>
              </a:solidFill>
              <a:latin typeface="Arial"/>
              <a:ea typeface="+mn-ea"/>
            </a:endParaRPr>
          </a:p>
        </p:txBody>
      </p:sp>
      <p:sp>
        <p:nvSpPr>
          <p:cNvPr id="6" name="Slide Number Placeholder 5">
            <a:extLst>
              <a:ext uri="{FF2B5EF4-FFF2-40B4-BE49-F238E27FC236}">
                <a16:creationId xmlns:a16="http://schemas.microsoft.com/office/drawing/2014/main" id="{7AE2AB9C-8680-4445-B7E3-2F41A4FBB9F2}"/>
              </a:ext>
            </a:extLst>
          </p:cNvPr>
          <p:cNvSpPr>
            <a:spLocks noGrp="1"/>
          </p:cNvSpPr>
          <p:nvPr>
            <p:ph type="sldNum" sz="quarter" idx="12"/>
          </p:nvPr>
        </p:nvSpPr>
        <p:spPr/>
        <p:txBody>
          <a:bodyPr/>
          <a:lstStyle/>
          <a:p>
            <a:pPr defTabSz="685800" fontAlgn="auto">
              <a:spcBef>
                <a:spcPts val="0"/>
              </a:spcBef>
              <a:spcAft>
                <a:spcPts val="0"/>
              </a:spcAft>
            </a:pPr>
            <a:fld id="{36B5EA5A-BC32-A742-B11B-8E7414D5B535}" type="slidenum">
              <a:rPr lang="en-US">
                <a:solidFill>
                  <a:srgbClr val="FFFFFF"/>
                </a:solidFill>
                <a:latin typeface="Arial"/>
                <a:ea typeface="+mn-ea"/>
              </a:rPr>
              <a:pPr defTabSz="685800" fontAlgn="auto">
                <a:spcBef>
                  <a:spcPts val="0"/>
                </a:spcBef>
                <a:spcAft>
                  <a:spcPts val="0"/>
                </a:spcAft>
              </a:pPr>
              <a:t>58</a:t>
            </a:fld>
            <a:endParaRPr lang="en-US" dirty="0">
              <a:solidFill>
                <a:srgbClr val="FFFFFF"/>
              </a:solidFill>
              <a:latin typeface="Arial"/>
              <a:ea typeface="+mn-ea"/>
            </a:endParaRPr>
          </a:p>
        </p:txBody>
      </p:sp>
      <p:pic>
        <p:nvPicPr>
          <p:cNvPr id="7" name="Picture 6">
            <a:extLst>
              <a:ext uri="{FF2B5EF4-FFF2-40B4-BE49-F238E27FC236}">
                <a16:creationId xmlns:a16="http://schemas.microsoft.com/office/drawing/2014/main" id="{6239098A-3A5E-4B63-B8E1-CDBB11B0BA0C}"/>
              </a:ext>
            </a:extLst>
          </p:cNvPr>
          <p:cNvPicPr>
            <a:picLocks noChangeAspect="1"/>
          </p:cNvPicPr>
          <p:nvPr/>
        </p:nvPicPr>
        <p:blipFill>
          <a:blip r:embed="rId3"/>
          <a:stretch>
            <a:fillRect/>
          </a:stretch>
        </p:blipFill>
        <p:spPr>
          <a:xfrm>
            <a:off x="6853909" y="1137445"/>
            <a:ext cx="2094158" cy="4188315"/>
          </a:xfrm>
          <a:prstGeom prst="rect">
            <a:avLst/>
          </a:prstGeom>
        </p:spPr>
      </p:pic>
      <p:cxnSp>
        <p:nvCxnSpPr>
          <p:cNvPr id="10" name="Straight Arrow Connector 9">
            <a:extLst>
              <a:ext uri="{FF2B5EF4-FFF2-40B4-BE49-F238E27FC236}">
                <a16:creationId xmlns:a16="http://schemas.microsoft.com/office/drawing/2014/main" id="{A512A6F3-2F55-2CD3-1DEA-FAA38CEB47AD}"/>
              </a:ext>
            </a:extLst>
          </p:cNvPr>
          <p:cNvCxnSpPr>
            <a:cxnSpLocks/>
            <a:stCxn id="11" idx="2"/>
          </p:cNvCxnSpPr>
          <p:nvPr/>
        </p:nvCxnSpPr>
        <p:spPr>
          <a:xfrm>
            <a:off x="4844005" y="1137445"/>
            <a:ext cx="534112" cy="7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0BF26-BB9B-6C9C-239B-7086CA962A65}"/>
              </a:ext>
            </a:extLst>
          </p:cNvPr>
          <p:cNvSpPr txBox="1"/>
          <p:nvPr/>
        </p:nvSpPr>
        <p:spPr>
          <a:xfrm>
            <a:off x="4194300" y="929696"/>
            <a:ext cx="1299410" cy="207749"/>
          </a:xfrm>
          <a:prstGeom prst="rect">
            <a:avLst/>
          </a:prstGeom>
          <a:noFill/>
        </p:spPr>
        <p:txBody>
          <a:bodyPr wrap="square" lIns="0" tIns="0" rIns="0" bIns="0" rtlCol="0">
            <a:spAutoFit/>
          </a:bodyPr>
          <a:lstStyle/>
          <a:p>
            <a:pPr defTabSz="685800" fontAlgn="auto">
              <a:spcBef>
                <a:spcPts val="0"/>
              </a:spcBef>
              <a:spcAft>
                <a:spcPts val="0"/>
              </a:spcAft>
            </a:pPr>
            <a:r>
              <a:rPr lang="en-US" sz="1350" dirty="0">
                <a:solidFill>
                  <a:srgbClr val="0033A0"/>
                </a:solidFill>
                <a:latin typeface="Arial"/>
                <a:ea typeface="+mn-ea"/>
              </a:rPr>
              <a:t>survey galleries</a:t>
            </a:r>
          </a:p>
        </p:txBody>
      </p:sp>
      <p:cxnSp>
        <p:nvCxnSpPr>
          <p:cNvPr id="14" name="Straight Arrow Connector 13">
            <a:extLst>
              <a:ext uri="{FF2B5EF4-FFF2-40B4-BE49-F238E27FC236}">
                <a16:creationId xmlns:a16="http://schemas.microsoft.com/office/drawing/2014/main" id="{6B439387-550D-8AAD-5A6C-BE5B057DD5B1}"/>
              </a:ext>
            </a:extLst>
          </p:cNvPr>
          <p:cNvCxnSpPr>
            <a:cxnSpLocks/>
          </p:cNvCxnSpPr>
          <p:nvPr/>
        </p:nvCxnSpPr>
        <p:spPr>
          <a:xfrm>
            <a:off x="4884821" y="1137445"/>
            <a:ext cx="1443789" cy="114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185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3CF20838-72B9-A272-8E4F-5D50F3D4F7C8}"/>
              </a:ext>
            </a:extLst>
          </p:cNvPr>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a:extLst>
              <a:ext uri="{FF2B5EF4-FFF2-40B4-BE49-F238E27FC236}">
                <a16:creationId xmlns:a16="http://schemas.microsoft.com/office/drawing/2014/main" id="{DE2CDD43-6EE8-D997-9057-1714F526436F}"/>
              </a:ext>
            </a:extLst>
          </p:cNvPr>
          <p:cNvSpPr>
            <a:spLocks noGrp="1"/>
          </p:cNvSpPr>
          <p:nvPr>
            <p:ph type="title"/>
          </p:nvPr>
        </p:nvSpPr>
        <p:spPr>
          <a:xfrm>
            <a:off x="251520" y="38664"/>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专家意见</a:t>
            </a:r>
          </a:p>
        </p:txBody>
      </p:sp>
      <p:sp>
        <p:nvSpPr>
          <p:cNvPr id="13" name="灯片编号占位符 3">
            <a:extLst>
              <a:ext uri="{FF2B5EF4-FFF2-40B4-BE49-F238E27FC236}">
                <a16:creationId xmlns:a16="http://schemas.microsoft.com/office/drawing/2014/main" id="{FC665280-0B03-E380-9577-42BF6B8D172B}"/>
              </a:ext>
            </a:extLst>
          </p:cNvPr>
          <p:cNvSpPr>
            <a:spLocks noGrp="1"/>
          </p:cNvSpPr>
          <p:nvPr>
            <p:ph type="sldNum" sz="quarter" idx="12"/>
          </p:nvPr>
        </p:nvSpPr>
        <p:spPr>
          <a:xfrm>
            <a:off x="6553200" y="6356350"/>
            <a:ext cx="2133600" cy="365125"/>
          </a:xfrm>
        </p:spPr>
        <p:txBody>
          <a:bodyPr/>
          <a:lstStyle/>
          <a:p>
            <a:pPr>
              <a:defRPr/>
            </a:pPr>
            <a:fld id="{04BEEA27-C98A-4D6E-B88E-6F0045E4FB59}" type="slidenum">
              <a:rPr lang="zh-CN" altLang="en-US" smtClean="0"/>
              <a:pPr>
                <a:defRPr/>
              </a:pPr>
              <a:t>59</a:t>
            </a:fld>
            <a:endParaRPr lang="zh-CN" altLang="en-US" dirty="0"/>
          </a:p>
        </p:txBody>
      </p:sp>
      <p:sp>
        <p:nvSpPr>
          <p:cNvPr id="5" name="内容占位符 2">
            <a:extLst>
              <a:ext uri="{FF2B5EF4-FFF2-40B4-BE49-F238E27FC236}">
                <a16:creationId xmlns:a16="http://schemas.microsoft.com/office/drawing/2014/main" id="{8ABB3A39-7CE7-EB19-0C23-CD9572E672E9}"/>
              </a:ext>
            </a:extLst>
          </p:cNvPr>
          <p:cNvSpPr txBox="1">
            <a:spLocks/>
          </p:cNvSpPr>
          <p:nvPr/>
        </p:nvSpPr>
        <p:spPr bwMode="auto">
          <a:xfrm>
            <a:off x="109603" y="830912"/>
            <a:ext cx="7725544" cy="4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startAt="5"/>
            </a:pPr>
            <a:r>
              <a:rPr lang="en-US" altLang="zh-CN" sz="2000" dirty="0">
                <a:latin typeface="Times New Roman" pitchFamily="18" charset="0"/>
                <a:cs typeface="Times New Roman" pitchFamily="18" charset="0"/>
              </a:rPr>
              <a:t> </a:t>
            </a:r>
          </a:p>
        </p:txBody>
      </p:sp>
      <p:pic>
        <p:nvPicPr>
          <p:cNvPr id="4" name="图片 3">
            <a:extLst>
              <a:ext uri="{FF2B5EF4-FFF2-40B4-BE49-F238E27FC236}">
                <a16:creationId xmlns:a16="http://schemas.microsoft.com/office/drawing/2014/main" id="{50E4A2E1-889E-23E1-6631-D30E1586129F}"/>
              </a:ext>
            </a:extLst>
          </p:cNvPr>
          <p:cNvPicPr>
            <a:picLocks noChangeAspect="1"/>
          </p:cNvPicPr>
          <p:nvPr/>
        </p:nvPicPr>
        <p:blipFill>
          <a:blip r:embed="rId2"/>
          <a:stretch>
            <a:fillRect/>
          </a:stretch>
        </p:blipFill>
        <p:spPr>
          <a:xfrm>
            <a:off x="305780" y="1025820"/>
            <a:ext cx="8532440" cy="1137358"/>
          </a:xfrm>
          <a:prstGeom prst="rect">
            <a:avLst/>
          </a:prstGeom>
        </p:spPr>
      </p:pic>
      <p:pic>
        <p:nvPicPr>
          <p:cNvPr id="12" name="图片 11">
            <a:extLst>
              <a:ext uri="{FF2B5EF4-FFF2-40B4-BE49-F238E27FC236}">
                <a16:creationId xmlns:a16="http://schemas.microsoft.com/office/drawing/2014/main" id="{69FDF199-8273-71C4-C4A6-8FF82B0A9F6B}"/>
              </a:ext>
            </a:extLst>
          </p:cNvPr>
          <p:cNvPicPr>
            <a:picLocks noChangeAspect="1"/>
          </p:cNvPicPr>
          <p:nvPr/>
        </p:nvPicPr>
        <p:blipFill>
          <a:blip r:embed="rId3"/>
          <a:stretch>
            <a:fillRect/>
          </a:stretch>
        </p:blipFill>
        <p:spPr>
          <a:xfrm>
            <a:off x="457200" y="2393102"/>
            <a:ext cx="8100392" cy="4145308"/>
          </a:xfrm>
          <a:prstGeom prst="rect">
            <a:avLst/>
          </a:prstGeom>
        </p:spPr>
      </p:pic>
    </p:spTree>
    <p:extLst>
      <p:ext uri="{BB962C8B-B14F-4D97-AF65-F5344CB8AC3E}">
        <p14:creationId xmlns:p14="http://schemas.microsoft.com/office/powerpoint/2010/main" val="202042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8C0368D0-8B3D-472E-B33A-F3BEFFE4E31E}"/>
              </a:ext>
            </a:extLst>
          </p:cNvPr>
          <p:cNvCxnSpPr/>
          <p:nvPr/>
        </p:nvCxnSpPr>
        <p:spPr>
          <a:xfrm>
            <a:off x="0" y="83671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2D66BDD6-E67C-4657-B955-1C905A16F91C}"/>
              </a:ext>
            </a:extLst>
          </p:cNvPr>
          <p:cNvSpPr/>
          <p:nvPr/>
        </p:nvSpPr>
        <p:spPr>
          <a:xfrm>
            <a:off x="630598" y="1021373"/>
            <a:ext cx="8009401" cy="3631763"/>
          </a:xfrm>
          <a:prstGeom prst="rect">
            <a:avLst/>
          </a:prstGeom>
        </p:spPr>
        <p:txBody>
          <a:bodyPr wrap="square">
            <a:spAutoFit/>
          </a:bodyPr>
          <a:lstStyle/>
          <a:p>
            <a:pPr marL="358775" lvl="1" indent="-358775">
              <a:spcBef>
                <a:spcPts val="500"/>
              </a:spcBef>
              <a:spcAft>
                <a:spcPts val="500"/>
              </a:spcAft>
              <a:buClr>
                <a:srgbClr val="FF0000"/>
              </a:buClr>
              <a:buSzPct val="80000"/>
              <a:buFont typeface="Wingdings" panose="05000000000000000000" pitchFamily="2" charset="2"/>
              <a:buChar char="Ø"/>
              <a:defRPr/>
            </a:pPr>
            <a:r>
              <a:rPr lang="zh-CN" altLang="en-US" sz="2000" dirty="0"/>
              <a:t>加速器物理设计给出的是设备最终准直精度要求，准直需要根据完成设备最终就位所要经历的各个工作环节合理分配各环节的限差，保证设备的最终定位误差满足物理设计要求。</a:t>
            </a:r>
            <a:endParaRPr lang="en-US" altLang="zh-CN" sz="2000" dirty="0"/>
          </a:p>
          <a:p>
            <a:pPr marL="358775" lvl="1" indent="-358775">
              <a:spcBef>
                <a:spcPts val="500"/>
              </a:spcBef>
              <a:spcAft>
                <a:spcPts val="500"/>
              </a:spcAft>
              <a:buClr>
                <a:srgbClr val="FF0000"/>
              </a:buClr>
              <a:buSzPct val="80000"/>
              <a:buFont typeface="Wingdings" panose="05000000000000000000" pitchFamily="2" charset="2"/>
              <a:buChar char="Ø"/>
              <a:defRPr/>
            </a:pPr>
            <a:r>
              <a:rPr lang="zh-CN" altLang="en-US" sz="2000" dirty="0"/>
              <a:t>一般说来准直误差环节包括：</a:t>
            </a:r>
            <a:endParaRPr lang="zh-CN" altLang="zh-CN" sz="2000" dirty="0"/>
          </a:p>
          <a:p>
            <a:pPr marL="815975" lvl="2" indent="-358775">
              <a:spcBef>
                <a:spcPts val="500"/>
              </a:spcBef>
              <a:spcAft>
                <a:spcPts val="500"/>
              </a:spcAft>
              <a:buClr>
                <a:srgbClr val="FF0000"/>
              </a:buClr>
              <a:buSzPct val="80000"/>
              <a:buFont typeface="Wingdings" panose="05000000000000000000" pitchFamily="2" charset="2"/>
              <a:buChar char="ü"/>
              <a:defRPr/>
            </a:pPr>
            <a:r>
              <a:rPr lang="zh-CN" altLang="zh-CN" sz="2000" dirty="0"/>
              <a:t>准直控制网误差</a:t>
            </a:r>
            <a:endParaRPr lang="en-US" altLang="zh-CN" sz="2000" dirty="0">
              <a:solidFill>
                <a:prstClr val="black"/>
              </a:solidFill>
              <a:latin typeface="Times New Roman" pitchFamily="18" charset="0"/>
              <a:cs typeface="Times New Roman" pitchFamily="18" charset="0"/>
            </a:endParaRPr>
          </a:p>
          <a:p>
            <a:pPr marL="815975" lvl="2" indent="-358775">
              <a:spcBef>
                <a:spcPts val="500"/>
              </a:spcBef>
              <a:spcAft>
                <a:spcPts val="500"/>
              </a:spcAft>
              <a:buClr>
                <a:srgbClr val="FF0000"/>
              </a:buClr>
              <a:buSzPct val="80000"/>
              <a:buFont typeface="Wingdings" panose="05000000000000000000" pitchFamily="2" charset="2"/>
              <a:buChar char="ü"/>
              <a:defRPr/>
            </a:pPr>
            <a:r>
              <a:rPr lang="zh-CN" altLang="zh-CN" sz="2000" dirty="0"/>
              <a:t>设备标定</a:t>
            </a:r>
            <a:r>
              <a:rPr lang="en-US" altLang="zh-CN" sz="2000" dirty="0"/>
              <a:t>\</a:t>
            </a:r>
            <a:r>
              <a:rPr lang="zh-CN" altLang="zh-CN" sz="2000" dirty="0"/>
              <a:t>预准直误差</a:t>
            </a:r>
            <a:endParaRPr lang="en-US" altLang="zh-CN" sz="2000" dirty="0"/>
          </a:p>
          <a:p>
            <a:pPr marL="815975" lvl="2" indent="-358775">
              <a:spcBef>
                <a:spcPts val="500"/>
              </a:spcBef>
              <a:spcAft>
                <a:spcPts val="500"/>
              </a:spcAft>
              <a:buClr>
                <a:srgbClr val="FF0000"/>
              </a:buClr>
              <a:buSzPct val="80000"/>
              <a:buFont typeface="Wingdings" panose="05000000000000000000" pitchFamily="2" charset="2"/>
              <a:buChar char="ü"/>
              <a:defRPr/>
            </a:pPr>
            <a:r>
              <a:rPr lang="zh-CN" altLang="zh-CN" sz="2000" dirty="0"/>
              <a:t>现场测量误差</a:t>
            </a:r>
            <a:endParaRPr lang="en-US" altLang="zh-CN" sz="2000" dirty="0"/>
          </a:p>
          <a:p>
            <a:pPr marL="815975" lvl="2" indent="-358775">
              <a:spcBef>
                <a:spcPts val="500"/>
              </a:spcBef>
              <a:spcAft>
                <a:spcPts val="500"/>
              </a:spcAft>
              <a:buClr>
                <a:srgbClr val="FF0000"/>
              </a:buClr>
              <a:buSzPct val="80000"/>
              <a:buFont typeface="Wingdings" panose="05000000000000000000" pitchFamily="2" charset="2"/>
              <a:buChar char="ü"/>
              <a:defRPr/>
            </a:pPr>
            <a:r>
              <a:rPr lang="zh-CN" altLang="zh-CN" sz="2000" dirty="0"/>
              <a:t>安装调整误差</a:t>
            </a:r>
            <a:endParaRPr lang="en-US" altLang="zh-CN" sz="2000" dirty="0"/>
          </a:p>
          <a:p>
            <a:pPr marL="358775" lvl="1" indent="-358775">
              <a:spcBef>
                <a:spcPts val="500"/>
              </a:spcBef>
              <a:spcAft>
                <a:spcPts val="500"/>
              </a:spcAft>
              <a:buClr>
                <a:srgbClr val="FF0000"/>
              </a:buClr>
              <a:buSzPct val="80000"/>
              <a:buFont typeface="Wingdings" panose="05000000000000000000" pitchFamily="2" charset="2"/>
              <a:buChar char="Ø"/>
              <a:defRPr/>
            </a:pPr>
            <a:r>
              <a:rPr lang="zh-CN" altLang="en-US" sz="2000" dirty="0">
                <a:solidFill>
                  <a:prstClr val="black"/>
                </a:solidFill>
                <a:latin typeface="Times New Roman" pitchFamily="18" charset="0"/>
                <a:cs typeface="Times New Roman" pitchFamily="18" charset="0"/>
              </a:rPr>
              <a:t>这些误差环节相互独立，因此设备最终就位误差可按如下方式计算：</a:t>
            </a:r>
            <a:endParaRPr lang="en-US" altLang="zh-CN" sz="2000" dirty="0">
              <a:solidFill>
                <a:prstClr val="black"/>
              </a:solidFill>
              <a:latin typeface="Times New Roman" pitchFamily="18" charset="0"/>
              <a:cs typeface="Times New Roman" pitchFamily="18" charset="0"/>
            </a:endParaRPr>
          </a:p>
        </p:txBody>
      </p:sp>
      <p:graphicFrame>
        <p:nvGraphicFramePr>
          <p:cNvPr id="4" name="对象 3"/>
          <p:cNvGraphicFramePr>
            <a:graphicFrameLocks noChangeAspect="1"/>
          </p:cNvGraphicFramePr>
          <p:nvPr>
            <p:extLst>
              <p:ext uri="{D42A27DB-BD31-4B8C-83A1-F6EECF244321}">
                <p14:modId xmlns:p14="http://schemas.microsoft.com/office/powerpoint/2010/main" val="2693710748"/>
              </p:ext>
            </p:extLst>
          </p:nvPr>
        </p:nvGraphicFramePr>
        <p:xfrm>
          <a:off x="360319" y="5052005"/>
          <a:ext cx="8369315" cy="476835"/>
        </p:xfrm>
        <a:graphic>
          <a:graphicData uri="http://schemas.openxmlformats.org/presentationml/2006/ole">
            <mc:AlternateContent xmlns:mc="http://schemas.openxmlformats.org/markup-compatibility/2006">
              <mc:Choice xmlns:v="urn:schemas-microsoft-com:vml" Requires="v">
                <p:oleObj name="Equation" r:id="rId3" imgW="4648200" imgH="266700" progId="Equation.DSMT4">
                  <p:embed/>
                </p:oleObj>
              </mc:Choice>
              <mc:Fallback>
                <p:oleObj name="Equation" r:id="rId3" imgW="4648200" imgH="266700" progId="Equation.DSMT4">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19" y="5052005"/>
                        <a:ext cx="8369315" cy="476835"/>
                      </a:xfrm>
                      <a:prstGeom prst="rect">
                        <a:avLst/>
                      </a:prstGeom>
                      <a:noFill/>
                    </p:spPr>
                  </p:pic>
                </p:oleObj>
              </mc:Fallback>
            </mc:AlternateContent>
          </a:graphicData>
        </a:graphic>
      </p:graphicFrame>
      <p:sp>
        <p:nvSpPr>
          <p:cNvPr id="5" name="标题 1">
            <a:extLst>
              <a:ext uri="{FF2B5EF4-FFF2-40B4-BE49-F238E27FC236}">
                <a16:creationId xmlns:a16="http://schemas.microsoft.com/office/drawing/2014/main" id="{060FF2C8-76B9-9FD5-B5D8-0133D3AE699D}"/>
              </a:ext>
            </a:extLst>
          </p:cNvPr>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二、</a:t>
            </a:r>
            <a:r>
              <a:rPr lang="en-US" altLang="zh-CN" sz="2800" b="1" dirty="0">
                <a:latin typeface="Arial Unicode MS" pitchFamily="34" charset="-122"/>
                <a:ea typeface="Arial Unicode MS" panose="020B0604020202020204" pitchFamily="34" charset="-122"/>
                <a:cs typeface="Arial Unicode MS" pitchFamily="34" charset="-122"/>
              </a:rPr>
              <a:t>HEPS</a:t>
            </a:r>
            <a:r>
              <a:rPr lang="zh-CN" altLang="en-US" sz="2800" b="1" dirty="0">
                <a:latin typeface="Arial Unicode MS" pitchFamily="34" charset="-122"/>
                <a:ea typeface="Arial Unicode MS" panose="020B0604020202020204" pitchFamily="34" charset="-122"/>
                <a:cs typeface="Arial Unicode MS" pitchFamily="34" charset="-122"/>
              </a:rPr>
              <a:t>准直精度要求</a:t>
            </a:r>
          </a:p>
        </p:txBody>
      </p:sp>
    </p:spTree>
    <p:extLst>
      <p:ext uri="{BB962C8B-B14F-4D97-AF65-F5344CB8AC3E}">
        <p14:creationId xmlns:p14="http://schemas.microsoft.com/office/powerpoint/2010/main" val="41575569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76DBD2-5DC5-4EDE-9D71-5DDCE6F3164E}"/>
              </a:ext>
            </a:extLst>
          </p:cNvPr>
          <p:cNvSpPr>
            <a:spLocks noGrp="1"/>
          </p:cNvSpPr>
          <p:nvPr>
            <p:ph idx="1"/>
          </p:nvPr>
        </p:nvSpPr>
        <p:spPr>
          <a:xfrm>
            <a:off x="305992" y="2051448"/>
            <a:ext cx="8532018" cy="273844"/>
          </a:xfrm>
        </p:spPr>
        <p:txBody>
          <a:bodyPr/>
          <a:lstStyle/>
          <a:p>
            <a:pPr marL="257175" indent="-257175">
              <a:buFont typeface="Arial" panose="020B0604020202020204" pitchFamily="34" charset="0"/>
              <a:buChar char="•"/>
            </a:pPr>
            <a:r>
              <a:rPr lang="en-US" sz="1350" dirty="0"/>
              <a:t>New solution to perform a more flexible and accurate fiducialisation («PACMAN»)</a:t>
            </a:r>
          </a:p>
        </p:txBody>
      </p:sp>
      <p:sp>
        <p:nvSpPr>
          <p:cNvPr id="3" name="Title 2">
            <a:extLst>
              <a:ext uri="{FF2B5EF4-FFF2-40B4-BE49-F238E27FC236}">
                <a16:creationId xmlns:a16="http://schemas.microsoft.com/office/drawing/2014/main" id="{D6A451EE-EE91-42CA-B8B9-3EE1FAEACDFC}"/>
              </a:ext>
            </a:extLst>
          </p:cNvPr>
          <p:cNvSpPr>
            <a:spLocks noGrp="1"/>
          </p:cNvSpPr>
          <p:nvPr>
            <p:ph type="title"/>
          </p:nvPr>
        </p:nvSpPr>
        <p:spPr>
          <a:xfrm>
            <a:off x="305991" y="1137445"/>
            <a:ext cx="4130278" cy="412749"/>
          </a:xfrm>
        </p:spPr>
        <p:txBody>
          <a:bodyPr/>
          <a:lstStyle/>
          <a:p>
            <a:r>
              <a:rPr lang="fr-CH" dirty="0"/>
              <a:t>CLIC: a few conclusions</a:t>
            </a:r>
          </a:p>
        </p:txBody>
      </p:sp>
      <p:sp>
        <p:nvSpPr>
          <p:cNvPr id="4" name="Date Placeholder 3">
            <a:extLst>
              <a:ext uri="{FF2B5EF4-FFF2-40B4-BE49-F238E27FC236}">
                <a16:creationId xmlns:a16="http://schemas.microsoft.com/office/drawing/2014/main" id="{3B6ACCA9-1684-428F-9FC2-DA44E1959F39}"/>
              </a:ext>
            </a:extLst>
          </p:cNvPr>
          <p:cNvSpPr>
            <a:spLocks noGrp="1"/>
          </p:cNvSpPr>
          <p:nvPr>
            <p:ph type="dt" sz="half" idx="10"/>
          </p:nvPr>
        </p:nvSpPr>
        <p:spPr/>
        <p:txBody>
          <a:bodyPr/>
          <a:lstStyle/>
          <a:p>
            <a:r>
              <a:rPr lang="en-US"/>
              <a:t>04 July 2023</a:t>
            </a:r>
            <a:endParaRPr lang="en-US" dirty="0"/>
          </a:p>
        </p:txBody>
      </p:sp>
      <p:sp>
        <p:nvSpPr>
          <p:cNvPr id="5" name="Footer Placeholder 4">
            <a:extLst>
              <a:ext uri="{FF2B5EF4-FFF2-40B4-BE49-F238E27FC236}">
                <a16:creationId xmlns:a16="http://schemas.microsoft.com/office/drawing/2014/main" id="{002A061F-23FC-494C-961D-A906762CF97E}"/>
              </a:ext>
            </a:extLst>
          </p:cNvPr>
          <p:cNvSpPr>
            <a:spLocks noGrp="1"/>
          </p:cNvSpPr>
          <p:nvPr>
            <p:ph type="ftr" sz="quarter" idx="11"/>
          </p:nvPr>
        </p:nvSpPr>
        <p:spPr/>
        <p:txBody>
          <a:bodyPr/>
          <a:lstStyle/>
          <a:p>
            <a:r>
              <a:rPr lang="en-GB"/>
              <a:t>H. Mainaud Durand | Geodetic, survey and alignment challenges of the FCC-ee</a:t>
            </a:r>
            <a:endParaRPr lang="en-US" dirty="0"/>
          </a:p>
        </p:txBody>
      </p:sp>
      <p:sp>
        <p:nvSpPr>
          <p:cNvPr id="6" name="Slide Number Placeholder 5">
            <a:extLst>
              <a:ext uri="{FF2B5EF4-FFF2-40B4-BE49-F238E27FC236}">
                <a16:creationId xmlns:a16="http://schemas.microsoft.com/office/drawing/2014/main" id="{B6132BA8-2F79-448E-9C3F-6A05BB86526D}"/>
              </a:ext>
            </a:extLst>
          </p:cNvPr>
          <p:cNvSpPr>
            <a:spLocks noGrp="1"/>
          </p:cNvSpPr>
          <p:nvPr>
            <p:ph type="sldNum" sz="quarter" idx="12"/>
          </p:nvPr>
        </p:nvSpPr>
        <p:spPr/>
        <p:txBody>
          <a:bodyPr/>
          <a:lstStyle/>
          <a:p>
            <a:fld id="{36B5EA5A-BC32-A742-B11B-8E7414D5B535}" type="slidenum">
              <a:rPr lang="en-US" smtClean="0"/>
              <a:pPr/>
              <a:t>60</a:t>
            </a:fld>
            <a:endParaRPr lang="en-US" dirty="0"/>
          </a:p>
        </p:txBody>
      </p:sp>
      <p:sp>
        <p:nvSpPr>
          <p:cNvPr id="7" name="TextBox 6">
            <a:extLst>
              <a:ext uri="{FF2B5EF4-FFF2-40B4-BE49-F238E27FC236}">
                <a16:creationId xmlns:a16="http://schemas.microsoft.com/office/drawing/2014/main" id="{D34B8CB5-9AA0-4FF7-878E-93DD2564A335}"/>
              </a:ext>
            </a:extLst>
          </p:cNvPr>
          <p:cNvSpPr txBox="1"/>
          <p:nvPr/>
        </p:nvSpPr>
        <p:spPr>
          <a:xfrm>
            <a:off x="5614987" y="2500855"/>
            <a:ext cx="3529013" cy="1892826"/>
          </a:xfrm>
          <a:prstGeom prst="rect">
            <a:avLst/>
          </a:prstGeom>
          <a:noFill/>
        </p:spPr>
        <p:txBody>
          <a:bodyPr wrap="square" lIns="0" tIns="0" rIns="0" bIns="0" rtlCol="0">
            <a:spAutoFit/>
          </a:bodyPr>
          <a:lstStyle/>
          <a:p>
            <a:pPr marL="243000" lvl="1" indent="-243000" algn="just">
              <a:spcBef>
                <a:spcPts val="375"/>
              </a:spcBef>
              <a:spcAft>
                <a:spcPts val="225"/>
              </a:spcAft>
              <a:buFont typeface="Arial" charset="0"/>
              <a:buChar char="•"/>
            </a:pPr>
            <a:r>
              <a:rPr lang="en-GB" dirty="0">
                <a:solidFill>
                  <a:schemeClr val="tx2"/>
                </a:solidFill>
              </a:rPr>
              <a:t>To relax mechanical tolerances</a:t>
            </a:r>
          </a:p>
          <a:p>
            <a:pPr marL="243000" lvl="1" indent="-243000" algn="just">
              <a:spcBef>
                <a:spcPts val="375"/>
              </a:spcBef>
              <a:spcAft>
                <a:spcPts val="225"/>
              </a:spcAft>
              <a:buFont typeface="Arial" charset="0"/>
              <a:buChar char="•"/>
            </a:pPr>
            <a:r>
              <a:rPr lang="en-GB" dirty="0">
                <a:solidFill>
                  <a:schemeClr val="tx2"/>
                </a:solidFill>
              </a:rPr>
              <a:t>To keep the possibility to re-align the components after transport in the tunnel</a:t>
            </a:r>
          </a:p>
          <a:p>
            <a:pPr marL="243000" lvl="1" indent="-243000" algn="just">
              <a:spcBef>
                <a:spcPts val="375"/>
              </a:spcBef>
              <a:spcAft>
                <a:spcPts val="225"/>
              </a:spcAft>
              <a:buFont typeface="Arial" charset="0"/>
              <a:buChar char="•"/>
            </a:pPr>
            <a:r>
              <a:rPr lang="en-GB" dirty="0">
                <a:solidFill>
                  <a:schemeClr val="tx2"/>
                </a:solidFill>
              </a:rPr>
              <a:t>More info: </a:t>
            </a:r>
            <a:r>
              <a:rPr lang="en-GB" dirty="0">
                <a:solidFill>
                  <a:schemeClr val="tx2"/>
                </a:solidFill>
                <a:hlinkClick r:id="rId2"/>
              </a:rPr>
              <a:t>PACMAN</a:t>
            </a:r>
            <a:endParaRPr lang="en-GB" dirty="0">
              <a:solidFill>
                <a:schemeClr val="tx2"/>
              </a:solidFill>
            </a:endParaRPr>
          </a:p>
          <a:p>
            <a:pPr marL="243000" lvl="1" indent="-243000" algn="just">
              <a:spcBef>
                <a:spcPts val="375"/>
              </a:spcBef>
              <a:spcAft>
                <a:spcPts val="225"/>
              </a:spcAft>
              <a:buFont typeface="Arial" charset="0"/>
              <a:buChar char="•"/>
            </a:pPr>
            <a:endParaRPr lang="en-GB" dirty="0">
              <a:solidFill>
                <a:schemeClr val="tx2"/>
              </a:solidFill>
            </a:endParaRPr>
          </a:p>
        </p:txBody>
      </p:sp>
      <p:sp>
        <p:nvSpPr>
          <p:cNvPr id="8" name="Content Placeholder 1">
            <a:extLst>
              <a:ext uri="{FF2B5EF4-FFF2-40B4-BE49-F238E27FC236}">
                <a16:creationId xmlns:a16="http://schemas.microsoft.com/office/drawing/2014/main" id="{2914EC36-36CF-42B9-8DAC-CD22A7660369}"/>
              </a:ext>
            </a:extLst>
          </p:cNvPr>
          <p:cNvSpPr txBox="1">
            <a:spLocks/>
          </p:cNvSpPr>
          <p:nvPr/>
        </p:nvSpPr>
        <p:spPr>
          <a:xfrm>
            <a:off x="309582" y="4088596"/>
            <a:ext cx="8532018" cy="273844"/>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57175" indent="-257175">
              <a:buFont typeface="Arial" panose="020B0604020202020204" pitchFamily="34" charset="0"/>
              <a:buChar char="•"/>
            </a:pPr>
            <a:r>
              <a:rPr lang="en-US" sz="1350" b="0" dirty="0"/>
              <a:t>Importance of girder support (rigidity, material), sensor interface and external constraints</a:t>
            </a:r>
          </a:p>
          <a:p>
            <a:pPr marL="257175" indent="-257175" algn="just">
              <a:spcBef>
                <a:spcPts val="450"/>
              </a:spcBef>
              <a:buFont typeface="Arial" panose="020B0604020202020204" pitchFamily="34" charset="0"/>
              <a:buChar char="•"/>
            </a:pPr>
            <a:r>
              <a:rPr lang="en-US" sz="1350" b="0" dirty="0"/>
              <a:t>Trade-off to make between the rigidity of the girder, the adjustment systems, the cost, the time needed for the assembly and measurements, the long-term stability, the temperature impact.</a:t>
            </a:r>
          </a:p>
          <a:p>
            <a:pPr marL="257175" indent="-257175" algn="just">
              <a:spcBef>
                <a:spcPts val="450"/>
              </a:spcBef>
              <a:buFont typeface="Arial" panose="020B0604020202020204" pitchFamily="34" charset="0"/>
              <a:buChar char="•"/>
            </a:pPr>
            <a:r>
              <a:rPr lang="en-US" sz="1350" b="0" dirty="0"/>
              <a:t>Measurements at 20°C, but the temperature at operation will be quite different!</a:t>
            </a:r>
          </a:p>
          <a:p>
            <a:pPr marL="257175" indent="-257175" algn="just">
              <a:spcBef>
                <a:spcPts val="450"/>
              </a:spcBef>
              <a:buFont typeface="Arial" panose="020B0604020202020204" pitchFamily="34" charset="0"/>
              <a:buChar char="•"/>
            </a:pPr>
            <a:r>
              <a:rPr lang="en-US" sz="1350" dirty="0"/>
              <a:t>Temperature impact is crucial </a:t>
            </a:r>
            <a:r>
              <a:rPr lang="en-US" sz="1350" b="0" dirty="0"/>
              <a:t>and very complicated to model at a micrometric accuracy</a:t>
            </a:r>
          </a:p>
          <a:p>
            <a:pPr marL="257175" indent="-257175" algn="just">
              <a:spcBef>
                <a:spcPts val="450"/>
              </a:spcBef>
              <a:buFont typeface="Arial" panose="020B0604020202020204" pitchFamily="34" charset="0"/>
              <a:buChar char="•"/>
            </a:pPr>
            <a:endParaRPr lang="en-US" sz="1350" b="0" dirty="0"/>
          </a:p>
          <a:p>
            <a:pPr marL="257175" indent="-257175" algn="just">
              <a:spcBef>
                <a:spcPts val="450"/>
              </a:spcBef>
              <a:buFont typeface="Arial" panose="020B0604020202020204" pitchFamily="34" charset="0"/>
              <a:buChar char="•"/>
            </a:pPr>
            <a:endParaRPr lang="en-US" sz="1350" b="0" dirty="0"/>
          </a:p>
        </p:txBody>
      </p:sp>
      <p:pic>
        <p:nvPicPr>
          <p:cNvPr id="9" name="Picture 8">
            <a:extLst>
              <a:ext uri="{FF2B5EF4-FFF2-40B4-BE49-F238E27FC236}">
                <a16:creationId xmlns:a16="http://schemas.microsoft.com/office/drawing/2014/main" id="{35E435A1-0812-48C0-A022-E602CEB839B3}"/>
              </a:ext>
            </a:extLst>
          </p:cNvPr>
          <p:cNvPicPr>
            <a:picLocks noChangeAspect="1"/>
          </p:cNvPicPr>
          <p:nvPr/>
        </p:nvPicPr>
        <p:blipFill>
          <a:blip r:embed="rId3"/>
          <a:stretch>
            <a:fillRect/>
          </a:stretch>
        </p:blipFill>
        <p:spPr>
          <a:xfrm>
            <a:off x="4572001" y="1031089"/>
            <a:ext cx="1890398" cy="921323"/>
          </a:xfrm>
          <a:prstGeom prst="rect">
            <a:avLst/>
          </a:prstGeom>
        </p:spPr>
      </p:pic>
      <p:pic>
        <p:nvPicPr>
          <p:cNvPr id="11" name="Picture 10">
            <a:extLst>
              <a:ext uri="{FF2B5EF4-FFF2-40B4-BE49-F238E27FC236}">
                <a16:creationId xmlns:a16="http://schemas.microsoft.com/office/drawing/2014/main" id="{3273F9D1-F455-4F05-9536-10EC4FCB207A}"/>
              </a:ext>
            </a:extLst>
          </p:cNvPr>
          <p:cNvPicPr>
            <a:picLocks noChangeAspect="1"/>
          </p:cNvPicPr>
          <p:nvPr/>
        </p:nvPicPr>
        <p:blipFill>
          <a:blip r:embed="rId4"/>
          <a:stretch>
            <a:fillRect/>
          </a:stretch>
        </p:blipFill>
        <p:spPr>
          <a:xfrm>
            <a:off x="6407943" y="958585"/>
            <a:ext cx="2664991" cy="689468"/>
          </a:xfrm>
          <a:prstGeom prst="rect">
            <a:avLst/>
          </a:prstGeom>
        </p:spPr>
      </p:pic>
      <p:pic>
        <p:nvPicPr>
          <p:cNvPr id="12" name="Picture 11">
            <a:extLst>
              <a:ext uri="{FF2B5EF4-FFF2-40B4-BE49-F238E27FC236}">
                <a16:creationId xmlns:a16="http://schemas.microsoft.com/office/drawing/2014/main" id="{7CE1347A-BF69-42DE-98DE-25B00D865E10}"/>
              </a:ext>
            </a:extLst>
          </p:cNvPr>
          <p:cNvPicPr>
            <a:picLocks noChangeAspect="1"/>
          </p:cNvPicPr>
          <p:nvPr/>
        </p:nvPicPr>
        <p:blipFill>
          <a:blip r:embed="rId5"/>
          <a:stretch>
            <a:fillRect/>
          </a:stretch>
        </p:blipFill>
        <p:spPr>
          <a:xfrm>
            <a:off x="739772" y="2338648"/>
            <a:ext cx="4695038" cy="1574384"/>
          </a:xfrm>
          <a:prstGeom prst="rect">
            <a:avLst/>
          </a:prstGeom>
        </p:spPr>
      </p:pic>
      <p:sp>
        <p:nvSpPr>
          <p:cNvPr id="13" name="TextBox 12">
            <a:extLst>
              <a:ext uri="{FF2B5EF4-FFF2-40B4-BE49-F238E27FC236}">
                <a16:creationId xmlns:a16="http://schemas.microsoft.com/office/drawing/2014/main" id="{EF29E458-5A0E-429C-8842-B18F82BE938B}"/>
              </a:ext>
            </a:extLst>
          </p:cNvPr>
          <p:cNvSpPr txBox="1"/>
          <p:nvPr/>
        </p:nvSpPr>
        <p:spPr>
          <a:xfrm>
            <a:off x="6503036" y="1594392"/>
            <a:ext cx="2474804" cy="415498"/>
          </a:xfrm>
          <a:prstGeom prst="rect">
            <a:avLst/>
          </a:prstGeom>
          <a:noFill/>
        </p:spPr>
        <p:txBody>
          <a:bodyPr wrap="square">
            <a:spAutoFit/>
          </a:bodyPr>
          <a:lstStyle/>
          <a:p>
            <a:r>
              <a:rPr lang="en-US" sz="1050" u="sng" dirty="0">
                <a:solidFill>
                  <a:srgbClr val="C00000"/>
                </a:solidFill>
              </a:rPr>
              <a:t>At the level of the reference axis </a:t>
            </a:r>
            <a:r>
              <a:rPr lang="en-US" sz="1050" dirty="0">
                <a:solidFill>
                  <a:srgbClr val="C00000"/>
                </a:solidFill>
              </a:rPr>
              <a:t>(including fiducialisation)</a:t>
            </a:r>
          </a:p>
        </p:txBody>
      </p:sp>
    </p:spTree>
    <p:extLst>
      <p:ext uri="{BB962C8B-B14F-4D97-AF65-F5344CB8AC3E}">
        <p14:creationId xmlns:p14="http://schemas.microsoft.com/office/powerpoint/2010/main" val="3099727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rrowheads="1" noChangeShapeType="1" noTextEdit="1"/>
          </p:cNvSpPr>
          <p:nvPr/>
        </p:nvSpPr>
        <p:spPr bwMode="auto">
          <a:xfrm>
            <a:off x="2520000" y="2160000"/>
            <a:ext cx="3600000" cy="1800000"/>
          </a:xfrm>
          <a:prstGeom prst="rect">
            <a:avLst/>
          </a:prstGeom>
        </p:spPr>
        <p:txBody>
          <a:bodyPr wrap="none" fromWordArt="1">
            <a:prstTxWarp prst="textDeflate">
              <a:avLst>
                <a:gd name="adj" fmla="val 26227"/>
              </a:avLst>
            </a:prstTxWarp>
          </a:bodyPr>
          <a:lstStyle/>
          <a:p>
            <a:pPr algn="ctr"/>
            <a:endParaRPr lang="zh-CN" altLang="en-US" sz="3600" kern="10" dirty="0">
              <a:ln w="9525">
                <a:solidFill>
                  <a:srgbClr val="000000"/>
                </a:solidFill>
                <a:round/>
                <a:headEnd/>
                <a:tailEnd/>
              </a:ln>
              <a:solidFill>
                <a:srgbClr val="000000"/>
              </a:solidFill>
              <a:latin typeface="宋体"/>
              <a:ea typeface="宋体"/>
            </a:endParaRPr>
          </a:p>
        </p:txBody>
      </p:sp>
      <p:sp>
        <p:nvSpPr>
          <p:cNvPr id="2" name="文本框 1"/>
          <p:cNvSpPr txBox="1"/>
          <p:nvPr/>
        </p:nvSpPr>
        <p:spPr>
          <a:xfrm>
            <a:off x="2754667" y="2644501"/>
            <a:ext cx="3130665" cy="830997"/>
          </a:xfrm>
          <a:prstGeom prst="rect">
            <a:avLst/>
          </a:prstGeom>
          <a:noFill/>
        </p:spPr>
        <p:txBody>
          <a:bodyPr wrap="none" rtlCol="0">
            <a:spAutoFit/>
          </a:bodyPr>
          <a:lstStyle/>
          <a:p>
            <a:r>
              <a:rPr lang="en-US" altLang="zh-CN" sz="4800" b="1" dirty="0">
                <a:solidFill>
                  <a:srgbClr val="FF0000"/>
                </a:solidFill>
                <a:latin typeface="Calibri Light" panose="020F0302020204030204" pitchFamily="34" charset="0"/>
              </a:rPr>
              <a:t>Thank  You !</a:t>
            </a:r>
            <a:endParaRPr lang="zh-CN" altLang="en-US" sz="4800" b="1" dirty="0">
              <a:solidFill>
                <a:srgbClr val="FF0000"/>
              </a:solidFill>
              <a:latin typeface="Calibri Light" panose="020F0302020204030204" pitchFamily="34" charset="0"/>
            </a:endParaRPr>
          </a:p>
        </p:txBody>
      </p:sp>
      <p:sp>
        <p:nvSpPr>
          <p:cNvPr id="4" name="灯片编号占位符 3">
            <a:extLst>
              <a:ext uri="{FF2B5EF4-FFF2-40B4-BE49-F238E27FC236}">
                <a16:creationId xmlns:a16="http://schemas.microsoft.com/office/drawing/2014/main" id="{DABE8E6B-8F4A-4932-9E30-A16A3DBE024B}"/>
              </a:ext>
            </a:extLst>
          </p:cNvPr>
          <p:cNvSpPr>
            <a:spLocks noGrp="1"/>
          </p:cNvSpPr>
          <p:nvPr>
            <p:ph type="sldNum" sz="quarter" idx="12"/>
          </p:nvPr>
        </p:nvSpPr>
        <p:spPr/>
        <p:txBody>
          <a:bodyPr/>
          <a:lstStyle/>
          <a:p>
            <a:pPr>
              <a:defRPr/>
            </a:pPr>
            <a:fld id="{04BEEA27-C98A-4D6E-B88E-6F0045E4FB59}" type="slidenum">
              <a:rPr lang="zh-CN" altLang="en-US" smtClean="0"/>
              <a:pPr>
                <a:defRPr/>
              </a:pPr>
              <a:t>61</a:t>
            </a:fld>
            <a:endParaRPr lang="zh-CN" altLang="en-US"/>
          </a:p>
        </p:txBody>
      </p:sp>
    </p:spTree>
    <p:extLst>
      <p:ext uri="{BB962C8B-B14F-4D97-AF65-F5344CB8AC3E}">
        <p14:creationId xmlns:p14="http://schemas.microsoft.com/office/powerpoint/2010/main" val="3967288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三、主要技术难点</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3200" y="6356350"/>
            <a:ext cx="2133600" cy="365125"/>
          </a:xfrm>
        </p:spPr>
        <p:txBody>
          <a:bodyPr/>
          <a:lstStyle/>
          <a:p>
            <a:pPr>
              <a:defRPr/>
            </a:pPr>
            <a:fld id="{521683DF-D507-43F4-81CB-95BA739AB1EA}" type="slidenum">
              <a:rPr lang="zh-CN" altLang="en-US" smtClean="0"/>
              <a:pPr>
                <a:defRPr/>
              </a:pPr>
              <a:t>7</a:t>
            </a:fld>
            <a:endParaRPr lang="zh-CN" altLang="en-US" dirty="0"/>
          </a:p>
        </p:txBody>
      </p:sp>
      <p:sp>
        <p:nvSpPr>
          <p:cNvPr id="5" name="文本框 4">
            <a:extLst>
              <a:ext uri="{FF2B5EF4-FFF2-40B4-BE49-F238E27FC236}">
                <a16:creationId xmlns:a16="http://schemas.microsoft.com/office/drawing/2014/main" id="{57111494-1513-6676-D705-2A634128ACCC}"/>
              </a:ext>
            </a:extLst>
          </p:cNvPr>
          <p:cNvSpPr txBox="1"/>
          <p:nvPr/>
        </p:nvSpPr>
        <p:spPr>
          <a:xfrm>
            <a:off x="1115616" y="975348"/>
            <a:ext cx="7200800" cy="495585"/>
          </a:xfrm>
          <a:prstGeom prst="rect">
            <a:avLst/>
          </a:prstGeom>
          <a:noFill/>
        </p:spPr>
        <p:txBody>
          <a:bodyPr wrap="square">
            <a:spAutoFit/>
          </a:bodyPr>
          <a:lstStyle/>
          <a:p>
            <a:pPr marL="342900" lvl="0" indent="-342900" eaLnBrk="0" hangingPunct="0">
              <a:lnSpc>
                <a:spcPct val="150000"/>
              </a:lnSpc>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储存环要求磁铁间相对位置准直精度：</a:t>
            </a:r>
            <a:r>
              <a:rPr lang="en-US" altLang="zh-CN" sz="2000" dirty="0">
                <a:solidFill>
                  <a:prstClr val="black"/>
                </a:solidFill>
                <a:latin typeface="Times New Roman" pitchFamily="18" charset="0"/>
                <a:cs typeface="Times New Roman" pitchFamily="18" charset="0"/>
              </a:rPr>
              <a:t>30</a:t>
            </a:r>
            <a:r>
              <a:rPr lang="en-US" altLang="zh-CN" sz="2000" dirty="0">
                <a:effectLst/>
                <a:latin typeface="Times New Roman" panose="02020603050405020304" pitchFamily="18" charset="0"/>
                <a:ea typeface="宋体" panose="02010600030101010101" pitchFamily="2" charset="-122"/>
              </a:rPr>
              <a:t>μ</a:t>
            </a:r>
            <a:r>
              <a:rPr lang="en-US" altLang="zh-CN" sz="2000" dirty="0">
                <a:effectLst/>
                <a:latin typeface="Times New Roman" panose="02020603050405020304" pitchFamily="18" charset="0"/>
                <a:ea typeface="等线" panose="02010600030101010101" pitchFamily="2" charset="-122"/>
              </a:rPr>
              <a:t>m</a:t>
            </a:r>
            <a:endParaRPr lang="en-US" altLang="zh-CN" sz="2000" dirty="0">
              <a:solidFill>
                <a:prstClr val="black"/>
              </a:solidFill>
              <a:latin typeface="Times New Roman" pitchFamily="18" charset="0"/>
              <a:cs typeface="Times New Roman" pitchFamily="18" charset="0"/>
            </a:endParaRPr>
          </a:p>
        </p:txBody>
      </p:sp>
      <p:sp>
        <p:nvSpPr>
          <p:cNvPr id="3" name="文本框 2">
            <a:extLst>
              <a:ext uri="{FF2B5EF4-FFF2-40B4-BE49-F238E27FC236}">
                <a16:creationId xmlns:a16="http://schemas.microsoft.com/office/drawing/2014/main" id="{EA9BAA26-5C35-2C12-6DD3-D1F04AD6E5FD}"/>
              </a:ext>
            </a:extLst>
          </p:cNvPr>
          <p:cNvSpPr txBox="1"/>
          <p:nvPr/>
        </p:nvSpPr>
        <p:spPr>
          <a:xfrm>
            <a:off x="971600" y="4902032"/>
            <a:ext cx="7200800" cy="1480470"/>
          </a:xfrm>
          <a:prstGeom prst="rect">
            <a:avLst/>
          </a:prstGeom>
          <a:noFill/>
        </p:spPr>
        <p:txBody>
          <a:bodyPr wrap="square">
            <a:spAutoFit/>
          </a:bodyPr>
          <a:lstStyle/>
          <a:p>
            <a:pPr marL="342900" lvl="0" indent="-342900" eaLnBrk="0" hangingPunct="0">
              <a:lnSpc>
                <a:spcPct val="150000"/>
              </a:lnSpc>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提高施工现场的控制测量精度：相对位置控制测量精度</a:t>
            </a:r>
            <a:r>
              <a:rPr lang="en-US" altLang="zh-CN" sz="2000" dirty="0">
                <a:effectLst/>
                <a:latin typeface="Times New Roman" panose="02020603050405020304" pitchFamily="18" charset="0"/>
                <a:ea typeface="宋体" panose="02010600030101010101" pitchFamily="2" charset="-122"/>
              </a:rPr>
              <a:t>0.033mm</a:t>
            </a:r>
            <a:r>
              <a:rPr lang="zh-CN" altLang="en-US" sz="2000" dirty="0">
                <a:effectLst/>
                <a:latin typeface="Times New Roman" panose="02020603050405020304" pitchFamily="18" charset="0"/>
                <a:ea typeface="宋体" panose="02010600030101010101" pitchFamily="2" charset="-122"/>
              </a:rPr>
              <a:t>。</a:t>
            </a:r>
            <a:endParaRPr lang="en-US" altLang="zh-CN" sz="2000" dirty="0">
              <a:effectLst/>
              <a:latin typeface="Times New Roman" panose="02020603050405020304" pitchFamily="18" charset="0"/>
              <a:ea typeface="宋体" panose="02010600030101010101" pitchFamily="2" charset="-122"/>
            </a:endParaRPr>
          </a:p>
          <a:p>
            <a:pPr marL="342900" lvl="0" indent="-342900" eaLnBrk="0" hangingPunct="0">
              <a:lnSpc>
                <a:spcPct val="150000"/>
              </a:lnSpc>
              <a:spcBef>
                <a:spcPct val="20000"/>
              </a:spcBef>
              <a:buClr>
                <a:srgbClr val="FF0000"/>
              </a:buClr>
              <a:buSzPct val="75000"/>
              <a:buFont typeface="Wingdings" pitchFamily="2" charset="2"/>
              <a:buChar char="l"/>
              <a:defRPr/>
            </a:pPr>
            <a:r>
              <a:rPr lang="zh-CN" altLang="en-US" sz="2000" dirty="0">
                <a:effectLst/>
                <a:latin typeface="Times New Roman" panose="02020603050405020304" pitchFamily="18" charset="0"/>
                <a:ea typeface="宋体" panose="02010600030101010101" pitchFamily="2" charset="-122"/>
              </a:rPr>
              <a:t>保持出光位置和出光方向不变的轨道平滑调整</a:t>
            </a:r>
            <a:r>
              <a:rPr lang="zh-CN" altLang="en-US" sz="2000" dirty="0">
                <a:solidFill>
                  <a:prstClr val="black"/>
                </a:solidFill>
                <a:effectLst/>
                <a:latin typeface="Times New Roman" pitchFamily="18" charset="0"/>
                <a:ea typeface="宋体" panose="02010600030101010101" pitchFamily="2" charset="-122"/>
                <a:cs typeface="Times New Roman" pitchFamily="18" charset="0"/>
              </a:rPr>
              <a:t>。</a:t>
            </a:r>
            <a:endParaRPr lang="en-US" altLang="zh-CN" sz="2000" dirty="0">
              <a:effectLst/>
              <a:latin typeface="Times New Roman" panose="02020603050405020304" pitchFamily="18" charset="0"/>
              <a:ea typeface="宋体" panose="02010600030101010101" pitchFamily="2" charset="-122"/>
            </a:endParaRPr>
          </a:p>
        </p:txBody>
      </p:sp>
      <p:graphicFrame>
        <p:nvGraphicFramePr>
          <p:cNvPr id="6" name="表格 7">
            <a:extLst>
              <a:ext uri="{FF2B5EF4-FFF2-40B4-BE49-F238E27FC236}">
                <a16:creationId xmlns:a16="http://schemas.microsoft.com/office/drawing/2014/main" id="{B5FD1578-3511-7AC9-26EA-60470E571FF2}"/>
              </a:ext>
            </a:extLst>
          </p:cNvPr>
          <p:cNvGraphicFramePr>
            <a:graphicFrameLocks noGrp="1"/>
          </p:cNvGraphicFramePr>
          <p:nvPr>
            <p:extLst>
              <p:ext uri="{D42A27DB-BD31-4B8C-83A1-F6EECF244321}">
                <p14:modId xmlns:p14="http://schemas.microsoft.com/office/powerpoint/2010/main" val="556283641"/>
              </p:ext>
            </p:extLst>
          </p:nvPr>
        </p:nvGraphicFramePr>
        <p:xfrm>
          <a:off x="1577443" y="1542492"/>
          <a:ext cx="5802869" cy="331216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3612167827"/>
                    </a:ext>
                  </a:extLst>
                </a:gridCol>
                <a:gridCol w="3066565">
                  <a:extLst>
                    <a:ext uri="{9D8B030D-6E8A-4147-A177-3AD203B41FA5}">
                      <a16:colId xmlns:a16="http://schemas.microsoft.com/office/drawing/2014/main" val="1245416348"/>
                    </a:ext>
                  </a:extLst>
                </a:gridCol>
              </a:tblGrid>
              <a:tr h="370840">
                <a:tc>
                  <a:txBody>
                    <a:bodyPr/>
                    <a:lstStyle/>
                    <a:p>
                      <a:r>
                        <a:rPr lang="zh-CN" altLang="en-US" dirty="0"/>
                        <a:t>装置名称</a:t>
                      </a:r>
                    </a:p>
                  </a:txBody>
                  <a:tcPr/>
                </a:tc>
                <a:tc>
                  <a:txBody>
                    <a:bodyPr/>
                    <a:lstStyle/>
                    <a:p>
                      <a:r>
                        <a:rPr lang="zh-CN" altLang="en-US" dirty="0"/>
                        <a:t>磁铁相对位置精度要求</a:t>
                      </a:r>
                    </a:p>
                  </a:txBody>
                  <a:tcPr/>
                </a:tc>
                <a:extLst>
                  <a:ext uri="{0D108BD9-81ED-4DB2-BD59-A6C34878D82A}">
                    <a16:rowId xmlns:a16="http://schemas.microsoft.com/office/drawing/2014/main" val="4210339397"/>
                  </a:ext>
                </a:extLst>
              </a:tr>
              <a:tr h="370840">
                <a:tc>
                  <a:txBody>
                    <a:bodyPr/>
                    <a:lstStyle/>
                    <a:p>
                      <a:r>
                        <a:rPr lang="en-US" altLang="zh-CN" dirty="0"/>
                        <a:t>ANL-APSU</a:t>
                      </a:r>
                      <a:endParaRPr lang="zh-CN" altLang="en-US" dirty="0"/>
                    </a:p>
                  </a:txBody>
                  <a:tcPr/>
                </a:tc>
                <a:tc>
                  <a:txBody>
                    <a:bodyPr/>
                    <a:lstStyle/>
                    <a:p>
                      <a:r>
                        <a:rPr lang="el-GR" altLang="zh-CN" dirty="0"/>
                        <a:t>30μ</a:t>
                      </a:r>
                      <a:r>
                        <a:rPr lang="en-US" altLang="zh-CN" dirty="0"/>
                        <a:t>m</a:t>
                      </a:r>
                      <a:endParaRPr lang="zh-CN" altLang="en-US" dirty="0"/>
                    </a:p>
                  </a:txBody>
                  <a:tcPr/>
                </a:tc>
                <a:extLst>
                  <a:ext uri="{0D108BD9-81ED-4DB2-BD59-A6C34878D82A}">
                    <a16:rowId xmlns:a16="http://schemas.microsoft.com/office/drawing/2014/main" val="2653898278"/>
                  </a:ext>
                </a:extLst>
              </a:tr>
              <a:tr h="370840">
                <a:tc>
                  <a:txBody>
                    <a:bodyPr/>
                    <a:lstStyle/>
                    <a:p>
                      <a:r>
                        <a:rPr lang="en-US" altLang="zh-CN" dirty="0"/>
                        <a:t>BNL-NSLS-II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dirty="0"/>
                        <a:t>30μ</a:t>
                      </a:r>
                      <a:r>
                        <a:rPr lang="en-US" altLang="zh-CN" dirty="0"/>
                        <a:t>m</a:t>
                      </a:r>
                      <a:endParaRPr lang="zh-CN" altLang="en-US" dirty="0"/>
                    </a:p>
                  </a:txBody>
                  <a:tcPr/>
                </a:tc>
                <a:extLst>
                  <a:ext uri="{0D108BD9-81ED-4DB2-BD59-A6C34878D82A}">
                    <a16:rowId xmlns:a16="http://schemas.microsoft.com/office/drawing/2014/main" val="1173383899"/>
                  </a:ext>
                </a:extLst>
              </a:tr>
              <a:tr h="370840">
                <a:tc>
                  <a:txBody>
                    <a:bodyPr/>
                    <a:lstStyle/>
                    <a:p>
                      <a:r>
                        <a:rPr lang="zh-CN" altLang="en-US" dirty="0"/>
                        <a:t>瑞典光源</a:t>
                      </a:r>
                      <a:r>
                        <a:rPr lang="en-US" altLang="zh-CN" dirty="0"/>
                        <a:t>MAX IV</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25</a:t>
                      </a:r>
                      <a:r>
                        <a:rPr lang="el-GR" altLang="zh-CN" dirty="0"/>
                        <a:t>μ</a:t>
                      </a:r>
                      <a:r>
                        <a:rPr lang="en-US" altLang="zh-CN" dirty="0"/>
                        <a:t>m</a:t>
                      </a:r>
                      <a:endParaRPr lang="zh-CN" altLang="en-US" dirty="0"/>
                    </a:p>
                  </a:txBody>
                  <a:tcPr/>
                </a:tc>
                <a:extLst>
                  <a:ext uri="{0D108BD9-81ED-4DB2-BD59-A6C34878D82A}">
                    <a16:rowId xmlns:a16="http://schemas.microsoft.com/office/drawing/2014/main" val="1064575187"/>
                  </a:ext>
                </a:extLst>
              </a:tr>
              <a:tr h="123613">
                <a:tc>
                  <a:txBody>
                    <a:bodyPr/>
                    <a:lstStyle/>
                    <a:p>
                      <a:r>
                        <a:rPr lang="zh-CN" altLang="en-US" dirty="0"/>
                        <a:t>欧洲同步辐射</a:t>
                      </a:r>
                      <a:r>
                        <a:rPr lang="en-US" altLang="zh-CN" dirty="0"/>
                        <a:t>ESRF-EBS</a:t>
                      </a:r>
                      <a:endParaRPr lang="zh-CN" altLang="en-US" dirty="0"/>
                    </a:p>
                  </a:txBody>
                  <a:tcPr/>
                </a:tc>
                <a:tc>
                  <a:txBody>
                    <a:bodyPr/>
                    <a:lstStyle/>
                    <a:p>
                      <a:r>
                        <a:rPr lang="en-US" altLang="zh-CN" dirty="0"/>
                        <a:t>50~100</a:t>
                      </a:r>
                      <a:r>
                        <a:rPr lang="el-GR" altLang="zh-CN" dirty="0"/>
                        <a:t>μ</a:t>
                      </a:r>
                      <a:r>
                        <a:rPr lang="en-US" altLang="zh-CN" dirty="0"/>
                        <a:t>m</a:t>
                      </a:r>
                      <a:endParaRPr lang="zh-CN" altLang="en-US" dirty="0"/>
                    </a:p>
                  </a:txBody>
                  <a:tcPr/>
                </a:tc>
                <a:extLst>
                  <a:ext uri="{0D108BD9-81ED-4DB2-BD59-A6C34878D82A}">
                    <a16:rowId xmlns:a16="http://schemas.microsoft.com/office/drawing/2014/main" val="1686451617"/>
                  </a:ext>
                </a:extLst>
              </a:tr>
              <a:tr h="242147">
                <a:tc>
                  <a:txBody>
                    <a:bodyPr/>
                    <a:lstStyle/>
                    <a:p>
                      <a:r>
                        <a:rPr lang="zh-CN" altLang="en-US" dirty="0"/>
                        <a:t>巴西光源</a:t>
                      </a:r>
                      <a:r>
                        <a:rPr lang="en-US" altLang="zh-CN" dirty="0"/>
                        <a:t>Sirius</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4</a:t>
                      </a:r>
                      <a:r>
                        <a:rPr lang="el-GR" altLang="zh-CN" dirty="0"/>
                        <a:t>0μ</a:t>
                      </a:r>
                      <a:r>
                        <a:rPr lang="en-US" altLang="zh-CN" dirty="0"/>
                        <a:t>m</a:t>
                      </a:r>
                      <a:endParaRPr lang="zh-CN" altLang="en-US" dirty="0"/>
                    </a:p>
                  </a:txBody>
                  <a:tcPr/>
                </a:tc>
                <a:extLst>
                  <a:ext uri="{0D108BD9-81ED-4DB2-BD59-A6C34878D82A}">
                    <a16:rowId xmlns:a16="http://schemas.microsoft.com/office/drawing/2014/main" val="3436865739"/>
                  </a:ext>
                </a:extLst>
              </a:tr>
              <a:tr h="121920">
                <a:tc>
                  <a:txBody>
                    <a:bodyPr/>
                    <a:lstStyle/>
                    <a:p>
                      <a:r>
                        <a:rPr lang="en-US" altLang="zh-CN" dirty="0"/>
                        <a:t>Spring8</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dirty="0"/>
                        <a:t>30μ</a:t>
                      </a:r>
                      <a:r>
                        <a:rPr lang="en-US" altLang="zh-CN" dirty="0"/>
                        <a:t>m</a:t>
                      </a:r>
                      <a:endParaRPr lang="zh-CN" altLang="en-US" dirty="0"/>
                    </a:p>
                  </a:txBody>
                  <a:tcPr/>
                </a:tc>
                <a:extLst>
                  <a:ext uri="{0D108BD9-81ED-4DB2-BD59-A6C34878D82A}">
                    <a16:rowId xmlns:a16="http://schemas.microsoft.com/office/drawing/2014/main" val="2967395643"/>
                  </a:ext>
                </a:extLst>
              </a:tr>
              <a:tr h="243840">
                <a:tc>
                  <a:txBody>
                    <a:bodyPr/>
                    <a:lstStyle/>
                    <a:p>
                      <a:r>
                        <a:rPr lang="zh-CN" altLang="en-US" dirty="0"/>
                        <a:t>台湾光源</a:t>
                      </a:r>
                      <a:r>
                        <a:rPr lang="en-US" altLang="zh-CN" dirty="0"/>
                        <a:t>TPS</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dirty="0"/>
                        <a:t>30μ</a:t>
                      </a:r>
                      <a:r>
                        <a:rPr lang="en-US" altLang="zh-CN" dirty="0"/>
                        <a:t>m</a:t>
                      </a:r>
                      <a:endParaRPr lang="zh-CN" altLang="en-US" dirty="0"/>
                    </a:p>
                  </a:txBody>
                  <a:tcPr/>
                </a:tc>
                <a:extLst>
                  <a:ext uri="{0D108BD9-81ED-4DB2-BD59-A6C34878D82A}">
                    <a16:rowId xmlns:a16="http://schemas.microsoft.com/office/drawing/2014/main" val="2072939740"/>
                  </a:ext>
                </a:extLst>
              </a:tr>
              <a:tr h="121920">
                <a:tc>
                  <a:txBody>
                    <a:bodyPr/>
                    <a:lstStyle/>
                    <a:p>
                      <a:r>
                        <a:rPr lang="en-US" altLang="zh-CN" dirty="0"/>
                        <a:t>BEPCII</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6</a:t>
                      </a:r>
                      <a:r>
                        <a:rPr lang="el-GR" altLang="zh-CN" dirty="0"/>
                        <a:t>0μ</a:t>
                      </a:r>
                      <a:r>
                        <a:rPr lang="en-US" altLang="zh-CN" dirty="0"/>
                        <a:t>m</a:t>
                      </a:r>
                      <a:endParaRPr lang="zh-CN" altLang="en-US" dirty="0"/>
                    </a:p>
                  </a:txBody>
                  <a:tcPr/>
                </a:tc>
                <a:extLst>
                  <a:ext uri="{0D108BD9-81ED-4DB2-BD59-A6C34878D82A}">
                    <a16:rowId xmlns:a16="http://schemas.microsoft.com/office/drawing/2014/main" val="2302842858"/>
                  </a:ext>
                </a:extLst>
              </a:tr>
            </a:tbl>
          </a:graphicData>
        </a:graphic>
      </p:graphicFrame>
    </p:spTree>
    <p:extLst>
      <p:ext uri="{BB962C8B-B14F-4D97-AF65-F5344CB8AC3E}">
        <p14:creationId xmlns:p14="http://schemas.microsoft.com/office/powerpoint/2010/main" val="247938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四、总体准直方案</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8</a:t>
            </a:fld>
            <a:endParaRPr lang="zh-CN" altLang="en-US" dirty="0"/>
          </a:p>
        </p:txBody>
      </p:sp>
      <p:sp>
        <p:nvSpPr>
          <p:cNvPr id="5" name="矩形 4">
            <a:extLst>
              <a:ext uri="{FF2B5EF4-FFF2-40B4-BE49-F238E27FC236}">
                <a16:creationId xmlns:a16="http://schemas.microsoft.com/office/drawing/2014/main" id="{2C22AFFA-AB1D-60FE-18BB-20633892FBD4}"/>
              </a:ext>
            </a:extLst>
          </p:cNvPr>
          <p:cNvSpPr/>
          <p:nvPr/>
        </p:nvSpPr>
        <p:spPr>
          <a:xfrm>
            <a:off x="567299" y="1052736"/>
            <a:ext cx="8009401" cy="3067506"/>
          </a:xfrm>
          <a:prstGeom prst="rect">
            <a:avLst/>
          </a:prstGeom>
        </p:spPr>
        <p:txBody>
          <a:bodyPr wrap="square">
            <a:spAutoFit/>
          </a:bodyPr>
          <a:lstStyle/>
          <a:p>
            <a:pPr marL="358775" lvl="1" indent="-358775">
              <a:spcBef>
                <a:spcPts val="500"/>
              </a:spcBef>
              <a:spcAft>
                <a:spcPts val="500"/>
              </a:spcAft>
              <a:buClr>
                <a:srgbClr val="FF0000"/>
              </a:buClr>
              <a:buSzPct val="80000"/>
              <a:buFont typeface="Wingdings" panose="05000000000000000000" pitchFamily="2" charset="2"/>
              <a:buChar char="l"/>
              <a:defRPr/>
            </a:pPr>
            <a:r>
              <a:rPr lang="zh-CN" altLang="en-US" sz="2000" dirty="0">
                <a:solidFill>
                  <a:prstClr val="black"/>
                </a:solidFill>
                <a:latin typeface="Times New Roman" pitchFamily="18" charset="0"/>
                <a:cs typeface="Times New Roman" pitchFamily="18" charset="0"/>
              </a:rPr>
              <a:t>加速器设备的空间位置在装置坐标系下描述</a:t>
            </a:r>
            <a:endParaRPr lang="en-US" altLang="zh-CN" sz="2000" dirty="0">
              <a:solidFill>
                <a:prstClr val="black"/>
              </a:solidFill>
              <a:latin typeface="Times New Roman" pitchFamily="18" charset="0"/>
              <a:cs typeface="Times New Roman" pitchFamily="18" charset="0"/>
            </a:endParaRPr>
          </a:p>
          <a:p>
            <a:pPr marL="358775" lvl="1" indent="-358775">
              <a:spcBef>
                <a:spcPts val="500"/>
              </a:spcBef>
              <a:spcAft>
                <a:spcPts val="500"/>
              </a:spcAft>
              <a:buClr>
                <a:srgbClr val="FF0000"/>
              </a:buClr>
              <a:buSzPct val="80000"/>
              <a:buFont typeface="Wingdings" panose="05000000000000000000" pitchFamily="2" charset="2"/>
              <a:buChar char="l"/>
              <a:defRPr/>
            </a:pPr>
            <a:r>
              <a:rPr lang="zh-CN" altLang="en-US" sz="2000" dirty="0">
                <a:solidFill>
                  <a:prstClr val="black"/>
                </a:solidFill>
                <a:latin typeface="Times New Roman" pitchFamily="18" charset="0"/>
                <a:cs typeface="Times New Roman" pitchFamily="18" charset="0"/>
              </a:rPr>
              <a:t>装置坐标系建立方法：在土建坐标系中设计出虚拟的环心点、装置坐标系</a:t>
            </a:r>
            <a:r>
              <a:rPr lang="en-US" altLang="zh-CN" sz="2000" dirty="0">
                <a:solidFill>
                  <a:prstClr val="black"/>
                </a:solidFill>
                <a:latin typeface="Times New Roman" pitchFamily="18" charset="0"/>
                <a:cs typeface="Times New Roman" pitchFamily="18" charset="0"/>
              </a:rPr>
              <a:t>X</a:t>
            </a:r>
            <a:r>
              <a:rPr lang="zh-CN" altLang="en-US" sz="2000" dirty="0">
                <a:solidFill>
                  <a:prstClr val="black"/>
                </a:solidFill>
                <a:latin typeface="Times New Roman" pitchFamily="18" charset="0"/>
                <a:cs typeface="Times New Roman" pitchFamily="18" charset="0"/>
              </a:rPr>
              <a:t>、</a:t>
            </a:r>
            <a:r>
              <a:rPr lang="en-US" altLang="zh-CN" sz="2000" dirty="0">
                <a:solidFill>
                  <a:prstClr val="black"/>
                </a:solidFill>
                <a:latin typeface="Times New Roman" pitchFamily="18" charset="0"/>
                <a:cs typeface="Times New Roman" pitchFamily="18" charset="0"/>
              </a:rPr>
              <a:t>Y</a:t>
            </a:r>
            <a:r>
              <a:rPr lang="zh-CN" altLang="en-US" sz="2000" dirty="0">
                <a:solidFill>
                  <a:prstClr val="black"/>
                </a:solidFill>
                <a:latin typeface="Times New Roman" pitchFamily="18" charset="0"/>
                <a:cs typeface="Times New Roman" pitchFamily="18" charset="0"/>
              </a:rPr>
              <a:t>轴与储存环交点的三维坐标。以环心点为原点，以</a:t>
            </a:r>
            <a:r>
              <a:rPr lang="en-US" altLang="zh-CN" sz="2000" dirty="0">
                <a:solidFill>
                  <a:prstClr val="black"/>
                </a:solidFill>
                <a:latin typeface="Times New Roman" pitchFamily="18" charset="0"/>
                <a:cs typeface="Times New Roman" pitchFamily="18" charset="0"/>
              </a:rPr>
              <a:t>XY</a:t>
            </a:r>
            <a:r>
              <a:rPr lang="zh-CN" altLang="en-US" sz="2000" dirty="0">
                <a:solidFill>
                  <a:prstClr val="black"/>
                </a:solidFill>
                <a:latin typeface="Times New Roman" pitchFamily="18" charset="0"/>
                <a:cs typeface="Times New Roman" pitchFamily="18" charset="0"/>
              </a:rPr>
              <a:t>轴与储存环交点为基准建立</a:t>
            </a:r>
            <a:r>
              <a:rPr lang="en-US" altLang="zh-CN" sz="2000" dirty="0">
                <a:solidFill>
                  <a:prstClr val="black"/>
                </a:solidFill>
                <a:latin typeface="Times New Roman" pitchFamily="18" charset="0"/>
                <a:cs typeface="Times New Roman" pitchFamily="18" charset="0"/>
              </a:rPr>
              <a:t>XY</a:t>
            </a:r>
            <a:r>
              <a:rPr lang="zh-CN" altLang="en-US" sz="2000" dirty="0">
                <a:solidFill>
                  <a:prstClr val="black"/>
                </a:solidFill>
                <a:latin typeface="Times New Roman" pitchFamily="18" charset="0"/>
                <a:cs typeface="Times New Roman" pitchFamily="18" charset="0"/>
              </a:rPr>
              <a:t>轴，右手定则确定</a:t>
            </a:r>
            <a:r>
              <a:rPr lang="en-US" altLang="zh-CN" sz="2000" dirty="0">
                <a:solidFill>
                  <a:prstClr val="black"/>
                </a:solidFill>
                <a:latin typeface="Times New Roman" pitchFamily="18" charset="0"/>
                <a:cs typeface="Times New Roman" pitchFamily="18" charset="0"/>
              </a:rPr>
              <a:t>Z</a:t>
            </a:r>
            <a:r>
              <a:rPr lang="zh-CN" altLang="en-US" sz="2000" dirty="0">
                <a:solidFill>
                  <a:prstClr val="black"/>
                </a:solidFill>
                <a:latin typeface="Times New Roman" pitchFamily="18" charset="0"/>
                <a:cs typeface="Times New Roman" pitchFamily="18" charset="0"/>
              </a:rPr>
              <a:t>轴方向。</a:t>
            </a:r>
            <a:endParaRPr lang="en-US" altLang="zh-CN" sz="2000" dirty="0">
              <a:solidFill>
                <a:prstClr val="black"/>
              </a:solidFill>
              <a:latin typeface="Times New Roman" pitchFamily="18" charset="0"/>
              <a:cs typeface="Times New Roman" pitchFamily="18" charset="0"/>
            </a:endParaRPr>
          </a:p>
          <a:p>
            <a:pPr marL="358775" lvl="1" indent="-358775">
              <a:spcBef>
                <a:spcPts val="500"/>
              </a:spcBef>
              <a:spcAft>
                <a:spcPts val="500"/>
              </a:spcAft>
              <a:buClr>
                <a:srgbClr val="FF0000"/>
              </a:buClr>
              <a:buSzPct val="80000"/>
              <a:buFont typeface="Wingdings" panose="05000000000000000000" pitchFamily="2" charset="2"/>
              <a:buChar char="l"/>
              <a:defRPr/>
            </a:pPr>
            <a:r>
              <a:rPr lang="zh-CN" altLang="en-US" sz="2000" dirty="0">
                <a:solidFill>
                  <a:prstClr val="black"/>
                </a:solidFill>
                <a:latin typeface="Times New Roman" pitchFamily="18" charset="0"/>
                <a:cs typeface="Times New Roman" pitchFamily="18" charset="0"/>
              </a:rPr>
              <a:t>将控制网点与土建点联测，得到装置坐标系下控制网点的坐标。</a:t>
            </a:r>
            <a:endParaRPr lang="en-US" altLang="zh-CN" sz="2000" dirty="0">
              <a:solidFill>
                <a:prstClr val="black"/>
              </a:solidFill>
              <a:latin typeface="Times New Roman" pitchFamily="18" charset="0"/>
              <a:cs typeface="Times New Roman" pitchFamily="18" charset="0"/>
            </a:endParaRPr>
          </a:p>
          <a:p>
            <a:pPr marL="358775" lvl="1" indent="-358775">
              <a:spcBef>
                <a:spcPts val="500"/>
              </a:spcBef>
              <a:spcAft>
                <a:spcPts val="500"/>
              </a:spcAft>
              <a:buClr>
                <a:srgbClr val="FF0000"/>
              </a:buClr>
              <a:buSzPct val="80000"/>
              <a:buFont typeface="Wingdings" panose="05000000000000000000" pitchFamily="2" charset="2"/>
              <a:buChar char="l"/>
              <a:defRPr/>
            </a:pPr>
            <a:r>
              <a:rPr lang="zh-CN" altLang="en-US" sz="2000" dirty="0">
                <a:solidFill>
                  <a:prstClr val="black"/>
                </a:solidFill>
                <a:latin typeface="Times New Roman" pitchFamily="18" charset="0"/>
                <a:cs typeface="Times New Roman" pitchFamily="18" charset="0"/>
              </a:rPr>
              <a:t>控制网是装置坐标系的具体实现方式。</a:t>
            </a:r>
            <a:endParaRPr lang="en-US" altLang="zh-CN" sz="2000" dirty="0">
              <a:solidFill>
                <a:prstClr val="black"/>
              </a:solidFill>
              <a:latin typeface="Times New Roman" pitchFamily="18" charset="0"/>
              <a:cs typeface="Times New Roman" pitchFamily="18" charset="0"/>
            </a:endParaRPr>
          </a:p>
          <a:p>
            <a:pPr marL="358775" lvl="1" indent="-358775">
              <a:spcBef>
                <a:spcPts val="500"/>
              </a:spcBef>
              <a:spcAft>
                <a:spcPts val="500"/>
              </a:spcAft>
              <a:buClr>
                <a:srgbClr val="FF0000"/>
              </a:buClr>
              <a:buSzPct val="80000"/>
              <a:buFont typeface="Wingdings" panose="05000000000000000000" pitchFamily="2" charset="2"/>
              <a:buChar char="l"/>
              <a:defRPr/>
            </a:pPr>
            <a:r>
              <a:rPr lang="zh-CN" altLang="en-US" sz="2000" dirty="0">
                <a:solidFill>
                  <a:prstClr val="black"/>
                </a:solidFill>
                <a:latin typeface="Times New Roman" pitchFamily="18" charset="0"/>
                <a:cs typeface="Times New Roman" pitchFamily="18" charset="0"/>
              </a:rPr>
              <a:t>通过标定实现设备束流中心到基准点的引出，根据束流中心的设计坐标，通过坐标变换得到设备基准点在装置坐标系中的坐标。</a:t>
            </a:r>
          </a:p>
        </p:txBody>
      </p:sp>
      <p:grpSp>
        <p:nvGrpSpPr>
          <p:cNvPr id="28" name="组合 27">
            <a:extLst>
              <a:ext uri="{FF2B5EF4-FFF2-40B4-BE49-F238E27FC236}">
                <a16:creationId xmlns:a16="http://schemas.microsoft.com/office/drawing/2014/main" id="{7CF4B820-91EE-378F-3735-7964A1885690}"/>
              </a:ext>
            </a:extLst>
          </p:cNvPr>
          <p:cNvGrpSpPr/>
          <p:nvPr/>
        </p:nvGrpSpPr>
        <p:grpSpPr>
          <a:xfrm>
            <a:off x="2995066" y="4153624"/>
            <a:ext cx="3153865" cy="2509283"/>
            <a:chOff x="2886332" y="3178766"/>
            <a:chExt cx="3457004" cy="2998109"/>
          </a:xfrm>
        </p:grpSpPr>
        <p:pic>
          <p:nvPicPr>
            <p:cNvPr id="3" name="图片 2">
              <a:extLst>
                <a:ext uri="{FF2B5EF4-FFF2-40B4-BE49-F238E27FC236}">
                  <a16:creationId xmlns:a16="http://schemas.microsoft.com/office/drawing/2014/main" id="{32F85C93-A5F7-6DEC-BB3C-75F0BB6708B8}"/>
                </a:ext>
              </a:extLst>
            </p:cNvPr>
            <p:cNvPicPr>
              <a:picLocks noChangeAspect="1"/>
            </p:cNvPicPr>
            <p:nvPr/>
          </p:nvPicPr>
          <p:blipFill>
            <a:blip r:embed="rId2"/>
            <a:stretch>
              <a:fillRect/>
            </a:stretch>
          </p:blipFill>
          <p:spPr>
            <a:xfrm>
              <a:off x="2886332" y="3429000"/>
              <a:ext cx="3457004" cy="2747875"/>
            </a:xfrm>
            <a:prstGeom prst="rect">
              <a:avLst/>
            </a:prstGeom>
          </p:spPr>
        </p:pic>
        <p:cxnSp>
          <p:nvCxnSpPr>
            <p:cNvPr id="19" name="直接箭头连接符 18">
              <a:extLst>
                <a:ext uri="{FF2B5EF4-FFF2-40B4-BE49-F238E27FC236}">
                  <a16:creationId xmlns:a16="http://schemas.microsoft.com/office/drawing/2014/main" id="{694F7CE1-4F45-2E34-7664-2892CC236E1C}"/>
                </a:ext>
              </a:extLst>
            </p:cNvPr>
            <p:cNvCxnSpPr/>
            <p:nvPr/>
          </p:nvCxnSpPr>
          <p:spPr>
            <a:xfrm flipV="1">
              <a:off x="4355976" y="3284984"/>
              <a:ext cx="0" cy="15841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BAD8327D-CA7E-2D72-EEEE-8DF170CD5CBD}"/>
                </a:ext>
              </a:extLst>
            </p:cNvPr>
            <p:cNvCxnSpPr>
              <a:cxnSpLocks/>
            </p:cNvCxnSpPr>
            <p:nvPr/>
          </p:nvCxnSpPr>
          <p:spPr>
            <a:xfrm>
              <a:off x="4355976" y="4869160"/>
              <a:ext cx="150378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6B3F7EAC-4594-060B-E996-85573E36787C}"/>
                </a:ext>
              </a:extLst>
            </p:cNvPr>
            <p:cNvSpPr/>
            <p:nvPr/>
          </p:nvSpPr>
          <p:spPr>
            <a:xfrm>
              <a:off x="4296823" y="4780600"/>
              <a:ext cx="126565" cy="14401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7F451DC0-C03F-AD18-3D4B-61193594057E}"/>
                </a:ext>
              </a:extLst>
            </p:cNvPr>
            <p:cNvSpPr/>
            <p:nvPr/>
          </p:nvSpPr>
          <p:spPr>
            <a:xfrm>
              <a:off x="5353785" y="4789981"/>
              <a:ext cx="126565" cy="14401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F7C29075-C56B-FF8A-AFBE-D98C989B5666}"/>
                </a:ext>
              </a:extLst>
            </p:cNvPr>
            <p:cNvSpPr/>
            <p:nvPr/>
          </p:nvSpPr>
          <p:spPr>
            <a:xfrm>
              <a:off x="4301419" y="3645024"/>
              <a:ext cx="126565" cy="14401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EBF47E4D-EDDB-92F2-13FE-127869A30E11}"/>
                </a:ext>
              </a:extLst>
            </p:cNvPr>
            <p:cNvSpPr txBox="1"/>
            <p:nvPr/>
          </p:nvSpPr>
          <p:spPr>
            <a:xfrm>
              <a:off x="4033969" y="3178766"/>
              <a:ext cx="338554" cy="369332"/>
            </a:xfrm>
            <a:prstGeom prst="rect">
              <a:avLst/>
            </a:prstGeom>
            <a:noFill/>
          </p:spPr>
          <p:txBody>
            <a:bodyPr wrap="none" rtlCol="0">
              <a:spAutoFit/>
            </a:bodyPr>
            <a:lstStyle/>
            <a:p>
              <a:r>
                <a:rPr lang="en-US" altLang="zh-CN" dirty="0"/>
                <a:t>Y</a:t>
              </a:r>
              <a:endParaRPr lang="zh-CN" altLang="en-US" dirty="0"/>
            </a:p>
          </p:txBody>
        </p:sp>
        <p:sp>
          <p:nvSpPr>
            <p:cNvPr id="27" name="文本框 26">
              <a:extLst>
                <a:ext uri="{FF2B5EF4-FFF2-40B4-BE49-F238E27FC236}">
                  <a16:creationId xmlns:a16="http://schemas.microsoft.com/office/drawing/2014/main" id="{11A15E0B-A7EB-A8A6-4C69-D2659A66EA46}"/>
                </a:ext>
              </a:extLst>
            </p:cNvPr>
            <p:cNvSpPr txBox="1"/>
            <p:nvPr/>
          </p:nvSpPr>
          <p:spPr>
            <a:xfrm>
              <a:off x="5690483" y="4852608"/>
              <a:ext cx="338554" cy="369332"/>
            </a:xfrm>
            <a:prstGeom prst="rect">
              <a:avLst/>
            </a:prstGeom>
            <a:noFill/>
          </p:spPr>
          <p:txBody>
            <a:bodyPr wrap="none" rtlCol="0">
              <a:spAutoFit/>
            </a:bodyPr>
            <a:lstStyle/>
            <a:p>
              <a:r>
                <a:rPr lang="en-US" altLang="zh-CN" dirty="0"/>
                <a:t>X</a:t>
              </a:r>
              <a:endParaRPr lang="zh-CN" altLang="en-US" dirty="0"/>
            </a:p>
          </p:txBody>
        </p:sp>
      </p:grpSp>
    </p:spTree>
    <p:extLst>
      <p:ext uri="{BB962C8B-B14F-4D97-AF65-F5344CB8AC3E}">
        <p14:creationId xmlns:p14="http://schemas.microsoft.com/office/powerpoint/2010/main" val="769068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0"/>
            <a:ext cx="8229600" cy="654032"/>
          </a:xfrm>
        </p:spPr>
        <p:txBody>
          <a:bodyPr/>
          <a:lstStyle/>
          <a:p>
            <a:pPr algn="l"/>
            <a:r>
              <a:rPr lang="zh-CN" altLang="en-US" sz="2800" b="1" dirty="0">
                <a:latin typeface="Arial Unicode MS" pitchFamily="34" charset="-122"/>
                <a:ea typeface="Arial Unicode MS" panose="020B0604020202020204" pitchFamily="34" charset="-122"/>
                <a:cs typeface="Arial Unicode MS" pitchFamily="34" charset="-122"/>
              </a:rPr>
              <a:t>四、总体准直方案</a:t>
            </a:r>
          </a:p>
        </p:txBody>
      </p:sp>
      <p:cxnSp>
        <p:nvCxnSpPr>
          <p:cNvPr id="4" name="直接连接符 3"/>
          <p:cNvCxnSpPr/>
          <p:nvPr/>
        </p:nvCxnSpPr>
        <p:spPr>
          <a:xfrm>
            <a:off x="0" y="857232"/>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6559248" y="6461147"/>
            <a:ext cx="2133600" cy="365125"/>
          </a:xfrm>
        </p:spPr>
        <p:txBody>
          <a:bodyPr/>
          <a:lstStyle/>
          <a:p>
            <a:pPr>
              <a:defRPr/>
            </a:pPr>
            <a:fld id="{521683DF-D507-43F4-81CB-95BA739AB1EA}" type="slidenum">
              <a:rPr lang="zh-CN" altLang="en-US" smtClean="0"/>
              <a:pPr>
                <a:defRPr/>
              </a:pPr>
              <a:t>9</a:t>
            </a:fld>
            <a:endParaRPr lang="zh-CN" altLang="en-US" dirty="0"/>
          </a:p>
        </p:txBody>
      </p:sp>
      <p:sp>
        <p:nvSpPr>
          <p:cNvPr id="3" name="文本框 2">
            <a:extLst>
              <a:ext uri="{FF2B5EF4-FFF2-40B4-BE49-F238E27FC236}">
                <a16:creationId xmlns:a16="http://schemas.microsoft.com/office/drawing/2014/main" id="{9D176B1E-C5A1-51DB-DC90-473AE0115DD1}"/>
              </a:ext>
            </a:extLst>
          </p:cNvPr>
          <p:cNvSpPr txBox="1"/>
          <p:nvPr/>
        </p:nvSpPr>
        <p:spPr>
          <a:xfrm>
            <a:off x="500034" y="1059264"/>
            <a:ext cx="8418854" cy="400110"/>
          </a:xfrm>
          <a:prstGeom prst="rect">
            <a:avLst/>
          </a:prstGeom>
          <a:noFill/>
        </p:spPr>
        <p:txBody>
          <a:bodyPr wrap="square">
            <a:spAutoFit/>
          </a:bodyPr>
          <a:lstStyle/>
          <a:p>
            <a:pPr marL="342900" lvl="0" indent="-342900" eaLnBrk="0" hangingPunct="0">
              <a:spcBef>
                <a:spcPct val="20000"/>
              </a:spcBef>
              <a:buClr>
                <a:srgbClr val="FF0000"/>
              </a:buClr>
              <a:buSzPct val="75000"/>
              <a:buFont typeface="Wingdings" pitchFamily="2" charset="2"/>
              <a:buChar char="l"/>
              <a:defRPr/>
            </a:pPr>
            <a:r>
              <a:rPr lang="zh-CN" altLang="en-US" sz="2000" dirty="0">
                <a:solidFill>
                  <a:prstClr val="black"/>
                </a:solidFill>
                <a:latin typeface="Times New Roman" pitchFamily="18" charset="0"/>
                <a:cs typeface="Times New Roman" pitchFamily="18" charset="0"/>
              </a:rPr>
              <a:t>从全局到局部的误差控制原则</a:t>
            </a:r>
            <a:endParaRPr lang="en-US" altLang="zh-CN" sz="2000" dirty="0">
              <a:solidFill>
                <a:prstClr val="black"/>
              </a:solidFill>
              <a:latin typeface="Times New Roman" pitchFamily="18" charset="0"/>
              <a:cs typeface="Times New Roman" pitchFamily="18" charset="0"/>
            </a:endParaRPr>
          </a:p>
        </p:txBody>
      </p:sp>
      <p:sp>
        <p:nvSpPr>
          <p:cNvPr id="34" name="íṡļîḓê">
            <a:extLst>
              <a:ext uri="{FF2B5EF4-FFF2-40B4-BE49-F238E27FC236}">
                <a16:creationId xmlns:a16="http://schemas.microsoft.com/office/drawing/2014/main" id="{C9E277C1-B7A8-A20B-62A7-127072191209}"/>
              </a:ext>
            </a:extLst>
          </p:cNvPr>
          <p:cNvSpPr/>
          <p:nvPr/>
        </p:nvSpPr>
        <p:spPr>
          <a:xfrm>
            <a:off x="5227064" y="1726285"/>
            <a:ext cx="3299294" cy="838619"/>
          </a:xfrm>
          <a:prstGeom prst="round2Diag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b="1" dirty="0">
                <a:solidFill>
                  <a:schemeClr val="tx1"/>
                </a:solidFill>
              </a:rPr>
              <a:t>大尺寸空间高精度测量技术</a:t>
            </a:r>
          </a:p>
        </p:txBody>
      </p:sp>
      <p:cxnSp>
        <p:nvCxnSpPr>
          <p:cNvPr id="9" name="ïṧḷîḍé">
            <a:extLst>
              <a:ext uri="{FF2B5EF4-FFF2-40B4-BE49-F238E27FC236}">
                <a16:creationId xmlns:a16="http://schemas.microsoft.com/office/drawing/2014/main" id="{4318ECAF-DB83-53F0-6249-205F8A574B8E}"/>
              </a:ext>
            </a:extLst>
          </p:cNvPr>
          <p:cNvCxnSpPr/>
          <p:nvPr/>
        </p:nvCxnSpPr>
        <p:spPr>
          <a:xfrm>
            <a:off x="4695299" y="2289427"/>
            <a:ext cx="0" cy="3647385"/>
          </a:xfrm>
          <a:prstGeom prst="line">
            <a:avLst/>
          </a:prstGeom>
          <a:ln>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10" name="îşľiďé">
            <a:extLst>
              <a:ext uri="{FF2B5EF4-FFF2-40B4-BE49-F238E27FC236}">
                <a16:creationId xmlns:a16="http://schemas.microsoft.com/office/drawing/2014/main" id="{383307CE-7EEC-AD35-ADFB-D095AFABB552}"/>
              </a:ext>
            </a:extLst>
          </p:cNvPr>
          <p:cNvSpPr/>
          <p:nvPr/>
        </p:nvSpPr>
        <p:spPr>
          <a:xfrm>
            <a:off x="4653865" y="2665465"/>
            <a:ext cx="82867" cy="828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íśľiḑe">
            <a:extLst>
              <a:ext uri="{FF2B5EF4-FFF2-40B4-BE49-F238E27FC236}">
                <a16:creationId xmlns:a16="http://schemas.microsoft.com/office/drawing/2014/main" id="{4F8224EC-2D3D-8D78-C742-A9AA64D11182}"/>
              </a:ext>
            </a:extLst>
          </p:cNvPr>
          <p:cNvSpPr/>
          <p:nvPr/>
        </p:nvSpPr>
        <p:spPr>
          <a:xfrm>
            <a:off x="4653865" y="3619159"/>
            <a:ext cx="82867" cy="828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íšļiḑê">
            <a:extLst>
              <a:ext uri="{FF2B5EF4-FFF2-40B4-BE49-F238E27FC236}">
                <a16:creationId xmlns:a16="http://schemas.microsoft.com/office/drawing/2014/main" id="{89C92AFE-7CFF-5A90-CD0A-DB248C1A172C}"/>
              </a:ext>
            </a:extLst>
          </p:cNvPr>
          <p:cNvSpPr/>
          <p:nvPr/>
        </p:nvSpPr>
        <p:spPr>
          <a:xfrm>
            <a:off x="4653865" y="4572853"/>
            <a:ext cx="82867" cy="828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iŝ1iḓe">
            <a:extLst>
              <a:ext uri="{FF2B5EF4-FFF2-40B4-BE49-F238E27FC236}">
                <a16:creationId xmlns:a16="http://schemas.microsoft.com/office/drawing/2014/main" id="{13E06E3E-DC56-C073-99E1-4266CFDF1935}"/>
              </a:ext>
            </a:extLst>
          </p:cNvPr>
          <p:cNvSpPr/>
          <p:nvPr/>
        </p:nvSpPr>
        <p:spPr>
          <a:xfrm>
            <a:off x="4653865" y="5526547"/>
            <a:ext cx="82867" cy="828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ïsľïḍe">
            <a:extLst>
              <a:ext uri="{FF2B5EF4-FFF2-40B4-BE49-F238E27FC236}">
                <a16:creationId xmlns:a16="http://schemas.microsoft.com/office/drawing/2014/main" id="{E853F823-0E7E-20D6-D21D-324EB5E83FD8}"/>
              </a:ext>
            </a:extLst>
          </p:cNvPr>
          <p:cNvSpPr/>
          <p:nvPr/>
        </p:nvSpPr>
        <p:spPr>
          <a:xfrm>
            <a:off x="5228431" y="3022429"/>
            <a:ext cx="3299294" cy="838619"/>
          </a:xfrm>
          <a:prstGeom prst="round2Diag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chemeClr val="tx1"/>
                </a:solidFill>
              </a:rPr>
              <a:t>精密磁中心引出</a:t>
            </a:r>
            <a:r>
              <a:rPr kumimoji="1" lang="zh-CN" altLang="en-US" sz="1800" b="1" dirty="0">
                <a:solidFill>
                  <a:schemeClr val="tx1"/>
                </a:solidFill>
              </a:rPr>
              <a:t>技术</a:t>
            </a:r>
          </a:p>
        </p:txBody>
      </p:sp>
      <p:sp>
        <p:nvSpPr>
          <p:cNvPr id="24" name="íşľíḍe">
            <a:extLst>
              <a:ext uri="{FF2B5EF4-FFF2-40B4-BE49-F238E27FC236}">
                <a16:creationId xmlns:a16="http://schemas.microsoft.com/office/drawing/2014/main" id="{E3933295-72EB-9002-1BC3-62A28A6E3B57}"/>
              </a:ext>
            </a:extLst>
          </p:cNvPr>
          <p:cNvSpPr/>
          <p:nvPr/>
        </p:nvSpPr>
        <p:spPr>
          <a:xfrm flipH="1">
            <a:off x="957665" y="1772816"/>
            <a:ext cx="3299294" cy="745077"/>
          </a:xfrm>
          <a:prstGeom prst="round2Diag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tx1"/>
                </a:solidFill>
              </a:rPr>
              <a:t>地面网</a:t>
            </a:r>
          </a:p>
        </p:txBody>
      </p:sp>
      <p:sp>
        <p:nvSpPr>
          <p:cNvPr id="23" name="iŝľïḍè">
            <a:extLst>
              <a:ext uri="{FF2B5EF4-FFF2-40B4-BE49-F238E27FC236}">
                <a16:creationId xmlns:a16="http://schemas.microsoft.com/office/drawing/2014/main" id="{D867A3D6-1720-C169-791C-1859CAE29735}"/>
              </a:ext>
            </a:extLst>
          </p:cNvPr>
          <p:cNvSpPr/>
          <p:nvPr/>
        </p:nvSpPr>
        <p:spPr>
          <a:xfrm>
            <a:off x="4046857" y="3023177"/>
            <a:ext cx="174804" cy="129669"/>
          </a:xfrm>
          <a:custGeom>
            <a:avLst/>
            <a:gdLst>
              <a:gd name="connsiteX0" fmla="*/ 483479 w 525917"/>
              <a:gd name="connsiteY0" fmla="*/ 134923 h 439102"/>
              <a:gd name="connsiteX1" fmla="*/ 527294 w 525917"/>
              <a:gd name="connsiteY1" fmla="*/ 178738 h 439102"/>
              <a:gd name="connsiteX2" fmla="*/ 527294 w 525917"/>
              <a:gd name="connsiteY2" fmla="*/ 182548 h 439102"/>
              <a:gd name="connsiteX3" fmla="*/ 513959 w 525917"/>
              <a:gd name="connsiteY3" fmla="*/ 355903 h 439102"/>
              <a:gd name="connsiteX4" fmla="*/ 485384 w 525917"/>
              <a:gd name="connsiteY4" fmla="*/ 382573 h 439102"/>
              <a:gd name="connsiteX5" fmla="*/ 454904 w 525917"/>
              <a:gd name="connsiteY5" fmla="*/ 382573 h 439102"/>
              <a:gd name="connsiteX6" fmla="*/ 454904 w 525917"/>
              <a:gd name="connsiteY6" fmla="*/ 439723 h 439102"/>
              <a:gd name="connsiteX7" fmla="*/ 435854 w 525917"/>
              <a:gd name="connsiteY7" fmla="*/ 439723 h 439102"/>
              <a:gd name="connsiteX8" fmla="*/ 435854 w 525917"/>
              <a:gd name="connsiteY8" fmla="*/ 382573 h 439102"/>
              <a:gd name="connsiteX9" fmla="*/ 92954 w 525917"/>
              <a:gd name="connsiteY9" fmla="*/ 382573 h 439102"/>
              <a:gd name="connsiteX10" fmla="*/ 92954 w 525917"/>
              <a:gd name="connsiteY10" fmla="*/ 439723 h 439102"/>
              <a:gd name="connsiteX11" fmla="*/ 73904 w 525917"/>
              <a:gd name="connsiteY11" fmla="*/ 439723 h 439102"/>
              <a:gd name="connsiteX12" fmla="*/ 73904 w 525917"/>
              <a:gd name="connsiteY12" fmla="*/ 382573 h 439102"/>
              <a:gd name="connsiteX13" fmla="*/ 43423 w 525917"/>
              <a:gd name="connsiteY13" fmla="*/ 382573 h 439102"/>
              <a:gd name="connsiteX14" fmla="*/ 14848 w 525917"/>
              <a:gd name="connsiteY14" fmla="*/ 355903 h 439102"/>
              <a:gd name="connsiteX15" fmla="*/ 1514 w 525917"/>
              <a:gd name="connsiteY15" fmla="*/ 182548 h 439102"/>
              <a:gd name="connsiteX16" fmla="*/ 42471 w 525917"/>
              <a:gd name="connsiteY16" fmla="*/ 134923 h 439102"/>
              <a:gd name="connsiteX17" fmla="*/ 46281 w 525917"/>
              <a:gd name="connsiteY17" fmla="*/ 134923 h 439102"/>
              <a:gd name="connsiteX18" fmla="*/ 102479 w 525917"/>
              <a:gd name="connsiteY18" fmla="*/ 181596 h 439102"/>
              <a:gd name="connsiteX19" fmla="*/ 122481 w 525917"/>
              <a:gd name="connsiteY19" fmla="*/ 287323 h 439102"/>
              <a:gd name="connsiteX20" fmla="*/ 408231 w 525917"/>
              <a:gd name="connsiteY20" fmla="*/ 287323 h 439102"/>
              <a:gd name="connsiteX21" fmla="*/ 428234 w 525917"/>
              <a:gd name="connsiteY21" fmla="*/ 181596 h 439102"/>
              <a:gd name="connsiteX22" fmla="*/ 483479 w 525917"/>
              <a:gd name="connsiteY22" fmla="*/ 134923 h 439102"/>
              <a:gd name="connsiteX23" fmla="*/ 416804 w 525917"/>
              <a:gd name="connsiteY23" fmla="*/ 1573 h 439102"/>
              <a:gd name="connsiteX24" fmla="*/ 483479 w 525917"/>
              <a:gd name="connsiteY24" fmla="*/ 68248 h 439102"/>
              <a:gd name="connsiteX25" fmla="*/ 483479 w 525917"/>
              <a:gd name="connsiteY25" fmla="*/ 116826 h 439102"/>
              <a:gd name="connsiteX26" fmla="*/ 475859 w 525917"/>
              <a:gd name="connsiteY26" fmla="*/ 115873 h 439102"/>
              <a:gd name="connsiteX27" fmla="*/ 411089 w 525917"/>
              <a:gd name="connsiteY27" fmla="*/ 167309 h 439102"/>
              <a:gd name="connsiteX28" fmla="*/ 410136 w 525917"/>
              <a:gd name="connsiteY28" fmla="*/ 169213 h 439102"/>
              <a:gd name="connsiteX29" fmla="*/ 392039 w 525917"/>
              <a:gd name="connsiteY29" fmla="*/ 267321 h 439102"/>
              <a:gd name="connsiteX30" fmla="*/ 134864 w 525917"/>
              <a:gd name="connsiteY30" fmla="*/ 267321 h 439102"/>
              <a:gd name="connsiteX31" fmla="*/ 116766 w 525917"/>
              <a:gd name="connsiteY31" fmla="*/ 169213 h 439102"/>
              <a:gd name="connsiteX32" fmla="*/ 51996 w 525917"/>
              <a:gd name="connsiteY32" fmla="*/ 114921 h 439102"/>
              <a:gd name="connsiteX33" fmla="*/ 54854 w 525917"/>
              <a:gd name="connsiteY33" fmla="*/ 67296 h 439102"/>
              <a:gd name="connsiteX34" fmla="*/ 121529 w 525917"/>
              <a:gd name="connsiteY34" fmla="*/ 621 h 439102"/>
              <a:gd name="connsiteX35" fmla="*/ 416804 w 525917"/>
              <a:gd name="connsiteY35" fmla="*/ 621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5917" h="439102">
                <a:moveTo>
                  <a:pt x="483479" y="134923"/>
                </a:moveTo>
                <a:cubicBezTo>
                  <a:pt x="508244" y="134923"/>
                  <a:pt x="527294" y="154926"/>
                  <a:pt x="527294" y="178738"/>
                </a:cubicBezTo>
                <a:cubicBezTo>
                  <a:pt x="527294" y="179691"/>
                  <a:pt x="527294" y="180643"/>
                  <a:pt x="527294" y="182548"/>
                </a:cubicBezTo>
                <a:lnTo>
                  <a:pt x="513959" y="355903"/>
                </a:lnTo>
                <a:cubicBezTo>
                  <a:pt x="513006" y="371143"/>
                  <a:pt x="500623" y="382573"/>
                  <a:pt x="485384" y="382573"/>
                </a:cubicBezTo>
                <a:lnTo>
                  <a:pt x="454904" y="382573"/>
                </a:lnTo>
                <a:lnTo>
                  <a:pt x="454904" y="439723"/>
                </a:lnTo>
                <a:lnTo>
                  <a:pt x="435854" y="439723"/>
                </a:lnTo>
                <a:lnTo>
                  <a:pt x="435854" y="382573"/>
                </a:lnTo>
                <a:lnTo>
                  <a:pt x="92954" y="382573"/>
                </a:lnTo>
                <a:lnTo>
                  <a:pt x="92954" y="439723"/>
                </a:lnTo>
                <a:lnTo>
                  <a:pt x="73904" y="439723"/>
                </a:lnTo>
                <a:lnTo>
                  <a:pt x="73904" y="382573"/>
                </a:lnTo>
                <a:lnTo>
                  <a:pt x="43423" y="382573"/>
                </a:lnTo>
                <a:cubicBezTo>
                  <a:pt x="28184" y="382573"/>
                  <a:pt x="15801" y="371143"/>
                  <a:pt x="14848" y="355903"/>
                </a:cubicBezTo>
                <a:lnTo>
                  <a:pt x="1514" y="182548"/>
                </a:lnTo>
                <a:cubicBezTo>
                  <a:pt x="-391" y="158736"/>
                  <a:pt x="17706" y="136828"/>
                  <a:pt x="42471" y="134923"/>
                </a:cubicBezTo>
                <a:cubicBezTo>
                  <a:pt x="43423" y="134923"/>
                  <a:pt x="44376" y="134923"/>
                  <a:pt x="46281" y="134923"/>
                </a:cubicBezTo>
                <a:cubicBezTo>
                  <a:pt x="73904" y="134923"/>
                  <a:pt x="97716" y="154926"/>
                  <a:pt x="102479" y="181596"/>
                </a:cubicBezTo>
                <a:lnTo>
                  <a:pt x="122481" y="287323"/>
                </a:lnTo>
                <a:lnTo>
                  <a:pt x="408231" y="287323"/>
                </a:lnTo>
                <a:lnTo>
                  <a:pt x="428234" y="181596"/>
                </a:lnTo>
                <a:cubicBezTo>
                  <a:pt x="432044" y="153973"/>
                  <a:pt x="455856" y="134923"/>
                  <a:pt x="483479" y="134923"/>
                </a:cubicBezTo>
                <a:close/>
                <a:moveTo>
                  <a:pt x="416804" y="1573"/>
                </a:moveTo>
                <a:cubicBezTo>
                  <a:pt x="453951" y="1573"/>
                  <a:pt x="483479" y="31101"/>
                  <a:pt x="483479" y="68248"/>
                </a:cubicBezTo>
                <a:lnTo>
                  <a:pt x="483479" y="116826"/>
                </a:lnTo>
                <a:cubicBezTo>
                  <a:pt x="481573" y="116826"/>
                  <a:pt x="478716" y="115873"/>
                  <a:pt x="475859" y="115873"/>
                </a:cubicBezTo>
                <a:cubicBezTo>
                  <a:pt x="444426" y="115873"/>
                  <a:pt x="417756" y="137781"/>
                  <a:pt x="411089" y="167309"/>
                </a:cubicBezTo>
                <a:lnTo>
                  <a:pt x="410136" y="169213"/>
                </a:lnTo>
                <a:lnTo>
                  <a:pt x="392039" y="267321"/>
                </a:lnTo>
                <a:lnTo>
                  <a:pt x="134864" y="267321"/>
                </a:lnTo>
                <a:lnTo>
                  <a:pt x="116766" y="169213"/>
                </a:lnTo>
                <a:cubicBezTo>
                  <a:pt x="111051" y="137781"/>
                  <a:pt x="83429" y="114921"/>
                  <a:pt x="51996" y="114921"/>
                </a:cubicBezTo>
                <a:lnTo>
                  <a:pt x="54854" y="67296"/>
                </a:lnTo>
                <a:cubicBezTo>
                  <a:pt x="54854" y="30148"/>
                  <a:pt x="84381" y="621"/>
                  <a:pt x="121529" y="621"/>
                </a:cubicBezTo>
                <a:lnTo>
                  <a:pt x="416804" y="621"/>
                </a:lnTo>
                <a:close/>
              </a:path>
            </a:pathLst>
          </a:custGeom>
          <a:solidFill>
            <a:schemeClr val="lt1">
              <a:lumMod val="10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20" name="işḻïḑé">
            <a:extLst>
              <a:ext uri="{FF2B5EF4-FFF2-40B4-BE49-F238E27FC236}">
                <a16:creationId xmlns:a16="http://schemas.microsoft.com/office/drawing/2014/main" id="{72799A03-BB72-4562-BF59-94E5E1B21B9F}"/>
              </a:ext>
            </a:extLst>
          </p:cNvPr>
          <p:cNvSpPr/>
          <p:nvPr/>
        </p:nvSpPr>
        <p:spPr>
          <a:xfrm flipH="1">
            <a:off x="924053" y="2996952"/>
            <a:ext cx="3299293" cy="838619"/>
          </a:xfrm>
          <a:prstGeom prst="round2Diag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b="1" dirty="0">
                <a:solidFill>
                  <a:schemeClr val="tx1"/>
                </a:solidFill>
              </a:rPr>
              <a:t>隧道网</a:t>
            </a:r>
          </a:p>
        </p:txBody>
      </p:sp>
      <p:sp>
        <p:nvSpPr>
          <p:cNvPr id="37" name="íşľíḍe">
            <a:extLst>
              <a:ext uri="{FF2B5EF4-FFF2-40B4-BE49-F238E27FC236}">
                <a16:creationId xmlns:a16="http://schemas.microsoft.com/office/drawing/2014/main" id="{8A9F24DA-B192-E36C-1C29-5268142244AF}"/>
              </a:ext>
            </a:extLst>
          </p:cNvPr>
          <p:cNvSpPr/>
          <p:nvPr/>
        </p:nvSpPr>
        <p:spPr>
          <a:xfrm flipH="1">
            <a:off x="924053" y="4293096"/>
            <a:ext cx="3299294" cy="745077"/>
          </a:xfrm>
          <a:prstGeom prst="round2Diag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tx1"/>
                </a:solidFill>
              </a:rPr>
              <a:t>设备标定</a:t>
            </a:r>
          </a:p>
        </p:txBody>
      </p:sp>
      <p:sp>
        <p:nvSpPr>
          <p:cNvPr id="38" name="íṡļîḓê">
            <a:extLst>
              <a:ext uri="{FF2B5EF4-FFF2-40B4-BE49-F238E27FC236}">
                <a16:creationId xmlns:a16="http://schemas.microsoft.com/office/drawing/2014/main" id="{56919CE7-047D-7132-D490-68B66CD5DA3B}"/>
              </a:ext>
            </a:extLst>
          </p:cNvPr>
          <p:cNvSpPr/>
          <p:nvPr/>
        </p:nvSpPr>
        <p:spPr>
          <a:xfrm>
            <a:off x="5261236" y="4221088"/>
            <a:ext cx="3299294" cy="838619"/>
          </a:xfrm>
          <a:prstGeom prst="round2Diag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b="1" dirty="0">
                <a:solidFill>
                  <a:schemeClr val="tx1"/>
                </a:solidFill>
              </a:rPr>
              <a:t>位移监测技术</a:t>
            </a:r>
          </a:p>
        </p:txBody>
      </p:sp>
      <p:sp>
        <p:nvSpPr>
          <p:cNvPr id="39" name="işḻïḑé">
            <a:extLst>
              <a:ext uri="{FF2B5EF4-FFF2-40B4-BE49-F238E27FC236}">
                <a16:creationId xmlns:a16="http://schemas.microsoft.com/office/drawing/2014/main" id="{3500B9C8-23F8-A074-A804-11B338C31BDE}"/>
              </a:ext>
            </a:extLst>
          </p:cNvPr>
          <p:cNvSpPr/>
          <p:nvPr/>
        </p:nvSpPr>
        <p:spPr>
          <a:xfrm flipH="1">
            <a:off x="957666" y="5537161"/>
            <a:ext cx="3299293" cy="838619"/>
          </a:xfrm>
          <a:prstGeom prst="round2Diag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chemeClr val="tx1"/>
                </a:solidFill>
              </a:rPr>
              <a:t>预准直单元</a:t>
            </a:r>
          </a:p>
        </p:txBody>
      </p:sp>
      <p:sp>
        <p:nvSpPr>
          <p:cNvPr id="40" name="ïsľïḍe">
            <a:extLst>
              <a:ext uri="{FF2B5EF4-FFF2-40B4-BE49-F238E27FC236}">
                <a16:creationId xmlns:a16="http://schemas.microsoft.com/office/drawing/2014/main" id="{DA40332C-919A-28EB-F196-FF390B0C9287}"/>
              </a:ext>
            </a:extLst>
          </p:cNvPr>
          <p:cNvSpPr/>
          <p:nvPr/>
        </p:nvSpPr>
        <p:spPr>
          <a:xfrm>
            <a:off x="5227064" y="5521155"/>
            <a:ext cx="3299294" cy="838619"/>
          </a:xfrm>
          <a:prstGeom prst="round2Diag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chemeClr val="tx1"/>
                </a:solidFill>
              </a:rPr>
              <a:t>准直数据处理算法</a:t>
            </a:r>
            <a:endParaRPr kumimoji="1" lang="zh-CN" altLang="en-US" sz="1800" b="1" dirty="0">
              <a:solidFill>
                <a:schemeClr val="tx1"/>
              </a:solidFill>
            </a:endParaRPr>
          </a:p>
        </p:txBody>
      </p:sp>
    </p:spTree>
    <p:extLst>
      <p:ext uri="{BB962C8B-B14F-4D97-AF65-F5344CB8AC3E}">
        <p14:creationId xmlns:p14="http://schemas.microsoft.com/office/powerpoint/2010/main" val="39832283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DAC66781-D9D8-BC4F-8F43-CFE588336C9F}" vid="{8746F749-1D46-FC47-B97A-D3A04384F822}"/>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25412</TotalTime>
  <Words>5466</Words>
  <Application>Microsoft Office PowerPoint</Application>
  <PresentationFormat>全屏显示(4:3)</PresentationFormat>
  <Paragraphs>1410</Paragraphs>
  <Slides>61</Slides>
  <Notes>14</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1</vt:i4>
      </vt:variant>
      <vt:variant>
        <vt:lpstr>幻灯片标题</vt:lpstr>
      </vt:variant>
      <vt:variant>
        <vt:i4>61</vt:i4>
      </vt:variant>
    </vt:vector>
  </HeadingPairs>
  <TitlesOfParts>
    <vt:vector size="75" baseType="lpstr">
      <vt:lpstr>Adobe 黑体 Std R</vt:lpstr>
      <vt:lpstr>Arial Unicode MS</vt:lpstr>
      <vt:lpstr>等线</vt:lpstr>
      <vt:lpstr>黑体</vt:lpstr>
      <vt:lpstr>宋体</vt:lpstr>
      <vt:lpstr>Arial</vt:lpstr>
      <vt:lpstr>Arial Black</vt:lpstr>
      <vt:lpstr>Calibri</vt:lpstr>
      <vt:lpstr>Calibri Light</vt:lpstr>
      <vt:lpstr>Times New Roman</vt:lpstr>
      <vt:lpstr>Wingdings</vt:lpstr>
      <vt:lpstr>Office 主题</vt:lpstr>
      <vt:lpstr>Office Theme</vt:lpstr>
      <vt:lpstr>Equation</vt:lpstr>
      <vt:lpstr>高能光源准直介绍    董 岚， 王小龙  CEPC  Day,   Jul. 13, 2023     </vt:lpstr>
      <vt:lpstr>Contents</vt:lpstr>
      <vt:lpstr>一、HEPS主体结构</vt:lpstr>
      <vt:lpstr>二、HEPS准直精度要求</vt:lpstr>
      <vt:lpstr>二、HEPS准直精度要求</vt:lpstr>
      <vt:lpstr>二、HEPS准直精度要求</vt:lpstr>
      <vt:lpstr>三、主要技术难点</vt:lpstr>
      <vt:lpstr>四、总体准直方案</vt:lpstr>
      <vt:lpstr>四、总体准直方案</vt:lpstr>
      <vt:lpstr>四、总体准直方案</vt:lpstr>
      <vt:lpstr>四、总体准直方案</vt:lpstr>
      <vt:lpstr>五、地面网</vt:lpstr>
      <vt:lpstr>五、地面网</vt:lpstr>
      <vt:lpstr>五、地面网</vt:lpstr>
      <vt:lpstr>五、地面网</vt:lpstr>
      <vt:lpstr>PowerPoint 演示文稿</vt:lpstr>
      <vt:lpstr>五、地面网</vt:lpstr>
      <vt:lpstr>五、地面网</vt:lpstr>
      <vt:lpstr>五、地面网</vt:lpstr>
      <vt:lpstr>六、隧道网</vt:lpstr>
      <vt:lpstr>六、隧道网</vt:lpstr>
      <vt:lpstr>六、隧道网</vt:lpstr>
      <vt:lpstr>PowerPoint 演示文稿</vt:lpstr>
      <vt:lpstr>PowerPoint 演示文稿</vt:lpstr>
      <vt:lpstr>PowerPoint 演示文稿</vt:lpstr>
      <vt:lpstr>七、设备标定</vt:lpstr>
      <vt:lpstr>七、设备标定</vt:lpstr>
      <vt:lpstr>PowerPoint 演示文稿</vt:lpstr>
      <vt:lpstr>七、设备标定</vt:lpstr>
      <vt:lpstr>七、设备标定</vt:lpstr>
      <vt:lpstr>八、预准直</vt:lpstr>
      <vt:lpstr>八、预准直</vt:lpstr>
      <vt:lpstr>八、预准直</vt:lpstr>
      <vt:lpstr>八、预准直</vt:lpstr>
      <vt:lpstr>八、预准直</vt:lpstr>
      <vt:lpstr>八、预准直</vt:lpstr>
      <vt:lpstr>八、预准直</vt:lpstr>
      <vt:lpstr>八、预准直</vt:lpstr>
      <vt:lpstr>八、预准直</vt:lpstr>
      <vt:lpstr>八、预准直</vt:lpstr>
      <vt:lpstr>八、预准直</vt:lpstr>
      <vt:lpstr>八、预准直</vt:lpstr>
      <vt:lpstr>PowerPoint 演示文稿</vt:lpstr>
      <vt:lpstr>八、预准直</vt:lpstr>
      <vt:lpstr>八、预准直</vt:lpstr>
      <vt:lpstr>九、地基沉降监测</vt:lpstr>
      <vt:lpstr>十、插入件测量</vt:lpstr>
      <vt:lpstr>十一、自动化调整</vt:lpstr>
      <vt:lpstr>十二、平滑调整</vt:lpstr>
      <vt:lpstr>视觉仪研制进展</vt:lpstr>
      <vt:lpstr>PowerPoint 演示文稿</vt:lpstr>
      <vt:lpstr>PowerPoint 演示文稿</vt:lpstr>
      <vt:lpstr>PowerPoint 演示文稿</vt:lpstr>
      <vt:lpstr>PowerPoint 演示文稿</vt:lpstr>
      <vt:lpstr>专家意见</vt:lpstr>
      <vt:lpstr>专家意见</vt:lpstr>
      <vt:lpstr>专家意见</vt:lpstr>
      <vt:lpstr>LHC: lessons learnt</vt:lpstr>
      <vt:lpstr>专家意见</vt:lpstr>
      <vt:lpstr>CLIC: a few conclusions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Lattice Layout (tentative as of April 30, 2014)</dc:title>
  <dc:creator>chengj</dc:creator>
  <cp:lastModifiedBy>w xl</cp:lastModifiedBy>
  <cp:revision>1596</cp:revision>
  <cp:lastPrinted>2018-06-26T00:45:21Z</cp:lastPrinted>
  <dcterms:created xsi:type="dcterms:W3CDTF">2014-08-05T02:42:36Z</dcterms:created>
  <dcterms:modified xsi:type="dcterms:W3CDTF">2023-07-13T00:24:38Z</dcterms:modified>
</cp:coreProperties>
</file>