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8"/>
  </p:notesMasterIdLst>
  <p:sldIdLst>
    <p:sldId id="256" r:id="rId3"/>
    <p:sldId id="257" r:id="rId4"/>
    <p:sldId id="258" r:id="rId5"/>
    <p:sldId id="285" r:id="rId6"/>
    <p:sldId id="265" r:id="rId7"/>
    <p:sldId id="284" r:id="rId8"/>
    <p:sldId id="286" r:id="rId9"/>
    <p:sldId id="269" r:id="rId10"/>
    <p:sldId id="260" r:id="rId11"/>
    <p:sldId id="287" r:id="rId12"/>
    <p:sldId id="288" r:id="rId13"/>
    <p:sldId id="272" r:id="rId14"/>
    <p:sldId id="289" r:id="rId15"/>
    <p:sldId id="290" r:id="rId16"/>
    <p:sldId id="291" r:id="rId17"/>
    <p:sldId id="292" r:id="rId18"/>
    <p:sldId id="274" r:id="rId19"/>
    <p:sldId id="293" r:id="rId20"/>
    <p:sldId id="294" r:id="rId21"/>
    <p:sldId id="281" r:id="rId22"/>
    <p:sldId id="295" r:id="rId23"/>
    <p:sldId id="282" r:id="rId24"/>
    <p:sldId id="264" r:id="rId25"/>
    <p:sldId id="270" r:id="rId26"/>
    <p:sldId id="267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99" d="100"/>
          <a:sy n="99" d="100"/>
        </p:scale>
        <p:origin x="20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AFE87-1A4B-4590-80F1-730C6082D69E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826B4-FECD-4DF5-ABB9-905010A58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53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FD66-A4C0-49F5-ADF2-5D969786C4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2023 CEPC Workshop EU Edition, Univ. of Edinburgh, 3-6 July 2023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5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DEF-23F2-467D-A627-D2073FD9104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2023 CEPC Workshop EU Edition, Univ. of Edinburgh, 3-6 July 2023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7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DF03-120A-48A7-9D96-8B9CA7400EC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2023 CEPC Workshop EU Edition, Univ. of Edinburgh, 3-6 July 2023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8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EED5-7EF7-41C8-9537-0DA71DBC144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2023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CEPC Workshop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EU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Edition,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Univ.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of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Edinburgh,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3-6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July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2023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871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90981" y="1718149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EE69-5AAE-4093-B7AD-365DA01883B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9144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29454" y="-2"/>
            <a:ext cx="2214546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00164" y="6356352"/>
            <a:ext cx="355403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>
                <a:solidFill>
                  <a:prstClr val="black"/>
                </a:solidFill>
              </a:rPr>
              <a:t>2023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CEPC Workshop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EU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Edition,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Univ.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of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Edinburgh,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3-6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July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2023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3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EFB9-F34C-4760-A244-87E82624DC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89940" y="6386392"/>
            <a:ext cx="3780420" cy="35497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2023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CEPC Workshop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EU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Edition,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Univ.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of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Edinburgh,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3-6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July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2023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44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6517-1CD3-4EA4-96C7-86F0437FD7F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89940" y="6386392"/>
            <a:ext cx="3780420" cy="35497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2023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CEPC Workshop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EU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Edition,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Univ.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of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Edinburgh,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3-6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July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2023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50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F0F8-DA34-447B-83A9-5919792B059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2023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CEPC Workshop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EU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Edition,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Univ.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of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Edinburgh,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3-6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July</a:t>
            </a:r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2023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64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C2-ABE1-4B43-85FA-824F19F1B84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2023 CEPC Workshop EU Edition, Univ. of Edinburgh, 3-6 July 2023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2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45C0-D7DA-4211-91DD-B1B96B7E058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2023 CEPC Workshop EU Edition, Univ. of Edinburgh, 3-6 July 2023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9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A8BD-8B3F-47BE-8A27-6C902B7ABCF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2023 CEPC Workshop EU Edition, Univ. of Edinburgh, 3-6 July 2023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0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083-7D22-4035-A199-A6786F20E05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2023 CEPC Workshop EU Edition, Univ. of Edinburgh, 3-6 July 2023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6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79CB-C24B-4687-B801-623565054B1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2023 CEPC Workshop EU Edition, Univ. of Edinburgh, 3-6 July 2023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4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A8E-5C0F-4B11-B9B3-6D401927877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2023 CEPC Workshop EU Edition, Univ. of Edinburgh, 3-6 July 2023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2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E002-501D-43F8-8291-E7F18CA1A4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2023 CEPC Workshop EU Edition, Univ. of Edinburgh, 3-6 July 2023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7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29D7-59EE-4149-B911-AB29E4D6F01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2023 CEPC Workshop EU Edition, Univ. of Edinburgh, 3-6 July 2023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4122C-5782-43A7-B4D9-4E82833CFD4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2023 CEPC Workshop EU Edition, Univ. of Edinburgh, 3-6 July 2023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3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A7A0-4CE9-47A4-8A16-D7EDF97BBAD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2023 CEPC Workshop EU Edition, Univ. of Edinburgh, 3-6 July 2023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2.png"/><Relationship Id="rId7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0.gif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477" y="5"/>
            <a:ext cx="9143524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637694" y="2480575"/>
            <a:ext cx="8243931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000" dirty="0">
                <a:solidFill>
                  <a:srgbClr val="4F81BD"/>
                </a:solidFill>
              </a:rPr>
              <a:t>Study</a:t>
            </a:r>
            <a:r>
              <a:rPr lang="zh-CN" altLang="en-US" sz="5000" dirty="0">
                <a:solidFill>
                  <a:srgbClr val="4F81BD"/>
                </a:solidFill>
              </a:rPr>
              <a:t> </a:t>
            </a:r>
            <a:r>
              <a:rPr lang="en-US" altLang="zh-CN" sz="5000" dirty="0">
                <a:solidFill>
                  <a:srgbClr val="4F81BD"/>
                </a:solidFill>
              </a:rPr>
              <a:t>plan and status for the CEPC collimation</a:t>
            </a:r>
            <a:endParaRPr lang="zh-CN" altLang="en-US" sz="5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966304" y="4242209"/>
            <a:ext cx="507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Yuting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" y="6457890"/>
            <a:ext cx="91435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prstClr val="black"/>
                </a:solidFill>
              </a:rPr>
              <a:t>2023 CEPC DAY, July 13 2023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" y="35979"/>
            <a:ext cx="1161321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75" y="5398314"/>
            <a:ext cx="2664619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05B935-F428-4245-9D6F-9D3FAFAAA87B}"/>
              </a:ext>
            </a:extLst>
          </p:cNvPr>
          <p:cNvSpPr txBox="1"/>
          <p:nvPr/>
        </p:nvSpPr>
        <p:spPr>
          <a:xfrm>
            <a:off x="6156176" y="4681517"/>
            <a:ext cx="2790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Contributors:</a:t>
            </a:r>
          </a:p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G.Y. Tang, H.Y. Shi,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H.J. Wang,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X.H. Cui, D. Wang, Y.H. Li, </a:t>
            </a:r>
            <a:r>
              <a:rPr lang="en-US" altLang="zh-CN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251520" y="1412778"/>
            <a:ext cx="9145016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Motivation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Method for simulation studies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Preliminary arrangement of the global collimators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Current simulation studies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3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CN" sz="3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CEPC beam loss</a:t>
                </a:r>
                <a:endParaRPr lang="zh-CN" altLang="en-US" sz="3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Scenarios of the fast equipment failures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Critical RF failures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Quenches of  superconducting quadrupole magnets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Powering failures of normal magnets</a:t>
                </a:r>
              </a:p>
              <a:p>
                <a:pPr marL="1200150" lvl="2" indent="-285750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bending magnets</a:t>
                </a:r>
              </a:p>
              <a:p>
                <a:pPr marL="1200150" lvl="2" indent="-285750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quadrupole magnets</a:t>
                </a:r>
              </a:p>
              <a:p>
                <a:pPr marL="1200150" lvl="2" indent="-285750"/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sextupole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magnets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Failure model: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turn for CEPC ~ 331 </a:t>
                </a:r>
                <a:r>
                  <a:rPr lang="zh-CN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𝝁𝒔 </a:t>
                </a:r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en-US" altLang="zh-CN" sz="2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2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𝒎𝒔</m:t>
                    </m:r>
                  </m:oMath>
                </a14:m>
                <a:r>
                  <a:rPr lang="zh-CN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magnet failures in our simulations</a:t>
                </a:r>
                <a:endParaRPr lang="zh-CN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832" b="-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studies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63609" y="4363619"/>
                <a:ext cx="1464375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𝑄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/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609" y="4363619"/>
                <a:ext cx="1464375" cy="379656"/>
              </a:xfrm>
              <a:prstGeom prst="rect">
                <a:avLst/>
              </a:prstGeom>
              <a:blipFill rotWithShape="1"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7984" y="2132856"/>
                <a:ext cx="13212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/>
                        </a:rPr>
                        <m:t>𝜏</m:t>
                      </m:r>
                      <m:r>
                        <a:rPr lang="zh-CN" altLang="en-US" i="1" smtClean="0">
                          <a:latin typeface="Cambria Math"/>
                        </a:rPr>
                        <m:t>≈773 </m:t>
                      </m:r>
                      <m:r>
                        <a:rPr lang="zh-CN" altLang="en-US" b="0" i="1" smtClean="0">
                          <a:latin typeface="Cambria Math"/>
                        </a:rPr>
                        <m:t>𝜇</m:t>
                      </m:r>
                      <m:r>
                        <a:rPr lang="en-US" altLang="zh-CN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132856"/>
                <a:ext cx="132125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100392" y="2064645"/>
            <a:ext cx="953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J.Y Zhai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28184" y="2471410"/>
                <a:ext cx="1662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/>
                        </a:rPr>
                        <m:t>𝜏</m:t>
                      </m:r>
                      <m:r>
                        <a:rPr lang="en-US" altLang="zh-CN" b="0" i="1" smtClean="0">
                          <a:latin typeface="Cambria Math"/>
                        </a:rPr>
                        <m:t>: 10~100 </m:t>
                      </m:r>
                      <m:r>
                        <a:rPr lang="en-US" altLang="zh-CN" b="0" i="1" smtClean="0">
                          <a:latin typeface="Cambria Math"/>
                        </a:rPr>
                        <m:t>𝑚𝑠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471410"/>
                <a:ext cx="166269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4048" y="2734418"/>
                <a:ext cx="1662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/>
                        </a:rPr>
                        <m:t>𝜏</m:t>
                      </m:r>
                      <m:r>
                        <a:rPr lang="en-US" altLang="zh-CN" b="0" i="1" smtClean="0">
                          <a:latin typeface="Cambria Math"/>
                        </a:rPr>
                        <m:t>: 10~100 </m:t>
                      </m:r>
                      <m:r>
                        <a:rPr lang="en-US" altLang="zh-CN" b="0" i="1" smtClean="0">
                          <a:latin typeface="Cambria Math"/>
                        </a:rPr>
                        <m:t>𝑚𝑠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734418"/>
                <a:ext cx="166269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100392" y="2502188"/>
            <a:ext cx="953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Y.S Zhu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4663" y="2820511"/>
            <a:ext cx="953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Chen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1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Critical RF failures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内容占位符 29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285861"/>
                <a:ext cx="3767378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𝜏</m:t>
                    </m:r>
                    <m:r>
                      <a:rPr lang="zh-CN" altLang="en-US" i="1" smtClean="0">
                        <a:latin typeface="Cambria Math"/>
                      </a:rPr>
                      <m:t>≈773 </m:t>
                    </m:r>
                    <m:r>
                      <a:rPr lang="zh-CN" altLang="en-US" b="0" i="1" smtClean="0">
                        <a:latin typeface="Cambria Math"/>
                      </a:rPr>
                      <m:t>𝜇</m:t>
                    </m:r>
                    <m:r>
                      <a:rPr lang="en-US" altLang="zh-CN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 fast beam loss can be observed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Clean IP regions with the collimation system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Clean RF regions with the collimation system</a:t>
                </a:r>
              </a:p>
            </p:txBody>
          </p:sp>
        </mc:Choice>
        <mc:Fallback xmlns="">
          <p:sp>
            <p:nvSpPr>
              <p:cNvPr id="30" name="内容占位符 2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5861"/>
                <a:ext cx="3767378" cy="1661993"/>
              </a:xfrm>
              <a:prstGeom prst="rect">
                <a:avLst/>
              </a:prstGeom>
              <a:blipFill rotWithShape="1">
                <a:blip r:embed="rId3"/>
                <a:stretch>
                  <a:fillRect b="-1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73" y="1358739"/>
            <a:ext cx="2304256" cy="147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29212" y="471325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turn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71" y="1358739"/>
            <a:ext cx="2246164" cy="141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" y="3212975"/>
            <a:ext cx="2418333" cy="152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16" y="3236567"/>
            <a:ext cx="2448272" cy="150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94707"/>
            <a:ext cx="2398006" cy="153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2" y="5094008"/>
            <a:ext cx="2304256" cy="147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987825" y="4725144"/>
            <a:ext cx="194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location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92011"/>
            <a:ext cx="2022076" cy="126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56992"/>
            <a:ext cx="2076835" cy="130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直接连接符 40"/>
          <p:cNvCxnSpPr/>
          <p:nvPr/>
        </p:nvCxnSpPr>
        <p:spPr>
          <a:xfrm>
            <a:off x="4932040" y="2960988"/>
            <a:ext cx="5316" cy="3780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526" y="2924944"/>
            <a:ext cx="4921514" cy="3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81340" y="5301208"/>
            <a:ext cx="765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0.79%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78285" y="5240233"/>
            <a:ext cx="765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4.45%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35" y="4941168"/>
            <a:ext cx="1591129" cy="159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710305" cy="171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790878" y="2834030"/>
            <a:ext cx="19082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collimators</a:t>
            </a:r>
            <a:endParaRPr lang="zh-CN" altLang="en-US" sz="105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29393" y="1089573"/>
            <a:ext cx="19082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collimators</a:t>
            </a:r>
            <a:endParaRPr lang="zh-CN" altLang="en-US" sz="105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93745" y="27550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turn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52358" y="2766920"/>
            <a:ext cx="194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location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4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7E48-A436-CE4F-A60B-2E70469A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Failures of bending magnets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9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5861"/>
                <a:ext cx="3714863" cy="2365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b="1" i="1">
                        <a:latin typeface="Cambria Math"/>
                      </a:rPr>
                      <m:t>𝝉</m:t>
                    </m:r>
                    <m:r>
                      <a:rPr lang="en-US" altLang="zh-CN" b="1" i="1">
                        <a:latin typeface="Cambria Math"/>
                      </a:rPr>
                      <m:t>=</m:t>
                    </m:r>
                    <m:r>
                      <a:rPr lang="en-US" altLang="zh-CN" b="1" i="1">
                        <a:latin typeface="Cambria Math"/>
                      </a:rPr>
                      <m:t>𝟏𝟎</m:t>
                    </m:r>
                    <m:r>
                      <a:rPr lang="en-US" altLang="zh-CN" b="1" i="1">
                        <a:latin typeface="Cambria Math"/>
                      </a:rPr>
                      <m:t> </m:t>
                    </m:r>
                    <m:r>
                      <a:rPr lang="en-US" altLang="zh-CN" b="1" i="1">
                        <a:latin typeface="Cambria Math"/>
                      </a:rPr>
                      <m:t>𝒎𝒔</m:t>
                    </m:r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loss in IP region can be observed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Clean RF regions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Risk for the SCQs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10" name="内容占位符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5861"/>
                <a:ext cx="3714863" cy="23657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712169" y="203422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turn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59" y="1171496"/>
            <a:ext cx="2664296" cy="168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12" y="2853515"/>
            <a:ext cx="2765743" cy="169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34" y="3384108"/>
            <a:ext cx="2732433" cy="17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8" y="5176507"/>
            <a:ext cx="2113387" cy="132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98" y="5176507"/>
            <a:ext cx="2183812" cy="136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30" y="4653136"/>
            <a:ext cx="1719099" cy="172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73" y="4686535"/>
            <a:ext cx="1733286" cy="173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56012" y="5350632"/>
            <a:ext cx="765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0.61%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71963" y="5375976"/>
            <a:ext cx="765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2.17%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54825" y="3861048"/>
            <a:ext cx="194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location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6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b="1" i="1" smtClean="0">
                        <a:latin typeface="Cambria Math"/>
                      </a:rPr>
                      <m:t>𝝉</m:t>
                    </m:r>
                    <m:r>
                      <a:rPr lang="en-US" altLang="zh-CN" b="1" i="1">
                        <a:latin typeface="Cambria Math"/>
                      </a:rPr>
                      <m:t>=</m:t>
                    </m:r>
                    <m:r>
                      <a:rPr lang="en-US" altLang="zh-CN" b="1" i="1">
                        <a:latin typeface="Cambria Math"/>
                      </a:rPr>
                      <m:t>𝟏𝟎</m:t>
                    </m:r>
                    <m:r>
                      <a:rPr lang="en-US" altLang="zh-CN" b="1" i="1">
                        <a:latin typeface="Cambria Math"/>
                      </a:rPr>
                      <m:t> </m:t>
                    </m:r>
                    <m:r>
                      <a:rPr lang="en-US" altLang="zh-CN" b="1" i="1">
                        <a:latin typeface="Cambria Math"/>
                      </a:rPr>
                      <m:t>𝒎𝒔</m:t>
                    </m:r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Clean RF regions and IP regions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Tight gaps of collimators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24B7E48-A436-CE4F-A60B-2E70469A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Failures of normal quadrupole magnets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90" y="2268800"/>
            <a:ext cx="2924355" cy="18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26" y="2250744"/>
            <a:ext cx="2949232" cy="186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78" y="4149080"/>
            <a:ext cx="2461462" cy="24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2358008" cy="236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89015" y="414600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turn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9982" y="4149080"/>
            <a:ext cx="194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location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" y="4859409"/>
            <a:ext cx="2030231" cy="12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32" y="4869160"/>
            <a:ext cx="2030231" cy="12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45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Quenches of SCQs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5861"/>
                <a:ext cx="3102131" cy="1661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b="1" i="1">
                        <a:latin typeface="Cambria Math"/>
                      </a:rPr>
                      <m:t>𝝉</m:t>
                    </m:r>
                    <m:r>
                      <a:rPr lang="en-US" altLang="zh-CN" b="1" i="1">
                        <a:latin typeface="Cambria Math"/>
                      </a:rPr>
                      <m:t>=</m:t>
                    </m:r>
                    <m:r>
                      <a:rPr lang="en-US" altLang="zh-CN" b="1" i="1">
                        <a:latin typeface="Cambria Math"/>
                      </a:rPr>
                      <m:t>𝟏𝟎</m:t>
                    </m:r>
                    <m:r>
                      <a:rPr lang="en-US" altLang="zh-CN" b="1" i="1">
                        <a:latin typeface="Cambria Math"/>
                      </a:rPr>
                      <m:t> </m:t>
                    </m:r>
                    <m:r>
                      <a:rPr lang="en-US" altLang="zh-CN" b="1" i="1">
                        <a:latin typeface="Cambria Math"/>
                      </a:rPr>
                      <m:t>𝒎𝒔</m:t>
                    </m:r>
                  </m:oMath>
                </a14:m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 fast beam loss can be observed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Clean IP regions and RF regions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Risk for the collimator tolerance</a:t>
                </a:r>
                <a:r>
                  <a: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5861"/>
                <a:ext cx="3102131" cy="1661993"/>
              </a:xfrm>
              <a:prstGeom prst="rect">
                <a:avLst/>
              </a:prstGeom>
              <a:blipFill rotWithShape="1">
                <a:blip r:embed="rId2"/>
                <a:stretch>
                  <a:fillRect b="-1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31" y="1995652"/>
            <a:ext cx="2856268" cy="182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04961" y="402768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turn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9257" y="4027689"/>
            <a:ext cx="194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location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92" y="1995652"/>
            <a:ext cx="2710115" cy="171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9164"/>
            <a:ext cx="231067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13176"/>
            <a:ext cx="231067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33" y="4365104"/>
            <a:ext cx="2180765" cy="218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82" y="4367929"/>
            <a:ext cx="2106061" cy="210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56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Failures of </a:t>
            </a:r>
            <a:r>
              <a:rPr lang="en-US" altLang="zh-CN" dirty="0" err="1"/>
              <a:t>sextupole</a:t>
            </a:r>
            <a:r>
              <a:rPr lang="en-US" altLang="zh-CN" dirty="0"/>
              <a:t> magnets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5861"/>
                <a:ext cx="3307059" cy="1661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b="1" i="1">
                        <a:latin typeface="Cambria Math"/>
                      </a:rPr>
                      <m:t>𝝉</m:t>
                    </m:r>
                    <m:r>
                      <a:rPr lang="en-US" altLang="zh-CN" b="1" i="1">
                        <a:latin typeface="Cambria Math"/>
                      </a:rPr>
                      <m:t>=</m:t>
                    </m:r>
                    <m:r>
                      <a:rPr lang="en-US" altLang="zh-CN" b="1" i="1">
                        <a:latin typeface="Cambria Math"/>
                      </a:rPr>
                      <m:t>𝟏𝟎</m:t>
                    </m:r>
                    <m:r>
                      <a:rPr lang="en-US" altLang="zh-CN" b="1" i="1">
                        <a:latin typeface="Cambria Math"/>
                      </a:rPr>
                      <m:t> </m:t>
                    </m:r>
                    <m:r>
                      <a:rPr lang="en-US" altLang="zh-CN" b="1" i="1">
                        <a:latin typeface="Cambria Math"/>
                      </a:rPr>
                      <m:t>𝒎𝒔</m:t>
                    </m:r>
                  </m:oMath>
                </a14:m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loss in IP region can be observed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Clean RF regions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Risk for the SCQs</a:t>
                </a:r>
                <a:r>
                  <a: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5861"/>
                <a:ext cx="3307059" cy="1661993"/>
              </a:xfrm>
              <a:prstGeom prst="rect">
                <a:avLst/>
              </a:prstGeom>
              <a:blipFill rotWithShape="1">
                <a:blip r:embed="rId2"/>
                <a:stretch>
                  <a:fillRect b="-1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21512"/>
            <a:ext cx="2952328" cy="185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753" y="1196752"/>
            <a:ext cx="2991070" cy="182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3198"/>
            <a:ext cx="2991427" cy="180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3" y="5116783"/>
            <a:ext cx="2210938" cy="13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16783"/>
            <a:ext cx="2160240" cy="134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25144"/>
            <a:ext cx="1688845" cy="169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11397"/>
            <a:ext cx="1802394" cy="180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56012" y="5350632"/>
            <a:ext cx="765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0.79%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5035" y="5345480"/>
            <a:ext cx="765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2.67%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4809" y="2341325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turn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465" y="4168144"/>
            <a:ext cx="194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location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7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内容占位符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cases: bending magnets (A) and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magnets (B)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in IP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for the SCQ both in conditions of bending and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vertical beta function and small pipe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collimators are required (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phase advance of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study is required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1471"/>
            <a:ext cx="3456384" cy="225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71600" y="6300445"/>
            <a:ext cx="260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of the quadrupole in IP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48" y="3477294"/>
            <a:ext cx="1698727" cy="142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477294"/>
            <a:ext cx="1723573" cy="142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51706" y="3930651"/>
            <a:ext cx="623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IP1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00292" y="3957086"/>
            <a:ext cx="623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IP3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04" y="5120310"/>
            <a:ext cx="1778613" cy="146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02" y="5120310"/>
            <a:ext cx="1794296" cy="146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943694" y="5614030"/>
            <a:ext cx="623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IP1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92280" y="5640465"/>
            <a:ext cx="623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IP3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450886" y="5013176"/>
            <a:ext cx="3649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8149498" y="4541028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8193555" y="512031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4148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Collimator: toy model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Geometry: like HEPS Coll.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layer: Copper + Carbon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Gap: 6mm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carbon: 2mm</a:t>
            </a:r>
          </a:p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loss record in collimator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failure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region, downstream IP1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Coupling simulations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Administrator\Desktop\PosDoc\Work\Month 12\CEPC day20230713\C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17" y="3824000"/>
            <a:ext cx="4113787" cy="20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521807" y="5916480"/>
            <a:ext cx="2938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structure of the collimator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740" y="1767008"/>
            <a:ext cx="1877243" cy="13968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7582" y="1777094"/>
            <a:ext cx="1810704" cy="136815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15969" y="3129763"/>
            <a:ext cx="2282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Collimator model in FLUKA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1827" y="1196752"/>
            <a:ext cx="3372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G.Y. Tang and H.J. Wang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0" y="4869541"/>
            <a:ext cx="1904206" cy="15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Administrator\Desktop\PosDoc\Work\Month 12\July 7\test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36" y="4912314"/>
            <a:ext cx="1996101" cy="14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38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Particles back to SAD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738860" y="1181826"/>
            <a:ext cx="2016224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FLUKA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3222693" y="1166740"/>
            <a:ext cx="2484276" cy="47662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5855455" y="1187786"/>
            <a:ext cx="2996912" cy="4848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 simulation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7" y="5117001"/>
            <a:ext cx="2420848" cy="156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8192" y="5113266"/>
            <a:ext cx="12736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1.7%</a:t>
            </a:r>
            <a:endParaRPr lang="zh-CN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880280" y="5401298"/>
            <a:ext cx="576064" cy="28803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0" y="1656654"/>
            <a:ext cx="2075342" cy="208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787789"/>
            <a:ext cx="2376264" cy="23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722459" y="2066321"/>
                <a:ext cx="1484744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Selection:</a:t>
                </a:r>
              </a:p>
              <a:p>
                <a:r>
                  <a:rPr lang="en-US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Acceptance: 1.7%</a:t>
                </a:r>
              </a:p>
              <a:p>
                <a:r>
                  <a:rPr lang="en-US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Horizontal beam: </a:t>
                </a:r>
                <a14:m>
                  <m:oMath xmlns:m="http://schemas.openxmlformats.org/officeDocument/2006/math">
                    <m:r>
                      <a:rPr lang="en-US" altLang="zh-CN" sz="900" b="0" i="0" smtClean="0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altLang="zh-CN" sz="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90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sz="9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altLang="zh-CN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Vertical beam: </a:t>
                </a:r>
                <a14:m>
                  <m:oMath xmlns:m="http://schemas.openxmlformats.org/officeDocument/2006/math">
                    <m:r>
                      <a:rPr lang="en-US" altLang="zh-CN" sz="900">
                        <a:latin typeface="Cambria Math"/>
                      </a:rPr>
                      <m:t>5</m:t>
                    </m:r>
                    <m:sSub>
                      <m:sSubPr>
                        <m:ctrlPr>
                          <a:rPr lang="en-US" altLang="zh-CN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9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sz="9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zh-CN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459" y="2066321"/>
                <a:ext cx="1484744" cy="648072"/>
              </a:xfrm>
              <a:prstGeom prst="rect">
                <a:avLst/>
              </a:prstGeom>
              <a:blipFill rotWithShape="1"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994231"/>
            <a:ext cx="2745785" cy="182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20" y="5229200"/>
            <a:ext cx="1631366" cy="130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53" y="3655969"/>
            <a:ext cx="1717253" cy="14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接连接符 16"/>
          <p:cNvCxnSpPr/>
          <p:nvPr/>
        </p:nvCxnSpPr>
        <p:spPr>
          <a:xfrm>
            <a:off x="3176424" y="952139"/>
            <a:ext cx="27424" cy="5789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96136" y="952139"/>
            <a:ext cx="27424" cy="5789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>
            <a:extLst>
              <a:ext uri="{FF2B5EF4-FFF2-40B4-BE49-F238E27FC236}">
                <a16:creationId xmlns:a16="http://schemas.microsoft.com/office/drawing/2014/main" id="{E8A68C30-01BC-E902-8F81-1F6F72A1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22" y="4444317"/>
            <a:ext cx="2633014" cy="167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直接箭头连接符 7">
            <a:extLst>
              <a:ext uri="{FF2B5EF4-FFF2-40B4-BE49-F238E27FC236}">
                <a16:creationId xmlns:a16="http://schemas.microsoft.com/office/drawing/2014/main" id="{BFE2E477-114E-F531-A91C-753CE759F764}"/>
              </a:ext>
            </a:extLst>
          </p:cNvPr>
          <p:cNvCxnSpPr/>
          <p:nvPr/>
        </p:nvCxnSpPr>
        <p:spPr>
          <a:xfrm>
            <a:off x="8038275" y="4620375"/>
            <a:ext cx="108005" cy="410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9">
            <a:extLst>
              <a:ext uri="{FF2B5EF4-FFF2-40B4-BE49-F238E27FC236}">
                <a16:creationId xmlns:a16="http://schemas.microsoft.com/office/drawing/2014/main" id="{BAD2D99C-2E9C-C272-541C-5095686DBD11}"/>
              </a:ext>
            </a:extLst>
          </p:cNvPr>
          <p:cNvSpPr txBox="1"/>
          <p:nvPr/>
        </p:nvSpPr>
        <p:spPr>
          <a:xfrm>
            <a:off x="7735029" y="4444316"/>
            <a:ext cx="1124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Collimator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11">
            <a:extLst>
              <a:ext uri="{FF2B5EF4-FFF2-40B4-BE49-F238E27FC236}">
                <a16:creationId xmlns:a16="http://schemas.microsoft.com/office/drawing/2014/main" id="{3CE7F88C-87D7-AFA9-CE63-3E37E947021D}"/>
              </a:ext>
            </a:extLst>
          </p:cNvPr>
          <p:cNvCxnSpPr/>
          <p:nvPr/>
        </p:nvCxnSpPr>
        <p:spPr>
          <a:xfrm flipH="1">
            <a:off x="6318943" y="2045173"/>
            <a:ext cx="576064" cy="8012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4">
            <a:extLst>
              <a:ext uri="{FF2B5EF4-FFF2-40B4-BE49-F238E27FC236}">
                <a16:creationId xmlns:a16="http://schemas.microsoft.com/office/drawing/2014/main" id="{2E2D1FC9-5933-5994-D532-E2CD5F2692D7}"/>
              </a:ext>
            </a:extLst>
          </p:cNvPr>
          <p:cNvSpPr txBox="1"/>
          <p:nvPr/>
        </p:nvSpPr>
        <p:spPr>
          <a:xfrm>
            <a:off x="6728542" y="1906167"/>
            <a:ext cx="9823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Collimator</a:t>
            </a:r>
          </a:p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26053 m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4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91086" y="67537"/>
            <a:ext cx="5937312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51520" y="1412778"/>
            <a:ext cx="9145016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Motivation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Method for simulation studies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Preliminary arrangement of the global collimators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Current simulation studies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2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7E48-A436-CE4F-A60B-2E70469A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5" y="142852"/>
            <a:ext cx="5530127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4297" y="1280091"/>
            <a:ext cx="791416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for the collimation simulation study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SAD+FLUKA 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preliminary collimation system is studied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simulations</a:t>
            </a:r>
          </a:p>
          <a:p>
            <a:pPr lvl="1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Powering failures of the magnets, quenches of SCQs and RF are studies</a:t>
            </a:r>
          </a:p>
          <a:p>
            <a:pPr lvl="1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fast beam loss can be observed in some scenarios</a:t>
            </a:r>
          </a:p>
          <a:p>
            <a:pPr lvl="1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beam-matter interaction, the secondary particles may transfer very long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38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scenarios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Optimum/acceptable/particular operating conditions:</a:t>
            </a:r>
          </a:p>
          <a:p>
            <a:pPr marL="914400" lvl="2" indent="0">
              <a:buNone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halo/tails, Top-up injection</a:t>
            </a:r>
          </a:p>
          <a:p>
            <a:pPr marL="914400" lvl="2" indent="0">
              <a:buNone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optics, tuning, collimator aperture setting,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beam loss</a:t>
            </a:r>
          </a:p>
          <a:p>
            <a:pPr marL="914400" lvl="2" indent="0">
              <a:buNone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equipment failure, fast equipment, other accident beam loss,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failure,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SuperKEK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fast beam loss (should be understand if possible)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operation modes</a:t>
            </a:r>
          </a:p>
          <a:p>
            <a:pPr marL="857250" lvl="2" indent="0">
              <a:buNone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Higgs, Z, W,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FLUKA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Beam-matter interactions</a:t>
            </a:r>
          </a:p>
          <a:p>
            <a:pPr marL="0" indent="0"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by coupling simulations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Multi-stage collimation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Collimator: location, gap, length, quantity, material, deposition, taper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 budget (nonlinear collimators also provide a way to reduce the impedance)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Movable collimators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Next step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93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88586" y="2967335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68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20921" y="2967335"/>
            <a:ext cx="2502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Backup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3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60648"/>
            <a:ext cx="6437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complexity of the collimation system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01" y="1849868"/>
            <a:ext cx="3599077" cy="380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0" y="3856975"/>
            <a:ext cx="4205908" cy="21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638" y="776587"/>
            <a:ext cx="2439425" cy="267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364088" y="5888305"/>
            <a:ext cx="3275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DOI:10.1103/PhysRevAccelBeams.23.053501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3556" y="980728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SuperKEKB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148063" y="908720"/>
            <a:ext cx="1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9"/>
          <a:stretch/>
        </p:blipFill>
        <p:spPr bwMode="auto">
          <a:xfrm>
            <a:off x="124243" y="1619312"/>
            <a:ext cx="2566993" cy="98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2967335"/>
            <a:ext cx="25683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https://inspirehep.net/literature/727805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3712" y="979031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2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001000" cy="233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92148" y="1196752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such as synchrotron radiation and optics tapering are required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of tapering in BMAD still under study [2]</a:t>
            </a:r>
          </a:p>
          <a:p>
            <a:r>
              <a:rPr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Tapering: modulating the magnetic strengths around the ring to account for SR energy loss</a:t>
            </a:r>
          </a:p>
          <a:p>
            <a:endParaRPr lang="en-US" altLang="zh-CN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 translation between accelerator simulation codes[3]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5945720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[1] https://kds.kek.jp/event/44647/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[2] https://indico.cern.ch/event/1015718/</a:t>
            </a:r>
          </a:p>
          <a:p>
            <a:r>
              <a:rPr lang="en-US" altLang="zh-CN" sz="1400" dirty="0">
                <a:solidFill>
                  <a:prstClr val="black"/>
                </a:solidFill>
              </a:rPr>
              <a:t>[3] https://conference-indico.kek.jp/event/75/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3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7E48-A436-CE4F-A60B-2E70469A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5" y="142852"/>
            <a:ext cx="7600357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Motivation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1340768"/>
            <a:ext cx="89176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is e</a:t>
            </a:r>
            <a:r>
              <a:rPr lang="en-US" altLang="zh-CN" baseline="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baseline="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collider designed for 4 beam operation modes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stored in the machine is very high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beam is highly destructive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of machine Protection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equipment protection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the background near 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of machine protection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protection (beam dump)</a:t>
            </a:r>
          </a:p>
          <a:p>
            <a:pPr lvl="2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time of CEPC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machine protection system ~1ms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protection(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collimators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shielding)</a:t>
            </a:r>
          </a:p>
          <a:p>
            <a:pPr lvl="2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fast beam loss, beam halo, synchrotron radiation (SR)…</a:t>
            </a:r>
          </a:p>
          <a:p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101549"/>
                  </p:ext>
                </p:extLst>
              </p:nvPr>
            </p:nvGraphicFramePr>
            <p:xfrm>
              <a:off x="5188433" y="2243708"/>
              <a:ext cx="3591669" cy="12573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27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80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74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673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673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47067">
                    <a:tc>
                      <a:txBody>
                        <a:bodyPr/>
                        <a:lstStyle/>
                        <a:p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050" b="1" i="1" smtClean="0">
                                    <a:latin typeface="Cambria Math"/>
                                  </a:rPr>
                                  <m:t>𝑯𝒊𝒈𝒈𝒔</m:t>
                                </m:r>
                              </m:oMath>
                            </m:oMathPara>
                          </a14:m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050" b="1" i="1" smtClean="0">
                                    <a:latin typeface="Cambria Math"/>
                                  </a:rPr>
                                  <m:t>𝒁</m:t>
                                </m:r>
                              </m:oMath>
                            </m:oMathPara>
                          </a14:m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050" b="1" i="1" smtClean="0">
                                    <a:latin typeface="Cambria Math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050" b="1" i="1" smtClean="0">
                                    <a:latin typeface="Cambria Math"/>
                                  </a:rPr>
                                  <m:t>𝒕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05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050" b="1" i="1" smtClean="0"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7067"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Energy (GeV)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45.5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7067"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Bunch</a:t>
                          </a:r>
                          <a:r>
                            <a:rPr lang="en-US" altLang="zh-CN" sz="105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Population/10</a:t>
                          </a:r>
                          <a:r>
                            <a:rPr lang="en-US" altLang="zh-CN" sz="1050" baseline="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CN" altLang="en-US" sz="1050" baseline="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21.4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13.5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7067"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 of Bunches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446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13104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2162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7067"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Energy (MJ)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0.33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101549"/>
                  </p:ext>
                </p:extLst>
              </p:nvPr>
            </p:nvGraphicFramePr>
            <p:xfrm>
              <a:off x="5188433" y="2243708"/>
              <a:ext cx="3591669" cy="12573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2712"/>
                    <a:gridCol w="608082"/>
                    <a:gridCol w="557407"/>
                    <a:gridCol w="506734"/>
                    <a:gridCol w="506734"/>
                  </a:tblGrid>
                  <a:tr h="251460">
                    <a:tc>
                      <a:txBody>
                        <a:bodyPr/>
                        <a:lstStyle/>
                        <a:p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4343" r="-261616" b="-41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9783" r="-181522" b="-41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9639" r="-101205" b="-41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09639" r="-1205" b="-417073"/>
                          </a:stretch>
                        </a:blipFill>
                      </a:tcPr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Energy (GeV)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45.5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Bunch</a:t>
                          </a:r>
                          <a:r>
                            <a:rPr lang="en-US" altLang="zh-CN" sz="105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Population/10</a:t>
                          </a:r>
                          <a:r>
                            <a:rPr lang="en-US" altLang="zh-CN" sz="1050" baseline="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CN" altLang="en-US" sz="1050" baseline="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21.4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13.5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Number of Bunches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446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13104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2162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251460"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Energy (MJ)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05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0.33</a:t>
                          </a:r>
                          <a:endParaRPr lang="zh-CN" altLang="en-US" sz="105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5004048" y="1943254"/>
            <a:ext cx="3928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1: Parameters for the CEPC machine protection (@ 50MW)</a:t>
            </a:r>
            <a:endParaRPr lang="zh-CN" altLang="en-US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3"/>
          <a:stretch/>
        </p:blipFill>
        <p:spPr bwMode="auto">
          <a:xfrm>
            <a:off x="5495868" y="5229200"/>
            <a:ext cx="3623982" cy="101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6"/>
          <a:stretch/>
        </p:blipFill>
        <p:spPr bwMode="auto">
          <a:xfrm>
            <a:off x="5540610" y="4012324"/>
            <a:ext cx="1435127" cy="121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6903394" y="4648304"/>
            <a:ext cx="21937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[1]T. Ishibashi and S. Terui, </a:t>
            </a:r>
            <a:r>
              <a:rPr lang="en-US" altLang="zh-CN" sz="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SuperKEKB</a:t>
            </a:r>
            <a:r>
              <a:rPr lang="en-US" altLang="zh-CN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collimator design, FCC-EIC Joint &amp; MDI Workshop 2022</a:t>
            </a:r>
            <a:endParaRPr lang="zh-CN" altLang="en-US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459" y="600075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 Beam dump system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6277751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Fig.2 Damage to collimator jaw due to accident beam loss in the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SuperKEKB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923105"/>
            <a:ext cx="1190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X.H. Cui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2" y="4697482"/>
            <a:ext cx="4464496" cy="122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07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251520" y="1412778"/>
            <a:ext cx="9145016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Motivation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Method for simulation studies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Preliminary arrangement of the global collimators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Current simulation studies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5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7E48-A436-CE4F-A60B-2E70469A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5" y="142852"/>
            <a:ext cx="6664253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Method for Simulation studies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052736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simulation studies: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Multi-turns particle tracking (6D) using the full lattice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Synchrotron radiation, optics tapering, beam-beam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Aperture model (geometry + beam-stay-clear region + momentum acceptance)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recording (turn, location, phase space)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Particle-matter interaction inside the collimators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Deposition and thermomechanical studies</a:t>
            </a: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0870"/>
            <a:ext cx="1613942" cy="104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83" y="3137392"/>
            <a:ext cx="1374243" cy="11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右大括号 9"/>
          <p:cNvSpPr/>
          <p:nvPr/>
        </p:nvSpPr>
        <p:spPr>
          <a:xfrm>
            <a:off x="5477105" y="1916832"/>
            <a:ext cx="206014" cy="11476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大括号 10"/>
          <p:cNvSpPr/>
          <p:nvPr/>
        </p:nvSpPr>
        <p:spPr>
          <a:xfrm>
            <a:off x="5477105" y="3501008"/>
            <a:ext cx="144016" cy="360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496" y="5022497"/>
                <a:ext cx="870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𝐒𝐀𝐃</m:t>
                      </m:r>
                    </m:oMath>
                  </m:oMathPara>
                </a14:m>
                <a:endPara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022497"/>
                <a:ext cx="870751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797453" y="4898777"/>
            <a:ext cx="1872208" cy="592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Lattice, Aperture model</a:t>
            </a:r>
          </a:p>
        </p:txBody>
      </p:sp>
      <p:sp>
        <p:nvSpPr>
          <p:cNvPr id="16" name="椭圆 15"/>
          <p:cNvSpPr/>
          <p:nvPr/>
        </p:nvSpPr>
        <p:spPr>
          <a:xfrm>
            <a:off x="3245725" y="4880308"/>
            <a:ext cx="1656184" cy="6295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tracking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2741669" y="5077863"/>
            <a:ext cx="432048" cy="21602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367595" y="5725935"/>
            <a:ext cx="118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scenarios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>
            <a:stCxn id="19" idx="0"/>
          </p:cNvCxnSpPr>
          <p:nvPr/>
        </p:nvCxnSpPr>
        <p:spPr>
          <a:xfrm flipV="1">
            <a:off x="2957693" y="5491393"/>
            <a:ext cx="72008" cy="234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箭头 22"/>
          <p:cNvSpPr/>
          <p:nvPr/>
        </p:nvSpPr>
        <p:spPr>
          <a:xfrm>
            <a:off x="5189073" y="5077863"/>
            <a:ext cx="432048" cy="21602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910021" y="4898001"/>
            <a:ext cx="2250268" cy="457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 beam profile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53785" y="6042330"/>
                <a:ext cx="1297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𝐅𝐋𝐔𝐊𝐀</m:t>
                      </m:r>
                    </m:oMath>
                  </m:oMathPara>
                </a14:m>
                <a:endPara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785" y="6042330"/>
                <a:ext cx="129715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4535704" y="6104044"/>
            <a:ext cx="2619300" cy="544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Collimator model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Particle-matter interaction</a:t>
            </a:r>
          </a:p>
        </p:txBody>
      </p:sp>
      <p:sp>
        <p:nvSpPr>
          <p:cNvPr id="31" name="右箭头 30"/>
          <p:cNvSpPr/>
          <p:nvPr/>
        </p:nvSpPr>
        <p:spPr>
          <a:xfrm rot="7161671">
            <a:off x="5783231" y="5608169"/>
            <a:ext cx="432048" cy="21602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 rot="14137626">
            <a:off x="4855120" y="5606218"/>
            <a:ext cx="432048" cy="216024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885246" y="5556658"/>
            <a:ext cx="1180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09142" y="5575588"/>
            <a:ext cx="1180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5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scenarios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Optimum/acceptable/particular operating conditions:</a:t>
            </a:r>
          </a:p>
          <a:p>
            <a:pPr marL="914400" lvl="2" indent="0">
              <a:buNone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halo/tails, Top-up injection</a:t>
            </a:r>
          </a:p>
          <a:p>
            <a:pPr marL="914400" lvl="2" indent="0">
              <a:buNone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optics, tuning, collimator aperture setting,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beam loss</a:t>
            </a:r>
          </a:p>
          <a:p>
            <a:pPr marL="914400" lvl="2" indent="0">
              <a:buNone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equipment failure, fast equipment, other accident beam loss,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failure,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SuperKEK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fast beam loss (should be understand if possible)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operation modes</a:t>
            </a:r>
          </a:p>
          <a:p>
            <a:pPr marL="857250" lvl="2" indent="0">
              <a:buNone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Higgs, Z, W,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FLUKA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Beam-matter interactions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collimators</a:t>
            </a:r>
          </a:p>
          <a:p>
            <a:pPr marL="0" indent="0"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by coupling simulations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Multi-stage collimation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Collimator: location, gap, length, quantity, material, deposition, taper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 budget (nonlinear collimators also provide a way to reduce the impedance)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Movable collimators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studies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6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251520" y="1412778"/>
            <a:ext cx="9145016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Motivation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Method for simulation studies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Preliminary arrangement of the global collimators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Current simulation studies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7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collimation system</a:t>
            </a:r>
          </a:p>
          <a:p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Collimator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Betatron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collimators - high beta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collimators - high dispersion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collimators with the phase advance of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SR collimators near IPs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single stage collimators for the preliminary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~50 collimators are inserted into the collider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Collimators are inserted both near IPs, RF region, injection/extraction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collimators in the drift sections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B7E48-A436-CE4F-A60B-2E70469A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643966" cy="725470"/>
          </a:xfrm>
        </p:spPr>
        <p:txBody>
          <a:bodyPr>
            <a:noAutofit/>
          </a:bodyPr>
          <a:lstStyle/>
          <a:p>
            <a:r>
              <a:rPr lang="en-US" altLang="zh-CN" dirty="0"/>
              <a:t>Preliminary arrangement of the global collimators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31" y="1166725"/>
            <a:ext cx="3556157" cy="317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75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199" y="1285861"/>
            <a:ext cx="3862569" cy="4840303"/>
          </a:xfrm>
        </p:spPr>
        <p:txBody>
          <a:bodyPr>
            <a:normAutofit/>
          </a:bodyPr>
          <a:lstStyle/>
          <a:p>
            <a:pPr algn="just"/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the momentum acceptance and beam stay clear region will allow us to identify the loss locations and the bottlenecks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bottlenecks must be protected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loss near IPs can cause the background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Quench risk for RF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Quench risk for SCQ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CEPC aperture model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68" y="1432548"/>
            <a:ext cx="4462351" cy="106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16" y="4927593"/>
            <a:ext cx="4506672" cy="113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68" y="2842558"/>
            <a:ext cx="4572712" cy="142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矩形 29"/>
          <p:cNvSpPr/>
          <p:nvPr/>
        </p:nvSpPr>
        <p:spPr>
          <a:xfrm>
            <a:off x="5780778" y="6064087"/>
            <a:ext cx="17668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momentum acceptance 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697946" y="4409552"/>
            <a:ext cx="1729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beam-stay-clear region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763688" y="6093164"/>
            <a:ext cx="12955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prstClr val="black"/>
                </a:solidFill>
              </a:rPr>
              <a:t>Geometry aperture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1" y="4867624"/>
            <a:ext cx="4259177" cy="119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矩形 33"/>
          <p:cNvSpPr/>
          <p:nvPr/>
        </p:nvSpPr>
        <p:spPr>
          <a:xfrm>
            <a:off x="5621646" y="2451201"/>
            <a:ext cx="10005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 functions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38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1356</Words>
  <Application>Microsoft Macintosh PowerPoint</Application>
  <PresentationFormat>全屏显示(4:3)</PresentationFormat>
  <Paragraphs>319</Paragraphs>
  <Slides>25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1_Office 主题</vt:lpstr>
      <vt:lpstr>2_Office 主题</vt:lpstr>
      <vt:lpstr>PowerPoint 演示文稿</vt:lpstr>
      <vt:lpstr>Content</vt:lpstr>
      <vt:lpstr>Motivation</vt:lpstr>
      <vt:lpstr>PowerPoint 演示文稿</vt:lpstr>
      <vt:lpstr>Method for Simulation studies</vt:lpstr>
      <vt:lpstr>Simulation studies</vt:lpstr>
      <vt:lpstr>PowerPoint 演示文稿</vt:lpstr>
      <vt:lpstr>Preliminary arrangement of the global collimators</vt:lpstr>
      <vt:lpstr>CEPC aperture model</vt:lpstr>
      <vt:lpstr>PowerPoint 演示文稿</vt:lpstr>
      <vt:lpstr>Current studies</vt:lpstr>
      <vt:lpstr>Critical RF failures</vt:lpstr>
      <vt:lpstr>Failures of bending magnets</vt:lpstr>
      <vt:lpstr>Failures of normal quadrupole magnets </vt:lpstr>
      <vt:lpstr>Quenches of SCQs</vt:lpstr>
      <vt:lpstr>Failures of sextupole magnets</vt:lpstr>
      <vt:lpstr>Challenge</vt:lpstr>
      <vt:lpstr>Coupling simulations</vt:lpstr>
      <vt:lpstr>Particles back to SAD</vt:lpstr>
      <vt:lpstr>Summary</vt:lpstr>
      <vt:lpstr>Next step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8018</cp:lastModifiedBy>
  <cp:revision>299</cp:revision>
  <dcterms:created xsi:type="dcterms:W3CDTF">2023-07-11T02:39:58Z</dcterms:created>
  <dcterms:modified xsi:type="dcterms:W3CDTF">2023-07-13T00:57:32Z</dcterms:modified>
</cp:coreProperties>
</file>