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9"/>
  </p:notesMasterIdLst>
  <p:sldIdLst>
    <p:sldId id="259" r:id="rId2"/>
    <p:sldId id="389" r:id="rId3"/>
    <p:sldId id="429" r:id="rId4"/>
    <p:sldId id="396" r:id="rId5"/>
    <p:sldId id="405" r:id="rId6"/>
    <p:sldId id="430" r:id="rId7"/>
    <p:sldId id="397" r:id="rId8"/>
    <p:sldId id="408" r:id="rId9"/>
    <p:sldId id="412" r:id="rId10"/>
    <p:sldId id="398" r:id="rId11"/>
    <p:sldId id="400" r:id="rId12"/>
    <p:sldId id="415" r:id="rId13"/>
    <p:sldId id="419" r:id="rId14"/>
    <p:sldId id="372" r:id="rId15"/>
    <p:sldId id="357" r:id="rId16"/>
    <p:sldId id="416" r:id="rId17"/>
    <p:sldId id="418" r:id="rId18"/>
    <p:sldId id="368" r:id="rId19"/>
    <p:sldId id="345" r:id="rId20"/>
    <p:sldId id="383" r:id="rId21"/>
    <p:sldId id="384" r:id="rId22"/>
    <p:sldId id="386" r:id="rId23"/>
    <p:sldId id="403" r:id="rId24"/>
    <p:sldId id="387" r:id="rId25"/>
    <p:sldId id="390" r:id="rId26"/>
    <p:sldId id="391" r:id="rId27"/>
    <p:sldId id="392" r:id="rId28"/>
    <p:sldId id="393" r:id="rId29"/>
    <p:sldId id="394" r:id="rId30"/>
    <p:sldId id="395" r:id="rId31"/>
    <p:sldId id="388" r:id="rId32"/>
    <p:sldId id="422" r:id="rId33"/>
    <p:sldId id="370" r:id="rId34"/>
    <p:sldId id="424" r:id="rId35"/>
    <p:sldId id="425" r:id="rId36"/>
    <p:sldId id="427" r:id="rId37"/>
    <p:sldId id="428" r:id="rId38"/>
  </p:sldIdLst>
  <p:sldSz cx="9144000" cy="5148263"/>
  <p:notesSz cx="6858000" cy="9144000"/>
  <p:defaultTextStyle>
    <a:defPPr>
      <a:defRPr lang="en-US"/>
    </a:defPPr>
    <a:lvl1pPr marL="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5" autoAdjust="0"/>
    <p:restoredTop sz="96287" autoAdjust="0"/>
  </p:normalViewPr>
  <p:slideViewPr>
    <p:cSldViewPr snapToGrid="0">
      <p:cViewPr varScale="1">
        <p:scale>
          <a:sx n="139" d="100"/>
          <a:sy n="139" d="100"/>
        </p:scale>
        <p:origin x="11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EPC\Inside%20HTS%20plan\&#30005;&#32518;&#27979;&#35797;\&#27979;&#35797;&#25968;&#25454;\ASTC&#24615;&#33021;&#25552;&#2131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789279694294706E-2"/>
          <c:y val="5.3257330611255559E-2"/>
          <c:w val="0.89590643137037718"/>
          <c:h val="0.85756573882221931"/>
        </c:manualLayout>
      </c:layout>
      <c:scatterChart>
        <c:scatterStyle val="lineMarker"/>
        <c:varyColors val="0"/>
        <c:ser>
          <c:idx val="0"/>
          <c:order val="0"/>
          <c:tx>
            <c:strRef>
              <c:f>电缆!$B$1</c:f>
              <c:strCache>
                <c:ptCount val="1"/>
                <c:pt idx="0">
                  <c:v>电缆电流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rgbClr val="FF0000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5.2885657915785415E-2"/>
                  <c:y val="-9.685684781205678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92B-4E80-AE32-CBB38CD01F5A}"/>
                </c:ext>
              </c:extLst>
            </c:dLbl>
            <c:dLbl>
              <c:idx val="4"/>
              <c:layout>
                <c:manualLayout>
                  <c:x val="-2.4292730902993786E-2"/>
                  <c:y val="-3.1543608278473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92B-4E80-AE32-CBB38CD01F5A}"/>
                </c:ext>
              </c:extLst>
            </c:dLbl>
            <c:dLbl>
              <c:idx val="8"/>
              <c:layout>
                <c:manualLayout>
                  <c:x val="-2.4292730902993675E-2"/>
                  <c:y val="-3.42758487156318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92B-4E80-AE32-CBB38CD01F5A}"/>
                </c:ext>
              </c:extLst>
            </c:dLbl>
            <c:dLbl>
              <c:idx val="9"/>
              <c:layout>
                <c:manualLayout>
                  <c:x val="-2.8807403589224033E-2"/>
                  <c:y val="3.67624026504883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92B-4E80-AE32-CBB38CD01F5A}"/>
                </c:ext>
              </c:extLst>
            </c:dLbl>
            <c:dLbl>
              <c:idx val="10"/>
              <c:layout>
                <c:manualLayout>
                  <c:x val="-3.3322076275454283E-2"/>
                  <c:y val="-3.42758487156318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92B-4E80-AE32-CBB38CD01F5A}"/>
                </c:ext>
              </c:extLst>
            </c:dLbl>
            <c:dLbl>
              <c:idx val="11"/>
              <c:layout>
                <c:manualLayout>
                  <c:x val="-2.4292730902993897E-2"/>
                  <c:y val="-4.24725700271072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92B-4E80-AE32-CBB38CD01F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电缆!$A$2:$A$13</c:f>
              <c:numCache>
                <c:formatCode>yyyy/m/d;@</c:formatCode>
                <c:ptCount val="12"/>
                <c:pt idx="0">
                  <c:v>44468</c:v>
                </c:pt>
                <c:pt idx="1">
                  <c:v>44667</c:v>
                </c:pt>
                <c:pt idx="2">
                  <c:v>44729</c:v>
                </c:pt>
                <c:pt idx="3">
                  <c:v>44803</c:v>
                </c:pt>
                <c:pt idx="4">
                  <c:v>44807</c:v>
                </c:pt>
                <c:pt idx="5" formatCode="m/d/yyyy">
                  <c:v>44907</c:v>
                </c:pt>
                <c:pt idx="6" formatCode="m/d/yyyy">
                  <c:v>44989</c:v>
                </c:pt>
                <c:pt idx="7" formatCode="m/d/yyyy">
                  <c:v>44996</c:v>
                </c:pt>
                <c:pt idx="8" formatCode="m/d/yyyy">
                  <c:v>45029</c:v>
                </c:pt>
                <c:pt idx="9" formatCode="m/d/yyyy">
                  <c:v>45062</c:v>
                </c:pt>
                <c:pt idx="10" formatCode="m/d/yyyy">
                  <c:v>45069</c:v>
                </c:pt>
                <c:pt idx="11" formatCode="m/d/yyyy">
                  <c:v>45086</c:v>
                </c:pt>
              </c:numCache>
            </c:numRef>
          </c:xVal>
          <c:yVal>
            <c:numRef>
              <c:f>电缆!$B$2:$B$13</c:f>
              <c:numCache>
                <c:formatCode>General</c:formatCode>
                <c:ptCount val="12"/>
                <c:pt idx="0">
                  <c:v>180</c:v>
                </c:pt>
                <c:pt idx="1">
                  <c:v>560</c:v>
                </c:pt>
                <c:pt idx="2">
                  <c:v>350</c:v>
                </c:pt>
                <c:pt idx="3">
                  <c:v>705</c:v>
                </c:pt>
                <c:pt idx="4">
                  <c:v>740</c:v>
                </c:pt>
                <c:pt idx="5">
                  <c:v>600</c:v>
                </c:pt>
                <c:pt idx="6">
                  <c:v>450</c:v>
                </c:pt>
                <c:pt idx="7">
                  <c:v>700</c:v>
                </c:pt>
                <c:pt idx="8">
                  <c:v>745</c:v>
                </c:pt>
                <c:pt idx="9">
                  <c:v>580</c:v>
                </c:pt>
                <c:pt idx="10">
                  <c:v>755</c:v>
                </c:pt>
                <c:pt idx="11">
                  <c:v>905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92B-4E80-AE32-CBB38CD01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989040"/>
        <c:axId val="142973232"/>
      </c:scatterChart>
      <c:valAx>
        <c:axId val="142989040"/>
        <c:scaling>
          <c:orientation val="minMax"/>
          <c:max val="45130"/>
          <c:min val="444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/m/d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2973232"/>
        <c:crosses val="autoZero"/>
        <c:crossBetween val="midCat"/>
        <c:majorUnit val="80"/>
      </c:valAx>
      <c:valAx>
        <c:axId val="142973232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2989040"/>
        <c:crosses val="autoZero"/>
        <c:crossBetween val="midCat"/>
      </c:valAx>
      <c:spPr>
        <a:noFill/>
        <a:ln>
          <a:solidFill>
            <a:srgbClr val="00B05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EAE1B-D1B2-49C2-9AC3-2D6729306D8E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986E3-0C64-411D-900D-C9DB2D7282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661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6458-2F5F-4095-A91E-36181F1BF505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Q. XU, The 7th CEPC IAC Meeting, Nov.1-5 2021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96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442C3-CA69-40E2-8872-2A3BBD240DB1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Q. XU, The 7th CEPC IAC Meeting, Nov.1-5 2021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2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3351-EF4C-45E4-84B6-5623F503C837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Q. XU, The 7th CEPC IAC Meeting, Nov.1-5 2021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D91C-FC25-4F32-94AF-D67C82395708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Q. XU, The 7th CEPC IAC Meeting, Nov.1-5 2021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334AA-2EA1-4B4F-91B6-13FC1ED3A9A6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Q. XU, The 7th CEPC IAC Meeting, Nov.1-5 2021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1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433CC-7AA5-40D1-A200-02EFBE902DCB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Q. XU, The 7th CEPC IAC Meeting, Nov.1-5 2021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1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5B7B-6C53-4A79-911B-701582F1173D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Q. XU, The 7th CEPC IAC Meeting, Nov.1-5 2021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25D9-C570-4579-BB29-7E17929FE0FD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Q. XU, The 7th CEPC IAC Meeting, Nov.1-5 2021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0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9AE5-22DF-40C6-812C-26875770771C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Q. XU, The 7th CEPC IAC Meeting, Nov.1-5 2021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92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EB30-7802-4CBE-BD20-B7263BAAEAAD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Q. XU, The 7th CEPC IAC Meeting, Nov.1-5 2021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1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BEA-0C94-4F27-99A8-073749B5B9F6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Q. XU, The 7th CEPC IAC Meeting, Nov.1-5 2021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1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A327C-1876-4F0F-93CA-F775C69E8C6F}" type="datetime1">
              <a:rPr lang="en-US" altLang="zh-CN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Q. XU, The 7th CEPC IAC Meeting, Nov.1-5 2021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14028-2C42-48E4-958A-A39E3E99A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wmf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emf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5" Type="http://schemas.openxmlformats.org/officeDocument/2006/relationships/image" Target="../media/image42.emf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emf"/><Relationship Id="rId1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emf"/><Relationship Id="rId7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emf"/><Relationship Id="rId7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8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8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3.emf"/><Relationship Id="rId7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3.emf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4.jpeg"/><Relationship Id="rId7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4706"/>
            <a:ext cx="9144000" cy="1752025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82247" y="1190149"/>
            <a:ext cx="8627534" cy="804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defRPr/>
            </a:pP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</a:rPr>
              <a:t>Progress of CEPC Detector Magnet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微软雅黑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290321" y="2356180"/>
            <a:ext cx="676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Ning </a:t>
            </a:r>
            <a:r>
              <a:rPr lang="en-US" altLang="zh-CN" sz="1600" dirty="0" err="1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Feipeng</a:t>
            </a:r>
            <a:endParaRPr lang="en-US" altLang="zh-CN" sz="16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2023.07</a:t>
            </a:r>
            <a:endParaRPr lang="en-US" altLang="zh-CN" sz="1600" dirty="0" smtClean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4846D3F-641A-4A76-991B-5213B1C30DC3}"/>
              </a:ext>
            </a:extLst>
          </p:cNvPr>
          <p:cNvGrpSpPr/>
          <p:nvPr/>
        </p:nvGrpSpPr>
        <p:grpSpPr>
          <a:xfrm>
            <a:off x="6975643" y="21313"/>
            <a:ext cx="2168357" cy="1001468"/>
            <a:chOff x="9791069" y="11100"/>
            <a:chExt cx="2400930" cy="134608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D063185-C7AC-4536-AC85-B78B726C4F78}"/>
                </a:ext>
              </a:extLst>
            </p:cNvPr>
            <p:cNvSpPr/>
            <p:nvPr/>
          </p:nvSpPr>
          <p:spPr>
            <a:xfrm>
              <a:off x="9791069" y="872932"/>
              <a:ext cx="2400930" cy="484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>
                  <a:srgbClr val="D15A3E"/>
                </a:buClr>
                <a:buSzPct val="100000"/>
              </a:pPr>
              <a:r>
                <a:rPr lang="zh-CN" altLang="en-US" sz="825" dirty="0">
                  <a:solidFill>
                    <a:srgbClr val="2D2E2D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</a:rPr>
                <a:t>中国科学院高能物理研究所</a:t>
              </a:r>
              <a:endParaRPr lang="en-US" altLang="zh-CN" sz="825" dirty="0">
                <a:solidFill>
                  <a:srgbClr val="2D2E2D"/>
                </a:solidFill>
                <a:latin typeface="Times New Roman" panose="02020603050405020304" pitchFamily="18" charset="0"/>
                <a:ea typeface="Microsoft YaHei UI" panose="020B0503020204020204" pitchFamily="34" charset="-122"/>
              </a:endParaRPr>
            </a:p>
            <a:p>
              <a:pPr algn="ctr">
                <a:lnSpc>
                  <a:spcPct val="120000"/>
                </a:lnSpc>
                <a:buClr>
                  <a:srgbClr val="D15A3E"/>
                </a:buClr>
                <a:buSzPct val="100000"/>
              </a:pPr>
              <a:r>
                <a:rPr lang="zh-CN" altLang="en-US" sz="825" dirty="0">
                  <a:solidFill>
                    <a:srgbClr val="2D2E2D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</a:rPr>
                <a:t> </a:t>
              </a:r>
              <a:r>
                <a:rPr lang="en-US" altLang="zh-CN" sz="825" dirty="0">
                  <a:solidFill>
                    <a:srgbClr val="2D2E2D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</a:rPr>
                <a:t>Institute of High Energy Physics, CAS</a:t>
              </a: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2805483-9D9C-4BCC-9DFC-CCF99C11E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0556" y="11100"/>
              <a:ext cx="1341954" cy="903077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图表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497741"/>
              </p:ext>
            </p:extLst>
          </p:nvPr>
        </p:nvGraphicFramePr>
        <p:xfrm>
          <a:off x="265471" y="1518015"/>
          <a:ext cx="8724331" cy="3422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矩形 17"/>
          <p:cNvSpPr/>
          <p:nvPr/>
        </p:nvSpPr>
        <p:spPr>
          <a:xfrm>
            <a:off x="888540" y="2382"/>
            <a:ext cx="7345552" cy="623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1075294" y="84176"/>
            <a:ext cx="7107699" cy="4835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2800" dirty="0"/>
              <a:t>2. Progress of HTS cable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568651" y="626301"/>
            <a:ext cx="7915091" cy="2141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92" y="7772"/>
            <a:ext cx="897803" cy="5960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" y="2382"/>
            <a:ext cx="964871" cy="62391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4657" y="684744"/>
            <a:ext cx="8824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</a:rPr>
              <a:t>cable performance </a:t>
            </a:r>
            <a:r>
              <a:rPr lang="en-US" altLang="zh-CN" sz="1600" b="1" dirty="0" smtClean="0">
                <a:solidFill>
                  <a:srgbClr val="0070C0"/>
                </a:solidFill>
              </a:rPr>
              <a:t>improvement</a:t>
            </a:r>
            <a:r>
              <a:rPr lang="zh-CN" altLang="en-US" sz="1600" b="1" dirty="0" smtClean="0">
                <a:solidFill>
                  <a:srgbClr val="0070C0"/>
                </a:solidFill>
              </a:rPr>
              <a:t>：</a:t>
            </a:r>
            <a:r>
              <a:rPr lang="en-US" altLang="zh-CN" sz="1600" b="1" dirty="0">
                <a:solidFill>
                  <a:srgbClr val="FF0000"/>
                </a:solidFill>
              </a:rPr>
              <a:t>The performance of the cable meets the expected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requirements</a:t>
            </a:r>
            <a:r>
              <a:rPr lang="en-US" altLang="zh-CN" sz="1600" b="1" dirty="0">
                <a:solidFill>
                  <a:srgbClr val="FF0000"/>
                </a:solidFill>
              </a:rPr>
              <a:t>.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549990" y="2837335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7 layers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888540" y="4088287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B0F0"/>
                </a:solidFill>
              </a:rPr>
              <a:t>20 layers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27" name="文本框 6"/>
          <p:cNvSpPr txBox="1"/>
          <p:nvPr/>
        </p:nvSpPr>
        <p:spPr>
          <a:xfrm>
            <a:off x="3826966" y="3638699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B0F0"/>
                </a:solidFill>
              </a:rPr>
              <a:t>16 layers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28" name="文本框 6"/>
          <p:cNvSpPr txBox="1"/>
          <p:nvPr/>
        </p:nvSpPr>
        <p:spPr>
          <a:xfrm>
            <a:off x="6726098" y="3268799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B0F0"/>
                </a:solidFill>
              </a:rPr>
              <a:t>15 layers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31" name="文本框 6"/>
          <p:cNvSpPr txBox="1"/>
          <p:nvPr/>
        </p:nvSpPr>
        <p:spPr>
          <a:xfrm>
            <a:off x="7157180" y="2536590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B0F0"/>
                </a:solidFill>
              </a:rPr>
              <a:t>14 layers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32" name="文本框 6"/>
          <p:cNvSpPr txBox="1"/>
          <p:nvPr/>
        </p:nvSpPr>
        <p:spPr>
          <a:xfrm>
            <a:off x="4837548" y="2524650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B0F0"/>
                </a:solidFill>
              </a:rPr>
              <a:t>16 layers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30" name="文本框 6"/>
          <p:cNvSpPr txBox="1"/>
          <p:nvPr/>
        </p:nvSpPr>
        <p:spPr>
          <a:xfrm>
            <a:off x="8104606" y="1867209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B0F0"/>
                </a:solidFill>
              </a:rPr>
              <a:t>14 layers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10</a:t>
            </a:fld>
            <a:endParaRPr lang="en-US"/>
          </a:p>
        </p:txBody>
      </p:sp>
      <p:sp>
        <p:nvSpPr>
          <p:cNvPr id="33" name="文本框 6"/>
          <p:cNvSpPr txBox="1"/>
          <p:nvPr/>
        </p:nvSpPr>
        <p:spPr>
          <a:xfrm>
            <a:off x="7673238" y="3062494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B0F0"/>
                </a:solidFill>
              </a:rPr>
              <a:t>14 layers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34" name="文本框 6"/>
          <p:cNvSpPr txBox="1"/>
          <p:nvPr/>
        </p:nvSpPr>
        <p:spPr>
          <a:xfrm>
            <a:off x="5758720" y="2891196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B0F0"/>
                </a:solidFill>
              </a:rPr>
              <a:t>16 layers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35" name="文本框 6"/>
          <p:cNvSpPr txBox="1"/>
          <p:nvPr/>
        </p:nvSpPr>
        <p:spPr>
          <a:xfrm>
            <a:off x="5126608" y="2297825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B0F0"/>
                </a:solidFill>
              </a:rPr>
              <a:t>16 layers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774163" y="2159753"/>
            <a:ext cx="7908830" cy="979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6"/>
          <p:cNvSpPr txBox="1"/>
          <p:nvPr/>
        </p:nvSpPr>
        <p:spPr>
          <a:xfrm>
            <a:off x="7884477" y="2301956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B0F0"/>
                </a:solidFill>
              </a:rPr>
              <a:t>14 layers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45380" y="1071735"/>
            <a:ext cx="82383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Object</a:t>
            </a:r>
            <a:r>
              <a:rPr lang="zh-CN" altLang="en-US" sz="1400" b="1" dirty="0"/>
              <a:t>：</a:t>
            </a:r>
            <a:r>
              <a:rPr lang="en-US" altLang="zh-CN" sz="1400" dirty="0"/>
              <a:t>single tape core</a:t>
            </a:r>
            <a:r>
              <a:rPr lang="zh-CN" altLang="en-US" sz="1400" dirty="0"/>
              <a:t> </a:t>
            </a:r>
            <a:r>
              <a:rPr lang="en-US" altLang="zh-CN" sz="1400" dirty="0" err="1">
                <a:solidFill>
                  <a:srgbClr val="FF0000"/>
                </a:solidFill>
              </a:rPr>
              <a:t>Ic</a:t>
            </a:r>
            <a:r>
              <a:rPr lang="en-US" altLang="zh-CN" sz="1400" dirty="0">
                <a:solidFill>
                  <a:srgbClr val="FF0000"/>
                </a:solidFill>
              </a:rPr>
              <a:t> &gt; 100 A@77K</a:t>
            </a:r>
            <a:r>
              <a:rPr lang="zh-CN" altLang="en-US" sz="1400" dirty="0"/>
              <a:t>；</a:t>
            </a:r>
            <a:r>
              <a:rPr lang="en-US" altLang="zh-CN" sz="1400" dirty="0"/>
              <a:t>considering the self-field effect, The critical current of  a </a:t>
            </a:r>
            <a:r>
              <a:rPr lang="en-US" altLang="zh-CN" sz="1400" dirty="0" smtClean="0"/>
              <a:t>14-core</a:t>
            </a:r>
            <a:r>
              <a:rPr lang="zh-CN" altLang="en-US" sz="1400" dirty="0" smtClean="0"/>
              <a:t> </a:t>
            </a:r>
            <a:r>
              <a:rPr lang="en-US" altLang="zh-CN" sz="1400" dirty="0"/>
              <a:t>cable is larger than</a:t>
            </a:r>
            <a:r>
              <a:rPr lang="en-US" altLang="zh-CN" sz="1400" dirty="0">
                <a:solidFill>
                  <a:srgbClr val="FF0000"/>
                </a:solidFill>
              </a:rPr>
              <a:t> 830 A@77K, self-field.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037" y="2731668"/>
            <a:ext cx="2994025" cy="231410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2055" y="81870"/>
            <a:ext cx="7260021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/>
              <a:t>2. Progress of HTS cable</a:t>
            </a: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600663" y="814567"/>
            <a:ext cx="7886700" cy="221739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400" dirty="0" smtClean="0">
                <a:solidFill>
                  <a:srgbClr val="00B0F0"/>
                </a:solidFill>
              </a:rPr>
              <a:t>Future work of HTS cable</a:t>
            </a:r>
            <a:r>
              <a:rPr lang="en-US" altLang="zh-CN" sz="2400" dirty="0">
                <a:solidFill>
                  <a:srgbClr val="00B0F0"/>
                </a:solidFill>
              </a:rPr>
              <a:t>:</a:t>
            </a:r>
            <a:r>
              <a:rPr lang="en-US" altLang="zh-CN" sz="2400" dirty="0" smtClean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From small size </a:t>
            </a:r>
            <a:r>
              <a:rPr lang="en-US" altLang="zh-CN" sz="2400" dirty="0" smtClean="0">
                <a:solidFill>
                  <a:srgbClr val="00B0F0"/>
                </a:solidFill>
              </a:rPr>
              <a:t>cable </a:t>
            </a:r>
            <a:r>
              <a:rPr lang="en-US" altLang="zh-CN" sz="2400" dirty="0">
                <a:solidFill>
                  <a:srgbClr val="00B0F0"/>
                </a:solidFill>
              </a:rPr>
              <a:t>to full size </a:t>
            </a:r>
            <a:r>
              <a:rPr lang="en-US" altLang="zh-CN" sz="2400" dirty="0" smtClean="0">
                <a:solidFill>
                  <a:srgbClr val="00B0F0"/>
                </a:solidFill>
              </a:rPr>
              <a:t>cable</a:t>
            </a:r>
            <a:endParaRPr lang="en-US" altLang="zh-CN" sz="2400" dirty="0" smtClean="0">
              <a:solidFill>
                <a:srgbClr val="00B0F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100" dirty="0"/>
              <a:t>Continued optimization of cable </a:t>
            </a:r>
            <a:r>
              <a:rPr lang="en-US" altLang="zh-CN" sz="2100" dirty="0" smtClean="0"/>
              <a:t>performance;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100" dirty="0"/>
              <a:t>Aluminum coating of large-sized superconducting stack </a:t>
            </a:r>
            <a:r>
              <a:rPr lang="en-US" altLang="zh-CN" sz="2100" dirty="0" smtClean="0"/>
              <a:t>using </a:t>
            </a:r>
            <a:r>
              <a:rPr lang="en-US" altLang="zh-CN" sz="2100" dirty="0"/>
              <a:t>high-strength pure </a:t>
            </a:r>
            <a:r>
              <a:rPr lang="en-US" altLang="zh-CN" sz="2100" dirty="0" smtClean="0"/>
              <a:t>aluminum;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100" dirty="0"/>
              <a:t>Research on High Strength Pure </a:t>
            </a:r>
            <a:r>
              <a:rPr lang="en-US" altLang="zh-CN" sz="2100" dirty="0" smtClean="0"/>
              <a:t>Aluminum, 4N8Al+0.025Er%</a:t>
            </a:r>
            <a:r>
              <a:rPr lang="zh-CN" altLang="en-US" sz="2100" dirty="0" smtClean="0"/>
              <a:t>？</a:t>
            </a:r>
            <a:r>
              <a:rPr lang="en-US" altLang="zh-CN" sz="2100" dirty="0" smtClean="0"/>
              <a:t>Other choices</a:t>
            </a:r>
            <a:r>
              <a:rPr lang="zh-CN" altLang="en-US" sz="2100" dirty="0" smtClean="0"/>
              <a:t>？</a:t>
            </a:r>
            <a:endParaRPr lang="en-US" altLang="zh-CN" sz="21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100" dirty="0"/>
              <a:t>Welding of aluminum </a:t>
            </a:r>
            <a:r>
              <a:rPr lang="en-US" altLang="zh-CN" sz="2100" dirty="0" smtClean="0"/>
              <a:t>coating </a:t>
            </a:r>
            <a:r>
              <a:rPr lang="en-US" altLang="zh-CN" sz="2100" dirty="0"/>
              <a:t>cables and high-strength aluminum alloys, electron beam welding? Friction welding?</a:t>
            </a:r>
            <a:endParaRPr lang="en-US" altLang="zh-CN" sz="2100" dirty="0" smtClean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251" y="3322843"/>
            <a:ext cx="2597150" cy="1090803"/>
          </a:xfrm>
          <a:prstGeom prst="rect">
            <a:avLst/>
          </a:prstGeom>
        </p:spPr>
      </p:pic>
      <p:sp>
        <p:nvSpPr>
          <p:cNvPr id="16" name="右箭头 15"/>
          <p:cNvSpPr/>
          <p:nvPr/>
        </p:nvSpPr>
        <p:spPr>
          <a:xfrm>
            <a:off x="3850986" y="3654454"/>
            <a:ext cx="963803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1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33" y="896999"/>
            <a:ext cx="7725921" cy="398863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2042" y="67582"/>
            <a:ext cx="7260021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 smtClean="0"/>
              <a:t>Future plan of ASTC cable</a:t>
            </a:r>
            <a:endParaRPr lang="en-US" altLang="zh-CN" sz="3200" b="1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12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891551" y="1101149"/>
            <a:ext cx="1620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D</a:t>
            </a:r>
            <a:r>
              <a:rPr lang="en-US" altLang="zh-CN" sz="1600" b="1" dirty="0" smtClean="0">
                <a:solidFill>
                  <a:srgbClr val="00B050"/>
                </a:solidFill>
              </a:rPr>
              <a:t>etector magnet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69292" y="2833482"/>
            <a:ext cx="1343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rgbClr val="00B050"/>
                </a:solidFill>
              </a:rPr>
              <a:t>Small magnet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99553" y="3632957"/>
            <a:ext cx="1853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rgbClr val="00B050"/>
                </a:solidFill>
              </a:rPr>
              <a:t>Accelerator magnet</a:t>
            </a:r>
          </a:p>
          <a:p>
            <a:r>
              <a:rPr lang="en-US" altLang="zh-CN" sz="1600" b="1" dirty="0" smtClean="0">
                <a:solidFill>
                  <a:srgbClr val="00B050"/>
                </a:solidFill>
              </a:rPr>
              <a:t>Fusion magnet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5" y="3596679"/>
            <a:ext cx="2812167" cy="12654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5" y="896999"/>
            <a:ext cx="2812167" cy="12654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6153" y="668478"/>
            <a:ext cx="2349631" cy="18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6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775" y="1062121"/>
            <a:ext cx="289162" cy="274930"/>
          </a:xfrm>
          <a:prstGeom prst="rect">
            <a:avLst/>
          </a:prstGeom>
        </p:spPr>
      </p:pic>
      <p:sp>
        <p:nvSpPr>
          <p:cNvPr id="7" name="左大括号 6"/>
          <p:cNvSpPr/>
          <p:nvPr/>
        </p:nvSpPr>
        <p:spPr>
          <a:xfrm rot="5400000">
            <a:off x="3832627" y="-1237952"/>
            <a:ext cx="200876" cy="4395981"/>
          </a:xfrm>
          <a:prstGeom prst="leftBrace">
            <a:avLst>
              <a:gd name="adj1" fmla="val 82437"/>
              <a:gd name="adj2" fmla="val 52696"/>
            </a:avLst>
          </a:prstGeom>
          <a:ln w="57150"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9" y="2373875"/>
            <a:ext cx="2849873" cy="11845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6231" y="2169312"/>
            <a:ext cx="2590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B0F0"/>
                </a:solidFill>
              </a:rPr>
              <a:t>High Energy physics, detector magnets</a:t>
            </a:r>
            <a:endParaRPr lang="zh-CN" altLang="en-US" sz="1200" dirty="0">
              <a:solidFill>
                <a:srgbClr val="00B0F0"/>
              </a:solidFill>
            </a:endParaRPr>
          </a:p>
        </p:txBody>
      </p:sp>
      <p:sp>
        <p:nvSpPr>
          <p:cNvPr id="12" name="左大括号 11"/>
          <p:cNvSpPr/>
          <p:nvPr/>
        </p:nvSpPr>
        <p:spPr>
          <a:xfrm rot="5400000">
            <a:off x="6157923" y="-524015"/>
            <a:ext cx="183522" cy="4317346"/>
          </a:xfrm>
          <a:prstGeom prst="leftBrace">
            <a:avLst>
              <a:gd name="adj1" fmla="val 61798"/>
              <a:gd name="adj2" fmla="val 51525"/>
            </a:avLst>
          </a:prstGeom>
          <a:ln w="57150"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26" name="组合 25"/>
          <p:cNvGrpSpPr/>
          <p:nvPr/>
        </p:nvGrpSpPr>
        <p:grpSpPr>
          <a:xfrm>
            <a:off x="4209480" y="1764639"/>
            <a:ext cx="326414" cy="306653"/>
            <a:chOff x="2196407" y="1196621"/>
            <a:chExt cx="7068280" cy="4323645"/>
          </a:xfrm>
        </p:grpSpPr>
        <p:sp>
          <p:nvSpPr>
            <p:cNvPr id="27" name="矩形 26"/>
            <p:cNvSpPr/>
            <p:nvPr/>
          </p:nvSpPr>
          <p:spPr>
            <a:xfrm>
              <a:off x="2196407" y="1196621"/>
              <a:ext cx="7068280" cy="432364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827865">
              <a:off x="4358961" y="2119885"/>
              <a:ext cx="3261130" cy="2477126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148" y="1785831"/>
            <a:ext cx="878831" cy="76982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974" y="1759298"/>
            <a:ext cx="969001" cy="815783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3319070" y="2202525"/>
            <a:ext cx="1850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B0F0"/>
                </a:solidFill>
              </a:rPr>
              <a:t>Small magnets, high field</a:t>
            </a:r>
          </a:p>
          <a:p>
            <a:r>
              <a:rPr lang="en-US" altLang="zh-CN" sz="1200" dirty="0">
                <a:solidFill>
                  <a:srgbClr val="00B0F0"/>
                </a:solidFill>
              </a:rPr>
              <a:t> insert coil, Instead of </a:t>
            </a:r>
            <a:r>
              <a:rPr lang="en-US" altLang="zh-CN" sz="1200" dirty="0" err="1">
                <a:solidFill>
                  <a:srgbClr val="00B0F0"/>
                </a:solidFill>
              </a:rPr>
              <a:t>NbTi</a:t>
            </a:r>
            <a:endParaRPr lang="zh-CN" altLang="en-US" sz="1200" dirty="0">
              <a:solidFill>
                <a:srgbClr val="00B0F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680401" y="2637014"/>
            <a:ext cx="1461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F0"/>
                </a:solidFill>
              </a:rPr>
              <a:t>High field accelerator magnets, SMES</a:t>
            </a:r>
            <a:endParaRPr lang="zh-CN" altLang="en-US" sz="1200" dirty="0">
              <a:solidFill>
                <a:srgbClr val="00B0F0"/>
              </a:solidFill>
            </a:endParaRPr>
          </a:p>
        </p:txBody>
      </p:sp>
      <p:pic>
        <p:nvPicPr>
          <p:cNvPr id="39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1913" r="6342" b="4031"/>
          <a:stretch>
            <a:fillRect/>
          </a:stretch>
        </p:blipFill>
        <p:spPr bwMode="auto">
          <a:xfrm>
            <a:off x="4005678" y="2693964"/>
            <a:ext cx="496729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60" y="3882214"/>
            <a:ext cx="75342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57" y="2737888"/>
            <a:ext cx="450890" cy="104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026" y="2693963"/>
            <a:ext cx="605076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6" descr="%BA%CB%B4%C5%B9%B2%D5%F1-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94" y="4131176"/>
            <a:ext cx="940646" cy="70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47"/>
          <p:cNvSpPr txBox="1">
            <a:spLocks noChangeArrowheads="1"/>
          </p:cNvSpPr>
          <p:nvPr/>
        </p:nvSpPr>
        <p:spPr bwMode="auto">
          <a:xfrm>
            <a:off x="3192416" y="3831094"/>
            <a:ext cx="71831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5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NMR</a:t>
            </a:r>
          </a:p>
        </p:txBody>
      </p:sp>
      <p:sp>
        <p:nvSpPr>
          <p:cNvPr id="45" name="Text Box 48"/>
          <p:cNvSpPr txBox="1">
            <a:spLocks noChangeArrowheads="1"/>
          </p:cNvSpPr>
          <p:nvPr/>
        </p:nvSpPr>
        <p:spPr bwMode="auto">
          <a:xfrm>
            <a:off x="4091011" y="3936206"/>
            <a:ext cx="75152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5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MRI</a:t>
            </a:r>
          </a:p>
        </p:txBody>
      </p:sp>
      <p:grpSp>
        <p:nvGrpSpPr>
          <p:cNvPr id="58" name="组合 57"/>
          <p:cNvGrpSpPr/>
          <p:nvPr/>
        </p:nvGrpSpPr>
        <p:grpSpPr>
          <a:xfrm>
            <a:off x="7624949" y="2709778"/>
            <a:ext cx="1040410" cy="1080000"/>
            <a:chOff x="10226620" y="4227829"/>
            <a:chExt cx="1597791" cy="1682001"/>
          </a:xfrm>
        </p:grpSpPr>
        <p:pic>
          <p:nvPicPr>
            <p:cNvPr id="46" name="Picture 38" descr="2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0943" y="4227829"/>
              <a:ext cx="1583468" cy="1578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48"/>
            <p:cNvSpPr txBox="1">
              <a:spLocks noChangeArrowheads="1"/>
            </p:cNvSpPr>
            <p:nvPr/>
          </p:nvSpPr>
          <p:spPr bwMode="auto">
            <a:xfrm>
              <a:off x="10226620" y="5406530"/>
              <a:ext cx="1002030" cy="503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 b="1" dirty="0">
                  <a:latin typeface="Times New Roman" panose="02020603050405020304" pitchFamily="18" charset="0"/>
                </a:rPr>
                <a:t>ITER</a:t>
              </a:r>
            </a:p>
          </p:txBody>
        </p:sp>
      </p:grpSp>
      <p:pic>
        <p:nvPicPr>
          <p:cNvPr id="49" name="Picture 4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60" y="4279531"/>
            <a:ext cx="1284496" cy="6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grpSp>
        <p:nvGrpSpPr>
          <p:cNvPr id="53" name="组合 52"/>
          <p:cNvGrpSpPr/>
          <p:nvPr/>
        </p:nvGrpSpPr>
        <p:grpSpPr>
          <a:xfrm>
            <a:off x="6131054" y="4069579"/>
            <a:ext cx="1298616" cy="961107"/>
            <a:chOff x="7795135" y="5491542"/>
            <a:chExt cx="1731488" cy="1281476"/>
          </a:xfrm>
        </p:grpSpPr>
        <p:pic>
          <p:nvPicPr>
            <p:cNvPr id="51" name="Picture 1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135" y="5491542"/>
              <a:ext cx="1731488" cy="128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矩形 51"/>
            <p:cNvSpPr/>
            <p:nvPr/>
          </p:nvSpPr>
          <p:spPr>
            <a:xfrm>
              <a:off x="7795135" y="6403686"/>
              <a:ext cx="637355" cy="330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13" dirty="0">
                  <a:solidFill>
                    <a:schemeClr val="bg1"/>
                  </a:solidFill>
                </a:rPr>
                <a:t>SMES</a:t>
              </a:r>
              <a:endParaRPr lang="zh-CN" altLang="en-US" sz="1013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268228" y="4735184"/>
            <a:ext cx="423514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13" dirty="0">
                <a:solidFill>
                  <a:schemeClr val="bg1"/>
                </a:solidFill>
              </a:rPr>
              <a:t>CMS</a:t>
            </a:r>
            <a:endParaRPr lang="zh-CN" altLang="en-US" sz="1013" dirty="0">
              <a:solidFill>
                <a:schemeClr val="bg1"/>
              </a:solidFill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8700" y="3043871"/>
            <a:ext cx="921409" cy="689944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4706" y="3027244"/>
            <a:ext cx="880660" cy="809706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81091" y="3713114"/>
            <a:ext cx="892217" cy="1338326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7736375" y="4743840"/>
            <a:ext cx="44595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 dirty="0">
                <a:solidFill>
                  <a:schemeClr val="bg1"/>
                </a:solidFill>
              </a:rPr>
              <a:t>EAST</a:t>
            </a:r>
            <a:endParaRPr lang="zh-CN" altLang="en-US" sz="1013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>
            <a:spLocks noChangeAspect="1"/>
          </p:cNvSpPr>
          <p:nvPr/>
        </p:nvSpPr>
        <p:spPr>
          <a:xfrm>
            <a:off x="3110277" y="2240745"/>
            <a:ext cx="2016483" cy="2789942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3" name="矩形 62"/>
          <p:cNvSpPr>
            <a:spLocks noChangeAspect="1"/>
          </p:cNvSpPr>
          <p:nvPr/>
        </p:nvSpPr>
        <p:spPr>
          <a:xfrm>
            <a:off x="5208898" y="2564352"/>
            <a:ext cx="3639910" cy="2466113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4" name="矩形 63"/>
          <p:cNvSpPr>
            <a:spLocks noChangeAspect="1"/>
          </p:cNvSpPr>
          <p:nvPr/>
        </p:nvSpPr>
        <p:spPr>
          <a:xfrm>
            <a:off x="98029" y="2198599"/>
            <a:ext cx="2892211" cy="2852841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4177" y="112297"/>
            <a:ext cx="1655457" cy="647872"/>
          </a:xfrm>
          <a:prstGeom prst="rect">
            <a:avLst/>
          </a:prstGeom>
        </p:spPr>
      </p:pic>
      <p:sp>
        <p:nvSpPr>
          <p:cNvPr id="65" name="矩形 64"/>
          <p:cNvSpPr/>
          <p:nvPr/>
        </p:nvSpPr>
        <p:spPr>
          <a:xfrm>
            <a:off x="4704205" y="283087"/>
            <a:ext cx="2911374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13" b="1" dirty="0"/>
              <a:t>ASTC (A</a:t>
            </a:r>
            <a:r>
              <a:rPr lang="en-US" altLang="zh-CN" sz="1013" dirty="0"/>
              <a:t>l stabilized </a:t>
            </a:r>
            <a:r>
              <a:rPr lang="en-US" altLang="zh-CN" sz="1013" b="1" dirty="0"/>
              <a:t>S</a:t>
            </a:r>
            <a:r>
              <a:rPr lang="en-US" altLang="zh-CN" sz="1013" dirty="0"/>
              <a:t>tacked </a:t>
            </a:r>
            <a:r>
              <a:rPr lang="en-US" altLang="zh-CN" sz="1013" dirty="0" err="1"/>
              <a:t>ReBCO</a:t>
            </a:r>
            <a:r>
              <a:rPr lang="en-US" altLang="zh-CN" sz="1013" dirty="0"/>
              <a:t> </a:t>
            </a:r>
            <a:r>
              <a:rPr lang="en-US" altLang="zh-CN" sz="1013" b="1" dirty="0"/>
              <a:t>T</a:t>
            </a:r>
            <a:r>
              <a:rPr lang="en-US" altLang="zh-CN" sz="1013" dirty="0"/>
              <a:t>ape </a:t>
            </a:r>
            <a:r>
              <a:rPr lang="en-US" altLang="zh-CN" sz="1013" b="1" dirty="0"/>
              <a:t>C</a:t>
            </a:r>
            <a:r>
              <a:rPr lang="en-US" altLang="zh-CN" sz="1013" dirty="0"/>
              <a:t>onductor)</a:t>
            </a:r>
            <a:endParaRPr lang="zh-CN" altLang="en-US" sz="1013" dirty="0"/>
          </a:p>
        </p:txBody>
      </p:sp>
      <p:sp>
        <p:nvSpPr>
          <p:cNvPr id="66" name="文本框 65"/>
          <p:cNvSpPr txBox="1"/>
          <p:nvPr/>
        </p:nvSpPr>
        <p:spPr>
          <a:xfrm>
            <a:off x="5846127" y="1704313"/>
            <a:ext cx="109196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 dirty="0"/>
              <a:t>Rutherford Cable</a:t>
            </a:r>
            <a:endParaRPr lang="zh-CN" altLang="en-US" sz="1013" dirty="0"/>
          </a:p>
        </p:txBody>
      </p:sp>
      <p:sp>
        <p:nvSpPr>
          <p:cNvPr id="67" name="文本框 66"/>
          <p:cNvSpPr txBox="1"/>
          <p:nvPr/>
        </p:nvSpPr>
        <p:spPr>
          <a:xfrm>
            <a:off x="7923717" y="1635193"/>
            <a:ext cx="42351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 dirty="0"/>
              <a:t>CICC</a:t>
            </a:r>
            <a:endParaRPr lang="zh-CN" altLang="en-US" sz="1013" dirty="0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8019" y="1099332"/>
            <a:ext cx="1370159" cy="103687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8236987-1012-4D8E-BC72-DCFF77F5866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4" y="3635716"/>
            <a:ext cx="2641923" cy="131335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35205" y="4756892"/>
            <a:ext cx="5453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CEPC</a:t>
            </a:r>
            <a:endParaRPr lang="zh-CN" altLang="en-US" dirty="0"/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067" y="1743379"/>
            <a:ext cx="357599" cy="339999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7565988" y="2503930"/>
            <a:ext cx="1166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B0F0"/>
                </a:solidFill>
              </a:rPr>
              <a:t>Fusion magnets</a:t>
            </a:r>
            <a:endParaRPr lang="zh-CN" alt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0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2055" y="81870"/>
            <a:ext cx="7260021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 smtClean="0"/>
              <a:t>Other process of HTS cable</a:t>
            </a:r>
            <a:endParaRPr lang="en-US" altLang="zh-CN" sz="3200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14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731" y="1667159"/>
            <a:ext cx="1854389" cy="2347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731" y="4164834"/>
            <a:ext cx="2444796" cy="616370"/>
          </a:xfrm>
          <a:prstGeom prst="rect">
            <a:avLst/>
          </a:prstGeom>
        </p:spPr>
      </p:pic>
      <p:pic>
        <p:nvPicPr>
          <p:cNvPr id="13" name="内容占位符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76" y="2909557"/>
            <a:ext cx="3232408" cy="184708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71595" y="4411872"/>
            <a:ext cx="97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 err="1" smtClean="0"/>
              <a:t>Fcc</a:t>
            </a:r>
            <a:r>
              <a:rPr lang="en-US" altLang="zh-CN" sz="1800" dirty="0" smtClean="0"/>
              <a:t> IDEA</a:t>
            </a:r>
            <a:endParaRPr lang="zh-CN" altLang="en-US" sz="1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897" y="1898722"/>
            <a:ext cx="2197453" cy="16629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09692" y="3697183"/>
            <a:ext cx="879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CEPC HTS</a:t>
            </a:r>
            <a:endParaRPr lang="zh-CN" altLang="en-US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52402" y="853719"/>
            <a:ext cx="4690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/>
              <a:t>High strength and High RRR pure aluminum stabilizer</a:t>
            </a:r>
            <a:endParaRPr lang="zh-CN" altLang="en-US" sz="1600" b="1" dirty="0"/>
          </a:p>
        </p:txBody>
      </p:sp>
      <p:pic>
        <p:nvPicPr>
          <p:cNvPr id="16" name="图片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4" y="1320058"/>
            <a:ext cx="2700138" cy="137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73"/>
          <p:cNvSpPr txBox="1">
            <a:spLocks noChangeArrowheads="1"/>
          </p:cNvSpPr>
          <p:nvPr/>
        </p:nvSpPr>
        <p:spPr bwMode="auto">
          <a:xfrm>
            <a:off x="531839" y="2458658"/>
            <a:ext cx="567785" cy="248209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013" dirty="0"/>
              <a:t>CMS</a:t>
            </a:r>
            <a:endParaRPr lang="zh-CN" altLang="en-US" sz="1013" dirty="0"/>
          </a:p>
        </p:txBody>
      </p:sp>
    </p:spTree>
    <p:extLst>
      <p:ext uri="{BB962C8B-B14F-4D97-AF65-F5344CB8AC3E}">
        <p14:creationId xmlns:p14="http://schemas.microsoft.com/office/powerpoint/2010/main" val="342094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30" y="2382"/>
            <a:ext cx="8229863" cy="623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4926" y="84176"/>
            <a:ext cx="7259167" cy="4835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/>
              <a:t>Other process of HTS cable</a:t>
            </a:r>
            <a:endParaRPr lang="en-US" altLang="zh-CN" sz="3200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8651" y="626301"/>
            <a:ext cx="7915091" cy="2141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92" y="7772"/>
            <a:ext cx="897803" cy="596001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15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" y="2382"/>
            <a:ext cx="964871" cy="623919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5083" y="835779"/>
            <a:ext cx="8721969" cy="3442397"/>
          </a:xfrm>
        </p:spPr>
        <p:txBody>
          <a:bodyPr>
            <a:normAutofit/>
          </a:bodyPr>
          <a:lstStyle/>
          <a:p>
            <a:r>
              <a:rPr lang="en-US" altLang="zh-CN" sz="2398" dirty="0"/>
              <a:t>R&amp;D of High Strength and High RRR </a:t>
            </a:r>
            <a:r>
              <a:rPr lang="en-US" altLang="zh-CN" sz="2398" dirty="0">
                <a:solidFill>
                  <a:srgbClr val="FF0000"/>
                </a:solidFill>
              </a:rPr>
              <a:t>Aluminum- Stabilizer </a:t>
            </a:r>
            <a:r>
              <a:rPr lang="en-US" altLang="zh-CN" sz="2398" dirty="0"/>
              <a:t>for Superconducting Cable</a:t>
            </a:r>
            <a:endParaRPr lang="zh-CN" altLang="en-US" sz="2398" b="1" dirty="0"/>
          </a:p>
        </p:txBody>
      </p:sp>
      <p:sp>
        <p:nvSpPr>
          <p:cNvPr id="6" name="矩形 5"/>
          <p:cNvSpPr/>
          <p:nvPr/>
        </p:nvSpPr>
        <p:spPr>
          <a:xfrm>
            <a:off x="143617" y="1581703"/>
            <a:ext cx="51230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0070C0"/>
                </a:solidFill>
              </a:rPr>
              <a:t>LTS: Yield </a:t>
            </a:r>
            <a:r>
              <a:rPr lang="en-US" altLang="zh-CN" sz="1600" b="1" dirty="0">
                <a:solidFill>
                  <a:srgbClr val="0070C0"/>
                </a:solidFill>
              </a:rPr>
              <a:t>strength &gt; 100 MPa@4.2K, 74 MPa at room temperature, RRR value &gt; 400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sz="1600" dirty="0"/>
              <a:t>By doping  </a:t>
            </a:r>
            <a:r>
              <a:rPr lang="en-US" altLang="zh-CN" sz="1600" dirty="0">
                <a:solidFill>
                  <a:srgbClr val="FF0000"/>
                </a:solidFill>
              </a:rPr>
              <a:t>Ni-0.025% Be-0.025%</a:t>
            </a:r>
            <a:r>
              <a:rPr lang="en-US" altLang="zh-CN" sz="1600" dirty="0"/>
              <a:t>, annealing, cold-working and curing.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sz="1600" dirty="0"/>
              <a:t>The Al-0.025%Ni-0.025%Be alloy prepared from 4N8-aluminum achieved high 0.2% </a:t>
            </a:r>
            <a:r>
              <a:rPr lang="en-US" altLang="zh-CN" sz="1600" dirty="0">
                <a:solidFill>
                  <a:srgbClr val="FF0000"/>
                </a:solidFill>
              </a:rPr>
              <a:t>yield strength of 75MPa (R.T.)</a:t>
            </a:r>
            <a:r>
              <a:rPr lang="en-US" altLang="zh-CN" sz="1600" dirty="0"/>
              <a:t> with </a:t>
            </a:r>
            <a:r>
              <a:rPr lang="en-US" altLang="zh-CN" sz="1600" dirty="0">
                <a:solidFill>
                  <a:srgbClr val="FF0000"/>
                </a:solidFill>
              </a:rPr>
              <a:t>RRR of 417 </a:t>
            </a:r>
            <a:r>
              <a:rPr lang="en-US" altLang="zh-CN" sz="1600" dirty="0"/>
              <a:t>after cold working of 21% and annealing at 130℃ for 15hrs.</a:t>
            </a:r>
            <a:endParaRPr lang="zh-CN" altLang="en-US" sz="1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27" y="1405695"/>
            <a:ext cx="4076168" cy="311923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43617" y="3623717"/>
            <a:ext cx="5123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0070C0"/>
                </a:solidFill>
              </a:rPr>
              <a:t>HTS: Yield </a:t>
            </a:r>
            <a:r>
              <a:rPr lang="en-US" altLang="zh-CN" sz="1600" b="1" dirty="0">
                <a:solidFill>
                  <a:srgbClr val="0070C0"/>
                </a:solidFill>
              </a:rPr>
              <a:t>strength &gt; </a:t>
            </a:r>
            <a:r>
              <a:rPr lang="en-US" altLang="zh-CN" sz="1600" b="1" dirty="0" smtClean="0">
                <a:solidFill>
                  <a:srgbClr val="0070C0"/>
                </a:solidFill>
              </a:rPr>
              <a:t>140 MPa, </a:t>
            </a:r>
            <a:r>
              <a:rPr lang="en-US" altLang="zh-CN" sz="1600" b="1" dirty="0">
                <a:solidFill>
                  <a:srgbClr val="0070C0"/>
                </a:solidFill>
              </a:rPr>
              <a:t>RRR value &gt; </a:t>
            </a:r>
            <a:r>
              <a:rPr lang="en-US" altLang="zh-CN" sz="1600" b="1" dirty="0" smtClean="0">
                <a:solidFill>
                  <a:srgbClr val="0070C0"/>
                </a:solidFill>
              </a:rPr>
              <a:t>200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sz="1600" dirty="0"/>
              <a:t>By doping  </a:t>
            </a:r>
            <a:r>
              <a:rPr lang="en-US" altLang="zh-CN" sz="1600" dirty="0" smtClean="0">
                <a:solidFill>
                  <a:srgbClr val="FF0000"/>
                </a:solidFill>
              </a:rPr>
              <a:t>Er-0.025</a:t>
            </a:r>
            <a:r>
              <a:rPr lang="en-US" altLang="zh-CN" sz="1600" dirty="0" smtClean="0"/>
              <a:t>.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sz="1600" dirty="0"/>
              <a:t>The </a:t>
            </a:r>
            <a:r>
              <a:rPr lang="en-US" altLang="zh-CN" sz="1600" dirty="0" smtClean="0"/>
              <a:t>4N8Al-0.025%Er achieved </a:t>
            </a:r>
            <a:r>
              <a:rPr lang="en-US" altLang="zh-CN" sz="1600" dirty="0"/>
              <a:t>high 0.2% </a:t>
            </a:r>
            <a:r>
              <a:rPr lang="en-US" altLang="zh-CN" sz="1600" dirty="0">
                <a:solidFill>
                  <a:srgbClr val="FF0000"/>
                </a:solidFill>
              </a:rPr>
              <a:t>yield strength of </a:t>
            </a:r>
            <a:r>
              <a:rPr lang="en-US" altLang="zh-CN" sz="1600" dirty="0" smtClean="0">
                <a:solidFill>
                  <a:srgbClr val="FF0000"/>
                </a:solidFill>
              </a:rPr>
              <a:t>144MPa </a:t>
            </a:r>
            <a:r>
              <a:rPr lang="en-US" altLang="zh-CN" sz="1600" dirty="0" smtClean="0"/>
              <a:t>with </a:t>
            </a:r>
            <a:r>
              <a:rPr lang="en-US" altLang="zh-CN" sz="1600" dirty="0">
                <a:solidFill>
                  <a:srgbClr val="FF0000"/>
                </a:solidFill>
              </a:rPr>
              <a:t>RRR of </a:t>
            </a:r>
            <a:r>
              <a:rPr lang="en-US" altLang="zh-CN" sz="1600" dirty="0" smtClean="0">
                <a:solidFill>
                  <a:srgbClr val="FF0000"/>
                </a:solidFill>
              </a:rPr>
              <a:t>208</a:t>
            </a:r>
            <a:endParaRPr lang="en-US" altLang="zh-CN" sz="1600" dirty="0"/>
          </a:p>
        </p:txBody>
      </p:sp>
      <p:sp>
        <p:nvSpPr>
          <p:cNvPr id="11" name="矩形 10"/>
          <p:cNvSpPr/>
          <p:nvPr/>
        </p:nvSpPr>
        <p:spPr>
          <a:xfrm>
            <a:off x="138584" y="4908726"/>
            <a:ext cx="39805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dirty="0">
                <a:latin typeface="Times-Roman"/>
              </a:rPr>
              <a:t>IEEE TRANSACTIONS ON APPLIED SUPERCONDUCTIVITY, VOL. 33, NO. 2, MARCH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664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595" y="81870"/>
            <a:ext cx="7265888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 smtClean="0"/>
              <a:t>Optimization of HTS detector magnet</a:t>
            </a:r>
            <a:endParaRPr lang="en-US" altLang="zh-CN" sz="3200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16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7184" y="891902"/>
            <a:ext cx="3948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Optimization of HTS cable structure.</a:t>
            </a:r>
            <a:endParaRPr lang="zh-CN" altLang="en-US" sz="14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777" y="1346798"/>
            <a:ext cx="3328992" cy="92525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81" y="1498436"/>
            <a:ext cx="4756171" cy="765486"/>
          </a:xfrm>
          <a:prstGeom prst="rect">
            <a:avLst/>
          </a:prstGeom>
        </p:spPr>
      </p:pic>
      <p:pic>
        <p:nvPicPr>
          <p:cNvPr id="20" name="图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37" y="2911722"/>
            <a:ext cx="1855544" cy="1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729" y="2531902"/>
            <a:ext cx="2994025" cy="2314107"/>
          </a:xfrm>
          <a:prstGeom prst="rect">
            <a:avLst/>
          </a:prstGeom>
        </p:spPr>
      </p:pic>
      <p:sp>
        <p:nvSpPr>
          <p:cNvPr id="15" name="右箭头 14"/>
          <p:cNvSpPr/>
          <p:nvPr/>
        </p:nvSpPr>
        <p:spPr>
          <a:xfrm>
            <a:off x="3628103" y="3451123"/>
            <a:ext cx="702023" cy="4601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>
            <a:off x="4989871" y="1686233"/>
            <a:ext cx="702023" cy="4601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7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595" y="81870"/>
            <a:ext cx="7265888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/>
              <a:t>Optimization of HTS detector magnet</a:t>
            </a:r>
            <a:endParaRPr lang="en-US" altLang="zh-CN" sz="3200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17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980" y="816592"/>
            <a:ext cx="3990330" cy="13535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408" y="2132826"/>
            <a:ext cx="3236942" cy="1501190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535263"/>
              </p:ext>
            </p:extLst>
          </p:nvPr>
        </p:nvGraphicFramePr>
        <p:xfrm>
          <a:off x="1922409" y="3620196"/>
          <a:ext cx="5470162" cy="1485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7163">
                  <a:extLst>
                    <a:ext uri="{9D8B030D-6E8A-4147-A177-3AD203B41FA5}">
                      <a16:colId xmlns:a16="http://schemas.microsoft.com/office/drawing/2014/main" val="1649261401"/>
                    </a:ext>
                  </a:extLst>
                </a:gridCol>
                <a:gridCol w="2058319">
                  <a:extLst>
                    <a:ext uri="{9D8B030D-6E8A-4147-A177-3AD203B41FA5}">
                      <a16:colId xmlns:a16="http://schemas.microsoft.com/office/drawing/2014/main" val="515530150"/>
                    </a:ext>
                  </a:extLst>
                </a:gridCol>
                <a:gridCol w="2114680">
                  <a:extLst>
                    <a:ext uri="{9D8B030D-6E8A-4147-A177-3AD203B41FA5}">
                      <a16:colId xmlns:a16="http://schemas.microsoft.com/office/drawing/2014/main" val="2912895587"/>
                    </a:ext>
                  </a:extLst>
                </a:gridCol>
              </a:tblGrid>
              <a:tr h="273143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Before</a:t>
                      </a:r>
                      <a:r>
                        <a:rPr lang="en-US" altLang="zh-CN" baseline="0" dirty="0" smtClean="0"/>
                        <a:t> optimization (</a:t>
                      </a:r>
                      <a:r>
                        <a:rPr lang="en-US" altLang="zh-CN" dirty="0" smtClean="0"/>
                        <a:t>MPa)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After</a:t>
                      </a:r>
                      <a:r>
                        <a:rPr lang="en-US" altLang="zh-CN" baseline="0" dirty="0" smtClean="0"/>
                        <a:t> optimization (</a:t>
                      </a:r>
                      <a:r>
                        <a:rPr lang="en-US" altLang="zh-CN" dirty="0" smtClean="0"/>
                        <a:t>MPa)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93479"/>
                  </a:ext>
                </a:extLst>
              </a:tr>
              <a:tr h="27314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ReBCO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tape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461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00B050"/>
                          </a:solidFill>
                        </a:rPr>
                        <a:t>375</a:t>
                      </a:r>
                      <a:endParaRPr lang="zh-CN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691570"/>
                  </a:ext>
                </a:extLst>
              </a:tr>
              <a:tr h="27314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Pure 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239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00B050"/>
                          </a:solidFill>
                        </a:rPr>
                        <a:t>114</a:t>
                      </a:r>
                      <a:endParaRPr lang="zh-CN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324048"/>
                  </a:ext>
                </a:extLst>
              </a:tr>
              <a:tr h="27314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Al-alloy in</a:t>
                      </a:r>
                      <a:r>
                        <a:rPr lang="en-US" altLang="zh-CN" baseline="0" dirty="0" smtClean="0"/>
                        <a:t> cable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/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00B050"/>
                          </a:solidFill>
                        </a:rPr>
                        <a:t>182</a:t>
                      </a:r>
                      <a:endParaRPr lang="zh-CN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697083"/>
                  </a:ext>
                </a:extLst>
              </a:tr>
              <a:tr h="27314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Al-alloy support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00B050"/>
                          </a:solidFill>
                        </a:rPr>
                        <a:t>167</a:t>
                      </a:r>
                      <a:endParaRPr lang="zh-CN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00B050"/>
                          </a:solidFill>
                        </a:rPr>
                        <a:t>176</a:t>
                      </a:r>
                      <a:endParaRPr lang="zh-CN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335811"/>
                  </a:ext>
                </a:extLst>
              </a:tr>
            </a:tbl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336" y="2141050"/>
            <a:ext cx="3383621" cy="12048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336" y="3317093"/>
            <a:ext cx="3383621" cy="1627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757993" y="956877"/>
            <a:ext cx="3305273" cy="1223901"/>
            <a:chOff x="1511221" y="913822"/>
            <a:chExt cx="3305273" cy="122390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1221" y="913822"/>
              <a:ext cx="2349453" cy="1223901"/>
            </a:xfrm>
            <a:prstGeom prst="rect">
              <a:avLst/>
            </a:prstGeom>
          </p:spPr>
        </p:pic>
        <p:sp>
          <p:nvSpPr>
            <p:cNvPr id="17" name="右大括号 16"/>
            <p:cNvSpPr/>
            <p:nvPr/>
          </p:nvSpPr>
          <p:spPr>
            <a:xfrm>
              <a:off x="3853799" y="946588"/>
              <a:ext cx="144379" cy="561237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005053" y="1068783"/>
              <a:ext cx="63671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30mm</a:t>
              </a:r>
              <a:endParaRPr lang="zh-CN" altLang="en-US" dirty="0"/>
            </a:p>
          </p:txBody>
        </p:sp>
        <p:sp>
          <p:nvSpPr>
            <p:cNvPr id="24" name="右大括号 23"/>
            <p:cNvSpPr/>
            <p:nvPr/>
          </p:nvSpPr>
          <p:spPr>
            <a:xfrm>
              <a:off x="3860675" y="1532033"/>
              <a:ext cx="130628" cy="578631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005053" y="1653864"/>
              <a:ext cx="81144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2*15mm</a:t>
              </a:r>
              <a:endParaRPr lang="zh-CN" altLang="en-US" dirty="0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32897" y="601948"/>
            <a:ext cx="415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 smtClean="0"/>
              <a:t>Why we changed the HTS cable structure:</a:t>
            </a:r>
          </a:p>
          <a:p>
            <a:r>
              <a:rPr lang="en-US" altLang="zh-CN" sz="1800" b="1" dirty="0" smtClean="0"/>
              <a:t>Need high strength cable.</a:t>
            </a:r>
            <a:endParaRPr lang="zh-CN" altLang="en-US" b="1" dirty="0"/>
          </a:p>
        </p:txBody>
      </p:sp>
      <p:sp>
        <p:nvSpPr>
          <p:cNvPr id="3" name="矩形 2"/>
          <p:cNvSpPr/>
          <p:nvPr/>
        </p:nvSpPr>
        <p:spPr>
          <a:xfrm>
            <a:off x="312865" y="3632844"/>
            <a:ext cx="1609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Maximum </a:t>
            </a:r>
            <a:r>
              <a:rPr lang="zh-CN" altLang="en-US" sz="1600" dirty="0" smtClean="0"/>
              <a:t>stress </a:t>
            </a:r>
            <a:r>
              <a:rPr lang="zh-CN" altLang="en-US" sz="1600" dirty="0"/>
              <a:t>on the coil</a:t>
            </a:r>
          </a:p>
        </p:txBody>
      </p:sp>
    </p:spTree>
    <p:extLst>
      <p:ext uri="{BB962C8B-B14F-4D97-AF65-F5344CB8AC3E}">
        <p14:creationId xmlns:p14="http://schemas.microsoft.com/office/powerpoint/2010/main" val="9482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2055" y="81870"/>
            <a:ext cx="7260021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 smtClean="0"/>
              <a:t>Mechanical structure</a:t>
            </a:r>
            <a:endParaRPr lang="en-US" altLang="zh-CN" sz="3200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18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673135" y="2210827"/>
            <a:ext cx="18748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Aluminum alloy support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879" y="1965179"/>
            <a:ext cx="6438153" cy="28504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69" y="2799297"/>
            <a:ext cx="2438130" cy="188029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64944" y="865163"/>
            <a:ext cx="3451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/>
              <a:t>How to layout the 150mm thickness</a:t>
            </a:r>
            <a:r>
              <a:rPr lang="zh-CN" altLang="en-US" sz="1600" b="1" dirty="0" smtClean="0"/>
              <a:t>：</a:t>
            </a:r>
            <a:endParaRPr lang="en-US" altLang="zh-CN" sz="1600" b="1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372386" y="2210827"/>
            <a:ext cx="14366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Cable: 20*25mm</a:t>
            </a:r>
            <a:r>
              <a:rPr lang="en-US" altLang="zh-CN" baseline="30000" dirty="0" smtClean="0"/>
              <a:t>2</a:t>
            </a:r>
            <a:endParaRPr lang="zh-CN" altLang="en-US" baseline="30000" dirty="0"/>
          </a:p>
        </p:txBody>
      </p:sp>
      <p:sp>
        <p:nvSpPr>
          <p:cNvPr id="8" name="矩形 7"/>
          <p:cNvSpPr/>
          <p:nvPr/>
        </p:nvSpPr>
        <p:spPr>
          <a:xfrm>
            <a:off x="488712" y="1191374"/>
            <a:ext cx="8026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Including</a:t>
            </a:r>
            <a:r>
              <a:rPr lang="en-US" altLang="zh-CN" sz="1400" dirty="0"/>
              <a:t>: vacuum cryostat, thermal shield, cold mass, Multi-layer insulation, support structure, liquid helium pipe, liquid nitrogen pipe, wires and so on.</a:t>
            </a:r>
            <a:r>
              <a:rPr lang="zh-CN" altLang="en-US" sz="1400" dirty="0"/>
              <a:t> </a:t>
            </a:r>
            <a:endParaRPr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136304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2055" y="81870"/>
            <a:ext cx="7260021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/>
              <a:t>Mechanical structure</a:t>
            </a:r>
            <a:endParaRPr lang="en-US" altLang="zh-CN" sz="3200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19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6862" y="751972"/>
            <a:ext cx="5139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Three working conditions: </a:t>
            </a:r>
            <a:r>
              <a:rPr lang="en-US" altLang="zh-CN" sz="1600" b="1" dirty="0" smtClean="0"/>
              <a:t>vacuum, </a:t>
            </a:r>
            <a:r>
              <a:rPr lang="en-US" altLang="zh-CN" sz="1600" b="1" dirty="0"/>
              <a:t>cooling, and excitation</a:t>
            </a:r>
            <a:endParaRPr lang="zh-CN" altLang="en-US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281354" y="1270426"/>
            <a:ext cx="1278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vacuum</a:t>
            </a:r>
            <a:r>
              <a:rPr lang="zh-CN" altLang="en-US" sz="2000" b="1" dirty="0" smtClean="0"/>
              <a:t>：</a:t>
            </a:r>
            <a:endParaRPr lang="zh-CN" altLang="en-US" sz="20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62" y="1736455"/>
            <a:ext cx="3616298" cy="2770221"/>
          </a:xfrm>
          <a:prstGeom prst="rect">
            <a:avLst/>
          </a:prstGeom>
        </p:spPr>
      </p:pic>
      <p:pic>
        <p:nvPicPr>
          <p:cNvPr id="12" name="内容占位符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616053" y="1670536"/>
            <a:ext cx="4030600" cy="275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1"/>
                </a:solidFill>
              </a:rPr>
              <a:t>Outline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3769" y="668478"/>
            <a:ext cx="82647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000" dirty="0" smtClean="0"/>
              <a:t>Introduction of CEPC detector magnet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 smtClean="0"/>
              <a:t>Progress of HTS cable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 smtClean="0"/>
              <a:t>Other progress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 smtClean="0"/>
              <a:t>Other HTS detector magnets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 smtClean="0"/>
              <a:t>Summarize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0213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2055" y="81870"/>
            <a:ext cx="7260021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/>
              <a:t>Mechanical structure</a:t>
            </a:r>
            <a:endParaRPr lang="en-US" altLang="zh-CN" sz="3200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20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3494" y="809294"/>
            <a:ext cx="120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cooling</a:t>
            </a:r>
            <a:r>
              <a:rPr lang="zh-CN" altLang="en-US" sz="2000" b="1" dirty="0" smtClean="0"/>
              <a:t>：</a:t>
            </a:r>
            <a:endParaRPr lang="zh-CN" altLang="en-US" sz="2000" b="1" dirty="0"/>
          </a:p>
        </p:txBody>
      </p:sp>
      <p:grpSp>
        <p:nvGrpSpPr>
          <p:cNvPr id="34" name="组合 33"/>
          <p:cNvGrpSpPr/>
          <p:nvPr/>
        </p:nvGrpSpPr>
        <p:grpSpPr>
          <a:xfrm>
            <a:off x="1787075" y="1034620"/>
            <a:ext cx="6356361" cy="552501"/>
            <a:chOff x="1072055" y="1131584"/>
            <a:chExt cx="6356361" cy="552501"/>
          </a:xfrm>
        </p:grpSpPr>
        <p:sp>
          <p:nvSpPr>
            <p:cNvPr id="6" name="矩形 5"/>
            <p:cNvSpPr/>
            <p:nvPr/>
          </p:nvSpPr>
          <p:spPr>
            <a:xfrm>
              <a:off x="1072055" y="1135130"/>
              <a:ext cx="6356361" cy="14771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下箭头 7"/>
            <p:cNvSpPr/>
            <p:nvPr/>
          </p:nvSpPr>
          <p:spPr>
            <a:xfrm>
              <a:off x="1240271" y="1282841"/>
              <a:ext cx="194634" cy="4001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下箭头 11"/>
            <p:cNvSpPr/>
            <p:nvPr/>
          </p:nvSpPr>
          <p:spPr>
            <a:xfrm>
              <a:off x="2300038" y="1282841"/>
              <a:ext cx="194634" cy="4001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下箭头 12"/>
            <p:cNvSpPr/>
            <p:nvPr/>
          </p:nvSpPr>
          <p:spPr>
            <a:xfrm>
              <a:off x="3369234" y="1282841"/>
              <a:ext cx="194634" cy="4001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下箭头 13"/>
            <p:cNvSpPr/>
            <p:nvPr/>
          </p:nvSpPr>
          <p:spPr>
            <a:xfrm>
              <a:off x="4329629" y="1283975"/>
              <a:ext cx="194634" cy="4001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下箭头 14"/>
            <p:cNvSpPr/>
            <p:nvPr/>
          </p:nvSpPr>
          <p:spPr>
            <a:xfrm>
              <a:off x="5556708" y="1282841"/>
              <a:ext cx="194634" cy="4001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下箭头 15"/>
            <p:cNvSpPr/>
            <p:nvPr/>
          </p:nvSpPr>
          <p:spPr>
            <a:xfrm>
              <a:off x="6935341" y="1282841"/>
              <a:ext cx="194634" cy="4001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右箭头 19"/>
            <p:cNvSpPr/>
            <p:nvPr/>
          </p:nvSpPr>
          <p:spPr>
            <a:xfrm>
              <a:off x="1120660" y="1138623"/>
              <a:ext cx="609631" cy="14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右箭头 25"/>
            <p:cNvSpPr/>
            <p:nvPr/>
          </p:nvSpPr>
          <p:spPr>
            <a:xfrm rot="10800000">
              <a:off x="6818785" y="1131584"/>
              <a:ext cx="609631" cy="14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368" y="2115825"/>
            <a:ext cx="6635118" cy="1133447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94576" y="1936034"/>
            <a:ext cx="26413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Cooling to 4.2k</a:t>
            </a:r>
            <a:r>
              <a:rPr lang="en-US" altLang="zh-CN" dirty="0" smtClean="0"/>
              <a:t>, radial deformation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88330" y="3412421"/>
            <a:ext cx="25662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Cooling to 4.2k, axial deformation</a:t>
            </a:r>
            <a:endParaRPr lang="zh-CN" altLang="en-US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368" y="3741303"/>
            <a:ext cx="6721808" cy="11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2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2042" y="67582"/>
            <a:ext cx="7260021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/>
              <a:t>Mechanical structure</a:t>
            </a:r>
            <a:endParaRPr lang="en-US" altLang="zh-CN" sz="3200" b="1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7501" y="1872829"/>
            <a:ext cx="33988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Cooling to 4.2k, </a:t>
            </a:r>
            <a:r>
              <a:rPr lang="en-US" altLang="zh-CN" dirty="0" smtClean="0"/>
              <a:t>excitation, radial </a:t>
            </a:r>
            <a:r>
              <a:rPr lang="en-US" altLang="zh-CN" dirty="0"/>
              <a:t>deformation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72521" y="3529123"/>
            <a:ext cx="33238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Cooling to 4.2k, </a:t>
            </a:r>
            <a:r>
              <a:rPr lang="en-US" altLang="zh-CN" dirty="0" smtClean="0"/>
              <a:t>excitation, axial </a:t>
            </a:r>
            <a:r>
              <a:rPr lang="en-US" altLang="zh-CN" dirty="0"/>
              <a:t>deformation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541" y="2152182"/>
            <a:ext cx="7417918" cy="10898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920" y="3854857"/>
            <a:ext cx="7349166" cy="1053869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21</a:t>
            </a:fld>
            <a:endParaRPr lang="en-US"/>
          </a:p>
        </p:txBody>
      </p:sp>
      <p:sp>
        <p:nvSpPr>
          <p:cNvPr id="13" name="文本框 12"/>
          <p:cNvSpPr txBox="1"/>
          <p:nvPr/>
        </p:nvSpPr>
        <p:spPr>
          <a:xfrm>
            <a:off x="284589" y="731195"/>
            <a:ext cx="148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excitation</a:t>
            </a:r>
            <a:r>
              <a:rPr lang="zh-CN" altLang="en-US" sz="2000" b="1" dirty="0" smtClean="0"/>
              <a:t>：</a:t>
            </a:r>
            <a:endParaRPr lang="zh-CN" altLang="en-US" sz="2000" b="1" dirty="0"/>
          </a:p>
        </p:txBody>
      </p:sp>
      <p:grpSp>
        <p:nvGrpSpPr>
          <p:cNvPr id="14" name="组合 13"/>
          <p:cNvGrpSpPr/>
          <p:nvPr/>
        </p:nvGrpSpPr>
        <p:grpSpPr>
          <a:xfrm>
            <a:off x="1875702" y="775450"/>
            <a:ext cx="6356361" cy="784623"/>
            <a:chOff x="1072055" y="3407045"/>
            <a:chExt cx="6356361" cy="784623"/>
          </a:xfrm>
        </p:grpSpPr>
        <p:sp>
          <p:nvSpPr>
            <p:cNvPr id="15" name="矩形 14"/>
            <p:cNvSpPr/>
            <p:nvPr/>
          </p:nvSpPr>
          <p:spPr>
            <a:xfrm>
              <a:off x="1072055" y="4043957"/>
              <a:ext cx="6356361" cy="14771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右箭头 15"/>
            <p:cNvSpPr/>
            <p:nvPr/>
          </p:nvSpPr>
          <p:spPr>
            <a:xfrm>
              <a:off x="1224218" y="4050944"/>
              <a:ext cx="609631" cy="14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下箭头 16"/>
            <p:cNvSpPr/>
            <p:nvPr/>
          </p:nvSpPr>
          <p:spPr>
            <a:xfrm rot="10800000">
              <a:off x="4067045" y="3407045"/>
              <a:ext cx="205773" cy="65418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下箭头 17"/>
            <p:cNvSpPr/>
            <p:nvPr/>
          </p:nvSpPr>
          <p:spPr>
            <a:xfrm rot="10800000">
              <a:off x="3342041" y="3642712"/>
              <a:ext cx="205773" cy="40988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下箭头 18"/>
            <p:cNvSpPr/>
            <p:nvPr/>
          </p:nvSpPr>
          <p:spPr>
            <a:xfrm rot="10800000">
              <a:off x="4816953" y="3651349"/>
              <a:ext cx="205773" cy="40988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下箭头 19"/>
            <p:cNvSpPr/>
            <p:nvPr/>
          </p:nvSpPr>
          <p:spPr>
            <a:xfrm rot="10800000">
              <a:off x="5535084" y="3850477"/>
              <a:ext cx="205773" cy="2107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下箭头 20"/>
            <p:cNvSpPr/>
            <p:nvPr/>
          </p:nvSpPr>
          <p:spPr>
            <a:xfrm rot="10800000">
              <a:off x="2538900" y="3833206"/>
              <a:ext cx="205773" cy="2107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右箭头 21"/>
            <p:cNvSpPr/>
            <p:nvPr/>
          </p:nvSpPr>
          <p:spPr>
            <a:xfrm rot="10800000">
              <a:off x="6786037" y="4050944"/>
              <a:ext cx="609631" cy="14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391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595" y="0"/>
            <a:ext cx="7265888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1"/>
                </a:solidFill>
              </a:rPr>
              <a:t>Winding method of Large HTS coil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22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6524" y="694996"/>
            <a:ext cx="817083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/>
              <a:t>Research of winding method of large HTS coil</a:t>
            </a:r>
            <a:r>
              <a:rPr lang="zh-CN" altLang="en-US" sz="2000" b="1" dirty="0" smtClean="0"/>
              <a:t>：</a:t>
            </a:r>
            <a:endParaRPr lang="en-US" altLang="zh-CN" sz="2000" b="1" dirty="0" smtClean="0"/>
          </a:p>
          <a:p>
            <a:pPr lvl="1">
              <a:lnSpc>
                <a:spcPct val="150000"/>
              </a:lnSpc>
            </a:pPr>
            <a:r>
              <a:rPr lang="en-US" altLang="zh-CN" sz="1800" dirty="0" smtClean="0"/>
              <a:t>Much difference from LTS</a:t>
            </a:r>
            <a:r>
              <a:rPr lang="en-US" altLang="zh-CN" sz="1800" dirty="0"/>
              <a:t>.</a:t>
            </a:r>
            <a:r>
              <a:rPr lang="en-US" altLang="zh-CN" sz="1800" dirty="0" smtClean="0"/>
              <a:t> </a:t>
            </a:r>
            <a:r>
              <a:rPr lang="en-US" altLang="zh-CN" sz="1800" dirty="0"/>
              <a:t>Research on coil winding </a:t>
            </a:r>
            <a:r>
              <a:rPr lang="en-US" altLang="zh-CN" sz="1800" dirty="0" smtClean="0"/>
              <a:t>technology that </a:t>
            </a:r>
            <a:r>
              <a:rPr lang="en-US" altLang="zh-CN" sz="1800" dirty="0"/>
              <a:t>more suitable for large </a:t>
            </a:r>
            <a:r>
              <a:rPr lang="en-US" altLang="zh-CN" sz="1800" dirty="0" smtClean="0"/>
              <a:t>HTS magnets.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No epoxy impregnation? No-insulation</a:t>
            </a:r>
            <a:r>
              <a:rPr lang="en-US" altLang="zh-CN" sz="1800" dirty="0" smtClean="0"/>
              <a:t>?</a:t>
            </a:r>
            <a:endParaRPr lang="zh-CN" altLang="en-US" sz="1800" dirty="0"/>
          </a:p>
        </p:txBody>
      </p:sp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971595" y="2577416"/>
            <a:ext cx="1631852" cy="2276369"/>
          </a:xfrm>
          <a:prstGeom prst="rect">
            <a:avLst/>
          </a:prstGeom>
        </p:spPr>
      </p:pic>
      <p:pic>
        <p:nvPicPr>
          <p:cNvPr id="11" name="Picture 2" descr="C:\Users\zian\Desktop\20190109卓越中心支持-CEPC探测器超导磁铁预研\20181205卓越中心支持CEPC预研任务书参考材料\03020008.JPG">
            <a:extLst>
              <a:ext uri="{FF2B5EF4-FFF2-40B4-BE49-F238E27FC236}">
                <a16:creationId xmlns:a16="http://schemas.microsoft.com/office/drawing/2014/main" id="{025C4EE5-9486-4AFC-A46F-F40FE79DC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512" y="2577416"/>
            <a:ext cx="2988373" cy="22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内容占位符 1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61" y="2024987"/>
            <a:ext cx="1405890" cy="3123276"/>
          </a:xfrm>
        </p:spPr>
      </p:pic>
      <p:sp>
        <p:nvSpPr>
          <p:cNvPr id="13" name="文本框 12"/>
          <p:cNvSpPr txBox="1"/>
          <p:nvPr/>
        </p:nvSpPr>
        <p:spPr>
          <a:xfrm>
            <a:off x="6827136" y="4589851"/>
            <a:ext cx="8025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HTS</a:t>
            </a:r>
            <a:r>
              <a:rPr lang="zh-CN" altLang="en-US" dirty="0" smtClean="0">
                <a:solidFill>
                  <a:srgbClr val="FFFF00"/>
                </a:solidFill>
              </a:rPr>
              <a:t>长缆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595" y="0"/>
            <a:ext cx="7265888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1"/>
                </a:solidFill>
              </a:rPr>
              <a:t>Wind method study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23</a:t>
            </a:fld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6524" y="694996"/>
            <a:ext cx="817083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 smtClean="0"/>
              <a:t>Is No-insulation winding method suitable for large coil using cable</a:t>
            </a:r>
            <a:r>
              <a:rPr lang="zh-CN" altLang="en-US" sz="1800" dirty="0" smtClean="0"/>
              <a:t>？</a:t>
            </a:r>
            <a:endParaRPr lang="en-US" altLang="zh-CN" sz="1800" dirty="0" smtClean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No epoxy impregnation</a:t>
            </a:r>
            <a:r>
              <a:rPr lang="en-US" altLang="zh-CN" sz="1600" dirty="0"/>
              <a:t>?</a:t>
            </a:r>
            <a:r>
              <a:rPr lang="en-US" altLang="zh-CN" sz="1600" dirty="0" smtClean="0"/>
              <a:t> N</a:t>
            </a:r>
            <a:r>
              <a:rPr lang="en-US" altLang="zh-CN" sz="1600" dirty="0" smtClean="0"/>
              <a:t>o-insulation?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81626" y="2517719"/>
            <a:ext cx="3239939" cy="13131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943" y="1089399"/>
            <a:ext cx="3973859" cy="16241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353978" y="2408855"/>
            <a:ext cx="3239939" cy="1530832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948" y="2604990"/>
            <a:ext cx="4766004" cy="200245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6710" y="4717375"/>
            <a:ext cx="1529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Epoxy impregnation &amp; insulation</a:t>
            </a:r>
            <a:endParaRPr lang="zh-CN" altLang="en-US" sz="11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356073" y="4540324"/>
            <a:ext cx="3401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NI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406362" y="4563929"/>
            <a:ext cx="3401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NI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6087359" y="4546586"/>
            <a:ext cx="8803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Insulation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7225812" y="4546586"/>
            <a:ext cx="8803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Insulation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8213089" y="4535175"/>
            <a:ext cx="375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MI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2231477" y="4717376"/>
            <a:ext cx="1529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No-epoxy impregnation &amp; </a:t>
            </a:r>
            <a:r>
              <a:rPr lang="en-US" altLang="zh-CN" sz="1100" dirty="0" smtClean="0"/>
              <a:t>No-</a:t>
            </a:r>
            <a:r>
              <a:rPr lang="en-US" altLang="zh-CN" sz="1100" dirty="0" smtClean="0"/>
              <a:t>insulation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4121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595" y="0"/>
            <a:ext cx="7265888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1"/>
                </a:solidFill>
              </a:rPr>
              <a:t>Cable joint study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24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6524" y="694996"/>
            <a:ext cx="8170839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dirty="0"/>
              <a:t>Research on </a:t>
            </a:r>
            <a:r>
              <a:rPr lang="en-US" altLang="zh-CN" sz="1800" b="1" dirty="0" smtClean="0"/>
              <a:t>HTS cable Joint </a:t>
            </a:r>
            <a:r>
              <a:rPr lang="en-US" altLang="zh-CN" sz="1800" b="1" dirty="0"/>
              <a:t>Technology</a:t>
            </a:r>
            <a:r>
              <a:rPr lang="zh-CN" altLang="en-US" sz="1800" b="1" dirty="0" smtClean="0"/>
              <a:t>：</a:t>
            </a:r>
            <a:endParaRPr lang="en-US" altLang="zh-CN" sz="1800" b="1" dirty="0" smtClean="0"/>
          </a:p>
          <a:p>
            <a:pPr marL="685891" lvl="1" indent="-34290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Cable-cable joints</a:t>
            </a:r>
            <a:endParaRPr lang="en-US" altLang="zh-CN" sz="1800" dirty="0" smtClean="0"/>
          </a:p>
          <a:p>
            <a:pPr marL="1028883" lvl="2" indent="-342900">
              <a:buFont typeface="Wingdings" panose="05000000000000000000" pitchFamily="2" charset="2"/>
              <a:buChar char="Ø"/>
            </a:pPr>
            <a:r>
              <a:rPr lang="en-US" altLang="zh-CN" sz="1600" dirty="0" smtClean="0"/>
              <a:t>Inner joint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turn the </a:t>
            </a:r>
            <a:r>
              <a:rPr lang="en-US" altLang="zh-CN" sz="1600" dirty="0" smtClean="0"/>
              <a:t>cable </a:t>
            </a:r>
            <a:r>
              <a:rPr lang="en-US" altLang="zh-CN" sz="1600" dirty="0"/>
              <a:t>joints into </a:t>
            </a:r>
            <a:r>
              <a:rPr lang="en-US" altLang="zh-CN" sz="1600" dirty="0" smtClean="0"/>
              <a:t>tape </a:t>
            </a:r>
            <a:r>
              <a:rPr lang="en-US" altLang="zh-CN" sz="1600" dirty="0"/>
              <a:t>joints, evenly distributed in the </a:t>
            </a:r>
            <a:r>
              <a:rPr lang="en-US" altLang="zh-CN" sz="1600" dirty="0" smtClean="0"/>
              <a:t>cable.</a:t>
            </a:r>
          </a:p>
          <a:p>
            <a:pPr lvl="2"/>
            <a:r>
              <a:rPr lang="en-US" altLang="zh-CN" sz="1600" dirty="0" smtClean="0"/>
              <a:t>Realize long cables.</a:t>
            </a:r>
            <a:endParaRPr lang="en-US" altLang="zh-CN" sz="1600" dirty="0" smtClean="0"/>
          </a:p>
          <a:p>
            <a:pPr lvl="3"/>
            <a:endParaRPr lang="en-US" altLang="zh-CN" sz="1400" dirty="0"/>
          </a:p>
          <a:p>
            <a:pPr lvl="3"/>
            <a:endParaRPr lang="en-US" altLang="zh-CN" sz="1400" dirty="0" smtClean="0"/>
          </a:p>
          <a:p>
            <a:pPr lvl="3"/>
            <a:endParaRPr lang="en-US" altLang="zh-CN" sz="1400" dirty="0"/>
          </a:p>
          <a:p>
            <a:pPr lvl="3"/>
            <a:endParaRPr lang="en-US" altLang="zh-CN" sz="1400" dirty="0" smtClean="0"/>
          </a:p>
          <a:p>
            <a:pPr lvl="3"/>
            <a:endParaRPr lang="en-US" altLang="zh-CN" sz="1400" dirty="0"/>
          </a:p>
          <a:p>
            <a:pPr lvl="3"/>
            <a:endParaRPr lang="en-US" altLang="zh-CN" sz="1400" dirty="0" smtClean="0"/>
          </a:p>
          <a:p>
            <a:pPr marL="1028883" lvl="2" indent="-342900">
              <a:buFont typeface="Wingdings" panose="05000000000000000000" pitchFamily="2" charset="2"/>
              <a:buChar char="Ø"/>
            </a:pPr>
            <a:r>
              <a:rPr lang="en-US" altLang="zh-CN" sz="1600" dirty="0" smtClean="0"/>
              <a:t>Outer joints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coil-coil joints</a:t>
            </a:r>
          </a:p>
          <a:p>
            <a:pPr lvl="2"/>
            <a:r>
              <a:rPr lang="en-US" altLang="zh-CN" sz="1400" dirty="0" smtClean="0"/>
              <a:t>Making joints </a:t>
            </a:r>
            <a:r>
              <a:rPr lang="en-US" altLang="zh-CN" sz="1400" dirty="0"/>
              <a:t>between cables with small volume, low resistance, and convenient </a:t>
            </a:r>
            <a:r>
              <a:rPr lang="en-US" altLang="zh-CN" sz="1400" dirty="0" smtClean="0"/>
              <a:t>processing.</a:t>
            </a:r>
            <a:endParaRPr lang="en-US" altLang="zh-CN" sz="1800" dirty="0" smtClean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019" y="1898609"/>
            <a:ext cx="2743200" cy="10894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507" y="2009528"/>
            <a:ext cx="2665143" cy="1027472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/>
          <a:stretch>
            <a:fillRect/>
          </a:stretch>
        </p:blipFill>
        <p:spPr>
          <a:xfrm>
            <a:off x="1640591" y="3695817"/>
            <a:ext cx="5771123" cy="12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97589" y="0"/>
            <a:ext cx="7339894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</a:rPr>
              <a:t>Cable joint study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25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6524" y="694996"/>
            <a:ext cx="817083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Cable-current leads joints</a:t>
            </a:r>
            <a:endParaRPr lang="en-US" altLang="zh-CN" sz="1800" dirty="0" smtClean="0"/>
          </a:p>
          <a:p>
            <a:pPr lvl="2">
              <a:lnSpc>
                <a:spcPct val="150000"/>
              </a:lnSpc>
            </a:pPr>
            <a:r>
              <a:rPr lang="en-US" altLang="zh-CN" sz="1800" dirty="0"/>
              <a:t>Step welding allows each </a:t>
            </a:r>
            <a:r>
              <a:rPr lang="en-US" altLang="zh-CN" sz="1800" dirty="0" smtClean="0"/>
              <a:t>tape contact </a:t>
            </a:r>
            <a:r>
              <a:rPr lang="en-US" altLang="zh-CN" sz="1800" dirty="0"/>
              <a:t>with the copper lead, </a:t>
            </a:r>
            <a:r>
              <a:rPr lang="en-US" altLang="zh-CN" sz="1800" dirty="0" smtClean="0"/>
              <a:t>the </a:t>
            </a:r>
            <a:r>
              <a:rPr lang="en-US" altLang="zh-CN" sz="1800" dirty="0"/>
              <a:t>current </a:t>
            </a:r>
            <a:r>
              <a:rPr lang="en-US" altLang="zh-CN" sz="1800" dirty="0" smtClean="0"/>
              <a:t>evenly </a:t>
            </a:r>
            <a:r>
              <a:rPr lang="en-US" altLang="zh-CN" sz="1800" dirty="0"/>
              <a:t>enter the cable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47" y="1901624"/>
            <a:ext cx="1587938" cy="1659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9" y="3487314"/>
            <a:ext cx="3158198" cy="14214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" r="-424"/>
          <a:stretch/>
        </p:blipFill>
        <p:spPr bwMode="auto">
          <a:xfrm>
            <a:off x="2255493" y="1925183"/>
            <a:ext cx="6031665" cy="16360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6207" y="2705665"/>
            <a:ext cx="1367608" cy="303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595" y="0"/>
            <a:ext cx="7265888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</a:rPr>
              <a:t>Cable joint study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26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6524" y="694996"/>
            <a:ext cx="8170839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dirty="0" smtClean="0"/>
              <a:t>Other HTS cable joints</a:t>
            </a:r>
            <a:r>
              <a:rPr lang="zh-CN" altLang="en-US" sz="1800" b="1" dirty="0" smtClean="0"/>
              <a:t>：</a:t>
            </a:r>
            <a:endParaRPr lang="en-US" altLang="zh-CN" sz="1800" dirty="0" smtClean="0"/>
          </a:p>
        </p:txBody>
      </p:sp>
      <p:sp>
        <p:nvSpPr>
          <p:cNvPr id="8" name="矩形 7"/>
          <p:cNvSpPr/>
          <p:nvPr/>
        </p:nvSpPr>
        <p:spPr>
          <a:xfrm>
            <a:off x="353216" y="107647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Bridge-type mechanical lap joint of HTS STARS conductors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488712" y="4896319"/>
            <a:ext cx="41729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/>
              <a:t>IEEE TRANSACTIONS ON APPLIED SUPERCONDUCTIVITY, VOL. 26, NO. 2, MARCH 2016</a:t>
            </a:r>
            <a:endParaRPr lang="zh-CN" altLang="en-US" sz="2000" dirty="0"/>
          </a:p>
        </p:txBody>
      </p:sp>
      <p:pic>
        <p:nvPicPr>
          <p:cNvPr id="15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80531" y="675811"/>
            <a:ext cx="3618360" cy="292252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80" y="1662179"/>
            <a:ext cx="2947672" cy="15664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42" y="3205096"/>
            <a:ext cx="3027110" cy="156036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4502" y="1437792"/>
            <a:ext cx="6815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HTS Stacked Tapes Assembled</a:t>
            </a:r>
            <a:r>
              <a:rPr lang="en-US" altLang="zh-CN" i="0" u="none" strike="noStrik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Rigid Structure (STARS) conductors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610" y="3633959"/>
            <a:ext cx="3268753" cy="145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595" y="0"/>
            <a:ext cx="7265888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</a:rPr>
              <a:t>Cable joint study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27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53216" y="71870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Bridge-type mechanical lap joint of HTS STARS conductors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499695" y="4865890"/>
            <a:ext cx="41729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/>
              <a:t>IEEE TRANSACTIONS ON APPLIED SUPERCONDUCTIVITY, VOL. 26, NO. 2, MARCH 2016</a:t>
            </a:r>
            <a:endParaRPr lang="zh-CN" altLang="en-US" sz="2000" dirty="0"/>
          </a:p>
        </p:txBody>
      </p:sp>
      <p:pic>
        <p:nvPicPr>
          <p:cNvPr id="19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0063" y="1046240"/>
            <a:ext cx="4026090" cy="38624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421" y="718709"/>
            <a:ext cx="3765929" cy="3133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456" y="3824284"/>
            <a:ext cx="3916274" cy="89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595" y="0"/>
            <a:ext cx="7265888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</a:rPr>
              <a:t>Cable joint study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28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1801" y="810294"/>
            <a:ext cx="556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/>
              <a:t>Bridge-type mechanical lap joint of HTS STARS conductors</a:t>
            </a:r>
            <a:endParaRPr lang="zh-CN" altLang="en-US" sz="1600" dirty="0"/>
          </a:p>
        </p:txBody>
      </p:sp>
      <p:sp>
        <p:nvSpPr>
          <p:cNvPr id="14" name="矩形 13"/>
          <p:cNvSpPr/>
          <p:nvPr/>
        </p:nvSpPr>
        <p:spPr>
          <a:xfrm>
            <a:off x="3499695" y="4865890"/>
            <a:ext cx="41729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/>
              <a:t>IEEE TRANSACTIONS ON APPLIED SUPERCONDUCTIVITY, VOL. 26, NO. 2, MARCH 2016</a:t>
            </a:r>
            <a:endParaRPr lang="zh-CN" altLang="en-US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274" y="2041970"/>
            <a:ext cx="2926592" cy="20195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89223" y="1017647"/>
            <a:ext cx="247869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joint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resistance was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1.8 </a:t>
            </a:r>
            <a:r>
              <a:rPr lang="en-US" altLang="zh-CN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nΩ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100 kA, 4.2 K,0.45 T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 per joint</a:t>
            </a:r>
            <a:r>
              <a:rPr lang="zh-CN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= 18W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058" y="1520015"/>
            <a:ext cx="3121776" cy="266509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53216" y="4865890"/>
            <a:ext cx="28552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/>
              <a:t>Fusion Engineering and Design 146 (2019) 590–593</a:t>
            </a:r>
            <a:endParaRPr lang="zh-CN" altLang="en-US" sz="16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72" y="1379588"/>
            <a:ext cx="2799886" cy="28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3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595" y="0"/>
            <a:ext cx="7265888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</a:rPr>
              <a:t>Cable joint study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29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1801" y="810294"/>
            <a:ext cx="556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/>
              <a:t>BES III </a:t>
            </a:r>
            <a:r>
              <a:rPr lang="en-US" altLang="zh-CN" sz="1800" dirty="0" smtClean="0"/>
              <a:t>LTS cable joint</a:t>
            </a:r>
            <a:r>
              <a:rPr lang="zh-CN" altLang="en-US" sz="1800" dirty="0" smtClean="0"/>
              <a:t>：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8" y="1631596"/>
            <a:ext cx="4142488" cy="27543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13" y="1631596"/>
            <a:ext cx="4142487" cy="27543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54100" y="4537797"/>
            <a:ext cx="13646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Cable-cable joint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51251" y="4534275"/>
            <a:ext cx="19841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Cable-current leads joints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862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595" y="81870"/>
            <a:ext cx="7265888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 smtClean="0"/>
              <a:t>1. Introduction of CEPC Detector </a:t>
            </a:r>
            <a:r>
              <a:rPr lang="en-US" altLang="zh-CN" sz="3200" dirty="0"/>
              <a:t>M</a:t>
            </a:r>
            <a:r>
              <a:rPr lang="en-US" altLang="zh-CN" sz="3200" dirty="0" smtClean="0"/>
              <a:t>agnet</a:t>
            </a:r>
            <a:endParaRPr lang="en-US" altLang="zh-CN" sz="3200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3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901775"/>
              </p:ext>
            </p:extLst>
          </p:nvPr>
        </p:nvGraphicFramePr>
        <p:xfrm>
          <a:off x="4808137" y="3088011"/>
          <a:ext cx="4009292" cy="17454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01227">
                  <a:extLst>
                    <a:ext uri="{9D8B030D-6E8A-4147-A177-3AD203B41FA5}">
                      <a16:colId xmlns:a16="http://schemas.microsoft.com/office/drawing/2014/main" val="1811554905"/>
                    </a:ext>
                  </a:extLst>
                </a:gridCol>
                <a:gridCol w="666085">
                  <a:extLst>
                    <a:ext uri="{9D8B030D-6E8A-4147-A177-3AD203B41FA5}">
                      <a16:colId xmlns:a16="http://schemas.microsoft.com/office/drawing/2014/main" val="2629407565"/>
                    </a:ext>
                  </a:extLst>
                </a:gridCol>
                <a:gridCol w="1141330">
                  <a:extLst>
                    <a:ext uri="{9D8B030D-6E8A-4147-A177-3AD203B41FA5}">
                      <a16:colId xmlns:a16="http://schemas.microsoft.com/office/drawing/2014/main" val="1122783709"/>
                    </a:ext>
                  </a:extLst>
                </a:gridCol>
                <a:gridCol w="1000650">
                  <a:extLst>
                    <a:ext uri="{9D8B030D-6E8A-4147-A177-3AD203B41FA5}">
                      <a16:colId xmlns:a16="http://schemas.microsoft.com/office/drawing/2014/main" val="3789899204"/>
                    </a:ext>
                  </a:extLst>
                </a:gridCol>
              </a:tblGrid>
              <a:tr h="290173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200" dirty="0" smtClean="0">
                          <a:effectLst/>
                        </a:rPr>
                        <a:t>Magnetic</a:t>
                      </a:r>
                      <a:r>
                        <a:rPr lang="en-US" altLang="zh-CN" sz="1200" kern="1200" baseline="0" dirty="0" smtClean="0">
                          <a:effectLst/>
                        </a:rPr>
                        <a:t> field</a:t>
                      </a:r>
                      <a:r>
                        <a:rPr lang="en-US" sz="1200" kern="1200" dirty="0">
                          <a:effectLst/>
                        </a:rPr>
                        <a:t> 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3 </a:t>
                      </a:r>
                      <a:r>
                        <a:rPr lang="en-US" altLang="zh-CN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T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Current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28000 A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473904"/>
                  </a:ext>
                </a:extLst>
              </a:tr>
              <a:tr h="294536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Inner diameter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4660 </a:t>
                      </a: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Inductance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1.27 H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05377"/>
                  </a:ext>
                </a:extLst>
              </a:tr>
              <a:tr h="290173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Outer </a:t>
                      </a: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diameter</a:t>
                      </a:r>
                      <a:endParaRPr lang="zh-CN" altLang="zh-CN" sz="120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4960 </a:t>
                      </a: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Stored</a:t>
                      </a:r>
                      <a:r>
                        <a:rPr lang="en-US" altLang="zh-CN" sz="1200" kern="100" baseline="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energy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500 MJ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163282"/>
                  </a:ext>
                </a:extLst>
              </a:tr>
              <a:tr h="290173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thickness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150 </a:t>
                      </a:r>
                      <a:r>
                        <a:rPr lang="en-US" altLang="zh-CN" sz="12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Cold</a:t>
                      </a:r>
                      <a:r>
                        <a:rPr lang="en-US" altLang="zh-CN" sz="1200" kern="100" baseline="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mass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 ton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66005"/>
                  </a:ext>
                </a:extLst>
              </a:tr>
              <a:tr h="290173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Length</a:t>
                      </a:r>
                      <a:r>
                        <a:rPr lang="en-US" altLang="zh-CN" sz="1200" kern="100" baseline="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8000 </a:t>
                      </a: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smtClean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HTS cable length </a:t>
                      </a:r>
                      <a:endParaRPr lang="zh-CN" altLang="zh-CN" sz="1200" b="1" kern="10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10.7 km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001741"/>
                  </a:ext>
                </a:extLst>
              </a:tr>
              <a:tr h="290173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r>
                        <a:rPr lang="en-US" altLang="zh-CN" sz="12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weight</a:t>
                      </a:r>
                      <a:endParaRPr lang="zh-CN" altLang="zh-CN" sz="12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 smtClean="0">
                          <a:effectLst/>
                        </a:rPr>
                        <a:t>48 ton</a:t>
                      </a:r>
                      <a:endParaRPr lang="zh-CN" altLang="zh-CN" sz="12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 smtClean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ASTC weight</a:t>
                      </a:r>
                      <a:endParaRPr lang="zh-CN" altLang="zh-CN" sz="1200" b="1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16.6 ton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299093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92925" y="989191"/>
            <a:ext cx="4107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A large </a:t>
            </a:r>
            <a:r>
              <a:rPr lang="en-US" altLang="zh-CN" sz="1400" dirty="0" smtClean="0">
                <a:solidFill>
                  <a:srgbClr val="FF0000"/>
                </a:solidFill>
              </a:rPr>
              <a:t>ultra-thin &amp; transparent</a:t>
            </a:r>
            <a:r>
              <a:rPr lang="en-US" altLang="zh-CN" sz="1400" dirty="0" smtClean="0"/>
              <a:t> HTS solenoid magnet:</a:t>
            </a:r>
            <a:endParaRPr lang="zh-CN" altLang="en-US" sz="105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8236987-1012-4D8E-BC72-DCFF77F58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3" y="3152422"/>
            <a:ext cx="3483818" cy="17318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662" y="1450427"/>
            <a:ext cx="4195532" cy="11661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927673" y="1232041"/>
            <a:ext cx="924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Coil layout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613378" y="1522031"/>
            <a:ext cx="7360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support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264" y="4908726"/>
            <a:ext cx="41857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dirty="0">
                <a:latin typeface="Times-Roman"/>
              </a:rPr>
              <a:t>IEEE TRANSACTIONS ON APPLIED SUPERCONDUCTIVITY, VOL. 33, NO. 6, SEPTEMBER 2023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11" y="1356285"/>
            <a:ext cx="4507615" cy="179613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925" y="677375"/>
            <a:ext cx="83944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420000"/>
                </a:solidFill>
                <a:latin typeface="Times New Roman" panose="02020603050405020304" pitchFamily="18" charset="0"/>
              </a:rPr>
              <a:t>The 4</a:t>
            </a:r>
            <a:r>
              <a:rPr lang="en-US" altLang="zh-CN" sz="1600" b="1" baseline="30000" dirty="0">
                <a:solidFill>
                  <a:srgbClr val="420000"/>
                </a:solidFill>
                <a:latin typeface="Times New Roman" panose="02020603050405020304" pitchFamily="18" charset="0"/>
              </a:rPr>
              <a:t>th</a:t>
            </a:r>
            <a:r>
              <a:rPr lang="en-US" altLang="zh-CN" sz="1600" b="1" dirty="0">
                <a:solidFill>
                  <a:srgbClr val="420000"/>
                </a:solidFill>
                <a:latin typeface="Times New Roman" panose="02020603050405020304" pitchFamily="18" charset="0"/>
              </a:rPr>
              <a:t> Conceptual Detector Design: </a:t>
            </a:r>
            <a:r>
              <a:rPr lang="en-US" altLang="zh-CN" sz="1600" dirty="0"/>
              <a:t>The solenoid magnet locates between </a:t>
            </a:r>
            <a:r>
              <a:rPr lang="en-US" altLang="zh-CN" sz="1600" dirty="0" err="1"/>
              <a:t>Hcal</a:t>
            </a:r>
            <a:r>
              <a:rPr lang="en-US" altLang="zh-CN" sz="1600" dirty="0"/>
              <a:t> and </a:t>
            </a:r>
            <a:r>
              <a:rPr lang="en-US" altLang="zh-CN" sz="1600" dirty="0" err="1"/>
              <a:t>Ecal</a:t>
            </a:r>
            <a:r>
              <a:rPr lang="en-US" altLang="zh-CN" sz="1600" dirty="0"/>
              <a:t>. 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5446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595" y="0"/>
            <a:ext cx="7265888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</a:rPr>
              <a:t>Cable joint study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30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80866" y="707678"/>
            <a:ext cx="556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/>
              <a:t>CMS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LTS cable joint</a:t>
            </a:r>
            <a:r>
              <a:rPr lang="zh-CN" altLang="en-US" sz="1800" dirty="0" smtClean="0"/>
              <a:t>：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16" y="1904666"/>
            <a:ext cx="2476761" cy="21110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0" y="3131158"/>
            <a:ext cx="2077637" cy="19146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00" y="3236633"/>
            <a:ext cx="2412190" cy="180914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80866" y="1015692"/>
            <a:ext cx="85900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In order to achieve joint electrical resistance lower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than 10</a:t>
            </a:r>
            <a:r>
              <a:rPr lang="en-US" altLang="zh-CN" sz="1400" baseline="30000" dirty="0" smtClean="0">
                <a:latin typeface="Times New Roman" panose="02020603050405020304" pitchFamily="18" charset="0"/>
              </a:rPr>
              <a:t>-9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Ω, </a:t>
            </a:r>
            <a:r>
              <a:rPr lang="en-US" altLang="zh-CN" sz="1400" dirty="0">
                <a:latin typeface="Times New Roman" panose="02020603050405020304" pitchFamily="18" charset="0"/>
              </a:rPr>
              <a:t>Metal Inert Gas (MIG) welding are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performed.</a:t>
            </a:r>
            <a:endParaRPr lang="zh-CN" altLang="en-US" dirty="0"/>
          </a:p>
        </p:txBody>
      </p:sp>
      <p:pic>
        <p:nvPicPr>
          <p:cNvPr id="12" name="图片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0" y="2054914"/>
            <a:ext cx="2157534" cy="109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280095" y="1331401"/>
            <a:ext cx="82072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 reinforcement </a:t>
            </a:r>
            <a:r>
              <a:rPr lang="en-US" altLang="zh-CN" dirty="0"/>
              <a:t>of the conductors must be machined out in </a:t>
            </a:r>
            <a:r>
              <a:rPr lang="en-US" altLang="zh-CN" dirty="0" smtClean="0"/>
              <a:t>the joint </a:t>
            </a:r>
            <a:r>
              <a:rPr lang="en-US" altLang="zh-CN" dirty="0"/>
              <a:t>area as the weld is performed to join the pure </a:t>
            </a:r>
            <a:r>
              <a:rPr lang="en-US" altLang="zh-CN" dirty="0" smtClean="0"/>
              <a:t>aluminum stabilizing </a:t>
            </a:r>
            <a:r>
              <a:rPr lang="en-US" altLang="zh-CN" dirty="0"/>
              <a:t>matrix of both conductors. The conductor lengths </a:t>
            </a:r>
            <a:r>
              <a:rPr lang="en-US" altLang="zh-CN" dirty="0" smtClean="0"/>
              <a:t>are welded </a:t>
            </a:r>
            <a:r>
              <a:rPr lang="en-US" altLang="zh-CN" dirty="0"/>
              <a:t>together side by side on a length of about 2 m.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2888" y="1787462"/>
            <a:ext cx="2086040" cy="145809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941669" y="4940300"/>
            <a:ext cx="39292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dirty="0">
                <a:latin typeface="Times-Roman"/>
              </a:rPr>
              <a:t>IEEE TRANSACTIONS ON APPLIED SUPERCONDUCTIVITY, VOL. 16, NO. 2, JUNE 2006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990887" y="4228362"/>
            <a:ext cx="3617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0.39 n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at B=0T </a:t>
            </a:r>
            <a:r>
              <a:rPr lang="en-US" altLang="zh-CN" sz="1400" dirty="0">
                <a:latin typeface="Times New Roman" panose="02020603050405020304" pitchFamily="18" charset="0"/>
              </a:rPr>
              <a:t>and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B=1T</a:t>
            </a:r>
            <a:r>
              <a:rPr lang="en-US" altLang="zh-CN" sz="1400" dirty="0">
                <a:latin typeface="Times New Roman" panose="02020603050405020304" pitchFamily="18" charset="0"/>
              </a:rPr>
              <a:t>,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and </a:t>
            </a:r>
            <a:r>
              <a:rPr lang="en-US" altLang="zh-CN" sz="1400" dirty="0">
                <a:latin typeface="Times New Roman" panose="02020603050405020304" pitchFamily="18" charset="0"/>
              </a:rPr>
              <a:t>0.454 n at </a:t>
            </a:r>
            <a:r>
              <a:rPr lang="en-US" altLang="zh-CN" sz="1400" dirty="0" smtClean="0">
                <a:latin typeface="Times New Roman" panose="02020603050405020304" pitchFamily="18" charset="0"/>
              </a:rPr>
              <a:t>B=2T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61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595" y="0"/>
            <a:ext cx="7265888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1"/>
                </a:solidFill>
              </a:rPr>
              <a:t>Quench detection and protection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31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6524" y="694996"/>
            <a:ext cx="817083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Quench detection study</a:t>
            </a:r>
            <a:r>
              <a:rPr lang="zh-CN" altLang="en-US" sz="2000" dirty="0" smtClean="0"/>
              <a:t>：</a:t>
            </a:r>
            <a:endParaRPr lang="en-US" altLang="zh-CN" sz="20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/>
              <a:t>quench propagation characteristics </a:t>
            </a:r>
            <a:r>
              <a:rPr lang="en-US" altLang="zh-CN" sz="1400" dirty="0" smtClean="0"/>
              <a:t>of the ASTC cable</a:t>
            </a:r>
            <a:r>
              <a:rPr lang="en-US" altLang="zh-CN" sz="1400" dirty="0"/>
              <a:t>,</a:t>
            </a:r>
            <a:r>
              <a:rPr lang="en-US" altLang="zh-CN" sz="1400" dirty="0" smtClean="0"/>
              <a:t> quench propagation speed, minimum quench energy</a:t>
            </a:r>
            <a:r>
              <a:rPr lang="zh-CN" altLang="zh-CN" sz="1400" dirty="0" smtClean="0"/>
              <a:t>，</a:t>
            </a:r>
            <a:r>
              <a:rPr lang="en-US" altLang="zh-CN" sz="1400" dirty="0" smtClean="0"/>
              <a:t>the role of aluminum stabilizer</a:t>
            </a:r>
            <a:r>
              <a:rPr lang="en-US" altLang="zh-CN" sz="1400" dirty="0"/>
              <a:t>.</a:t>
            </a:r>
            <a:endParaRPr lang="en-US" altLang="zh-CN" sz="1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 smtClean="0"/>
              <a:t>Partial quench or overall quench</a:t>
            </a:r>
            <a:r>
              <a:rPr lang="en-US" altLang="zh-CN" sz="1400" dirty="0"/>
              <a:t>?</a:t>
            </a:r>
            <a:r>
              <a:rPr lang="en-US" altLang="zh-CN" sz="1400" dirty="0" smtClean="0"/>
              <a:t> Quench propagation speed</a:t>
            </a:r>
            <a:r>
              <a:rPr lang="zh-CN" altLang="zh-CN" sz="1400" dirty="0" smtClean="0"/>
              <a:t>？</a:t>
            </a:r>
            <a:endParaRPr lang="zh-CN" altLang="en-US" sz="2400" dirty="0"/>
          </a:p>
        </p:txBody>
      </p:sp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4203699" y="2692400"/>
            <a:ext cx="4762091" cy="889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62" y="2438428"/>
            <a:ext cx="3894260" cy="21081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8444" y="4608644"/>
            <a:ext cx="24357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CMS </a:t>
            </a:r>
            <a:r>
              <a:rPr lang="en-US" altLang="zh-CN" dirty="0"/>
              <a:t>Equivalent electrical </a:t>
            </a:r>
            <a:r>
              <a:rPr lang="en-US" altLang="zh-CN" dirty="0" smtClean="0"/>
              <a:t>circuit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72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6397" y="67855"/>
            <a:ext cx="7886700" cy="634467"/>
          </a:xfrm>
        </p:spPr>
        <p:txBody>
          <a:bodyPr/>
          <a:lstStyle/>
          <a:p>
            <a:r>
              <a:rPr lang="en-US" altLang="zh-CN" dirty="0" smtClean="0"/>
              <a:t>Detector magnet needed in the future</a:t>
            </a:r>
            <a:endParaRPr lang="zh-CN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DE137C79-8EAD-8513-A2FC-70000177D83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0761" y="709393"/>
          <a:ext cx="4995088" cy="432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351">
                  <a:extLst>
                    <a:ext uri="{9D8B030D-6E8A-4147-A177-3AD203B41FA5}">
                      <a16:colId xmlns:a16="http://schemas.microsoft.com/office/drawing/2014/main" val="1710266333"/>
                    </a:ext>
                  </a:extLst>
                </a:gridCol>
                <a:gridCol w="775955">
                  <a:extLst>
                    <a:ext uri="{9D8B030D-6E8A-4147-A177-3AD203B41FA5}">
                      <a16:colId xmlns:a16="http://schemas.microsoft.com/office/drawing/2014/main" val="2864764080"/>
                    </a:ext>
                  </a:extLst>
                </a:gridCol>
                <a:gridCol w="568881">
                  <a:extLst>
                    <a:ext uri="{9D8B030D-6E8A-4147-A177-3AD203B41FA5}">
                      <a16:colId xmlns:a16="http://schemas.microsoft.com/office/drawing/2014/main" val="1307652872"/>
                    </a:ext>
                  </a:extLst>
                </a:gridCol>
                <a:gridCol w="487837">
                  <a:extLst>
                    <a:ext uri="{9D8B030D-6E8A-4147-A177-3AD203B41FA5}">
                      <a16:colId xmlns:a16="http://schemas.microsoft.com/office/drawing/2014/main" val="1178745092"/>
                    </a:ext>
                  </a:extLst>
                </a:gridCol>
                <a:gridCol w="893207">
                  <a:extLst>
                    <a:ext uri="{9D8B030D-6E8A-4147-A177-3AD203B41FA5}">
                      <a16:colId xmlns:a16="http://schemas.microsoft.com/office/drawing/2014/main" val="1368947572"/>
                    </a:ext>
                  </a:extLst>
                </a:gridCol>
                <a:gridCol w="936450">
                  <a:extLst>
                    <a:ext uri="{9D8B030D-6E8A-4147-A177-3AD203B41FA5}">
                      <a16:colId xmlns:a16="http://schemas.microsoft.com/office/drawing/2014/main" val="2725863962"/>
                    </a:ext>
                  </a:extLst>
                </a:gridCol>
                <a:gridCol w="813407">
                  <a:extLst>
                    <a:ext uri="{9D8B030D-6E8A-4147-A177-3AD203B41FA5}">
                      <a16:colId xmlns:a16="http://schemas.microsoft.com/office/drawing/2014/main" val="3632557237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Experiments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Site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B [T}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Size, ID x L [m]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Note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Fabrication Expected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7594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Collider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EIC-Detector 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BNL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1.5~3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2.5~3.2 x 8.5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2025 ~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231288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ILC-ILD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Japan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4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6.88 X 7.35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2030 ~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2464141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ILC-</a:t>
                      </a:r>
                      <a:r>
                        <a:rPr kumimoji="1" lang="en-US" altLang="ja-JP" sz="900" dirty="0" err="1">
                          <a:latin typeface="+mn-lt"/>
                        </a:rPr>
                        <a:t>SiD</a:t>
                      </a:r>
                      <a:r>
                        <a:rPr kumimoji="1" lang="en-US" altLang="ja-JP" sz="900" dirty="0">
                          <a:latin typeface="+mn-lt"/>
                        </a:rPr>
                        <a:t>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Japan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5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5 X 5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2030 ~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243912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CLIC-ILD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CERN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4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6.8 X 8.3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2035 ~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805875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CLIC-</a:t>
                      </a:r>
                      <a:r>
                        <a:rPr kumimoji="1" lang="en-US" altLang="ja-JP" sz="900" dirty="0" err="1">
                          <a:latin typeface="+mn-lt"/>
                        </a:rPr>
                        <a:t>SiD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CERN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5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5.4 X 6.5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2035 ~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3406492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CLIC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CERN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4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7 X 8.3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2035 ~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3221801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FCC-</a:t>
                      </a:r>
                      <a:r>
                        <a:rPr kumimoji="1" lang="en-US" altLang="ja-JP" sz="900" dirty="0" err="1">
                          <a:latin typeface="+mn-lt"/>
                        </a:rPr>
                        <a:t>ee</a:t>
                      </a:r>
                      <a:r>
                        <a:rPr kumimoji="1" lang="en-US" altLang="ja-JP" sz="900" dirty="0">
                          <a:latin typeface="+mn-lt"/>
                        </a:rPr>
                        <a:t>  IDEA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CERN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4.2 X 6.0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2035 ~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788847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FCC-</a:t>
                      </a:r>
                      <a:r>
                        <a:rPr kumimoji="1" lang="en-US" altLang="ja-JP" sz="900" dirty="0" err="1">
                          <a:latin typeface="+mn-lt"/>
                        </a:rPr>
                        <a:t>ee</a:t>
                      </a:r>
                      <a:r>
                        <a:rPr kumimoji="1" lang="en-US" altLang="ja-JP" sz="900" dirty="0">
                          <a:latin typeface="+mn-lt"/>
                        </a:rPr>
                        <a:t> CLD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CERN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7.4 X 7.4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2035 ~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130414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FCC-</a:t>
                      </a:r>
                      <a:r>
                        <a:rPr kumimoji="1" lang="en-US" altLang="ja-JP" sz="900" dirty="0" err="1">
                          <a:latin typeface="+mn-lt"/>
                        </a:rPr>
                        <a:t>hh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CERN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4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10 X 20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2060 ~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18192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ALICE-3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CERN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900" dirty="0">
                          <a:latin typeface="+mn-lt"/>
                        </a:rPr>
                        <a:t>3 x 7.5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2027 ~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9004018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Others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M2e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Fermilab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5 ~ 2.5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1.5 X 4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Production</a:t>
                      </a:r>
                      <a:r>
                        <a:rPr kumimoji="1" lang="en-US" altLang="ja-JP" sz="900" baseline="0" dirty="0">
                          <a:latin typeface="+mn-lt"/>
                        </a:rPr>
                        <a:t>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Under</a:t>
                      </a:r>
                      <a:r>
                        <a:rPr kumimoji="1" lang="en-US" altLang="ja-JP" sz="900" baseline="0" dirty="0">
                          <a:latin typeface="+mn-lt"/>
                        </a:rPr>
                        <a:t> construction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069555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Muon-g-2 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Fermilab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1.473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0.09 X 14.22▪2</a:t>
                      </a:r>
                      <a:r>
                        <a:rPr kumimoji="1" lang="en-US" altLang="ja-JP" sz="900" dirty="0">
                          <a:latin typeface="+mn-lt"/>
                          <a:sym typeface="Symbol"/>
                        </a:rPr>
                        <a:t>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Storage solenoid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Reuse after BNL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188374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COMET 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J-PARC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5 ~ 3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1.3 X 1.6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Capture</a:t>
                      </a:r>
                      <a:r>
                        <a:rPr kumimoji="1" lang="en-US" altLang="ja-JP" sz="900" baseline="0" dirty="0">
                          <a:latin typeface="+mn-lt"/>
                        </a:rPr>
                        <a:t> Sol.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Under const.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191478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Muon-g-2 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J-PARC 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3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0.66 X 0.33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2025 ~ 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776966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latin typeface="+mn-lt"/>
                        </a:rPr>
                        <a:t>BabyIAXO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DESY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0.7 X 10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D. Racetrack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TBD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2858848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IAXO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DESY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5 - 6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5 X 25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Toroid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 TBD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148133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Panda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GSI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2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1.8 x 3.1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Solenoid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TBD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3276969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err="1">
                          <a:latin typeface="+mn-lt"/>
                        </a:rPr>
                        <a:t>Madmax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DESY</a:t>
                      </a:r>
                      <a:endParaRPr kumimoji="1" lang="ja-JP" altLang="en-US" sz="9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9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1.35 x 1.2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Dipole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+mn-lt"/>
                        </a:rPr>
                        <a:t>TBD</a:t>
                      </a:r>
                      <a:endParaRPr kumimoji="1" lang="ja-JP" altLang="en-US" sz="9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935626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210" y="1183088"/>
            <a:ext cx="3956864" cy="34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8" y="1442778"/>
            <a:ext cx="8968358" cy="23132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7462" y="99647"/>
            <a:ext cx="7260021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 dirty="0" smtClean="0"/>
              <a:t>Aluminum stabilized superconducting cables</a:t>
            </a:r>
            <a:endParaRPr lang="en-US" altLang="zh-CN" sz="2800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33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371850" y="1651000"/>
            <a:ext cx="19050" cy="2336800"/>
          </a:xfrm>
          <a:prstGeom prst="line">
            <a:avLst/>
          </a:prstGeom>
          <a:ln w="28575">
            <a:solidFill>
              <a:srgbClr val="FF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022850" y="3837759"/>
            <a:ext cx="6504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Future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61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30" y="2382"/>
            <a:ext cx="8229863" cy="623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4926" y="84176"/>
            <a:ext cx="7259167" cy="4835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b="1" dirty="0" smtClean="0"/>
              <a:t>FCC-</a:t>
            </a:r>
            <a:r>
              <a:rPr lang="en-US" altLang="zh-CN" sz="3200" b="1" dirty="0" err="1" smtClean="0"/>
              <a:t>ee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HTS detector magnet design</a:t>
            </a:r>
            <a:endParaRPr lang="en-US" altLang="zh-CN" sz="3597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8651" y="626301"/>
            <a:ext cx="7915091" cy="2141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92" y="7772"/>
            <a:ext cx="897803" cy="5960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" y="2382"/>
            <a:ext cx="964871" cy="6239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0" y="1191655"/>
            <a:ext cx="3852629" cy="35850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787" y="1039191"/>
            <a:ext cx="4001377" cy="37375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58944" y="765148"/>
            <a:ext cx="1614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 detector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7288" y="4932819"/>
            <a:ext cx="40318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dirty="0">
                <a:latin typeface="Times-Roman"/>
              </a:rPr>
              <a:t>IEEE TRANSACTIONS ON APPLIED SUPERCONDUCTIVITY, VOL. 33, NO. 5, AUGUST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65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30" y="2382"/>
            <a:ext cx="8229863" cy="623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4926" y="84176"/>
            <a:ext cx="7259167" cy="4835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b="1" dirty="0"/>
              <a:t>FCC-</a:t>
            </a:r>
            <a:r>
              <a:rPr lang="en-US" altLang="zh-CN" sz="3200" b="1" dirty="0" err="1"/>
              <a:t>ee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HTS detector magnet design</a:t>
            </a:r>
            <a:endParaRPr lang="en-US" altLang="zh-CN" sz="3597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8651" y="626301"/>
            <a:ext cx="7915091" cy="2141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92" y="7772"/>
            <a:ext cx="897803" cy="5960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" y="2382"/>
            <a:ext cx="964871" cy="623919"/>
          </a:xfrm>
          <a:prstGeom prst="rect">
            <a:avLst/>
          </a:prstGeom>
        </p:spPr>
      </p:pic>
      <p:pic>
        <p:nvPicPr>
          <p:cNvPr id="25" name="図 5">
            <a:extLst>
              <a:ext uri="{FF2B5EF4-FFF2-40B4-BE49-F238E27FC236}">
                <a16:creationId xmlns:a16="http://schemas.microsoft.com/office/drawing/2014/main" id="{B89E4FA1-AEF8-96DD-1B1B-68D8EA775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4" y="670242"/>
            <a:ext cx="6828195" cy="4160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254" y="1008593"/>
            <a:ext cx="4751739" cy="392422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88014" y="4932819"/>
            <a:ext cx="40318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dirty="0">
                <a:latin typeface="Times-Roman"/>
              </a:rPr>
              <a:t>IEEE TRANSACTIONS ON APPLIED SUPERCONDUCTIVITY, VOL. 33, NO. 5, AUGUST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96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30" y="2382"/>
            <a:ext cx="8229863" cy="623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4926" y="84176"/>
            <a:ext cx="7259167" cy="4835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 smtClean="0"/>
              <a:t>AMS-100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HTS detector magnet</a:t>
            </a:r>
            <a:endParaRPr lang="en-US" altLang="zh-CN" sz="3597" dirty="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8651" y="626301"/>
            <a:ext cx="7915091" cy="2141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92" y="7772"/>
            <a:ext cx="897803" cy="5960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" y="2382"/>
            <a:ext cx="964871" cy="62391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1384" y="702705"/>
            <a:ext cx="5712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AMS-100 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Alpha </a:t>
            </a:r>
            <a:r>
              <a: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Spectrometer 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International Space Station</a:t>
            </a:r>
            <a:endParaRPr lang="zh-CN" altLang="en-US" dirty="0"/>
          </a:p>
        </p:txBody>
      </p:sp>
      <p:pic>
        <p:nvPicPr>
          <p:cNvPr id="17" name="Picture 9"/>
          <p:cNvPicPr>
            <a:picLocks noChangeAspect="1"/>
          </p:cNvPicPr>
          <p:nvPr/>
        </p:nvPicPr>
        <p:blipFill rotWithShape="1">
          <a:blip r:embed="rId4"/>
          <a:srcRect l="673"/>
          <a:stretch/>
        </p:blipFill>
        <p:spPr>
          <a:xfrm>
            <a:off x="568651" y="1010482"/>
            <a:ext cx="2896029" cy="2175231"/>
          </a:xfrm>
          <a:prstGeom prst="rect">
            <a:avLst/>
          </a:prstGeom>
        </p:spPr>
      </p:pic>
      <p:sp>
        <p:nvSpPr>
          <p:cNvPr id="18" name="TextBox 11"/>
          <p:cNvSpPr txBox="1"/>
          <p:nvPr/>
        </p:nvSpPr>
        <p:spPr>
          <a:xfrm>
            <a:off x="66947" y="3185713"/>
            <a:ext cx="4140344" cy="1877437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chemeClr val="bg1"/>
                </a:solidFill>
              </a:rPr>
              <a:t>Magnetic Spectrometer to be send to Lagrange Point 2 (1.5 Mkm from earth).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chemeClr val="bg1"/>
                </a:solidFill>
              </a:rPr>
              <a:t>Probing high energy cosmic rays, in particular anti-protons and anti-deuterons.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chemeClr val="bg1"/>
                </a:solidFill>
              </a:rPr>
              <a:t>Geometric acceptance of 100 m</a:t>
            </a:r>
            <a:r>
              <a:rPr lang="en-US" sz="900" baseline="30000" dirty="0">
                <a:solidFill>
                  <a:schemeClr val="bg1"/>
                </a:solidFill>
              </a:rPr>
              <a:t>2</a:t>
            </a:r>
            <a:r>
              <a:rPr lang="en-US" sz="900" dirty="0">
                <a:solidFill>
                  <a:schemeClr val="bg1"/>
                </a:solidFill>
              </a:rPr>
              <a:t> sr.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chemeClr val="bg1"/>
                </a:solidFill>
              </a:rPr>
              <a:t>Main magnet is a 6 m long, 4 m diameter HTS ultra-thin solenoid.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chemeClr val="bg1"/>
                </a:solidFill>
              </a:rPr>
              <a:t>No active cooling, only passive cooling using radiators.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chemeClr val="bg1"/>
                </a:solidFill>
              </a:rPr>
              <a:t>Electrical/thermal/mechanical challenge.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chemeClr val="bg1"/>
                </a:solidFill>
              </a:rPr>
              <a:t>Compensation coil needed to correct magnetic torque during operation.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900" dirty="0">
                <a:solidFill>
                  <a:schemeClr val="bg1"/>
                </a:solidFill>
              </a:rPr>
              <a:t>Comp. coil is a 1.5 m long, 8 m diameter HTS solenoid.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291" y="939422"/>
            <a:ext cx="4631072" cy="2168790"/>
          </a:xfrm>
          <a:prstGeom prst="rect">
            <a:avLst/>
          </a:prstGeom>
        </p:spPr>
      </p:pic>
      <p:pic>
        <p:nvPicPr>
          <p:cNvPr id="19" name="Grafik 13">
            <a:extLst>
              <a:ext uri="{FF2B5EF4-FFF2-40B4-BE49-F238E27FC236}">
                <a16:creationId xmlns:a16="http://schemas.microsoft.com/office/drawing/2014/main" id="{4C8DC9AA-181A-0EA0-5C6A-95D4B185CD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148" y="3165772"/>
            <a:ext cx="3133023" cy="714095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C12140FD-BADA-C1D6-81EC-1F23566BDA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292" r="8198"/>
          <a:stretch/>
        </p:blipFill>
        <p:spPr>
          <a:xfrm>
            <a:off x="6261100" y="3979939"/>
            <a:ext cx="2824529" cy="72113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71BADA89-8300-136E-F558-2192E3435D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9075"/>
          <a:stretch/>
        </p:blipFill>
        <p:spPr>
          <a:xfrm>
            <a:off x="4398160" y="3141197"/>
            <a:ext cx="1493988" cy="965492"/>
          </a:xfrm>
          <a:prstGeom prst="rect">
            <a:avLst/>
          </a:prstGeom>
        </p:spPr>
      </p:pic>
      <p:sp>
        <p:nvSpPr>
          <p:cNvPr id="22" name="TextBox 33">
            <a:extLst>
              <a:ext uri="{FF2B5EF4-FFF2-40B4-BE49-F238E27FC236}">
                <a16:creationId xmlns:a16="http://schemas.microsoft.com/office/drawing/2014/main" id="{F89CCB78-1AB8-A2F4-6AD8-682899376B6C}"/>
              </a:ext>
            </a:extLst>
          </p:cNvPr>
          <p:cNvSpPr txBox="1"/>
          <p:nvPr/>
        </p:nvSpPr>
        <p:spPr>
          <a:xfrm>
            <a:off x="7122911" y="4026792"/>
            <a:ext cx="1011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12</a:t>
            </a:r>
            <a:r>
              <a:rPr lang="en-US" sz="1800" dirty="0"/>
              <a:t> mm</a:t>
            </a:r>
            <a:endParaRPr lang="en-GB" dirty="0"/>
          </a:p>
        </p:txBody>
      </p:sp>
      <p:cxnSp>
        <p:nvCxnSpPr>
          <p:cNvPr id="30" name="Straight Arrow Connector 35">
            <a:extLst>
              <a:ext uri="{FF2B5EF4-FFF2-40B4-BE49-F238E27FC236}">
                <a16:creationId xmlns:a16="http://schemas.microsoft.com/office/drawing/2014/main" id="{F74C3A4F-4090-3409-8EB9-A9D533E612F3}"/>
              </a:ext>
            </a:extLst>
          </p:cNvPr>
          <p:cNvCxnSpPr>
            <a:cxnSpLocks/>
          </p:cNvCxnSpPr>
          <p:nvPr/>
        </p:nvCxnSpPr>
        <p:spPr>
          <a:xfrm flipH="1" flipV="1">
            <a:off x="6743701" y="4380550"/>
            <a:ext cx="1809749" cy="15574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lg"/>
            <a:tailEnd type="triangle" w="lg" len="lg"/>
          </a:ln>
          <a:effectLst>
            <a:glow rad="127000">
              <a:schemeClr val="bg1">
                <a:alpha val="83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7">
            <a:extLst>
              <a:ext uri="{FF2B5EF4-FFF2-40B4-BE49-F238E27FC236}">
                <a16:creationId xmlns:a16="http://schemas.microsoft.com/office/drawing/2014/main" id="{B9D2FB51-B532-F1EC-153C-451DADD3E2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067" r="1"/>
          <a:stretch/>
        </p:blipFill>
        <p:spPr>
          <a:xfrm>
            <a:off x="4303057" y="4151205"/>
            <a:ext cx="1851327" cy="875408"/>
          </a:xfrm>
          <a:prstGeom prst="rect">
            <a:avLst/>
          </a:prstGeom>
        </p:spPr>
      </p:pic>
      <p:cxnSp>
        <p:nvCxnSpPr>
          <p:cNvPr id="34" name="Straight Arrow Connector 30">
            <a:extLst>
              <a:ext uri="{FF2B5EF4-FFF2-40B4-BE49-F238E27FC236}">
                <a16:creationId xmlns:a16="http://schemas.microsoft.com/office/drawing/2014/main" id="{410AE196-6307-964C-0AE8-9B75C2091A4C}"/>
              </a:ext>
            </a:extLst>
          </p:cNvPr>
          <p:cNvCxnSpPr>
            <a:cxnSpLocks/>
          </p:cNvCxnSpPr>
          <p:nvPr/>
        </p:nvCxnSpPr>
        <p:spPr>
          <a:xfrm flipH="1">
            <a:off x="4789752" y="3755523"/>
            <a:ext cx="493448" cy="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2">
            <a:extLst>
              <a:ext uri="{FF2B5EF4-FFF2-40B4-BE49-F238E27FC236}">
                <a16:creationId xmlns:a16="http://schemas.microsoft.com/office/drawing/2014/main" id="{3E5CE60E-142F-14C7-803B-A59573D81738}"/>
              </a:ext>
            </a:extLst>
          </p:cNvPr>
          <p:cNvSpPr txBox="1"/>
          <p:nvPr/>
        </p:nvSpPr>
        <p:spPr>
          <a:xfrm>
            <a:off x="4789751" y="3390187"/>
            <a:ext cx="7447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4 mm</a:t>
            </a:r>
            <a:endParaRPr lang="en-GB" sz="1100" dirty="0"/>
          </a:p>
        </p:txBody>
      </p:sp>
      <p:cxnSp>
        <p:nvCxnSpPr>
          <p:cNvPr id="39" name="Straight Arrow Connector 29">
            <a:extLst>
              <a:ext uri="{FF2B5EF4-FFF2-40B4-BE49-F238E27FC236}">
                <a16:creationId xmlns:a16="http://schemas.microsoft.com/office/drawing/2014/main" id="{D265122E-AFB8-77A7-C347-A86FAAAEE813}"/>
              </a:ext>
            </a:extLst>
          </p:cNvPr>
          <p:cNvCxnSpPr>
            <a:cxnSpLocks/>
          </p:cNvCxnSpPr>
          <p:nvPr/>
        </p:nvCxnSpPr>
        <p:spPr>
          <a:xfrm flipH="1">
            <a:off x="4629150" y="4580791"/>
            <a:ext cx="1225550" cy="57558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lg"/>
            <a:tailEnd type="triangle" w="lg" len="lg"/>
          </a:ln>
          <a:effectLst>
            <a:glow rad="127000">
              <a:schemeClr val="bg1">
                <a:alpha val="83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3">
            <a:extLst>
              <a:ext uri="{FF2B5EF4-FFF2-40B4-BE49-F238E27FC236}">
                <a16:creationId xmlns:a16="http://schemas.microsoft.com/office/drawing/2014/main" id="{F89CCB78-1AB8-A2F4-6AD8-682899376B6C}"/>
              </a:ext>
            </a:extLst>
          </p:cNvPr>
          <p:cNvSpPr txBox="1"/>
          <p:nvPr/>
        </p:nvSpPr>
        <p:spPr>
          <a:xfrm>
            <a:off x="4799296" y="4240238"/>
            <a:ext cx="959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12</a:t>
            </a:r>
            <a:r>
              <a:rPr lang="en-US" sz="1800" dirty="0"/>
              <a:t> </a:t>
            </a:r>
            <a:r>
              <a:rPr lang="en-US" sz="1600" dirty="0"/>
              <a:t>mm</a:t>
            </a:r>
            <a:endParaRPr lang="en-GB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0D4697-DE28-FA34-B3DD-200B9154384B}"/>
              </a:ext>
            </a:extLst>
          </p:cNvPr>
          <p:cNvSpPr txBox="1"/>
          <p:nvPr/>
        </p:nvSpPr>
        <p:spPr>
          <a:xfrm>
            <a:off x="7458659" y="3295915"/>
            <a:ext cx="959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12</a:t>
            </a:r>
            <a:r>
              <a:rPr lang="en-US" sz="1800" dirty="0"/>
              <a:t> </a:t>
            </a:r>
            <a:r>
              <a:rPr lang="en-US" sz="1400" dirty="0"/>
              <a:t>mm</a:t>
            </a:r>
            <a:endParaRPr lang="en-GB" sz="1100" dirty="0"/>
          </a:p>
        </p:txBody>
      </p:sp>
      <p:cxnSp>
        <p:nvCxnSpPr>
          <p:cNvPr id="47" name="直接箭头连接符 46"/>
          <p:cNvCxnSpPr/>
          <p:nvPr/>
        </p:nvCxnSpPr>
        <p:spPr>
          <a:xfrm>
            <a:off x="7458659" y="3390187"/>
            <a:ext cx="0" cy="2337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2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595" y="0"/>
            <a:ext cx="7265888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1"/>
                </a:solidFill>
              </a:rPr>
              <a:t>Summarize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37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4164" y="645929"/>
            <a:ext cx="77839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FF0000"/>
                </a:solidFill>
              </a:rPr>
              <a:t>Significant progress has been made in the development of </a:t>
            </a:r>
            <a:r>
              <a:rPr lang="en-US" altLang="zh-CN" sz="2000" b="1" dirty="0">
                <a:solidFill>
                  <a:srgbClr val="FF0000"/>
                </a:solidFill>
              </a:rPr>
              <a:t>HTS </a:t>
            </a:r>
            <a:r>
              <a:rPr lang="zh-CN" altLang="en-US" sz="2000" b="1" dirty="0">
                <a:solidFill>
                  <a:srgbClr val="FF0000"/>
                </a:solidFill>
              </a:rPr>
              <a:t>cable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.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Many </a:t>
            </a:r>
            <a:r>
              <a:rPr lang="en-US" altLang="zh-CN" sz="2000" dirty="0"/>
              <a:t>other </a:t>
            </a:r>
            <a:r>
              <a:rPr lang="en-US" altLang="zh-CN" sz="2000" dirty="0" smtClean="0"/>
              <a:t>challenges need to be studied:</a:t>
            </a:r>
          </a:p>
          <a:p>
            <a:pPr marL="685891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From small size cable to full size cable</a:t>
            </a:r>
            <a:r>
              <a:rPr lang="zh-CN" altLang="en-US" sz="2000" dirty="0" smtClean="0"/>
              <a:t>；</a:t>
            </a:r>
            <a:endParaRPr lang="en-US" altLang="zh-CN" sz="2000" dirty="0"/>
          </a:p>
          <a:p>
            <a:pPr marL="685891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Ultra-thin and transparent mechanical structure</a:t>
            </a:r>
            <a:r>
              <a:rPr lang="zh-CN" altLang="en-US" sz="2000" dirty="0" smtClean="0"/>
              <a:t>；</a:t>
            </a:r>
            <a:endParaRPr lang="en-US" altLang="zh-CN" sz="2000" dirty="0" smtClean="0"/>
          </a:p>
          <a:p>
            <a:pPr marL="685891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Winding methods of large HTS solenoid, No-insulation?</a:t>
            </a:r>
            <a:endParaRPr lang="en-US" altLang="zh-CN" sz="2000" dirty="0" smtClean="0"/>
          </a:p>
          <a:p>
            <a:pPr marL="685891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Joint of HTS cables</a:t>
            </a:r>
            <a:r>
              <a:rPr lang="zh-CN" altLang="en-US" sz="2000" dirty="0" smtClean="0"/>
              <a:t>；</a:t>
            </a:r>
            <a:endParaRPr lang="en-US" altLang="zh-CN" sz="2000" dirty="0" smtClean="0"/>
          </a:p>
          <a:p>
            <a:pPr marL="685891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Quench detection and protection of HTS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42" y="4095572"/>
            <a:ext cx="4672399" cy="809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914" y="4048534"/>
            <a:ext cx="2590690" cy="9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0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2055" y="81870"/>
            <a:ext cx="7260021" cy="48400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/>
              <a:t>2. Progress </a:t>
            </a:r>
            <a:r>
              <a:rPr lang="en-US" altLang="zh-CN" sz="3200" dirty="0"/>
              <a:t>of HTS cable</a:t>
            </a: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4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1312" y="790264"/>
            <a:ext cx="8395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/>
              <a:t>铝稳定体高温超导叠型电缆</a:t>
            </a:r>
            <a:endParaRPr lang="en-US" altLang="zh-CN" sz="2000" dirty="0" smtClean="0"/>
          </a:p>
          <a:p>
            <a:r>
              <a:rPr lang="en-US" altLang="zh-CN" sz="2000" b="1" dirty="0" smtClean="0"/>
              <a:t>ASTC(A</a:t>
            </a:r>
            <a:r>
              <a:rPr lang="en-US" altLang="zh-CN" sz="2000" dirty="0" smtClean="0"/>
              <a:t>l </a:t>
            </a:r>
            <a:r>
              <a:rPr lang="en-US" altLang="zh-CN" sz="2000" dirty="0"/>
              <a:t>stabilized HTS </a:t>
            </a:r>
            <a:r>
              <a:rPr lang="en-US" altLang="zh-CN" sz="2000" b="1" dirty="0"/>
              <a:t>S</a:t>
            </a:r>
            <a:r>
              <a:rPr lang="en-US" altLang="zh-CN" sz="2000" dirty="0"/>
              <a:t>tacked </a:t>
            </a:r>
            <a:r>
              <a:rPr lang="en-US" altLang="zh-CN" sz="2000" b="1" dirty="0"/>
              <a:t>T</a:t>
            </a:r>
            <a:r>
              <a:rPr lang="en-US" altLang="zh-CN" sz="2000" dirty="0"/>
              <a:t>ape </a:t>
            </a:r>
            <a:r>
              <a:rPr lang="en-US" altLang="zh-CN" sz="2000" b="1" dirty="0"/>
              <a:t>C</a:t>
            </a:r>
            <a:r>
              <a:rPr lang="en-US" altLang="zh-CN" sz="2000" dirty="0"/>
              <a:t>onductor) </a:t>
            </a:r>
            <a:r>
              <a:rPr lang="en-US" altLang="zh-CN" sz="2000" dirty="0" smtClean="0"/>
              <a:t>development</a:t>
            </a:r>
            <a:endParaRPr lang="en-US" altLang="zh-CN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395284" y="3520535"/>
            <a:ext cx="8291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0000"/>
                </a:solidFill>
              </a:rPr>
              <a:t>Advantage</a:t>
            </a:r>
            <a:r>
              <a:rPr lang="en-US" altLang="zh-CN" sz="1800" dirty="0">
                <a:solidFill>
                  <a:srgbClr val="FF0000"/>
                </a:solidFill>
              </a:rPr>
              <a:t>: </a:t>
            </a:r>
            <a:r>
              <a:rPr lang="en-US" altLang="zh-CN" sz="1800" dirty="0" smtClean="0"/>
              <a:t>Simple structure, </a:t>
            </a:r>
            <a:r>
              <a:rPr lang="en-US" altLang="zh-CN" sz="1800" dirty="0"/>
              <a:t>easy to </a:t>
            </a:r>
            <a:r>
              <a:rPr lang="en-US" altLang="zh-CN" sz="1800" dirty="0" smtClean="0"/>
              <a:t>process, has experience and processing equipment;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FF0000"/>
                </a:solidFill>
              </a:rPr>
              <a:t>Disadvantage: </a:t>
            </a:r>
            <a:r>
              <a:rPr lang="en-US" altLang="zh-CN" sz="1800" dirty="0"/>
              <a:t>uneven current distribution, High dynamic loss</a:t>
            </a:r>
            <a:r>
              <a:rPr lang="en-US" altLang="zh-CN" sz="1800" dirty="0" smtClean="0"/>
              <a:t>,</a:t>
            </a:r>
            <a:r>
              <a:rPr lang="en-US" altLang="zh-CN" sz="1800" dirty="0"/>
              <a:t> great influence </a:t>
            </a:r>
            <a:r>
              <a:rPr lang="en-US" altLang="zh-CN" sz="1800" dirty="0" smtClean="0"/>
              <a:t>of shielding current, large AC loss, and so on.</a:t>
            </a:r>
            <a:endParaRPr lang="zh-CN" altLang="en-US" sz="1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0" y="1548157"/>
            <a:ext cx="2538584" cy="1922371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6106745" y="2220763"/>
            <a:ext cx="417573" cy="288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110613" y="1846041"/>
            <a:ext cx="5929764" cy="1420727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58994" y="1686466"/>
            <a:ext cx="5981383" cy="16755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4345119" y="2509342"/>
            <a:ext cx="213131" cy="5294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773774" y="3002760"/>
            <a:ext cx="13558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Pure Al stabilizer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9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259566" y="720886"/>
            <a:ext cx="7223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ASTC(A</a:t>
            </a:r>
            <a:r>
              <a:rPr lang="en-US" altLang="zh-CN" sz="2000" dirty="0" smtClean="0"/>
              <a:t>l </a:t>
            </a:r>
            <a:r>
              <a:rPr lang="en-US" altLang="zh-CN" sz="2000" dirty="0"/>
              <a:t>stabilized HTS </a:t>
            </a:r>
            <a:r>
              <a:rPr lang="en-US" altLang="zh-CN" sz="2000" b="1" dirty="0"/>
              <a:t>S</a:t>
            </a:r>
            <a:r>
              <a:rPr lang="en-US" altLang="zh-CN" sz="2000" dirty="0"/>
              <a:t>tacked </a:t>
            </a:r>
            <a:r>
              <a:rPr lang="en-US" altLang="zh-CN" sz="2000" b="1" dirty="0"/>
              <a:t>T</a:t>
            </a:r>
            <a:r>
              <a:rPr lang="en-US" altLang="zh-CN" sz="2000" dirty="0"/>
              <a:t>ape </a:t>
            </a:r>
            <a:r>
              <a:rPr lang="en-US" altLang="zh-CN" sz="2000" b="1" dirty="0"/>
              <a:t>C</a:t>
            </a:r>
            <a:r>
              <a:rPr lang="en-US" altLang="zh-CN" sz="2000" dirty="0"/>
              <a:t>onductor) cable development</a:t>
            </a:r>
          </a:p>
        </p:txBody>
      </p:sp>
      <p:sp>
        <p:nvSpPr>
          <p:cNvPr id="18" name="矩形 17"/>
          <p:cNvSpPr/>
          <p:nvPr/>
        </p:nvSpPr>
        <p:spPr>
          <a:xfrm>
            <a:off x="888540" y="2382"/>
            <a:ext cx="7345552" cy="623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1075294" y="84176"/>
            <a:ext cx="7107699" cy="4835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2800" dirty="0"/>
              <a:t>2. Progress of HTS cable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568651" y="626301"/>
            <a:ext cx="7915091" cy="2141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92" y="7772"/>
            <a:ext cx="897803" cy="5960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" y="2382"/>
            <a:ext cx="964871" cy="623919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232848" y="1085350"/>
            <a:ext cx="7647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/>
              <a:t>Small size cable: </a:t>
            </a:r>
            <a:r>
              <a:rPr lang="en-US" altLang="zh-CN" sz="1600" dirty="0" smtClean="0"/>
              <a:t>15*10mm</a:t>
            </a:r>
            <a:r>
              <a:rPr lang="en-US" altLang="zh-CN" sz="1600" b="1" baseline="30000" dirty="0" smtClean="0"/>
              <a:t>2</a:t>
            </a:r>
            <a:r>
              <a:rPr lang="en-US" altLang="zh-CN" sz="1600" b="1" dirty="0" smtClean="0"/>
              <a:t> </a:t>
            </a:r>
            <a:r>
              <a:rPr lang="en-US" altLang="zh-CN" sz="1600" b="1" dirty="0"/>
              <a:t>, </a:t>
            </a:r>
            <a:r>
              <a:rPr lang="en-US" altLang="zh-CN" sz="1400" dirty="0"/>
              <a:t>Tape Width: 4 mm, </a:t>
            </a:r>
            <a:r>
              <a:rPr lang="en-US" altLang="zh-CN" sz="1400" dirty="0" smtClean="0"/>
              <a:t>tape thickness</a:t>
            </a:r>
            <a:r>
              <a:rPr lang="en-US" altLang="zh-CN" sz="1400" dirty="0"/>
              <a:t>: 80 </a:t>
            </a:r>
            <a:r>
              <a:rPr lang="en-US" altLang="zh-CN" sz="1400" dirty="0" err="1" smtClean="0"/>
              <a:t>μm</a:t>
            </a:r>
            <a:r>
              <a:rPr lang="en-US" altLang="zh-CN" sz="1400" dirty="0" smtClean="0"/>
              <a:t>, tape </a:t>
            </a:r>
            <a:r>
              <a:rPr lang="en-US" altLang="zh-CN" sz="1400" dirty="0" err="1" smtClean="0"/>
              <a:t>Ic</a:t>
            </a:r>
            <a:r>
              <a:rPr lang="en-US" altLang="zh-CN" sz="1400" dirty="0" smtClean="0"/>
              <a:t> &gt; 120A@77K; </a:t>
            </a:r>
          </a:p>
        </p:txBody>
      </p:sp>
      <p:sp>
        <p:nvSpPr>
          <p:cNvPr id="23" name="矩形 22"/>
          <p:cNvSpPr/>
          <p:nvPr/>
        </p:nvSpPr>
        <p:spPr>
          <a:xfrm>
            <a:off x="334023" y="2741825"/>
            <a:ext cx="86185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/>
              <a:t>Object</a:t>
            </a:r>
            <a:r>
              <a:rPr lang="zh-CN" altLang="en-US" sz="1400" b="1" dirty="0" smtClean="0"/>
              <a:t>：</a:t>
            </a:r>
            <a:r>
              <a:rPr lang="en-US" altLang="zh-CN" sz="1400" dirty="0" smtClean="0"/>
              <a:t>single tape core</a:t>
            </a:r>
            <a:r>
              <a:rPr lang="zh-CN" altLang="en-US" sz="1400" dirty="0" smtClean="0"/>
              <a:t> </a:t>
            </a:r>
            <a:r>
              <a:rPr lang="en-US" altLang="zh-CN" sz="1400" dirty="0" err="1">
                <a:solidFill>
                  <a:srgbClr val="FF0000"/>
                </a:solidFill>
              </a:rPr>
              <a:t>Ic</a:t>
            </a:r>
            <a:r>
              <a:rPr lang="en-US" altLang="zh-CN" sz="1400" dirty="0">
                <a:solidFill>
                  <a:srgbClr val="FF0000"/>
                </a:solidFill>
              </a:rPr>
              <a:t> &gt; 100 </a:t>
            </a:r>
            <a:r>
              <a:rPr lang="en-US" altLang="zh-CN" sz="1400" dirty="0" smtClean="0">
                <a:solidFill>
                  <a:srgbClr val="FF0000"/>
                </a:solidFill>
              </a:rPr>
              <a:t>A@77K</a:t>
            </a:r>
            <a:r>
              <a:rPr lang="zh-CN" altLang="en-US" sz="1400" dirty="0" smtClean="0"/>
              <a:t>；</a:t>
            </a:r>
            <a:r>
              <a:rPr lang="en-US" altLang="zh-CN" sz="1400" dirty="0" smtClean="0"/>
              <a:t>14-core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cable </a:t>
            </a:r>
            <a:r>
              <a:rPr lang="en-US" altLang="zh-CN" sz="1400" dirty="0" err="1" smtClean="0">
                <a:solidFill>
                  <a:srgbClr val="FF0000"/>
                </a:solidFill>
              </a:rPr>
              <a:t>Ic</a:t>
            </a:r>
            <a:r>
              <a:rPr lang="en-US" altLang="zh-CN" sz="1400" dirty="0" smtClean="0">
                <a:solidFill>
                  <a:srgbClr val="FF0000"/>
                </a:solidFill>
              </a:rPr>
              <a:t> &gt; 830 </a:t>
            </a:r>
            <a:r>
              <a:rPr lang="en-US" altLang="zh-CN" sz="1400" dirty="0" smtClean="0">
                <a:solidFill>
                  <a:srgbClr val="FF0000"/>
                </a:solidFill>
              </a:rPr>
              <a:t>A@77K, self-field.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71655" y="1423904"/>
            <a:ext cx="8779321" cy="1023693"/>
            <a:chOff x="130211" y="1641428"/>
            <a:chExt cx="8940047" cy="109974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211" y="1641428"/>
              <a:ext cx="8940047" cy="1059428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191433" y="2340749"/>
              <a:ext cx="135582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Pure Al stabilizer</a:t>
              </a:r>
              <a:endParaRPr lang="zh-CN" altLang="en-US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735826" y="2441088"/>
              <a:ext cx="85145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HTS stack</a:t>
              </a:r>
              <a:endParaRPr lang="zh-CN" altLang="en-US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01684" y="2350088"/>
              <a:ext cx="81169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HTS tape</a:t>
              </a:r>
              <a:endParaRPr lang="zh-CN" altLang="en-US" dirty="0"/>
            </a:p>
          </p:txBody>
        </p:sp>
      </p:grpSp>
      <p:pic>
        <p:nvPicPr>
          <p:cNvPr id="15" name="图片 14" descr="C:\Users\dell\AppData\Local\Temp\WeChat Files\3b5564687538a749a0eeb72a8f979d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26" y="2990011"/>
            <a:ext cx="3243448" cy="213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017" y="3039501"/>
            <a:ext cx="3116046" cy="195561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81127" y="341696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 err="1" smtClean="0">
                <a:solidFill>
                  <a:srgbClr val="FF0000"/>
                </a:solidFill>
              </a:rPr>
              <a:t>Ic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 = 905A</a:t>
            </a:r>
          </a:p>
        </p:txBody>
      </p:sp>
      <p:sp>
        <p:nvSpPr>
          <p:cNvPr id="3" name="矩形 2"/>
          <p:cNvSpPr/>
          <p:nvPr/>
        </p:nvSpPr>
        <p:spPr>
          <a:xfrm>
            <a:off x="171655" y="2500123"/>
            <a:ext cx="688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Significant progress has been made in the development of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HTS 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cable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.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1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259566" y="654572"/>
            <a:ext cx="7223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ASTC(A</a:t>
            </a:r>
            <a:r>
              <a:rPr lang="en-US" altLang="zh-CN" sz="2000" dirty="0" smtClean="0"/>
              <a:t>l </a:t>
            </a:r>
            <a:r>
              <a:rPr lang="en-US" altLang="zh-CN" sz="2000" dirty="0"/>
              <a:t>stabilized HTS </a:t>
            </a:r>
            <a:r>
              <a:rPr lang="en-US" altLang="zh-CN" sz="2000" b="1" dirty="0"/>
              <a:t>S</a:t>
            </a:r>
            <a:r>
              <a:rPr lang="en-US" altLang="zh-CN" sz="2000" dirty="0"/>
              <a:t>tacked </a:t>
            </a:r>
            <a:r>
              <a:rPr lang="en-US" altLang="zh-CN" sz="2000" b="1" dirty="0"/>
              <a:t>T</a:t>
            </a:r>
            <a:r>
              <a:rPr lang="en-US" altLang="zh-CN" sz="2000" dirty="0"/>
              <a:t>ape </a:t>
            </a:r>
            <a:r>
              <a:rPr lang="en-US" altLang="zh-CN" sz="2000" b="1" dirty="0"/>
              <a:t>C</a:t>
            </a:r>
            <a:r>
              <a:rPr lang="en-US" altLang="zh-CN" sz="2000" dirty="0"/>
              <a:t>onductor) cable development</a:t>
            </a:r>
          </a:p>
        </p:txBody>
      </p:sp>
      <p:sp>
        <p:nvSpPr>
          <p:cNvPr id="18" name="矩形 17"/>
          <p:cNvSpPr/>
          <p:nvPr/>
        </p:nvSpPr>
        <p:spPr>
          <a:xfrm>
            <a:off x="888540" y="2382"/>
            <a:ext cx="7345552" cy="623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3829" y="2125217"/>
            <a:ext cx="4465314" cy="324707"/>
          </a:xfrm>
        </p:spPr>
        <p:txBody>
          <a:bodyPr>
            <a:norm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Problems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during </a:t>
            </a:r>
            <a:r>
              <a:rPr lang="en-US" altLang="zh-CN" sz="1600" b="1" dirty="0">
                <a:solidFill>
                  <a:srgbClr val="FF0000"/>
                </a:solidFill>
              </a:rPr>
              <a:t>development: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3829" y="3796926"/>
            <a:ext cx="148951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 dirty="0"/>
              <a:t>Wrapping tape breakage</a:t>
            </a:r>
            <a:endParaRPr lang="zh-CN" altLang="en-US" sz="1013" dirty="0"/>
          </a:p>
        </p:txBody>
      </p:sp>
      <p:sp>
        <p:nvSpPr>
          <p:cNvPr id="5" name="文本框 4"/>
          <p:cNvSpPr txBox="1"/>
          <p:nvPr/>
        </p:nvSpPr>
        <p:spPr>
          <a:xfrm>
            <a:off x="2064743" y="3796926"/>
            <a:ext cx="120898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 dirty="0"/>
              <a:t>Core wire breakage</a:t>
            </a:r>
            <a:endParaRPr lang="zh-CN" altLang="en-US" sz="1013" dirty="0"/>
          </a:p>
        </p:txBody>
      </p:sp>
      <p:sp>
        <p:nvSpPr>
          <p:cNvPr id="6" name="文本框 5"/>
          <p:cNvSpPr txBox="1"/>
          <p:nvPr/>
        </p:nvSpPr>
        <p:spPr>
          <a:xfrm>
            <a:off x="3702166" y="3731043"/>
            <a:ext cx="1660267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3" dirty="0"/>
              <a:t>High temperature duration too long</a:t>
            </a:r>
            <a:endParaRPr lang="zh-CN" altLang="en-US" sz="1013" dirty="0"/>
          </a:p>
        </p:txBody>
      </p:sp>
      <p:sp>
        <p:nvSpPr>
          <p:cNvPr id="7" name="文本框 6"/>
          <p:cNvSpPr txBox="1"/>
          <p:nvPr/>
        </p:nvSpPr>
        <p:spPr>
          <a:xfrm>
            <a:off x="5734198" y="3723825"/>
            <a:ext cx="1575578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3" dirty="0"/>
              <a:t>Adhesion of </a:t>
            </a:r>
            <a:r>
              <a:rPr lang="en-US" altLang="zh-CN" sz="1013" dirty="0" smtClean="0"/>
              <a:t>Superconducting tape</a:t>
            </a:r>
            <a:endParaRPr lang="zh-CN" altLang="en-US" sz="1013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644" y="2369553"/>
            <a:ext cx="1131570" cy="15087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58" y="2551290"/>
            <a:ext cx="1555638" cy="116672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639043" y="3718989"/>
            <a:ext cx="1504957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3" dirty="0"/>
              <a:t>Core twisting and misalignment</a:t>
            </a:r>
            <a:endParaRPr lang="zh-CN" altLang="en-US" sz="1013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223" y="2551290"/>
            <a:ext cx="3212824" cy="11538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348" y="2558148"/>
            <a:ext cx="1724456" cy="11470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166" y="2553598"/>
            <a:ext cx="1707075" cy="1177445"/>
          </a:xfrm>
          <a:prstGeom prst="rect">
            <a:avLst/>
          </a:prstGeom>
        </p:spPr>
      </p:pic>
      <p:sp>
        <p:nvSpPr>
          <p:cNvPr id="19" name="标题 1"/>
          <p:cNvSpPr txBox="1">
            <a:spLocks/>
          </p:cNvSpPr>
          <p:nvPr/>
        </p:nvSpPr>
        <p:spPr>
          <a:xfrm>
            <a:off x="1075294" y="84176"/>
            <a:ext cx="7107699" cy="4835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2800" dirty="0"/>
              <a:t>2. Progress of HTS cable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568651" y="626301"/>
            <a:ext cx="7915091" cy="2141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92" y="7772"/>
            <a:ext cx="897803" cy="5960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5" y="2382"/>
            <a:ext cx="964871" cy="62391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6162" y="1046897"/>
            <a:ext cx="4993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The process of cable development in the past three years: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75893" y="1342603"/>
            <a:ext cx="4074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 smtClean="0">
                <a:solidFill>
                  <a:srgbClr val="0070C0"/>
                </a:solidFill>
              </a:rPr>
              <a:t>1</a:t>
            </a:r>
            <a:r>
              <a:rPr lang="zh-CN" altLang="en-US" sz="1800" b="1" dirty="0" smtClean="0">
                <a:solidFill>
                  <a:srgbClr val="0070C0"/>
                </a:solidFill>
              </a:rPr>
              <a:t>，</a:t>
            </a:r>
            <a:r>
              <a:rPr lang="en-US" altLang="zh-CN" sz="1800" b="1" dirty="0">
                <a:solidFill>
                  <a:srgbClr val="0070C0"/>
                </a:solidFill>
              </a:rPr>
              <a:t>How to process </a:t>
            </a:r>
            <a:r>
              <a:rPr lang="en-US" altLang="zh-CN" sz="1800" b="1" dirty="0" smtClean="0">
                <a:solidFill>
                  <a:srgbClr val="0070C0"/>
                </a:solidFill>
              </a:rPr>
              <a:t>cables?</a:t>
            </a:r>
          </a:p>
          <a:p>
            <a:r>
              <a:rPr lang="en-US" altLang="zh-CN" sz="1800" b="1" dirty="0" smtClean="0">
                <a:solidFill>
                  <a:srgbClr val="0070C0"/>
                </a:solidFill>
              </a:rPr>
              <a:t>2</a:t>
            </a:r>
            <a:r>
              <a:rPr lang="zh-CN" altLang="en-US" sz="1800" b="1" dirty="0" smtClean="0">
                <a:solidFill>
                  <a:srgbClr val="0070C0"/>
                </a:solidFill>
              </a:rPr>
              <a:t>，</a:t>
            </a:r>
            <a:r>
              <a:rPr lang="en-US" altLang="zh-CN" sz="1800" b="1" dirty="0">
                <a:solidFill>
                  <a:srgbClr val="0070C0"/>
                </a:solidFill>
              </a:rPr>
              <a:t>How to improve cable </a:t>
            </a:r>
            <a:r>
              <a:rPr lang="en-US" altLang="zh-CN" sz="1800" b="1" dirty="0" smtClean="0">
                <a:solidFill>
                  <a:srgbClr val="0070C0"/>
                </a:solidFill>
              </a:rPr>
              <a:t>performance?</a:t>
            </a:r>
            <a:endParaRPr lang="zh-CN" altLang="en-US" sz="1800" b="1" dirty="0">
              <a:solidFill>
                <a:srgbClr val="0070C0"/>
              </a:solidFill>
            </a:endParaRPr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>
          <a:xfrm>
            <a:off x="6921404" y="4717951"/>
            <a:ext cx="2057400" cy="274097"/>
          </a:xfrm>
        </p:spPr>
        <p:txBody>
          <a:bodyPr/>
          <a:lstStyle/>
          <a:p>
            <a:fld id="{1BC14028-2C42-48E4-958A-A39E3E99AC0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8237483" cy="624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2055" y="81870"/>
            <a:ext cx="7260021" cy="4840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/>
              <a:t>2. Progress of HTS cable</a:t>
            </a: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564944" y="624497"/>
            <a:ext cx="7922419" cy="2143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83" y="5395"/>
            <a:ext cx="898634" cy="596553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E1F5EC-53C3-4719-821B-2089C20D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7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" y="0"/>
            <a:ext cx="965765" cy="6244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451" y="3070996"/>
            <a:ext cx="5185338" cy="1841077"/>
          </a:xfrm>
          <a:prstGeom prst="rect">
            <a:avLst/>
          </a:prstGeom>
        </p:spPr>
      </p:pic>
      <p:sp>
        <p:nvSpPr>
          <p:cNvPr id="20" name="矩形 19"/>
          <p:cNvSpPr>
            <a:spLocks noChangeAspect="1"/>
          </p:cNvSpPr>
          <p:nvPr/>
        </p:nvSpPr>
        <p:spPr>
          <a:xfrm>
            <a:off x="2591229" y="4611423"/>
            <a:ext cx="2520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FFFF00"/>
                </a:solidFill>
              </a:rPr>
              <a:t>10 m ASTC prototype cable </a:t>
            </a:r>
            <a:endParaRPr lang="zh-CN" altLang="en-US" sz="1600" b="1" dirty="0">
              <a:solidFill>
                <a:srgbClr val="FFFF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7323" y="1190374"/>
            <a:ext cx="7647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/>
              <a:t>Small size cable: </a:t>
            </a:r>
            <a:r>
              <a:rPr lang="en-US" altLang="zh-CN" sz="1600" dirty="0" smtClean="0"/>
              <a:t>15*10mm</a:t>
            </a:r>
            <a:r>
              <a:rPr lang="en-US" altLang="zh-CN" sz="1600" b="1" baseline="30000" dirty="0" smtClean="0"/>
              <a:t>2</a:t>
            </a:r>
            <a:r>
              <a:rPr lang="en-US" altLang="zh-CN" sz="1600" b="1" dirty="0" smtClean="0"/>
              <a:t> </a:t>
            </a:r>
            <a:r>
              <a:rPr lang="en-US" altLang="zh-CN" sz="1600" b="1" dirty="0"/>
              <a:t>, </a:t>
            </a:r>
            <a:r>
              <a:rPr lang="en-US" altLang="zh-CN" sz="1400" dirty="0"/>
              <a:t>Tape Width: 4 mm, thickness: 80 </a:t>
            </a:r>
            <a:r>
              <a:rPr lang="en-US" altLang="zh-CN" sz="1400" dirty="0" err="1" smtClean="0"/>
              <a:t>μm</a:t>
            </a:r>
            <a:endParaRPr lang="en-US" altLang="zh-CN" sz="1400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5543749" y="4624117"/>
            <a:ext cx="9765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2021.09.29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3" y="1601160"/>
            <a:ext cx="8837659" cy="12792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1674" y="735715"/>
            <a:ext cx="2757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</a:rPr>
              <a:t>1</a:t>
            </a:r>
            <a:r>
              <a:rPr lang="zh-CN" altLang="en-US" sz="1800" b="1" dirty="0">
                <a:solidFill>
                  <a:srgbClr val="0070C0"/>
                </a:solidFill>
              </a:rPr>
              <a:t>，</a:t>
            </a:r>
            <a:r>
              <a:rPr lang="en-US" altLang="zh-CN" sz="1800" b="1" dirty="0">
                <a:solidFill>
                  <a:srgbClr val="0070C0"/>
                </a:solidFill>
              </a:rPr>
              <a:t>How to process cables?</a:t>
            </a:r>
          </a:p>
        </p:txBody>
      </p:sp>
    </p:spTree>
    <p:extLst>
      <p:ext uri="{BB962C8B-B14F-4D97-AF65-F5344CB8AC3E}">
        <p14:creationId xmlns:p14="http://schemas.microsoft.com/office/powerpoint/2010/main" val="23030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888540" y="2382"/>
            <a:ext cx="7345552" cy="623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1075294" y="84176"/>
            <a:ext cx="7107699" cy="4835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2800" dirty="0"/>
              <a:t>2. Progress of HTS cable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568651" y="626301"/>
            <a:ext cx="7915091" cy="2141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92" y="7772"/>
            <a:ext cx="897803" cy="5960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" y="2382"/>
            <a:ext cx="964871" cy="6239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1954" y="747560"/>
            <a:ext cx="413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smtClean="0">
                <a:solidFill>
                  <a:srgbClr val="0070C0"/>
                </a:solidFill>
              </a:rPr>
              <a:t>2</a:t>
            </a:r>
            <a:r>
              <a:rPr lang="zh-CN" altLang="en-US" sz="1800" b="1" dirty="0">
                <a:solidFill>
                  <a:srgbClr val="0070C0"/>
                </a:solidFill>
              </a:rPr>
              <a:t>，</a:t>
            </a:r>
            <a:r>
              <a:rPr lang="en-US" altLang="zh-CN" sz="1800" b="1" dirty="0">
                <a:solidFill>
                  <a:srgbClr val="0070C0"/>
                </a:solidFill>
              </a:rPr>
              <a:t>How to improve cable performance?</a:t>
            </a:r>
            <a:endParaRPr lang="zh-CN" altLang="en-US" sz="1800" b="1" dirty="0">
              <a:solidFill>
                <a:srgbClr val="0070C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309CD2B-17CC-49DA-9B5E-E86E5878D4E0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88" y="626301"/>
            <a:ext cx="4161689" cy="30397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1954" y="4263986"/>
            <a:ext cx="83493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High temperature and high </a:t>
            </a:r>
            <a:r>
              <a:rPr lang="en-US" altLang="zh-CN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pressure </a:t>
            </a:r>
            <a:r>
              <a:rPr lang="en-US" altLang="zh-CN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caused severe performance degradation of </a:t>
            </a:r>
            <a:r>
              <a:rPr lang="en-US" altLang="zh-CN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HTS superconducting </a:t>
            </a:r>
            <a:r>
              <a:rPr lang="en-US" altLang="zh-CN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tapes</a:t>
            </a:r>
            <a:endParaRPr lang="zh-CN" altLang="en-US" sz="14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8" y="1130855"/>
            <a:ext cx="3259394" cy="1466728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6"/>
          <a:stretch>
            <a:fillRect/>
          </a:stretch>
        </p:blipFill>
        <p:spPr>
          <a:xfrm>
            <a:off x="54425" y="2575727"/>
            <a:ext cx="5185820" cy="141997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426286" y="3579250"/>
            <a:ext cx="3456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critical current of 20-layer cable is only 180A, Severe </a:t>
            </a:r>
            <a:r>
              <a:rPr lang="en-US" altLang="zh-CN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degradation of superconducting tape </a:t>
            </a:r>
            <a:r>
              <a:rPr lang="en-US" altLang="zh-CN" sz="1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performance.</a:t>
            </a:r>
            <a:endParaRPr lang="zh-CN" altLang="en-US" sz="11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0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72" y="1408682"/>
            <a:ext cx="8563244" cy="3637093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88540" y="2382"/>
            <a:ext cx="7345552" cy="6239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1075294" y="84176"/>
            <a:ext cx="7107699" cy="4835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2800" dirty="0"/>
              <a:t>2. Progress of HTS cable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568651" y="626301"/>
            <a:ext cx="7915091" cy="2141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92" y="7772"/>
            <a:ext cx="897803" cy="5960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" y="2382"/>
            <a:ext cx="964871" cy="623919"/>
          </a:xfrm>
          <a:prstGeom prst="rect">
            <a:avLst/>
          </a:prstGeom>
        </p:spPr>
      </p:pic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14028-2C42-48E4-958A-A39E3E99AC05}" type="slidenum">
              <a:rPr lang="en-US" smtClean="0"/>
              <a:t>9</a:t>
            </a:fld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300205" y="764230"/>
            <a:ext cx="2983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rgbClr val="0070C0"/>
                </a:solidFill>
              </a:rPr>
              <a:t>cable performance improvement</a:t>
            </a:r>
            <a:endParaRPr lang="zh-CN" altLang="en-US" sz="1600" dirty="0">
              <a:solidFill>
                <a:srgbClr val="00B0F0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294145" y="1876926"/>
            <a:ext cx="1334216" cy="653143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5537" y="1051705"/>
            <a:ext cx="3670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single tape core</a:t>
            </a:r>
            <a:r>
              <a:rPr lang="zh-CN" altLang="en-US" sz="1600" dirty="0"/>
              <a:t> </a:t>
            </a:r>
            <a:r>
              <a:rPr lang="en-US" altLang="zh-CN" sz="1600" dirty="0" err="1">
                <a:solidFill>
                  <a:srgbClr val="FF0000"/>
                </a:solidFill>
              </a:rPr>
              <a:t>Ic</a:t>
            </a:r>
            <a:r>
              <a:rPr lang="en-US" altLang="zh-CN" sz="1600" dirty="0">
                <a:solidFill>
                  <a:srgbClr val="FF0000"/>
                </a:solidFill>
              </a:rPr>
              <a:t> &gt; 100 </a:t>
            </a:r>
            <a:r>
              <a:rPr lang="en-US" altLang="zh-CN" sz="1600" dirty="0" smtClean="0">
                <a:solidFill>
                  <a:srgbClr val="FF0000"/>
                </a:solidFill>
              </a:rPr>
              <a:t>A@77K, self-field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095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17625</TotalTime>
  <Words>1828</Words>
  <Application>Microsoft Office PowerPoint</Application>
  <PresentationFormat>自定义</PresentationFormat>
  <Paragraphs>414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9" baseType="lpstr">
      <vt:lpstr>Microsoft YaHei UI</vt:lpstr>
      <vt:lpstr>Times-Roman</vt:lpstr>
      <vt:lpstr>宋体</vt:lpstr>
      <vt:lpstr>微软雅黑</vt:lpstr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Thème Office</vt:lpstr>
      <vt:lpstr>PowerPoint 演示文稿</vt:lpstr>
      <vt:lpstr>PowerPoint 演示文稿</vt:lpstr>
      <vt:lpstr>1. Introduction of CEPC Detector Magnet</vt:lpstr>
      <vt:lpstr>2. Progress of HTS cable</vt:lpstr>
      <vt:lpstr>PowerPoint 演示文稿</vt:lpstr>
      <vt:lpstr>PowerPoint 演示文稿</vt:lpstr>
      <vt:lpstr>2. Progress of HTS cable</vt:lpstr>
      <vt:lpstr>PowerPoint 演示文稿</vt:lpstr>
      <vt:lpstr>PowerPoint 演示文稿</vt:lpstr>
      <vt:lpstr>PowerPoint 演示文稿</vt:lpstr>
      <vt:lpstr>2. Progress of HTS cable</vt:lpstr>
      <vt:lpstr>Future plan of ASTC cable</vt:lpstr>
      <vt:lpstr>PowerPoint 演示文稿</vt:lpstr>
      <vt:lpstr>Other process of HTS cable</vt:lpstr>
      <vt:lpstr>Other process of HTS cable</vt:lpstr>
      <vt:lpstr>Optimization of HTS detector magnet</vt:lpstr>
      <vt:lpstr>Optimization of HTS detector magnet</vt:lpstr>
      <vt:lpstr>Mechanical structure</vt:lpstr>
      <vt:lpstr>Mechanical structure</vt:lpstr>
      <vt:lpstr>Mechanical structure</vt:lpstr>
      <vt:lpstr>Mechanical structure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Detector magnet needed in the future</vt:lpstr>
      <vt:lpstr>Aluminum stabilized superconducting cables</vt:lpstr>
      <vt:lpstr>FCC-ee HTS detector magnet design</vt:lpstr>
      <vt:lpstr>FCC-ee HTS detector magnet design</vt:lpstr>
      <vt:lpstr>AMS-100 HTS detector magnet</vt:lpstr>
      <vt:lpstr>PowerPoint 演示文稿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VEDRINE Pierre</dc:creator>
  <cp:lastModifiedBy>dell</cp:lastModifiedBy>
  <cp:revision>1009</cp:revision>
  <dcterms:created xsi:type="dcterms:W3CDTF">2021-03-22T16:16:06Z</dcterms:created>
  <dcterms:modified xsi:type="dcterms:W3CDTF">2023-07-12T07:55:26Z</dcterms:modified>
</cp:coreProperties>
</file>