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2" r:id="rId6"/>
    <p:sldId id="263" r:id="rId7"/>
    <p:sldId id="261" r:id="rId8"/>
    <p:sldId id="266" r:id="rId9"/>
    <p:sldId id="265" r:id="rId10"/>
    <p:sldId id="270" r:id="rId11"/>
    <p:sldId id="272" r:id="rId12"/>
    <p:sldId id="271" r:id="rId13"/>
    <p:sldId id="269" r:id="rId1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492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C3AABB-63F3-49A3-B74F-9E679C5E99B9}" type="datetimeFigureOut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4FB8F3-314F-4460-9154-123B869344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2535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9854-15EE-4E92-A18F-2B899A34A8E8}" type="datetime1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2685B-6AEC-4A97-A24D-CE872DF19D8A}" type="datetime1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A466B-D6B5-48FA-8352-55C437747A46}" type="datetime1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21E43-B8D1-490A-8400-B51C08E00DF4}" type="datetime1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C54C9-2E6F-4C6A-954C-8FE58D8066A0}" type="datetime1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FADE-3DDD-4AD9-AE75-6E5DE8806158}" type="datetime1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47A89-AF7E-4F22-98FB-B78FA3AC36F5}" type="datetime1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85D16-2A3B-4A47-AD96-42DB79994A9B}" type="datetime1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0A28F-8394-4EE9-BCE4-379869B6EDE1}" type="datetime1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C169E-AE51-48F4-A5B2-4849B5886A57}" type="datetime1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C99F7-138F-4E86-8A7C-BF0E3F3DE3E9}" type="datetime1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66D10-655D-4FF1-BED7-8C235334BF69}" type="datetime1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3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9.png"/><Relationship Id="rId7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Monte Carlo simulation for the 3D </a:t>
            </a:r>
            <a:r>
              <a:rPr lang="en-US" altLang="zh-CN" dirty="0" err="1"/>
              <a:t>polarimeter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err="1" smtClean="0"/>
              <a:t>Yuting</a:t>
            </a:r>
            <a:r>
              <a:rPr lang="en-US" altLang="zh-CN" dirty="0" smtClean="0"/>
              <a:t> Wang</a:t>
            </a:r>
            <a:endParaRPr lang="en-US" altLang="zh-CN" dirty="0"/>
          </a:p>
          <a:p>
            <a:r>
              <a:rPr lang="en-US" altLang="zh-CN" dirty="0" smtClean="0"/>
              <a:t>July 3, 2023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5017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10</a:t>
            </a:fld>
            <a:endParaRPr lang="zh-CN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7308304" cy="4256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5525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11</a:t>
            </a:fld>
            <a:endParaRPr lang="zh-CN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2776"/>
            <a:ext cx="6199071" cy="3033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1187624" y="6093296"/>
            <a:ext cx="69127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zh-CN" sz="1200" dirty="0" smtClean="0"/>
              <a:t>[1] </a:t>
            </a:r>
            <a:r>
              <a:rPr lang="en-US" altLang="zh-CN" sz="1200" dirty="0" err="1" smtClean="0"/>
              <a:t>O.Jinnouchi</a:t>
            </a:r>
            <a:r>
              <a:rPr lang="en-US" altLang="zh-CN" sz="1200" dirty="0" smtClean="0"/>
              <a:t>, RHIC </a:t>
            </a:r>
            <a:r>
              <a:rPr lang="en-US" altLang="zh-CN" sz="1200" dirty="0" err="1"/>
              <a:t>pC</a:t>
            </a:r>
            <a:r>
              <a:rPr lang="en-US" altLang="zh-CN" sz="1200" dirty="0"/>
              <a:t> CNI </a:t>
            </a:r>
            <a:r>
              <a:rPr lang="en-US" altLang="zh-CN" sz="1200" dirty="0" err="1"/>
              <a:t>Polarimeter</a:t>
            </a:r>
            <a:r>
              <a:rPr lang="en-US" altLang="zh-CN" sz="1200" dirty="0"/>
              <a:t>: Status and Performance from the First Collider </a:t>
            </a:r>
            <a:r>
              <a:rPr lang="en-US" altLang="zh-CN" sz="1200" dirty="0" smtClean="0"/>
              <a:t>Run, 2003</a:t>
            </a:r>
            <a:endParaRPr lang="en-US" altLang="zh-CN" sz="1200" dirty="0"/>
          </a:p>
        </p:txBody>
      </p:sp>
    </p:spTree>
    <p:extLst>
      <p:ext uri="{BB962C8B-B14F-4D97-AF65-F5344CB8AC3E}">
        <p14:creationId xmlns:p14="http://schemas.microsoft.com/office/powerpoint/2010/main" val="127364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12</a:t>
            </a:fld>
            <a:endParaRPr lang="zh-CN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7193341" cy="409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3392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13</a:t>
            </a:fld>
            <a:endParaRPr lang="zh-CN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12776"/>
            <a:ext cx="4448894" cy="4574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5359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332656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Monte Carlo method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908720"/>
            <a:ext cx="6984776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method to generate the events: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acceptance-rejection sampling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Monte Carlo rejection </a:t>
            </a:r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sampling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Probability density function</a:t>
            </a:r>
            <a:endParaRPr lang="zh-CN" altLang="en-US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5536" y="3068960"/>
            <a:ext cx="4453312" cy="369331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Acceptance-rejection sampling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Generate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random sample from the proposal distribution.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Evaluate the ratio of the target distribution to the proposal distribution for the generated sample.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Generate a random number from a uniform distribution between 0 and 1.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ratio is greater than or equal to the random number, accept the sample. Otherwise, reject it.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Repeat steps 1-4 until the desired number of samples is obtained.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212735" y="3028010"/>
            <a:ext cx="3168352" cy="36933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geometric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interpretation:</a:t>
            </a:r>
          </a:p>
          <a:p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x, y: the uniform distribution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072" y="3356992"/>
            <a:ext cx="2979449" cy="2023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6660232" y="4221088"/>
            <a:ext cx="0" cy="86409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516216" y="4897279"/>
            <a:ext cx="320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 dirty="0" smtClean="0"/>
              <a:t>d</a:t>
            </a:r>
            <a:endParaRPr lang="zh-CN" altLang="en-US" b="1" i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111" y="5897543"/>
            <a:ext cx="4236889" cy="699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/>
        </p:nvSpPr>
        <p:spPr>
          <a:xfrm>
            <a:off x="1142469" y="1874441"/>
            <a:ext cx="6571030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Probability density </a:t>
            </a:r>
            <a:r>
              <a:rPr lang="en-US" altLang="zh-CN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Construct the probability density function based on ICS formulae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Generate the random numbers, following PDF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7577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332656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Monte Carlo simulation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1545349"/>
              </p:ext>
            </p:extLst>
          </p:nvPr>
        </p:nvGraphicFramePr>
        <p:xfrm>
          <a:off x="1475656" y="5013176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Parameters inputs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E=45.5 GeV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</a:t>
                      </a:r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=532 nm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L1=117 m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L2=100 m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</a:t>
                      </a:r>
                      <a:r>
                        <a:rPr lang="en-US" altLang="zh-CN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0</a:t>
                      </a:r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=0.97 </a:t>
                      </a:r>
                      <a:r>
                        <a:rPr lang="en-US" altLang="zh-CN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mrad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N=1,000,000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</a:t>
                      </a:r>
                      <a:r>
                        <a:rPr lang="en-US" altLang="zh-CN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1,2</a:t>
                      </a:r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=0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</a:t>
                      </a:r>
                      <a:r>
                        <a:rPr lang="en-US" altLang="zh-CN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3</a:t>
                      </a:r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=1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</a:t>
                      </a:r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0=2.33 eV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93195"/>
            <a:ext cx="4783215" cy="335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5616" y="90872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ICS cross section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2188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4572000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61048"/>
            <a:ext cx="4572000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332656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Horizontal polarization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21933"/>
            <a:ext cx="2689405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788" y="2492896"/>
            <a:ext cx="2763904" cy="199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788" y="4639050"/>
            <a:ext cx="2798548" cy="2023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7869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332656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Vertical polarization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21933"/>
            <a:ext cx="2689405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276872"/>
            <a:ext cx="3079471" cy="2258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593654"/>
            <a:ext cx="3009793" cy="2219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4572000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94" y="3933056"/>
            <a:ext cx="4572000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7745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-108520" y="2019704"/>
            <a:ext cx="4536504" cy="241226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箭头连接符 2"/>
          <p:cNvCxnSpPr>
            <a:stCxn id="2" idx="2"/>
          </p:cNvCxnSpPr>
          <p:nvPr/>
        </p:nvCxnSpPr>
        <p:spPr>
          <a:xfrm>
            <a:off x="-108520" y="3225838"/>
            <a:ext cx="9139315" cy="8100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箭头连接符 3"/>
          <p:cNvCxnSpPr/>
          <p:nvPr/>
        </p:nvCxnSpPr>
        <p:spPr>
          <a:xfrm flipV="1">
            <a:off x="2159732" y="993590"/>
            <a:ext cx="0" cy="223224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915096" y="993590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y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23291" y="3085701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z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984169" y="3774425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Observer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460435" y="3037108"/>
                <a:ext cx="3995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/>
                        </a:rPr>
                        <m:t>𝜑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0435" y="3037108"/>
                <a:ext cx="399597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3009926" y="3203684"/>
                <a:ext cx="3741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/>
                        </a:rPr>
                        <m:t>𝜃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9926" y="3203684"/>
                <a:ext cx="37414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769389" y="4756008"/>
                <a:ext cx="21602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/>
                      </a:rPr>
                      <m:t>𝜑</m:t>
                    </m:r>
                  </m:oMath>
                </a14:m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azimuthal</a:t>
                </a:r>
              </a:p>
              <a:p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/>
                      </a:rPr>
                      <m:t>𝜃</m:t>
                    </m:r>
                  </m:oMath>
                </a14:m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elevation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9389" y="4756008"/>
                <a:ext cx="2160240" cy="646331"/>
              </a:xfrm>
              <a:prstGeom prst="rect">
                <a:avLst/>
              </a:prstGeom>
              <a:blipFill rotWithShape="1">
                <a:blip r:embed="rId4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774211" y="5662989"/>
                <a:ext cx="249683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i="1" smtClean="0">
                          <a:latin typeface="Cambria Math"/>
                        </a:rPr>
                        <m:t>x</m:t>
                      </m:r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zh-CN" altLang="en-US" b="0" i="1" smtClean="0">
                          <a:latin typeface="Cambria Math"/>
                        </a:rPr>
                        <m:t>𝜃</m:t>
                      </m:r>
                      <m:func>
                        <m:func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zh-CN" altLang="en-US" b="0" i="1" smtClean="0">
                              <a:latin typeface="Cambria Math"/>
                            </a:rPr>
                            <m:t>𝜑</m:t>
                          </m:r>
                        </m:e>
                      </m:func>
                      <m:r>
                        <a:rPr lang="en-US" altLang="zh-CN" b="0" i="1" smtClean="0">
                          <a:latin typeface="Cambria Math"/>
                        </a:rPr>
                        <m:t>+</m:t>
                      </m:r>
                      <m:r>
                        <a:rPr lang="en-US" altLang="zh-CN" b="0" i="1" smtClean="0">
                          <a:latin typeface="Cambria Math"/>
                        </a:rPr>
                        <m:t>𝑢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CN" altLang="en-US" b="0" i="1" smtClean="0">
                              <a:latin typeface="Cambria Math"/>
                            </a:rPr>
                            <m:t>𝜃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altLang="zh-CN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/>
                        </a:rPr>
                        <m:t>𝑦</m:t>
                      </m:r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altLang="zh-CN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zh-CN" altLang="en-US" b="0" i="1" smtClean="0">
                          <a:latin typeface="Cambria Math"/>
                        </a:rPr>
                        <m:t>𝜃</m:t>
                      </m:r>
                      <m:func>
                        <m:func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zh-CN" altLang="en-US" b="0" i="1" smtClean="0">
                              <a:latin typeface="Cambria Math"/>
                            </a:rPr>
                            <m:t>𝜑</m:t>
                          </m:r>
                        </m:e>
                      </m:func>
                      <m:r>
                        <a:rPr lang="en-US" altLang="zh-CN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4211" y="5662989"/>
                <a:ext cx="2496837" cy="646331"/>
              </a:xfrm>
              <a:prstGeom prst="rect">
                <a:avLst/>
              </a:prstGeom>
              <a:blipFill rotWithShape="1">
                <a:blip r:embed="rId5"/>
                <a:stretch>
                  <a:fillRect b="-28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矩形 11"/>
              <p:cNvSpPr/>
              <p:nvPr/>
            </p:nvSpPr>
            <p:spPr>
              <a:xfrm>
                <a:off x="5022629" y="3774425"/>
                <a:ext cx="46301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2629" y="3774425"/>
                <a:ext cx="463012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3196996" y="1568020"/>
            <a:ext cx="224225" cy="376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x</a:t>
            </a:r>
            <a:endParaRPr lang="zh-CN" altLang="en-US" dirty="0"/>
          </a:p>
        </p:txBody>
      </p:sp>
      <p:cxnSp>
        <p:nvCxnSpPr>
          <p:cNvPr id="14" name="直接箭头连接符 13"/>
          <p:cNvCxnSpPr/>
          <p:nvPr/>
        </p:nvCxnSpPr>
        <p:spPr>
          <a:xfrm flipH="1" flipV="1">
            <a:off x="7901470" y="3389416"/>
            <a:ext cx="17914" cy="2058065"/>
          </a:xfrm>
          <a:prstGeom prst="straightConnector1">
            <a:avLst/>
          </a:prstGeom>
          <a:ln w="19050">
            <a:solidFill>
              <a:srgbClr val="FF000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圆角矩形 14"/>
          <p:cNvSpPr/>
          <p:nvPr/>
        </p:nvSpPr>
        <p:spPr>
          <a:xfrm>
            <a:off x="7086579" y="3862114"/>
            <a:ext cx="1681336" cy="162733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1808177" lon="17378686" rev="174242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爆炸形 1 15"/>
          <p:cNvSpPr/>
          <p:nvPr/>
        </p:nvSpPr>
        <p:spPr>
          <a:xfrm>
            <a:off x="2091420" y="3144829"/>
            <a:ext cx="136624" cy="162018"/>
          </a:xfrm>
          <a:prstGeom prst="irregularSeal1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8380213" y="4049116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x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7007" y="3343562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y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7739421" y="4603309"/>
            <a:ext cx="41300" cy="592291"/>
          </a:xfrm>
          <a:prstGeom prst="line">
            <a:avLst/>
          </a:prstGeom>
          <a:ln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V="1">
            <a:off x="7756271" y="4345068"/>
            <a:ext cx="179963" cy="277789"/>
          </a:xfrm>
          <a:prstGeom prst="line">
            <a:avLst/>
          </a:prstGeom>
          <a:ln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 flipH="1" flipV="1">
            <a:off x="7760071" y="4603309"/>
            <a:ext cx="167176" cy="280273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 flipH="1">
            <a:off x="3309108" y="3225839"/>
            <a:ext cx="105063" cy="22919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椭圆 22"/>
          <p:cNvSpPr/>
          <p:nvPr/>
        </p:nvSpPr>
        <p:spPr>
          <a:xfrm>
            <a:off x="7720267" y="4582498"/>
            <a:ext cx="72008" cy="8071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236643" y="4253525"/>
                <a:ext cx="7807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/>
                        </a:rPr>
                        <m:t>(</m:t>
                      </m:r>
                      <m:r>
                        <a:rPr lang="en-US" altLang="zh-CN" b="0" i="1" smtClean="0">
                          <a:latin typeface="Cambria Math"/>
                        </a:rPr>
                        <m:t>𝑥</m:t>
                      </m:r>
                      <m:r>
                        <a:rPr lang="en-US" altLang="zh-CN" b="0" i="1" smtClean="0">
                          <a:latin typeface="Cambria Math"/>
                        </a:rPr>
                        <m:t>,</m:t>
                      </m:r>
                      <m:r>
                        <a:rPr lang="en-US" altLang="zh-CN" b="0" i="1" smtClean="0">
                          <a:latin typeface="Cambria Math"/>
                        </a:rPr>
                        <m:t>𝑦</m:t>
                      </m:r>
                      <m:r>
                        <a:rPr lang="en-US" altLang="zh-CN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643" y="4253525"/>
                <a:ext cx="780727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斜纹 24"/>
          <p:cNvSpPr/>
          <p:nvPr/>
        </p:nvSpPr>
        <p:spPr>
          <a:xfrm rot="13495294">
            <a:off x="4460644" y="2407823"/>
            <a:ext cx="1158816" cy="1142992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26" name="直接箭头连接符 25"/>
          <p:cNvCxnSpPr/>
          <p:nvPr/>
        </p:nvCxnSpPr>
        <p:spPr>
          <a:xfrm>
            <a:off x="2158132" y="3225840"/>
            <a:ext cx="5752295" cy="1686308"/>
          </a:xfrm>
          <a:prstGeom prst="straightConnector1">
            <a:avLst/>
          </a:prstGeom>
          <a:ln>
            <a:solidFill>
              <a:srgbClr val="00B050"/>
            </a:solidFill>
            <a:prstDash val="lgDashDot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 flipV="1">
            <a:off x="1483857" y="1630542"/>
            <a:ext cx="1642282" cy="273630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 flipV="1">
            <a:off x="7639215" y="3131473"/>
            <a:ext cx="1247564" cy="2289515"/>
          </a:xfrm>
          <a:prstGeom prst="straightConnector1">
            <a:avLst/>
          </a:prstGeom>
          <a:ln w="19050">
            <a:solidFill>
              <a:srgbClr val="FF000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/>
          <p:nvPr/>
        </p:nvCxnSpPr>
        <p:spPr>
          <a:xfrm>
            <a:off x="5574411" y="3273369"/>
            <a:ext cx="3240360" cy="224560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右大括号 29"/>
          <p:cNvSpPr/>
          <p:nvPr/>
        </p:nvSpPr>
        <p:spPr>
          <a:xfrm rot="1998240">
            <a:off x="8436954" y="3344287"/>
            <a:ext cx="433775" cy="1778989"/>
          </a:xfrm>
          <a:prstGeom prst="rightBrac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/>
              <p:cNvSpPr/>
              <p:nvPr/>
            </p:nvSpPr>
            <p:spPr>
              <a:xfrm>
                <a:off x="6366499" y="3343562"/>
                <a:ext cx="46833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1" name="矩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6499" y="3343562"/>
                <a:ext cx="468333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8380213" y="5489444"/>
            <a:ext cx="341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Z’</a:t>
            </a:r>
            <a:endParaRPr lang="zh-CN" alt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360967" y="1337490"/>
            <a:ext cx="4217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Explanation (With bending magnet)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灯片编号占位符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36" name="圆角矩形 35"/>
          <p:cNvSpPr/>
          <p:nvPr/>
        </p:nvSpPr>
        <p:spPr>
          <a:xfrm>
            <a:off x="7380312" y="4098483"/>
            <a:ext cx="1681336" cy="162733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626747" lon="18729867" rev="177227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TextBox 38"/>
          <p:cNvSpPr txBox="1"/>
          <p:nvPr/>
        </p:nvSpPr>
        <p:spPr>
          <a:xfrm>
            <a:off x="611560" y="332656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Rotation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050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7</a:t>
            </a:fld>
            <a:endParaRPr lang="zh-CN" altLang="en-US"/>
          </a:p>
        </p:txBody>
      </p:sp>
      <p:cxnSp>
        <p:nvCxnSpPr>
          <p:cNvPr id="4" name="直接箭头连接符 3"/>
          <p:cNvCxnSpPr/>
          <p:nvPr/>
        </p:nvCxnSpPr>
        <p:spPr>
          <a:xfrm>
            <a:off x="2144846" y="2611351"/>
            <a:ext cx="0" cy="158417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 flipH="1" flipV="1">
            <a:off x="7283745" y="1924280"/>
            <a:ext cx="17914" cy="2058065"/>
          </a:xfrm>
          <a:prstGeom prst="straightConnector1">
            <a:avLst/>
          </a:prstGeom>
          <a:ln w="19050">
            <a:solidFill>
              <a:srgbClr val="FF000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圆角矩形 6"/>
          <p:cNvSpPr/>
          <p:nvPr/>
        </p:nvSpPr>
        <p:spPr>
          <a:xfrm>
            <a:off x="6468854" y="2396978"/>
            <a:ext cx="1681336" cy="162733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1808177" lon="17378686" rev="174242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6690741" y="4872144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x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09282" y="1878426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y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7121696" y="3138173"/>
            <a:ext cx="41300" cy="592291"/>
          </a:xfrm>
          <a:prstGeom prst="line">
            <a:avLst/>
          </a:prstGeom>
          <a:ln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7138546" y="2879932"/>
            <a:ext cx="179963" cy="277789"/>
          </a:xfrm>
          <a:prstGeom prst="line">
            <a:avLst/>
          </a:prstGeom>
          <a:ln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H="1" flipV="1">
            <a:off x="7142346" y="3138173"/>
            <a:ext cx="167176" cy="280273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 12"/>
          <p:cNvSpPr/>
          <p:nvPr/>
        </p:nvSpPr>
        <p:spPr>
          <a:xfrm>
            <a:off x="7102542" y="3117362"/>
            <a:ext cx="72008" cy="8071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6618918" y="2788389"/>
                <a:ext cx="7807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/>
                        </a:rPr>
                        <m:t>(</m:t>
                      </m:r>
                      <m:r>
                        <a:rPr lang="en-US" altLang="zh-CN" b="0" i="1" smtClean="0">
                          <a:latin typeface="Cambria Math"/>
                        </a:rPr>
                        <m:t>𝑥</m:t>
                      </m:r>
                      <m:r>
                        <a:rPr lang="en-US" altLang="zh-CN" b="0" i="1" smtClean="0">
                          <a:latin typeface="Cambria Math"/>
                        </a:rPr>
                        <m:t>,</m:t>
                      </m:r>
                      <m:r>
                        <a:rPr lang="en-US" altLang="zh-CN" b="0" i="1" smtClean="0">
                          <a:latin typeface="Cambria Math"/>
                        </a:rPr>
                        <m:t>𝑦</m:t>
                      </m:r>
                      <m:r>
                        <a:rPr lang="en-US" altLang="zh-CN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8918" y="2788389"/>
                <a:ext cx="780727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圆角矩形 16"/>
          <p:cNvSpPr/>
          <p:nvPr/>
        </p:nvSpPr>
        <p:spPr>
          <a:xfrm>
            <a:off x="6798753" y="2568197"/>
            <a:ext cx="1681336" cy="162733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626747" lon="18729867" rev="177227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" name="直接箭头连接符 17"/>
          <p:cNvCxnSpPr/>
          <p:nvPr/>
        </p:nvCxnSpPr>
        <p:spPr>
          <a:xfrm flipH="1">
            <a:off x="6414690" y="2953312"/>
            <a:ext cx="1167225" cy="2103498"/>
          </a:xfrm>
          <a:prstGeom prst="straightConnector1">
            <a:avLst/>
          </a:prstGeom>
          <a:ln w="19050">
            <a:solidFill>
              <a:srgbClr val="FF000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 flipH="1">
            <a:off x="2216854" y="2611351"/>
            <a:ext cx="1224136" cy="158417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2072838" y="3708550"/>
                <a:ext cx="3824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/>
                        </a:rPr>
                        <m:t>𝛼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2838" y="3708550"/>
                <a:ext cx="382412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直接连接符 23"/>
          <p:cNvCxnSpPr/>
          <p:nvPr/>
        </p:nvCxnSpPr>
        <p:spPr>
          <a:xfrm>
            <a:off x="2144846" y="2611351"/>
            <a:ext cx="1296144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2108842" y="3001055"/>
            <a:ext cx="72008" cy="6871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3080950" y="3001055"/>
            <a:ext cx="72008" cy="6871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7" name="直接连接符 26"/>
          <p:cNvCxnSpPr>
            <a:endCxn id="26" idx="2"/>
          </p:cNvCxnSpPr>
          <p:nvPr/>
        </p:nvCxnSpPr>
        <p:spPr>
          <a:xfrm>
            <a:off x="2144846" y="3035412"/>
            <a:ext cx="936104" cy="1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V="1">
            <a:off x="3116954" y="2594981"/>
            <a:ext cx="0" cy="406074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353789" y="5094321"/>
                <a:ext cx="249683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i="1" smtClean="0">
                          <a:latin typeface="Cambria Math"/>
                        </a:rPr>
                        <m:t>x</m:t>
                      </m:r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zh-CN" altLang="en-US" b="0" i="1" smtClean="0">
                          <a:latin typeface="Cambria Math"/>
                        </a:rPr>
                        <m:t>𝜃</m:t>
                      </m:r>
                      <m:func>
                        <m:func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zh-CN" altLang="en-US" b="0" i="1" smtClean="0">
                              <a:latin typeface="Cambria Math"/>
                            </a:rPr>
                            <m:t>𝜑</m:t>
                          </m:r>
                        </m:e>
                      </m:func>
                      <m:r>
                        <a:rPr lang="en-US" altLang="zh-CN" b="0" i="1" smtClean="0">
                          <a:latin typeface="Cambria Math"/>
                        </a:rPr>
                        <m:t>+</m:t>
                      </m:r>
                      <m:r>
                        <a:rPr lang="en-US" altLang="zh-CN" b="0" i="1" smtClean="0">
                          <a:latin typeface="Cambria Math"/>
                        </a:rPr>
                        <m:t>𝑢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CN" altLang="en-US" b="0" i="1" smtClean="0">
                              <a:latin typeface="Cambria Math"/>
                            </a:rPr>
                            <m:t>𝜃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altLang="zh-CN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/>
                        </a:rPr>
                        <m:t>𝑦</m:t>
                      </m:r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altLang="zh-CN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zh-CN" altLang="en-US" b="0" i="1" smtClean="0">
                          <a:latin typeface="Cambria Math"/>
                        </a:rPr>
                        <m:t>𝜃</m:t>
                      </m:r>
                      <m:func>
                        <m:func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zh-CN" altLang="en-US" b="0" i="1" smtClean="0">
                              <a:latin typeface="Cambria Math"/>
                            </a:rPr>
                            <m:t>𝜑</m:t>
                          </m:r>
                        </m:e>
                      </m:func>
                      <m:r>
                        <a:rPr lang="en-US" altLang="zh-CN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789" y="5094321"/>
                <a:ext cx="2496837" cy="646331"/>
              </a:xfrm>
              <a:prstGeom prst="rect">
                <a:avLst/>
              </a:prstGeom>
              <a:blipFill rotWithShape="1">
                <a:blip r:embed="rId4"/>
                <a:stretch>
                  <a:fillRect b="-28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>
                <a:off x="1736097" y="2908977"/>
                <a:ext cx="367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097" y="2908977"/>
                <a:ext cx="367985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/>
              <p:cNvSpPr txBox="1"/>
              <p:nvPr/>
            </p:nvSpPr>
            <p:spPr>
              <a:xfrm>
                <a:off x="3152958" y="2879932"/>
                <a:ext cx="1489959" cy="5629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r>
                        <a:rPr lang="en-US" altLang="zh-CN" b="0" i="1" smtClean="0">
                          <a:latin typeface="Cambria Math"/>
                        </a:rPr>
                        <m:t>𝑥</m:t>
                      </m:r>
                      <m:r>
                        <a:rPr lang="en-US" altLang="zh-CN" b="0" i="1" smtClean="0">
                          <a:latin typeface="Cambria Math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/>
                        </a:rPr>
                        <m:t>cos</m:t>
                      </m:r>
                      <m:r>
                        <a:rPr lang="en-US" altLang="zh-CN" b="0" i="1" smtClean="0">
                          <a:latin typeface="Cambria Math"/>
                        </a:rPr>
                        <m:t>⁡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zh-CN" altLang="en-US" b="0" i="1" smtClean="0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2958" y="2879932"/>
                <a:ext cx="1489959" cy="5629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/>
              <p:cNvSpPr txBox="1"/>
              <p:nvPr/>
            </p:nvSpPr>
            <p:spPr>
              <a:xfrm>
                <a:off x="1763688" y="2411596"/>
                <a:ext cx="7975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/>
                        </a:rPr>
                        <m:t>𝑥</m:t>
                      </m:r>
                      <m:r>
                        <a:rPr lang="en-US" altLang="zh-CN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2411596"/>
                <a:ext cx="797591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矩形 35"/>
              <p:cNvSpPr/>
              <p:nvPr/>
            </p:nvSpPr>
            <p:spPr>
              <a:xfrm>
                <a:off x="3203848" y="2339588"/>
                <a:ext cx="8720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altLang="zh-CN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zh-CN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36" name="矩形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2339588"/>
                <a:ext cx="872098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/>
              <p:cNvSpPr txBox="1"/>
              <p:nvPr/>
            </p:nvSpPr>
            <p:spPr>
              <a:xfrm>
                <a:off x="3639897" y="5157192"/>
                <a:ext cx="3413755" cy="8399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i="1" smtClean="0">
                          <a:latin typeface="Cambria Math"/>
                        </a:rPr>
                        <m:t>x</m:t>
                      </m:r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r>
                        <a:rPr lang="en-US" altLang="zh-CN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zh-CN" altLang="en-US" b="0" i="1" smtClean="0">
                          <a:latin typeface="Cambria Math"/>
                        </a:rPr>
                        <m:t>𝜃</m:t>
                      </m:r>
                      <m:func>
                        <m:func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zh-CN" altLang="en-US" b="0" i="1" smtClean="0">
                              <a:latin typeface="Cambria Math"/>
                            </a:rPr>
                            <m:t>𝜑</m:t>
                          </m:r>
                        </m:e>
                      </m:func>
                      <m:r>
                        <a:rPr lang="en-US" altLang="zh-CN" b="0" i="1" smtClean="0">
                          <a:latin typeface="Cambria Math"/>
                        </a:rPr>
                        <m:t>+</m:t>
                      </m:r>
                      <m:r>
                        <a:rPr lang="en-US" altLang="zh-CN" b="0" i="1" smtClean="0">
                          <a:latin typeface="Cambria Math"/>
                        </a:rPr>
                        <m:t>𝑢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CN" altLang="en-US" b="0" i="1" smtClean="0">
                              <a:latin typeface="Cambria Math"/>
                            </a:rPr>
                            <m:t>𝜃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CN" b="0" i="1" smtClean="0">
                          <a:latin typeface="Cambria Math"/>
                        </a:rPr>
                        <m:t>)/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/>
                        </a:rPr>
                        <m:t>cos</m:t>
                      </m:r>
                      <m:r>
                        <a:rPr lang="en-US" altLang="zh-CN" b="0" i="1" smtClean="0">
                          <a:latin typeface="Cambria Math"/>
                        </a:rPr>
                        <m:t>⁡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zh-CN" altLang="en-US" b="0" i="1" smtClean="0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altLang="zh-CN" b="0" i="1" smtClean="0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altLang="zh-CN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/>
                        </a:rPr>
                        <m:t>𝑦</m:t>
                      </m:r>
                      <m:r>
                        <a:rPr lang="en-US" altLang="zh-CN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altLang="zh-CN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zh-CN" altLang="en-US" b="0" i="1" smtClean="0">
                          <a:latin typeface="Cambria Math"/>
                        </a:rPr>
                        <m:t>𝜃</m:t>
                      </m:r>
                      <m:func>
                        <m:funcPr>
                          <m:ctrlPr>
                            <a:rPr lang="en-US" altLang="zh-CN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zh-CN" altLang="en-US" b="0" i="1" smtClean="0">
                              <a:latin typeface="Cambria Math"/>
                            </a:rPr>
                            <m:t>𝜑</m:t>
                          </m:r>
                        </m:e>
                      </m:func>
                      <m:r>
                        <a:rPr lang="en-US" altLang="zh-CN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9897" y="5157192"/>
                <a:ext cx="3413755" cy="839974"/>
              </a:xfrm>
              <a:prstGeom prst="rect">
                <a:avLst/>
              </a:prstGeom>
              <a:blipFill rotWithShape="1">
                <a:blip r:embed="rId9"/>
                <a:stretch>
                  <a:fillRect b="-21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右箭头 37"/>
          <p:cNvSpPr/>
          <p:nvPr/>
        </p:nvSpPr>
        <p:spPr>
          <a:xfrm>
            <a:off x="2792918" y="5480357"/>
            <a:ext cx="554946" cy="1088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311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8</a:t>
            </a:fld>
            <a:endParaRPr lang="zh-CN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3456384" cy="2174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29000"/>
            <a:ext cx="3456384" cy="2174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840" y="990248"/>
            <a:ext cx="3456384" cy="2174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412" y="3585915"/>
            <a:ext cx="3456384" cy="2174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8983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3779912" y="2996952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Backup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7631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</TotalTime>
  <Words>392</Words>
  <Application>Microsoft Office PowerPoint</Application>
  <PresentationFormat>全屏显示(4:3)</PresentationFormat>
  <Paragraphs>87</Paragraphs>
  <Slides>13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Office 主题</vt:lpstr>
      <vt:lpstr>Monte Carlo simulation for the 3D polarimeter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Monte Carlo simulation for the 3D polarimeter</dc:title>
  <dc:creator>Administrator</dc:creator>
  <cp:lastModifiedBy>Windows User</cp:lastModifiedBy>
  <cp:revision>47</cp:revision>
  <dcterms:created xsi:type="dcterms:W3CDTF">2023-07-03T15:36:58Z</dcterms:created>
  <dcterms:modified xsi:type="dcterms:W3CDTF">2023-07-04T05:14:54Z</dcterms:modified>
</cp:coreProperties>
</file>