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9" r:id="rId31"/>
    <p:sldId id="287" r:id="rId32"/>
    <p:sldId id="28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75594-AB8B-8E87-02FE-4F6BBCFB4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22B858-47D3-13FE-E040-0512EE9C3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CD1C01-FDDA-8B5A-62A4-32EE9139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C51930-7B49-F6C7-A67D-0AD8F69A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A0F82-B4FE-206B-C2E8-4AEFDA13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2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B08FD-D659-17EC-7F8B-7A194282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25AF66-3132-C704-0547-023EEE04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CFA454-E54C-2068-214A-AED92AD0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09DE8-DD4E-AE13-EF3A-A73E922A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F52209-89FD-217F-0EAA-270CC130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11D846-7DF2-F5A4-A5D8-B4B90693A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7DDE61-FAC2-E618-9C91-842068401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388416-383C-DDD7-C755-7E21AE43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21B6-29E0-9959-9D50-BA9C1280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F4A303-F902-6B00-6A64-12FA6166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9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C554E8-FDA2-7A90-619B-A892B89E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57041E-0A9A-EFC1-98A8-A668F5E5F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9D3185-3561-7B8D-8F05-75EB9070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F83A72-3DAD-A81B-96E4-0785A7A3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CE2AC6-8D92-E735-4261-1F6C8177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39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D2486-1004-D21C-204F-D397657C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16376A-0765-0B16-E922-F1D93039B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8CB587-8C75-53E0-EAEB-C5E4B39F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9704F0-6597-B134-86BE-AD660D9B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66E07D-988A-9C8E-62C1-72B8B845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9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3ED79-759E-2BED-74BA-D0A68D8F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3DF69-FD0F-2F6B-D0D8-78E0B49F1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FEDCDB-9A2F-06D9-6A37-8EDA7D0A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E0A7AD-0042-77A4-F3DF-DBE94654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5D40AF-01CB-ABDF-EF45-822EB869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1224C1-2246-29E7-140F-E138302B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66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FC84D-195F-FB71-2AB2-E72C0260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B99A7A-6BCA-CADC-9091-FE41EEF0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46CC1F-1B77-9F7B-AD6C-6B920B52F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4BD865F-4EC3-7833-A17A-FE4E8EE57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09D4BF-1886-7554-2E68-FD27E4639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599BB2-3AC9-B6C3-6F9C-7087B904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62484D9-9A91-E7E6-1FC5-1BAD0ACE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3CAE75-F9BD-B8A0-E6FD-9F96BE11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3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BFE6D-C82A-831B-45A2-A780280A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4166FC-8E59-BCD3-03E0-CAB2DC49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3625DD-55F3-5B07-316B-053F5EB0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28BAE7-2BE9-66AF-3CD3-CBF778F8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0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81AC25-439E-F2EC-3318-989D701D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CD39C9-2BEB-47BE-7565-7313D568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2E083D-E250-ED63-496A-5A0955BB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2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22EAB-2704-01C6-7403-707A2222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4E6D0-CDA9-0B5E-A59F-D372212C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F47DA0-B408-F312-A4E7-E382FF5D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B24BB4-AEE2-E97E-8FAF-2A5BCC36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C42E3B-4A29-9560-1A17-4EC85E35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8F6905-74CD-3642-10C1-187B57EC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C40CF0-D332-FAB0-5CE1-1FA83B50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DF91A9-68D0-F19F-5CE4-D9E771285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80BF8-63D5-36F0-EB4A-E3C6C9753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DE2702-0DE7-5757-B2E0-2226CA40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5663E2-EFBD-C6F5-2D6A-278BDCDC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438F73-052E-3943-8681-7D31B234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0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5BEDF9-5B5E-ADB3-B246-3848A086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E3E4C8-0477-86CA-5DB9-82FE1AEE3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FA5390-3305-D8CE-117C-1F4706E8F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98D4-629D-4635-A3D6-519193A194A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3D0F16-90BF-0A84-9277-6E7DA49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1A14C9-4F11-CA71-66BB-79D33ED64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3FC4-83AE-45B8-B353-4117D8CB4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4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tmp"/><Relationship Id="rId4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D909A-5153-C44B-9554-3C1A19568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439" y="717011"/>
            <a:ext cx="1108592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simulated measurement on </a:t>
            </a:r>
            <a:r>
              <a:rPr lang="en-US" altLang="zh-CN" dirty="0" err="1"/>
              <a:t>Touschek</a:t>
            </a:r>
            <a:r>
              <a:rPr lang="en-US" altLang="zh-CN" dirty="0"/>
              <a:t> lifetime in depolarization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0F31B5-75DC-74C8-CE8F-9099C9CE35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物理组</a:t>
            </a:r>
            <a:endParaRPr lang="en-US" altLang="zh-CN" dirty="0"/>
          </a:p>
          <a:p>
            <a:r>
              <a:rPr lang="zh-CN" altLang="en-US" dirty="0"/>
              <a:t>付泓瑾</a:t>
            </a:r>
          </a:p>
        </p:txBody>
      </p:sp>
    </p:spTree>
    <p:extLst>
      <p:ext uri="{BB962C8B-B14F-4D97-AF65-F5344CB8AC3E}">
        <p14:creationId xmlns:p14="http://schemas.microsoft.com/office/powerpoint/2010/main" val="235907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4E039D-7B79-1AC5-9347-F4A7635D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26" y="292231"/>
            <a:ext cx="10957874" cy="5884732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三个束团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ka=1</a:t>
            </a:r>
          </a:p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97360C-5CE4-520E-FBA1-64FCF66B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92" y="1413180"/>
            <a:ext cx="2537896" cy="19026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6C28BE-4A53-1B5C-B03F-505B3D3F3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01" y="1376646"/>
            <a:ext cx="2537897" cy="1902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954C92-C56C-D8D2-B4BB-0D9F92728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21" y="1340113"/>
            <a:ext cx="2635356" cy="19757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BCA97B-C1C7-40BB-632F-69FE44B2C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92" y="4077096"/>
            <a:ext cx="2800889" cy="20998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01A180-0D7F-DB82-43A8-FB6AE10E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04" y="4077095"/>
            <a:ext cx="2800890" cy="20998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5C1FE9-2CA9-ED22-B761-32C8C5588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21" y="4077095"/>
            <a:ext cx="2635356" cy="19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2E096C-F5F8-3B77-5A80-53CF7395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490194"/>
            <a:ext cx="10646790" cy="5825765"/>
          </a:xfrm>
        </p:spPr>
        <p:txBody>
          <a:bodyPr/>
          <a:lstStyle/>
          <a:p>
            <a:r>
              <a:rPr lang="en-US" altLang="zh-CN" dirty="0"/>
              <a:t>(2) ka=2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3CBAE7-6B0A-3BA8-BA32-4433A6BEE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91" y="1326022"/>
            <a:ext cx="2805039" cy="21029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6DD71D-D201-2289-BA55-5C58637E5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11" y="1365686"/>
            <a:ext cx="2642136" cy="19808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14A7A6-1983-40EC-71A5-499F24E80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72" y="1326021"/>
            <a:ext cx="2702907" cy="20264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138263-2AC9-88B2-BB7C-1593B3DB8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20" y="3969514"/>
            <a:ext cx="2926579" cy="21940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8787F12-3C83-C7C6-C6DA-C67DF5429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8" y="4006184"/>
            <a:ext cx="2828754" cy="21207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8CD9E94-7318-8AF3-28F6-4AF5BCE49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70" y="4006183"/>
            <a:ext cx="2702910" cy="20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234F2-8D1D-0E4D-B09E-7543D102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02" y="322868"/>
            <a:ext cx="10515600" cy="6212264"/>
          </a:xfrm>
        </p:spPr>
        <p:txBody>
          <a:bodyPr/>
          <a:lstStyle/>
          <a:p>
            <a:r>
              <a:rPr lang="en-US" altLang="zh-CN" dirty="0"/>
              <a:t>(3)ka=5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E41C49-8B7E-E2EC-2B64-CB348443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8" y="879359"/>
            <a:ext cx="2760668" cy="20697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F5F8F3-125D-6C17-9850-B90AA5DE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45" y="879359"/>
            <a:ext cx="2760668" cy="20697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CF71FA-33AB-5C67-8E7C-8BB007E2F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1" y="879359"/>
            <a:ext cx="2661501" cy="19953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75D0ED-8876-7F48-543A-CD89973DB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8" y="3505562"/>
            <a:ext cx="2875175" cy="21555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9A63C9-2937-949A-EB16-B4C69E52B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45" y="3505562"/>
            <a:ext cx="2875175" cy="21555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88B98B-3EA1-071D-01A8-45D418CD3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30" y="3454162"/>
            <a:ext cx="2762053" cy="20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108D85-3D1E-F171-ED3E-C926BFD3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486"/>
            <a:ext cx="10515600" cy="5976593"/>
          </a:xfrm>
        </p:spPr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五个束团</a:t>
            </a:r>
            <a:endParaRPr lang="en-US" altLang="zh-CN" dirty="0"/>
          </a:p>
          <a:p>
            <a:r>
              <a:rPr lang="en-US" altLang="zh-CN" dirty="0"/>
              <a:t>(1) ka=1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99F602-6CE7-FAD4-39F8-20E759F2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3" y="1536569"/>
            <a:ext cx="2751654" cy="20629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6A8234-4628-D78F-F9A4-B477CD5D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37" y="1549975"/>
            <a:ext cx="2588053" cy="1940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C3E9A3-B106-6C75-5CE0-A54AE95BF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65" y="1536569"/>
            <a:ext cx="2605934" cy="19537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067765-8D02-8CE6-CB56-D799AA034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68" y="4228829"/>
            <a:ext cx="2588051" cy="19402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4B8826-6EFE-E821-1CC1-AFEE66FFC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39" y="4228133"/>
            <a:ext cx="2588051" cy="19402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338ADA-4064-2C12-739A-E97D651F7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65" y="4228133"/>
            <a:ext cx="2605934" cy="19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1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7C4F50-9330-3779-1EAB-DA15B86B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779"/>
            <a:ext cx="10515600" cy="5762184"/>
          </a:xfrm>
        </p:spPr>
        <p:txBody>
          <a:bodyPr/>
          <a:lstStyle/>
          <a:p>
            <a:r>
              <a:rPr lang="en-US" altLang="zh-CN" dirty="0"/>
              <a:t>(2)ka=2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7C9D91-E5FA-10F6-7875-2D8D323E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7" y="1034641"/>
            <a:ext cx="2842746" cy="21312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92E321-A879-3A4A-0ABF-00C4BFFA5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20" y="1034641"/>
            <a:ext cx="2723415" cy="20417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CB403ED-8FC5-DBEA-1182-224C74D5E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79" y="1034641"/>
            <a:ext cx="2723416" cy="20417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E864B74-8FD0-DDCE-5575-73F10AB87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7" y="4003203"/>
            <a:ext cx="2842746" cy="21312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9FFF8B-6B23-A1A1-A527-95B68B806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20" y="4031264"/>
            <a:ext cx="2723415" cy="20417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9CF42FB-6EBB-D74F-45B7-962C74C20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79" y="4031264"/>
            <a:ext cx="2723417" cy="20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A05C81-8C0A-D39C-4570-8BB99562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645"/>
            <a:ext cx="10515600" cy="5809318"/>
          </a:xfrm>
        </p:spPr>
        <p:txBody>
          <a:bodyPr/>
          <a:lstStyle/>
          <a:p>
            <a:r>
              <a:rPr lang="en-US" altLang="zh-CN" dirty="0"/>
              <a:t>(3)ka=5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9292BB-5E1B-7503-9B82-15E33809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33" y="1221804"/>
            <a:ext cx="2730294" cy="20469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27ED14-C547-8C34-43B9-CFFFA45F3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45" y="1221803"/>
            <a:ext cx="2730295" cy="20469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655AA1-53E8-0A9D-4A15-E341C766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15" y="1221803"/>
            <a:ext cx="2730297" cy="20469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119A6E-3210-9EA0-9B8D-F5BACB53B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34" y="4130024"/>
            <a:ext cx="2730293" cy="20469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5DB035-A6B1-E0D0-5591-F7E59895B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45" y="4122902"/>
            <a:ext cx="2645919" cy="19836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EFC31E-0BBE-596A-E6E7-AA916C064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14" y="4059643"/>
            <a:ext cx="2730297" cy="20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7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C04D59-5861-25F8-4F40-21391A06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405353"/>
            <a:ext cx="10675070" cy="6052008"/>
          </a:xfrm>
        </p:spPr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十个束团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ka=1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F24C9B-CD40-61D4-47BD-7F7528BCC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6" y="1474439"/>
            <a:ext cx="2607075" cy="1954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FBA16A-299D-9340-B012-5C87E99AE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62" y="1494042"/>
            <a:ext cx="2607075" cy="19545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BBFC4A-8F6F-5629-544E-6BA4A8371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60" y="1474438"/>
            <a:ext cx="2607075" cy="19545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CB4F28-565C-2049-9986-6555581FE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6" y="4031565"/>
            <a:ext cx="2607075" cy="19545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19787B-38C4-9ECD-205B-1563A1F7C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60" y="3975701"/>
            <a:ext cx="2607077" cy="19545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56278D-4FC3-4C0F-E85D-27B78600E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86" y="3973431"/>
            <a:ext cx="2604049" cy="19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1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376518-D3AE-05B6-D5BE-4DC3E066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206"/>
            <a:ext cx="10515600" cy="5752757"/>
          </a:xfrm>
        </p:spPr>
        <p:txBody>
          <a:bodyPr/>
          <a:lstStyle/>
          <a:p>
            <a:r>
              <a:rPr lang="en-US" altLang="zh-CN" dirty="0"/>
              <a:t>(2)ka=2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3035C1-E7C2-9A4C-1D27-56809BE1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9" y="1102097"/>
            <a:ext cx="2789374" cy="20912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2B7B62-7DBE-5B07-8D75-F459D6A75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78" y="1102097"/>
            <a:ext cx="2789374" cy="20912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660FFD-FBEF-FF4C-9FAF-8BFE5CD94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55" y="1102096"/>
            <a:ext cx="2789375" cy="20912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90676F-0288-DFF8-37EA-A19640DD9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9" y="3949830"/>
            <a:ext cx="2789374" cy="20912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37B523E-51BB-0796-1D73-214CFF290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78" y="3949829"/>
            <a:ext cx="2789374" cy="20912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2A61EC1-CAE2-7290-CB77-500D3F294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35" y="3991242"/>
            <a:ext cx="2734135" cy="20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530AED-D109-D663-6B15-C800AE2D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511"/>
            <a:ext cx="10515600" cy="5856452"/>
          </a:xfrm>
        </p:spPr>
        <p:txBody>
          <a:bodyPr/>
          <a:lstStyle/>
          <a:p>
            <a:r>
              <a:rPr lang="en-US" altLang="zh-CN" dirty="0"/>
              <a:t>(3)ka=5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B57D9F-EB36-83D3-08A1-A8CEB098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" y="1060508"/>
            <a:ext cx="2644783" cy="19828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36F282-A697-B4FD-2422-92CE7B980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7" y="1060508"/>
            <a:ext cx="2644783" cy="19828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A6E23A-38B5-3E12-29F1-9A46D543B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59" y="1060508"/>
            <a:ext cx="2644783" cy="19828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E3AFAA9-B616-BAB7-5161-4CD7B167B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" y="3975366"/>
            <a:ext cx="2644783" cy="19828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E94127-7A27-BFC5-BAB2-D17030061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7" y="3975366"/>
            <a:ext cx="2644783" cy="1982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6508989-CE0C-80AE-977E-F82FA506A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59" y="3975366"/>
            <a:ext cx="2644784" cy="19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36F7DC-0B63-17FA-0836-6C531CE7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365"/>
            <a:ext cx="10515600" cy="5837598"/>
          </a:xfrm>
        </p:spPr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二十个束团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ka=1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B2B5A1-13B7-20C4-8C73-C0E5F0D8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1444519"/>
            <a:ext cx="2813587" cy="21093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9BB79E-5A23-D41E-CA10-281107232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06" y="1444519"/>
            <a:ext cx="2813588" cy="21093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BC49BC-FF39-8C87-6F5E-5FCF3B41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64" y="1444518"/>
            <a:ext cx="2813588" cy="21093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8E530A-F175-899B-EEE8-2FFE5FD11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4131183"/>
            <a:ext cx="2728746" cy="20457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03C07E9-615C-E70B-1E35-26D0D047D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06" y="4086268"/>
            <a:ext cx="2813588" cy="21093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5FBF122-B6EC-7016-085B-DD256E00E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64" y="4067576"/>
            <a:ext cx="2813588" cy="21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23815-96B7-D1C5-C0FA-C46A53DC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zh-CN" altLang="en-US" dirty="0"/>
              <a:t>极化建立过程中的托歇克寿命测量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B6172C-DFF3-242D-2D61-4444AD61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96134" cy="4594029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物理过程概述：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）总流强从</a:t>
            </a:r>
            <a:r>
              <a:rPr lang="en-US" altLang="zh-CN" dirty="0"/>
              <a:t>20mA</a:t>
            </a:r>
            <a:r>
              <a:rPr lang="zh-CN" altLang="en-US" dirty="0"/>
              <a:t>开始按指数规律衰减，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）束流寿命完全由托歇克寿命决定，其会随极化和束团流强而改变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）假设用一个带误差的</a:t>
            </a:r>
            <a:r>
              <a:rPr lang="en-US" altLang="zh-CN" dirty="0"/>
              <a:t>DCCT</a:t>
            </a:r>
            <a:r>
              <a:rPr lang="zh-CN" altLang="en-US" dirty="0"/>
              <a:t>每隔</a:t>
            </a:r>
            <a:r>
              <a:rPr lang="en-US" altLang="zh-CN" dirty="0"/>
              <a:t>1s</a:t>
            </a:r>
            <a:r>
              <a:rPr lang="zh-CN" altLang="en-US" dirty="0"/>
              <a:t>‘读取’一个总流强，‘读数’由准确值和一个正态分布的随机误差组成。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）每隔一段时间（样本容量）用这些读数按指数规律拟合出一个束流寿命，作为‘测量’的托歇克寿命，并对流强做归一化处理</a:t>
            </a:r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517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5863E1-C688-F156-9C41-68E705970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58"/>
            <a:ext cx="10515600" cy="5875305"/>
          </a:xfrm>
        </p:spPr>
        <p:txBody>
          <a:bodyPr/>
          <a:lstStyle/>
          <a:p>
            <a:r>
              <a:rPr lang="en-US" altLang="zh-CN" dirty="0"/>
              <a:t>(2)ka=2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FEB0A1-CE6E-D720-539D-BCBFC48A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6" y="1203441"/>
            <a:ext cx="2858520" cy="21430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DF4122-9701-901E-9B19-F7E72AEFE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40" y="1203440"/>
            <a:ext cx="2858520" cy="21430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067F6A-F19C-EE88-5175-67ECC71EA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2" y="1203440"/>
            <a:ext cx="2858519" cy="21430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BA7E00-D2DA-FA76-78F0-2CE21E64B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6" y="4016189"/>
            <a:ext cx="2858521" cy="21430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E9A825-E215-6B07-2B90-B46A4C33C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37" y="4016188"/>
            <a:ext cx="2858523" cy="21430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5CE7377-7FA5-E66D-D758-73A1B4CAA4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2" y="4016188"/>
            <a:ext cx="2753469" cy="20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E0B52D-EB9E-259B-A438-87C4B8C5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766"/>
            <a:ext cx="10515600" cy="5667916"/>
          </a:xfrm>
        </p:spPr>
        <p:txBody>
          <a:bodyPr/>
          <a:lstStyle/>
          <a:p>
            <a:r>
              <a:rPr lang="en-US" altLang="zh-CN" dirty="0"/>
              <a:t>(3)ka=5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FBFEEE-A07F-1255-6FB2-2282E5D63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9" y="1196365"/>
            <a:ext cx="2977982" cy="2232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0B5C53-342D-6371-FD9C-3BEC7DFB7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52" y="1196365"/>
            <a:ext cx="2977982" cy="2232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721A88-6C88-6AD0-7B9D-858D54B92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3" y="1266127"/>
            <a:ext cx="2759192" cy="20686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3F1D5A4-4622-C1CF-7D91-58C4CF4D3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9" y="3998007"/>
            <a:ext cx="2977982" cy="22326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EC65AFD-560A-F196-84B8-26CE7D69C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53" y="3998007"/>
            <a:ext cx="2977981" cy="22326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FF2554-B1CB-64A7-0296-C604416E3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4" y="3998007"/>
            <a:ext cx="2868659" cy="21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C427B-84CC-01C1-EE00-9F4A9DBB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包含退极化过程的托歇克寿命测量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4C117-261E-5B21-1075-64E06771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zh-CN" altLang="en-US" dirty="0"/>
              <a:t>相比第一部分，第二部分会在</a:t>
            </a:r>
            <a:r>
              <a:rPr lang="en-US" altLang="zh-CN" dirty="0"/>
              <a:t>60</a:t>
            </a:r>
            <a:r>
              <a:rPr lang="zh-CN" altLang="en-US" dirty="0"/>
              <a:t>分钟瞬间退极化，然后再逐渐建立极化。</a:t>
            </a:r>
          </a:p>
        </p:txBody>
      </p:sp>
    </p:spTree>
    <p:extLst>
      <p:ext uri="{BB962C8B-B14F-4D97-AF65-F5344CB8AC3E}">
        <p14:creationId xmlns:p14="http://schemas.microsoft.com/office/powerpoint/2010/main" val="142928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804AE3-4957-5A32-5749-52850845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072"/>
            <a:ext cx="10515600" cy="600487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一个束团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ka=1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9E6BB4-4E27-B84A-713B-AA352746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5" y="1445456"/>
            <a:ext cx="2814467" cy="21100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C3063B-E5E0-33D2-F663-A05AA7329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5" y="1445456"/>
            <a:ext cx="2814468" cy="2110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F7DF9A-9142-15D7-8E2D-B6C70752E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34" y="1382062"/>
            <a:ext cx="2899024" cy="21734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E10B26-044B-76E0-4455-E35661877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5" y="4196486"/>
            <a:ext cx="2814467" cy="21100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B3CA1C-1E37-6BDB-0B21-C6FD508D7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5" y="4196484"/>
            <a:ext cx="2814470" cy="21100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3C2377-699B-B530-8215-4E921B877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34" y="4164788"/>
            <a:ext cx="2899025" cy="21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3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3289D1-26C6-8B09-D6E9-BC31EE25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767"/>
            <a:ext cx="10515600" cy="5696196"/>
          </a:xfrm>
        </p:spPr>
        <p:txBody>
          <a:bodyPr/>
          <a:lstStyle/>
          <a:p>
            <a:r>
              <a:rPr lang="en-US" altLang="zh-CN" dirty="0"/>
              <a:t>(2)ka=2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60BA85-13AE-57FC-59A0-18E9315EE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1" y="1077471"/>
            <a:ext cx="3003003" cy="22513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843472-963D-9BFB-987B-815AF912F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60" y="1077471"/>
            <a:ext cx="3003003" cy="22513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BEA60B9-3F26-4224-52CC-C3E48C249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73" y="1002056"/>
            <a:ext cx="3003003" cy="22513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EE7EA26-4D2D-40F9-6691-F067C0C38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8" y="3925569"/>
            <a:ext cx="3105496" cy="23282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32F71B4-A7C3-0444-24FC-4B6E503A8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60" y="3925569"/>
            <a:ext cx="3225507" cy="24182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1E99043-378D-9954-7674-CF914F6BEC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65" y="3925569"/>
            <a:ext cx="3105495" cy="23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53900-8787-8CD6-E937-7D1EC548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341721"/>
            <a:ext cx="10750485" cy="6174557"/>
          </a:xfrm>
        </p:spPr>
        <p:txBody>
          <a:bodyPr/>
          <a:lstStyle/>
          <a:p>
            <a:r>
              <a:rPr lang="en-US" altLang="zh-CN" dirty="0"/>
              <a:t>(3)ka=5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B99C0C-3049-09BC-EA13-212C309ED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1005489"/>
            <a:ext cx="3077066" cy="23069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3B4EAC-0417-BB13-7256-E5402A060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99" y="1005490"/>
            <a:ext cx="2992932" cy="22438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3E9C4E-9DBA-DB15-F02D-F971197A2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54" y="942413"/>
            <a:ext cx="3077066" cy="23069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8A000F-D9E0-5B86-BA16-7DD49446D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3976178"/>
            <a:ext cx="3077066" cy="23069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BFE15D7-5104-0C51-53DF-D01B0C9E9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99" y="3976178"/>
            <a:ext cx="3077067" cy="23069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11321C-EEA8-CE56-612F-615B8AA241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6" y="3863972"/>
            <a:ext cx="3376395" cy="25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7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D50AC6-D588-3759-6C61-66F22BE0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51"/>
            <a:ext cx="10515600" cy="5913012"/>
          </a:xfrm>
        </p:spPr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两个束团</a:t>
            </a:r>
            <a:endParaRPr lang="en-US" altLang="zh-CN" dirty="0"/>
          </a:p>
          <a:p>
            <a:r>
              <a:rPr lang="en-US" altLang="zh-CN" dirty="0"/>
              <a:t>(1)ka=1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A67BFE-291F-FA29-61BC-50925A65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4" y="1498880"/>
            <a:ext cx="2739051" cy="20535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DFFEA2-5198-F1D7-BDF9-56334C512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74" y="1498879"/>
            <a:ext cx="2739051" cy="20535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3343A2-D4E0-AD83-2837-B2A2522F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73" y="1498879"/>
            <a:ext cx="2739053" cy="20535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F53BE0-50E0-5F8F-2229-76BED390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4" y="4194927"/>
            <a:ext cx="2842287" cy="21309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C2EEFE-51DE-3753-497F-A0868A7EF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74" y="4194927"/>
            <a:ext cx="2842288" cy="21309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BA64F94-E40E-EA17-F25D-AE4A3B9BC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89" y="4194927"/>
            <a:ext cx="2842288" cy="21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9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81300B-215D-C3ED-C75D-EA15B56F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395926"/>
            <a:ext cx="11042715" cy="5781037"/>
          </a:xfrm>
        </p:spPr>
        <p:txBody>
          <a:bodyPr/>
          <a:lstStyle/>
          <a:p>
            <a:r>
              <a:rPr lang="en-US" altLang="zh-CN" dirty="0"/>
              <a:t>(2)ka=2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8292CE-0919-235B-62B8-316FD3363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92" y="1159496"/>
            <a:ext cx="2748992" cy="20609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D4B92A-3EC5-D91E-2F36-8DA4241F5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04" y="1159497"/>
            <a:ext cx="2748992" cy="20609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6B9FC0-CB81-D8E0-EDA9-301F6AAC0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15" y="1159496"/>
            <a:ext cx="2936008" cy="2201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333F99-5E4C-F9C2-A098-923EF2F5B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69" y="3984025"/>
            <a:ext cx="2663637" cy="19969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6550E17-1CE1-11EB-15EB-A7CFB4093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81" y="3984025"/>
            <a:ext cx="2748992" cy="20609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0ED9ED7-2BDF-EBA9-B9F5-BB1162782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02" y="3984025"/>
            <a:ext cx="2748991" cy="20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15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7900E8-12F0-05E3-4D34-80E9BFD7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474"/>
            <a:ext cx="10515600" cy="5677342"/>
          </a:xfrm>
        </p:spPr>
        <p:txBody>
          <a:bodyPr/>
          <a:lstStyle/>
          <a:p>
            <a:r>
              <a:rPr lang="en-US" altLang="zh-CN" dirty="0"/>
              <a:t>(3)ka=5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5EADAE-C8C1-D680-EC8E-DBF25180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2" y="1256113"/>
            <a:ext cx="2635356" cy="19757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2757F6-DEC6-F6BC-277A-DDC4FFEF8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20" y="1178371"/>
            <a:ext cx="2739052" cy="20535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A102ED-B424-3B9D-A068-892153CC5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90" y="1155648"/>
            <a:ext cx="2844098" cy="21322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5BC8F7-AAD0-4165-F227-90FEF971C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1" y="3969516"/>
            <a:ext cx="2635357" cy="19757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CFA645-FA49-DBEC-B030-34FB31BEE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74" y="3965206"/>
            <a:ext cx="2739052" cy="20535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5B706B5-20BD-B1A8-9CDC-AA434998D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95" y="3925083"/>
            <a:ext cx="2844098" cy="21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35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276BDA-762F-FBDE-377C-FDEE0B74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64"/>
            <a:ext cx="10515600" cy="5743330"/>
          </a:xfrm>
        </p:spPr>
        <p:txBody>
          <a:bodyPr/>
          <a:lstStyle/>
          <a:p>
            <a:r>
              <a:rPr lang="en-US" altLang="zh-CN" dirty="0"/>
              <a:t>3. ka=1 , 300</a:t>
            </a:r>
            <a:r>
              <a:rPr lang="zh-CN" altLang="en-US" dirty="0"/>
              <a:t>个流强算出一个束流寿命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1A79810-2C57-1A1B-C858-54B17082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09" y="818906"/>
            <a:ext cx="3186430" cy="23889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44BD9B9-26EC-69AD-1613-7F4F0A61A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78" y="738936"/>
            <a:ext cx="3293097" cy="24688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E424E8-2C48-CE49-16CD-627C86B16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77" y="3902313"/>
            <a:ext cx="3116294" cy="23363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0472D6-DC0E-0C54-B70C-186A3E591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31" y="3782958"/>
            <a:ext cx="3293097" cy="246888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5AA02B5-CF62-BFA0-7AB0-E8B3C7D8CDAE}"/>
              </a:ext>
            </a:extLst>
          </p:cNvPr>
          <p:cNvSpPr txBox="1"/>
          <p:nvPr/>
        </p:nvSpPr>
        <p:spPr>
          <a:xfrm>
            <a:off x="2686639" y="3327133"/>
            <a:ext cx="24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个束团</a:t>
            </a:r>
            <a:r>
              <a:rPr lang="en-US" altLang="zh-CN" dirty="0"/>
              <a:t>*6.667mA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13A9081-0F33-7A0F-143B-D8A33C247519}"/>
              </a:ext>
            </a:extLst>
          </p:cNvPr>
          <p:cNvSpPr txBox="1"/>
          <p:nvPr/>
        </p:nvSpPr>
        <p:spPr>
          <a:xfrm>
            <a:off x="7694236" y="3310722"/>
            <a:ext cx="189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个束团</a:t>
            </a:r>
            <a:r>
              <a:rPr lang="en-US" altLang="zh-CN" dirty="0"/>
              <a:t>*4mA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399120-69BD-686D-C107-C270B1F24F12}"/>
              </a:ext>
            </a:extLst>
          </p:cNvPr>
          <p:cNvSpPr txBox="1"/>
          <p:nvPr/>
        </p:nvSpPr>
        <p:spPr>
          <a:xfrm>
            <a:off x="2977473" y="6291816"/>
            <a:ext cx="189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</a:t>
            </a:r>
            <a:r>
              <a:rPr lang="zh-CN" altLang="en-US" dirty="0"/>
              <a:t>个束团</a:t>
            </a:r>
            <a:r>
              <a:rPr lang="en-US" altLang="zh-CN" dirty="0"/>
              <a:t>*2mA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A1792CD-AB31-F4E0-B916-094D9FB55240}"/>
              </a:ext>
            </a:extLst>
          </p:cNvPr>
          <p:cNvSpPr txBox="1"/>
          <p:nvPr/>
        </p:nvSpPr>
        <p:spPr>
          <a:xfrm>
            <a:off x="7694236" y="6263803"/>
            <a:ext cx="189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</a:t>
            </a:r>
            <a:r>
              <a:rPr lang="zh-CN" altLang="en-US" dirty="0"/>
              <a:t>个束团</a:t>
            </a:r>
            <a:r>
              <a:rPr lang="en-US" altLang="zh-CN" dirty="0"/>
              <a:t>*1mA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621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28E4E7-7495-83A9-8692-BC376D44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1085"/>
                <a:ext cx="10515600" cy="6080288"/>
              </a:xfrm>
            </p:spPr>
            <p:txBody>
              <a:bodyPr/>
              <a:lstStyle/>
              <a:p>
                <a:r>
                  <a:rPr lang="en-US" altLang="zh-CN" dirty="0"/>
                  <a:t> </a:t>
                </a:r>
                <a:r>
                  <a:rPr lang="zh-CN" altLang="en-US" dirty="0"/>
                  <a:t>考虑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种填充方式：</a:t>
                </a:r>
                <a:endParaRPr lang="en-US" altLang="zh-CN" dirty="0"/>
              </a:p>
              <a:p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zh-CN" altLang="en-US" dirty="0"/>
                  <a:t>标准读数误差</a:t>
                </a:r>
                <a:r>
                  <a:rPr lang="en-US" altLang="zh-CN" dirty="0"/>
                  <a:t>r=0.002967mA,</a:t>
                </a:r>
                <a:r>
                  <a:rPr lang="zh-CN" altLang="en-US" dirty="0"/>
                  <a:t>取其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ka</m:t>
                        </m:r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倍</m:t>
                    </m:r>
                  </m:oMath>
                </a14:m>
                <a:r>
                  <a:rPr lang="zh-CN" altLang="en-US" dirty="0"/>
                  <a:t>作为读数误差</a:t>
                </a:r>
                <a:endParaRPr lang="en-US" altLang="zh-CN" dirty="0"/>
              </a:p>
              <a:p>
                <a:r>
                  <a:rPr lang="en-US" altLang="zh-CN" dirty="0"/>
                  <a:t>  </a:t>
                </a:r>
              </a:p>
              <a:p>
                <a:r>
                  <a:rPr lang="en-US" altLang="zh-CN" dirty="0"/>
                  <a:t>  </a:t>
                </a:r>
                <a:r>
                  <a:rPr lang="zh-CN" altLang="en-US" dirty="0"/>
                  <a:t>计算每个托歇克寿命的流强取数时间也是可以改变的</a:t>
                </a:r>
                <a:endParaRPr lang="en-US" altLang="zh-CN" dirty="0"/>
              </a:p>
              <a:p>
                <a:r>
                  <a:rPr lang="en-US" altLang="zh-CN" dirty="0"/>
                  <a:t>  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28E4E7-7495-83A9-8692-BC376D44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1085"/>
                <a:ext cx="10515600" cy="6080288"/>
              </a:xfrm>
              <a:blipFill>
                <a:blip r:embed="rId2"/>
                <a:stretch>
                  <a:fillRect l="-1043" t="-18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9A696D6-2C75-68EA-68A6-C311D4908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4356"/>
              </p:ext>
            </p:extLst>
          </p:nvPr>
        </p:nvGraphicFramePr>
        <p:xfrm>
          <a:off x="1282045" y="1074655"/>
          <a:ext cx="8993171" cy="104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739">
                  <a:extLst>
                    <a:ext uri="{9D8B030D-6E8A-4147-A177-3AD203B41FA5}">
                      <a16:colId xmlns:a16="http://schemas.microsoft.com/office/drawing/2014/main" val="3177033820"/>
                    </a:ext>
                  </a:extLst>
                </a:gridCol>
                <a:gridCol w="1248350">
                  <a:extLst>
                    <a:ext uri="{9D8B030D-6E8A-4147-A177-3AD203B41FA5}">
                      <a16:colId xmlns:a16="http://schemas.microsoft.com/office/drawing/2014/main" val="464115445"/>
                    </a:ext>
                  </a:extLst>
                </a:gridCol>
                <a:gridCol w="1262005">
                  <a:extLst>
                    <a:ext uri="{9D8B030D-6E8A-4147-A177-3AD203B41FA5}">
                      <a16:colId xmlns:a16="http://schemas.microsoft.com/office/drawing/2014/main" val="2442697493"/>
                    </a:ext>
                  </a:extLst>
                </a:gridCol>
                <a:gridCol w="1198450">
                  <a:extLst>
                    <a:ext uri="{9D8B030D-6E8A-4147-A177-3AD203B41FA5}">
                      <a16:colId xmlns:a16="http://schemas.microsoft.com/office/drawing/2014/main" val="2929040224"/>
                    </a:ext>
                  </a:extLst>
                </a:gridCol>
                <a:gridCol w="1207530">
                  <a:extLst>
                    <a:ext uri="{9D8B030D-6E8A-4147-A177-3AD203B41FA5}">
                      <a16:colId xmlns:a16="http://schemas.microsoft.com/office/drawing/2014/main" val="3955973182"/>
                    </a:ext>
                  </a:extLst>
                </a:gridCol>
                <a:gridCol w="1481771">
                  <a:extLst>
                    <a:ext uri="{9D8B030D-6E8A-4147-A177-3AD203B41FA5}">
                      <a16:colId xmlns:a16="http://schemas.microsoft.com/office/drawing/2014/main" val="3381996959"/>
                    </a:ext>
                  </a:extLst>
                </a:gridCol>
                <a:gridCol w="1310326">
                  <a:extLst>
                    <a:ext uri="{9D8B030D-6E8A-4147-A177-3AD203B41FA5}">
                      <a16:colId xmlns:a16="http://schemas.microsoft.com/office/drawing/2014/main" val="4094640641"/>
                    </a:ext>
                  </a:extLst>
                </a:gridCol>
              </a:tblGrid>
              <a:tr h="403469">
                <a:tc>
                  <a:txBody>
                    <a:bodyPr/>
                    <a:lstStyle/>
                    <a:p>
                      <a:r>
                        <a:rPr lang="zh-CN" altLang="en-US" dirty="0"/>
                        <a:t>束团个数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3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单束团流强</a:t>
                      </a:r>
                      <a:r>
                        <a:rPr lang="en-US" altLang="zh-CN" dirty="0"/>
                        <a:t>/mA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6.6667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113654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E1CB665A-B486-7610-1139-F5977114D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52348"/>
              </p:ext>
            </p:extLst>
          </p:nvPr>
        </p:nvGraphicFramePr>
        <p:xfrm>
          <a:off x="1372122" y="4254710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8788446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1225039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6092816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429902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435714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5120105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01326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取数时间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360s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761866"/>
                  </a:ext>
                </a:extLst>
              </a:tr>
            </a:tbl>
          </a:graphicData>
        </a:graphic>
      </p:graphicFrame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E07C1750-51E8-56C3-E2AE-7FA93EECD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62211"/>
              </p:ext>
            </p:extLst>
          </p:nvPr>
        </p:nvGraphicFramePr>
        <p:xfrm>
          <a:off x="1372122" y="3001037"/>
          <a:ext cx="696685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20954249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640847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4128366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1815771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5788989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951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ka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9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220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22252-8F99-259F-35EB-D413758C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3. 3</a:t>
            </a:r>
            <a:r>
              <a:rPr lang="zh-CN" altLang="en-US" dirty="0"/>
              <a:t>月</a:t>
            </a:r>
            <a:r>
              <a:rPr lang="en-US" altLang="zh-CN" dirty="0" err="1"/>
              <a:t>Touschek</a:t>
            </a:r>
            <a:r>
              <a:rPr lang="zh-CN" altLang="en-US" dirty="0"/>
              <a:t>新公式的计算结果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362856-23CB-C70B-542E-FFD867E9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8552"/>
              </a:xfrm>
            </p:spPr>
            <p:txBody>
              <a:bodyPr/>
              <a:lstStyle/>
              <a:p>
                <a:r>
                  <a:rPr lang="en-US" altLang="zh-CN" dirty="0"/>
                  <a:t> 3</a:t>
                </a:r>
                <a:r>
                  <a:rPr lang="zh-CN" altLang="en-US" dirty="0"/>
                  <a:t>月时提到基于</a:t>
                </a:r>
                <a:r>
                  <a:rPr lang="en-US" altLang="zh-CN" dirty="0" err="1"/>
                  <a:t>Piwinski</a:t>
                </a:r>
                <a:r>
                  <a:rPr lang="zh-CN" altLang="en-US" dirty="0"/>
                  <a:t>理论框架，使用质心系中非相对论极化电子的穆勒散射截面公式，导出了一个新的计算极化电子的托歇克寿命公式</a:t>
                </a:r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num>
                      <m:den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=1.5%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362856-23CB-C70B-542E-FFD867E9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8552"/>
              </a:xfrm>
              <a:blipFill>
                <a:blip r:embed="rId2"/>
                <a:stretch>
                  <a:fillRect l="-1043" t="-2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857C397-8447-8C47-0199-E71FC376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80" y="3610040"/>
            <a:ext cx="3366792" cy="251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0B66F8-3DC5-1C4C-1EE8-14F02E55A1A3}"/>
                  </a:ext>
                </a:extLst>
              </p:cNvPr>
              <p:cNvSpPr txBox="1"/>
              <p:nvPr/>
            </p:nvSpPr>
            <p:spPr>
              <a:xfrm>
                <a:off x="6372520" y="6215876"/>
                <a:ext cx="2513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=0.7480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=58.93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0B66F8-3DC5-1C4C-1EE8-14F02E55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20" y="6215876"/>
                <a:ext cx="2513445" cy="276999"/>
              </a:xfrm>
              <a:prstGeom prst="rect">
                <a:avLst/>
              </a:prstGeom>
              <a:blipFill>
                <a:blip r:embed="rId4"/>
                <a:stretch>
                  <a:fillRect l="-1453" r="-1695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E791942-781A-764C-3D40-458B3A9C2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18" y="3590683"/>
            <a:ext cx="3366792" cy="25326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99FDFC3-59DE-44DB-F394-3968E3D71E8D}"/>
              </a:ext>
            </a:extLst>
          </p:cNvPr>
          <p:cNvSpPr txBox="1"/>
          <p:nvPr/>
        </p:nvSpPr>
        <p:spPr>
          <a:xfrm>
            <a:off x="2696066" y="6190809"/>
            <a:ext cx="23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P=0.0  TL=58.05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102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EB0631-B969-E5D1-67DC-6E9D93723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81836"/>
                <a:ext cx="11210365" cy="625204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Le Duff</a:t>
                </a:r>
              </a:p>
              <a:p>
                <a:r>
                  <a:rPr lang="en-US" altLang="zh-CN" dirty="0" err="1"/>
                  <a:t>Touschek</a:t>
                </a:r>
                <a:r>
                  <a:rPr lang="zh-CN" altLang="en-US" dirty="0"/>
                  <a:t>寿命</a:t>
                </a:r>
                <a:r>
                  <a:rPr lang="en-US" altLang="zh-CN" dirty="0"/>
                  <a:t>(328</a:t>
                </a:r>
                <a:r>
                  <a:rPr lang="zh-CN" altLang="en-US" dirty="0"/>
                  <a:t>个束团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 相对改变量为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num>
                      <m:den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=3.77%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根据王老师的</a:t>
                </a:r>
                <a:r>
                  <a:rPr lang="en-US" altLang="zh-CN" dirty="0"/>
                  <a:t>note</a:t>
                </a:r>
                <a:r>
                  <a:rPr lang="zh-CN" altLang="en-US" dirty="0"/>
                  <a:t>，同步辐射模式下单腔</a:t>
                </a:r>
                <a:r>
                  <a:rPr lang="en-US" altLang="zh-CN" dirty="0"/>
                  <a:t>1.6MeV,</a:t>
                </a:r>
                <a:r>
                  <a:rPr lang="zh-CN" altLang="en-US" dirty="0"/>
                  <a:t>根据</a:t>
                </a:r>
                <a:r>
                  <a:rPr lang="en-US" altLang="zh-CN" dirty="0"/>
                  <a:t>327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100</a:t>
                </a:r>
                <a:r>
                  <a:rPr lang="zh-CN" altLang="en-US" dirty="0"/>
                  <a:t>个束团填充的束流寿命，算出</a:t>
                </a:r>
                <a:r>
                  <a:rPr lang="en-US" altLang="zh-CN" dirty="0"/>
                  <a:t>327</a:t>
                </a:r>
                <a:r>
                  <a:rPr lang="zh-CN" altLang="en-US" dirty="0"/>
                  <a:t>个束团的</a:t>
                </a:r>
                <a:r>
                  <a:rPr lang="en-US" altLang="zh-CN" dirty="0" err="1"/>
                  <a:t>Touschek</a:t>
                </a:r>
                <a:r>
                  <a:rPr lang="zh-CN" altLang="en-US" dirty="0"/>
                  <a:t>寿命为</a:t>
                </a:r>
                <a:r>
                  <a:rPr lang="en-US" altLang="zh-CN" dirty="0"/>
                  <a:t>60.5</a:t>
                </a:r>
                <a:r>
                  <a:rPr lang="zh-CN" altLang="en-US" dirty="0"/>
                  <a:t>小时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EB0631-B969-E5D1-67DC-6E9D93723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81836"/>
                <a:ext cx="11210365" cy="6252046"/>
              </a:xfrm>
              <a:blipFill>
                <a:blip r:embed="rId2"/>
                <a:stretch>
                  <a:fillRect l="-924" t="-1854" b="-2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519B496-00AF-86C3-0D6D-2CE132DED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53" y="1516988"/>
            <a:ext cx="3553000" cy="26583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90F6BAF-7FD3-F18F-9D32-E98551009782}"/>
              </a:ext>
            </a:extLst>
          </p:cNvPr>
          <p:cNvSpPr txBox="1"/>
          <p:nvPr/>
        </p:nvSpPr>
        <p:spPr>
          <a:xfrm>
            <a:off x="2787260" y="4245812"/>
            <a:ext cx="277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P=0.0      TL=48.99h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A8DF0B-CDA9-EA1A-AAB5-F7207D49B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511" y="1516988"/>
            <a:ext cx="3531232" cy="26434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DB4811-4953-2A12-38A8-2DA74B70C766}"/>
              </a:ext>
            </a:extLst>
          </p:cNvPr>
          <p:cNvSpPr txBox="1"/>
          <p:nvPr/>
        </p:nvSpPr>
        <p:spPr>
          <a:xfrm>
            <a:off x="6866584" y="4245812"/>
            <a:ext cx="312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P=0.7480      TL=50.91h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650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0A70B-81C7-E263-4FC9-3B5F4A2C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988219-B9C0-F7F8-06EC-13CE838C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45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AAA0C0-8139-6226-8F8D-9AC18AF2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471340"/>
            <a:ext cx="11014435" cy="5891753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一个束团</a:t>
            </a:r>
            <a:endParaRPr lang="en-US" altLang="zh-CN" dirty="0"/>
          </a:p>
          <a:p>
            <a:r>
              <a:rPr lang="zh-CN" altLang="en-US" dirty="0"/>
              <a:t> （</a:t>
            </a:r>
            <a:r>
              <a:rPr lang="en-US" altLang="zh-CN" dirty="0"/>
              <a:t>1</a:t>
            </a:r>
            <a:r>
              <a:rPr lang="zh-CN" altLang="en-US" dirty="0"/>
              <a:t>） </a:t>
            </a:r>
            <a:r>
              <a:rPr lang="en-US" altLang="zh-CN" dirty="0"/>
              <a:t>ka=1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25381A-945E-8391-E2A8-286CD049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96126"/>
            <a:ext cx="3028437" cy="22704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C0B647-6E0A-E4D2-32A2-7C2CC5A16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13" y="1596126"/>
            <a:ext cx="3028436" cy="22704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FEB874-15EB-7704-7C9A-6C1CE7531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80" y="4205652"/>
            <a:ext cx="3028437" cy="22704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CA59ED-5015-E645-8283-6D273024A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81" y="1596126"/>
            <a:ext cx="3028438" cy="2270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2721BF-6C68-72CE-3C63-098037E42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7" y="4205651"/>
            <a:ext cx="3028438" cy="22704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8DBD4A-AC1F-02BD-7C25-F842A3DC9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13" y="4147794"/>
            <a:ext cx="3105610" cy="23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E55049-822B-F0A6-65BB-9221B3CB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518474"/>
            <a:ext cx="10891887" cy="5658489"/>
          </a:xfrm>
        </p:spPr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ka=2</a:t>
            </a:r>
          </a:p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837FE1-18D5-D838-7A59-E3829BC1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9366"/>
            <a:ext cx="2907286" cy="21796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F6A8F9-D352-555F-981C-6379FEB62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68" y="1249366"/>
            <a:ext cx="2993089" cy="22439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907471-BC15-6987-2F3F-7CC5190DE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9" y="1249366"/>
            <a:ext cx="3067836" cy="2300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DD38515-89BF-C68E-3A97-CE968DB57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59890"/>
            <a:ext cx="2907287" cy="21796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24EF9BE-89C3-CC6E-4DCB-59E636ED5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67" y="4127726"/>
            <a:ext cx="2993089" cy="22439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D508A0-77CA-E566-EAC5-BF5073DEA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85" y="4127726"/>
            <a:ext cx="2993090" cy="22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0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0554AC-FC89-6000-85D4-362F0876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218"/>
            <a:ext cx="10515600" cy="6155703"/>
          </a:xfrm>
        </p:spPr>
        <p:txBody>
          <a:bodyPr/>
          <a:lstStyle/>
          <a:p>
            <a:r>
              <a:rPr lang="en-US" altLang="zh-CN" dirty="0"/>
              <a:t>(3) ka=5</a:t>
            </a:r>
          </a:p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34F7C7-9841-6736-CDCC-69911CB7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6" y="986788"/>
            <a:ext cx="3190750" cy="23921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60736B-24F2-B6A0-AE63-9D10F1948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12" y="986787"/>
            <a:ext cx="3190750" cy="23921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2AFAC6-6AE4-3E28-F93E-178F2AFAD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78" y="993857"/>
            <a:ext cx="3257524" cy="24422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7EDF58-8CB5-9527-7B93-EF8EA2361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" y="4007506"/>
            <a:ext cx="3117647" cy="23373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D2277E-D51C-C07C-DDD4-D07A442CC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12" y="4007506"/>
            <a:ext cx="3190754" cy="23921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0EAB761-BC93-9078-F7E7-4BF3F22F0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78" y="4007506"/>
            <a:ext cx="3190753" cy="2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2BBCAA-C041-8D5D-3AF3-C2091163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82"/>
            <a:ext cx="10515600" cy="6429081"/>
          </a:xfrm>
        </p:spPr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两个束团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ka=1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159491-D6FB-3F96-9B48-679DC304C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1326644"/>
            <a:ext cx="2917375" cy="21871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844FCD-105B-58A1-02EC-F1540C78B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1326644"/>
            <a:ext cx="2917375" cy="21871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5F2D54-4DED-1448-69A1-BF4C24D85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33" y="1326642"/>
            <a:ext cx="2917375" cy="21871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EC764E6-F1B9-5ECD-6789-D651C4902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3962702"/>
            <a:ext cx="2917376" cy="21871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D8F329-489E-DB00-680D-B6C8B4B55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11" y="3962703"/>
            <a:ext cx="2917376" cy="21871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94B7354-260B-BC42-D19A-7E689BA26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33" y="3962702"/>
            <a:ext cx="2917378" cy="2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9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16567D-369F-5979-3D2A-6C251DDE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254524"/>
            <a:ext cx="10731631" cy="6400800"/>
          </a:xfrm>
        </p:spPr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ka=2</a:t>
            </a:r>
          </a:p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EEBF74-2F39-2CCE-3F45-47FB1ABE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5" y="910055"/>
            <a:ext cx="2946056" cy="2208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415B69-1E68-AF49-A9E4-07D5C6AF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72" y="910055"/>
            <a:ext cx="2946056" cy="2208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7F6BCB-5032-9E79-865A-2A71A281F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33" y="910055"/>
            <a:ext cx="2838550" cy="21281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D63C7D-28A3-94FF-10AF-6EB3142D7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5" y="3664807"/>
            <a:ext cx="2946056" cy="2208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7F8478-8D4A-675B-2FBF-E6ECD132F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72" y="3664807"/>
            <a:ext cx="2946056" cy="22086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5A9F6B8-0EE5-8158-C336-EAADAE7B9E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44" y="3664807"/>
            <a:ext cx="2838548" cy="21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9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0B3041-EB04-C868-6F4B-2F03C108C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9" y="337008"/>
            <a:ext cx="10515600" cy="6183984"/>
          </a:xfrm>
        </p:spPr>
        <p:txBody>
          <a:bodyPr/>
          <a:lstStyle/>
          <a:p>
            <a:r>
              <a:rPr lang="en-US" altLang="zh-CN" dirty="0"/>
              <a:t>(3) ka=5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A496C3-D742-FD42-1A5F-B4FBC006D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91" y="1093509"/>
            <a:ext cx="2852242" cy="2138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8493E6-843C-A369-04A5-27B60AAB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08" y="1093508"/>
            <a:ext cx="2852243" cy="21383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85D412-AE44-1AD5-AE98-1D859ED10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56" y="1093509"/>
            <a:ext cx="2852244" cy="2138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7D6C60-2282-6B4E-334E-F6BFED09B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90" y="3988377"/>
            <a:ext cx="2852243" cy="21383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31498E0-A7B4-74BC-3F10-98CD3CCD8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30" y="3924796"/>
            <a:ext cx="3021855" cy="22655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DD5AB3E-F3E3-7BF2-A8C1-AEB3B229F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56" y="3924795"/>
            <a:ext cx="3021857" cy="22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8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596</Words>
  <Application>Microsoft Office PowerPoint</Application>
  <PresentationFormat>宽屏</PresentationFormat>
  <Paragraphs>109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等线</vt:lpstr>
      <vt:lpstr>等线 Light</vt:lpstr>
      <vt:lpstr>Arial</vt:lpstr>
      <vt:lpstr>Cambria Math</vt:lpstr>
      <vt:lpstr>Office 主题​​</vt:lpstr>
      <vt:lpstr>The simulated measurement on Touschek lifetime in depolarization </vt:lpstr>
      <vt:lpstr>一.极化建立过程中的托歇克寿命测量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2.包含退极化过程的托歇克寿命测量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3月Touschek新公式的计算结果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simulated measurement on Touschek lifetime in depolarization </dc:title>
  <dc:creator>Wen Jingda</dc:creator>
  <cp:lastModifiedBy>Wen Jingda</cp:lastModifiedBy>
  <cp:revision>22</cp:revision>
  <dcterms:created xsi:type="dcterms:W3CDTF">2023-07-03T12:31:04Z</dcterms:created>
  <dcterms:modified xsi:type="dcterms:W3CDTF">2023-07-04T05:20:31Z</dcterms:modified>
</cp:coreProperties>
</file>