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sldIdLst>
    <p:sldId id="257" r:id="rId2"/>
    <p:sldId id="258" r:id="rId3"/>
    <p:sldId id="290" r:id="rId4"/>
    <p:sldId id="308" r:id="rId5"/>
    <p:sldId id="297" r:id="rId6"/>
    <p:sldId id="301" r:id="rId7"/>
    <p:sldId id="304" r:id="rId8"/>
    <p:sldId id="306" r:id="rId9"/>
    <p:sldId id="307" r:id="rId10"/>
    <p:sldId id="310" r:id="rId11"/>
    <p:sldId id="309" r:id="rId12"/>
    <p:sldId id="286" r:id="rId13"/>
    <p:sldId id="296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A3A6B70-64F1-4EE7-9CDD-292982D9AB06}">
          <p14:sldIdLst>
            <p14:sldId id="257"/>
            <p14:sldId id="258"/>
          </p14:sldIdLst>
        </p14:section>
        <p14:section name="无标题节" id="{0CEFD075-9208-4327-8C63-38286D8404D6}">
          <p14:sldIdLst>
            <p14:sldId id="290"/>
            <p14:sldId id="308"/>
            <p14:sldId id="297"/>
            <p14:sldId id="301"/>
            <p14:sldId id="304"/>
            <p14:sldId id="306"/>
            <p14:sldId id="307"/>
            <p14:sldId id="310"/>
            <p14:sldId id="309"/>
            <p14:sldId id="286"/>
            <p14:sldId id="296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9E"/>
    <a:srgbClr val="2816AA"/>
    <a:srgbClr val="B88ED8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1944" autoAdjust="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9A07A-553F-498D-8C03-A1BCBA0ECC8C}" type="datetimeFigureOut">
              <a:rPr lang="zh-CN" altLang="en-US" smtClean="0"/>
              <a:t>2023/6/27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12515-A4AF-47C2-8437-142E97DE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20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036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72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479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20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72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19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66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30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理论结果形式看起来不相同，但是其数值结果不同的流都是相同</a:t>
            </a:r>
            <a:r>
              <a:rPr lang="zh-CN" altLang="en-US"/>
              <a:t>的。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849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31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99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2515-A4AF-47C2-8437-142E97DE96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99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5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E644-CC3E-4CD3-B642-B49C2A0AF630}" type="datetime1">
              <a:rPr lang="zh-CN" altLang="en-US" smtClean="0"/>
              <a:t>2023/6/27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理论物理 魏巍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67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EF28-EC2D-4C9C-B235-315250636415}" type="datetime1">
              <a:rPr lang="zh-CN" altLang="en-US" smtClean="0"/>
              <a:t>2023/6/27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理论物理 魏巍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36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>
            <a:extLst>
              <a:ext uri="{FF2B5EF4-FFF2-40B4-BE49-F238E27FC236}">
                <a16:creationId xmlns:a16="http://schemas.microsoft.com/office/drawing/2014/main" id="{32455420-EE86-4349-830E-2F442C247F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989" y="1425703"/>
            <a:ext cx="10287000" cy="60325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CN" alt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0FAA448-3684-455B-9649-26BCB06EE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5" y="200078"/>
            <a:ext cx="1411732" cy="1036382"/>
          </a:xfrm>
          <a:prstGeom prst="rect">
            <a:avLst/>
          </a:prstGeom>
        </p:spPr>
      </p:pic>
      <p:sp>
        <p:nvSpPr>
          <p:cNvPr id="9" name="日期占位符 8">
            <a:extLst>
              <a:ext uri="{FF2B5EF4-FFF2-40B4-BE49-F238E27FC236}">
                <a16:creationId xmlns:a16="http://schemas.microsoft.com/office/drawing/2014/main" id="{C4E999A2-D680-4D38-BE65-25ECF40D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7B67-A6F1-4429-A905-B33E895B44E7}" type="datetime1">
              <a:rPr lang="zh-CN" altLang="en-US" smtClean="0"/>
              <a:t>2023/6/27 Tuesday</a:t>
            </a:fld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620B71FD-B395-4722-96E3-4CB5F560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174E86-AE8F-4FB0-8F34-DF4FD40551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文献：</a:t>
            </a: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PRD 105,013003(2022)</a:t>
            </a:r>
          </a:p>
        </p:txBody>
      </p:sp>
    </p:spTree>
    <p:extLst>
      <p:ext uri="{BB962C8B-B14F-4D97-AF65-F5344CB8AC3E}">
        <p14:creationId xmlns:p14="http://schemas.microsoft.com/office/powerpoint/2010/main" val="215637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5F04150-5AE0-4CF9-A757-973E8E85D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14" y="2014409"/>
            <a:ext cx="4091375" cy="28291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34847D-9F78-4A66-B1F0-EF1394D18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-13163"/>
            <a:ext cx="12190476" cy="101643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7190EE0-C72A-47CF-B23F-44A949C92CE6}"/>
              </a:ext>
            </a:extLst>
          </p:cNvPr>
          <p:cNvSpPr/>
          <p:nvPr userDrawn="1"/>
        </p:nvSpPr>
        <p:spPr>
          <a:xfrm>
            <a:off x="1" y="6166989"/>
            <a:ext cx="12190476" cy="189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53045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1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E101-8D08-4320-9407-47082A4B0EEA}" type="datetime1">
              <a:rPr lang="zh-CN" altLang="en-US" smtClean="0"/>
              <a:t>2023/6/27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理论物理 魏巍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12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9775-30F7-4EF0-8CE0-608DF9A325E1}" type="datetime1">
              <a:rPr lang="zh-CN" altLang="en-US" smtClean="0"/>
              <a:t>2023/6/27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理论物理 魏巍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47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7F60-3456-49B3-8F8A-A17FA977ACE9}" type="datetime1">
              <a:rPr lang="zh-CN" altLang="en-US" smtClean="0"/>
              <a:t>2023/6/27 Tuesday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理论物理 魏巍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21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7B67-A6F1-4429-A905-B33E895B44E7}" type="datetime1">
              <a:rPr lang="zh-CN" altLang="en-US" smtClean="0"/>
              <a:t>2023/6/27 Tuesday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文献：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PRD 105,013003(2022)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8418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7B67-A6F1-4429-A905-B33E895B44E7}" type="datetime1">
              <a:rPr lang="zh-CN" altLang="en-US" smtClean="0"/>
              <a:t>2023/6/27 Tuesday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077" y="6487501"/>
            <a:ext cx="4114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文献：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PRD 105,013003(2022)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9E29AC-0226-483B-88C6-074D75C41E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" y="1"/>
            <a:ext cx="12192000" cy="102197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C19A82D-0B37-490B-928C-948AAD49C810}"/>
              </a:ext>
            </a:extLst>
          </p:cNvPr>
          <p:cNvSpPr/>
          <p:nvPr userDrawn="1"/>
        </p:nvSpPr>
        <p:spPr>
          <a:xfrm>
            <a:off x="1525" y="6210629"/>
            <a:ext cx="12190476" cy="189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29075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65AA-7B2B-4D2F-B128-74531BAEC8E7}" type="datetime1">
              <a:rPr lang="zh-CN" altLang="en-US" smtClean="0"/>
              <a:t>2023/6/27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理论物理 魏巍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9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332-49CC-4EF8-86F8-CB70223FDCA2}" type="datetime1">
              <a:rPr lang="zh-CN" altLang="en-US" smtClean="0"/>
              <a:t>2023/6/27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理论物理 魏巍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05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7B67-A6F1-4429-A905-B33E895B44E7}" type="datetime1">
              <a:rPr lang="zh-CN" altLang="en-US" smtClean="0"/>
              <a:t>2023/6/27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理论物理 魏巍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4D457-7C35-41E7-BEA6-5A85C83E7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54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8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mp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14049DBD-8944-4282-B5E6-BE32543388D4}"/>
              </a:ext>
            </a:extLst>
          </p:cNvPr>
          <p:cNvSpPr txBox="1"/>
          <p:nvPr/>
        </p:nvSpPr>
        <p:spPr>
          <a:xfrm>
            <a:off x="1617556" y="2222625"/>
            <a:ext cx="9328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光前夸克模型下赝标量介子衰变常数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及高扭度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- 4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分布振幅的研究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0AF0E8D-35B0-4A1F-8F55-DE12EE63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728E74-E165-424B-BE98-1D673715936F}"/>
              </a:ext>
            </a:extLst>
          </p:cNvPr>
          <p:cNvSpPr txBox="1"/>
          <p:nvPr/>
        </p:nvSpPr>
        <p:spPr>
          <a:xfrm>
            <a:off x="4726948" y="4462187"/>
            <a:ext cx="4481707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汇报人：王丽婷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日期：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2022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日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文献：</a:t>
            </a:r>
            <a:r>
              <a:rPr lang="en-US" altLang="zh-CN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arXiv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2306.08536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43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451951-CBBD-4480-8DFD-64CBDB85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8B298B-3BA9-4804-B707-6C3430CBEE19}"/>
              </a:ext>
            </a:extLst>
          </p:cNvPr>
          <p:cNvSpPr txBox="1"/>
          <p:nvPr/>
        </p:nvSpPr>
        <p:spPr>
          <a:xfrm>
            <a:off x="2653554" y="439273"/>
            <a:ext cx="251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分析与讨论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05E793-E893-A1F4-1864-B7A2001D7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" y="2123931"/>
            <a:ext cx="11345858" cy="41249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D0DB8B-3B07-3638-E4AA-1B946CE36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1" y="2760661"/>
            <a:ext cx="11479227" cy="416300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D3F22B3-841D-058A-36F5-52246C5F2304}"/>
              </a:ext>
            </a:extLst>
          </p:cNvPr>
          <p:cNvSpPr txBox="1"/>
          <p:nvPr/>
        </p:nvSpPr>
        <p:spPr>
          <a:xfrm>
            <a:off x="591127" y="1671782"/>
            <a:ext cx="631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非偶素介子，高扭度在小的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范围对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DAs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贡献大。</a:t>
            </a:r>
          </a:p>
        </p:txBody>
      </p:sp>
    </p:spTree>
    <p:extLst>
      <p:ext uri="{BB962C8B-B14F-4D97-AF65-F5344CB8AC3E}">
        <p14:creationId xmlns:p14="http://schemas.microsoft.com/office/powerpoint/2010/main" val="36905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451951-CBBD-4480-8DFD-64CBDB85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8B298B-3BA9-4804-B707-6C3430CBEE19}"/>
              </a:ext>
            </a:extLst>
          </p:cNvPr>
          <p:cNvSpPr txBox="1"/>
          <p:nvPr/>
        </p:nvSpPr>
        <p:spPr>
          <a:xfrm>
            <a:off x="2653554" y="439273"/>
            <a:ext cx="251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分析与讨论</a:t>
            </a:r>
          </a:p>
        </p:txBody>
      </p:sp>
      <p:pic>
        <p:nvPicPr>
          <p:cNvPr id="8" name="图片 7">
            <a:hlinkClick r:id="rId3" action="ppaction://hlinksldjump"/>
            <a:extLst>
              <a:ext uri="{FF2B5EF4-FFF2-40B4-BE49-F238E27FC236}">
                <a16:creationId xmlns:a16="http://schemas.microsoft.com/office/drawing/2014/main" id="{7F4AC221-AF92-92C0-BA0D-9CC60698A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70" y="2404958"/>
            <a:ext cx="5285738" cy="36540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2700162-EA09-23EF-A012-13DC3EA8B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1" y="2319031"/>
            <a:ext cx="5251814" cy="3117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BEF78C4-5ACE-7B12-7782-E4D3132604C4}"/>
                  </a:ext>
                </a:extLst>
              </p:cNvPr>
              <p:cNvSpPr txBox="1"/>
              <p:nvPr/>
            </p:nvSpPr>
            <p:spPr>
              <a:xfrm>
                <a:off x="498764" y="1696658"/>
                <a:ext cx="73706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zh-CN" alt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因子影响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DAs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的高度和宽度，且对重的介子影响更大。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BEF78C4-5ACE-7B12-7782-E4D313260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1696658"/>
                <a:ext cx="7370618" cy="400110"/>
              </a:xfrm>
              <a:prstGeom prst="rect">
                <a:avLst/>
              </a:prstGeom>
              <a:blipFill>
                <a:blip r:embed="rId6"/>
                <a:stretch>
                  <a:fillRect l="-414" t="-6061" r="-4218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64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灯片编号占位符 40">
            <a:extLst>
              <a:ext uri="{FF2B5EF4-FFF2-40B4-BE49-F238E27FC236}">
                <a16:creationId xmlns:a16="http://schemas.microsoft.com/office/drawing/2014/main" id="{80FE6CCA-C0DB-4CDF-A95B-CC114199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34F25C-EE58-47D1-B067-53BE22E678F8}"/>
              </a:ext>
            </a:extLst>
          </p:cNvPr>
          <p:cNvSpPr/>
          <p:nvPr/>
        </p:nvSpPr>
        <p:spPr>
          <a:xfrm>
            <a:off x="3014446" y="2717808"/>
            <a:ext cx="616196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defRPr/>
            </a:pPr>
            <a:r>
              <a:rPr lang="zh-CN" alt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282224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451951-CBBD-4480-8DFD-64CBDB85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12C6CF9-DD78-4C0B-8014-BC9DB83EB194}"/>
              </a:ext>
            </a:extLst>
          </p:cNvPr>
          <p:cNvSpPr txBox="1"/>
          <p:nvPr/>
        </p:nvSpPr>
        <p:spPr>
          <a:xfrm>
            <a:off x="1111623" y="1685882"/>
            <a:ext cx="391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Dirac  spinors: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F6CFF2-53D1-45D7-A4CD-87D66651DEF7}"/>
              </a:ext>
            </a:extLst>
          </p:cNvPr>
          <p:cNvSpPr txBox="1"/>
          <p:nvPr/>
        </p:nvSpPr>
        <p:spPr>
          <a:xfrm>
            <a:off x="3003177" y="546850"/>
            <a:ext cx="240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研究方法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EA5319-E58F-4BC4-93E2-896B141DA877}"/>
              </a:ext>
            </a:extLst>
          </p:cNvPr>
          <p:cNvSpPr txBox="1"/>
          <p:nvPr/>
        </p:nvSpPr>
        <p:spPr>
          <a:xfrm>
            <a:off x="10425953" y="3612776"/>
            <a:ext cx="837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713ABD-0D55-451A-9417-E512964E226E}"/>
              </a:ext>
            </a:extLst>
          </p:cNvPr>
          <p:cNvSpPr txBox="1"/>
          <p:nvPr/>
        </p:nvSpPr>
        <p:spPr>
          <a:xfrm>
            <a:off x="10425953" y="5685623"/>
            <a:ext cx="837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0D04610-762E-945A-4E84-40584AD94283}"/>
              </a:ext>
            </a:extLst>
          </p:cNvPr>
          <p:cNvSpPr txBox="1"/>
          <p:nvPr/>
        </p:nvSpPr>
        <p:spPr>
          <a:xfrm>
            <a:off x="1021976" y="3860163"/>
            <a:ext cx="5190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The</a:t>
            </a:r>
            <a:r>
              <a:rPr lang="en-US" altLang="zh-CN" dirty="0"/>
              <a:t> 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spin wave functions</a:t>
            </a:r>
            <a:r>
              <a:rPr lang="en-US" altLang="zh-CN" dirty="0"/>
              <a:t>:</a:t>
            </a:r>
          </a:p>
          <a:p>
            <a:endParaRPr lang="zh-CN" altLang="en-US" dirty="0"/>
          </a:p>
        </p:txBody>
      </p:sp>
      <p:pic>
        <p:nvPicPr>
          <p:cNvPr id="12" name="图片 11">
            <a:hlinkClick r:id="rId2" action="ppaction://hlinksldjump"/>
            <a:extLst>
              <a:ext uri="{FF2B5EF4-FFF2-40B4-BE49-F238E27FC236}">
                <a16:creationId xmlns:a16="http://schemas.microsoft.com/office/drawing/2014/main" id="{C6211289-4BF4-0B64-49AE-39C5A98FC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05" y="1562167"/>
            <a:ext cx="6257519" cy="215554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C22F39E-97A4-2634-96E6-D8D05F7E7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03" y="4235417"/>
            <a:ext cx="6390931" cy="82988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F7BD568-9207-27D7-EBA4-8DF8A8166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93" y="4992555"/>
            <a:ext cx="6131860" cy="140639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E7398A88-F3F1-2D01-1E9D-9F5F4C1B75A3}"/>
              </a:ext>
            </a:extLst>
          </p:cNvPr>
          <p:cNvSpPr txBox="1"/>
          <p:nvPr/>
        </p:nvSpPr>
        <p:spPr>
          <a:xfrm>
            <a:off x="2841811" y="4371945"/>
            <a:ext cx="170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P: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F1FFFEB-DC18-9203-5DF4-95C9DCDF29EC}"/>
              </a:ext>
            </a:extLst>
          </p:cNvPr>
          <p:cNvSpPr txBox="1"/>
          <p:nvPr/>
        </p:nvSpPr>
        <p:spPr>
          <a:xfrm>
            <a:off x="2841811" y="5100548"/>
            <a:ext cx="170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V: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CED3293-5A91-B14B-4D48-0A933D981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80" y="2857715"/>
            <a:ext cx="1570345" cy="3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5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0B7D585-7593-2014-7574-CA5AC59DAE1C}"/>
                  </a:ext>
                </a:extLst>
              </p:cNvPr>
              <p:cNvSpPr txBox="1"/>
              <p:nvPr/>
            </p:nvSpPr>
            <p:spPr>
              <a:xfrm>
                <a:off x="-699246" y="3495376"/>
                <a:ext cx="6136340" cy="557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0B7D585-7593-2014-7574-CA5AC59DA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9246" y="3495376"/>
                <a:ext cx="6136340" cy="557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A8BDEF0-6356-23CC-5667-20BCB0CF7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42099"/>
            <a:ext cx="7315200" cy="227023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B93CE1-14E3-472B-BAE0-99B370B6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9EDB992-2555-471F-BBB7-5787513494A2}"/>
              </a:ext>
            </a:extLst>
          </p:cNvPr>
          <p:cNvSpPr txBox="1"/>
          <p:nvPr/>
        </p:nvSpPr>
        <p:spPr>
          <a:xfrm>
            <a:off x="2662518" y="49815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研究发现</a:t>
            </a:r>
          </a:p>
          <a:p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FC92A3E-583C-0CAC-035B-92D369E16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466F2CB-9D3B-136C-2D98-A9EDC9D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97" y="3505200"/>
            <a:ext cx="5751178" cy="2479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CB87B2B-9CF3-8919-60E4-D41AC182AC0A}"/>
                  </a:ext>
                </a:extLst>
              </p:cNvPr>
              <p:cNvSpPr txBox="1"/>
              <p:nvPr/>
            </p:nvSpPr>
            <p:spPr>
              <a:xfrm>
                <a:off x="600441" y="2221061"/>
                <a:ext cx="4124153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自洽性条件：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  <a:p>
                <a:endParaRPr lang="en-US" altLang="zh-CN" dirty="0">
                  <a:solidFill>
                    <a:srgbClr val="FF0000"/>
                  </a:solidFill>
                </a:endParaRPr>
              </a:p>
              <a:p>
                <a:endParaRPr lang="en-US" altLang="zh-CN" dirty="0">
                  <a:solidFill>
                    <a:srgbClr val="FF0000"/>
                  </a:solidFill>
                </a:endParaRPr>
              </a:p>
              <a:p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CB87B2B-9CF3-8919-60E4-D41AC182A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1" y="2221061"/>
                <a:ext cx="4124153" cy="1415772"/>
              </a:xfrm>
              <a:prstGeom prst="rect">
                <a:avLst/>
              </a:prstGeom>
              <a:blipFill>
                <a:blip r:embed="rId7"/>
                <a:stretch>
                  <a:fillRect l="-2954" t="-3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箭头: 右 18">
            <a:extLst>
              <a:ext uri="{FF2B5EF4-FFF2-40B4-BE49-F238E27FC236}">
                <a16:creationId xmlns:a16="http://schemas.microsoft.com/office/drawing/2014/main" id="{792EF025-F27D-DD85-2E2D-8B56CCDE5E6C}"/>
              </a:ext>
            </a:extLst>
          </p:cNvPr>
          <p:cNvSpPr/>
          <p:nvPr/>
        </p:nvSpPr>
        <p:spPr>
          <a:xfrm>
            <a:off x="3899646" y="3655180"/>
            <a:ext cx="880753" cy="257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113B364-B0EC-E47E-751D-5EA3BD2E9F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9" y="4778188"/>
            <a:ext cx="4912830" cy="12486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EADD449-BC02-F8AB-784A-23FE2CD645D0}"/>
              </a:ext>
            </a:extLst>
          </p:cNvPr>
          <p:cNvSpPr txBox="1"/>
          <p:nvPr/>
        </p:nvSpPr>
        <p:spPr>
          <a:xfrm>
            <a:off x="475130" y="1730188"/>
            <a:ext cx="437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57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灯片编号占位符 40">
            <a:extLst>
              <a:ext uri="{FF2B5EF4-FFF2-40B4-BE49-F238E27FC236}">
                <a16:creationId xmlns:a16="http://schemas.microsoft.com/office/drawing/2014/main" id="{80FE6CCA-C0DB-4CDF-A95B-CC114199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C9C70D-EC57-4048-A9B6-FCE3E99995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5144" y="1882912"/>
            <a:ext cx="7886700" cy="4373563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研究动机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研究内容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分析与讨论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1C63A3-7589-4DCE-A4CB-31F69FF4BCF0}"/>
              </a:ext>
            </a:extLst>
          </p:cNvPr>
          <p:cNvSpPr txBox="1"/>
          <p:nvPr/>
        </p:nvSpPr>
        <p:spPr>
          <a:xfrm>
            <a:off x="3943350" y="62564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文献：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arXiv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2306.08536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F00683-1C1D-A640-EC78-CF33A3023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94" y="2572939"/>
            <a:ext cx="7484461" cy="2008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20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817265D-A40C-46BE-8BE0-D304260C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7007172-5B93-43DC-AC23-75BF646A16F5}"/>
              </a:ext>
            </a:extLst>
          </p:cNvPr>
          <p:cNvSpPr txBox="1"/>
          <p:nvPr/>
        </p:nvSpPr>
        <p:spPr>
          <a:xfrm>
            <a:off x="2841811" y="544949"/>
            <a:ext cx="257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研究动机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9231A67-9942-4134-BEA1-5F669B34B1C0}"/>
                  </a:ext>
                </a:extLst>
              </p:cNvPr>
              <p:cNvSpPr txBox="1"/>
              <p:nvPr/>
            </p:nvSpPr>
            <p:spPr>
              <a:xfrm>
                <a:off x="1099927" y="1779680"/>
                <a:ext cx="10146295" cy="523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altLang="zh-CN" sz="28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:r>
                  <a:rPr lang="zh-CN" altLang="en-US" sz="28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、</a:t>
                </a:r>
                <a:r>
                  <a:rPr lang="zh-CN" altLang="en-US" sz="26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研究介子质量谱以及与波函数相关的可观测量。</a:t>
                </a:r>
                <a:endParaRPr lang="en-US" altLang="zh-CN" sz="26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altLang="zh-CN" sz="24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</a:t>
                </a:r>
                <a:r>
                  <a:rPr lang="zh-CN" altLang="en-US" sz="24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、对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高扭度</a:t>
                </a:r>
                <a:r>
                  <a:rPr lang="zh-CN" altLang="en-US" sz="24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分布振幅（</a:t>
                </a:r>
                <a:r>
                  <a:rPr lang="en-US" altLang="zh-CN" sz="24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DAs</a:t>
                </a:r>
                <a:r>
                  <a:rPr lang="zh-CN" altLang="en-US" sz="24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）研究，能够更好地理解强子结构。</a:t>
                </a:r>
                <a:endParaRPr lang="en-US" altLang="zh-CN" sz="2400" b="1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altLang="zh-CN" sz="24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3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、进一步验证自洽性条件：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𝑀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0</m:t>
                        </m:r>
                      </m:sub>
                    </m:sSub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，</m:t>
                    </m:r>
                  </m:oMath>
                </a14:m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其与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Bakamjian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-Thomas construction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（</a:t>
                </a:r>
                <a:r>
                  <a:rPr lang="en-US" altLang="zh-CN" sz="2400" dirty="0">
                    <a:solidFill>
                      <a:srgbClr val="FF0000"/>
                    </a:solidFill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𝑀</m:t>
                    </m:r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𝑉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</a:rPr>
                              <m:t>𝑞</m:t>
                            </m:r>
                          </m:e>
                        </m:acc>
                      </m:sub>
                    </m:sSub>
                  </m:oMath>
                </a14:m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）一致</a:t>
                </a:r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, 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即介子束缚态由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无相互作用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的夸克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𝑞</m:t>
                    </m:r>
                  </m:oMath>
                </a14:m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和反夸克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𝑞</m:t>
                        </m:r>
                      </m:e>
                    </m:acc>
                  </m:oMath>
                </a14:m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构成，相互作用放到了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质量算符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中。</a:t>
                </a:r>
                <a:endParaRPr lang="en-US" altLang="zh-CN" sz="24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just">
                  <a:lnSpc>
                    <a:spcPct val="200000"/>
                  </a:lnSpc>
                </a:pPr>
                <a:endParaRPr lang="en-US" altLang="zh-CN" sz="24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just">
                  <a:lnSpc>
                    <a:spcPct val="200000"/>
                  </a:lnSpc>
                </a:pPr>
                <a:endPara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9231A67-9942-4134-BEA1-5F669B34B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27" y="1779680"/>
                <a:ext cx="10146295" cy="5237588"/>
              </a:xfrm>
              <a:prstGeom prst="rect">
                <a:avLst/>
              </a:prstGeom>
              <a:blipFill>
                <a:blip r:embed="rId3"/>
                <a:stretch>
                  <a:fillRect l="-1201" r="-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83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BB1D8A-64D4-E2F6-BA37-CE32FB67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C8955F-627E-A262-B147-50A779D40DFA}"/>
              </a:ext>
            </a:extLst>
          </p:cNvPr>
          <p:cNvSpPr txBox="1"/>
          <p:nvPr/>
        </p:nvSpPr>
        <p:spPr>
          <a:xfrm>
            <a:off x="2680447" y="44720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研究内容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8406C1-0697-A546-9111-EBB89C3C8464}"/>
                  </a:ext>
                </a:extLst>
              </p:cNvPr>
              <p:cNvSpPr txBox="1"/>
              <p:nvPr/>
            </p:nvSpPr>
            <p:spPr>
              <a:xfrm>
                <a:off x="434787" y="1694330"/>
                <a:ext cx="11165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计算了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1S, 2S 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重 </a:t>
                </a:r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P 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介子三种流结构（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400" i="1" smtClean="0">
                        <a:latin typeface="Cambria Math" panose="02040503050406030204" pitchFamily="18" charset="0"/>
                      </a:rPr>
                      <m:t>i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，</a:t>
                </a:r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）的衰变常数和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DAs</a:t>
                </a:r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8406C1-0697-A546-9111-EBB89C3C8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7" y="1694330"/>
                <a:ext cx="11165541" cy="461665"/>
              </a:xfrm>
              <a:prstGeom prst="rect">
                <a:avLst/>
              </a:prstGeom>
              <a:blipFill>
                <a:blip r:embed="rId3"/>
                <a:stretch>
                  <a:fillRect l="-819" t="-11842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0280C5A7-D355-BB2F-6D39-51A2B4093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3" y="2513548"/>
            <a:ext cx="5276954" cy="318075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77FF55-D85B-B640-4B10-F955794A6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00" y="562722"/>
            <a:ext cx="8209400" cy="615875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40E5EBD-7383-8828-5977-6717A197969A}"/>
              </a:ext>
            </a:extLst>
          </p:cNvPr>
          <p:cNvSpPr txBox="1"/>
          <p:nvPr/>
        </p:nvSpPr>
        <p:spPr>
          <a:xfrm>
            <a:off x="2441573" y="2011605"/>
            <a:ext cx="3435927" cy="215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8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EDC277-0837-E990-83B3-7C3FFF326721}"/>
              </a:ext>
            </a:extLst>
          </p:cNvPr>
          <p:cNvSpPr txBox="1"/>
          <p:nvPr/>
        </p:nvSpPr>
        <p:spPr>
          <a:xfrm>
            <a:off x="6436300" y="2039037"/>
            <a:ext cx="3435927" cy="215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8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A1F94C-2A29-2D54-E160-C2175B0EBCB1}"/>
              </a:ext>
            </a:extLst>
          </p:cNvPr>
          <p:cNvSpPr txBox="1"/>
          <p:nvPr/>
        </p:nvSpPr>
        <p:spPr>
          <a:xfrm>
            <a:off x="2472454" y="2818348"/>
            <a:ext cx="3435927" cy="215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191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451951-CBBD-4480-8DFD-64CBDB85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8B298B-3BA9-4804-B707-6C3430CBEE19}"/>
              </a:ext>
            </a:extLst>
          </p:cNvPr>
          <p:cNvSpPr txBox="1"/>
          <p:nvPr/>
        </p:nvSpPr>
        <p:spPr>
          <a:xfrm>
            <a:off x="2653554" y="439273"/>
            <a:ext cx="251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分析与讨论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B2AFF28-AA78-65CA-B327-EFA0C8CFC678}"/>
              </a:ext>
            </a:extLst>
          </p:cNvPr>
          <p:cNvSpPr txBox="1"/>
          <p:nvPr/>
        </p:nvSpPr>
        <p:spPr>
          <a:xfrm>
            <a:off x="185847" y="1661044"/>
            <a:ext cx="266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衰变常数定义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632752-A69F-5E7D-AA22-7FA1FA3A1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3" y="2638315"/>
            <a:ext cx="3829584" cy="7906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B9CD07-5DA4-5378-CBCB-1FCD6A873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4" y="4298038"/>
            <a:ext cx="4353629" cy="11290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E8B515-2BE9-4417-17BB-ED44634EA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56" y="2164809"/>
            <a:ext cx="4432087" cy="17298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EB30858-AA05-447A-6560-0D4B8C86CBF1}"/>
              </a:ext>
            </a:extLst>
          </p:cNvPr>
          <p:cNvSpPr txBox="1"/>
          <p:nvPr/>
        </p:nvSpPr>
        <p:spPr>
          <a:xfrm>
            <a:off x="5944541" y="1661044"/>
            <a:ext cx="266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DAs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CEFFA83-F3B5-4B5E-5C7F-768171137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64" y="3758320"/>
            <a:ext cx="4063481" cy="12039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6BBE99-857B-8068-C35E-B296ABC9A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70" y="5000577"/>
            <a:ext cx="4490761" cy="160612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753433C-022D-D184-DD16-75608E88A18E}"/>
              </a:ext>
            </a:extLst>
          </p:cNvPr>
          <p:cNvSpPr txBox="1"/>
          <p:nvPr/>
        </p:nvSpPr>
        <p:spPr>
          <a:xfrm>
            <a:off x="10501745" y="6171771"/>
            <a:ext cx="58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5CBB32D-391B-1537-147B-658C63815BF9}"/>
              </a:ext>
            </a:extLst>
          </p:cNvPr>
          <p:cNvSpPr txBox="1"/>
          <p:nvPr/>
        </p:nvSpPr>
        <p:spPr>
          <a:xfrm>
            <a:off x="8044873" y="2220225"/>
            <a:ext cx="452582" cy="369332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80D0C99-9028-E88E-1331-C6520565345E}"/>
              </a:ext>
            </a:extLst>
          </p:cNvPr>
          <p:cNvSpPr txBox="1"/>
          <p:nvPr/>
        </p:nvSpPr>
        <p:spPr>
          <a:xfrm>
            <a:off x="9259455" y="2638315"/>
            <a:ext cx="452582" cy="369332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BDA1D4D-26DB-A620-194B-F790285E9E4C}"/>
              </a:ext>
            </a:extLst>
          </p:cNvPr>
          <p:cNvSpPr txBox="1"/>
          <p:nvPr/>
        </p:nvSpPr>
        <p:spPr>
          <a:xfrm>
            <a:off x="8802258" y="3195576"/>
            <a:ext cx="452582" cy="369332"/>
          </a:xfrm>
          <a:prstGeom prst="rect">
            <a:avLst/>
          </a:prstGeom>
          <a:noFill/>
          <a:ln w="25400" cmpd="sng">
            <a:solidFill>
              <a:srgbClr val="22229E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9DB06C9-C0B0-CFC3-D9A6-37E158C6B74A}"/>
              </a:ext>
            </a:extLst>
          </p:cNvPr>
          <p:cNvSpPr txBox="1"/>
          <p:nvPr/>
        </p:nvSpPr>
        <p:spPr>
          <a:xfrm flipV="1">
            <a:off x="8769929" y="3914725"/>
            <a:ext cx="364835" cy="326184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84092EC-161A-73D2-D4CF-39FA9EFCDEC3}"/>
              </a:ext>
            </a:extLst>
          </p:cNvPr>
          <p:cNvSpPr txBox="1"/>
          <p:nvPr/>
        </p:nvSpPr>
        <p:spPr>
          <a:xfrm flipV="1">
            <a:off x="9712037" y="4536381"/>
            <a:ext cx="364835" cy="326184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ECF55C4-C70E-321F-0107-3FED518B09CF}"/>
              </a:ext>
            </a:extLst>
          </p:cNvPr>
          <p:cNvSpPr txBox="1"/>
          <p:nvPr/>
        </p:nvSpPr>
        <p:spPr>
          <a:xfrm flipV="1">
            <a:off x="9303328" y="6140144"/>
            <a:ext cx="364835" cy="326184"/>
          </a:xfrm>
          <a:prstGeom prst="rect">
            <a:avLst/>
          </a:prstGeom>
          <a:noFill/>
          <a:ln w="25400" cmpd="sng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87A4800-9076-7B43-A0DF-117D6EA71C51}"/>
              </a:ext>
            </a:extLst>
          </p:cNvPr>
          <p:cNvSpPr txBox="1"/>
          <p:nvPr/>
        </p:nvSpPr>
        <p:spPr>
          <a:xfrm flipV="1">
            <a:off x="8712350" y="5135821"/>
            <a:ext cx="510161" cy="326184"/>
          </a:xfrm>
          <a:prstGeom prst="rect">
            <a:avLst/>
          </a:prstGeom>
          <a:noFill/>
          <a:ln w="25400" cmpd="sng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14D642C-3B46-4F82-5F25-C4941D37B8BB}"/>
              </a:ext>
            </a:extLst>
          </p:cNvPr>
          <p:cNvSpPr txBox="1"/>
          <p:nvPr/>
        </p:nvSpPr>
        <p:spPr>
          <a:xfrm>
            <a:off x="8610601" y="5624762"/>
            <a:ext cx="692728" cy="37500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7769BA9-07F5-E8DF-A023-B3BFB27EE8E4}"/>
              </a:ext>
            </a:extLst>
          </p:cNvPr>
          <p:cNvSpPr/>
          <p:nvPr/>
        </p:nvSpPr>
        <p:spPr>
          <a:xfrm>
            <a:off x="618837" y="2589557"/>
            <a:ext cx="2415307" cy="7906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5528F20-294D-8F3E-A78D-DD9C74D33B39}"/>
              </a:ext>
            </a:extLst>
          </p:cNvPr>
          <p:cNvSpPr/>
          <p:nvPr/>
        </p:nvSpPr>
        <p:spPr>
          <a:xfrm>
            <a:off x="582583" y="4298038"/>
            <a:ext cx="2343380" cy="54788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DF236CB-BBC7-F9A7-F479-DFA1EDF18D14}"/>
              </a:ext>
            </a:extLst>
          </p:cNvPr>
          <p:cNvSpPr txBox="1"/>
          <p:nvPr/>
        </p:nvSpPr>
        <p:spPr>
          <a:xfrm>
            <a:off x="476454" y="3847090"/>
            <a:ext cx="231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2"/>
                </a:solidFill>
              </a:rPr>
              <a:t>The  </a:t>
            </a:r>
            <a:r>
              <a:rPr lang="en-US" altLang="zh-CN" dirty="0" err="1">
                <a:solidFill>
                  <a:schemeClr val="tx2"/>
                </a:solidFill>
              </a:rPr>
              <a:t>nolocal</a:t>
            </a:r>
            <a:r>
              <a:rPr lang="en-US" altLang="zh-CN" dirty="0">
                <a:solidFill>
                  <a:schemeClr val="tx2"/>
                </a:solidFill>
              </a:rPr>
              <a:t>  matrix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F198612-C285-29BB-86B0-700EAB8BA158}"/>
              </a:ext>
            </a:extLst>
          </p:cNvPr>
          <p:cNvSpPr txBox="1"/>
          <p:nvPr/>
        </p:nvSpPr>
        <p:spPr>
          <a:xfrm>
            <a:off x="544440" y="2151340"/>
            <a:ext cx="19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The  local  matrix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451951-CBBD-4480-8DFD-64CBDB85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8B298B-3BA9-4804-B707-6C3430CBEE19}"/>
              </a:ext>
            </a:extLst>
          </p:cNvPr>
          <p:cNvSpPr txBox="1"/>
          <p:nvPr/>
        </p:nvSpPr>
        <p:spPr>
          <a:xfrm>
            <a:off x="2653554" y="439273"/>
            <a:ext cx="251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分析与讨论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FEBE937-0F0B-343F-A56D-16B6529ADC65}"/>
                  </a:ext>
                </a:extLst>
              </p:cNvPr>
              <p:cNvSpPr txBox="1"/>
              <p:nvPr/>
            </p:nvSpPr>
            <p:spPr>
              <a:xfrm>
                <a:off x="480291" y="1625600"/>
                <a:ext cx="508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P 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衰变常数与流 </a:t>
                </a:r>
                <a14:m>
                  <m:oMath xmlns:m="http://schemas.openxmlformats.org/officeDocument/2006/math">
                    <m:r>
                      <a:rPr lang="el-GR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𝜞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算符无关。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FEBE937-0F0B-343F-A56D-16B6529AD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91" y="1625600"/>
                <a:ext cx="5080000" cy="400110"/>
              </a:xfrm>
              <a:prstGeom prst="rect">
                <a:avLst/>
              </a:prstGeom>
              <a:blipFill>
                <a:blip r:embed="rId3"/>
                <a:stretch>
                  <a:fillRect l="-1321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5674B1D9-9618-A706-F09F-4177E6E0E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1" y="2250189"/>
            <a:ext cx="8704469" cy="35558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4CE68A-0815-DFF3-FB14-B809B7976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770" y="2800482"/>
            <a:ext cx="3985312" cy="288014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4701B68-6B5F-70E3-5C37-0E5E3D2375FE}"/>
              </a:ext>
            </a:extLst>
          </p:cNvPr>
          <p:cNvSpPr/>
          <p:nvPr/>
        </p:nvSpPr>
        <p:spPr>
          <a:xfrm>
            <a:off x="9040770" y="3810000"/>
            <a:ext cx="2743200" cy="2599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4DDDEC-889A-3185-7DF8-B003351E9867}"/>
              </a:ext>
            </a:extLst>
          </p:cNvPr>
          <p:cNvSpPr/>
          <p:nvPr/>
        </p:nvSpPr>
        <p:spPr>
          <a:xfrm>
            <a:off x="9002458" y="5402718"/>
            <a:ext cx="1082836" cy="2599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4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E23C24D-DABE-5632-137E-37AC5940E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2035453"/>
            <a:ext cx="10614916" cy="438327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451951-CBBD-4480-8DFD-64CBDB85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8B298B-3BA9-4804-B707-6C3430CBEE19}"/>
              </a:ext>
            </a:extLst>
          </p:cNvPr>
          <p:cNvSpPr txBox="1"/>
          <p:nvPr/>
        </p:nvSpPr>
        <p:spPr>
          <a:xfrm>
            <a:off x="2653554" y="439273"/>
            <a:ext cx="251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分析与讨论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1A06E8A-F869-4B02-548A-B278CA742AF1}"/>
                  </a:ext>
                </a:extLst>
              </p:cNvPr>
              <p:cNvSpPr txBox="1"/>
              <p:nvPr/>
            </p:nvSpPr>
            <p:spPr>
              <a:xfrm>
                <a:off x="471054" y="1635343"/>
                <a:ext cx="76661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螺旋度对衰变常数的贡献依赖于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hlinkClick r:id="rId4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流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hlinkClick r:id="rId4" action="ppaction://hlinksldjump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rPr>
                      <m:t> </m:t>
                    </m:r>
                    <m:r>
                      <a:rPr lang="el-GR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hlinkClick r:id="rId4" action="ppaction://hlinksldjump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rPr>
                      <m:t>𝜞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hlinkClick r:id="rId4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和其分量 </a:t>
                </a:r>
                <a14:m>
                  <m:oMath xmlns:m="http://schemas.openxmlformats.org/officeDocument/2006/math">
                    <m:r>
                      <a:rPr lang="zh-CN" altLang="el-G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hlinkClick r:id="rId4" action="ppaction://hlinksldjump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rPr>
                      <m:t>𝝁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hlinkClick r:id="rId4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（</a:t>
                </a:r>
                <a14:m>
                  <m:oMath xmlns:m="http://schemas.openxmlformats.org/officeDocument/2006/math">
                    <m:r>
                      <a:rPr lang="zh-CN" altLang="el-G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hlinkClick r:id="rId4" action="ppaction://hlinksldjump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rPr>
                      <m:t>𝝁</m:t>
                    </m:r>
                    <m:r>
                      <a:rPr lang="zh-CN" alt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hlinkClick r:id="rId4" action="ppaction://hlinksldjump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rPr>
                      <m:t>𝝂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hlinkClick r:id="rId4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）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的选择。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1A06E8A-F869-4B02-548A-B278CA742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4" y="1635343"/>
                <a:ext cx="7666182" cy="400110"/>
              </a:xfrm>
              <a:prstGeom prst="rect">
                <a:avLst/>
              </a:prstGeom>
              <a:blipFill>
                <a:blip r:embed="rId5"/>
                <a:stretch>
                  <a:fillRect l="-795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11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451951-CBBD-4480-8DFD-64CBDB85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8B298B-3BA9-4804-B707-6C3430CBEE19}"/>
              </a:ext>
            </a:extLst>
          </p:cNvPr>
          <p:cNvSpPr txBox="1"/>
          <p:nvPr/>
        </p:nvSpPr>
        <p:spPr>
          <a:xfrm>
            <a:off x="2653554" y="439273"/>
            <a:ext cx="251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分析与讨论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9F5CC4-E9F6-567A-D884-12463B73E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5" y="2491491"/>
            <a:ext cx="10623910" cy="3864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5650A3-C671-148C-BB43-D4107B78E1C0}"/>
                  </a:ext>
                </a:extLst>
              </p:cNvPr>
              <p:cNvSpPr txBox="1"/>
              <p:nvPr/>
            </p:nvSpPr>
            <p:spPr>
              <a:xfrm>
                <a:off x="544946" y="1644072"/>
                <a:ext cx="57634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较高螺旋度贡献在低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区域起着更突出的作用。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5650A3-C671-148C-BB43-D4107B78E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46" y="1644072"/>
                <a:ext cx="5763490" cy="400110"/>
              </a:xfrm>
              <a:prstGeom prst="rect">
                <a:avLst/>
              </a:prstGeom>
              <a:blipFill>
                <a:blip r:embed="rId4"/>
                <a:stretch>
                  <a:fillRect l="-1057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72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451951-CBBD-4480-8DFD-64CBDB85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457-7C35-41E7-BEA6-5A85C83E780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8B298B-3BA9-4804-B707-6C3430CBEE19}"/>
              </a:ext>
            </a:extLst>
          </p:cNvPr>
          <p:cNvSpPr txBox="1"/>
          <p:nvPr/>
        </p:nvSpPr>
        <p:spPr>
          <a:xfrm>
            <a:off x="2653554" y="439273"/>
            <a:ext cx="251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分析与讨论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5E7376-05DF-FBC0-D481-33A66A684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7" y="2196663"/>
            <a:ext cx="10372483" cy="38439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9EA3635-68D8-C0E2-1BA6-E65CBE619889}"/>
              </a:ext>
            </a:extLst>
          </p:cNvPr>
          <p:cNvSpPr txBox="1"/>
          <p:nvPr/>
        </p:nvSpPr>
        <p:spPr>
          <a:xfrm>
            <a:off x="609727" y="1680841"/>
            <a:ext cx="659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偶素介子，扭度 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- 2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- 3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- 4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DAs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形状相同。</a:t>
            </a:r>
          </a:p>
        </p:txBody>
      </p:sp>
    </p:spTree>
    <p:extLst>
      <p:ext uri="{BB962C8B-B14F-4D97-AF65-F5344CB8AC3E}">
        <p14:creationId xmlns:p14="http://schemas.microsoft.com/office/powerpoint/2010/main" val="3353868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32843</TotalTime>
  <Words>361</Words>
  <Application>Microsoft Office PowerPoint</Application>
  <PresentationFormat>宽屏</PresentationFormat>
  <Paragraphs>69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等线</vt:lpstr>
      <vt:lpstr>仿宋</vt:lpstr>
      <vt:lpstr>黑体</vt:lpstr>
      <vt:lpstr>华文楷体</vt:lpstr>
      <vt:lpstr>华文新魏</vt:lpstr>
      <vt:lpstr>楷体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</dc:creator>
  <cp:lastModifiedBy>wang lting</cp:lastModifiedBy>
  <cp:revision>870</cp:revision>
  <dcterms:created xsi:type="dcterms:W3CDTF">2019-09-22T08:49:44Z</dcterms:created>
  <dcterms:modified xsi:type="dcterms:W3CDTF">2023-06-27T11:27:54Z</dcterms:modified>
</cp:coreProperties>
</file>