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6"/>
  </p:notesMasterIdLst>
  <p:handoutMasterIdLst>
    <p:handoutMasterId r:id="rId47"/>
  </p:handoutMasterIdLst>
  <p:sldIdLst>
    <p:sldId id="310" r:id="rId2"/>
    <p:sldId id="259" r:id="rId3"/>
    <p:sldId id="305" r:id="rId4"/>
    <p:sldId id="311" r:id="rId5"/>
    <p:sldId id="312" r:id="rId6"/>
    <p:sldId id="313" r:id="rId7"/>
    <p:sldId id="315" r:id="rId8"/>
    <p:sldId id="354" r:id="rId9"/>
    <p:sldId id="324" r:id="rId10"/>
    <p:sldId id="314" r:id="rId11"/>
    <p:sldId id="356" r:id="rId12"/>
    <p:sldId id="316" r:id="rId13"/>
    <p:sldId id="358" r:id="rId14"/>
    <p:sldId id="364" r:id="rId15"/>
    <p:sldId id="320" r:id="rId16"/>
    <p:sldId id="365" r:id="rId17"/>
    <p:sldId id="366" r:id="rId18"/>
    <p:sldId id="323" r:id="rId19"/>
    <p:sldId id="321" r:id="rId20"/>
    <p:sldId id="281" r:id="rId21"/>
    <p:sldId id="368" r:id="rId22"/>
    <p:sldId id="322" r:id="rId23"/>
    <p:sldId id="331" r:id="rId24"/>
    <p:sldId id="332" r:id="rId25"/>
    <p:sldId id="286" r:id="rId26"/>
    <p:sldId id="325" r:id="rId27"/>
    <p:sldId id="326" r:id="rId28"/>
    <p:sldId id="359" r:id="rId29"/>
    <p:sldId id="317" r:id="rId30"/>
    <p:sldId id="360" r:id="rId31"/>
    <p:sldId id="328" r:id="rId32"/>
    <p:sldId id="369" r:id="rId33"/>
    <p:sldId id="370" r:id="rId34"/>
    <p:sldId id="361" r:id="rId35"/>
    <p:sldId id="362" r:id="rId36"/>
    <p:sldId id="318" r:id="rId37"/>
    <p:sldId id="363" r:id="rId38"/>
    <p:sldId id="330" r:id="rId39"/>
    <p:sldId id="327" r:id="rId40"/>
    <p:sldId id="329" r:id="rId41"/>
    <p:sldId id="355" r:id="rId42"/>
    <p:sldId id="295" r:id="rId43"/>
    <p:sldId id="256" r:id="rId44"/>
    <p:sldId id="306" r:id="rId45"/>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5DA2"/>
    <a:srgbClr val="0099FF"/>
    <a:srgbClr val="E85E5B"/>
    <a:srgbClr val="0000CC"/>
    <a:srgbClr val="FFFFBF"/>
    <a:srgbClr val="00FF00"/>
    <a:srgbClr val="3E449C"/>
    <a:srgbClr val="FFFF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7" autoAdjust="0"/>
    <p:restoredTop sz="94694" autoAdjust="0"/>
  </p:normalViewPr>
  <p:slideViewPr>
    <p:cSldViewPr snapToGrid="0">
      <p:cViewPr varScale="1">
        <p:scale>
          <a:sx n="83" d="100"/>
          <a:sy n="83" d="100"/>
        </p:scale>
        <p:origin x="389" y="29"/>
      </p:cViewPr>
      <p:guideLst>
        <p:guide orient="horz" pos="2183"/>
        <p:guide pos="3840"/>
      </p:guideLst>
    </p:cSldViewPr>
  </p:slideViewPr>
  <p:notesTextViewPr>
    <p:cViewPr>
      <p:scale>
        <a:sx n="1" d="1"/>
        <a:sy n="1" d="1"/>
      </p:scale>
      <p:origin x="0" y="0"/>
    </p:cViewPr>
  </p:notesTextViewPr>
  <p:sorterViewPr>
    <p:cViewPr>
      <p:scale>
        <a:sx n="97" d="100"/>
        <a:sy n="97" d="100"/>
      </p:scale>
      <p:origin x="0" y="-4464"/>
    </p:cViewPr>
  </p:sorterViewPr>
  <p:notesViewPr>
    <p:cSldViewPr>
      <p:cViewPr>
        <p:scale>
          <a:sx n="66" d="100"/>
          <a:sy n="66" d="100"/>
        </p:scale>
        <p:origin x="2364" y="-4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XU\&#39640;&#22330;&#30913;&#20307;&#30740;&#21046;\Important%20references\Jc%20Chart\IBS-V2022\JeChart_012317-VXu-&#34917;&#20805;2022-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3789477001636649"/>
          <c:y val="0"/>
          <c:w val="0.82887924108948563"/>
          <c:h val="0.79479422054348436"/>
        </c:manualLayout>
      </c:layout>
      <c:scatterChart>
        <c:scatterStyle val="smoothMarker"/>
        <c:varyColors val="0"/>
        <c:ser>
          <c:idx val="9"/>
          <c:order val="0"/>
          <c:tx>
            <c:strRef>
              <c:f>REBCO: B ∥ Tape plane</c:f>
              <c:strCache>
                <c:ptCount val="1"/>
                <c:pt idx="0">
                  <c:v>REBCO: B ∥ Tape plane</c:v>
                </c:pt>
              </c:strCache>
            </c:strRef>
          </c:tx>
          <c:spPr>
            <a:ln w="34925" cap="sq" cmpd="sng" algn="ctr">
              <a:solidFill>
                <a:srgbClr val="CEB888"/>
              </a:solidFill>
              <a:prstDash val="solid"/>
              <a:miter lim="800000"/>
            </a:ln>
          </c:spPr>
          <c:marker>
            <c:symbol val="diamond"/>
            <c:size val="9"/>
            <c:spPr>
              <a:solidFill>
                <a:srgbClr val="E3D7BB">
                  <a:alpha val="80000"/>
                </a:srgbClr>
              </a:solidFill>
              <a:ln w="6350" cap="flat" cmpd="sng" algn="ctr">
                <a:solidFill>
                  <a:srgbClr val="CEB888"/>
                </a:solidFill>
                <a:prstDash val="solid"/>
                <a:round/>
              </a:ln>
            </c:spPr>
          </c:marker>
          <c:xVal>
            <c:numRef>
              <c:f>{0,5,15,20,25,30}</c:f>
              <c:numCache>
                <c:formatCode>General</c:formatCode>
                <c:ptCount val="6"/>
                <c:pt idx="0">
                  <c:v>0</c:v>
                </c:pt>
                <c:pt idx="1">
                  <c:v>5</c:v>
                </c:pt>
                <c:pt idx="2">
                  <c:v>15</c:v>
                </c:pt>
                <c:pt idx="3">
                  <c:v>20</c:v>
                </c:pt>
                <c:pt idx="4">
                  <c:v>25</c:v>
                </c:pt>
                <c:pt idx="5">
                  <c:v>30</c:v>
                </c:pt>
              </c:numCache>
            </c:numRef>
          </c:xVal>
          <c:yVal>
            <c:numRef>
              <c:f>{4144.67663513514,3507.9375,3148.33321621622,2909.05540540541,2090.49332432432,1888.9952027027}</c:f>
              <c:numCache>
                <c:formatCode>General</c:formatCode>
                <c:ptCount val="6"/>
                <c:pt idx="0">
                  <c:v>4144.6766351351398</c:v>
                </c:pt>
                <c:pt idx="1">
                  <c:v>3507.9375</c:v>
                </c:pt>
                <c:pt idx="2">
                  <c:v>3148.3332162162201</c:v>
                </c:pt>
                <c:pt idx="3">
                  <c:v>2909.0554054054101</c:v>
                </c:pt>
                <c:pt idx="4">
                  <c:v>2090.4933243243199</c:v>
                </c:pt>
                <c:pt idx="5">
                  <c:v>1888.9952027027</c:v>
                </c:pt>
              </c:numCache>
            </c:numRef>
          </c:yVal>
          <c:smooth val="0"/>
          <c:extLst>
            <c:ext xmlns:c16="http://schemas.microsoft.com/office/drawing/2014/chart" uri="{C3380CC4-5D6E-409C-BE32-E72D297353CC}">
              <c16:uniqueId val="{00000000-CBF8-4470-A38D-EC5833DB3055}"/>
            </c:ext>
          </c:extLst>
        </c:ser>
        <c:ser>
          <c:idx val="7"/>
          <c:order val="1"/>
          <c:tx>
            <c:strRef>
              <c:f>REBCO: B ⊥ Tape plane, 45 μm sub</c:f>
              <c:strCache>
                <c:ptCount val="1"/>
                <c:pt idx="0">
                  <c:v>REBCO: B ⊥ Tape plane, 45 μm sub</c:v>
                </c:pt>
              </c:strCache>
            </c:strRef>
          </c:tx>
          <c:spPr>
            <a:ln w="25400" cap="rnd" cmpd="sng" algn="ctr">
              <a:solidFill>
                <a:srgbClr val="BB9D59"/>
              </a:solidFill>
              <a:prstDash val="dash"/>
              <a:round/>
            </a:ln>
          </c:spPr>
          <c:marker>
            <c:symbol val="diamond"/>
            <c:size val="9"/>
            <c:spPr>
              <a:solidFill>
                <a:srgbClr val="BB9D59">
                  <a:alpha val="33000"/>
                </a:srgbClr>
              </a:solidFill>
              <a:ln w="6350" cap="flat" cmpd="sng" algn="ctr">
                <a:solidFill>
                  <a:srgbClr val="BB9D59"/>
                </a:solidFill>
                <a:prstDash val="solid"/>
                <a:round/>
              </a:ln>
            </c:spPr>
          </c:marker>
          <c:xVal>
            <c:numRef>
              <c:f>{2.5,3.006756,4.007476,5.006838,6,6.5069,7.000033,7.507427,7.993015,8.50692,8.99308,9.507001,9.993015,10.505938,10.992999,11.507574,11.992377,12.506985,12.993653,13.507051,13.992033,14.50692,14.9929}</c:f>
              <c:numCache>
                <c:formatCode>General</c:formatCode>
                <c:ptCount val="23"/>
                <c:pt idx="0">
                  <c:v>2.5</c:v>
                </c:pt>
                <c:pt idx="1">
                  <c:v>3.0067560000000002</c:v>
                </c:pt>
                <c:pt idx="2">
                  <c:v>4.0074759999999996</c:v>
                </c:pt>
                <c:pt idx="3">
                  <c:v>5.0068380000000001</c:v>
                </c:pt>
                <c:pt idx="4">
                  <c:v>6</c:v>
                </c:pt>
                <c:pt idx="5">
                  <c:v>6.5068999999999999</c:v>
                </c:pt>
                <c:pt idx="6">
                  <c:v>7.0000330000000002</c:v>
                </c:pt>
                <c:pt idx="7">
                  <c:v>7.5074269999999999</c:v>
                </c:pt>
                <c:pt idx="8">
                  <c:v>7.9930149999999998</c:v>
                </c:pt>
                <c:pt idx="9">
                  <c:v>8.5069199999999991</c:v>
                </c:pt>
                <c:pt idx="10">
                  <c:v>8.9930800000000009</c:v>
                </c:pt>
                <c:pt idx="11">
                  <c:v>9.5070010000000007</c:v>
                </c:pt>
                <c:pt idx="12">
                  <c:v>9.9930149999999998</c:v>
                </c:pt>
                <c:pt idx="13">
                  <c:v>10.505938</c:v>
                </c:pt>
                <c:pt idx="14">
                  <c:v>10.992998999999999</c:v>
                </c:pt>
                <c:pt idx="15">
                  <c:v>11.507574</c:v>
                </c:pt>
                <c:pt idx="16">
                  <c:v>11.992376999999999</c:v>
                </c:pt>
                <c:pt idx="17">
                  <c:v>12.506985</c:v>
                </c:pt>
                <c:pt idx="18">
                  <c:v>12.993653</c:v>
                </c:pt>
                <c:pt idx="19">
                  <c:v>13.507051000000001</c:v>
                </c:pt>
                <c:pt idx="20">
                  <c:v>13.992032999999999</c:v>
                </c:pt>
                <c:pt idx="21">
                  <c:v>14.506919999999999</c:v>
                </c:pt>
                <c:pt idx="22">
                  <c:v>14.992900000000001</c:v>
                </c:pt>
              </c:numCache>
            </c:numRef>
          </c:xVal>
          <c:yVal>
            <c:numRef>
              <c:f>{5478.13454204472,5053.35151797524,4372.03461367207,3812.25342058735,3348.80676589759,3146.72399561194,2964.77255882199,2801.36500297794,2663.23047196918,2530.3500335986,2415.16099127083,2307.32221662235,2215.59714047123,2121.42703849932,2046.79532341544,1970.18383906757,1905.1216334741,1841.62826512312,1784.46756969497,1729.86530250584,1682.36638117283,1631.14030719317,1591.30073937415}</c:f>
              <c:numCache>
                <c:formatCode>General</c:formatCode>
                <c:ptCount val="23"/>
                <c:pt idx="0">
                  <c:v>5478.1345420447196</c:v>
                </c:pt>
                <c:pt idx="1">
                  <c:v>5053.3515179752403</c:v>
                </c:pt>
                <c:pt idx="2">
                  <c:v>4372.03461367207</c:v>
                </c:pt>
                <c:pt idx="3">
                  <c:v>3812.2534205873499</c:v>
                </c:pt>
                <c:pt idx="4">
                  <c:v>3348.8067658975901</c:v>
                </c:pt>
                <c:pt idx="5">
                  <c:v>3146.7239956119402</c:v>
                </c:pt>
                <c:pt idx="6">
                  <c:v>2964.7725588219901</c:v>
                </c:pt>
                <c:pt idx="7">
                  <c:v>2801.3650029779401</c:v>
                </c:pt>
                <c:pt idx="8">
                  <c:v>2663.2304719691801</c:v>
                </c:pt>
                <c:pt idx="9">
                  <c:v>2530.3500335986</c:v>
                </c:pt>
                <c:pt idx="10">
                  <c:v>2415.16099127083</c:v>
                </c:pt>
                <c:pt idx="11">
                  <c:v>2307.32221662235</c:v>
                </c:pt>
                <c:pt idx="12">
                  <c:v>2215.59714047123</c:v>
                </c:pt>
                <c:pt idx="13">
                  <c:v>2121.4270384993201</c:v>
                </c:pt>
                <c:pt idx="14">
                  <c:v>2046.79532341544</c:v>
                </c:pt>
                <c:pt idx="15">
                  <c:v>1970.18383906757</c:v>
                </c:pt>
                <c:pt idx="16">
                  <c:v>1905.1216334741</c:v>
                </c:pt>
                <c:pt idx="17">
                  <c:v>1841.6282651231199</c:v>
                </c:pt>
                <c:pt idx="18">
                  <c:v>1784.4675696949701</c:v>
                </c:pt>
                <c:pt idx="19">
                  <c:v>1729.86530250584</c:v>
                </c:pt>
                <c:pt idx="20">
                  <c:v>1682.36638117283</c:v>
                </c:pt>
                <c:pt idx="21">
                  <c:v>1631.14030719317</c:v>
                </c:pt>
                <c:pt idx="22">
                  <c:v>1591.30073937415</c:v>
                </c:pt>
              </c:numCache>
            </c:numRef>
          </c:yVal>
          <c:smooth val="1"/>
          <c:extLst>
            <c:ext xmlns:c16="http://schemas.microsoft.com/office/drawing/2014/chart" uri="{C3380CC4-5D6E-409C-BE32-E72D297353CC}">
              <c16:uniqueId val="{00000001-CBF8-4470-A38D-EC5833DB3055}"/>
            </c:ext>
          </c:extLst>
        </c:ser>
        <c:ser>
          <c:idx val="8"/>
          <c:order val="2"/>
          <c:tx>
            <c:strRef>
              <c:f>REBCO: B ⊥ Tape plane</c:f>
              <c:strCache>
                <c:ptCount val="1"/>
                <c:pt idx="0">
                  <c:v>REBCO: B ⊥ Tape plane</c:v>
                </c:pt>
              </c:strCache>
            </c:strRef>
          </c:tx>
          <c:spPr>
            <a:ln w="34925" cap="sq" cmpd="sng" algn="ctr">
              <a:solidFill>
                <a:srgbClr val="BB9D59"/>
              </a:solidFill>
              <a:prstDash val="dashDot"/>
              <a:miter lim="800000"/>
            </a:ln>
          </c:spPr>
          <c:marker>
            <c:symbol val="diamond"/>
            <c:size val="8"/>
            <c:spPr>
              <a:solidFill>
                <a:srgbClr val="BB9D59">
                  <a:alpha val="50000"/>
                </a:srgbClr>
              </a:solidFill>
              <a:ln w="6350" cap="flat" cmpd="sng" algn="ctr">
                <a:solidFill>
                  <a:srgbClr val="BB9D59"/>
                </a:solidFill>
                <a:prstDash val="solid"/>
                <a:round/>
              </a:ln>
            </c:spPr>
          </c:marker>
          <c:xVal>
            <c:numRef>
              <c:f>{0,2,4,6,8,10,12,14,16,18,20,22,24,26,28,30,31}</c:f>
              <c:numCache>
                <c:formatCode>General</c:formatCode>
                <c:ptCount val="1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31</c:v>
                </c:pt>
              </c:numCache>
            </c:numRef>
          </c:xVal>
          <c:yVal>
            <c:numRef>
              <c:f>{4144.67663513514,1445.83856756757,975.09972972973,767.750837837838,655.66872972973,571.611445945946,526.777743243243,481.944040540541,442.718310810811,428.146175675676,403.490432432432,386.677256756757,364.262554054054,341.845702702703,328.395162162162,319.428851351351,318.307256756757}</c:f>
              <c:numCache>
                <c:formatCode>General</c:formatCode>
                <c:ptCount val="17"/>
                <c:pt idx="0">
                  <c:v>4144.6766351351398</c:v>
                </c:pt>
                <c:pt idx="1">
                  <c:v>1445.83856756757</c:v>
                </c:pt>
                <c:pt idx="2">
                  <c:v>975.09972972973003</c:v>
                </c:pt>
                <c:pt idx="3">
                  <c:v>767.75083783783805</c:v>
                </c:pt>
                <c:pt idx="4">
                  <c:v>655.66872972972999</c:v>
                </c:pt>
                <c:pt idx="5">
                  <c:v>571.611445945946</c:v>
                </c:pt>
                <c:pt idx="6">
                  <c:v>526.77774324324298</c:v>
                </c:pt>
                <c:pt idx="7">
                  <c:v>481.94404054054098</c:v>
                </c:pt>
                <c:pt idx="8">
                  <c:v>442.71831081081098</c:v>
                </c:pt>
                <c:pt idx="9">
                  <c:v>428.14617567567598</c:v>
                </c:pt>
                <c:pt idx="10">
                  <c:v>403.49043243243199</c:v>
                </c:pt>
                <c:pt idx="11">
                  <c:v>386.677256756757</c:v>
                </c:pt>
                <c:pt idx="12">
                  <c:v>364.26255405405402</c:v>
                </c:pt>
                <c:pt idx="13">
                  <c:v>341.84570270270302</c:v>
                </c:pt>
                <c:pt idx="14">
                  <c:v>328.39516216216202</c:v>
                </c:pt>
                <c:pt idx="15">
                  <c:v>319.428851351351</c:v>
                </c:pt>
                <c:pt idx="16">
                  <c:v>318.307256756757</c:v>
                </c:pt>
              </c:numCache>
            </c:numRef>
          </c:yVal>
          <c:smooth val="0"/>
          <c:extLst>
            <c:ext xmlns:c16="http://schemas.microsoft.com/office/drawing/2014/chart" uri="{C3380CC4-5D6E-409C-BE32-E72D297353CC}">
              <c16:uniqueId val="{00000002-CBF8-4470-A38D-EC5833DB3055}"/>
            </c:ext>
          </c:extLst>
        </c:ser>
        <c:ser>
          <c:idx val="16"/>
          <c:order val="3"/>
          <c:tx>
            <c:strRef>
              <c:f>Bi-2212: OST NHMFL 50 bar OP</c:f>
              <c:strCache>
                <c:ptCount val="1"/>
                <c:pt idx="0">
                  <c:v>Bi-2212: OST NHMFL 50 bar OP</c:v>
                </c:pt>
              </c:strCache>
            </c:strRef>
          </c:tx>
          <c:spPr>
            <a:ln w="15875" cap="sq" cmpd="sng" algn="ctr">
              <a:solidFill>
                <a:schemeClr val="accent1"/>
              </a:solidFill>
              <a:prstDash val="sysDot"/>
              <a:miter lim="800000"/>
            </a:ln>
            <a:effectLst>
              <a:outerShdw blurRad="25400" dist="12700" dir="2700000" algn="tl" rotWithShape="0">
                <a:prstClr val="black">
                  <a:alpha val="40000"/>
                </a:prstClr>
              </a:outerShdw>
            </a:effectLst>
          </c:spPr>
          <c:marker>
            <c:symbol val="star"/>
            <c:size val="7"/>
            <c:spPr>
              <a:solidFill>
                <a:schemeClr val="accent1">
                  <a:alpha val="20000"/>
                </a:schemeClr>
              </a:solidFill>
              <a:ln w="6350" cap="sq" cmpd="sng" algn="ctr">
                <a:solidFill>
                  <a:schemeClr val="accent1"/>
                </a:solidFill>
                <a:prstDash val="solid"/>
                <a:bevel/>
              </a:ln>
              <a:effectLst>
                <a:outerShdw blurRad="25400" dist="12700" dir="2700000" algn="tl" rotWithShape="0">
                  <a:prstClr val="black">
                    <a:alpha val="40000"/>
                  </a:prstClr>
                </a:outerShdw>
              </a:effectLst>
            </c:spPr>
          </c:marker>
          <c:xVal>
            <c:numRef>
              <c:f>{3.000016,3.993898,4.993097,5.993277,6.993342,7.993244,8.99326,9.992262,10.992508,11.992917,12.992082,13.992819,14.992393}</c:f>
              <c:numCache>
                <c:formatCode>General</c:formatCode>
                <c:ptCount val="13"/>
                <c:pt idx="0">
                  <c:v>3.000016</c:v>
                </c:pt>
                <c:pt idx="1">
                  <c:v>3.9938980000000002</c:v>
                </c:pt>
                <c:pt idx="2">
                  <c:v>4.9930969999999997</c:v>
                </c:pt>
                <c:pt idx="3">
                  <c:v>5.993277</c:v>
                </c:pt>
                <c:pt idx="4">
                  <c:v>6.9933420000000002</c:v>
                </c:pt>
                <c:pt idx="5">
                  <c:v>7.9932439999999998</c:v>
                </c:pt>
                <c:pt idx="6">
                  <c:v>8.9932599999999994</c:v>
                </c:pt>
                <c:pt idx="7">
                  <c:v>9.9922620000000002</c:v>
                </c:pt>
                <c:pt idx="8">
                  <c:v>10.992508000000001</c:v>
                </c:pt>
                <c:pt idx="9">
                  <c:v>11.992917</c:v>
                </c:pt>
                <c:pt idx="10">
                  <c:v>12.992082</c:v>
                </c:pt>
                <c:pt idx="11">
                  <c:v>13.992819000000001</c:v>
                </c:pt>
                <c:pt idx="12">
                  <c:v>14.992393</c:v>
                </c:pt>
              </c:numCache>
            </c:numRef>
          </c:xVal>
          <c:yVal>
            <c:numRef>
              <c:f>{1243.41685777729,1159.79037405665,1097.57103024537,1051.58610856769,1014.82749602732,980.999976589288,955.075472195147,928.777647449119,905.628264696463,884.993343857345,865.478023327735,846.718050662712,827.304738761806}</c:f>
              <c:numCache>
                <c:formatCode>General</c:formatCode>
                <c:ptCount val="13"/>
                <c:pt idx="0">
                  <c:v>1243.41685777729</c:v>
                </c:pt>
                <c:pt idx="1">
                  <c:v>1159.7903740566501</c:v>
                </c:pt>
                <c:pt idx="2">
                  <c:v>1097.5710302453699</c:v>
                </c:pt>
                <c:pt idx="3">
                  <c:v>1051.58610856769</c:v>
                </c:pt>
                <c:pt idx="4">
                  <c:v>1014.82749602732</c:v>
                </c:pt>
                <c:pt idx="5">
                  <c:v>980.99997658928805</c:v>
                </c:pt>
                <c:pt idx="6">
                  <c:v>955.07547219514697</c:v>
                </c:pt>
                <c:pt idx="7">
                  <c:v>928.77764744911894</c:v>
                </c:pt>
                <c:pt idx="8">
                  <c:v>905.62826469646302</c:v>
                </c:pt>
                <c:pt idx="9">
                  <c:v>884.99334385734505</c:v>
                </c:pt>
                <c:pt idx="10">
                  <c:v>865.47802332773495</c:v>
                </c:pt>
                <c:pt idx="11">
                  <c:v>846.71805066271202</c:v>
                </c:pt>
                <c:pt idx="12">
                  <c:v>827.30473876180599</c:v>
                </c:pt>
              </c:numCache>
            </c:numRef>
          </c:yVal>
          <c:smooth val="0"/>
          <c:extLst>
            <c:ext xmlns:c16="http://schemas.microsoft.com/office/drawing/2014/chart" uri="{C3380CC4-5D6E-409C-BE32-E72D297353CC}">
              <c16:uniqueId val="{00000003-CBF8-4470-A38D-EC5833DB3055}"/>
            </c:ext>
          </c:extLst>
        </c:ser>
        <c:ser>
          <c:idx val="5"/>
          <c:order val="4"/>
          <c:tx>
            <c:strRef>
              <c:f>Nb₃Sn: Internal Sn RRP®</c:f>
              <c:strCache>
                <c:ptCount val="1"/>
                <c:pt idx="0">
                  <c:v>Nb₃Sn: Internal Sn RRP®</c:v>
                </c:pt>
              </c:strCache>
            </c:strRef>
          </c:tx>
          <c:spPr>
            <a:ln w="34925" cap="sq" cmpd="sng" algn="ctr">
              <a:solidFill>
                <a:schemeClr val="accent2"/>
              </a:solidFill>
              <a:prstDash val="solid"/>
              <a:miter lim="800000"/>
            </a:ln>
          </c:spPr>
          <c:marker>
            <c:spPr>
              <a:solidFill>
                <a:srgbClr val="C0504D">
                  <a:lumMod val="20000"/>
                  <a:lumOff val="80000"/>
                  <a:alpha val="50000"/>
                </a:srgbClr>
              </a:solidFill>
              <a:ln w="6350" cap="flat" cmpd="sng" algn="ctr">
                <a:solidFill>
                  <a:schemeClr val="accent2"/>
                </a:solidFill>
                <a:prstDash val="solid"/>
                <a:round/>
              </a:ln>
            </c:spPr>
          </c:marker>
          <c:xVal>
            <c:numRef>
              <c:f>{12,13,14,14.5,15,15.5,16,20,21,22,23,24}</c:f>
              <c:numCache>
                <c:formatCode>General</c:formatCode>
                <c:ptCount val="12"/>
                <c:pt idx="0">
                  <c:v>12</c:v>
                </c:pt>
                <c:pt idx="1">
                  <c:v>13</c:v>
                </c:pt>
                <c:pt idx="2">
                  <c:v>14</c:v>
                </c:pt>
                <c:pt idx="3">
                  <c:v>14.5</c:v>
                </c:pt>
                <c:pt idx="4">
                  <c:v>15</c:v>
                </c:pt>
                <c:pt idx="5">
                  <c:v>15.5</c:v>
                </c:pt>
                <c:pt idx="6">
                  <c:v>16</c:v>
                </c:pt>
                <c:pt idx="7">
                  <c:v>20</c:v>
                </c:pt>
                <c:pt idx="8">
                  <c:v>21</c:v>
                </c:pt>
                <c:pt idx="9">
                  <c:v>22</c:v>
                </c:pt>
                <c:pt idx="10">
                  <c:v>23</c:v>
                </c:pt>
                <c:pt idx="11">
                  <c:v>24</c:v>
                </c:pt>
              </c:numCache>
            </c:numRef>
          </c:xVal>
          <c:yVal>
            <c:numRef>
              <c:f>{1754.85570962403,1454.93491561556,1190.98141218451,1072.637423833,957.774141021247,855.093327598618,757.633572485614,268.014326560761,190.858687096299,118.924105941463,65.5532876652943,28.3097383899678}</c:f>
              <c:numCache>
                <c:formatCode>General</c:formatCode>
                <c:ptCount val="12"/>
                <c:pt idx="0">
                  <c:v>1754.8557096240299</c:v>
                </c:pt>
                <c:pt idx="1">
                  <c:v>1454.9349156155599</c:v>
                </c:pt>
                <c:pt idx="2">
                  <c:v>1190.98141218451</c:v>
                </c:pt>
                <c:pt idx="3">
                  <c:v>1072.637423833</c:v>
                </c:pt>
                <c:pt idx="4">
                  <c:v>957.77414102124703</c:v>
                </c:pt>
                <c:pt idx="5">
                  <c:v>855.09332759861798</c:v>
                </c:pt>
                <c:pt idx="6">
                  <c:v>757.63357248561397</c:v>
                </c:pt>
                <c:pt idx="7">
                  <c:v>268.01432656076099</c:v>
                </c:pt>
                <c:pt idx="8">
                  <c:v>190.85868709629901</c:v>
                </c:pt>
                <c:pt idx="9">
                  <c:v>118.924105941463</c:v>
                </c:pt>
                <c:pt idx="10">
                  <c:v>65.553287665294306</c:v>
                </c:pt>
                <c:pt idx="11">
                  <c:v>28.309738389967801</c:v>
                </c:pt>
              </c:numCache>
            </c:numRef>
          </c:yVal>
          <c:smooth val="0"/>
          <c:extLst>
            <c:ext xmlns:c16="http://schemas.microsoft.com/office/drawing/2014/chart" uri="{C3380CC4-5D6E-409C-BE32-E72D297353CC}">
              <c16:uniqueId val="{00000004-CBF8-4470-A38D-EC5833DB3055}"/>
            </c:ext>
          </c:extLst>
        </c:ser>
        <c:ser>
          <c:idx val="6"/>
          <c:order val="5"/>
          <c:tx>
            <c:strRef>
              <c:f>Nb₃Sn: High Sn Bronze</c:f>
              <c:strCache>
                <c:ptCount val="1"/>
                <c:pt idx="0">
                  <c:v>Nb₃Sn: High Sn Bronze</c:v>
                </c:pt>
              </c:strCache>
            </c:strRef>
          </c:tx>
          <c:spPr>
            <a:ln w="34925" cap="sq" cmpd="sng" algn="ctr">
              <a:solidFill>
                <a:schemeClr val="accent2">
                  <a:lumMod val="75000"/>
                </a:schemeClr>
              </a:solidFill>
              <a:prstDash val="lgDash"/>
              <a:miter lim="800000"/>
            </a:ln>
          </c:spPr>
          <c:marker>
            <c:spPr>
              <a:solidFill>
                <a:srgbClr val="C0504D">
                  <a:lumMod val="20000"/>
                  <a:lumOff val="80000"/>
                  <a:alpha val="50000"/>
                </a:srgbClr>
              </a:solidFill>
              <a:ln w="6350" cap="flat" cmpd="sng" algn="ctr">
                <a:solidFill>
                  <a:srgbClr val="C0504D">
                    <a:lumMod val="75000"/>
                  </a:srgbClr>
                </a:solidFill>
                <a:prstDash val="solid"/>
                <a:round/>
              </a:ln>
            </c:spPr>
          </c:marker>
          <c:xVal>
            <c:numRef>
              <c:f>{18,19.0121,20.0135,21.0148,22.0162,22.996,23.9973,24.9987}</c:f>
              <c:numCache>
                <c:formatCode>General</c:formatCode>
                <c:ptCount val="8"/>
                <c:pt idx="0">
                  <c:v>18</c:v>
                </c:pt>
                <c:pt idx="1">
                  <c:v>19.0121</c:v>
                </c:pt>
                <c:pt idx="2">
                  <c:v>20.013500000000001</c:v>
                </c:pt>
                <c:pt idx="3">
                  <c:v>21.014800000000001</c:v>
                </c:pt>
                <c:pt idx="4">
                  <c:v>22.016200000000001</c:v>
                </c:pt>
                <c:pt idx="5">
                  <c:v>22.995999999999999</c:v>
                </c:pt>
                <c:pt idx="6">
                  <c:v>23.997299999999999</c:v>
                </c:pt>
                <c:pt idx="7">
                  <c:v>24.998699999999999</c:v>
                </c:pt>
              </c:numCache>
            </c:numRef>
          </c:xVal>
          <c:yVal>
            <c:numRef>
              <c:f>{166.643076923077,137.814615384615,111.095384615385,84.3761538461538,60.8212307692308,40.0787692307692,19.3362307692308,8.08607692307692}</c:f>
              <c:numCache>
                <c:formatCode>General</c:formatCode>
                <c:ptCount val="8"/>
                <c:pt idx="0">
                  <c:v>166.64307692307699</c:v>
                </c:pt>
                <c:pt idx="1">
                  <c:v>137.814615384615</c:v>
                </c:pt>
                <c:pt idx="2">
                  <c:v>111.095384615385</c:v>
                </c:pt>
                <c:pt idx="3">
                  <c:v>84.376153846153798</c:v>
                </c:pt>
                <c:pt idx="4">
                  <c:v>60.821230769230802</c:v>
                </c:pt>
                <c:pt idx="5">
                  <c:v>40.078769230769197</c:v>
                </c:pt>
                <c:pt idx="6">
                  <c:v>19.336230769230799</c:v>
                </c:pt>
                <c:pt idx="7">
                  <c:v>8.0860769230769201</c:v>
                </c:pt>
              </c:numCache>
            </c:numRef>
          </c:yVal>
          <c:smooth val="0"/>
          <c:extLst>
            <c:ext xmlns:c16="http://schemas.microsoft.com/office/drawing/2014/chart" uri="{C3380CC4-5D6E-409C-BE32-E72D297353CC}">
              <c16:uniqueId val="{00000005-CBF8-4470-A38D-EC5833DB3055}"/>
            </c:ext>
          </c:extLst>
        </c:ser>
        <c:ser>
          <c:idx val="1"/>
          <c:order val="6"/>
          <c:tx>
            <c:strRef>
              <c:f>Nb-Ti: LHC 4.2 K</c:f>
              <c:strCache>
                <c:ptCount val="1"/>
                <c:pt idx="0">
                  <c:v>Nb-Ti: LHC 4.2 K</c:v>
                </c:pt>
              </c:strCache>
            </c:strRef>
          </c:tx>
          <c:spPr>
            <a:ln w="34925" cap="sq" cmpd="sng" algn="ctr">
              <a:solidFill>
                <a:schemeClr val="accent4"/>
              </a:solidFill>
              <a:prstDash val="dashDot"/>
              <a:miter lim="800000"/>
            </a:ln>
          </c:spPr>
          <c:marker>
            <c:symbol val="x"/>
            <c:size val="9"/>
            <c:spPr>
              <a:solidFill>
                <a:schemeClr val="bg1">
                  <a:alpha val="50000"/>
                </a:schemeClr>
              </a:solidFill>
              <a:ln w="6350" cap="flat" cmpd="sng" algn="ctr">
                <a:solidFill>
                  <a:schemeClr val="accent4"/>
                </a:solidFill>
                <a:prstDash val="solid"/>
                <a:round/>
              </a:ln>
            </c:spPr>
          </c:marker>
          <c:xVal>
            <c:numRef>
              <c:f>{0.614151,0.950943,1.34057,1.67736,2.23208,3.18302,4.15377,5.12453,6.09528}</c:f>
              <c:numCache>
                <c:formatCode>General</c:formatCode>
                <c:ptCount val="9"/>
                <c:pt idx="0">
                  <c:v>0.614151</c:v>
                </c:pt>
                <c:pt idx="1">
                  <c:v>0.95094299999999998</c:v>
                </c:pt>
                <c:pt idx="2">
                  <c:v>1.34057</c:v>
                </c:pt>
                <c:pt idx="3">
                  <c:v>1.67736</c:v>
                </c:pt>
                <c:pt idx="4">
                  <c:v>2.2320799999999998</c:v>
                </c:pt>
                <c:pt idx="5">
                  <c:v>3.18302</c:v>
                </c:pt>
                <c:pt idx="6">
                  <c:v>4.1537699999999997</c:v>
                </c:pt>
                <c:pt idx="7">
                  <c:v>5.12453</c:v>
                </c:pt>
                <c:pt idx="8">
                  <c:v>6.0952799999999998</c:v>
                </c:pt>
              </c:numCache>
            </c:numRef>
          </c:xVal>
          <c:yVal>
            <c:numRef>
              <c:f>{5106.88461538462,4054.15384615385,3180.59615384615,2710.22692307692,2217.45769230769,1724.68846153846,1411.11153846154,1187.12307692308,918.342307692308}</c:f>
              <c:numCache>
                <c:formatCode>General</c:formatCode>
                <c:ptCount val="9"/>
                <c:pt idx="0">
                  <c:v>5106.8846153846198</c:v>
                </c:pt>
                <c:pt idx="1">
                  <c:v>4054.1538461538498</c:v>
                </c:pt>
                <c:pt idx="2">
                  <c:v>3180.5961538461502</c:v>
                </c:pt>
                <c:pt idx="3">
                  <c:v>2710.2269230769198</c:v>
                </c:pt>
                <c:pt idx="4">
                  <c:v>2217.4576923076902</c:v>
                </c:pt>
                <c:pt idx="5">
                  <c:v>1724.6884615384599</c:v>
                </c:pt>
                <c:pt idx="6">
                  <c:v>1411.11153846154</c:v>
                </c:pt>
                <c:pt idx="7">
                  <c:v>1187.1230769230799</c:v>
                </c:pt>
                <c:pt idx="8">
                  <c:v>918.34230769230805</c:v>
                </c:pt>
              </c:numCache>
            </c:numRef>
          </c:yVal>
          <c:smooth val="1"/>
          <c:extLst>
            <c:ext xmlns:c16="http://schemas.microsoft.com/office/drawing/2014/chart" uri="{C3380CC4-5D6E-409C-BE32-E72D297353CC}">
              <c16:uniqueId val="{00000006-CBF8-4470-A38D-EC5833DB3055}"/>
            </c:ext>
          </c:extLst>
        </c:ser>
        <c:ser>
          <c:idx val="12"/>
          <c:order val="7"/>
          <c:tx>
            <c:strRef>
              <c:f>Nb-Ti: Iseult/INUMAC MRI 4.22 K</c:f>
              <c:strCache>
                <c:ptCount val="1"/>
                <c:pt idx="0">
                  <c:v>Nb-Ti: Iseult/INUMAC MRI 4.22 K</c:v>
                </c:pt>
              </c:strCache>
            </c:strRef>
          </c:tx>
          <c:spPr>
            <a:ln w="34925" cap="rnd" cmpd="sng" algn="ctr">
              <a:solidFill>
                <a:schemeClr val="accent4"/>
              </a:solidFill>
              <a:prstDash val="sysDot"/>
              <a:round/>
            </a:ln>
          </c:spPr>
          <c:marker>
            <c:symbol val="x"/>
            <c:size val="9"/>
            <c:spPr>
              <a:solidFill>
                <a:schemeClr val="accent4">
                  <a:alpha val="20000"/>
                </a:schemeClr>
              </a:solidFill>
              <a:ln w="15875" cap="flat" cmpd="sng" algn="ctr">
                <a:solidFill>
                  <a:schemeClr val="accent4"/>
                </a:solidFill>
                <a:prstDash val="solid"/>
                <a:round/>
              </a:ln>
            </c:spPr>
          </c:marker>
          <c:xVal>
            <c:numRef>
              <c:f>{8.5,9,9.5,10}</c:f>
              <c:numCache>
                <c:formatCode>General</c:formatCode>
                <c:ptCount val="4"/>
                <c:pt idx="0">
                  <c:v>8.5</c:v>
                </c:pt>
                <c:pt idx="1">
                  <c:v>9</c:v>
                </c:pt>
                <c:pt idx="2">
                  <c:v>9.5</c:v>
                </c:pt>
                <c:pt idx="3">
                  <c:v>10</c:v>
                </c:pt>
              </c:numCache>
            </c:numRef>
          </c:xVal>
          <c:yVal>
            <c:numRef>
              <c:f>{393.478260869565,291.304347826087,194.203043478261,104.347826086957}</c:f>
              <c:numCache>
                <c:formatCode>General</c:formatCode>
                <c:ptCount val="4"/>
                <c:pt idx="0">
                  <c:v>393.47826086956502</c:v>
                </c:pt>
                <c:pt idx="1">
                  <c:v>291.304347826087</c:v>
                </c:pt>
                <c:pt idx="2">
                  <c:v>194.20304347826101</c:v>
                </c:pt>
                <c:pt idx="3">
                  <c:v>104.347826086957</c:v>
                </c:pt>
              </c:numCache>
            </c:numRef>
          </c:yVal>
          <c:smooth val="1"/>
          <c:extLst>
            <c:ext xmlns:c16="http://schemas.microsoft.com/office/drawing/2014/chart" uri="{C3380CC4-5D6E-409C-BE32-E72D297353CC}">
              <c16:uniqueId val="{00000007-CBF8-4470-A38D-EC5833DB3055}"/>
            </c:ext>
          </c:extLst>
        </c:ser>
        <c:ser>
          <c:idx val="2"/>
          <c:order val="8"/>
          <c:tx>
            <c:strRef>
              <c:f>Exponential Y-axis Labels</c:f>
              <c:strCache>
                <c:ptCount val="1"/>
                <c:pt idx="0">
                  <c:v>Exponential Y-axis Labels</c:v>
                </c:pt>
              </c:strCache>
            </c:strRef>
          </c:tx>
          <c:spPr>
            <a:ln w="31750" cap="rnd" cmpd="sng" algn="ctr">
              <a:noFill/>
              <a:prstDash val="solid"/>
              <a:round/>
            </a:ln>
          </c:spPr>
          <c:marker>
            <c:symbol val="none"/>
          </c:marker>
          <c:dLbls>
            <c:dLbl>
              <c:idx val="0"/>
              <c:layout/>
              <c:tx>
                <c:rich>
                  <a:bodyPr/>
                  <a:lstStyle/>
                  <a:p>
                    <a:r>
                      <a:rPr lang="en-US"/>
                      <a:t>10</a:t>
                    </a:r>
                  </a:p>
                </c:rich>
              </c:tx>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CBF8-4470-A38D-EC5833DB3055}"/>
                </c:ext>
              </c:extLst>
            </c:dLbl>
            <c:dLbl>
              <c:idx val="1"/>
              <c:layout/>
              <c:tx>
                <c:rich>
                  <a:bodyPr/>
                  <a:lstStyle/>
                  <a:p>
                    <a:r>
                      <a:rPr lang="en-US"/>
                      <a:t>10</a:t>
                    </a:r>
                    <a:r>
                      <a:rPr lang="en-US" baseline="30000"/>
                      <a:t>2</a:t>
                    </a:r>
                  </a:p>
                </c:rich>
              </c:tx>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BF8-4470-A38D-EC5833DB3055}"/>
                </c:ext>
              </c:extLst>
            </c:dLbl>
            <c:dLbl>
              <c:idx val="2"/>
              <c:layout/>
              <c:tx>
                <c:rich>
                  <a:bodyPr/>
                  <a:lstStyle/>
                  <a:p>
                    <a:r>
                      <a:rPr lang="en-US"/>
                      <a:t>10</a:t>
                    </a:r>
                    <a:r>
                      <a:rPr lang="en-US" baseline="30000"/>
                      <a:t>3</a:t>
                    </a:r>
                  </a:p>
                </c:rich>
              </c:tx>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CBF8-4470-A38D-EC5833DB3055}"/>
                </c:ext>
              </c:extLst>
            </c:dLbl>
            <c:dLbl>
              <c:idx val="3"/>
              <c:layout/>
              <c:tx>
                <c:rich>
                  <a:bodyPr/>
                  <a:lstStyle/>
                  <a:p>
                    <a:r>
                      <a:rPr lang="en-US"/>
                      <a:t>10</a:t>
                    </a:r>
                    <a:r>
                      <a:rPr lang="en-US" baseline="30000"/>
                      <a:t>4</a:t>
                    </a:r>
                  </a:p>
                </c:rich>
              </c:tx>
              <c:dLblPos val="l"/>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BF8-4470-A38D-EC5833DB3055}"/>
                </c:ext>
              </c:extLst>
            </c:dLbl>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tx1"/>
                    </a:solidFill>
                    <a:latin typeface="+mn-lt"/>
                    <a:ea typeface="+mn-ea"/>
                    <a:cs typeface="+mn-cs"/>
                  </a:defRPr>
                </a:pPr>
                <a:endParaRPr lang="zh-CN"/>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{0,0,0,0}</c:f>
              <c:numCache>
                <c:formatCode>General</c:formatCode>
                <c:ptCount val="4"/>
                <c:pt idx="0">
                  <c:v>0</c:v>
                </c:pt>
                <c:pt idx="1">
                  <c:v>0</c:v>
                </c:pt>
                <c:pt idx="2">
                  <c:v>0</c:v>
                </c:pt>
                <c:pt idx="3">
                  <c:v>0</c:v>
                </c:pt>
              </c:numCache>
            </c:numRef>
          </c:xVal>
          <c:yVal>
            <c:numRef>
              <c:f>{10,100,1000,10000}</c:f>
              <c:numCache>
                <c:formatCode>General</c:formatCode>
                <c:ptCount val="4"/>
                <c:pt idx="0">
                  <c:v>10</c:v>
                </c:pt>
                <c:pt idx="1">
                  <c:v>100</c:v>
                </c:pt>
                <c:pt idx="2">
                  <c:v>1000</c:v>
                </c:pt>
                <c:pt idx="3">
                  <c:v>10000</c:v>
                </c:pt>
              </c:numCache>
            </c:numRef>
          </c:yVal>
          <c:smooth val="1"/>
          <c:extLst>
            <c:ext xmlns:c16="http://schemas.microsoft.com/office/drawing/2014/chart" uri="{C3380CC4-5D6E-409C-BE32-E72D297353CC}">
              <c16:uniqueId val="{0000000C-CBF8-4470-A38D-EC5833DB3055}"/>
            </c:ext>
          </c:extLst>
        </c:ser>
        <c:ser>
          <c:idx val="13"/>
          <c:order val="9"/>
          <c:tx>
            <c:strRef>
              <c:f>Nb-Ti midrange maximal</c:f>
              <c:strCache>
                <c:ptCount val="1"/>
                <c:pt idx="0">
                  <c:v>Nb-Ti midrange maximal</c:v>
                </c:pt>
              </c:strCache>
            </c:strRef>
          </c:tx>
          <c:spPr>
            <a:ln w="34925" cap="rnd" cmpd="sng" algn="ctr">
              <a:solidFill>
                <a:schemeClr val="accent4"/>
              </a:solidFill>
              <a:prstDash val="sysDot"/>
              <a:round/>
            </a:ln>
          </c:spPr>
          <c:marker>
            <c:symbol val="none"/>
          </c:marker>
          <c:xVal>
            <c:numRef>
              <c:f>{6,7,8,8.5}</c:f>
              <c:numCache>
                <c:formatCode>General</c:formatCode>
                <c:ptCount val="4"/>
                <c:pt idx="0">
                  <c:v>6</c:v>
                </c:pt>
                <c:pt idx="1">
                  <c:v>7</c:v>
                </c:pt>
                <c:pt idx="2">
                  <c:v>8</c:v>
                </c:pt>
                <c:pt idx="3">
                  <c:v>8.5</c:v>
                </c:pt>
              </c:numCache>
            </c:numRef>
          </c:xVal>
          <c:yVal>
            <c:numRef>
              <c:f>{971.923076923077,687.307692307692,448.461538461538,393.478260869565}</c:f>
              <c:numCache>
                <c:formatCode>General</c:formatCode>
                <c:ptCount val="4"/>
                <c:pt idx="0">
                  <c:v>971.92307692307702</c:v>
                </c:pt>
                <c:pt idx="1">
                  <c:v>687.30769230769204</c:v>
                </c:pt>
                <c:pt idx="2">
                  <c:v>448.461538461538</c:v>
                </c:pt>
                <c:pt idx="3">
                  <c:v>393.47826086956502</c:v>
                </c:pt>
              </c:numCache>
            </c:numRef>
          </c:yVal>
          <c:smooth val="1"/>
          <c:extLst>
            <c:ext xmlns:c16="http://schemas.microsoft.com/office/drawing/2014/chart" uri="{C3380CC4-5D6E-409C-BE32-E72D297353CC}">
              <c16:uniqueId val="{0000000D-CBF8-4470-A38D-EC5833DB3055}"/>
            </c:ext>
          </c:extLst>
        </c:ser>
        <c:ser>
          <c:idx val="14"/>
          <c:order val="10"/>
          <c:tx>
            <c:strRef>
              <c:f>2212 Fitted Line for 50bar ASC'16</c:f>
              <c:strCache>
                <c:ptCount val="1"/>
                <c:pt idx="0">
                  <c:v>2212 Fitted Line for 50bar ASC'16</c:v>
                </c:pt>
              </c:strCache>
            </c:strRef>
          </c:tx>
          <c:spPr>
            <a:ln w="41275" cap="sq" cmpd="sng" algn="ctr">
              <a:solidFill>
                <a:schemeClr val="accent1"/>
              </a:solidFill>
              <a:prstDash val="sysDot"/>
              <a:miter lim="800000"/>
            </a:ln>
          </c:spPr>
          <c:marker>
            <c:symbol val="none"/>
          </c:marker>
          <c:xVal>
            <c:numRef>
              <c:f>{2,3,4,5,6,7,8,9,10,11,12,13,14,15,20,32}</c:f>
              <c:numCache>
                <c:formatCode>General</c:formatCode>
                <c:ptCount val="16"/>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20</c:v>
                </c:pt>
                <c:pt idx="15">
                  <c:v>32</c:v>
                </c:pt>
              </c:numCache>
            </c:numRef>
          </c:xVal>
          <c:yVal>
            <c:numRef>
              <c:f>{1381.52167169291,1248.5735436431,1162.07903611078,1099.13686124527,1050.24855551649,1010.61449177312,977.492944076188,949.179869947604,924.548583233269,902.817965856398,883.425757321475,865.954700297317,850.087217987812,835.576397019687,777.692126338303,691.62321177914}</c:f>
              <c:numCache>
                <c:formatCode>General</c:formatCode>
                <c:ptCount val="16"/>
                <c:pt idx="0">
                  <c:v>1381.5216716929101</c:v>
                </c:pt>
                <c:pt idx="1">
                  <c:v>1248.5735436431</c:v>
                </c:pt>
                <c:pt idx="2">
                  <c:v>1162.07903611078</c:v>
                </c:pt>
                <c:pt idx="3">
                  <c:v>1099.13686124527</c:v>
                </c:pt>
                <c:pt idx="4">
                  <c:v>1050.2485555164899</c:v>
                </c:pt>
                <c:pt idx="5">
                  <c:v>1010.61449177312</c:v>
                </c:pt>
                <c:pt idx="6">
                  <c:v>977.492944076188</c:v>
                </c:pt>
                <c:pt idx="7">
                  <c:v>949.17986994760395</c:v>
                </c:pt>
                <c:pt idx="8">
                  <c:v>924.54858323326903</c:v>
                </c:pt>
                <c:pt idx="9">
                  <c:v>902.81796585639802</c:v>
                </c:pt>
                <c:pt idx="10">
                  <c:v>883.42575732147498</c:v>
                </c:pt>
                <c:pt idx="11">
                  <c:v>865.954700297317</c:v>
                </c:pt>
                <c:pt idx="12">
                  <c:v>850.08721798781198</c:v>
                </c:pt>
                <c:pt idx="13">
                  <c:v>835.57639701968696</c:v>
                </c:pt>
                <c:pt idx="14">
                  <c:v>777.69212633830296</c:v>
                </c:pt>
                <c:pt idx="15">
                  <c:v>691.62321177913998</c:v>
                </c:pt>
              </c:numCache>
            </c:numRef>
          </c:yVal>
          <c:smooth val="1"/>
          <c:extLst>
            <c:ext xmlns:c16="http://schemas.microsoft.com/office/drawing/2014/chart" uri="{C3380CC4-5D6E-409C-BE32-E72D297353CC}">
              <c16:uniqueId val="{0000000E-CBF8-4470-A38D-EC5833DB3055}"/>
            </c:ext>
          </c:extLst>
        </c:ser>
        <c:ser>
          <c:idx val="15"/>
          <c:order val="11"/>
          <c:tx>
            <c:strRef>
              <c:f>YBCO B perp linear extrap</c:f>
              <c:strCache>
                <c:ptCount val="1"/>
                <c:pt idx="0">
                  <c:v>YBCO B perp linear extrap</c:v>
                </c:pt>
              </c:strCache>
            </c:strRef>
          </c:tx>
          <c:spPr>
            <a:ln w="41275" cap="sq" cmpd="sng" algn="ctr">
              <a:solidFill>
                <a:srgbClr val="BB9D59"/>
              </a:solidFill>
              <a:prstDash val="dashDot"/>
              <a:miter lim="800000"/>
            </a:ln>
          </c:spPr>
          <c:marker>
            <c:symbol val="none"/>
          </c:marker>
          <c:xVal>
            <c:numRef>
              <c:f>{31.25,40,45}</c:f>
              <c:numCache>
                <c:formatCode>General</c:formatCode>
                <c:ptCount val="3"/>
                <c:pt idx="0">
                  <c:v>31.25</c:v>
                </c:pt>
                <c:pt idx="1">
                  <c:v>40</c:v>
                </c:pt>
                <c:pt idx="2">
                  <c:v>45</c:v>
                </c:pt>
              </c:numCache>
            </c:numRef>
          </c:xVal>
          <c:yVal>
            <c:numRef>
              <c:f>{312.705498916288,264.548743930003,240.437914698384}</c:f>
              <c:numCache>
                <c:formatCode>General</c:formatCode>
                <c:ptCount val="3"/>
                <c:pt idx="0">
                  <c:v>312.70549891628798</c:v>
                </c:pt>
                <c:pt idx="1">
                  <c:v>264.54874393000301</c:v>
                </c:pt>
                <c:pt idx="2">
                  <c:v>240.43791469838399</c:v>
                </c:pt>
              </c:numCache>
            </c:numRef>
          </c:yVal>
          <c:smooth val="1"/>
          <c:extLst>
            <c:ext xmlns:c16="http://schemas.microsoft.com/office/drawing/2014/chart" uri="{C3380CC4-5D6E-409C-BE32-E72D297353CC}">
              <c16:uniqueId val="{0000000F-CBF8-4470-A38D-EC5833DB3055}"/>
            </c:ext>
          </c:extLst>
        </c:ser>
        <c:ser>
          <c:idx val="10"/>
          <c:order val="12"/>
          <c:tx>
            <c:strRef>
              <c:f>YBCO par linear extrap</c:f>
              <c:strCache>
                <c:ptCount val="1"/>
                <c:pt idx="0">
                  <c:v>YBCO par linear extrap</c:v>
                </c:pt>
              </c:strCache>
            </c:strRef>
          </c:tx>
          <c:spPr>
            <a:ln w="41275" cap="flat" cmpd="sng" algn="ctr">
              <a:solidFill>
                <a:srgbClr val="CEB888"/>
              </a:solidFill>
              <a:prstDash val="dash"/>
              <a:round/>
            </a:ln>
          </c:spPr>
          <c:marker>
            <c:symbol val="none"/>
          </c:marker>
          <c:xVal>
            <c:numRef>
              <c:f>{20,40,45}</c:f>
              <c:numCache>
                <c:formatCode>General</c:formatCode>
                <c:ptCount val="3"/>
                <c:pt idx="0">
                  <c:v>20</c:v>
                </c:pt>
                <c:pt idx="1">
                  <c:v>40</c:v>
                </c:pt>
                <c:pt idx="2">
                  <c:v>45</c:v>
                </c:pt>
              </c:numCache>
            </c:numRef>
          </c:xVal>
          <c:yVal>
            <c:numRef>
              <c:f>{2929.88130969356,2293.58889933911,2157.40641463926}</c:f>
              <c:numCache>
                <c:formatCode>General</c:formatCode>
                <c:ptCount val="3"/>
                <c:pt idx="0">
                  <c:v>2929.8813096935601</c:v>
                </c:pt>
                <c:pt idx="1">
                  <c:v>2293.58889933911</c:v>
                </c:pt>
                <c:pt idx="2">
                  <c:v>2157.4064146392602</c:v>
                </c:pt>
              </c:numCache>
            </c:numRef>
          </c:yVal>
          <c:smooth val="1"/>
          <c:extLst>
            <c:ext xmlns:c16="http://schemas.microsoft.com/office/drawing/2014/chart" uri="{C3380CC4-5D6E-409C-BE32-E72D297353CC}">
              <c16:uniqueId val="{00000010-CBF8-4470-A38D-EC5833DB3055}"/>
            </c:ext>
          </c:extLst>
        </c:ser>
        <c:ser>
          <c:idx val="0"/>
          <c:order val="13"/>
          <c:tx>
            <c:strRef>
              <c:f>Iron-based Superconductor 2019</c:f>
              <c:strCache>
                <c:ptCount val="1"/>
                <c:pt idx="0">
                  <c:v>Iron-based Superconductor 2019</c:v>
                </c:pt>
              </c:strCache>
            </c:strRef>
          </c:tx>
          <c:spPr>
            <a:ln w="31750" cap="rnd" cmpd="sng" algn="ctr">
              <a:solidFill>
                <a:srgbClr val="FF0000"/>
              </a:solidFill>
              <a:prstDash val="solid"/>
              <a:round/>
            </a:ln>
          </c:spPr>
          <c:marker>
            <c:symbol val="none"/>
          </c:marker>
          <c:xVal>
            <c:numRef>
              <c:f>{10,28}</c:f>
              <c:numCache>
                <c:formatCode>General</c:formatCode>
                <c:ptCount val="2"/>
                <c:pt idx="0">
                  <c:v>10</c:v>
                </c:pt>
                <c:pt idx="1">
                  <c:v>28</c:v>
                </c:pt>
              </c:numCache>
            </c:numRef>
          </c:xVal>
          <c:yVal>
            <c:numRef>
              <c:f>{300,150}</c:f>
              <c:numCache>
                <c:formatCode>General</c:formatCode>
                <c:ptCount val="2"/>
                <c:pt idx="0">
                  <c:v>300</c:v>
                </c:pt>
                <c:pt idx="1">
                  <c:v>150</c:v>
                </c:pt>
              </c:numCache>
            </c:numRef>
          </c:yVal>
          <c:smooth val="1"/>
          <c:extLst>
            <c:ext xmlns:c16="http://schemas.microsoft.com/office/drawing/2014/chart" uri="{C3380CC4-5D6E-409C-BE32-E72D297353CC}">
              <c16:uniqueId val="{00000011-CBF8-4470-A38D-EC5833DB3055}"/>
            </c:ext>
          </c:extLst>
        </c:ser>
        <c:ser>
          <c:idx val="3"/>
          <c:order val="14"/>
          <c:tx>
            <c:strRef>
              <c:f>Iron-based Superconductor 2025</c:f>
              <c:strCache>
                <c:ptCount val="1"/>
                <c:pt idx="0">
                  <c:v>Iron-based Superconductor 2025</c:v>
                </c:pt>
              </c:strCache>
            </c:strRef>
          </c:tx>
          <c:spPr>
            <a:ln w="31750" cap="rnd" cmpd="sng" algn="ctr">
              <a:solidFill>
                <a:srgbClr val="FF0000"/>
              </a:solidFill>
              <a:prstDash val="sysDash"/>
              <a:round/>
            </a:ln>
          </c:spPr>
          <c:marker>
            <c:symbol val="none"/>
          </c:marker>
          <c:xVal>
            <c:numRef>
              <c:f>{10,28}</c:f>
              <c:numCache>
                <c:formatCode>General</c:formatCode>
                <c:ptCount val="2"/>
                <c:pt idx="0">
                  <c:v>10</c:v>
                </c:pt>
                <c:pt idx="1">
                  <c:v>28</c:v>
                </c:pt>
              </c:numCache>
            </c:numRef>
          </c:xVal>
          <c:yVal>
            <c:numRef>
              <c:f>{2000,1000}</c:f>
              <c:numCache>
                <c:formatCode>General</c:formatCode>
                <c:ptCount val="2"/>
                <c:pt idx="0">
                  <c:v>2000</c:v>
                </c:pt>
                <c:pt idx="1">
                  <c:v>1000</c:v>
                </c:pt>
              </c:numCache>
            </c:numRef>
          </c:yVal>
          <c:smooth val="1"/>
          <c:extLst>
            <c:ext xmlns:c16="http://schemas.microsoft.com/office/drawing/2014/chart" uri="{C3380CC4-5D6E-409C-BE32-E72D297353CC}">
              <c16:uniqueId val="{00000012-CBF8-4470-A38D-EC5833DB3055}"/>
            </c:ext>
          </c:extLst>
        </c:ser>
        <c:ser>
          <c:idx val="4"/>
          <c:order val="15"/>
          <c:tx>
            <c:strRef>
              <c:f>Iron-based Superconductor 2022</c:f>
              <c:strCache>
                <c:ptCount val="1"/>
                <c:pt idx="0">
                  <c:v>Iron-based Superconductor 2022</c:v>
                </c:pt>
              </c:strCache>
            </c:strRef>
          </c:tx>
          <c:spPr>
            <a:ln w="31750" cap="rnd" cmpd="sng" algn="ctr">
              <a:solidFill>
                <a:srgbClr val="FF0000"/>
              </a:solidFill>
              <a:prstDash val="solid"/>
              <a:round/>
            </a:ln>
          </c:spPr>
          <c:marker>
            <c:spPr>
              <a:ln w="6350" cap="flat" cmpd="sng" algn="ctr">
                <a:solidFill>
                  <a:srgbClr val="FF0000"/>
                </a:solidFill>
                <a:prstDash val="solid"/>
                <a:round/>
              </a:ln>
            </c:spPr>
          </c:marker>
          <c:xVal>
            <c:numRef>
              <c:f>{10,28}</c:f>
              <c:numCache>
                <c:formatCode>General</c:formatCode>
                <c:ptCount val="2"/>
                <c:pt idx="0">
                  <c:v>10</c:v>
                </c:pt>
                <c:pt idx="1">
                  <c:v>28</c:v>
                </c:pt>
              </c:numCache>
            </c:numRef>
          </c:xVal>
          <c:yVal>
            <c:numRef>
              <c:f>{450,225}</c:f>
              <c:numCache>
                <c:formatCode>General</c:formatCode>
                <c:ptCount val="2"/>
                <c:pt idx="0">
                  <c:v>450</c:v>
                </c:pt>
                <c:pt idx="1">
                  <c:v>225</c:v>
                </c:pt>
              </c:numCache>
            </c:numRef>
          </c:yVal>
          <c:smooth val="1"/>
          <c:extLst>
            <c:ext xmlns:c16="http://schemas.microsoft.com/office/drawing/2014/chart" uri="{C3380CC4-5D6E-409C-BE32-E72D297353CC}">
              <c16:uniqueId val="{00000013-CBF8-4470-A38D-EC5833DB3055}"/>
            </c:ext>
          </c:extLst>
        </c:ser>
        <c:ser>
          <c:idx val="11"/>
          <c:order val="16"/>
          <c:tx>
            <c:strRef>
              <c:f>Iron-based Superconductor 2016</c:f>
              <c:strCache>
                <c:ptCount val="1"/>
                <c:pt idx="0">
                  <c:v>Iron-based Superconductor 2016</c:v>
                </c:pt>
              </c:strCache>
            </c:strRef>
          </c:tx>
          <c:dPt>
            <c:idx val="1"/>
            <c:bubble3D val="0"/>
            <c:spPr>
              <a:ln w="31750" cap="rnd" cmpd="sng" algn="ctr">
                <a:solidFill>
                  <a:srgbClr val="FF0000"/>
                </a:solidFill>
                <a:prstDash val="solid"/>
                <a:round/>
              </a:ln>
            </c:spPr>
            <c:extLst>
              <c:ext xmlns:c16="http://schemas.microsoft.com/office/drawing/2014/chart" uri="{C3380CC4-5D6E-409C-BE32-E72D297353CC}">
                <c16:uniqueId val="{00000015-CBF8-4470-A38D-EC5833DB3055}"/>
              </c:ext>
            </c:extLst>
          </c:dPt>
          <c:xVal>
            <c:numRef>
              <c:f>{10,28}</c:f>
              <c:numCache>
                <c:formatCode>General</c:formatCode>
                <c:ptCount val="2"/>
                <c:pt idx="0">
                  <c:v>10</c:v>
                </c:pt>
                <c:pt idx="1">
                  <c:v>28</c:v>
                </c:pt>
              </c:numCache>
            </c:numRef>
          </c:xVal>
          <c:yVal>
            <c:numRef>
              <c:f>{100,50}</c:f>
              <c:numCache>
                <c:formatCode>General</c:formatCode>
                <c:ptCount val="2"/>
                <c:pt idx="0">
                  <c:v>100</c:v>
                </c:pt>
                <c:pt idx="1">
                  <c:v>50</c:v>
                </c:pt>
              </c:numCache>
            </c:numRef>
          </c:yVal>
          <c:smooth val="1"/>
          <c:extLst>
            <c:ext xmlns:c16="http://schemas.microsoft.com/office/drawing/2014/chart" uri="{C3380CC4-5D6E-409C-BE32-E72D297353CC}">
              <c16:uniqueId val="{00000016-CBF8-4470-A38D-EC5833DB3055}"/>
            </c:ext>
          </c:extLst>
        </c:ser>
        <c:dLbls>
          <c:showLegendKey val="0"/>
          <c:showVal val="0"/>
          <c:showCatName val="0"/>
          <c:showSerName val="0"/>
          <c:showPercent val="0"/>
          <c:showBubbleSize val="0"/>
        </c:dLbls>
        <c:axId val="904506240"/>
        <c:axId val="904514944"/>
      </c:scatterChart>
      <c:valAx>
        <c:axId val="904506240"/>
        <c:scaling>
          <c:orientation val="minMax"/>
          <c:max val="45"/>
        </c:scaling>
        <c:delete val="0"/>
        <c:axPos val="b"/>
        <c:majorGridlines/>
        <c:minorGridlines>
          <c:spPr>
            <a:ln w="6350" cap="flat" cmpd="sng" algn="ctr">
              <a:solidFill>
                <a:schemeClr val="bg1">
                  <a:lumMod val="75000"/>
                  <a:alpha val="20000"/>
                </a:schemeClr>
              </a:solidFill>
              <a:prstDash val="solid"/>
              <a:round/>
            </a:ln>
          </c:spPr>
        </c:minorGridlines>
        <c:title>
          <c:tx>
            <c:rich>
              <a:bodyPr rot="0" spcFirstLastPara="0" vertOverflow="ellipsis" vert="horz" wrap="square" anchor="ctr" anchorCtr="1"/>
              <a:lstStyle/>
              <a:p>
                <a:pPr>
                  <a:defRPr lang="zh-CN" sz="1100" b="1" i="0" u="none" strike="noStrike" kern="1200" baseline="0">
                    <a:solidFill>
                      <a:schemeClr val="tx1"/>
                    </a:solidFill>
                    <a:latin typeface="+mn-lt"/>
                    <a:ea typeface="+mn-ea"/>
                    <a:cs typeface="+mn-cs"/>
                  </a:defRPr>
                </a:pPr>
                <a:r>
                  <a:rPr lang="en-US"/>
                  <a:t>Applied Magnetic Field (T)</a:t>
                </a:r>
              </a:p>
            </c:rich>
          </c:tx>
          <c:layout>
            <c:manualLayout>
              <c:xMode val="edge"/>
              <c:yMode val="edge"/>
              <c:x val="0.39354671431992927"/>
              <c:y val="0.92298800388711999"/>
            </c:manualLayout>
          </c:layout>
          <c:overlay val="0"/>
        </c:title>
        <c:numFmt formatCode="General" sourceLinked="0"/>
        <c:majorTickMark val="out"/>
        <c:minorTickMark val="in"/>
        <c:tickLblPos val="nextTo"/>
        <c:txPr>
          <a:bodyPr rot="0" spcFirstLastPara="0" vertOverflow="ellipsis" vert="horz" wrap="square" anchor="ctr" anchorCtr="1"/>
          <a:lstStyle/>
          <a:p>
            <a:pPr>
              <a:defRPr lang="zh-CN" sz="1100" b="0" i="0" u="none" strike="noStrike" kern="1200" baseline="0">
                <a:solidFill>
                  <a:schemeClr val="tx1"/>
                </a:solidFill>
                <a:latin typeface="+mn-lt"/>
                <a:ea typeface="+mn-ea"/>
                <a:cs typeface="+mn-cs"/>
              </a:defRPr>
            </a:pPr>
            <a:endParaRPr lang="zh-CN"/>
          </a:p>
        </c:txPr>
        <c:crossAx val="904514944"/>
        <c:crosses val="autoZero"/>
        <c:crossBetween val="midCat"/>
        <c:majorUnit val="5"/>
        <c:minorUnit val="1"/>
      </c:valAx>
      <c:valAx>
        <c:axId val="904514944"/>
        <c:scaling>
          <c:logBase val="10"/>
          <c:orientation val="minMax"/>
          <c:min val="10"/>
        </c:scaling>
        <c:delete val="0"/>
        <c:axPos val="l"/>
        <c:majorGridlines>
          <c:spPr>
            <a:ln w="6350" cap="flat" cmpd="sng" algn="ctr">
              <a:solidFill>
                <a:schemeClr val="tx1"/>
              </a:solidFill>
              <a:prstDash val="solid"/>
              <a:round/>
            </a:ln>
          </c:spPr>
        </c:majorGridlines>
        <c:minorGridlines>
          <c:spPr>
            <a:ln w="6350" cap="flat" cmpd="sng" algn="ctr">
              <a:solidFill>
                <a:schemeClr val="bg1">
                  <a:lumMod val="50000"/>
                  <a:alpha val="20000"/>
                </a:schemeClr>
              </a:solidFill>
              <a:prstDash val="solid"/>
              <a:round/>
            </a:ln>
          </c:spPr>
        </c:minorGridlines>
        <c:title>
          <c:tx>
            <c:rich>
              <a:bodyPr rot="-5400000" spcFirstLastPara="0" vertOverflow="ellipsis" vert="horz" wrap="square" anchor="ctr" anchorCtr="1"/>
              <a:lstStyle/>
              <a:p>
                <a:pPr>
                  <a:defRPr lang="zh-CN" sz="1100" b="1" i="0" u="none" strike="noStrike" kern="1200" baseline="0">
                    <a:solidFill>
                      <a:schemeClr val="tx1"/>
                    </a:solidFill>
                    <a:latin typeface="+mn-lt"/>
                    <a:ea typeface="+mn-ea"/>
                    <a:cs typeface="+mn-cs"/>
                  </a:defRPr>
                </a:pPr>
                <a:r>
                  <a:rPr lang="en-US" dirty="0"/>
                  <a:t>Whole Wire Critical Current Density (A/mm², 4.2 K)</a:t>
                </a:r>
              </a:p>
            </c:rich>
          </c:tx>
          <c:layout>
            <c:manualLayout>
              <c:xMode val="edge"/>
              <c:yMode val="edge"/>
              <c:x val="1.0356248645487379E-3"/>
              <c:y val="0.13206146411380457"/>
            </c:manualLayout>
          </c:layout>
          <c:overlay val="0"/>
        </c:title>
        <c:numFmt formatCode="#,##0;[Red]#,##0" sourceLinked="0"/>
        <c:majorTickMark val="out"/>
        <c:minorTickMark val="in"/>
        <c:tickLblPos val="none"/>
        <c:txPr>
          <a:bodyPr rot="0" spcFirstLastPara="0" vertOverflow="ellipsis" vert="horz" wrap="square" anchor="ctr" anchorCtr="1"/>
          <a:lstStyle/>
          <a:p>
            <a:pPr>
              <a:defRPr lang="zh-CN" sz="1100" b="0" i="0" u="none" strike="noStrike" kern="1200" baseline="0">
                <a:solidFill>
                  <a:schemeClr val="tx1"/>
                </a:solidFill>
                <a:latin typeface="+mn-lt"/>
                <a:ea typeface="+mn-ea"/>
                <a:cs typeface="+mn-cs"/>
              </a:defRPr>
            </a:pPr>
            <a:endParaRPr lang="zh-CN"/>
          </a:p>
        </c:txPr>
        <c:crossAx val="904506240"/>
        <c:crosses val="autoZero"/>
        <c:crossBetween val="midCat"/>
      </c:valAx>
    </c:plotArea>
    <c:plotVisOnly val="0"/>
    <c:dispBlanksAs val="gap"/>
    <c:showDLblsOverMax val="0"/>
  </c:chart>
  <c:spPr>
    <a:noFill/>
    <a:ln>
      <a:noFill/>
    </a:ln>
    <a:effectLst/>
  </c:spPr>
  <c:txPr>
    <a:bodyPr/>
    <a:lstStyle/>
    <a:p>
      <a:pPr>
        <a:defRPr lang="zh-CN" sz="1100"/>
      </a:pPr>
      <a:endParaRPr lang="zh-C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9E86CC-EFD3-492B-A0BD-DFAC66B05724}" type="doc">
      <dgm:prSet loTypeId="urn:microsoft.com/office/officeart/2005/8/layout/hProcess11" loCatId="process" qsTypeId="urn:microsoft.com/office/officeart/2005/8/quickstyle/simple1" qsCatId="simple" csTypeId="urn:microsoft.com/office/officeart/2005/8/colors/accent1_2" csCatId="accent1" phldr="1"/>
      <dgm:spPr/>
    </dgm:pt>
    <dgm:pt modelId="{08865842-1FEE-4B2E-BE4E-C0A17773710E}">
      <dgm:prSet phldrT="[Text]"/>
      <dgm:spPr/>
      <dgm:t>
        <a:bodyPr/>
        <a:lstStyle/>
        <a:p>
          <a:r>
            <a:rPr lang="en-US" altLang="zh-CN" dirty="0" smtClean="0">
              <a:solidFill>
                <a:srgbClr val="C00000"/>
              </a:solidFill>
            </a:rPr>
            <a:t>2012.7</a:t>
          </a:r>
          <a:r>
            <a:rPr lang="en-US" altLang="zh-CN" dirty="0" smtClean="0"/>
            <a:t>Higgs boson was observed at CERN</a:t>
          </a:r>
          <a:endParaRPr lang="en-US" altLang="zh-CN" dirty="0"/>
        </a:p>
      </dgm:t>
    </dgm:pt>
    <dgm:pt modelId="{4976B221-F9CC-407B-88BF-738500F66D8C}" type="parTrans" cxnId="{0BEC60A0-0E5D-461D-975B-A3EC1C2C3500}">
      <dgm:prSet/>
      <dgm:spPr/>
      <dgm:t>
        <a:bodyPr/>
        <a:lstStyle/>
        <a:p>
          <a:endParaRPr lang="en-US" altLang="zh-CN"/>
        </a:p>
      </dgm:t>
    </dgm:pt>
    <dgm:pt modelId="{E0F8CD6E-1C9B-4DEC-9B3F-DE090996899D}" type="sibTrans" cxnId="{0BEC60A0-0E5D-461D-975B-A3EC1C2C3500}">
      <dgm:prSet/>
      <dgm:spPr/>
      <dgm:t>
        <a:bodyPr/>
        <a:lstStyle/>
        <a:p>
          <a:endParaRPr lang="en-US" altLang="zh-CN"/>
        </a:p>
      </dgm:t>
    </dgm:pt>
    <dgm:pt modelId="{C8434D4B-42DD-4639-91C2-05BF9327688A}">
      <dgm:prSet phldrT="[Text]"/>
      <dgm:spPr/>
      <dgm:t>
        <a:bodyPr/>
        <a:lstStyle/>
        <a:p>
          <a:r>
            <a:rPr lang="en-US" altLang="zh-CN" dirty="0" smtClean="0"/>
            <a:t>2018 CEPC-CDR was officially published for both Accelerator and Detector</a:t>
          </a:r>
          <a:endParaRPr lang="en-US" altLang="zh-CN" dirty="0"/>
        </a:p>
      </dgm:t>
    </dgm:pt>
    <dgm:pt modelId="{E25EA7C3-B433-4DBA-8670-2F593F0B8EF5}" type="parTrans" cxnId="{617C0D37-3BA0-4698-A4A6-723FD2D20578}">
      <dgm:prSet/>
      <dgm:spPr/>
      <dgm:t>
        <a:bodyPr/>
        <a:lstStyle/>
        <a:p>
          <a:endParaRPr lang="en-US" altLang="zh-CN"/>
        </a:p>
      </dgm:t>
    </dgm:pt>
    <dgm:pt modelId="{50745302-6ADB-4767-8AC4-B32A063AE43A}" type="sibTrans" cxnId="{617C0D37-3BA0-4698-A4A6-723FD2D20578}">
      <dgm:prSet/>
      <dgm:spPr/>
      <dgm:t>
        <a:bodyPr/>
        <a:lstStyle/>
        <a:p>
          <a:endParaRPr lang="en-US" altLang="zh-CN"/>
        </a:p>
      </dgm:t>
    </dgm:pt>
    <dgm:pt modelId="{F7E78C72-01C7-4B8D-991F-5A875C7AF9C6}">
      <dgm:prSet phldrT="[Text]"/>
      <dgm:spPr/>
      <dgm:t>
        <a:bodyPr/>
        <a:lstStyle/>
        <a:p>
          <a:r>
            <a:rPr lang="en-US" altLang="zh-CN" dirty="0" smtClean="0"/>
            <a:t>2023 The CEPC-TDR for accelerator was completed and reviewed by an international committee</a:t>
          </a:r>
          <a:endParaRPr lang="en-US" altLang="zh-CN" dirty="0"/>
        </a:p>
      </dgm:t>
    </dgm:pt>
    <dgm:pt modelId="{91BE888C-4D73-436D-847E-548DFD28C842}" type="parTrans" cxnId="{92BF33B7-A152-47C0-99EE-F0999D92DB2D}">
      <dgm:prSet/>
      <dgm:spPr/>
      <dgm:t>
        <a:bodyPr/>
        <a:lstStyle/>
        <a:p>
          <a:endParaRPr lang="en-US" altLang="zh-CN"/>
        </a:p>
      </dgm:t>
    </dgm:pt>
    <dgm:pt modelId="{C7B8439C-1D92-47C4-A93A-A19DDAF24A2B}" type="sibTrans" cxnId="{92BF33B7-A152-47C0-99EE-F0999D92DB2D}">
      <dgm:prSet/>
      <dgm:spPr/>
      <dgm:t>
        <a:bodyPr/>
        <a:lstStyle/>
        <a:p>
          <a:endParaRPr lang="en-US" altLang="zh-CN"/>
        </a:p>
      </dgm:t>
    </dgm:pt>
    <dgm:pt modelId="{5AF39B68-850A-43B2-849D-377E2DAF9500}">
      <dgm:prSet phldrT="[Text]"/>
      <dgm:spPr/>
      <dgm:t>
        <a:bodyPr/>
        <a:lstStyle/>
        <a:p>
          <a:r>
            <a:rPr lang="en-US" altLang="zh-CN" dirty="0" smtClean="0">
              <a:solidFill>
                <a:srgbClr val="C00000"/>
              </a:solidFill>
            </a:rPr>
            <a:t>2012.9</a:t>
          </a:r>
          <a:r>
            <a:rPr lang="en-US" altLang="zh-CN" dirty="0" smtClean="0"/>
            <a:t> Chinese scientist propose the idea of CEPC, serving as “Higgs factory”</a:t>
          </a:r>
          <a:endParaRPr lang="en-US" altLang="zh-CN" dirty="0"/>
        </a:p>
      </dgm:t>
    </dgm:pt>
    <dgm:pt modelId="{0ABA1076-B411-4171-A4C4-13593360A3F4}" type="parTrans" cxnId="{78A13A08-3563-46B8-BDE3-7A8A4DB8CEF0}">
      <dgm:prSet/>
      <dgm:spPr/>
      <dgm:t>
        <a:bodyPr/>
        <a:lstStyle/>
        <a:p>
          <a:endParaRPr lang="en-US" altLang="zh-CN"/>
        </a:p>
      </dgm:t>
    </dgm:pt>
    <dgm:pt modelId="{79B6367B-46ED-45AE-9D63-F0CA6EB5CC01}" type="sibTrans" cxnId="{78A13A08-3563-46B8-BDE3-7A8A4DB8CEF0}">
      <dgm:prSet/>
      <dgm:spPr/>
      <dgm:t>
        <a:bodyPr/>
        <a:lstStyle/>
        <a:p>
          <a:endParaRPr lang="en-US" altLang="zh-CN"/>
        </a:p>
      </dgm:t>
    </dgm:pt>
    <dgm:pt modelId="{B654399A-C48B-44A2-AE66-9A7BE08044BD}">
      <dgm:prSet phldrT="[Text]"/>
      <dgm:spPr/>
      <dgm:t>
        <a:bodyPr/>
        <a:lstStyle/>
        <a:p>
          <a:r>
            <a:rPr lang="en-US" altLang="zh-CN" dirty="0" smtClean="0"/>
            <a:t>2013(2016) China domestic “</a:t>
          </a:r>
          <a:r>
            <a:rPr lang="en-US" altLang="zh-CN" dirty="0" err="1" smtClean="0"/>
            <a:t>Xiangshan</a:t>
          </a:r>
          <a:r>
            <a:rPr lang="en-US" altLang="zh-CN" dirty="0" smtClean="0"/>
            <a:t>” meeting confirms the significance of CEPC</a:t>
          </a:r>
          <a:endParaRPr lang="en-US" altLang="zh-CN" dirty="0"/>
        </a:p>
      </dgm:t>
    </dgm:pt>
    <dgm:pt modelId="{9024D74E-FB1A-42CD-9278-A1CB05C95464}" type="parTrans" cxnId="{0E90A4AC-77AD-48ED-9B1E-9A361D820D45}">
      <dgm:prSet/>
      <dgm:spPr/>
      <dgm:t>
        <a:bodyPr/>
        <a:lstStyle/>
        <a:p>
          <a:endParaRPr lang="en-US" altLang="zh-CN"/>
        </a:p>
      </dgm:t>
    </dgm:pt>
    <dgm:pt modelId="{21558073-3B5C-4424-9D9C-C292855F9AE4}" type="sibTrans" cxnId="{0E90A4AC-77AD-48ED-9B1E-9A361D820D45}">
      <dgm:prSet/>
      <dgm:spPr/>
      <dgm:t>
        <a:bodyPr/>
        <a:lstStyle/>
        <a:p>
          <a:endParaRPr lang="en-US" altLang="zh-CN"/>
        </a:p>
      </dgm:t>
    </dgm:pt>
    <dgm:pt modelId="{34AA40E8-84D9-4EE2-A715-814A26970B89}">
      <dgm:prSet phldrT="[Text]"/>
      <dgm:spPr/>
      <dgm:t>
        <a:bodyPr/>
        <a:lstStyle/>
        <a:p>
          <a:r>
            <a:rPr lang="en-US" altLang="zh-CN" dirty="0" smtClean="0"/>
            <a:t>2015 CEPC pre-CDR was released</a:t>
          </a:r>
          <a:endParaRPr lang="en-US" altLang="zh-CN" dirty="0"/>
        </a:p>
      </dgm:t>
    </dgm:pt>
    <dgm:pt modelId="{C23EF86D-F1EC-4F8D-859D-686ED50F64B0}" type="parTrans" cxnId="{AB956408-7ADB-496F-A07E-2EB01F2024C7}">
      <dgm:prSet/>
      <dgm:spPr/>
      <dgm:t>
        <a:bodyPr/>
        <a:lstStyle/>
        <a:p>
          <a:endParaRPr lang="en-US" altLang="zh-CN"/>
        </a:p>
      </dgm:t>
    </dgm:pt>
    <dgm:pt modelId="{A52A2D50-EC64-47CE-9726-D0D49E987382}" type="sibTrans" cxnId="{AB956408-7ADB-496F-A07E-2EB01F2024C7}">
      <dgm:prSet/>
      <dgm:spPr/>
      <dgm:t>
        <a:bodyPr/>
        <a:lstStyle/>
        <a:p>
          <a:endParaRPr lang="en-US" altLang="zh-CN"/>
        </a:p>
      </dgm:t>
    </dgm:pt>
    <dgm:pt modelId="{2B7A2B98-E02A-4E6B-970E-2B787BB18F7A}">
      <dgm:prSet phldrT="[Text]"/>
      <dgm:spPr/>
      <dgm:t>
        <a:bodyPr/>
        <a:lstStyle/>
        <a:p>
          <a:r>
            <a:rPr lang="en-US" altLang="zh-CN" dirty="0" smtClean="0"/>
            <a:t>1</a:t>
          </a:r>
          <a:r>
            <a:rPr lang="en-US" altLang="zh-CN" baseline="30000" dirty="0" smtClean="0"/>
            <a:t>st</a:t>
          </a:r>
          <a:r>
            <a:rPr lang="en-US" altLang="zh-CN" dirty="0" smtClean="0"/>
            <a:t> CEPC IAC meeting</a:t>
          </a:r>
          <a:endParaRPr lang="en-US" altLang="zh-CN" dirty="0"/>
        </a:p>
      </dgm:t>
    </dgm:pt>
    <dgm:pt modelId="{8B3FBEBD-6DA1-45B4-B88F-CC8035C0111D}" type="parTrans" cxnId="{EF8A3DC5-3FF0-4572-8454-C25C75BF6C67}">
      <dgm:prSet/>
      <dgm:spPr/>
      <dgm:t>
        <a:bodyPr/>
        <a:lstStyle/>
        <a:p>
          <a:endParaRPr lang="en-US" altLang="zh-CN"/>
        </a:p>
      </dgm:t>
    </dgm:pt>
    <dgm:pt modelId="{6B8203AD-DB4E-4B3D-8CC8-7F296BF11258}" type="sibTrans" cxnId="{EF8A3DC5-3FF0-4572-8454-C25C75BF6C67}">
      <dgm:prSet/>
      <dgm:spPr/>
      <dgm:t>
        <a:bodyPr/>
        <a:lstStyle/>
        <a:p>
          <a:endParaRPr lang="en-US" altLang="zh-CN"/>
        </a:p>
      </dgm:t>
    </dgm:pt>
    <dgm:pt modelId="{910A24FE-D435-4330-8B8D-61B8BEE7C96B}" type="pres">
      <dgm:prSet presAssocID="{EC9E86CC-EFD3-492B-A0BD-DFAC66B05724}" presName="Name0" presStyleCnt="0">
        <dgm:presLayoutVars>
          <dgm:dir/>
          <dgm:resizeHandles val="exact"/>
        </dgm:presLayoutVars>
      </dgm:prSet>
      <dgm:spPr/>
    </dgm:pt>
    <dgm:pt modelId="{D3035341-A9A2-4BB8-84DC-118B6531C38A}" type="pres">
      <dgm:prSet presAssocID="{EC9E86CC-EFD3-492B-A0BD-DFAC66B05724}" presName="arrow" presStyleLbl="bgShp" presStyleIdx="0" presStyleCnt="1"/>
      <dgm:spPr>
        <a:solidFill>
          <a:schemeClr val="tx2">
            <a:lumMod val="20000"/>
            <a:lumOff val="80000"/>
          </a:schemeClr>
        </a:solidFill>
      </dgm:spPr>
    </dgm:pt>
    <dgm:pt modelId="{2D587DAD-E5B2-47B8-9ACE-FC8FD773FBF8}" type="pres">
      <dgm:prSet presAssocID="{EC9E86CC-EFD3-492B-A0BD-DFAC66B05724}" presName="points" presStyleCnt="0"/>
      <dgm:spPr/>
    </dgm:pt>
    <dgm:pt modelId="{C0307BED-250A-42CB-845F-2050221791D7}" type="pres">
      <dgm:prSet presAssocID="{08865842-1FEE-4B2E-BE4E-C0A17773710E}" presName="compositeA" presStyleCnt="0"/>
      <dgm:spPr/>
    </dgm:pt>
    <dgm:pt modelId="{CBE38C1D-D15F-44F9-AC21-6AFACD8F4184}" type="pres">
      <dgm:prSet presAssocID="{08865842-1FEE-4B2E-BE4E-C0A17773710E}" presName="textA" presStyleLbl="revTx" presStyleIdx="0" presStyleCnt="7">
        <dgm:presLayoutVars>
          <dgm:bulletEnabled val="1"/>
        </dgm:presLayoutVars>
      </dgm:prSet>
      <dgm:spPr/>
      <dgm:t>
        <a:bodyPr/>
        <a:lstStyle/>
        <a:p>
          <a:endParaRPr lang="en-US" altLang="zh-CN"/>
        </a:p>
      </dgm:t>
    </dgm:pt>
    <dgm:pt modelId="{839D6590-C040-4C47-9231-8C2D2AC5CB4E}" type="pres">
      <dgm:prSet presAssocID="{08865842-1FEE-4B2E-BE4E-C0A17773710E}" presName="circleA" presStyleLbl="node1" presStyleIdx="0" presStyleCnt="7" custLinFactNeighborX="-3392" custLinFactNeighborY="6739"/>
      <dgm:spPr>
        <a:solidFill>
          <a:schemeClr val="tx2">
            <a:lumMod val="60000"/>
            <a:lumOff val="40000"/>
          </a:schemeClr>
        </a:solidFill>
      </dgm:spPr>
    </dgm:pt>
    <dgm:pt modelId="{A7F996D9-F7A9-4458-B78D-AD8EF99C9936}" type="pres">
      <dgm:prSet presAssocID="{08865842-1FEE-4B2E-BE4E-C0A17773710E}" presName="spaceA" presStyleCnt="0"/>
      <dgm:spPr/>
    </dgm:pt>
    <dgm:pt modelId="{C64F4D35-C3EA-4D9B-845D-BC495954CECC}" type="pres">
      <dgm:prSet presAssocID="{E0F8CD6E-1C9B-4DEC-9B3F-DE090996899D}" presName="space" presStyleCnt="0"/>
      <dgm:spPr/>
    </dgm:pt>
    <dgm:pt modelId="{50D35295-89C3-49C9-8B74-77583DCBC377}" type="pres">
      <dgm:prSet presAssocID="{5AF39B68-850A-43B2-849D-377E2DAF9500}" presName="compositeB" presStyleCnt="0"/>
      <dgm:spPr/>
    </dgm:pt>
    <dgm:pt modelId="{EF55C795-8D62-461A-B756-9B05AF6689AA}" type="pres">
      <dgm:prSet presAssocID="{5AF39B68-850A-43B2-849D-377E2DAF9500}" presName="textB" presStyleLbl="revTx" presStyleIdx="1" presStyleCnt="7" custLinFactNeighborX="-37602" custLinFactNeighborY="7459">
        <dgm:presLayoutVars>
          <dgm:bulletEnabled val="1"/>
        </dgm:presLayoutVars>
      </dgm:prSet>
      <dgm:spPr/>
      <dgm:t>
        <a:bodyPr/>
        <a:lstStyle/>
        <a:p>
          <a:endParaRPr lang="en-US" altLang="zh-CN"/>
        </a:p>
      </dgm:t>
    </dgm:pt>
    <dgm:pt modelId="{D248846C-C039-49DB-958A-00E7C1F6E804}" type="pres">
      <dgm:prSet presAssocID="{5AF39B68-850A-43B2-849D-377E2DAF9500}" presName="circleB" presStyleLbl="node1" presStyleIdx="1" presStyleCnt="7" custLinFactX="-21194" custLinFactNeighborX="-100000" custLinFactNeighborY="4434"/>
      <dgm:spPr>
        <a:solidFill>
          <a:schemeClr val="tx2">
            <a:lumMod val="60000"/>
            <a:lumOff val="40000"/>
          </a:schemeClr>
        </a:solidFill>
      </dgm:spPr>
    </dgm:pt>
    <dgm:pt modelId="{4D2516F5-1574-4763-90AF-670F1DB8C71D}" type="pres">
      <dgm:prSet presAssocID="{5AF39B68-850A-43B2-849D-377E2DAF9500}" presName="spaceB" presStyleCnt="0"/>
      <dgm:spPr/>
    </dgm:pt>
    <dgm:pt modelId="{10C1BD50-7FDE-4D0E-95DE-EE916D5EF70A}" type="pres">
      <dgm:prSet presAssocID="{79B6367B-46ED-45AE-9D63-F0CA6EB5CC01}" presName="space" presStyleCnt="0"/>
      <dgm:spPr/>
    </dgm:pt>
    <dgm:pt modelId="{C2925008-F8E3-4F33-A04B-CB957B19B41B}" type="pres">
      <dgm:prSet presAssocID="{B654399A-C48B-44A2-AE66-9A7BE08044BD}" presName="compositeA" presStyleCnt="0"/>
      <dgm:spPr/>
    </dgm:pt>
    <dgm:pt modelId="{D0F34063-FC70-426E-8D4A-00ECC8B17F9E}" type="pres">
      <dgm:prSet presAssocID="{B654399A-C48B-44A2-AE66-9A7BE08044BD}" presName="textA" presStyleLbl="revTx" presStyleIdx="2" presStyleCnt="7" custScaleX="122777">
        <dgm:presLayoutVars>
          <dgm:bulletEnabled val="1"/>
        </dgm:presLayoutVars>
      </dgm:prSet>
      <dgm:spPr/>
      <dgm:t>
        <a:bodyPr/>
        <a:lstStyle/>
        <a:p>
          <a:endParaRPr lang="en-US" altLang="zh-CN"/>
        </a:p>
      </dgm:t>
    </dgm:pt>
    <dgm:pt modelId="{F5671CBD-CDA0-44E7-85FA-DD48234A94B9}" type="pres">
      <dgm:prSet presAssocID="{B654399A-C48B-44A2-AE66-9A7BE08044BD}" presName="circleA" presStyleLbl="node1" presStyleIdx="2" presStyleCnt="7"/>
      <dgm:spPr>
        <a:solidFill>
          <a:schemeClr val="tx2">
            <a:lumMod val="60000"/>
            <a:lumOff val="40000"/>
          </a:schemeClr>
        </a:solidFill>
      </dgm:spPr>
    </dgm:pt>
    <dgm:pt modelId="{7EE5D093-1399-495B-B1DB-BF2452572143}" type="pres">
      <dgm:prSet presAssocID="{B654399A-C48B-44A2-AE66-9A7BE08044BD}" presName="spaceA" presStyleCnt="0"/>
      <dgm:spPr/>
    </dgm:pt>
    <dgm:pt modelId="{9C7FE82A-F651-4590-B839-373389C7C1FF}" type="pres">
      <dgm:prSet presAssocID="{21558073-3B5C-4424-9D9C-C292855F9AE4}" presName="space" presStyleCnt="0"/>
      <dgm:spPr/>
    </dgm:pt>
    <dgm:pt modelId="{59BF64E9-6F92-4581-9A32-B253761B80AB}" type="pres">
      <dgm:prSet presAssocID="{34AA40E8-84D9-4EE2-A715-814A26970B89}" presName="compositeB" presStyleCnt="0"/>
      <dgm:spPr/>
    </dgm:pt>
    <dgm:pt modelId="{58ED0DD8-8215-4AB3-B92C-616B882F8D3E}" type="pres">
      <dgm:prSet presAssocID="{34AA40E8-84D9-4EE2-A715-814A26970B89}" presName="textB" presStyleLbl="revTx" presStyleIdx="3" presStyleCnt="7">
        <dgm:presLayoutVars>
          <dgm:bulletEnabled val="1"/>
        </dgm:presLayoutVars>
      </dgm:prSet>
      <dgm:spPr/>
      <dgm:t>
        <a:bodyPr/>
        <a:lstStyle/>
        <a:p>
          <a:endParaRPr lang="en-US" altLang="zh-CN"/>
        </a:p>
      </dgm:t>
    </dgm:pt>
    <dgm:pt modelId="{76CC0A3F-335B-4CD3-B3B0-ECBB0EA0E326}" type="pres">
      <dgm:prSet presAssocID="{34AA40E8-84D9-4EE2-A715-814A26970B89}" presName="circleB" presStyleLbl="node1" presStyleIdx="3" presStyleCnt="7"/>
      <dgm:spPr>
        <a:solidFill>
          <a:schemeClr val="tx2">
            <a:lumMod val="60000"/>
            <a:lumOff val="40000"/>
          </a:schemeClr>
        </a:solidFill>
      </dgm:spPr>
    </dgm:pt>
    <dgm:pt modelId="{A2CEFB30-202B-4D3F-BA13-1345FCFC37A6}" type="pres">
      <dgm:prSet presAssocID="{34AA40E8-84D9-4EE2-A715-814A26970B89}" presName="spaceB" presStyleCnt="0"/>
      <dgm:spPr/>
    </dgm:pt>
    <dgm:pt modelId="{644BC9C2-CA37-4584-97A3-139143D1F2E7}" type="pres">
      <dgm:prSet presAssocID="{A52A2D50-EC64-47CE-9726-D0D49E987382}" presName="space" presStyleCnt="0"/>
      <dgm:spPr/>
    </dgm:pt>
    <dgm:pt modelId="{DF796009-5C7D-4197-BDDF-0D0885AE42F0}" type="pres">
      <dgm:prSet presAssocID="{2B7A2B98-E02A-4E6B-970E-2B787BB18F7A}" presName="compositeA" presStyleCnt="0"/>
      <dgm:spPr/>
    </dgm:pt>
    <dgm:pt modelId="{04482FE9-7337-4484-8C36-48AD994615CE}" type="pres">
      <dgm:prSet presAssocID="{2B7A2B98-E02A-4E6B-970E-2B787BB18F7A}" presName="textA" presStyleLbl="revTx" presStyleIdx="4" presStyleCnt="7">
        <dgm:presLayoutVars>
          <dgm:bulletEnabled val="1"/>
        </dgm:presLayoutVars>
      </dgm:prSet>
      <dgm:spPr/>
      <dgm:t>
        <a:bodyPr/>
        <a:lstStyle/>
        <a:p>
          <a:endParaRPr lang="en-US" altLang="zh-CN"/>
        </a:p>
      </dgm:t>
    </dgm:pt>
    <dgm:pt modelId="{F1190F0C-69F9-42A7-B117-289C3643BC68}" type="pres">
      <dgm:prSet presAssocID="{2B7A2B98-E02A-4E6B-970E-2B787BB18F7A}" presName="circleA" presStyleLbl="node1" presStyleIdx="4" presStyleCnt="7"/>
      <dgm:spPr>
        <a:solidFill>
          <a:schemeClr val="tx2">
            <a:lumMod val="60000"/>
            <a:lumOff val="40000"/>
          </a:schemeClr>
        </a:solidFill>
      </dgm:spPr>
    </dgm:pt>
    <dgm:pt modelId="{22A31167-BFEF-4EA7-9CDD-28C7CBBB55B0}" type="pres">
      <dgm:prSet presAssocID="{2B7A2B98-E02A-4E6B-970E-2B787BB18F7A}" presName="spaceA" presStyleCnt="0"/>
      <dgm:spPr/>
    </dgm:pt>
    <dgm:pt modelId="{BADCF708-26E9-4025-9FB0-7E42CE6791DC}" type="pres">
      <dgm:prSet presAssocID="{6B8203AD-DB4E-4B3D-8CC8-7F296BF11258}" presName="space" presStyleCnt="0"/>
      <dgm:spPr/>
    </dgm:pt>
    <dgm:pt modelId="{37E9C9D6-A39B-45EC-BBD3-D7BD895B3019}" type="pres">
      <dgm:prSet presAssocID="{C8434D4B-42DD-4639-91C2-05BF9327688A}" presName="compositeB" presStyleCnt="0"/>
      <dgm:spPr/>
    </dgm:pt>
    <dgm:pt modelId="{1865E219-B0BB-4C54-8E44-F85FA9BAD39A}" type="pres">
      <dgm:prSet presAssocID="{C8434D4B-42DD-4639-91C2-05BF9327688A}" presName="textB" presStyleLbl="revTx" presStyleIdx="5" presStyleCnt="7">
        <dgm:presLayoutVars>
          <dgm:bulletEnabled val="1"/>
        </dgm:presLayoutVars>
      </dgm:prSet>
      <dgm:spPr/>
      <dgm:t>
        <a:bodyPr/>
        <a:lstStyle/>
        <a:p>
          <a:endParaRPr lang="en-US" altLang="zh-CN"/>
        </a:p>
      </dgm:t>
    </dgm:pt>
    <dgm:pt modelId="{6051C757-31CE-4A43-87A3-C667B2BBEA2C}" type="pres">
      <dgm:prSet presAssocID="{C8434D4B-42DD-4639-91C2-05BF9327688A}" presName="circleB" presStyleLbl="node1" presStyleIdx="5" presStyleCnt="7"/>
      <dgm:spPr>
        <a:solidFill>
          <a:schemeClr val="tx2">
            <a:lumMod val="60000"/>
            <a:lumOff val="40000"/>
          </a:schemeClr>
        </a:solidFill>
      </dgm:spPr>
    </dgm:pt>
    <dgm:pt modelId="{3430B7E9-DE12-4AE2-8A88-E0CC4968357C}" type="pres">
      <dgm:prSet presAssocID="{C8434D4B-42DD-4639-91C2-05BF9327688A}" presName="spaceB" presStyleCnt="0"/>
      <dgm:spPr/>
    </dgm:pt>
    <dgm:pt modelId="{D19A0817-559B-40BB-AC83-C13BC1A798A4}" type="pres">
      <dgm:prSet presAssocID="{50745302-6ADB-4767-8AC4-B32A063AE43A}" presName="space" presStyleCnt="0"/>
      <dgm:spPr/>
    </dgm:pt>
    <dgm:pt modelId="{B42B2D2F-1EA6-48AA-B138-04A34CB67889}" type="pres">
      <dgm:prSet presAssocID="{F7E78C72-01C7-4B8D-991F-5A875C7AF9C6}" presName="compositeA" presStyleCnt="0"/>
      <dgm:spPr/>
    </dgm:pt>
    <dgm:pt modelId="{1AC5F446-7E6A-4A94-875F-E26ADE0BE81E}" type="pres">
      <dgm:prSet presAssocID="{F7E78C72-01C7-4B8D-991F-5A875C7AF9C6}" presName="textA" presStyleLbl="revTx" presStyleIdx="6" presStyleCnt="7" custScaleX="130185">
        <dgm:presLayoutVars>
          <dgm:bulletEnabled val="1"/>
        </dgm:presLayoutVars>
      </dgm:prSet>
      <dgm:spPr/>
    </dgm:pt>
    <dgm:pt modelId="{D03ABCFA-B093-47C2-BD69-FC01DFBA1372}" type="pres">
      <dgm:prSet presAssocID="{F7E78C72-01C7-4B8D-991F-5A875C7AF9C6}" presName="circleA" presStyleLbl="node1" presStyleIdx="6" presStyleCnt="7"/>
      <dgm:spPr>
        <a:solidFill>
          <a:schemeClr val="tx2">
            <a:lumMod val="60000"/>
            <a:lumOff val="40000"/>
          </a:schemeClr>
        </a:solidFill>
      </dgm:spPr>
      <dgm:t>
        <a:bodyPr/>
        <a:lstStyle/>
        <a:p>
          <a:endParaRPr lang="en-US" altLang="zh-CN"/>
        </a:p>
      </dgm:t>
    </dgm:pt>
    <dgm:pt modelId="{FC16BD18-32DC-4B28-9E9B-E6207B7D66CD}" type="pres">
      <dgm:prSet presAssocID="{F7E78C72-01C7-4B8D-991F-5A875C7AF9C6}" presName="spaceA" presStyleCnt="0"/>
      <dgm:spPr/>
    </dgm:pt>
  </dgm:ptLst>
  <dgm:cxnLst>
    <dgm:cxn modelId="{7C552746-B317-4AC9-ACE3-BEC82196D8EF}" type="presOf" srcId="{F7E78C72-01C7-4B8D-991F-5A875C7AF9C6}" destId="{1AC5F446-7E6A-4A94-875F-E26ADE0BE81E}" srcOrd="0" destOrd="0" presId="urn:microsoft.com/office/officeart/2005/8/layout/hProcess11"/>
    <dgm:cxn modelId="{0BEC60A0-0E5D-461D-975B-A3EC1C2C3500}" srcId="{EC9E86CC-EFD3-492B-A0BD-DFAC66B05724}" destId="{08865842-1FEE-4B2E-BE4E-C0A17773710E}" srcOrd="0" destOrd="0" parTransId="{4976B221-F9CC-407B-88BF-738500F66D8C}" sibTransId="{E0F8CD6E-1C9B-4DEC-9B3F-DE090996899D}"/>
    <dgm:cxn modelId="{617C0D37-3BA0-4698-A4A6-723FD2D20578}" srcId="{EC9E86CC-EFD3-492B-A0BD-DFAC66B05724}" destId="{C8434D4B-42DD-4639-91C2-05BF9327688A}" srcOrd="5" destOrd="0" parTransId="{E25EA7C3-B433-4DBA-8670-2F593F0B8EF5}" sibTransId="{50745302-6ADB-4767-8AC4-B32A063AE43A}"/>
    <dgm:cxn modelId="{EC1994AA-6821-4AC1-9225-FFCB6B7C19CE}" type="presOf" srcId="{2B7A2B98-E02A-4E6B-970E-2B787BB18F7A}" destId="{04482FE9-7337-4484-8C36-48AD994615CE}" srcOrd="0" destOrd="0" presId="urn:microsoft.com/office/officeart/2005/8/layout/hProcess11"/>
    <dgm:cxn modelId="{A8A8A403-C1F8-4CCE-B783-8B150FAE5EE0}" type="presOf" srcId="{C8434D4B-42DD-4639-91C2-05BF9327688A}" destId="{1865E219-B0BB-4C54-8E44-F85FA9BAD39A}" srcOrd="0" destOrd="0" presId="urn:microsoft.com/office/officeart/2005/8/layout/hProcess11"/>
    <dgm:cxn modelId="{92BF33B7-A152-47C0-99EE-F0999D92DB2D}" srcId="{EC9E86CC-EFD3-492B-A0BD-DFAC66B05724}" destId="{F7E78C72-01C7-4B8D-991F-5A875C7AF9C6}" srcOrd="6" destOrd="0" parTransId="{91BE888C-4D73-436D-847E-548DFD28C842}" sibTransId="{C7B8439C-1D92-47C4-A93A-A19DDAF24A2B}"/>
    <dgm:cxn modelId="{16AE9CC7-553A-46B5-A11C-1D0908BC2720}" type="presOf" srcId="{EC9E86CC-EFD3-492B-A0BD-DFAC66B05724}" destId="{910A24FE-D435-4330-8B8D-61B8BEE7C96B}" srcOrd="0" destOrd="0" presId="urn:microsoft.com/office/officeart/2005/8/layout/hProcess11"/>
    <dgm:cxn modelId="{C339E838-3A17-4F57-A9A6-600A9066C30D}" type="presOf" srcId="{08865842-1FEE-4B2E-BE4E-C0A17773710E}" destId="{CBE38C1D-D15F-44F9-AC21-6AFACD8F4184}" srcOrd="0" destOrd="0" presId="urn:microsoft.com/office/officeart/2005/8/layout/hProcess11"/>
    <dgm:cxn modelId="{D861B3CE-9CB8-4EAF-9028-76AD4E0949A0}" type="presOf" srcId="{5AF39B68-850A-43B2-849D-377E2DAF9500}" destId="{EF55C795-8D62-461A-B756-9B05AF6689AA}" srcOrd="0" destOrd="0" presId="urn:microsoft.com/office/officeart/2005/8/layout/hProcess11"/>
    <dgm:cxn modelId="{78A13A08-3563-46B8-BDE3-7A8A4DB8CEF0}" srcId="{EC9E86CC-EFD3-492B-A0BD-DFAC66B05724}" destId="{5AF39B68-850A-43B2-849D-377E2DAF9500}" srcOrd="1" destOrd="0" parTransId="{0ABA1076-B411-4171-A4C4-13593360A3F4}" sibTransId="{79B6367B-46ED-45AE-9D63-F0CA6EB5CC01}"/>
    <dgm:cxn modelId="{AB956408-7ADB-496F-A07E-2EB01F2024C7}" srcId="{EC9E86CC-EFD3-492B-A0BD-DFAC66B05724}" destId="{34AA40E8-84D9-4EE2-A715-814A26970B89}" srcOrd="3" destOrd="0" parTransId="{C23EF86D-F1EC-4F8D-859D-686ED50F64B0}" sibTransId="{A52A2D50-EC64-47CE-9726-D0D49E987382}"/>
    <dgm:cxn modelId="{EF8A3DC5-3FF0-4572-8454-C25C75BF6C67}" srcId="{EC9E86CC-EFD3-492B-A0BD-DFAC66B05724}" destId="{2B7A2B98-E02A-4E6B-970E-2B787BB18F7A}" srcOrd="4" destOrd="0" parTransId="{8B3FBEBD-6DA1-45B4-B88F-CC8035C0111D}" sibTransId="{6B8203AD-DB4E-4B3D-8CC8-7F296BF11258}"/>
    <dgm:cxn modelId="{0E90A4AC-77AD-48ED-9B1E-9A361D820D45}" srcId="{EC9E86CC-EFD3-492B-A0BD-DFAC66B05724}" destId="{B654399A-C48B-44A2-AE66-9A7BE08044BD}" srcOrd="2" destOrd="0" parTransId="{9024D74E-FB1A-42CD-9278-A1CB05C95464}" sibTransId="{21558073-3B5C-4424-9D9C-C292855F9AE4}"/>
    <dgm:cxn modelId="{8F4AAC32-4FA4-4A46-9C8C-BE973B9D23B1}" type="presOf" srcId="{B654399A-C48B-44A2-AE66-9A7BE08044BD}" destId="{D0F34063-FC70-426E-8D4A-00ECC8B17F9E}" srcOrd="0" destOrd="0" presId="urn:microsoft.com/office/officeart/2005/8/layout/hProcess11"/>
    <dgm:cxn modelId="{534A1CAC-44E8-45B0-BF5D-2BC7B868F081}" type="presOf" srcId="{34AA40E8-84D9-4EE2-A715-814A26970B89}" destId="{58ED0DD8-8215-4AB3-B92C-616B882F8D3E}" srcOrd="0" destOrd="0" presId="urn:microsoft.com/office/officeart/2005/8/layout/hProcess11"/>
    <dgm:cxn modelId="{3C55C00A-3927-45BF-867E-0DD4D645C7B9}" type="presParOf" srcId="{910A24FE-D435-4330-8B8D-61B8BEE7C96B}" destId="{D3035341-A9A2-4BB8-84DC-118B6531C38A}" srcOrd="0" destOrd="0" presId="urn:microsoft.com/office/officeart/2005/8/layout/hProcess11"/>
    <dgm:cxn modelId="{165551AD-AF76-43CD-97CE-0BB8672671BB}" type="presParOf" srcId="{910A24FE-D435-4330-8B8D-61B8BEE7C96B}" destId="{2D587DAD-E5B2-47B8-9ACE-FC8FD773FBF8}" srcOrd="1" destOrd="0" presId="urn:microsoft.com/office/officeart/2005/8/layout/hProcess11"/>
    <dgm:cxn modelId="{8C4A6AD5-DE05-43FB-ABE7-9AA9F5312C18}" type="presParOf" srcId="{2D587DAD-E5B2-47B8-9ACE-FC8FD773FBF8}" destId="{C0307BED-250A-42CB-845F-2050221791D7}" srcOrd="0" destOrd="0" presId="urn:microsoft.com/office/officeart/2005/8/layout/hProcess11"/>
    <dgm:cxn modelId="{0736AFAD-BDE4-48DF-A2F6-4EE3DB813358}" type="presParOf" srcId="{C0307BED-250A-42CB-845F-2050221791D7}" destId="{CBE38C1D-D15F-44F9-AC21-6AFACD8F4184}" srcOrd="0" destOrd="0" presId="urn:microsoft.com/office/officeart/2005/8/layout/hProcess11"/>
    <dgm:cxn modelId="{C30AD90C-9605-4920-881C-626672760115}" type="presParOf" srcId="{C0307BED-250A-42CB-845F-2050221791D7}" destId="{839D6590-C040-4C47-9231-8C2D2AC5CB4E}" srcOrd="1" destOrd="0" presId="urn:microsoft.com/office/officeart/2005/8/layout/hProcess11"/>
    <dgm:cxn modelId="{03B621A7-C387-4947-A0D2-EF19D3F471DF}" type="presParOf" srcId="{C0307BED-250A-42CB-845F-2050221791D7}" destId="{A7F996D9-F7A9-4458-B78D-AD8EF99C9936}" srcOrd="2" destOrd="0" presId="urn:microsoft.com/office/officeart/2005/8/layout/hProcess11"/>
    <dgm:cxn modelId="{9F60B79B-48F5-4B78-BC04-3C727D5A63EE}" type="presParOf" srcId="{2D587DAD-E5B2-47B8-9ACE-FC8FD773FBF8}" destId="{C64F4D35-C3EA-4D9B-845D-BC495954CECC}" srcOrd="1" destOrd="0" presId="urn:microsoft.com/office/officeart/2005/8/layout/hProcess11"/>
    <dgm:cxn modelId="{3922A3E5-BDC9-4EF9-84EC-48594612B850}" type="presParOf" srcId="{2D587DAD-E5B2-47B8-9ACE-FC8FD773FBF8}" destId="{50D35295-89C3-49C9-8B74-77583DCBC377}" srcOrd="2" destOrd="0" presId="urn:microsoft.com/office/officeart/2005/8/layout/hProcess11"/>
    <dgm:cxn modelId="{5664BBEA-954A-4359-BC59-43237C844AFA}" type="presParOf" srcId="{50D35295-89C3-49C9-8B74-77583DCBC377}" destId="{EF55C795-8D62-461A-B756-9B05AF6689AA}" srcOrd="0" destOrd="0" presId="urn:microsoft.com/office/officeart/2005/8/layout/hProcess11"/>
    <dgm:cxn modelId="{626DF38F-93B7-4871-B252-E25D12F1A2A7}" type="presParOf" srcId="{50D35295-89C3-49C9-8B74-77583DCBC377}" destId="{D248846C-C039-49DB-958A-00E7C1F6E804}" srcOrd="1" destOrd="0" presId="urn:microsoft.com/office/officeart/2005/8/layout/hProcess11"/>
    <dgm:cxn modelId="{4ECA1D52-4429-416A-A365-BE53350266F1}" type="presParOf" srcId="{50D35295-89C3-49C9-8B74-77583DCBC377}" destId="{4D2516F5-1574-4763-90AF-670F1DB8C71D}" srcOrd="2" destOrd="0" presId="urn:microsoft.com/office/officeart/2005/8/layout/hProcess11"/>
    <dgm:cxn modelId="{8F3E797A-898D-4F2C-9752-F65F2B87DB21}" type="presParOf" srcId="{2D587DAD-E5B2-47B8-9ACE-FC8FD773FBF8}" destId="{10C1BD50-7FDE-4D0E-95DE-EE916D5EF70A}" srcOrd="3" destOrd="0" presId="urn:microsoft.com/office/officeart/2005/8/layout/hProcess11"/>
    <dgm:cxn modelId="{A21234F7-2082-4D97-9F27-0C56FEB3CDA4}" type="presParOf" srcId="{2D587DAD-E5B2-47B8-9ACE-FC8FD773FBF8}" destId="{C2925008-F8E3-4F33-A04B-CB957B19B41B}" srcOrd="4" destOrd="0" presId="urn:microsoft.com/office/officeart/2005/8/layout/hProcess11"/>
    <dgm:cxn modelId="{FA7F7A4A-28D0-4744-A646-B077A1FD44E5}" type="presParOf" srcId="{C2925008-F8E3-4F33-A04B-CB957B19B41B}" destId="{D0F34063-FC70-426E-8D4A-00ECC8B17F9E}" srcOrd="0" destOrd="0" presId="urn:microsoft.com/office/officeart/2005/8/layout/hProcess11"/>
    <dgm:cxn modelId="{11C23D16-60BF-4AA7-BFA3-6C03F0EA2376}" type="presParOf" srcId="{C2925008-F8E3-4F33-A04B-CB957B19B41B}" destId="{F5671CBD-CDA0-44E7-85FA-DD48234A94B9}" srcOrd="1" destOrd="0" presId="urn:microsoft.com/office/officeart/2005/8/layout/hProcess11"/>
    <dgm:cxn modelId="{372D566D-8B46-4AF5-98F4-99D0CB71314C}" type="presParOf" srcId="{C2925008-F8E3-4F33-A04B-CB957B19B41B}" destId="{7EE5D093-1399-495B-B1DB-BF2452572143}" srcOrd="2" destOrd="0" presId="urn:microsoft.com/office/officeart/2005/8/layout/hProcess11"/>
    <dgm:cxn modelId="{10C75C76-7677-43F8-B86F-86C8EA466425}" type="presParOf" srcId="{2D587DAD-E5B2-47B8-9ACE-FC8FD773FBF8}" destId="{9C7FE82A-F651-4590-B839-373389C7C1FF}" srcOrd="5" destOrd="0" presId="urn:microsoft.com/office/officeart/2005/8/layout/hProcess11"/>
    <dgm:cxn modelId="{FF8A170C-3AA5-4ECA-A514-8777694E4DD4}" type="presParOf" srcId="{2D587DAD-E5B2-47B8-9ACE-FC8FD773FBF8}" destId="{59BF64E9-6F92-4581-9A32-B253761B80AB}" srcOrd="6" destOrd="0" presId="urn:microsoft.com/office/officeart/2005/8/layout/hProcess11"/>
    <dgm:cxn modelId="{79954CC4-0E23-4CA5-ABF8-9E3A8BFABF98}" type="presParOf" srcId="{59BF64E9-6F92-4581-9A32-B253761B80AB}" destId="{58ED0DD8-8215-4AB3-B92C-616B882F8D3E}" srcOrd="0" destOrd="0" presId="urn:microsoft.com/office/officeart/2005/8/layout/hProcess11"/>
    <dgm:cxn modelId="{F5C8D70C-4DC7-4648-9C97-016A950EDB0C}" type="presParOf" srcId="{59BF64E9-6F92-4581-9A32-B253761B80AB}" destId="{76CC0A3F-335B-4CD3-B3B0-ECBB0EA0E326}" srcOrd="1" destOrd="0" presId="urn:microsoft.com/office/officeart/2005/8/layout/hProcess11"/>
    <dgm:cxn modelId="{F41EB8A9-BA3C-4709-88FF-A3E6AE6882CC}" type="presParOf" srcId="{59BF64E9-6F92-4581-9A32-B253761B80AB}" destId="{A2CEFB30-202B-4D3F-BA13-1345FCFC37A6}" srcOrd="2" destOrd="0" presId="urn:microsoft.com/office/officeart/2005/8/layout/hProcess11"/>
    <dgm:cxn modelId="{7D18755C-C699-4073-9E09-6AAA3DF8187D}" type="presParOf" srcId="{2D587DAD-E5B2-47B8-9ACE-FC8FD773FBF8}" destId="{644BC9C2-CA37-4584-97A3-139143D1F2E7}" srcOrd="7" destOrd="0" presId="urn:microsoft.com/office/officeart/2005/8/layout/hProcess11"/>
    <dgm:cxn modelId="{69396F37-EEA3-498E-8D32-0D36CD8FA36F}" type="presParOf" srcId="{2D587DAD-E5B2-47B8-9ACE-FC8FD773FBF8}" destId="{DF796009-5C7D-4197-BDDF-0D0885AE42F0}" srcOrd="8" destOrd="0" presId="urn:microsoft.com/office/officeart/2005/8/layout/hProcess11"/>
    <dgm:cxn modelId="{D058063A-4945-47BB-ACDD-78390B6B7C11}" type="presParOf" srcId="{DF796009-5C7D-4197-BDDF-0D0885AE42F0}" destId="{04482FE9-7337-4484-8C36-48AD994615CE}" srcOrd="0" destOrd="0" presId="urn:microsoft.com/office/officeart/2005/8/layout/hProcess11"/>
    <dgm:cxn modelId="{391554B9-5AD5-4315-A267-3EAD60F9F982}" type="presParOf" srcId="{DF796009-5C7D-4197-BDDF-0D0885AE42F0}" destId="{F1190F0C-69F9-42A7-B117-289C3643BC68}" srcOrd="1" destOrd="0" presId="urn:microsoft.com/office/officeart/2005/8/layout/hProcess11"/>
    <dgm:cxn modelId="{CBAD42E7-2657-4800-9B7D-3ECCE0327379}" type="presParOf" srcId="{DF796009-5C7D-4197-BDDF-0D0885AE42F0}" destId="{22A31167-BFEF-4EA7-9CDD-28C7CBBB55B0}" srcOrd="2" destOrd="0" presId="urn:microsoft.com/office/officeart/2005/8/layout/hProcess11"/>
    <dgm:cxn modelId="{160D7CEC-58CF-44AF-B98C-A6635E88381B}" type="presParOf" srcId="{2D587DAD-E5B2-47B8-9ACE-FC8FD773FBF8}" destId="{BADCF708-26E9-4025-9FB0-7E42CE6791DC}" srcOrd="9" destOrd="0" presId="urn:microsoft.com/office/officeart/2005/8/layout/hProcess11"/>
    <dgm:cxn modelId="{F47363D6-5371-4493-B9AD-E75AA7634D34}" type="presParOf" srcId="{2D587DAD-E5B2-47B8-9ACE-FC8FD773FBF8}" destId="{37E9C9D6-A39B-45EC-BBD3-D7BD895B3019}" srcOrd="10" destOrd="0" presId="urn:microsoft.com/office/officeart/2005/8/layout/hProcess11"/>
    <dgm:cxn modelId="{E3491407-445F-47B0-AF99-D7326E83DEBF}" type="presParOf" srcId="{37E9C9D6-A39B-45EC-BBD3-D7BD895B3019}" destId="{1865E219-B0BB-4C54-8E44-F85FA9BAD39A}" srcOrd="0" destOrd="0" presId="urn:microsoft.com/office/officeart/2005/8/layout/hProcess11"/>
    <dgm:cxn modelId="{DAD4420F-0591-487F-BB19-39C229CCBF18}" type="presParOf" srcId="{37E9C9D6-A39B-45EC-BBD3-D7BD895B3019}" destId="{6051C757-31CE-4A43-87A3-C667B2BBEA2C}" srcOrd="1" destOrd="0" presId="urn:microsoft.com/office/officeart/2005/8/layout/hProcess11"/>
    <dgm:cxn modelId="{D72B16F2-F6D7-4F68-AD80-3B79AF34A78F}" type="presParOf" srcId="{37E9C9D6-A39B-45EC-BBD3-D7BD895B3019}" destId="{3430B7E9-DE12-4AE2-8A88-E0CC4968357C}" srcOrd="2" destOrd="0" presId="urn:microsoft.com/office/officeart/2005/8/layout/hProcess11"/>
    <dgm:cxn modelId="{448FE515-228B-46D4-B8A2-A06C15A625F5}" type="presParOf" srcId="{2D587DAD-E5B2-47B8-9ACE-FC8FD773FBF8}" destId="{D19A0817-559B-40BB-AC83-C13BC1A798A4}" srcOrd="11" destOrd="0" presId="urn:microsoft.com/office/officeart/2005/8/layout/hProcess11"/>
    <dgm:cxn modelId="{AA7679BA-1FC5-4BC0-A6B2-64DA50A80FD3}" type="presParOf" srcId="{2D587DAD-E5B2-47B8-9ACE-FC8FD773FBF8}" destId="{B42B2D2F-1EA6-48AA-B138-04A34CB67889}" srcOrd="12" destOrd="0" presId="urn:microsoft.com/office/officeart/2005/8/layout/hProcess11"/>
    <dgm:cxn modelId="{66DA655D-36C4-4562-9EC4-63702E153F3F}" type="presParOf" srcId="{B42B2D2F-1EA6-48AA-B138-04A34CB67889}" destId="{1AC5F446-7E6A-4A94-875F-E26ADE0BE81E}" srcOrd="0" destOrd="0" presId="urn:microsoft.com/office/officeart/2005/8/layout/hProcess11"/>
    <dgm:cxn modelId="{803E6615-B302-4D3D-9BEF-0AFF505FF067}" type="presParOf" srcId="{B42B2D2F-1EA6-48AA-B138-04A34CB67889}" destId="{D03ABCFA-B093-47C2-BD69-FC01DFBA1372}" srcOrd="1" destOrd="0" presId="urn:microsoft.com/office/officeart/2005/8/layout/hProcess11"/>
    <dgm:cxn modelId="{40EB1881-313E-4983-A541-52E25533610D}" type="presParOf" srcId="{B42B2D2F-1EA6-48AA-B138-04A34CB67889}" destId="{FC16BD18-32DC-4B28-9E9B-E6207B7D66C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35341-A9A2-4BB8-84DC-118B6531C38A}">
      <dsp:nvSpPr>
        <dsp:cNvPr id="0" name=""/>
        <dsp:cNvSpPr/>
      </dsp:nvSpPr>
      <dsp:spPr>
        <a:xfrm>
          <a:off x="0" y="932688"/>
          <a:ext cx="11122726" cy="1243584"/>
        </a:xfrm>
        <a:prstGeom prst="notchedRightArrow">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CBE38C1D-D15F-44F9-AC21-6AFACD8F4184}">
      <dsp:nvSpPr>
        <dsp:cNvPr id="0" name=""/>
        <dsp:cNvSpPr/>
      </dsp:nvSpPr>
      <dsp:spPr>
        <a:xfrm>
          <a:off x="1354" y="0"/>
          <a:ext cx="1278190"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altLang="zh-CN" sz="1100" kern="1200" dirty="0" smtClean="0">
              <a:solidFill>
                <a:srgbClr val="C00000"/>
              </a:solidFill>
            </a:rPr>
            <a:t>2012.7</a:t>
          </a:r>
          <a:r>
            <a:rPr lang="en-US" altLang="zh-CN" sz="1100" kern="1200" dirty="0" smtClean="0"/>
            <a:t>Higgs boson was observed at CERN</a:t>
          </a:r>
          <a:endParaRPr lang="en-US" altLang="zh-CN" sz="1100" kern="1200" dirty="0"/>
        </a:p>
      </dsp:txBody>
      <dsp:txXfrm>
        <a:off x="1354" y="0"/>
        <a:ext cx="1278190" cy="1243584"/>
      </dsp:txXfrm>
    </dsp:sp>
    <dsp:sp modelId="{839D6590-C040-4C47-9231-8C2D2AC5CB4E}">
      <dsp:nvSpPr>
        <dsp:cNvPr id="0" name=""/>
        <dsp:cNvSpPr/>
      </dsp:nvSpPr>
      <dsp:spPr>
        <a:xfrm>
          <a:off x="474456" y="1419983"/>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55C795-8D62-461A-B756-9B05AF6689AA}">
      <dsp:nvSpPr>
        <dsp:cNvPr id="0" name=""/>
        <dsp:cNvSpPr/>
      </dsp:nvSpPr>
      <dsp:spPr>
        <a:xfrm>
          <a:off x="862829" y="1865376"/>
          <a:ext cx="1278190"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altLang="zh-CN" sz="1100" kern="1200" dirty="0" smtClean="0">
              <a:solidFill>
                <a:srgbClr val="C00000"/>
              </a:solidFill>
            </a:rPr>
            <a:t>2012.9</a:t>
          </a:r>
          <a:r>
            <a:rPr lang="en-US" altLang="zh-CN" sz="1100" kern="1200" dirty="0" smtClean="0"/>
            <a:t> Chinese scientist propose the idea of CEPC, serving as “Higgs factory”</a:t>
          </a:r>
          <a:endParaRPr lang="en-US" altLang="zh-CN" sz="1100" kern="1200" dirty="0"/>
        </a:p>
      </dsp:txBody>
      <dsp:txXfrm>
        <a:off x="862829" y="1865376"/>
        <a:ext cx="1278190" cy="1243584"/>
      </dsp:txXfrm>
    </dsp:sp>
    <dsp:sp modelId="{D248846C-C039-49DB-958A-00E7C1F6E804}">
      <dsp:nvSpPr>
        <dsp:cNvPr id="0" name=""/>
        <dsp:cNvSpPr/>
      </dsp:nvSpPr>
      <dsp:spPr>
        <a:xfrm>
          <a:off x="1450314" y="1412817"/>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34063-FC70-426E-8D4A-00ECC8B17F9E}">
      <dsp:nvSpPr>
        <dsp:cNvPr id="0" name=""/>
        <dsp:cNvSpPr/>
      </dsp:nvSpPr>
      <dsp:spPr>
        <a:xfrm>
          <a:off x="2685554" y="0"/>
          <a:ext cx="1569323"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altLang="zh-CN" sz="1100" kern="1200" dirty="0" smtClean="0"/>
            <a:t>2013(2016) China domestic “</a:t>
          </a:r>
          <a:r>
            <a:rPr lang="en-US" altLang="zh-CN" sz="1100" kern="1200" dirty="0" err="1" smtClean="0"/>
            <a:t>Xiangshan</a:t>
          </a:r>
          <a:r>
            <a:rPr lang="en-US" altLang="zh-CN" sz="1100" kern="1200" dirty="0" smtClean="0"/>
            <a:t>” meeting confirms the significance of CEPC</a:t>
          </a:r>
          <a:endParaRPr lang="en-US" altLang="zh-CN" sz="1100" kern="1200" dirty="0"/>
        </a:p>
      </dsp:txBody>
      <dsp:txXfrm>
        <a:off x="2685554" y="0"/>
        <a:ext cx="1569323" cy="1243584"/>
      </dsp:txXfrm>
    </dsp:sp>
    <dsp:sp modelId="{F5671CBD-CDA0-44E7-85FA-DD48234A94B9}">
      <dsp:nvSpPr>
        <dsp:cNvPr id="0" name=""/>
        <dsp:cNvSpPr/>
      </dsp:nvSpPr>
      <dsp:spPr>
        <a:xfrm>
          <a:off x="3314768" y="1399032"/>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D0DD8-8215-4AB3-B92C-616B882F8D3E}">
      <dsp:nvSpPr>
        <dsp:cNvPr id="0" name=""/>
        <dsp:cNvSpPr/>
      </dsp:nvSpPr>
      <dsp:spPr>
        <a:xfrm>
          <a:off x="4318787" y="1865376"/>
          <a:ext cx="1278190"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altLang="zh-CN" sz="1100" kern="1200" dirty="0" smtClean="0"/>
            <a:t>2015 CEPC pre-CDR was released</a:t>
          </a:r>
          <a:endParaRPr lang="en-US" altLang="zh-CN" sz="1100" kern="1200" dirty="0"/>
        </a:p>
      </dsp:txBody>
      <dsp:txXfrm>
        <a:off x="4318787" y="1865376"/>
        <a:ext cx="1278190" cy="1243584"/>
      </dsp:txXfrm>
    </dsp:sp>
    <dsp:sp modelId="{76CC0A3F-335B-4CD3-B3B0-ECBB0EA0E326}">
      <dsp:nvSpPr>
        <dsp:cNvPr id="0" name=""/>
        <dsp:cNvSpPr/>
      </dsp:nvSpPr>
      <dsp:spPr>
        <a:xfrm>
          <a:off x="4802434" y="1399032"/>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482FE9-7337-4484-8C36-48AD994615CE}">
      <dsp:nvSpPr>
        <dsp:cNvPr id="0" name=""/>
        <dsp:cNvSpPr/>
      </dsp:nvSpPr>
      <dsp:spPr>
        <a:xfrm>
          <a:off x="5660887" y="0"/>
          <a:ext cx="1278190"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altLang="zh-CN" sz="1100" kern="1200" dirty="0" smtClean="0"/>
            <a:t>1</a:t>
          </a:r>
          <a:r>
            <a:rPr lang="en-US" altLang="zh-CN" sz="1100" kern="1200" baseline="30000" dirty="0" smtClean="0"/>
            <a:t>st</a:t>
          </a:r>
          <a:r>
            <a:rPr lang="en-US" altLang="zh-CN" sz="1100" kern="1200" dirty="0" smtClean="0"/>
            <a:t> CEPC IAC meeting</a:t>
          </a:r>
          <a:endParaRPr lang="en-US" altLang="zh-CN" sz="1100" kern="1200" dirty="0"/>
        </a:p>
      </dsp:txBody>
      <dsp:txXfrm>
        <a:off x="5660887" y="0"/>
        <a:ext cx="1278190" cy="1243584"/>
      </dsp:txXfrm>
    </dsp:sp>
    <dsp:sp modelId="{F1190F0C-69F9-42A7-B117-289C3643BC68}">
      <dsp:nvSpPr>
        <dsp:cNvPr id="0" name=""/>
        <dsp:cNvSpPr/>
      </dsp:nvSpPr>
      <dsp:spPr>
        <a:xfrm>
          <a:off x="6144534" y="1399032"/>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E219-B0BB-4C54-8E44-F85FA9BAD39A}">
      <dsp:nvSpPr>
        <dsp:cNvPr id="0" name=""/>
        <dsp:cNvSpPr/>
      </dsp:nvSpPr>
      <dsp:spPr>
        <a:xfrm>
          <a:off x="7002986" y="1865376"/>
          <a:ext cx="1278190"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r>
            <a:rPr lang="en-US" altLang="zh-CN" sz="1100" kern="1200" dirty="0" smtClean="0"/>
            <a:t>2018 CEPC-CDR was officially published for both Accelerator and Detector</a:t>
          </a:r>
          <a:endParaRPr lang="en-US" altLang="zh-CN" sz="1100" kern="1200" dirty="0"/>
        </a:p>
      </dsp:txBody>
      <dsp:txXfrm>
        <a:off x="7002986" y="1865376"/>
        <a:ext cx="1278190" cy="1243584"/>
      </dsp:txXfrm>
    </dsp:sp>
    <dsp:sp modelId="{6051C757-31CE-4A43-87A3-C667B2BBEA2C}">
      <dsp:nvSpPr>
        <dsp:cNvPr id="0" name=""/>
        <dsp:cNvSpPr/>
      </dsp:nvSpPr>
      <dsp:spPr>
        <a:xfrm>
          <a:off x="7486633" y="1399032"/>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5F446-7E6A-4A94-875F-E26ADE0BE81E}">
      <dsp:nvSpPr>
        <dsp:cNvPr id="0" name=""/>
        <dsp:cNvSpPr/>
      </dsp:nvSpPr>
      <dsp:spPr>
        <a:xfrm>
          <a:off x="8345086" y="0"/>
          <a:ext cx="1664011" cy="124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lang="en-US" altLang="zh-CN" sz="1100" kern="1200" dirty="0" smtClean="0"/>
            <a:t>2023 The CEPC-TDR for accelerator was completed and reviewed by an international committee</a:t>
          </a:r>
          <a:endParaRPr lang="en-US" altLang="zh-CN" sz="1100" kern="1200" dirty="0"/>
        </a:p>
      </dsp:txBody>
      <dsp:txXfrm>
        <a:off x="8345086" y="0"/>
        <a:ext cx="1664011" cy="1243584"/>
      </dsp:txXfrm>
    </dsp:sp>
    <dsp:sp modelId="{D03ABCFA-B093-47C2-BD69-FC01DFBA1372}">
      <dsp:nvSpPr>
        <dsp:cNvPr id="0" name=""/>
        <dsp:cNvSpPr/>
      </dsp:nvSpPr>
      <dsp:spPr>
        <a:xfrm>
          <a:off x="9021644" y="1399032"/>
          <a:ext cx="310896" cy="310896"/>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0.28873</cdr:x>
      <cdr:y>0.11109</cdr:y>
    </cdr:from>
    <cdr:to>
      <cdr:x>0.56501</cdr:x>
      <cdr:y>0.1554</cdr:y>
    </cdr:to>
    <cdr:sp macro="" textlink="">
      <cdr:nvSpPr>
        <cdr:cNvPr id="2" name="矩形 1"/>
        <cdr:cNvSpPr/>
      </cdr:nvSpPr>
      <cdr:spPr>
        <a:xfrm xmlns:a="http://schemas.openxmlformats.org/drawingml/2006/main">
          <a:off x="1854218" y="347228"/>
          <a:ext cx="1774263"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Overflow="clip" vert="horz" wrap="square" lIns="0" tIns="0" rIns="0" bIns="0" anchor="t" anchorCtr="0" upright="1">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rtl="0">
            <a:defRPr sz="1000"/>
          </a:pPr>
          <a:r>
            <a:rPr lang="en-US" sz="900" b="1" i="0" strike="noStrike" dirty="0">
              <a:solidFill>
                <a:srgbClr val="CEB888"/>
              </a:solidFill>
              <a:latin typeface="Arial" panose="020B0604020202020204"/>
              <a:ea typeface="+mn-ea"/>
              <a:cs typeface="Arial" panose="020B0604020202020204"/>
            </a:rPr>
            <a:t>REBCO B∥</a:t>
          </a:r>
          <a:r>
            <a:rPr lang="en-US" sz="900" b="1" i="0" strike="noStrike" baseline="0" dirty="0">
              <a:solidFill>
                <a:srgbClr val="CEB888"/>
              </a:solidFill>
              <a:latin typeface="Arial" panose="020B0604020202020204"/>
              <a:ea typeface="+mn-ea"/>
              <a:cs typeface="Arial" panose="020B0604020202020204"/>
            </a:rPr>
            <a:t> </a:t>
          </a:r>
          <a:r>
            <a:rPr lang="en-US" sz="900" b="1" i="0" strike="noStrike" dirty="0">
              <a:solidFill>
                <a:srgbClr val="CEB888"/>
              </a:solidFill>
              <a:latin typeface="Arial" panose="020B0604020202020204"/>
              <a:ea typeface="+mn-ea"/>
              <a:cs typeface="Arial" panose="020B0604020202020204"/>
            </a:rPr>
            <a:t>Tape Plane 2009</a:t>
          </a:r>
        </a:p>
      </cdr:txBody>
    </cdr:sp>
  </cdr:relSizeAnchor>
  <cdr:relSizeAnchor xmlns:cdr="http://schemas.openxmlformats.org/drawingml/2006/chartDrawing">
    <cdr:from>
      <cdr:x>0.29124</cdr:x>
      <cdr:y>0.20613</cdr:y>
    </cdr:from>
    <cdr:to>
      <cdr:x>0.56501</cdr:x>
      <cdr:y>0.25044</cdr:y>
    </cdr:to>
    <cdr:sp macro="" textlink="">
      <cdr:nvSpPr>
        <cdr:cNvPr id="3" name="矩形 2"/>
        <cdr:cNvSpPr/>
      </cdr:nvSpPr>
      <cdr:spPr>
        <a:xfrm xmlns:a="http://schemas.openxmlformats.org/drawingml/2006/main">
          <a:off x="1870364" y="644301"/>
          <a:ext cx="1758116"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Overflow="overflow" horzOverflow="overflow" vert="horz" wrap="square" lIns="0" tIns="0" rIns="0" bIns="0" anchor="t" anchorCtr="0" upright="1">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rtl="0">
            <a:defRPr sz="1000"/>
          </a:pPr>
          <a:r>
            <a:rPr lang="en-US" sz="900" b="1" i="0" strike="noStrike" dirty="0">
              <a:solidFill>
                <a:srgbClr val="BB9D59"/>
              </a:solidFill>
              <a:latin typeface="Arial" panose="020B0604020202020204"/>
              <a:ea typeface="+mn-ea"/>
              <a:cs typeface="Arial" panose="020B0604020202020204"/>
            </a:rPr>
            <a:t>REBCO</a:t>
          </a:r>
          <a:r>
            <a:rPr lang="en-US" sz="900" b="1" i="0" strike="noStrike" dirty="0">
              <a:solidFill>
                <a:srgbClr val="BB9D59"/>
              </a:solidFill>
              <a:latin typeface="Arial" panose="020B0604020202020204"/>
              <a:cs typeface="Arial" panose="020B0604020202020204"/>
            </a:rPr>
            <a:t> B⊥</a:t>
          </a:r>
          <a:r>
            <a:rPr lang="en-US" sz="900" b="1" i="0" strike="noStrike" baseline="0" dirty="0">
              <a:solidFill>
                <a:srgbClr val="BB9D59"/>
              </a:solidFill>
              <a:latin typeface="Arial" panose="020B0604020202020204"/>
              <a:cs typeface="Arial" panose="020B0604020202020204"/>
            </a:rPr>
            <a:t> </a:t>
          </a:r>
          <a:r>
            <a:rPr lang="en-US" sz="900" b="1" i="0" strike="noStrike" dirty="0">
              <a:solidFill>
                <a:srgbClr val="BB9D59"/>
              </a:solidFill>
              <a:latin typeface="Arial" panose="020B0604020202020204"/>
              <a:cs typeface="Arial" panose="020B0604020202020204"/>
            </a:rPr>
            <a:t>Tape Plane 2017</a:t>
          </a:r>
        </a:p>
      </cdr:txBody>
    </cdr:sp>
  </cdr:relSizeAnchor>
  <cdr:relSizeAnchor xmlns:cdr="http://schemas.openxmlformats.org/drawingml/2006/chartDrawing">
    <cdr:from>
      <cdr:x>0.5</cdr:x>
      <cdr:y>0.34872</cdr:y>
    </cdr:from>
    <cdr:to>
      <cdr:x>0.53107</cdr:x>
      <cdr:y>0.38326</cdr:y>
    </cdr:to>
    <cdr:sp macro="" textlink="">
      <cdr:nvSpPr>
        <cdr:cNvPr id="4" name="矩形 3"/>
        <cdr:cNvSpPr/>
      </cdr:nvSpPr>
      <cdr:spPr>
        <a:xfrm xmlns:a="http://schemas.openxmlformats.org/drawingml/2006/main">
          <a:off x="4333875" y="1475916"/>
          <a:ext cx="269304" cy="146194"/>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Overflow="clip" vert="horz" wrap="none" lIns="0" tIns="0" rIns="0" bIns="0" anchor="t" anchorCtr="0" upright="1">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rtl="0">
            <a:defRPr sz="1000"/>
          </a:pPr>
          <a:r>
            <a:rPr lang="en-US" sz="950" b="1" i="0" strike="noStrike" dirty="0">
              <a:solidFill>
                <a:schemeClr val="accent1"/>
              </a:solidFill>
              <a:latin typeface="Arial" panose="020B0604020202020204"/>
              <a:cs typeface="Arial" panose="020B0604020202020204"/>
            </a:rPr>
            <a:t>2212</a:t>
          </a:r>
        </a:p>
      </cdr:txBody>
    </cdr:sp>
  </cdr:relSizeAnchor>
  <cdr:relSizeAnchor xmlns:cdr="http://schemas.openxmlformats.org/drawingml/2006/chartDrawing">
    <cdr:from>
      <cdr:x>0.56509</cdr:x>
      <cdr:y>0.76388</cdr:y>
    </cdr:from>
    <cdr:to>
      <cdr:x>0.65497</cdr:x>
      <cdr:y>0.79661</cdr:y>
    </cdr:to>
    <cdr:sp macro="" textlink="">
      <cdr:nvSpPr>
        <cdr:cNvPr id="5" name="矩形 4"/>
        <cdr:cNvSpPr/>
      </cdr:nvSpPr>
      <cdr:spPr>
        <a:xfrm xmlns:a="http://schemas.openxmlformats.org/drawingml/2006/main">
          <a:off x="4898059" y="3233042"/>
          <a:ext cx="779059"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Overflow="overflow" horzOverflow="overflow" vert="horz" wrap="none" lIns="0" tIns="0" rIns="0" bIns="0" anchor="t" anchorCtr="0" upright="1">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rtl="0">
            <a:defRPr sz="1000"/>
          </a:pPr>
          <a:r>
            <a:rPr lang="en-US" sz="900" b="1" i="0" strike="noStrike" dirty="0">
              <a:solidFill>
                <a:schemeClr val="accent2"/>
              </a:solidFill>
              <a:latin typeface="Arial" panose="020B0604020202020204"/>
              <a:cs typeface="Arial" panose="020B0604020202020204"/>
            </a:rPr>
            <a:t>High-</a:t>
          </a:r>
          <a:r>
            <a:rPr lang="en-US" sz="900" b="1" i="1" strike="noStrike" dirty="0" err="1">
              <a:solidFill>
                <a:schemeClr val="accent2"/>
              </a:solidFill>
              <a:latin typeface="Arial" panose="020B0604020202020204"/>
              <a:cs typeface="Arial" panose="020B0604020202020204"/>
            </a:rPr>
            <a:t>J</a:t>
          </a:r>
          <a:r>
            <a:rPr lang="en-US" sz="900" b="1" i="0" strike="noStrike" baseline="-25000" dirty="0" err="1">
              <a:solidFill>
                <a:schemeClr val="accent2"/>
              </a:solidFill>
              <a:latin typeface="Arial" panose="020B0604020202020204"/>
              <a:cs typeface="Arial" panose="020B0604020202020204"/>
            </a:rPr>
            <a:t>c</a:t>
          </a:r>
          <a:r>
            <a:rPr lang="en-US" sz="900" b="1" i="0" strike="noStrike" dirty="0">
              <a:solidFill>
                <a:schemeClr val="accent2"/>
              </a:solidFill>
              <a:latin typeface="Arial" panose="020B0604020202020204"/>
              <a:cs typeface="Arial" panose="020B0604020202020204"/>
            </a:rPr>
            <a:t> Nb</a:t>
          </a:r>
          <a:r>
            <a:rPr lang="en-US" sz="900" b="1" i="0" strike="noStrike" baseline="-25000" dirty="0">
              <a:solidFill>
                <a:schemeClr val="accent2"/>
              </a:solidFill>
              <a:latin typeface="Arial" panose="020B0604020202020204"/>
              <a:cs typeface="Arial" panose="020B0604020202020204"/>
            </a:rPr>
            <a:t>3</a:t>
          </a:r>
          <a:r>
            <a:rPr lang="en-US" sz="900" b="1" i="0" strike="noStrike" dirty="0">
              <a:solidFill>
                <a:schemeClr val="accent2"/>
              </a:solidFill>
              <a:latin typeface="Arial" panose="020B0604020202020204"/>
              <a:cs typeface="Arial" panose="020B0604020202020204"/>
            </a:rPr>
            <a:t>Sn</a:t>
          </a:r>
        </a:p>
      </cdr:txBody>
    </cdr:sp>
  </cdr:relSizeAnchor>
  <cdr:relSizeAnchor xmlns:cdr="http://schemas.openxmlformats.org/drawingml/2006/chartDrawing">
    <cdr:from>
      <cdr:x>0.29708</cdr:x>
      <cdr:y>0.73136</cdr:y>
    </cdr:from>
    <cdr:to>
      <cdr:x>0.54148</cdr:x>
      <cdr:y>0.83359</cdr:y>
    </cdr:to>
    <cdr:sp macro="" textlink="">
      <cdr:nvSpPr>
        <cdr:cNvPr id="6" name="矩形 5"/>
        <cdr:cNvSpPr/>
      </cdr:nvSpPr>
      <cdr:spPr>
        <a:xfrm xmlns:a="http://schemas.openxmlformats.org/drawingml/2006/main">
          <a:off x="1487216" y="2151970"/>
          <a:ext cx="1223506" cy="300804"/>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Overflow="overflow" horzOverflow="overflow" vert="horz" wrap="square" lIns="0" tIns="0" rIns="0" bIns="0" anchor="t" anchorCtr="0" upright="1">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ctr" rtl="0">
            <a:defRPr sz="1000"/>
          </a:pPr>
          <a:r>
            <a:rPr lang="en-US" sz="900" b="1" i="0" strike="noStrike" dirty="0">
              <a:solidFill>
                <a:schemeClr val="accent2">
                  <a:lumMod val="75000"/>
                </a:schemeClr>
              </a:solidFill>
              <a:latin typeface="Arial" panose="020B0604020202020204"/>
              <a:ea typeface="+mn-ea"/>
              <a:cs typeface="Arial" panose="020B0604020202020204"/>
            </a:rPr>
            <a:t>Bronze Process Nb</a:t>
          </a:r>
          <a:r>
            <a:rPr lang="en-US" sz="900" b="1" i="0" strike="noStrike" baseline="-25000" dirty="0">
              <a:solidFill>
                <a:schemeClr val="accent2">
                  <a:lumMod val="75000"/>
                </a:schemeClr>
              </a:solidFill>
              <a:latin typeface="Arial" panose="020B0604020202020204"/>
              <a:ea typeface="+mn-ea"/>
              <a:cs typeface="Arial" panose="020B0604020202020204"/>
            </a:rPr>
            <a:t>3</a:t>
          </a:r>
          <a:r>
            <a:rPr lang="en-US" sz="900" b="1" i="0" strike="noStrike" dirty="0">
              <a:solidFill>
                <a:schemeClr val="accent2">
                  <a:lumMod val="75000"/>
                </a:schemeClr>
              </a:solidFill>
              <a:latin typeface="Arial" panose="020B0604020202020204"/>
              <a:ea typeface="+mn-ea"/>
              <a:cs typeface="Arial" panose="020B0604020202020204"/>
            </a:rPr>
            <a:t>Sn</a:t>
          </a:r>
        </a:p>
      </cdr:txBody>
    </cdr:sp>
  </cdr:relSizeAnchor>
  <cdr:relSizeAnchor xmlns:cdr="http://schemas.openxmlformats.org/drawingml/2006/chartDrawing">
    <cdr:from>
      <cdr:x>0.14356</cdr:x>
      <cdr:y>0.18262</cdr:y>
    </cdr:from>
    <cdr:to>
      <cdr:x>0.18522</cdr:x>
      <cdr:y>0.20847</cdr:y>
    </cdr:to>
    <cdr:sp macro="" textlink="">
      <cdr:nvSpPr>
        <cdr:cNvPr id="7" name="矩形 6"/>
        <cdr:cNvSpPr/>
      </cdr:nvSpPr>
      <cdr:spPr>
        <a:xfrm xmlns:a="http://schemas.openxmlformats.org/drawingml/2006/main">
          <a:off x="921934" y="570796"/>
          <a:ext cx="267539" cy="8079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horz" wrap="none" lIns="0" tIns="0" rIns="0" bIns="0" anchor="t" anchorCtr="0"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1" i="0" strike="noStrike" dirty="0">
              <a:solidFill>
                <a:schemeClr val="accent4">
                  <a:lumMod val="75000"/>
                </a:schemeClr>
              </a:solidFill>
              <a:latin typeface="Arial" panose="020B0604020202020204"/>
              <a:cs typeface="Arial" panose="020B0604020202020204"/>
            </a:rPr>
            <a:t>Nb-</a:t>
          </a:r>
          <a:r>
            <a:rPr lang="en-US" sz="1100" b="1" i="0" strike="noStrike" dirty="0" err="1">
              <a:solidFill>
                <a:schemeClr val="accent4">
                  <a:lumMod val="75000"/>
                </a:schemeClr>
              </a:solidFill>
              <a:latin typeface="Arial" panose="020B0604020202020204"/>
              <a:cs typeface="Arial" panose="020B0604020202020204"/>
            </a:rPr>
            <a:t>Ti</a:t>
          </a:r>
          <a:endParaRPr lang="en-US" sz="1100" b="1" i="0" strike="noStrike" dirty="0">
            <a:solidFill>
              <a:schemeClr val="accent4">
                <a:lumMod val="75000"/>
              </a:schemeClr>
            </a:solidFill>
            <a:latin typeface="Arial" panose="020B0604020202020204"/>
            <a:cs typeface="Arial" panose="020B0604020202020204"/>
          </a:endParaRPr>
        </a:p>
      </cdr:txBody>
    </cdr:sp>
  </cdr:relSizeAnchor>
  <cdr:relSizeAnchor xmlns:cdr="http://schemas.openxmlformats.org/drawingml/2006/chartDrawing">
    <cdr:from>
      <cdr:x>0.71487</cdr:x>
      <cdr:y>0.41363</cdr:y>
    </cdr:from>
    <cdr:to>
      <cdr:x>0.97294</cdr:x>
      <cdr:y>0.45794</cdr:y>
    </cdr:to>
    <cdr:sp macro="" textlink="">
      <cdr:nvSpPr>
        <cdr:cNvPr id="8" name="矩形 7"/>
        <cdr:cNvSpPr/>
      </cdr:nvSpPr>
      <cdr:spPr>
        <a:xfrm xmlns:a="http://schemas.openxmlformats.org/drawingml/2006/main">
          <a:off x="4590860" y="1292861"/>
          <a:ext cx="1657321"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ln>
        <a:effectLst xmlns:a="http://schemas.openxmlformats.org/drawingml/2006/main"/>
      </cdr:spPr>
      <cdr:txBody>
        <a:bodyPr xmlns:a="http://schemas.openxmlformats.org/drawingml/2006/main" vertOverflow="clip" vert="horz" wrap="square" lIns="0" tIns="0" rIns="0" bIns="0" anchor="t" anchorCtr="0" upright="1">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l" rtl="0">
            <a:defRPr sz="1000"/>
          </a:pPr>
          <a:r>
            <a:rPr lang="en-US" sz="900" b="1" i="0" strike="noStrike" dirty="0">
              <a:solidFill>
                <a:srgbClr val="CEB888"/>
              </a:solidFill>
              <a:latin typeface="Arial" panose="020B0604020202020204"/>
              <a:ea typeface="+mn-ea"/>
              <a:cs typeface="Arial" panose="020B0604020202020204"/>
            </a:rPr>
            <a:t>REBCO B⊥</a:t>
          </a:r>
          <a:r>
            <a:rPr lang="en-US" sz="900" b="1" i="0" strike="noStrike" baseline="0" dirty="0">
              <a:solidFill>
                <a:srgbClr val="CEB888"/>
              </a:solidFill>
              <a:latin typeface="Arial" panose="020B0604020202020204"/>
              <a:ea typeface="+mn-ea"/>
              <a:cs typeface="Arial" panose="020B0604020202020204"/>
            </a:rPr>
            <a:t> </a:t>
          </a:r>
          <a:r>
            <a:rPr lang="en-US" sz="900" b="1" i="0" strike="noStrike" dirty="0">
              <a:solidFill>
                <a:srgbClr val="CEB888"/>
              </a:solidFill>
              <a:latin typeface="Arial" panose="020B0604020202020204"/>
              <a:ea typeface="+mn-ea"/>
              <a:cs typeface="Arial" panose="020B0604020202020204"/>
            </a:rPr>
            <a:t>Tape Plane 2009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BFC5CC6-7803-4F73-8B5A-FB22E008C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D7CF69F-2DDE-4DE5-B9BF-A574470FCE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DE646-E188-4E28-A480-4B27CD2A2EA8}" type="datetimeFigureOut">
              <a:rPr lang="zh-CN" altLang="en-US" smtClean="0"/>
              <a:t>2023/10/27</a:t>
            </a:fld>
            <a:endParaRPr lang="zh-CN" altLang="en-US"/>
          </a:p>
        </p:txBody>
      </p:sp>
      <p:sp>
        <p:nvSpPr>
          <p:cNvPr id="4" name="页脚占位符 3">
            <a:extLst>
              <a:ext uri="{FF2B5EF4-FFF2-40B4-BE49-F238E27FC236}">
                <a16:creationId xmlns:a16="http://schemas.microsoft.com/office/drawing/2014/main" id="{A1BE37B6-622D-4B1C-B033-2764D543D6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6E4B2BE-0619-46B1-8B7A-D28FD17508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02B84-1396-44CB-9BFE-FC88943CB5E4}" type="slidenum">
              <a:rPr lang="zh-CN" altLang="en-US" smtClean="0"/>
              <a:t>‹#›</a:t>
            </a:fld>
            <a:endParaRPr lang="zh-CN" altLang="en-US"/>
          </a:p>
        </p:txBody>
      </p:sp>
    </p:spTree>
    <p:extLst>
      <p:ext uri="{BB962C8B-B14F-4D97-AF65-F5344CB8AC3E}">
        <p14:creationId xmlns:p14="http://schemas.microsoft.com/office/powerpoint/2010/main" val="294294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28C73-F6C4-4435-BBC8-09E19484A016}" type="datetimeFigureOut">
              <a:rPr lang="zh-CN" altLang="en-US" smtClean="0"/>
              <a:t>2023/10/27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A1CAF-F3E5-4995-B5A9-F6F823E8D197}" type="slidenum">
              <a:rPr lang="zh-CN" altLang="en-US" smtClean="0"/>
              <a:t>‹#›</a:t>
            </a:fld>
            <a:endParaRPr lang="zh-CN" altLang="en-US"/>
          </a:p>
        </p:txBody>
      </p:sp>
    </p:spTree>
    <p:extLst>
      <p:ext uri="{BB962C8B-B14F-4D97-AF65-F5344CB8AC3E}">
        <p14:creationId xmlns:p14="http://schemas.microsoft.com/office/powerpoint/2010/main" val="277362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207880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1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2023/10/27</a:t>
            </a:fld>
            <a:endParaRPr lang="zh-CN" altLang="en-US"/>
          </a:p>
        </p:txBody>
      </p:sp>
      <p:sp>
        <p:nvSpPr>
          <p:cNvPr id="5" name="Footer Placeholder 4"/>
          <p:cNvSpPr>
            <a:spLocks noGrp="1"/>
          </p:cNvSpPr>
          <p:nvPr>
            <p:ph type="ftr" sz="quarter" idx="11"/>
          </p:nvPr>
        </p:nvSpPr>
        <p:spPr/>
        <p:txBody>
          <a:bodyPr/>
          <a:lstStyle/>
          <a:p>
            <a:r>
              <a:rPr lang="en-US" altLang="zh-CN" smtClean="0"/>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581786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11457155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wdp"/><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Layout" Target="../diagrams/layout1.xml"/><Relationship Id="rId7" Type="http://schemas.openxmlformats.org/officeDocument/2006/relationships/image" Target="../media/image99.png"/><Relationship Id="rId12"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103.png"/><Relationship Id="rId5" Type="http://schemas.openxmlformats.org/officeDocument/2006/relationships/diagramColors" Target="../diagrams/colors1.xml"/><Relationship Id="rId10" Type="http://schemas.openxmlformats.org/officeDocument/2006/relationships/image" Target="../media/image102.jpeg"/><Relationship Id="rId4" Type="http://schemas.openxmlformats.org/officeDocument/2006/relationships/diagramQuickStyle" Target="../diagrams/quickStyle1.xml"/><Relationship Id="rId9" Type="http://schemas.openxmlformats.org/officeDocument/2006/relationships/image" Target="../media/image101.emf"/></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1064473" y="2864372"/>
            <a:ext cx="9716603" cy="1326319"/>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4800" dirty="0" smtClean="0">
                <a:solidFill>
                  <a:srgbClr val="C00000"/>
                </a:solidFill>
              </a:rPr>
              <a:t>CEPC Accelerator: TDR and Plan</a:t>
            </a:r>
            <a:endParaRPr lang="zh-CN" altLang="en-US" sz="4800" dirty="0">
              <a:solidFill>
                <a:srgbClr val="C00000"/>
              </a:solidFill>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1487488" y="4190691"/>
            <a:ext cx="8479813" cy="892552"/>
          </a:xfrm>
          <a:prstGeom prst="rect">
            <a:avLst/>
          </a:prstGeom>
          <a:noFill/>
        </p:spPr>
        <p:txBody>
          <a:bodyPr wrap="square" rtlCol="0">
            <a:spAutoFit/>
          </a:bodyPr>
          <a:lstStyle/>
          <a:p>
            <a:pPr algn="ctr"/>
            <a:r>
              <a:rPr lang="en-US" altLang="zh-CN" sz="2800" dirty="0" err="1" smtClean="0">
                <a:latin typeface="Times New Roman" panose="02020603050405020304" pitchFamily="18" charset="0"/>
                <a:ea typeface="微软雅黑" panose="020B0503020204020204" pitchFamily="34" charset="-122"/>
              </a:rPr>
              <a:t>Yuhui</a:t>
            </a:r>
            <a:r>
              <a:rPr lang="en-US" altLang="zh-CN" sz="2800" dirty="0" smtClean="0">
                <a:latin typeface="Times New Roman" panose="02020603050405020304" pitchFamily="18" charset="0"/>
                <a:ea typeface="微软雅黑" panose="020B0503020204020204" pitchFamily="34" charset="-122"/>
              </a:rPr>
              <a:t> Li</a:t>
            </a:r>
          </a:p>
          <a:p>
            <a:pPr algn="ctr"/>
            <a:r>
              <a:rPr lang="en-US" altLang="zh-CN" sz="2400" dirty="0" smtClean="0">
                <a:latin typeface="Times New Roman" panose="02020603050405020304" pitchFamily="18" charset="0"/>
                <a:ea typeface="微软雅黑" panose="020B0503020204020204" pitchFamily="34" charset="-122"/>
              </a:rPr>
              <a:t>On behalf of the CEPC accelerator research team</a:t>
            </a:r>
          </a:p>
        </p:txBody>
      </p:sp>
      <p:sp>
        <p:nvSpPr>
          <p:cNvPr id="9" name="TextBox 8"/>
          <p:cNvSpPr txBox="1"/>
          <p:nvPr/>
        </p:nvSpPr>
        <p:spPr>
          <a:xfrm>
            <a:off x="635" y="6485460"/>
            <a:ext cx="12191365" cy="369332"/>
          </a:xfrm>
          <a:prstGeom prst="rect">
            <a:avLst/>
          </a:prstGeom>
          <a:solidFill>
            <a:schemeClr val="accent3">
              <a:lumMod val="75000"/>
            </a:schemeClr>
          </a:solidFill>
        </p:spPr>
        <p:txBody>
          <a:bodyPr wrap="square" rtlCol="0">
            <a:spAutoFit/>
          </a:bodyPr>
          <a:lstStyle/>
          <a:p>
            <a:pPr algn="ctr"/>
            <a:r>
              <a:rPr lang="en-US" altLang="zh-CN" dirty="0" smtClean="0">
                <a:solidFill>
                  <a:schemeClr val="bg1"/>
                </a:solidFill>
              </a:rPr>
              <a:t>29-31. Oct. </a:t>
            </a:r>
            <a:r>
              <a:rPr lang="en-US" altLang="zh-CN" dirty="0">
                <a:solidFill>
                  <a:schemeClr val="bg1"/>
                </a:solidFill>
              </a:rPr>
              <a:t>2023, </a:t>
            </a:r>
            <a:r>
              <a:rPr lang="en-US" altLang="zh-CN" dirty="0" smtClean="0">
                <a:solidFill>
                  <a:schemeClr val="bg1"/>
                </a:solidFill>
              </a:rPr>
              <a:t>Beijing, 9th CEPC International Advisory Meeting</a:t>
            </a:r>
            <a:endParaRPr lang="zh-CN" altLang="en-US" dirty="0">
              <a:solidFill>
                <a:schemeClr val="bg1"/>
              </a:solidFill>
            </a:endParaRPr>
          </a:p>
        </p:txBody>
      </p:sp>
      <p:pic>
        <p:nvPicPr>
          <p:cNvPr id="11"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6363" y="5398314"/>
            <a:ext cx="3552825" cy="672912"/>
          </a:xfrm>
          <a:prstGeom prst="rect">
            <a:avLst/>
          </a:prstGeom>
        </p:spPr>
      </p:pic>
      <p:sp>
        <p:nvSpPr>
          <p:cNvPr id="12" name="Slide Number Placeholder 11"/>
          <p:cNvSpPr>
            <a:spLocks noGrp="1"/>
          </p:cNvSpPr>
          <p:nvPr>
            <p:ph type="sldNum" sz="quarter" idx="12"/>
          </p:nvPr>
        </p:nvSpPr>
        <p:spPr/>
        <p:txBody>
          <a:bodyPr/>
          <a:lstStyle/>
          <a:p>
            <a:endParaRPr lang="zh-CN" altLang="en-US" dirty="0"/>
          </a:p>
        </p:txBody>
      </p:sp>
      <p:pic>
        <p:nvPicPr>
          <p:cNvPr id="5" name="图片 3" descr="8d5d924e275b0c7f58feed1244176003"/>
          <p:cNvPicPr>
            <a:picLocks noChangeAspect="1"/>
          </p:cNvPicPr>
          <p:nvPr/>
        </p:nvPicPr>
        <p:blipFill rotWithShape="1">
          <a:blip r:embed="rId3"/>
          <a:srcRect t="28679" b="6192"/>
          <a:stretch/>
        </p:blipFill>
        <p:spPr>
          <a:xfrm>
            <a:off x="635" y="0"/>
            <a:ext cx="12191365" cy="2118283"/>
          </a:xfrm>
          <a:prstGeom prst="rect">
            <a:avLst/>
          </a:prstGeom>
        </p:spPr>
      </p:pic>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92" y="17704"/>
            <a:ext cx="1548428" cy="91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84673"/>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10</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TDR international reviews</a:t>
            </a:r>
            <a:endParaRPr lang="zh-CN" altLang="en-US" dirty="0"/>
          </a:p>
        </p:txBody>
      </p:sp>
      <p:sp>
        <p:nvSpPr>
          <p:cNvPr id="5" name="Content Placeholder 2"/>
          <p:cNvSpPr txBox="1">
            <a:spLocks/>
          </p:cNvSpPr>
          <p:nvPr/>
        </p:nvSpPr>
        <p:spPr>
          <a:xfrm>
            <a:off x="223294" y="987688"/>
            <a:ext cx="7353819" cy="5544616"/>
          </a:xfrm>
          <a:prstGeom prst="rect">
            <a:avLst/>
          </a:prstGeom>
          <a:solidFill>
            <a:schemeClr val="accent3">
              <a:lumMod val="20000"/>
              <a:lumOff val="80000"/>
            </a:schemeClr>
          </a:solidFill>
          <a:ln>
            <a:solidFill>
              <a:schemeClr val="accent1"/>
            </a:solidFill>
          </a:ln>
        </p:spPr>
        <p:txBody>
          <a:bodyPr vert="horz" lIns="68580" tIns="34290" rIns="68580" bIns="34290" rtlCol="0">
            <a:noAutofit/>
          </a:bodyPr>
          <a:lstStyle>
            <a:lvl1pPr marL="461963" indent="-461963" algn="l" defTabSz="914400" rtl="0" eaLnBrk="1" latinLnBrk="0" hangingPunct="1">
              <a:lnSpc>
                <a:spcPct val="90000"/>
              </a:lnSpc>
              <a:spcBef>
                <a:spcPts val="1000"/>
              </a:spcBef>
              <a:buFont typeface="Wingdings" panose="05000000000000000000" pitchFamily="2" charset="2"/>
              <a:buChar char="v"/>
              <a:defRPr sz="2000" kern="1200">
                <a:solidFill>
                  <a:schemeClr val="tx1"/>
                </a:solidFill>
                <a:latin typeface="Arial" panose="020B0604020202020204" pitchFamily="34" charset="0"/>
                <a:ea typeface="+mn-ea"/>
                <a:cs typeface="Arial" panose="020B0604020202020204" pitchFamily="34" charset="0"/>
              </a:defRPr>
            </a:lvl1pPr>
            <a:lvl2pPr marL="914400" indent="-45243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376363" indent="-4619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828800" indent="-452438" algn="l" defTabSz="914400" rtl="0" eaLnBrk="1" latinLnBrk="0" hangingPunct="1">
              <a:lnSpc>
                <a:spcPct val="90000"/>
              </a:lnSpc>
              <a:spcBef>
                <a:spcPts val="500"/>
              </a:spcBef>
              <a:buFont typeface="Arial" panose="020B0604020202020204" pitchFamily="34" charset="0"/>
              <a:buChar char="•"/>
              <a:tabLst>
                <a:tab pos="1828800" algn="l"/>
              </a:tabLst>
              <a:defRPr sz="1600" kern="1200">
                <a:solidFill>
                  <a:schemeClr val="tx1"/>
                </a:solidFill>
                <a:latin typeface="Arial" panose="020B0604020202020204" pitchFamily="34" charset="0"/>
                <a:ea typeface="+mn-ea"/>
                <a:cs typeface="Arial" panose="020B0604020202020204" pitchFamily="34" charset="0"/>
              </a:defRPr>
            </a:lvl4pPr>
            <a:lvl5pPr marL="1711325" indent="-3349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50"/>
              </a:spcBef>
              <a:buNone/>
            </a:pPr>
            <a:r>
              <a:rPr lang="en-US" sz="1800" dirty="0">
                <a:solidFill>
                  <a:srgbClr val="000099"/>
                </a:solidFill>
              </a:rPr>
              <a:t>      The CEPC Accelerator TDR </a:t>
            </a:r>
            <a:r>
              <a:rPr lang="en-US" sz="1800" dirty="0" smtClean="0">
                <a:solidFill>
                  <a:srgbClr val="000099"/>
                </a:solidFill>
              </a:rPr>
              <a:t>covers</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The design and the knowledge and progress gained by the CEPC</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The advancement of the technologies the CEPC depends upon, delivered through the comprehensive R&amp;D program, HEPS experience and international contributions and cooperation</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New, innovative ideas and future upgrades to make the CEPC start-of-art as times moves forward</a:t>
            </a:r>
          </a:p>
          <a:p>
            <a:pPr marL="461963" lvl="1" indent="-461963">
              <a:lnSpc>
                <a:spcPct val="100000"/>
              </a:lnSpc>
              <a:spcBef>
                <a:spcPts val="450"/>
              </a:spcBef>
              <a:spcAft>
                <a:spcPts val="600"/>
              </a:spcAft>
              <a:buFont typeface="Wingdings" panose="05000000000000000000" pitchFamily="2" charset="2"/>
              <a:buChar char="q"/>
            </a:pPr>
            <a:r>
              <a:rPr lang="en-US" sz="1600" dirty="0">
                <a:solidFill>
                  <a:prstClr val="black"/>
                </a:solidFill>
              </a:rPr>
              <a:t>The </a:t>
            </a:r>
            <a:r>
              <a:rPr lang="en-US" sz="1600" dirty="0" smtClean="0">
                <a:solidFill>
                  <a:prstClr val="black"/>
                </a:solidFill>
              </a:rPr>
              <a:t>costs</a:t>
            </a:r>
          </a:p>
          <a:p>
            <a:pPr marL="0" indent="0">
              <a:lnSpc>
                <a:spcPct val="100000"/>
              </a:lnSpc>
              <a:spcBef>
                <a:spcPts val="450"/>
              </a:spcBef>
              <a:buNone/>
            </a:pPr>
            <a:r>
              <a:rPr lang="en-US" altLang="zh-CN" sz="1800" dirty="0" smtClean="0">
                <a:solidFill>
                  <a:srgbClr val="000099"/>
                </a:solidFill>
              </a:rPr>
              <a:t>       Two </a:t>
            </a:r>
            <a:r>
              <a:rPr lang="en-US" altLang="zh-CN" sz="1800" dirty="0">
                <a:solidFill>
                  <a:srgbClr val="000099"/>
                </a:solidFill>
              </a:rPr>
              <a:t>phases of reviews </a:t>
            </a:r>
            <a:r>
              <a:rPr lang="en-US" altLang="zh-CN" sz="1800" dirty="0" smtClean="0">
                <a:solidFill>
                  <a:srgbClr val="000099"/>
                </a:solidFill>
              </a:rPr>
              <a:t>conducted by </a:t>
            </a:r>
            <a:r>
              <a:rPr lang="en-US" altLang="zh-CN" sz="1800" b="1" dirty="0" smtClean="0">
                <a:solidFill>
                  <a:srgbClr val="C00000"/>
                </a:solidFill>
              </a:rPr>
              <a:t>different</a:t>
            </a:r>
            <a:r>
              <a:rPr lang="en-US" altLang="zh-CN" sz="1800" dirty="0" smtClean="0">
                <a:solidFill>
                  <a:srgbClr val="000099"/>
                </a:solidFill>
              </a:rPr>
              <a:t> committees</a:t>
            </a:r>
            <a:endParaRPr lang="en-US" altLang="zh-CN" sz="1800" dirty="0" smtClean="0">
              <a:solidFill>
                <a:srgbClr val="000099"/>
              </a:solidFill>
            </a:endParaRPr>
          </a:p>
          <a:p>
            <a:pPr marL="898525" indent="-898525">
              <a:lnSpc>
                <a:spcPct val="100000"/>
              </a:lnSpc>
              <a:spcBef>
                <a:spcPts val="450"/>
              </a:spcBef>
              <a:buNone/>
            </a:pPr>
            <a:r>
              <a:rPr lang="en-US" altLang="zh-CN" sz="1800" b="1" dirty="0" smtClean="0">
                <a:solidFill>
                  <a:srgbClr val="7030A0"/>
                </a:solidFill>
              </a:rPr>
              <a:t>Phase-I</a:t>
            </a:r>
            <a:r>
              <a:rPr lang="en-US" altLang="zh-CN" sz="1600" dirty="0">
                <a:solidFill>
                  <a:prstClr val="black"/>
                </a:solidFill>
              </a:rPr>
              <a:t>: </a:t>
            </a:r>
            <a:r>
              <a:rPr lang="en-US" altLang="zh-CN" sz="1800" dirty="0">
                <a:solidFill>
                  <a:prstClr val="black"/>
                </a:solidFill>
              </a:rPr>
              <a:t>This review on the </a:t>
            </a:r>
            <a:r>
              <a:rPr lang="en-US" altLang="zh-CN" sz="1800" b="1" dirty="0">
                <a:solidFill>
                  <a:srgbClr val="C00000"/>
                </a:solidFill>
              </a:rPr>
              <a:t>technical aspects </a:t>
            </a:r>
            <a:r>
              <a:rPr lang="en-US" altLang="zh-CN" sz="1800" dirty="0" smtClean="0">
                <a:solidFill>
                  <a:prstClr val="black"/>
                </a:solidFill>
              </a:rPr>
              <a:t>of </a:t>
            </a:r>
            <a:r>
              <a:rPr lang="en-US" altLang="zh-CN" sz="1800" dirty="0">
                <a:solidFill>
                  <a:prstClr val="black"/>
                </a:solidFill>
              </a:rPr>
              <a:t>CEPC accelerator </a:t>
            </a:r>
            <a:r>
              <a:rPr lang="en-US" altLang="zh-CN" sz="1600" dirty="0">
                <a:solidFill>
                  <a:prstClr val="black"/>
                </a:solidFill>
              </a:rPr>
              <a:t> </a:t>
            </a:r>
            <a:r>
              <a:rPr lang="en-US" altLang="zh-CN" sz="1600" dirty="0">
                <a:solidFill>
                  <a:srgbClr val="00B050"/>
                </a:solidFill>
              </a:rPr>
              <a:t>June 12-16, HKUST</a:t>
            </a:r>
            <a:endParaRPr lang="en-US" altLang="zh-CN" sz="1600" dirty="0">
              <a:solidFill>
                <a:prstClr val="black"/>
              </a:solidFill>
            </a:endParaRPr>
          </a:p>
          <a:p>
            <a:pPr marL="898525" lvl="1" indent="-898525">
              <a:lnSpc>
                <a:spcPct val="100000"/>
              </a:lnSpc>
              <a:spcBef>
                <a:spcPts val="450"/>
              </a:spcBef>
              <a:buNone/>
            </a:pPr>
            <a:r>
              <a:rPr lang="en-US" altLang="zh-CN" sz="1800" b="1" dirty="0">
                <a:solidFill>
                  <a:srgbClr val="7030A0"/>
                </a:solidFill>
              </a:rPr>
              <a:t>Phase-II: </a:t>
            </a:r>
            <a:r>
              <a:rPr lang="en-US" altLang="zh-CN" sz="1800" dirty="0">
                <a:solidFill>
                  <a:prstClr val="black"/>
                </a:solidFill>
              </a:rPr>
              <a:t>Review on the </a:t>
            </a:r>
            <a:r>
              <a:rPr lang="en-US" altLang="zh-CN" sz="1800" b="1" dirty="0" smtClean="0">
                <a:solidFill>
                  <a:srgbClr val="C00000"/>
                </a:solidFill>
              </a:rPr>
              <a:t>cost </a:t>
            </a:r>
            <a:r>
              <a:rPr lang="en-US" altLang="zh-CN" sz="1800" b="1" dirty="0">
                <a:solidFill>
                  <a:srgbClr val="C00000"/>
                </a:solidFill>
              </a:rPr>
              <a:t>aspects </a:t>
            </a:r>
            <a:endParaRPr lang="en-US" altLang="zh-CN" sz="1800" b="1" dirty="0" smtClean="0">
              <a:solidFill>
                <a:srgbClr val="C00000"/>
              </a:solidFill>
            </a:endParaRPr>
          </a:p>
          <a:p>
            <a:pPr marL="898525" lvl="1" indent="-898525">
              <a:lnSpc>
                <a:spcPct val="100000"/>
              </a:lnSpc>
              <a:spcBef>
                <a:spcPts val="450"/>
              </a:spcBef>
              <a:buNone/>
            </a:pPr>
            <a:r>
              <a:rPr lang="en-US" altLang="zh-CN" sz="1800" b="1" dirty="0" smtClean="0">
                <a:solidFill>
                  <a:srgbClr val="C00000"/>
                </a:solidFill>
              </a:rPr>
              <a:t>       civil cost review </a:t>
            </a:r>
            <a:r>
              <a:rPr lang="en-US" altLang="zh-CN" sz="1800" dirty="0" smtClean="0">
                <a:solidFill>
                  <a:prstClr val="black"/>
                </a:solidFill>
              </a:rPr>
              <a:t>by </a:t>
            </a:r>
            <a:r>
              <a:rPr lang="en-US" altLang="zh-CN" sz="1800" dirty="0">
                <a:solidFill>
                  <a:prstClr val="black"/>
                </a:solidFill>
              </a:rPr>
              <a:t>a domestic </a:t>
            </a:r>
            <a:r>
              <a:rPr lang="en-US" altLang="zh-CN" sz="1800" dirty="0" smtClean="0">
                <a:solidFill>
                  <a:prstClr val="black"/>
                </a:solidFill>
              </a:rPr>
              <a:t> committee </a:t>
            </a:r>
            <a:r>
              <a:rPr lang="en-US" altLang="zh-CN" sz="1600" dirty="0">
                <a:solidFill>
                  <a:srgbClr val="00B050"/>
                </a:solidFill>
              </a:rPr>
              <a:t>June 26, </a:t>
            </a:r>
            <a:r>
              <a:rPr lang="en-US" altLang="zh-CN" sz="1600" dirty="0" smtClean="0">
                <a:solidFill>
                  <a:srgbClr val="00B050"/>
                </a:solidFill>
              </a:rPr>
              <a:t>2023</a:t>
            </a:r>
            <a:r>
              <a:rPr lang="en-US" altLang="zh-CN" sz="1400" dirty="0" smtClean="0">
                <a:solidFill>
                  <a:prstClr val="black"/>
                </a:solidFill>
              </a:rPr>
              <a:t>         </a:t>
            </a:r>
            <a:endParaRPr lang="en-US" altLang="zh-CN" sz="1400" dirty="0">
              <a:solidFill>
                <a:prstClr val="black"/>
              </a:solidFill>
            </a:endParaRPr>
          </a:p>
          <a:p>
            <a:pPr marL="461962" lvl="1" indent="0">
              <a:lnSpc>
                <a:spcPct val="100000"/>
              </a:lnSpc>
              <a:spcBef>
                <a:spcPts val="0"/>
              </a:spcBef>
              <a:buNone/>
            </a:pPr>
            <a:r>
              <a:rPr lang="en-US" altLang="zh-CN" sz="1600" dirty="0" smtClean="0"/>
              <a:t>committee </a:t>
            </a:r>
            <a:r>
              <a:rPr lang="en-US" altLang="zh-CN" sz="1600" dirty="0"/>
              <a:t>report was presented to an </a:t>
            </a:r>
            <a:r>
              <a:rPr lang="en-US" altLang="zh-CN" sz="1600" dirty="0" smtClean="0"/>
              <a:t>international </a:t>
            </a:r>
            <a:r>
              <a:rPr lang="en-US" altLang="zh-CN" sz="1600" dirty="0"/>
              <a:t>panel</a:t>
            </a:r>
            <a:r>
              <a:rPr lang="en-US" altLang="zh-CN" sz="1600" dirty="0">
                <a:solidFill>
                  <a:srgbClr val="00B0F0"/>
                </a:solidFill>
              </a:rPr>
              <a:t> </a:t>
            </a:r>
            <a:r>
              <a:rPr lang="en-US" altLang="zh-CN" sz="1600" dirty="0">
                <a:solidFill>
                  <a:srgbClr val="00B050"/>
                </a:solidFill>
              </a:rPr>
              <a:t>July 17, 2023, online</a:t>
            </a:r>
            <a:r>
              <a:rPr lang="en-US" altLang="zh-CN" sz="1600" dirty="0">
                <a:solidFill>
                  <a:prstClr val="black"/>
                </a:solidFill>
              </a:rPr>
              <a:t> </a:t>
            </a:r>
          </a:p>
          <a:p>
            <a:pPr marL="461962" lvl="1" indent="0">
              <a:lnSpc>
                <a:spcPct val="100000"/>
              </a:lnSpc>
              <a:spcBef>
                <a:spcPts val="450"/>
              </a:spcBef>
              <a:buNone/>
            </a:pPr>
            <a:r>
              <a:rPr lang="en-US" altLang="zh-CN" sz="1800" b="1" dirty="0" smtClean="0">
                <a:solidFill>
                  <a:srgbClr val="C00000"/>
                </a:solidFill>
              </a:rPr>
              <a:t>cost </a:t>
            </a:r>
            <a:r>
              <a:rPr lang="en-US" altLang="zh-CN" sz="1800" b="1" dirty="0">
                <a:solidFill>
                  <a:srgbClr val="C00000"/>
                </a:solidFill>
              </a:rPr>
              <a:t>of accelerator technical </a:t>
            </a:r>
            <a:r>
              <a:rPr lang="en-US" altLang="zh-CN" sz="1800" b="1" dirty="0" smtClean="0">
                <a:solidFill>
                  <a:srgbClr val="C00000"/>
                </a:solidFill>
              </a:rPr>
              <a:t>system </a:t>
            </a:r>
            <a:r>
              <a:rPr lang="en-US" altLang="zh-CN" sz="1800" dirty="0" smtClean="0"/>
              <a:t>reviewed </a:t>
            </a:r>
            <a:r>
              <a:rPr lang="en-US" altLang="zh-CN" sz="1800" dirty="0" smtClean="0">
                <a:solidFill>
                  <a:prstClr val="black"/>
                </a:solidFill>
              </a:rPr>
              <a:t>by </a:t>
            </a:r>
            <a:r>
              <a:rPr lang="en-US" altLang="zh-CN" sz="1800" dirty="0">
                <a:solidFill>
                  <a:prstClr val="black"/>
                </a:solidFill>
              </a:rPr>
              <a:t>an international committee </a:t>
            </a:r>
            <a:r>
              <a:rPr lang="en-US" altLang="zh-CN" sz="1600" dirty="0" smtClean="0">
                <a:solidFill>
                  <a:srgbClr val="00B050"/>
                </a:solidFill>
              </a:rPr>
              <a:t>September </a:t>
            </a:r>
            <a:r>
              <a:rPr lang="en-US" altLang="zh-CN" sz="1600" dirty="0">
                <a:solidFill>
                  <a:srgbClr val="00B050"/>
                </a:solidFill>
              </a:rPr>
              <a:t>11-15, 2023, HKUST</a:t>
            </a:r>
            <a:endParaRPr lang="en-US" altLang="zh-CN" sz="1600" dirty="0">
              <a:solidFill>
                <a:prstClr val="black"/>
              </a:solidFill>
            </a:endParaRPr>
          </a:p>
          <a:p>
            <a:pPr marL="0" lvl="1" indent="0">
              <a:lnSpc>
                <a:spcPct val="100000"/>
              </a:lnSpc>
              <a:spcBef>
                <a:spcPts val="450"/>
              </a:spcBef>
              <a:spcAft>
                <a:spcPts val="600"/>
              </a:spcAft>
              <a:buNone/>
            </a:pPr>
            <a:endParaRPr lang="en-US" sz="1600" dirty="0">
              <a:solidFill>
                <a:prstClr val="black"/>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643"/>
          <a:stretch/>
        </p:blipFill>
        <p:spPr>
          <a:xfrm>
            <a:off x="7857300" y="606691"/>
            <a:ext cx="3801807" cy="2576406"/>
          </a:xfrm>
          <a:prstGeom prst="rect">
            <a:avLst/>
          </a:prstGeom>
        </p:spPr>
      </p:pic>
      <p:sp>
        <p:nvSpPr>
          <p:cNvPr id="8" name="文本框 2"/>
          <p:cNvSpPr txBox="1"/>
          <p:nvPr/>
        </p:nvSpPr>
        <p:spPr>
          <a:xfrm>
            <a:off x="7857300" y="6046798"/>
            <a:ext cx="4053208" cy="646331"/>
          </a:xfrm>
          <a:prstGeom prst="rect">
            <a:avLst/>
          </a:prstGeom>
          <a:solidFill>
            <a:schemeClr val="bg1"/>
          </a:solidFill>
        </p:spPr>
        <p:txBody>
          <a:bodyPr wrap="square" rtlCol="0">
            <a:spAutoFit/>
          </a:bodyPr>
          <a:lstStyle/>
          <a:p>
            <a:pPr algn="ctr"/>
            <a:r>
              <a:rPr lang="en-US" altLang="zh-CN" dirty="0" smtClean="0">
                <a:solidFill>
                  <a:srgbClr val="7030A0"/>
                </a:solidFill>
              </a:rPr>
              <a:t>Group </a:t>
            </a:r>
            <a:r>
              <a:rPr lang="en-US" altLang="zh-CN" dirty="0" smtClean="0">
                <a:solidFill>
                  <a:srgbClr val="7030A0"/>
                </a:solidFill>
              </a:rPr>
              <a:t>photos of </a:t>
            </a:r>
            <a:r>
              <a:rPr lang="en-US" altLang="zh-CN" dirty="0" smtClean="0">
                <a:solidFill>
                  <a:srgbClr val="7030A0"/>
                </a:solidFill>
              </a:rPr>
              <a:t>the TDR </a:t>
            </a:r>
            <a:r>
              <a:rPr lang="en-US" altLang="zh-CN" dirty="0" smtClean="0">
                <a:solidFill>
                  <a:srgbClr val="7030A0"/>
                </a:solidFill>
              </a:rPr>
              <a:t>technical &amp; cost review meetings, </a:t>
            </a:r>
            <a:r>
              <a:rPr lang="en-US" altLang="zh-CN" dirty="0" err="1" smtClean="0">
                <a:solidFill>
                  <a:srgbClr val="7030A0"/>
                </a:solidFill>
              </a:rPr>
              <a:t>Hongkong</a:t>
            </a:r>
            <a:endParaRPr lang="zh-CN" altLang="en-US" dirty="0">
              <a:solidFill>
                <a:srgbClr val="7030A0"/>
              </a:solidFill>
            </a:endParaRPr>
          </a:p>
        </p:txBody>
      </p:sp>
      <p:pic>
        <p:nvPicPr>
          <p:cNvPr id="3" name="Picture 2"/>
          <p:cNvPicPr>
            <a:picLocks noChangeAspect="1"/>
          </p:cNvPicPr>
          <p:nvPr/>
        </p:nvPicPr>
        <p:blipFill>
          <a:blip r:embed="rId3"/>
          <a:stretch>
            <a:fillRect/>
          </a:stretch>
        </p:blipFill>
        <p:spPr>
          <a:xfrm>
            <a:off x="7857300" y="3223325"/>
            <a:ext cx="3800045" cy="2743017"/>
          </a:xfrm>
          <a:prstGeom prst="rect">
            <a:avLst/>
          </a:prstGeom>
        </p:spPr>
      </p:pic>
    </p:spTree>
    <p:extLst>
      <p:ext uri="{BB962C8B-B14F-4D97-AF65-F5344CB8AC3E}">
        <p14:creationId xmlns:p14="http://schemas.microsoft.com/office/powerpoint/2010/main" val="188115987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11</a:t>
            </a:fld>
            <a:endParaRPr lang="zh-CN" altLang="en-US">
              <a:solidFill>
                <a:prstClr val="black">
                  <a:tint val="75000"/>
                </a:prstClr>
              </a:solidFill>
            </a:endParaRPr>
          </a:p>
        </p:txBody>
      </p:sp>
      <p:sp>
        <p:nvSpPr>
          <p:cNvPr id="4" name="Title 3"/>
          <p:cNvSpPr>
            <a:spLocks noGrp="1"/>
          </p:cNvSpPr>
          <p:nvPr>
            <p:ph type="title"/>
          </p:nvPr>
        </p:nvSpPr>
        <p:spPr>
          <a:xfrm>
            <a:off x="1107501" y="0"/>
            <a:ext cx="8320980" cy="751701"/>
          </a:xfrm>
        </p:spPr>
        <p:txBody>
          <a:bodyPr/>
          <a:lstStyle/>
          <a:p>
            <a:r>
              <a:rPr lang="en-US" altLang="zh-CN" dirty="0" smtClean="0"/>
              <a:t>Technology review presentations</a:t>
            </a:r>
            <a:endParaRPr lang="zh-CN" altLang="en-US" dirty="0"/>
          </a:p>
        </p:txBody>
      </p:sp>
      <p:sp>
        <p:nvSpPr>
          <p:cNvPr id="20" name="Content Placeholder 2"/>
          <p:cNvSpPr>
            <a:spLocks noGrp="1"/>
          </p:cNvSpPr>
          <p:nvPr>
            <p:ph idx="1"/>
          </p:nvPr>
        </p:nvSpPr>
        <p:spPr>
          <a:xfrm>
            <a:off x="232872" y="844642"/>
            <a:ext cx="5157008" cy="409617"/>
          </a:xfrm>
        </p:spPr>
        <p:txBody>
          <a:bodyPr>
            <a:normAutofit lnSpcReduction="10000"/>
          </a:bodyPr>
          <a:lstStyle/>
          <a:p>
            <a:r>
              <a:rPr lang="en-US" sz="2200" dirty="0" smtClean="0">
                <a:solidFill>
                  <a:srgbClr val="0070C0"/>
                </a:solidFill>
                <a:ea typeface="Times New Roman" panose="02020603050405020304" pitchFamily="18" charset="0"/>
                <a:cs typeface="Times New Roman" panose="02020603050405020304" pitchFamily="18" charset="0"/>
              </a:rPr>
              <a:t>Theoretical design and optimization</a:t>
            </a:r>
            <a:r>
              <a:rPr lang="en-US"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文本框 21">
            <a:extLst>
              <a:ext uri="{FF2B5EF4-FFF2-40B4-BE49-F238E27FC236}">
                <a16:creationId xmlns:a16="http://schemas.microsoft.com/office/drawing/2014/main" id="{8178C5D0-DC7C-4597-B7E4-146368FAD4A6}"/>
              </a:ext>
            </a:extLst>
          </p:cNvPr>
          <p:cNvSpPr txBox="1"/>
          <p:nvPr/>
        </p:nvSpPr>
        <p:spPr>
          <a:xfrm>
            <a:off x="127000" y="1178059"/>
            <a:ext cx="5836920" cy="4078039"/>
          </a:xfrm>
          <a:prstGeom prst="rect">
            <a:avLst/>
          </a:prstGeom>
          <a:noFill/>
        </p:spPr>
        <p:txBody>
          <a:bodyPr wrap="square" rtlCol="0">
            <a:spAutoFit/>
          </a:bodyPr>
          <a:lstStyle/>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The lattice and dynamic aperture optimization for collider</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Booster lattice and damping ring design</a:t>
            </a: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Beam-beam effects studies in CEPC</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MDI design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SRF system for collider, booster and upgrade plan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Collective instabilities to collider, booster and damping ring</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Designs of CEPC electron and positron injection </a:t>
            </a:r>
            <a:r>
              <a:rPr lang="en-US" altLang="zh-CN" sz="1700" dirty="0" err="1" smtClean="0">
                <a:latin typeface="Times New Roman" panose="02020603050405020304" pitchFamily="18" charset="0"/>
                <a:cs typeface="Times New Roman" panose="02020603050405020304" pitchFamily="18" charset="0"/>
              </a:rPr>
              <a:t>linac</a:t>
            </a:r>
            <a:r>
              <a:rPr lang="en-US" altLang="zh-CN" sz="1700" dirty="0" smtClean="0">
                <a:latin typeface="Times New Roman" panose="02020603050405020304" pitchFamily="18" charset="0"/>
                <a:cs typeface="Times New Roman" panose="02020603050405020304" pitchFamily="18" charset="0"/>
              </a:rPr>
              <a:t> </a:t>
            </a: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beam transport lines and timing designs</a:t>
            </a:r>
          </a:p>
          <a:p>
            <a:pPr marL="342900" indent="-342900">
              <a:spcBef>
                <a:spcPts val="600"/>
              </a:spcBef>
              <a:buAutoNum type="arabicPeriod"/>
            </a:pPr>
            <a:r>
              <a:rPr lang="en-US" altLang="zh-CN" sz="1700" dirty="0">
                <a:latin typeface="Times New Roman" panose="02020603050405020304" pitchFamily="18" charset="0"/>
                <a:cs typeface="Times New Roman" panose="02020603050405020304" pitchFamily="18" charset="0"/>
              </a:rPr>
              <a:t>CEPC application potentials as an advanced photon </a:t>
            </a:r>
            <a:r>
              <a:rPr lang="en-US" altLang="zh-CN" sz="1700" dirty="0" smtClean="0">
                <a:latin typeface="Times New Roman" panose="02020603050405020304" pitchFamily="18" charset="0"/>
                <a:cs typeface="Times New Roman" panose="02020603050405020304" pitchFamily="18" charset="0"/>
              </a:rPr>
              <a:t>source</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Plasma acceleration as the backup solution for the injector </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polarization studies</a:t>
            </a:r>
          </a:p>
          <a:p>
            <a:pPr marL="342900" indent="-342900">
              <a:spcBef>
                <a:spcPts val="600"/>
              </a:spcBef>
              <a:buAutoNum type="arabicPeriod"/>
            </a:pPr>
            <a:r>
              <a:rPr lang="en-US" altLang="zh-CN" sz="1700" dirty="0" err="1" smtClean="0">
                <a:latin typeface="Times New Roman" panose="02020603050405020304" pitchFamily="18" charset="0"/>
                <a:cs typeface="Times New Roman" panose="02020603050405020304" pitchFamily="18" charset="0"/>
              </a:rPr>
              <a:t>SppC</a:t>
            </a:r>
            <a:r>
              <a:rPr lang="en-US" altLang="zh-CN" sz="1700" dirty="0" smtClean="0">
                <a:latin typeface="Times New Roman" panose="02020603050405020304" pitchFamily="18" charset="0"/>
                <a:cs typeface="Times New Roman" panose="02020603050405020304" pitchFamily="18" charset="0"/>
              </a:rPr>
              <a:t> design and the compatibility with CEPC</a:t>
            </a:r>
          </a:p>
        </p:txBody>
      </p:sp>
      <p:sp>
        <p:nvSpPr>
          <p:cNvPr id="25" name="Content Placeholder 2"/>
          <p:cNvSpPr txBox="1">
            <a:spLocks/>
          </p:cNvSpPr>
          <p:nvPr/>
        </p:nvSpPr>
        <p:spPr>
          <a:xfrm>
            <a:off x="6485544" y="1035214"/>
            <a:ext cx="5157008" cy="409617"/>
          </a:xfrm>
          <a:prstGeom prst="rect">
            <a:avLst/>
          </a:prstGeom>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Key technology R&amp;D:</a:t>
            </a:r>
            <a:endParaRPr lang="en-US" sz="2200" dirty="0">
              <a:solidFill>
                <a:srgbClr val="0070C0"/>
              </a:solidFill>
              <a:ea typeface="Times New Roman" panose="02020603050405020304" pitchFamily="18" charset="0"/>
              <a:cs typeface="Times New Roman" panose="02020603050405020304" pitchFamily="18" charset="0"/>
            </a:endParaRPr>
          </a:p>
        </p:txBody>
      </p:sp>
      <p:sp>
        <p:nvSpPr>
          <p:cNvPr id="26" name="文本框 21">
            <a:extLst>
              <a:ext uri="{FF2B5EF4-FFF2-40B4-BE49-F238E27FC236}">
                <a16:creationId xmlns:a16="http://schemas.microsoft.com/office/drawing/2014/main" id="{8178C5D0-DC7C-4597-B7E4-146368FAD4A6}"/>
              </a:ext>
            </a:extLst>
          </p:cNvPr>
          <p:cNvSpPr txBox="1"/>
          <p:nvPr/>
        </p:nvSpPr>
        <p:spPr>
          <a:xfrm>
            <a:off x="6278072" y="1366350"/>
            <a:ext cx="5836920" cy="5093702"/>
          </a:xfrm>
          <a:prstGeom prst="rect">
            <a:avLst/>
          </a:prstGeom>
          <a:noFill/>
        </p:spPr>
        <p:txBody>
          <a:bodyPr wrap="square" rtlCol="0">
            <a:spAutoFit/>
          </a:bodyPr>
          <a:lstStyle/>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collider ring magnets development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booster magnets development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MDI SC magnet development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magnets power sources and electrostatic deflector</a:t>
            </a: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Injection/extraction kickers, pulse generators and septum </a:t>
            </a: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Vacuum system and key technologies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SRF cavity and relevant key technology development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electron/positron injector </a:t>
            </a:r>
            <a:r>
              <a:rPr lang="en-US" altLang="zh-CN" sz="1700" dirty="0" err="1" smtClean="0">
                <a:latin typeface="Times New Roman" panose="02020603050405020304" pitchFamily="18" charset="0"/>
                <a:cs typeface="Times New Roman" panose="02020603050405020304" pitchFamily="18" charset="0"/>
              </a:rPr>
              <a:t>linac</a:t>
            </a:r>
            <a:r>
              <a:rPr lang="en-US" altLang="zh-CN" sz="1700" dirty="0" smtClean="0">
                <a:latin typeface="Times New Roman" panose="02020603050405020304" pitchFamily="18" charset="0"/>
                <a:cs typeface="Times New Roman" panose="02020603050405020304" pitchFamily="18" charset="0"/>
              </a:rPr>
              <a:t> key technologies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RF power source development and the distribution system</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Instrumentation and beam diagnostics system</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Mechanical system, MDI collimator and supports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control system</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radiation protection and beam dumps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Installation plan and alignment issues</a:t>
            </a:r>
          </a:p>
          <a:p>
            <a:pPr marL="342900" indent="-342900">
              <a:spcBef>
                <a:spcPts val="600"/>
              </a:spcBef>
              <a:buAutoNum type="arabicPeriod"/>
            </a:pPr>
            <a:r>
              <a:rPr lang="en-US" altLang="zh-CN" sz="1700" dirty="0" err="1" smtClean="0">
                <a:latin typeface="Times New Roman" panose="02020603050405020304" pitchFamily="18" charset="0"/>
                <a:cs typeface="Times New Roman" panose="02020603050405020304" pitchFamily="18" charset="0"/>
              </a:rPr>
              <a:t>SppC</a:t>
            </a:r>
            <a:r>
              <a:rPr lang="en-US" altLang="zh-CN" sz="1700" dirty="0" smtClean="0">
                <a:latin typeface="Times New Roman" panose="02020603050405020304" pitchFamily="18" charset="0"/>
                <a:cs typeface="Times New Roman" panose="02020603050405020304" pitchFamily="18" charset="0"/>
              </a:rPr>
              <a:t> high field SC magnet dipole development</a:t>
            </a:r>
          </a:p>
        </p:txBody>
      </p:sp>
      <p:sp>
        <p:nvSpPr>
          <p:cNvPr id="29" name="Content Placeholder 2"/>
          <p:cNvSpPr txBox="1">
            <a:spLocks/>
          </p:cNvSpPr>
          <p:nvPr/>
        </p:nvSpPr>
        <p:spPr>
          <a:xfrm>
            <a:off x="171912" y="5164658"/>
            <a:ext cx="5878368" cy="409617"/>
          </a:xfrm>
          <a:prstGeom prst="rect">
            <a:avLst/>
          </a:prstGeom>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Common utilities and civil construction:</a:t>
            </a:r>
            <a:endParaRPr lang="en-US" sz="2200" dirty="0">
              <a:solidFill>
                <a:srgbClr val="0070C0"/>
              </a:solidFill>
              <a:ea typeface="Times New Roman" panose="02020603050405020304" pitchFamily="18" charset="0"/>
              <a:cs typeface="Times New Roman" panose="02020603050405020304" pitchFamily="18" charset="0"/>
            </a:endParaRPr>
          </a:p>
        </p:txBody>
      </p:sp>
      <p:sp>
        <p:nvSpPr>
          <p:cNvPr id="30" name="文本框 21">
            <a:extLst>
              <a:ext uri="{FF2B5EF4-FFF2-40B4-BE49-F238E27FC236}">
                <a16:creationId xmlns:a16="http://schemas.microsoft.com/office/drawing/2014/main" id="{8178C5D0-DC7C-4597-B7E4-146368FAD4A6}"/>
              </a:ext>
            </a:extLst>
          </p:cNvPr>
          <p:cNvSpPr txBox="1"/>
          <p:nvPr/>
        </p:nvSpPr>
        <p:spPr>
          <a:xfrm>
            <a:off x="127000" y="5485164"/>
            <a:ext cx="6045200" cy="1369606"/>
          </a:xfrm>
          <a:prstGeom prst="rect">
            <a:avLst/>
          </a:prstGeom>
          <a:noFill/>
        </p:spPr>
        <p:txBody>
          <a:bodyPr wrap="square" rtlCol="0">
            <a:spAutoFit/>
          </a:bodyPr>
          <a:lstStyle/>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Cryogenic system design and key technologies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auxiliary facility and power consumption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site and civil engineering design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Industrialization preparation and Deep-C documentation</a:t>
            </a:r>
            <a:endParaRPr lang="en-US" altLang="zh-CN" sz="1700" dirty="0" smtClean="0">
              <a:latin typeface="Times New Roman" panose="02020603050405020304" pitchFamily="18" charset="0"/>
              <a:cs typeface="Times New Roman" panose="02020603050405020304" pitchFamily="18" charset="0"/>
            </a:endParaRPr>
          </a:p>
        </p:txBody>
      </p:sp>
      <p:sp>
        <p:nvSpPr>
          <p:cNvPr id="31" name="Content Placeholder 2"/>
          <p:cNvSpPr txBox="1">
            <a:spLocks/>
          </p:cNvSpPr>
          <p:nvPr/>
        </p:nvSpPr>
        <p:spPr>
          <a:xfrm>
            <a:off x="6220056" y="649408"/>
            <a:ext cx="5157008" cy="409617"/>
          </a:xfrm>
          <a:prstGeom prst="rect">
            <a:avLst/>
          </a:prstGeom>
          <a:solidFill>
            <a:schemeClr val="bg2">
              <a:lumMod val="95000"/>
            </a:schemeClr>
          </a:solidFill>
          <a:ln>
            <a:solidFill>
              <a:schemeClr val="tx1"/>
            </a:solidFill>
          </a:ln>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smtClean="0">
                <a:ea typeface="Times New Roman" panose="02020603050405020304" pitchFamily="18" charset="0"/>
                <a:cs typeface="Times New Roman" panose="02020603050405020304" pitchFamily="18" charset="0"/>
              </a:rPr>
              <a:t>31 specific topic talks + 2 overview talks</a:t>
            </a:r>
            <a:endParaRPr lang="en-US" sz="2200" dirty="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6954880" y="6477460"/>
            <a:ext cx="4925120" cy="315912"/>
          </a:xfrm>
          <a:prstGeom prst="rect">
            <a:avLst/>
          </a:prstGeom>
        </p:spPr>
      </p:pic>
    </p:spTree>
    <p:extLst>
      <p:ext uri="{BB962C8B-B14F-4D97-AF65-F5344CB8AC3E}">
        <p14:creationId xmlns:p14="http://schemas.microsoft.com/office/powerpoint/2010/main" val="156349931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12</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Technical review reports</a:t>
            </a:r>
            <a:endParaRPr lang="zh-CN" altLang="en-US" dirty="0"/>
          </a:p>
        </p:txBody>
      </p:sp>
      <p:pic>
        <p:nvPicPr>
          <p:cNvPr id="6" name="Picture 5"/>
          <p:cNvPicPr>
            <a:picLocks noChangeAspect="1"/>
          </p:cNvPicPr>
          <p:nvPr/>
        </p:nvPicPr>
        <p:blipFill>
          <a:blip r:embed="rId2"/>
          <a:stretch>
            <a:fillRect/>
          </a:stretch>
        </p:blipFill>
        <p:spPr>
          <a:xfrm>
            <a:off x="3290252" y="1042035"/>
            <a:ext cx="5611495" cy="1359306"/>
          </a:xfrm>
          <a:prstGeom prst="rect">
            <a:avLst/>
          </a:prstGeom>
        </p:spPr>
      </p:pic>
      <p:pic>
        <p:nvPicPr>
          <p:cNvPr id="7" name="Picture 6"/>
          <p:cNvPicPr>
            <a:picLocks noChangeAspect="1"/>
          </p:cNvPicPr>
          <p:nvPr/>
        </p:nvPicPr>
        <p:blipFill>
          <a:blip r:embed="rId3"/>
          <a:stretch>
            <a:fillRect/>
          </a:stretch>
        </p:blipFill>
        <p:spPr>
          <a:xfrm>
            <a:off x="175457" y="2538328"/>
            <a:ext cx="11783349" cy="3336692"/>
          </a:xfrm>
          <a:prstGeom prst="rect">
            <a:avLst/>
          </a:prstGeom>
        </p:spPr>
      </p:pic>
      <p:sp>
        <p:nvSpPr>
          <p:cNvPr id="8" name="TextBox 7"/>
          <p:cNvSpPr txBox="1"/>
          <p:nvPr/>
        </p:nvSpPr>
        <p:spPr>
          <a:xfrm>
            <a:off x="8901747" y="2125980"/>
            <a:ext cx="2878773" cy="646331"/>
          </a:xfrm>
          <a:prstGeom prst="rect">
            <a:avLst/>
          </a:prstGeom>
          <a:noFill/>
          <a:ln w="19050">
            <a:solidFill>
              <a:schemeClr val="accent1"/>
            </a:solidFill>
          </a:ln>
        </p:spPr>
        <p:txBody>
          <a:bodyPr wrap="square" rtlCol="0">
            <a:spAutoFit/>
          </a:bodyPr>
          <a:lstStyle/>
          <a:p>
            <a:r>
              <a:rPr lang="en-US" altLang="zh-CN" b="1" dirty="0" smtClean="0"/>
              <a:t>Committee chaired by Frank Zimmermann</a:t>
            </a:r>
            <a:endParaRPr lang="zh-CN" altLang="en-US" b="1" dirty="0"/>
          </a:p>
        </p:txBody>
      </p:sp>
    </p:spTree>
    <p:extLst>
      <p:ext uri="{BB962C8B-B14F-4D97-AF65-F5344CB8AC3E}">
        <p14:creationId xmlns:p14="http://schemas.microsoft.com/office/powerpoint/2010/main" val="329810623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13</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Major activates to finalize the TDR</a:t>
            </a:r>
            <a:endParaRPr lang="zh-CN" altLang="en-US" dirty="0"/>
          </a:p>
        </p:txBody>
      </p:sp>
      <p:sp>
        <p:nvSpPr>
          <p:cNvPr id="9" name="Content Placeholder 2"/>
          <p:cNvSpPr>
            <a:spLocks noGrp="1"/>
          </p:cNvSpPr>
          <p:nvPr>
            <p:ph idx="1"/>
          </p:nvPr>
        </p:nvSpPr>
        <p:spPr>
          <a:xfrm>
            <a:off x="497436" y="923123"/>
            <a:ext cx="11308888" cy="1680118"/>
          </a:xfrm>
        </p:spPr>
        <p:txBody>
          <a:bodyPr>
            <a:normAutofit/>
          </a:bodyPr>
          <a:lstStyle/>
          <a:p>
            <a:r>
              <a:rPr lang="en-US" sz="2200" dirty="0" smtClean="0">
                <a:solidFill>
                  <a:srgbClr val="0070C0"/>
                </a:solidFill>
                <a:ea typeface="Times New Roman" panose="02020603050405020304" pitchFamily="18" charset="0"/>
                <a:cs typeface="Times New Roman" panose="02020603050405020304" pitchFamily="18" charset="0"/>
              </a:rPr>
              <a:t>The draft TDR for the review in June was revised</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adding the latest results to some prototypes (full length magnet measurement, electrostatic septum, …)</a:t>
            </a:r>
          </a:p>
          <a:p>
            <a:pPr marL="0" indent="0">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addressing the recommendations from the TDR review</a:t>
            </a:r>
            <a:endParaRPr lang="en-US" sz="2200" b="0" dirty="0">
              <a:solidFill>
                <a:srgbClr val="0070C0"/>
              </a:solidFill>
              <a:ea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497436" y="2774663"/>
            <a:ext cx="11308888" cy="600877"/>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The revised chapters of TDR was completed by the end of September</a:t>
            </a:r>
            <a:endParaRPr lang="en-US" sz="2200" b="0" dirty="0">
              <a:solidFill>
                <a:srgbClr val="0070C0"/>
              </a:solidFill>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3937821" y="3638169"/>
            <a:ext cx="4499238" cy="2914141"/>
          </a:xfrm>
          <a:prstGeom prst="rect">
            <a:avLst/>
          </a:prstGeom>
        </p:spPr>
      </p:pic>
    </p:spTree>
    <p:extLst>
      <p:ext uri="{BB962C8B-B14F-4D97-AF65-F5344CB8AC3E}">
        <p14:creationId xmlns:p14="http://schemas.microsoft.com/office/powerpoint/2010/main" val="422628411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14</a:t>
            </a:fld>
            <a:endParaRPr lang="zh-CN" altLang="en-US">
              <a:solidFill>
                <a:prstClr val="black">
                  <a:tint val="75000"/>
                </a:prstClr>
              </a:solidFill>
            </a:endParaRPr>
          </a:p>
        </p:txBody>
      </p:sp>
      <p:sp>
        <p:nvSpPr>
          <p:cNvPr id="4" name="Title 3"/>
          <p:cNvSpPr>
            <a:spLocks noGrp="1"/>
          </p:cNvSpPr>
          <p:nvPr>
            <p:ph type="title"/>
          </p:nvPr>
        </p:nvSpPr>
        <p:spPr>
          <a:xfrm>
            <a:off x="1107501" y="0"/>
            <a:ext cx="8320980" cy="751701"/>
          </a:xfrm>
        </p:spPr>
        <p:txBody>
          <a:bodyPr/>
          <a:lstStyle/>
          <a:p>
            <a:r>
              <a:rPr lang="en-US" altLang="zh-CN" dirty="0" smtClean="0"/>
              <a:t>Technology review presentations</a:t>
            </a:r>
            <a:endParaRPr lang="zh-CN" altLang="en-US" dirty="0"/>
          </a:p>
        </p:txBody>
      </p:sp>
      <p:sp>
        <p:nvSpPr>
          <p:cNvPr id="20" name="Content Placeholder 2"/>
          <p:cNvSpPr>
            <a:spLocks noGrp="1"/>
          </p:cNvSpPr>
          <p:nvPr>
            <p:ph idx="1"/>
          </p:nvPr>
        </p:nvSpPr>
        <p:spPr>
          <a:xfrm>
            <a:off x="232872" y="844642"/>
            <a:ext cx="5157008" cy="409617"/>
          </a:xfrm>
        </p:spPr>
        <p:txBody>
          <a:bodyPr>
            <a:normAutofit lnSpcReduction="10000"/>
          </a:bodyPr>
          <a:lstStyle/>
          <a:p>
            <a:r>
              <a:rPr lang="en-US" sz="2200" dirty="0" smtClean="0">
                <a:solidFill>
                  <a:srgbClr val="0070C0"/>
                </a:solidFill>
                <a:ea typeface="Times New Roman" panose="02020603050405020304" pitchFamily="18" charset="0"/>
                <a:cs typeface="Times New Roman" panose="02020603050405020304" pitchFamily="18" charset="0"/>
              </a:rPr>
              <a:t>Theoretical design and optimization</a:t>
            </a:r>
            <a:r>
              <a:rPr lang="en-US"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文本框 21">
            <a:extLst>
              <a:ext uri="{FF2B5EF4-FFF2-40B4-BE49-F238E27FC236}">
                <a16:creationId xmlns:a16="http://schemas.microsoft.com/office/drawing/2014/main" id="{8178C5D0-DC7C-4597-B7E4-146368FAD4A6}"/>
              </a:ext>
            </a:extLst>
          </p:cNvPr>
          <p:cNvSpPr txBox="1"/>
          <p:nvPr/>
        </p:nvSpPr>
        <p:spPr>
          <a:xfrm>
            <a:off x="127000" y="1178059"/>
            <a:ext cx="5836920" cy="2385268"/>
          </a:xfrm>
          <a:prstGeom prst="rect">
            <a:avLst/>
          </a:prstGeom>
          <a:noFill/>
        </p:spPr>
        <p:txBody>
          <a:bodyPr wrap="square" rtlCol="0">
            <a:spAutoFit/>
          </a:bodyPr>
          <a:lstStyle/>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Collider ring design, components and specifications</a:t>
            </a:r>
          </a:p>
          <a:p>
            <a:pPr marL="342900" indent="-342900">
              <a:spcBef>
                <a:spcPts val="600"/>
              </a:spcBef>
              <a:buAutoNum type="arabicPeriod"/>
            </a:pPr>
            <a:r>
              <a:rPr lang="en-US" altLang="zh-CN" sz="1700" dirty="0" err="1" smtClean="0">
                <a:latin typeface="Times New Roman" panose="02020603050405020304" pitchFamily="18" charset="0"/>
                <a:cs typeface="Times New Roman" panose="02020603050405020304" pitchFamily="18" charset="0"/>
              </a:rPr>
              <a:t>Booster&amp;damping</a:t>
            </a:r>
            <a:r>
              <a:rPr lang="en-US" altLang="zh-CN" sz="1700" dirty="0" smtClean="0">
                <a:latin typeface="Times New Roman" panose="02020603050405020304" pitchFamily="18" charset="0"/>
                <a:cs typeface="Times New Roman" panose="02020603050405020304" pitchFamily="18" charset="0"/>
              </a:rPr>
              <a:t> ring design, components and specification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e-/e+ </a:t>
            </a:r>
            <a:r>
              <a:rPr lang="en-US" altLang="zh-CN" sz="1700" dirty="0" err="1" smtClean="0">
                <a:latin typeface="Times New Roman" panose="02020603050405020304" pitchFamily="18" charset="0"/>
                <a:cs typeface="Times New Roman" panose="02020603050405020304" pitchFamily="18" charset="0"/>
              </a:rPr>
              <a:t>linac</a:t>
            </a:r>
            <a:r>
              <a:rPr lang="en-US" altLang="zh-CN" sz="1700" dirty="0" smtClean="0">
                <a:latin typeface="Times New Roman" panose="02020603050405020304" pitchFamily="18" charset="0"/>
                <a:cs typeface="Times New Roman" panose="02020603050405020304" pitchFamily="18" charset="0"/>
              </a:rPr>
              <a:t> injector design and components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Transport line and components</a:t>
            </a: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MDI design and components</a:t>
            </a:r>
          </a:p>
          <a:p>
            <a:pPr marL="342900" indent="-342900">
              <a:spcBef>
                <a:spcPts val="600"/>
              </a:spcBef>
              <a:buAutoNum type="arabicPeriod"/>
            </a:pP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endParaRPr lang="en-US" altLang="zh-CN" sz="1700" dirty="0" smtClean="0">
              <a:latin typeface="Times New Roman" panose="02020603050405020304" pitchFamily="18" charset="0"/>
              <a:cs typeface="Times New Roman" panose="02020603050405020304" pitchFamily="18" charset="0"/>
            </a:endParaRPr>
          </a:p>
        </p:txBody>
      </p:sp>
      <p:sp>
        <p:nvSpPr>
          <p:cNvPr id="25" name="Content Placeholder 2"/>
          <p:cNvSpPr txBox="1">
            <a:spLocks/>
          </p:cNvSpPr>
          <p:nvPr/>
        </p:nvSpPr>
        <p:spPr>
          <a:xfrm>
            <a:off x="6485544" y="1035214"/>
            <a:ext cx="5157008" cy="409617"/>
          </a:xfrm>
          <a:prstGeom prst="rect">
            <a:avLst/>
          </a:prstGeom>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Key technology R&amp;D:</a:t>
            </a:r>
            <a:endParaRPr lang="en-US" sz="2200" dirty="0">
              <a:solidFill>
                <a:srgbClr val="0070C0"/>
              </a:solidFill>
              <a:ea typeface="Times New Roman" panose="02020603050405020304" pitchFamily="18" charset="0"/>
              <a:cs typeface="Times New Roman" panose="02020603050405020304" pitchFamily="18" charset="0"/>
            </a:endParaRPr>
          </a:p>
        </p:txBody>
      </p:sp>
      <p:sp>
        <p:nvSpPr>
          <p:cNvPr id="26" name="文本框 21">
            <a:extLst>
              <a:ext uri="{FF2B5EF4-FFF2-40B4-BE49-F238E27FC236}">
                <a16:creationId xmlns:a16="http://schemas.microsoft.com/office/drawing/2014/main" id="{8178C5D0-DC7C-4597-B7E4-146368FAD4A6}"/>
              </a:ext>
            </a:extLst>
          </p:cNvPr>
          <p:cNvSpPr txBox="1"/>
          <p:nvPr/>
        </p:nvSpPr>
        <p:spPr>
          <a:xfrm>
            <a:off x="6278072" y="1366350"/>
            <a:ext cx="5836920" cy="5432256"/>
          </a:xfrm>
          <a:prstGeom prst="rect">
            <a:avLst/>
          </a:prstGeom>
          <a:noFill/>
        </p:spPr>
        <p:txBody>
          <a:bodyPr wrap="square" rtlCol="0">
            <a:spAutoFit/>
          </a:bodyPr>
          <a:lstStyle/>
          <a:p>
            <a:pPr marL="342900" indent="-342900">
              <a:spcBef>
                <a:spcPts val="600"/>
              </a:spcBef>
              <a:buFontTx/>
              <a:buAutoNum type="arabicPeriod"/>
            </a:pPr>
            <a:r>
              <a:rPr lang="en-US" altLang="zh-CN" sz="1700" dirty="0">
                <a:latin typeface="Times New Roman" panose="02020603050405020304" pitchFamily="18" charset="0"/>
                <a:cs typeface="Times New Roman" panose="02020603050405020304" pitchFamily="18" charset="0"/>
              </a:rPr>
              <a:t>SRF system cost </a:t>
            </a:r>
            <a:r>
              <a:rPr lang="en-US" altLang="zh-CN" sz="1700" dirty="0" smtClean="0">
                <a:latin typeface="Times New Roman" panose="02020603050405020304" pitchFamily="18" charset="0"/>
                <a:cs typeface="Times New Roman" panose="02020603050405020304" pitchFamily="18" charset="0"/>
              </a:rPr>
              <a:t>estimate</a:t>
            </a:r>
            <a:endParaRPr lang="en-US" altLang="zh-CN" sz="1700" dirty="0" smtClean="0">
              <a:latin typeface="Times New Roman" panose="02020603050405020304" pitchFamily="18" charset="0"/>
              <a:cs typeface="Times New Roman" panose="02020603050405020304" pitchFamily="18" charset="0"/>
            </a:endParaRP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Booster and transport line magnets and their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Collider ring magnet and cost evaluation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MDI SC magnets and their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magnet power sources and the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Injection/extraction system and the cost </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vacuum system and its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The e+/e- </a:t>
            </a:r>
            <a:r>
              <a:rPr lang="en-US" altLang="zh-CN" sz="1700" dirty="0" err="1" smtClean="0">
                <a:latin typeface="Times New Roman" panose="02020603050405020304" pitchFamily="18" charset="0"/>
                <a:cs typeface="Times New Roman" panose="02020603050405020304" pitchFamily="18" charset="0"/>
              </a:rPr>
              <a:t>linac</a:t>
            </a:r>
            <a:r>
              <a:rPr lang="en-US" altLang="zh-CN" sz="1700" dirty="0" smtClean="0">
                <a:latin typeface="Times New Roman" panose="02020603050405020304" pitchFamily="18" charset="0"/>
                <a:cs typeface="Times New Roman" panose="02020603050405020304" pitchFamily="18" charset="0"/>
              </a:rPr>
              <a:t> injector cost evaluations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RF power source TDR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Instrumentation and beam diagnostics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Cost review for the mechanical system</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Cost of the control system</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Cost review to the radiation protection and dumps</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SR application and preliminary cost evaluation</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CEPC cost review to the alignment</a:t>
            </a:r>
          </a:p>
          <a:p>
            <a:pPr marL="342900" indent="-342900">
              <a:spcBef>
                <a:spcPts val="600"/>
              </a:spcBef>
              <a:buAutoNum type="arabicPeriod"/>
            </a:pPr>
            <a:endParaRPr lang="en-US" altLang="zh-CN" sz="1700" dirty="0" smtClean="0">
              <a:latin typeface="Times New Roman" panose="02020603050405020304" pitchFamily="18" charset="0"/>
              <a:cs typeface="Times New Roman" panose="02020603050405020304" pitchFamily="18" charset="0"/>
            </a:endParaRPr>
          </a:p>
        </p:txBody>
      </p:sp>
      <p:sp>
        <p:nvSpPr>
          <p:cNvPr id="29" name="Content Placeholder 2"/>
          <p:cNvSpPr txBox="1">
            <a:spLocks/>
          </p:cNvSpPr>
          <p:nvPr/>
        </p:nvSpPr>
        <p:spPr>
          <a:xfrm>
            <a:off x="224444" y="3568544"/>
            <a:ext cx="5878368" cy="409617"/>
          </a:xfrm>
          <a:prstGeom prst="rect">
            <a:avLst/>
          </a:prstGeom>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Common utilities and civil construction:</a:t>
            </a:r>
            <a:endParaRPr lang="en-US" sz="2200" dirty="0">
              <a:solidFill>
                <a:srgbClr val="0070C0"/>
              </a:solidFill>
              <a:ea typeface="Times New Roman" panose="02020603050405020304" pitchFamily="18" charset="0"/>
              <a:cs typeface="Times New Roman" panose="02020603050405020304" pitchFamily="18" charset="0"/>
            </a:endParaRPr>
          </a:p>
        </p:txBody>
      </p:sp>
      <p:sp>
        <p:nvSpPr>
          <p:cNvPr id="30" name="文本框 21">
            <a:extLst>
              <a:ext uri="{FF2B5EF4-FFF2-40B4-BE49-F238E27FC236}">
                <a16:creationId xmlns:a16="http://schemas.microsoft.com/office/drawing/2014/main" id="{8178C5D0-DC7C-4597-B7E4-146368FAD4A6}"/>
              </a:ext>
            </a:extLst>
          </p:cNvPr>
          <p:cNvSpPr txBox="1"/>
          <p:nvPr/>
        </p:nvSpPr>
        <p:spPr>
          <a:xfrm>
            <a:off x="179532" y="3889050"/>
            <a:ext cx="6045200" cy="692497"/>
          </a:xfrm>
          <a:prstGeom prst="rect">
            <a:avLst/>
          </a:prstGeom>
          <a:noFill/>
        </p:spPr>
        <p:txBody>
          <a:bodyPr wrap="square" rtlCol="0">
            <a:spAutoFit/>
          </a:bodyPr>
          <a:lstStyle/>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Cryogenic system and the TDR cost</a:t>
            </a:r>
          </a:p>
          <a:p>
            <a:pPr marL="342900" indent="-342900">
              <a:spcBef>
                <a:spcPts val="600"/>
              </a:spcBef>
              <a:buAutoNum type="arabicPeriod"/>
            </a:pPr>
            <a:r>
              <a:rPr lang="en-US" altLang="zh-CN" sz="1700" dirty="0" smtClean="0">
                <a:latin typeface="Times New Roman" panose="02020603050405020304" pitchFamily="18" charset="0"/>
                <a:cs typeface="Times New Roman" panose="02020603050405020304" pitchFamily="18" charset="0"/>
              </a:rPr>
              <a:t>Cost of the CEPC auxiliary facility</a:t>
            </a:r>
          </a:p>
        </p:txBody>
      </p:sp>
      <p:sp>
        <p:nvSpPr>
          <p:cNvPr id="31" name="Content Placeholder 2"/>
          <p:cNvSpPr txBox="1">
            <a:spLocks/>
          </p:cNvSpPr>
          <p:nvPr/>
        </p:nvSpPr>
        <p:spPr>
          <a:xfrm>
            <a:off x="385289" y="5645541"/>
            <a:ext cx="5157008" cy="409617"/>
          </a:xfrm>
          <a:prstGeom prst="rect">
            <a:avLst/>
          </a:prstGeom>
          <a:solidFill>
            <a:schemeClr val="bg2">
              <a:lumMod val="95000"/>
            </a:schemeClr>
          </a:solidFill>
          <a:ln>
            <a:solidFill>
              <a:schemeClr val="tx1"/>
            </a:solidFill>
          </a:ln>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smtClean="0">
                <a:ea typeface="Times New Roman" panose="02020603050405020304" pitchFamily="18" charset="0"/>
                <a:cs typeface="Times New Roman" panose="02020603050405020304" pitchFamily="18" charset="0"/>
              </a:rPr>
              <a:t>22 specific topic talks + 2 overview talks</a:t>
            </a:r>
            <a:endParaRPr lang="en-US" sz="2200" dirty="0">
              <a:ea typeface="Times New Roman" panose="02020603050405020304" pitchFamily="18" charset="0"/>
              <a:cs typeface="Times New Roman" panose="02020603050405020304" pitchFamily="18" charset="0"/>
            </a:endParaRPr>
          </a:p>
        </p:txBody>
      </p:sp>
      <p:sp>
        <p:nvSpPr>
          <p:cNvPr id="3" name="Rectangle 2"/>
          <p:cNvSpPr/>
          <p:nvPr/>
        </p:nvSpPr>
        <p:spPr>
          <a:xfrm>
            <a:off x="466955" y="6195504"/>
            <a:ext cx="4993675" cy="369332"/>
          </a:xfrm>
          <a:prstGeom prst="rect">
            <a:avLst/>
          </a:prstGeom>
        </p:spPr>
        <p:txBody>
          <a:bodyPr wrap="none">
            <a:spAutoFit/>
          </a:bodyPr>
          <a:lstStyle/>
          <a:p>
            <a:r>
              <a:rPr lang="en-US" altLang="zh-CN" dirty="0">
                <a:solidFill>
                  <a:srgbClr val="0000FF"/>
                </a:solidFill>
              </a:rPr>
              <a:t>https://indico.ihep.ac.cn/event/20278/timetable/</a:t>
            </a:r>
            <a:endParaRPr lang="zh-CN" altLang="en-US" dirty="0">
              <a:solidFill>
                <a:srgbClr val="0000FF"/>
              </a:solidFill>
            </a:endParaRPr>
          </a:p>
        </p:txBody>
      </p:sp>
    </p:spTree>
    <p:extLst>
      <p:ext uri="{BB962C8B-B14F-4D97-AF65-F5344CB8AC3E}">
        <p14:creationId xmlns:p14="http://schemas.microsoft.com/office/powerpoint/2010/main" val="265617713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15</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Cost review report</a:t>
            </a:r>
            <a:endParaRPr lang="zh-CN" altLang="en-US" dirty="0"/>
          </a:p>
        </p:txBody>
      </p:sp>
      <p:pic>
        <p:nvPicPr>
          <p:cNvPr id="3" name="Picture 2"/>
          <p:cNvPicPr>
            <a:picLocks noChangeAspect="1"/>
          </p:cNvPicPr>
          <p:nvPr/>
        </p:nvPicPr>
        <p:blipFill rotWithShape="1">
          <a:blip r:embed="rId2"/>
          <a:srcRect b="17561"/>
          <a:stretch/>
        </p:blipFill>
        <p:spPr>
          <a:xfrm>
            <a:off x="797837" y="900848"/>
            <a:ext cx="9031963" cy="4341910"/>
          </a:xfrm>
          <a:prstGeom prst="rect">
            <a:avLst/>
          </a:prstGeom>
        </p:spPr>
      </p:pic>
      <p:sp>
        <p:nvSpPr>
          <p:cNvPr id="5" name="TextBox 4"/>
          <p:cNvSpPr txBox="1"/>
          <p:nvPr/>
        </p:nvSpPr>
        <p:spPr>
          <a:xfrm>
            <a:off x="9550110" y="900848"/>
            <a:ext cx="2499780" cy="646331"/>
          </a:xfrm>
          <a:prstGeom prst="rect">
            <a:avLst/>
          </a:prstGeom>
          <a:noFill/>
          <a:ln w="19050">
            <a:solidFill>
              <a:schemeClr val="accent1"/>
            </a:solidFill>
          </a:ln>
        </p:spPr>
        <p:txBody>
          <a:bodyPr wrap="square" rtlCol="0">
            <a:spAutoFit/>
          </a:bodyPr>
          <a:lstStyle/>
          <a:p>
            <a:r>
              <a:rPr lang="en-US" altLang="zh-CN" b="1" dirty="0" smtClean="0"/>
              <a:t>Committee chaired by </a:t>
            </a:r>
            <a:r>
              <a:rPr lang="en-US" altLang="zh-CN" b="1" dirty="0" err="1" smtClean="0"/>
              <a:t>Loinid</a:t>
            </a:r>
            <a:r>
              <a:rPr lang="en-US" altLang="zh-CN" b="1" dirty="0" smtClean="0"/>
              <a:t> </a:t>
            </a:r>
            <a:r>
              <a:rPr lang="en-US" altLang="zh-CN" b="1" dirty="0" err="1" smtClean="0"/>
              <a:t>Rivkin</a:t>
            </a:r>
            <a:endParaRPr lang="zh-CN" altLang="en-US" b="1" dirty="0"/>
          </a:p>
        </p:txBody>
      </p:sp>
      <p:pic>
        <p:nvPicPr>
          <p:cNvPr id="6" name="Picture 5"/>
          <p:cNvPicPr>
            <a:picLocks noChangeAspect="1"/>
          </p:cNvPicPr>
          <p:nvPr/>
        </p:nvPicPr>
        <p:blipFill rotWithShape="1">
          <a:blip r:embed="rId3"/>
          <a:srcRect t="31690" b="37522"/>
          <a:stretch/>
        </p:blipFill>
        <p:spPr>
          <a:xfrm>
            <a:off x="893834" y="5612090"/>
            <a:ext cx="8656276" cy="1165859"/>
          </a:xfrm>
          <a:prstGeom prst="rect">
            <a:avLst/>
          </a:prstGeom>
        </p:spPr>
      </p:pic>
      <p:sp>
        <p:nvSpPr>
          <p:cNvPr id="7" name="TextBox 6"/>
          <p:cNvSpPr txBox="1"/>
          <p:nvPr/>
        </p:nvSpPr>
        <p:spPr>
          <a:xfrm>
            <a:off x="1493520" y="5242758"/>
            <a:ext cx="1280160" cy="369332"/>
          </a:xfrm>
          <a:prstGeom prst="rect">
            <a:avLst/>
          </a:prstGeom>
          <a:noFill/>
        </p:spPr>
        <p:txBody>
          <a:bodyPr wrap="square" rtlCol="0">
            <a:spAutoFit/>
          </a:bodyPr>
          <a:lstStyle/>
          <a:p>
            <a:r>
              <a:rPr lang="en-US" altLang="zh-CN" dirty="0" smtClean="0"/>
              <a:t>……</a:t>
            </a:r>
            <a:endParaRPr lang="zh-CN" altLang="en-US" dirty="0"/>
          </a:p>
        </p:txBody>
      </p:sp>
    </p:spTree>
    <p:extLst>
      <p:ext uri="{BB962C8B-B14F-4D97-AF65-F5344CB8AC3E}">
        <p14:creationId xmlns:p14="http://schemas.microsoft.com/office/powerpoint/2010/main" val="214717125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16</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Domestic civil review</a:t>
            </a:r>
            <a:endParaRPr lang="zh-CN" altLang="en-US" dirty="0"/>
          </a:p>
        </p:txBody>
      </p:sp>
      <p:sp>
        <p:nvSpPr>
          <p:cNvPr id="5" name="Rectangle 4"/>
          <p:cNvSpPr/>
          <p:nvPr/>
        </p:nvSpPr>
        <p:spPr>
          <a:xfrm>
            <a:off x="390322" y="1050910"/>
            <a:ext cx="11536680" cy="2297286"/>
          </a:xfrm>
          <a:prstGeom prst="rect">
            <a:avLst/>
          </a:prstGeom>
        </p:spPr>
        <p:txBody>
          <a:bodyPr vert="horz" lIns="91440" tIns="45720" rIns="91440" bIns="45720" rtlCol="0">
            <a:noAutofit/>
          </a:bodyPr>
          <a:lstStyle/>
          <a:p>
            <a:pPr marL="342900" indent="-342900">
              <a:lnSpc>
                <a:spcPct val="110000"/>
              </a:lnSpc>
              <a:buClr>
                <a:srgbClr val="FFC000"/>
              </a:buClr>
              <a:buSzPct val="80000"/>
              <a:buFont typeface="Wingdings" pitchFamily="2" charset="2"/>
              <a:buChar char="n"/>
            </a:pP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dedicative civil cost review was made on June. 24. Three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experienced companies,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Yellow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River Engineering Consulting Co.,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Ltd,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HUADONG Engineering Corporation Limited,</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ZHONGNAN Engineering Corporation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Limited,</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were invited to evaluate the civil construction cost respectively for three candidate sites: </a:t>
            </a:r>
            <a:r>
              <a:rPr lang="en-US" altLang="zh-CN" sz="2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Changsha, </a:t>
            </a:r>
            <a:r>
              <a:rPr lang="en-US" altLang="zh-CN" sz="20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Huzhou</a:t>
            </a:r>
            <a:r>
              <a:rPr lang="en-US" altLang="zh-CN" sz="20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and Qinhuangdao</a:t>
            </a:r>
          </a:p>
          <a:p>
            <a:pPr marL="342900" indent="-342900">
              <a:lnSpc>
                <a:spcPct val="110000"/>
              </a:lnSpc>
              <a:buClr>
                <a:srgbClr val="FFC000"/>
              </a:buClr>
              <a:buSzPct val="80000"/>
              <a:buFont typeface="Wingdings" pitchFamily="2" charset="2"/>
              <a:buChar char="n"/>
            </a:pP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An authoritative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organization has reviewed the cost evaluation given by the 3 companies. Report has been delivered. </a:t>
            </a:r>
            <a:endPar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1">
              <a:lnSpc>
                <a:spcPct val="110000"/>
              </a:lnSpc>
              <a:buClr>
                <a:srgbClr val="FFC000"/>
              </a:buClr>
              <a:buSzPct val="80000"/>
            </a:pPr>
            <a:endParaRPr lang="en-US" altLang="zh-CN"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37161" y="3094684"/>
            <a:ext cx="4367340" cy="3392487"/>
          </a:xfrm>
          <a:prstGeom prst="rect">
            <a:avLst/>
          </a:prstGeom>
        </p:spPr>
      </p:pic>
      <p:pic>
        <p:nvPicPr>
          <p:cNvPr id="7" name="Picture 6"/>
          <p:cNvPicPr>
            <a:picLocks noChangeAspect="1"/>
          </p:cNvPicPr>
          <p:nvPr/>
        </p:nvPicPr>
        <p:blipFill>
          <a:blip r:embed="rId3"/>
          <a:stretch>
            <a:fillRect/>
          </a:stretch>
        </p:blipFill>
        <p:spPr>
          <a:xfrm>
            <a:off x="4863440" y="3899291"/>
            <a:ext cx="7100870" cy="647699"/>
          </a:xfrm>
          <a:prstGeom prst="rect">
            <a:avLst/>
          </a:prstGeom>
        </p:spPr>
      </p:pic>
      <p:pic>
        <p:nvPicPr>
          <p:cNvPr id="8" name="Picture 7"/>
          <p:cNvPicPr>
            <a:picLocks noChangeAspect="1"/>
          </p:cNvPicPr>
          <p:nvPr/>
        </p:nvPicPr>
        <p:blipFill>
          <a:blip r:embed="rId4"/>
          <a:stretch>
            <a:fillRect/>
          </a:stretch>
        </p:blipFill>
        <p:spPr>
          <a:xfrm>
            <a:off x="4769498" y="4477325"/>
            <a:ext cx="7233704" cy="1135380"/>
          </a:xfrm>
          <a:prstGeom prst="rect">
            <a:avLst/>
          </a:prstGeom>
        </p:spPr>
      </p:pic>
    </p:spTree>
    <p:extLst>
      <p:ext uri="{BB962C8B-B14F-4D97-AF65-F5344CB8AC3E}">
        <p14:creationId xmlns:p14="http://schemas.microsoft.com/office/powerpoint/2010/main" val="47411034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17</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Civil review report to IAC subpanel</a:t>
            </a:r>
            <a:endParaRPr lang="zh-CN" altLang="en-US" dirty="0"/>
          </a:p>
        </p:txBody>
      </p:sp>
      <p:sp>
        <p:nvSpPr>
          <p:cNvPr id="5" name="Rectangle 4"/>
          <p:cNvSpPr/>
          <p:nvPr/>
        </p:nvSpPr>
        <p:spPr>
          <a:xfrm>
            <a:off x="452050" y="1343925"/>
            <a:ext cx="11601450" cy="4133706"/>
          </a:xfrm>
          <a:prstGeom prst="rect">
            <a:avLst/>
          </a:prstGeom>
        </p:spPr>
        <p:txBody>
          <a:bodyPr vert="horz" lIns="91440" tIns="45720" rIns="91440" bIns="45720" rtlCol="0">
            <a:noAutofit/>
          </a:bodyPr>
          <a:lstStyle/>
          <a:p>
            <a:pPr marL="342900" indent="-342900">
              <a:lnSpc>
                <a:spcPct val="110000"/>
              </a:lnSpc>
              <a:buClr>
                <a:srgbClr val="FFC000"/>
              </a:buClr>
              <a:buSzPct val="80000"/>
              <a:buFont typeface="Wingdings" pitchFamily="2" charset="2"/>
              <a:buChar char="n"/>
            </a:pP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conclusion of the domestic review was reported to a special, separate CEPC-TDR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international review subpanel on 17</a:t>
            </a:r>
            <a:r>
              <a:rPr lang="en-US" altLang="zh-CN" sz="2000" baseline="30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July. </a:t>
            </a:r>
          </a:p>
          <a:p>
            <a:pPr marL="342900" indent="-342900">
              <a:lnSpc>
                <a:spcPct val="110000"/>
              </a:lnSpc>
              <a:buClr>
                <a:srgbClr val="FFC000"/>
              </a:buClr>
              <a:buSzPct val="80000"/>
              <a:buFont typeface="Wingdings" pitchFamily="2" charset="2"/>
              <a:buChar char="n"/>
            </a:pP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Civil construction incorporates both subterranean structures and above-ground buildings :</a:t>
            </a:r>
          </a:p>
          <a:p>
            <a:pPr marL="800100" lvl="1" indent="-342900">
              <a:lnSpc>
                <a:spcPct val="110000"/>
              </a:lnSpc>
              <a:buClr>
                <a:srgbClr val="FFC000"/>
              </a:buClr>
              <a:buSzPct val="80000"/>
              <a:buFontTx/>
              <a:buChar char="-"/>
            </a:pP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 main tunnel  - auxiliary tunnel   - shafts   - </a:t>
            </a:r>
            <a:r>
              <a:rPr lang="en-US" altLang="zh-CN" dirty="0" err="1" smtClean="0">
                <a:latin typeface="Times New Roman" panose="02020603050405020304" pitchFamily="18" charset="0"/>
                <a:ea typeface="Times New Roman" panose="02020603050405020304" pitchFamily="18" charset="0"/>
                <a:cs typeface="Times New Roman" panose="02020603050405020304" pitchFamily="18" charset="0"/>
              </a:rPr>
              <a:t>adits</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   -experimental hall   -service caverns</a:t>
            </a:r>
          </a:p>
          <a:p>
            <a:pPr marL="342900" lvl="1" indent="-342900">
              <a:lnSpc>
                <a:spcPct val="110000"/>
              </a:lnSpc>
              <a:buClr>
                <a:srgbClr val="FFC000"/>
              </a:buClr>
              <a:buSzPct val="80000"/>
              <a:buFont typeface="Wingdings" pitchFamily="2" charset="2"/>
              <a:buChar char="n"/>
            </a:pP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Mechanical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structures and equipment encompass cranes, elevators, tracks, and associated machinery. Temporary constructions encompass roads and buildings required during the construction period, intended for subsequent demolition. </a:t>
            </a:r>
            <a:endPar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1" indent="-342900">
              <a:lnSpc>
                <a:spcPct val="110000"/>
              </a:lnSpc>
              <a:buClr>
                <a:srgbClr val="FFC000"/>
              </a:buClr>
              <a:buSzPct val="80000"/>
              <a:buFont typeface="Wingdings" pitchFamily="2" charset="2"/>
              <a:buChar char="n"/>
            </a:pP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Costs related to land acquisition and population relocation are not incorporated, as they fall under local government coverage. Other expenses entail fees for environmental evaluation, water and soil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preservation are also not incorporated</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1" indent="-342900">
              <a:lnSpc>
                <a:spcPct val="110000"/>
              </a:lnSpc>
              <a:buClr>
                <a:srgbClr val="FFC000"/>
              </a:buClr>
              <a:buSzPct val="80000"/>
              <a:buFont typeface="Wingdings" pitchFamily="2" charset="2"/>
              <a:buChar char="n"/>
            </a:pP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proper method was used to evaluate the cost of civil construction. </a:t>
            </a:r>
          </a:p>
          <a:p>
            <a:pPr marL="342900" lvl="1" indent="-342900">
              <a:lnSpc>
                <a:spcPct val="110000"/>
              </a:lnSpc>
              <a:buClr>
                <a:srgbClr val="FFC000"/>
              </a:buClr>
              <a:buSzPct val="80000"/>
              <a:buFont typeface="Wingdings" pitchFamily="2" charset="2"/>
              <a:buChar char="n"/>
            </a:pP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drill-expo method is used to evaluate the cost of tunnel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excavation</a:t>
            </a:r>
            <a:endPar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1">
              <a:lnSpc>
                <a:spcPct val="110000"/>
              </a:lnSpc>
              <a:buClr>
                <a:srgbClr val="FFC000"/>
              </a:buClr>
              <a:buSzPct val="80000"/>
            </a:pPr>
            <a:endParaRPr lang="en-US" altLang="zh-CN"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18078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18</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Highlights: collider lattice for all energies</a:t>
            </a:r>
            <a:endParaRPr lang="zh-CN" altLang="en-US" dirty="0"/>
          </a:p>
        </p:txBody>
      </p:sp>
      <p:sp>
        <p:nvSpPr>
          <p:cNvPr id="11" name="内容占位符 2"/>
          <p:cNvSpPr txBox="1">
            <a:spLocks/>
          </p:cNvSpPr>
          <p:nvPr/>
        </p:nvSpPr>
        <p:spPr>
          <a:xfrm>
            <a:off x="0" y="1067016"/>
            <a:ext cx="5663559" cy="417768"/>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smtClean="0">
                <a:solidFill>
                  <a:prstClr val="black"/>
                </a:solidFill>
                <a:latin typeface="Times New Roman" panose="02020603050405020304" pitchFamily="18" charset="0"/>
                <a:cs typeface="Times New Roman" panose="02020603050405020304" pitchFamily="18" charset="0"/>
              </a:rPr>
              <a:t>Lattice design for MDI, Arc, straight line for all modes </a:t>
            </a:r>
            <a:endParaRPr lang="en-US" altLang="zh-CN" sz="18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119336" y="1556792"/>
            <a:ext cx="6064158" cy="3357645"/>
          </a:xfrm>
          <a:prstGeom prst="rect">
            <a:avLst/>
          </a:prstGeom>
        </p:spPr>
      </p:pic>
      <p:sp>
        <p:nvSpPr>
          <p:cNvPr id="13" name="内容占位符 2"/>
          <p:cNvSpPr txBox="1">
            <a:spLocks/>
          </p:cNvSpPr>
          <p:nvPr/>
        </p:nvSpPr>
        <p:spPr>
          <a:xfrm>
            <a:off x="5918841" y="1062906"/>
            <a:ext cx="3417519" cy="417768"/>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800" dirty="0" smtClean="0">
                <a:solidFill>
                  <a:prstClr val="black"/>
                </a:solidFill>
                <a:latin typeface="Times New Roman" panose="02020603050405020304" pitchFamily="18" charset="0"/>
                <a:cs typeface="Times New Roman" panose="02020603050405020304" pitchFamily="18" charset="0"/>
              </a:rPr>
              <a:t>Emittance &amp; DA with errors</a:t>
            </a:r>
            <a:endParaRPr lang="en-US" altLang="zh-CN" sz="1800"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6238191" y="1423693"/>
            <a:ext cx="2938142" cy="3701122"/>
          </a:xfrm>
          <a:prstGeom prst="rect">
            <a:avLst/>
          </a:prstGeom>
        </p:spPr>
      </p:pic>
      <p:pic>
        <p:nvPicPr>
          <p:cNvPr id="15" name="Picture 14"/>
          <p:cNvPicPr>
            <a:picLocks noChangeAspect="1"/>
          </p:cNvPicPr>
          <p:nvPr/>
        </p:nvPicPr>
        <p:blipFill>
          <a:blip r:embed="rId4"/>
          <a:stretch>
            <a:fillRect/>
          </a:stretch>
        </p:blipFill>
        <p:spPr>
          <a:xfrm>
            <a:off x="9321781" y="1445153"/>
            <a:ext cx="2822891" cy="3712039"/>
          </a:xfrm>
          <a:prstGeom prst="rect">
            <a:avLst/>
          </a:prstGeom>
        </p:spPr>
      </p:pic>
      <p:sp>
        <p:nvSpPr>
          <p:cNvPr id="16" name="内容占位符 1"/>
          <p:cNvSpPr txBox="1">
            <a:spLocks/>
          </p:cNvSpPr>
          <p:nvPr/>
        </p:nvSpPr>
        <p:spPr>
          <a:xfrm>
            <a:off x="263352" y="5157192"/>
            <a:ext cx="11702384" cy="1570357"/>
          </a:xfrm>
          <a:prstGeom prst="rect">
            <a:avLst/>
          </a:prstGeom>
          <a:solidFill>
            <a:schemeClr val="accent3">
              <a:lumMod val="20000"/>
              <a:lumOff val="80000"/>
            </a:schemeClr>
          </a:solidFill>
          <a:ln>
            <a:solidFill>
              <a:srgbClr val="002060"/>
            </a:solidFill>
          </a:ln>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ts val="0"/>
              </a:spcBef>
              <a:spcAft>
                <a:spcPts val="600"/>
              </a:spcAft>
              <a:buClrTx/>
              <a:buSzTx/>
              <a:buFont typeface="Wingdings" pitchFamily="2" charset="2"/>
              <a:buChar char="n"/>
              <a:tabLst/>
              <a:defRPr/>
            </a:pPr>
            <a:r>
              <a:rPr kumimoji="0" lang="en-US" altLang="zh-CN" sz="1800" b="0" i="0" u="none" strike="noStrike" kern="1200" cap="none" spc="0" normalizeH="0" baseline="0" noProof="0" dirty="0" smtClean="0">
                <a:ln>
                  <a:noFill/>
                </a:ln>
                <a:solidFill>
                  <a:sysClr val="windowText" lastClr="000000"/>
                </a:solidFill>
                <a:effectLst/>
                <a:uLnTx/>
                <a:uFillTx/>
                <a:latin typeface="微软雅黑" panose="020B0503020204020204" pitchFamily="34" charset="-122"/>
                <a:ea typeface="微软雅黑" pitchFamily="34" charset="-122"/>
                <a:cs typeface="+mn-cs"/>
                <a:sym typeface="+mn-ea"/>
              </a:rPr>
              <a:t>The global lattice design for the regions of MDI, Arc, straight line, was conducted for all energies;</a:t>
            </a:r>
          </a:p>
          <a:p>
            <a:pPr marL="342900" marR="0" lvl="0" indent="-342900" algn="just" defTabSz="914400" rtl="0" eaLnBrk="1" fontAlgn="auto" latinLnBrk="0" hangingPunct="1">
              <a:lnSpc>
                <a:spcPct val="120000"/>
              </a:lnSpc>
              <a:spcBef>
                <a:spcPts val="0"/>
              </a:spcBef>
              <a:spcAft>
                <a:spcPts val="600"/>
              </a:spcAft>
              <a:buClrTx/>
              <a:buSzTx/>
              <a:buFont typeface="Wingdings" pitchFamily="2" charset="2"/>
              <a:buChar char="n"/>
              <a:tabLst/>
              <a:defRPr/>
            </a:pPr>
            <a:r>
              <a:rPr kumimoji="0" lang="en-US" altLang="zh-CN" sz="1800" b="0" i="0" u="none" strike="noStrike" kern="1200" cap="none" spc="0" normalizeH="0" baseline="0" noProof="0" dirty="0" smtClean="0">
                <a:ln>
                  <a:noFill/>
                </a:ln>
                <a:solidFill>
                  <a:sysClr val="windowText" lastClr="000000"/>
                </a:solidFill>
                <a:effectLst/>
                <a:uLnTx/>
                <a:uFillTx/>
                <a:latin typeface="微软雅黑" panose="020B0503020204020204" pitchFamily="34" charset="-122"/>
                <a:ea typeface="微软雅黑" pitchFamily="34" charset="-122"/>
                <a:cs typeface="+mn-cs"/>
                <a:sym typeface="+mn-ea"/>
              </a:rPr>
              <a:t>Emittance and DA for all modes were optimized. Errors were included and mitigation measures were carried out;</a:t>
            </a:r>
          </a:p>
          <a:p>
            <a:pPr marL="342900" marR="0" lvl="0" indent="-342900" algn="just" defTabSz="914400" rtl="0" eaLnBrk="1" fontAlgn="auto" latinLnBrk="0" hangingPunct="1">
              <a:lnSpc>
                <a:spcPct val="120000"/>
              </a:lnSpc>
              <a:spcBef>
                <a:spcPts val="0"/>
              </a:spcBef>
              <a:spcAft>
                <a:spcPts val="600"/>
              </a:spcAft>
              <a:buClrTx/>
              <a:buSzTx/>
              <a:buFont typeface="Wingdings" pitchFamily="2" charset="2"/>
              <a:buChar char="n"/>
              <a:tabLst/>
              <a:defRPr/>
            </a:pPr>
            <a:r>
              <a:rPr kumimoji="0" lang="en-US" altLang="zh-CN" sz="1800" b="0" i="0" u="none" strike="noStrike" kern="1200" cap="none" spc="0" normalizeH="0" baseline="0" noProof="0" dirty="0" smtClean="0">
                <a:ln>
                  <a:noFill/>
                </a:ln>
                <a:solidFill>
                  <a:sysClr val="windowText" lastClr="000000"/>
                </a:solidFill>
                <a:effectLst/>
                <a:uLnTx/>
                <a:uFillTx/>
                <a:latin typeface="微软雅黑" panose="020B0503020204020204" pitchFamily="34" charset="-122"/>
                <a:ea typeface="微软雅黑" pitchFamily="34" charset="-122"/>
                <a:cs typeface="+mn-cs"/>
                <a:sym typeface="+mn-ea"/>
              </a:rPr>
              <a:t>Based on the physical design, the CEPC main parameters, including luminosities, are calculated</a:t>
            </a:r>
            <a:endPar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itchFamily="34" charset="-122"/>
              <a:cs typeface="+mn-cs"/>
              <a:sym typeface="+mn-ea"/>
            </a:endParaRPr>
          </a:p>
        </p:txBody>
      </p:sp>
    </p:spTree>
    <p:extLst>
      <p:ext uri="{BB962C8B-B14F-4D97-AF65-F5344CB8AC3E}">
        <p14:creationId xmlns:p14="http://schemas.microsoft.com/office/powerpoint/2010/main" val="2928807146"/>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19</a:t>
            </a:fld>
            <a:endParaRPr lang="zh-CN" altLang="en-US">
              <a:solidFill>
                <a:prstClr val="black">
                  <a:tint val="75000"/>
                </a:prstClr>
              </a:solidFill>
            </a:endParaRPr>
          </a:p>
        </p:txBody>
      </p:sp>
      <p:sp>
        <p:nvSpPr>
          <p:cNvPr id="4" name="Title 3"/>
          <p:cNvSpPr>
            <a:spLocks noGrp="1"/>
          </p:cNvSpPr>
          <p:nvPr>
            <p:ph type="title"/>
          </p:nvPr>
        </p:nvSpPr>
        <p:spPr>
          <a:xfrm>
            <a:off x="1107500" y="92058"/>
            <a:ext cx="10678100" cy="659643"/>
          </a:xfrm>
        </p:spPr>
        <p:txBody>
          <a:bodyPr/>
          <a:lstStyle/>
          <a:p>
            <a:r>
              <a:rPr lang="en-US" altLang="zh-CN" sz="3200" dirty="0" smtClean="0"/>
              <a:t>Highlights</a:t>
            </a:r>
            <a:r>
              <a:rPr lang="en-US" altLang="zh-CN" sz="3200" dirty="0"/>
              <a:t>: SRF System Design and Upgrade Plan</a:t>
            </a:r>
            <a:endParaRPr lang="zh-CN" altLang="en-US" sz="3200" dirty="0"/>
          </a:p>
        </p:txBody>
      </p:sp>
      <p:sp>
        <p:nvSpPr>
          <p:cNvPr id="19" name="内容占位符 1"/>
          <p:cNvSpPr txBox="1">
            <a:spLocks/>
          </p:cNvSpPr>
          <p:nvPr/>
        </p:nvSpPr>
        <p:spPr>
          <a:xfrm>
            <a:off x="61863" y="3803093"/>
            <a:ext cx="1971496" cy="341795"/>
          </a:xfrm>
          <a:prstGeom prst="rect">
            <a:avLst/>
          </a:prstGeom>
          <a:solidFill>
            <a:srgbClr val="F79646">
              <a:lumMod val="40000"/>
              <a:lumOff val="60000"/>
            </a:srgb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1.3GHz Parameters</a:t>
            </a:r>
          </a:p>
        </p:txBody>
      </p:sp>
      <p:sp>
        <p:nvSpPr>
          <p:cNvPr id="20" name="内容占位符 1"/>
          <p:cNvSpPr txBox="1">
            <a:spLocks/>
          </p:cNvSpPr>
          <p:nvPr/>
        </p:nvSpPr>
        <p:spPr>
          <a:xfrm>
            <a:off x="3849499" y="904528"/>
            <a:ext cx="2766874" cy="341795"/>
          </a:xfrm>
          <a:prstGeom prst="rect">
            <a:avLst/>
          </a:prstGeom>
          <a:solidFill>
            <a:srgbClr val="F79646">
              <a:lumMod val="40000"/>
              <a:lumOff val="60000"/>
            </a:srgb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H/W/Z/</a:t>
            </a:r>
            <a:r>
              <a:rPr kumimoji="0" lang="en-US" altLang="zh-CN" sz="18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pitchFamily="34" charset="-122"/>
                <a:cs typeface="+mn-cs"/>
              </a:rPr>
              <a:t>ttbar</a:t>
            </a: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 bypass scheme</a:t>
            </a:r>
          </a:p>
        </p:txBody>
      </p:sp>
      <p:pic>
        <p:nvPicPr>
          <p:cNvPr id="21" name="图片 1">
            <a:extLst>
              <a:ext uri="{FF2B5EF4-FFF2-40B4-BE49-F238E27FC236}">
                <a16:creationId xmlns:a16="http://schemas.microsoft.com/office/drawing/2014/main" id="{B0505473-02E1-4FF4-ACEF-12CDDB73CA8F}"/>
              </a:ext>
            </a:extLst>
          </p:cNvPr>
          <p:cNvPicPr>
            <a:picLocks noChangeAspect="1"/>
          </p:cNvPicPr>
          <p:nvPr/>
        </p:nvPicPr>
        <p:blipFill>
          <a:blip r:embed="rId2"/>
          <a:stretch>
            <a:fillRect/>
          </a:stretch>
        </p:blipFill>
        <p:spPr>
          <a:xfrm>
            <a:off x="3864987" y="1331822"/>
            <a:ext cx="4097066" cy="3595489"/>
          </a:xfrm>
          <a:prstGeom prst="rect">
            <a:avLst/>
          </a:prstGeom>
        </p:spPr>
      </p:pic>
      <p:pic>
        <p:nvPicPr>
          <p:cNvPr id="22" name="图片 10">
            <a:extLst>
              <a:ext uri="{FF2B5EF4-FFF2-40B4-BE49-F238E27FC236}">
                <a16:creationId xmlns:a16="http://schemas.microsoft.com/office/drawing/2014/main" id="{7D0D2FD6-7E3B-4A5B-9918-386C7BC56F65}"/>
              </a:ext>
            </a:extLst>
          </p:cNvPr>
          <p:cNvPicPr>
            <a:picLocks noChangeAspect="1"/>
          </p:cNvPicPr>
          <p:nvPr/>
        </p:nvPicPr>
        <p:blipFill rotWithShape="1">
          <a:blip r:embed="rId3"/>
          <a:srcRect b="35278"/>
          <a:stretch/>
        </p:blipFill>
        <p:spPr>
          <a:xfrm>
            <a:off x="7959261" y="1457247"/>
            <a:ext cx="4232739" cy="1728192"/>
          </a:xfrm>
          <a:prstGeom prst="rect">
            <a:avLst/>
          </a:prstGeom>
        </p:spPr>
      </p:pic>
      <p:sp>
        <p:nvSpPr>
          <p:cNvPr id="23" name="内容占位符 1"/>
          <p:cNvSpPr txBox="1">
            <a:spLocks/>
          </p:cNvSpPr>
          <p:nvPr/>
        </p:nvSpPr>
        <p:spPr>
          <a:xfrm>
            <a:off x="7912517" y="1148487"/>
            <a:ext cx="3096344" cy="341795"/>
          </a:xfrm>
          <a:prstGeom prst="rect">
            <a:avLst/>
          </a:prstGeom>
          <a:solidFill>
            <a:srgbClr val="F79646">
              <a:lumMod val="40000"/>
              <a:lumOff val="60000"/>
            </a:srgbClr>
          </a:solidFill>
          <a:ln>
            <a:solidFill>
              <a:srgbClr val="002060"/>
            </a:solidFill>
          </a:ln>
        </p:spPr>
        <p:txBody>
          <a:bodyPr vert="horz" lIns="91440" tIns="45720" rIns="91440" bIns="45720" rtlCol="0">
            <a:normAutofit fontScale="85000"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SRF power supply auxiliary tunnel</a:t>
            </a:r>
          </a:p>
        </p:txBody>
      </p:sp>
      <p:pic>
        <p:nvPicPr>
          <p:cNvPr id="24" name="图片 9">
            <a:extLst>
              <a:ext uri="{FF2B5EF4-FFF2-40B4-BE49-F238E27FC236}">
                <a16:creationId xmlns:a16="http://schemas.microsoft.com/office/drawing/2014/main" id="{AB3796CB-700F-4593-8BC1-22807C0BD8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5"/>
          <a:stretch/>
        </p:blipFill>
        <p:spPr>
          <a:xfrm>
            <a:off x="8291502" y="3205331"/>
            <a:ext cx="3509447" cy="1684647"/>
          </a:xfrm>
          <a:prstGeom prst="rect">
            <a:avLst/>
          </a:prstGeom>
        </p:spPr>
      </p:pic>
      <p:sp>
        <p:nvSpPr>
          <p:cNvPr id="25" name="内容占位符 2">
            <a:extLst>
              <a:ext uri="{FF2B5EF4-FFF2-40B4-BE49-F238E27FC236}">
                <a16:creationId xmlns:a16="http://schemas.microsoft.com/office/drawing/2014/main" id="{13DAD403-95C9-4A9D-BB4B-9BF28838590F}"/>
              </a:ext>
            </a:extLst>
          </p:cNvPr>
          <p:cNvSpPr txBox="1">
            <a:spLocks/>
          </p:cNvSpPr>
          <p:nvPr/>
        </p:nvSpPr>
        <p:spPr>
          <a:xfrm>
            <a:off x="3806116" y="5018216"/>
            <a:ext cx="8369636" cy="1627060"/>
          </a:xfrm>
          <a:prstGeom prst="rect">
            <a:avLst/>
          </a:prstGeom>
          <a:solidFill>
            <a:srgbClr val="F79646">
              <a:lumMod val="40000"/>
              <a:lumOff val="60000"/>
            </a:srgbClr>
          </a:solidFill>
          <a:ln>
            <a:solidFill>
              <a:sysClr val="windowText" lastClr="000000"/>
            </a:solidFill>
          </a:ln>
        </p:spPr>
        <p:txBody>
          <a:bodyPr vert="horz" wrap="square" lIns="91440" tIns="0" rIns="91440" bIns="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0" fontAlgn="auto" latinLnBrk="0" hangingPunct="0">
              <a:lnSpc>
                <a:spcPct val="100000"/>
              </a:lnSpc>
              <a:spcBef>
                <a:spcPts val="600"/>
              </a:spcBef>
              <a:spcAft>
                <a:spcPts val="0"/>
              </a:spcAft>
              <a:buClrTx/>
              <a:buSzPct val="80000"/>
              <a:buFont typeface="Wingdings" pitchFamily="2" charset="2"/>
              <a:buChar char="n"/>
              <a:tabLst/>
              <a:defRPr/>
            </a:pPr>
            <a:r>
              <a:rPr kumimoji="0" lang="en-US" altLang="zh-CN"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Arial" panose="020B0604020202020204" pitchFamily="34" charset="0"/>
              </a:rPr>
              <a:t>CEPC TDR SRF layout and parameters are designed to </a:t>
            </a:r>
            <a:r>
              <a:rPr kumimoji="0" lang="en-US" altLang="zh-CN" sz="1600" b="0" i="0" u="none" strike="noStrike" kern="1200" cap="none" spc="0" normalizeH="0" baseline="0" noProof="0" smtClean="0">
                <a:ln>
                  <a:noFill/>
                </a:ln>
                <a:solidFill>
                  <a:srgbClr val="C00000"/>
                </a:solidFill>
                <a:effectLst/>
                <a:uLnTx/>
                <a:uFillTx/>
                <a:latin typeface="Arial" panose="020B0604020202020204" pitchFamily="34" charset="0"/>
                <a:ea typeface="微软雅黑" pitchFamily="34" charset="-122"/>
                <a:cs typeface="Arial" panose="020B0604020202020204" pitchFamily="34" charset="0"/>
              </a:rPr>
              <a:t>meet physics requirements</a:t>
            </a:r>
            <a:r>
              <a:rPr kumimoji="0" lang="en-US" altLang="zh-CN"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Arial" panose="020B0604020202020204" pitchFamily="34" charset="0"/>
              </a:rPr>
              <a:t>; </a:t>
            </a:r>
          </a:p>
          <a:p>
            <a:pPr marL="342900" marR="0" lvl="0" indent="-342900" algn="just" defTabSz="914400" rtl="0" eaLnBrk="0" fontAlgn="auto" latinLnBrk="0" hangingPunct="0">
              <a:lnSpc>
                <a:spcPct val="100000"/>
              </a:lnSpc>
              <a:spcBef>
                <a:spcPts val="600"/>
              </a:spcBef>
              <a:spcAft>
                <a:spcPts val="0"/>
              </a:spcAft>
              <a:buClrTx/>
              <a:buSzPct val="80000"/>
              <a:buFont typeface="Wingdings" pitchFamily="2" charset="2"/>
              <a:buChar char="n"/>
              <a:tabLst/>
              <a:defRPr/>
            </a:pPr>
            <a:r>
              <a:rPr kumimoji="0" lang="en-US" altLang="zh-CN"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RF system design optimized for Higgs 30/50 MW. Power and energy upgrade by adding cavities, RF power sources and cryogenic plants and other systems are compatible;</a:t>
            </a:r>
            <a:endParaRPr kumimoji="0" lang="en-US" altLang="zh-CN"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Arial" panose="020B0604020202020204" pitchFamily="34" charset="0"/>
            </a:endParaRPr>
          </a:p>
          <a:p>
            <a:pPr marL="342900" marR="0" lvl="0" indent="-342900" algn="just" defTabSz="914400" rtl="0" eaLnBrk="0" fontAlgn="auto" latinLnBrk="0" hangingPunct="0">
              <a:lnSpc>
                <a:spcPct val="100000"/>
              </a:lnSpc>
              <a:spcBef>
                <a:spcPts val="600"/>
              </a:spcBef>
              <a:spcAft>
                <a:spcPts val="0"/>
              </a:spcAft>
              <a:buClrTx/>
              <a:buSzPct val="80000"/>
              <a:buFont typeface="Wingdings" pitchFamily="2" charset="2"/>
              <a:buChar char="n"/>
              <a:tabLst/>
              <a:defRPr/>
            </a:pPr>
            <a:r>
              <a:rPr kumimoji="0" lang="en-US" altLang="zh-CN" sz="16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Use dedicated high current 1-cell cavity for 10-50 MW Z. Solve the FM &amp; HOM CBI problems.  </a:t>
            </a:r>
            <a:endParaRPr kumimoji="0" lang="en-US" altLang="zh-CN" sz="16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Arial" panose="020B0604020202020204" pitchFamily="34" charset="0"/>
            </a:endParaRPr>
          </a:p>
        </p:txBody>
      </p:sp>
      <p:pic>
        <p:nvPicPr>
          <p:cNvPr id="26" name="Picture 25"/>
          <p:cNvPicPr>
            <a:picLocks noChangeAspect="1"/>
          </p:cNvPicPr>
          <p:nvPr/>
        </p:nvPicPr>
        <p:blipFill>
          <a:blip r:embed="rId5"/>
          <a:stretch>
            <a:fillRect/>
          </a:stretch>
        </p:blipFill>
        <p:spPr>
          <a:xfrm>
            <a:off x="98657" y="1110986"/>
            <a:ext cx="3639840" cy="2618394"/>
          </a:xfrm>
          <a:prstGeom prst="rect">
            <a:avLst/>
          </a:prstGeom>
        </p:spPr>
      </p:pic>
      <p:pic>
        <p:nvPicPr>
          <p:cNvPr id="27" name="Picture 26"/>
          <p:cNvPicPr>
            <a:picLocks noChangeAspect="1"/>
          </p:cNvPicPr>
          <p:nvPr/>
        </p:nvPicPr>
        <p:blipFill>
          <a:blip r:embed="rId6"/>
          <a:stretch>
            <a:fillRect/>
          </a:stretch>
        </p:blipFill>
        <p:spPr>
          <a:xfrm>
            <a:off x="63645" y="4144888"/>
            <a:ext cx="3683919" cy="2502339"/>
          </a:xfrm>
          <a:prstGeom prst="rect">
            <a:avLst/>
          </a:prstGeom>
        </p:spPr>
      </p:pic>
      <p:sp>
        <p:nvSpPr>
          <p:cNvPr id="28" name="内容占位符 1"/>
          <p:cNvSpPr txBox="1">
            <a:spLocks/>
          </p:cNvSpPr>
          <p:nvPr/>
        </p:nvSpPr>
        <p:spPr>
          <a:xfrm>
            <a:off x="61863" y="825414"/>
            <a:ext cx="1971496" cy="341795"/>
          </a:xfrm>
          <a:prstGeom prst="rect">
            <a:avLst/>
          </a:prstGeom>
          <a:solidFill>
            <a:srgbClr val="F79646">
              <a:lumMod val="40000"/>
              <a:lumOff val="60000"/>
            </a:srgb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0.65 GHz Parameters</a:t>
            </a:r>
          </a:p>
        </p:txBody>
      </p:sp>
    </p:spTree>
    <p:extLst>
      <p:ext uri="{BB962C8B-B14F-4D97-AF65-F5344CB8AC3E}">
        <p14:creationId xmlns:p14="http://schemas.microsoft.com/office/powerpoint/2010/main" val="408456764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latin typeface="Franklin Gothic Medium" panose="020B0603020102020204" pitchFamily="34" charset="0"/>
              </a:rPr>
              <a:t>Content</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a:t>
            </a:fld>
            <a:endParaRPr lang="zh-CN" altLang="en-US">
              <a:solidFill>
                <a:prstClr val="black">
                  <a:tint val="75000"/>
                </a:prstClr>
              </a:solidFill>
            </a:endParaRPr>
          </a:p>
        </p:txBody>
      </p:sp>
      <p:sp>
        <p:nvSpPr>
          <p:cNvPr id="5" name="内容占位符 2"/>
          <p:cNvSpPr txBox="1">
            <a:spLocks/>
          </p:cNvSpPr>
          <p:nvPr/>
        </p:nvSpPr>
        <p:spPr>
          <a:xfrm>
            <a:off x="1315902" y="1577876"/>
            <a:ext cx="8448420" cy="4124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spcBef>
                <a:spcPts val="600"/>
              </a:spcBef>
              <a:buSzPct val="70000"/>
              <a:buFont typeface="Wingdings" panose="05000000000000000000" pitchFamily="2" charset="2"/>
              <a:buChar char="l"/>
            </a:pPr>
            <a:r>
              <a:rPr lang="en-US" altLang="zh-CN" b="1" kern="0" dirty="0" smtClean="0">
                <a:solidFill>
                  <a:srgbClr val="005DA2"/>
                </a:solidFill>
                <a:latin typeface="Franklin Gothic Book" panose="020B0503020102020204" pitchFamily="34" charset="0"/>
                <a:cs typeface="Arial" panose="020B0604020202020204" pitchFamily="34" charset="0"/>
              </a:rPr>
              <a:t>Background information</a:t>
            </a:r>
            <a:endParaRPr lang="en-US" altLang="zh-CN" b="1" kern="0" dirty="0">
              <a:solidFill>
                <a:srgbClr val="005DA2"/>
              </a:solidFill>
              <a:latin typeface="Franklin Gothic Book" panose="020B0503020102020204" pitchFamily="34" charset="0"/>
              <a:cs typeface="Arial" panose="020B0604020202020204" pitchFamily="34" charset="0"/>
            </a:endParaRPr>
          </a:p>
          <a:p>
            <a:pPr marL="288000" indent="-288000">
              <a:lnSpc>
                <a:spcPct val="100000"/>
              </a:lnSpc>
              <a:spcBef>
                <a:spcPts val="600"/>
              </a:spcBef>
              <a:buSzPct val="70000"/>
              <a:buFont typeface="Wingdings" panose="05000000000000000000" pitchFamily="2" charset="2"/>
              <a:buChar char="l"/>
            </a:pPr>
            <a:r>
              <a:rPr lang="en-US" altLang="zh-CN" b="1" kern="0" dirty="0" smtClean="0">
                <a:solidFill>
                  <a:srgbClr val="005DA2"/>
                </a:solidFill>
                <a:latin typeface="Franklin Gothic Book" panose="020B0503020102020204" pitchFamily="34" charset="0"/>
                <a:cs typeface="Arial" panose="020B0604020202020204" pitchFamily="34" charset="0"/>
              </a:rPr>
              <a:t>TDR review meetings</a:t>
            </a:r>
            <a:endParaRPr lang="en-US" altLang="zh-CN" b="1" kern="0" dirty="0">
              <a:solidFill>
                <a:srgbClr val="005DA2"/>
              </a:solidFill>
              <a:latin typeface="Franklin Gothic Book" panose="020B0503020102020204" pitchFamily="34" charset="0"/>
              <a:cs typeface="Arial" panose="020B0604020202020204" pitchFamily="34" charset="0"/>
            </a:endParaRPr>
          </a:p>
          <a:p>
            <a:pPr marL="720000" lvl="1" indent="-288000">
              <a:lnSpc>
                <a:spcPct val="100000"/>
              </a:lnSpc>
              <a:spcBef>
                <a:spcPts val="600"/>
              </a:spcBef>
              <a:buSzPct val="100000"/>
              <a:tabLst>
                <a:tab pos="1609725" algn="l"/>
              </a:tabLst>
            </a:pPr>
            <a:r>
              <a:rPr lang="en-US" altLang="zh-CN" kern="0" dirty="0" smtClean="0">
                <a:latin typeface="Franklin Gothic Book" panose="020B0503020102020204" pitchFamily="34" charset="0"/>
                <a:cs typeface="Arial" panose="020B0604020202020204" pitchFamily="34" charset="0"/>
              </a:rPr>
              <a:t>International review to the technical design</a:t>
            </a:r>
            <a:endParaRPr lang="en-US" altLang="zh-CN" kern="0" dirty="0">
              <a:latin typeface="Franklin Gothic Book" panose="020B0503020102020204" pitchFamily="34" charset="0"/>
              <a:cs typeface="Arial" panose="020B0604020202020204" pitchFamily="34" charset="0"/>
            </a:endParaRPr>
          </a:p>
          <a:p>
            <a:pPr marL="720000" lvl="1" indent="-288000">
              <a:lnSpc>
                <a:spcPct val="100000"/>
              </a:lnSpc>
              <a:spcBef>
                <a:spcPts val="600"/>
              </a:spcBef>
              <a:buSzPct val="100000"/>
              <a:tabLst>
                <a:tab pos="1609725" algn="l"/>
              </a:tabLst>
            </a:pPr>
            <a:r>
              <a:rPr lang="en-US" altLang="zh-CN" kern="0" dirty="0">
                <a:latin typeface="Franklin Gothic Book" panose="020B0503020102020204" pitchFamily="34" charset="0"/>
                <a:cs typeface="Arial" panose="020B0604020202020204" pitchFamily="34" charset="0"/>
              </a:rPr>
              <a:t>International </a:t>
            </a:r>
            <a:r>
              <a:rPr lang="en-US" altLang="zh-CN" kern="0" dirty="0" smtClean="0">
                <a:latin typeface="Franklin Gothic Book" panose="020B0503020102020204" pitchFamily="34" charset="0"/>
                <a:cs typeface="Arial" panose="020B0604020202020204" pitchFamily="34" charset="0"/>
              </a:rPr>
              <a:t>review to accelerator cost</a:t>
            </a:r>
          </a:p>
          <a:p>
            <a:pPr marL="720000" lvl="1" indent="-288000">
              <a:lnSpc>
                <a:spcPct val="100000"/>
              </a:lnSpc>
              <a:spcBef>
                <a:spcPts val="600"/>
              </a:spcBef>
              <a:buSzPct val="100000"/>
              <a:tabLst>
                <a:tab pos="1609725" algn="l"/>
              </a:tabLst>
            </a:pPr>
            <a:r>
              <a:rPr lang="en-US" altLang="zh-CN" kern="0" dirty="0">
                <a:latin typeface="Franklin Gothic Book" panose="020B0503020102020204" pitchFamily="34" charset="0"/>
                <a:cs typeface="Arial" panose="020B0604020202020204" pitchFamily="34" charset="0"/>
              </a:rPr>
              <a:t>Domestic review to the civil construction</a:t>
            </a:r>
            <a:endParaRPr lang="en-US" altLang="zh-CN" kern="0" dirty="0">
              <a:latin typeface="Franklin Gothic Book" panose="020B0503020102020204" pitchFamily="34" charset="0"/>
              <a:cs typeface="Arial" panose="020B0604020202020204" pitchFamily="34" charset="0"/>
            </a:endParaRPr>
          </a:p>
          <a:p>
            <a:pPr marL="288000" indent="-288000">
              <a:lnSpc>
                <a:spcPct val="100000"/>
              </a:lnSpc>
              <a:spcBef>
                <a:spcPts val="600"/>
              </a:spcBef>
              <a:buSzPct val="70000"/>
              <a:buFont typeface="Wingdings" panose="05000000000000000000" pitchFamily="2" charset="2"/>
              <a:buChar char="l"/>
            </a:pPr>
            <a:r>
              <a:rPr lang="en-US" altLang="zh-CN" b="1" kern="0" dirty="0" smtClean="0">
                <a:solidFill>
                  <a:srgbClr val="005DA2"/>
                </a:solidFill>
                <a:latin typeface="Franklin Gothic Book" panose="020B0503020102020204" pitchFamily="34" charset="0"/>
                <a:cs typeface="Arial" panose="020B0604020202020204" pitchFamily="34" charset="0"/>
              </a:rPr>
              <a:t>Highlights in the TDR research</a:t>
            </a:r>
            <a:endParaRPr lang="en-US" altLang="zh-CN" b="1" kern="0" dirty="0">
              <a:solidFill>
                <a:srgbClr val="005DA2"/>
              </a:solidFill>
              <a:latin typeface="Franklin Gothic Book" panose="020B0503020102020204" pitchFamily="34" charset="0"/>
              <a:cs typeface="Arial" panose="020B0604020202020204" pitchFamily="34" charset="0"/>
            </a:endParaRPr>
          </a:p>
          <a:p>
            <a:pPr marL="288000" indent="-288000">
              <a:lnSpc>
                <a:spcPct val="100000"/>
              </a:lnSpc>
              <a:spcBef>
                <a:spcPts val="600"/>
              </a:spcBef>
              <a:buSzPct val="70000"/>
              <a:buFont typeface="Wingdings" panose="05000000000000000000" pitchFamily="2" charset="2"/>
              <a:buChar char="l"/>
            </a:pPr>
            <a:r>
              <a:rPr lang="en-US" altLang="zh-CN" b="1" kern="0" dirty="0" smtClean="0">
                <a:solidFill>
                  <a:srgbClr val="005DA2"/>
                </a:solidFill>
                <a:latin typeface="Franklin Gothic Book" panose="020B0503020102020204" pitchFamily="34" charset="0"/>
                <a:cs typeface="Arial" panose="020B0604020202020204" pitchFamily="34" charset="0"/>
              </a:rPr>
              <a:t>Future plans </a:t>
            </a:r>
            <a:endParaRPr lang="en-US" altLang="zh-CN" b="1" kern="0" dirty="0">
              <a:solidFill>
                <a:srgbClr val="005DA2"/>
              </a:solidFill>
              <a:latin typeface="Franklin Gothic Book" panose="020B0503020102020204" pitchFamily="34" charset="0"/>
              <a:cs typeface="Arial" panose="020B0604020202020204" pitchFamily="34" charset="0"/>
            </a:endParaRPr>
          </a:p>
          <a:p>
            <a:pPr marL="288000" indent="-288000">
              <a:lnSpc>
                <a:spcPct val="100000"/>
              </a:lnSpc>
              <a:spcBef>
                <a:spcPts val="600"/>
              </a:spcBef>
              <a:buSzPct val="70000"/>
              <a:buFont typeface="Wingdings" panose="05000000000000000000" pitchFamily="2" charset="2"/>
              <a:buChar char="l"/>
            </a:pPr>
            <a:r>
              <a:rPr lang="en-US" altLang="zh-CN" b="1" kern="0" dirty="0" smtClean="0">
                <a:solidFill>
                  <a:srgbClr val="005DA2"/>
                </a:solidFill>
                <a:latin typeface="Franklin Gothic Book" panose="020B0503020102020204" pitchFamily="34" charset="0"/>
                <a:cs typeface="Arial" panose="020B0604020202020204" pitchFamily="34" charset="0"/>
              </a:rPr>
              <a:t>Summary</a:t>
            </a:r>
            <a:endParaRPr lang="en-US" altLang="zh-CN" b="1" kern="0" dirty="0">
              <a:solidFill>
                <a:srgbClr val="005DA2"/>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2880049237"/>
      </p:ext>
    </p:extLst>
  </p:cSld>
  <p:clrMapOvr>
    <a:masterClrMapping/>
  </p:clrMapOvr>
  <mc:AlternateContent xmlns:mc="http://schemas.openxmlformats.org/markup-compatibility/2006" xmlns:p14="http://schemas.microsoft.com/office/powerpoint/2010/main">
    <mc:Choice Requires="p14">
      <p:transition spd="slow" p14:dur="2000" advTm="273"/>
    </mc:Choice>
    <mc:Fallback xmlns="">
      <p:transition spd="slow" advTm="27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9">
            <a:extLst>
              <a:ext uri="{FF2B5EF4-FFF2-40B4-BE49-F238E27FC236}">
                <a16:creationId xmlns:a16="http://schemas.microsoft.com/office/drawing/2014/main" id="{5F40ECCE-4036-4FA7-8728-4C5A03E68F5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41067" y="2913589"/>
            <a:ext cx="1798437" cy="3790071"/>
          </a:xfrm>
          <a:prstGeom prst="rect">
            <a:avLst/>
          </a:prstGeom>
        </p:spPr>
      </p:pic>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Highlights: SRF cavities and modules</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20</a:t>
            </a:fld>
            <a:endParaRPr lang="zh-CN" altLang="en-US">
              <a:solidFill>
                <a:prstClr val="black">
                  <a:tint val="75000"/>
                </a:prstClr>
              </a:solidFill>
            </a:endParaRPr>
          </a:p>
        </p:txBody>
      </p:sp>
      <p:sp>
        <p:nvSpPr>
          <p:cNvPr id="6" name="文本框 10"/>
          <p:cNvSpPr txBox="1"/>
          <p:nvPr/>
        </p:nvSpPr>
        <p:spPr>
          <a:xfrm>
            <a:off x="8135490" y="6377264"/>
            <a:ext cx="3741262" cy="338445"/>
          </a:xfrm>
          <a:prstGeom prst="rect">
            <a:avLst/>
          </a:prstGeom>
          <a:solidFill>
            <a:schemeClr val="bg1"/>
          </a:solidFill>
        </p:spPr>
        <p:txBody>
          <a:bodyPr wrap="square" lIns="91332" tIns="45666" rIns="91332" bIns="45666" rtlCol="0">
            <a:spAutoFit/>
          </a:bodyPr>
          <a:lstStyle/>
          <a:p>
            <a:pPr marL="0" marR="0" lvl="0" indent="0" algn="l" defTabSz="91313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Vertical test of 650 MHz 1-cell cavity</a:t>
            </a:r>
          </a:p>
        </p:txBody>
      </p:sp>
      <p:pic>
        <p:nvPicPr>
          <p:cNvPr id="8"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4307" r="7900" b="24291"/>
          <a:stretch>
            <a:fillRect/>
          </a:stretch>
        </p:blipFill>
        <p:spPr>
          <a:xfrm>
            <a:off x="7987392" y="4080743"/>
            <a:ext cx="3741262" cy="2298423"/>
          </a:xfrm>
          <a:prstGeom prst="rect">
            <a:avLst/>
          </a:prstGeom>
        </p:spPr>
      </p:pic>
      <p:sp>
        <p:nvSpPr>
          <p:cNvPr id="9" name="文本框 11"/>
          <p:cNvSpPr txBox="1"/>
          <p:nvPr/>
        </p:nvSpPr>
        <p:spPr>
          <a:xfrm>
            <a:off x="10487319" y="4049989"/>
            <a:ext cx="1581150" cy="276999"/>
          </a:xfrm>
          <a:prstGeom prst="rect">
            <a:avLst/>
          </a:prstGeom>
          <a:solidFill>
            <a:schemeClr val="bg1"/>
          </a:solid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pPr algn="l"/>
            <a:r>
              <a:rPr lang="en-US" altLang="zh-CN" sz="1200" b="1" dirty="0">
                <a:solidFill>
                  <a:srgbClr val="C00000"/>
                </a:solidFill>
                <a:latin typeface="Times New Roman" panose="02020603050405020304" pitchFamily="18" charset="0"/>
                <a:cs typeface="Times New Roman" panose="02020603050405020304" pitchFamily="18" charset="0"/>
              </a:rPr>
              <a:t>6.3E10 @ 31 MV/m</a:t>
            </a:r>
          </a:p>
        </p:txBody>
      </p:sp>
      <p:cxnSp>
        <p:nvCxnSpPr>
          <p:cNvPr id="10" name="直接箭头连接符 12"/>
          <p:cNvCxnSpPr/>
          <p:nvPr/>
        </p:nvCxnSpPr>
        <p:spPr>
          <a:xfrm flipH="1">
            <a:off x="10702828" y="4357742"/>
            <a:ext cx="304800" cy="2441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3"/>
          <p:cNvSpPr txBox="1"/>
          <p:nvPr/>
        </p:nvSpPr>
        <p:spPr>
          <a:xfrm>
            <a:off x="10738388" y="5059738"/>
            <a:ext cx="927414" cy="307777"/>
          </a:xfrm>
          <a:prstGeom prst="rect">
            <a:avLst/>
          </a:prstGeom>
          <a:solidFill>
            <a:schemeClr val="bg1"/>
          </a:solidFill>
        </p:spPr>
        <p:txBody>
          <a:bodyPr wrap="square" rtlCol="0">
            <a:spAutoFit/>
          </a:bodyPr>
          <a:lstStyle>
            <a:defPPr>
              <a:defRPr lang="zh-CN"/>
            </a:defPPr>
            <a:lvl1pPr algn="ctr" fontAlgn="base">
              <a:spcBef>
                <a:spcPct val="0"/>
              </a:spcBef>
              <a:spcAft>
                <a:spcPct val="0"/>
              </a:spcAft>
              <a:defRPr b="0">
                <a:solidFill>
                  <a:srgbClr val="003399"/>
                </a:solidFill>
                <a:latin typeface="Arial" panose="020B0604020202020204" pitchFamily="34" charset="0"/>
                <a:ea typeface="微软雅黑" panose="020B0503020204020204" charset="-122"/>
                <a:cs typeface="Arial" panose="020B0604020202020204" pitchFamily="34" charset="0"/>
              </a:defRPr>
            </a:lvl1pPr>
            <a:lvl2pPr fontAlgn="base">
              <a:spcBef>
                <a:spcPct val="0"/>
              </a:spcBef>
              <a:spcAft>
                <a:spcPct val="0"/>
              </a:spcAft>
              <a:defRPr>
                <a:latin typeface="Times New Roman" panose="02020603050405020304" pitchFamily="18" charset="0"/>
                <a:ea typeface="宋体" panose="02010600030101010101" pitchFamily="2" charset="-122"/>
              </a:defRPr>
            </a:lvl2pPr>
            <a:lvl3pPr fontAlgn="base">
              <a:spcBef>
                <a:spcPct val="0"/>
              </a:spcBef>
              <a:spcAft>
                <a:spcPct val="0"/>
              </a:spcAft>
              <a:defRPr>
                <a:latin typeface="Times New Roman" panose="02020603050405020304" pitchFamily="18" charset="0"/>
                <a:ea typeface="宋体" panose="02010600030101010101" pitchFamily="2" charset="-122"/>
              </a:defRPr>
            </a:lvl3pPr>
            <a:lvl4pPr fontAlgn="base">
              <a:spcBef>
                <a:spcPct val="0"/>
              </a:spcBef>
              <a:spcAft>
                <a:spcPct val="0"/>
              </a:spcAft>
              <a:defRPr>
                <a:latin typeface="Times New Roman" panose="02020603050405020304" pitchFamily="18" charset="0"/>
                <a:ea typeface="宋体" panose="02010600030101010101" pitchFamily="2" charset="-122"/>
              </a:defRPr>
            </a:lvl4pPr>
            <a:lvl5pPr fontAlgn="base">
              <a:spcBef>
                <a:spcPct val="0"/>
              </a:spcBef>
              <a:spcAft>
                <a:spcPct val="0"/>
              </a:spcAft>
              <a:defRPr>
                <a:latin typeface="Times New Roman" panose="02020603050405020304" pitchFamily="18" charset="0"/>
                <a:ea typeface="宋体" panose="02010600030101010101" pitchFamily="2" charset="-122"/>
              </a:defRPr>
            </a:lvl5pPr>
            <a:lvl6pPr>
              <a:defRPr>
                <a:latin typeface="Times New Roman" panose="02020603050405020304" pitchFamily="18" charset="0"/>
                <a:ea typeface="宋体" panose="02010600030101010101" pitchFamily="2" charset="-122"/>
              </a:defRPr>
            </a:lvl6pPr>
            <a:lvl7pPr>
              <a:defRPr>
                <a:latin typeface="Times New Roman" panose="02020603050405020304" pitchFamily="18" charset="0"/>
                <a:ea typeface="宋体" panose="02010600030101010101" pitchFamily="2" charset="-122"/>
              </a:defRPr>
            </a:lvl7pPr>
            <a:lvl8pPr>
              <a:defRPr>
                <a:latin typeface="Times New Roman" panose="02020603050405020304" pitchFamily="18" charset="0"/>
                <a:ea typeface="宋体" panose="02010600030101010101" pitchFamily="2" charset="-122"/>
              </a:defRPr>
            </a:lvl8pPr>
            <a:lvl9pPr>
              <a:defRPr>
                <a:latin typeface="Times New Roman" panose="02020603050405020304" pitchFamily="18" charset="0"/>
                <a:ea typeface="宋体" panose="02010600030101010101" pitchFamily="2" charset="-122"/>
              </a:defRPr>
            </a:lvl9pPr>
          </a:lstStyle>
          <a:p>
            <a:r>
              <a:rPr lang="en-US" altLang="zh-CN" sz="1400" b="1" dirty="0">
                <a:solidFill>
                  <a:srgbClr val="C00000"/>
                </a:solidFill>
                <a:latin typeface="Times New Roman" panose="02020603050405020304" pitchFamily="18" charset="0"/>
                <a:cs typeface="Times New Roman" panose="02020603050405020304" pitchFamily="18" charset="0"/>
              </a:rPr>
              <a:t>42 MV/m</a:t>
            </a:r>
          </a:p>
        </p:txBody>
      </p:sp>
      <p:pic>
        <p:nvPicPr>
          <p:cNvPr id="13"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569" y="2936637"/>
            <a:ext cx="2403862" cy="1802896"/>
          </a:xfrm>
          <a:prstGeom prst="rect">
            <a:avLst/>
          </a:prstGeom>
        </p:spPr>
      </p:pic>
      <p:pic>
        <p:nvPicPr>
          <p:cNvPr id="14"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577" y="2904657"/>
            <a:ext cx="2411487" cy="1808616"/>
          </a:xfrm>
          <a:prstGeom prst="rect">
            <a:avLst/>
          </a:prstGeom>
        </p:spPr>
      </p:pic>
      <p:sp>
        <p:nvSpPr>
          <p:cNvPr id="15" name="矩形 22"/>
          <p:cNvSpPr/>
          <p:nvPr/>
        </p:nvSpPr>
        <p:spPr>
          <a:xfrm>
            <a:off x="4029953" y="2936637"/>
            <a:ext cx="864339" cy="369332"/>
          </a:xfrm>
          <a:prstGeom prst="rect">
            <a:avLst/>
          </a:prstGeom>
          <a:solidFill>
            <a:schemeClr val="accent2">
              <a:lumMod val="20000"/>
              <a:lumOff val="80000"/>
            </a:schemeClr>
          </a:solidFill>
        </p:spPr>
        <p:txBody>
          <a:bodyPr wrap="none">
            <a:spAutoFit/>
          </a:bodyPr>
          <a:lstStyle/>
          <a:p>
            <a:r>
              <a:rPr lang="en-US" altLang="zh-CN" dirty="0">
                <a:cs typeface="Arial" panose="020B0604020202020204" pitchFamily="34" charset="0"/>
              </a:rPr>
              <a:t>baking</a:t>
            </a:r>
            <a:endParaRPr lang="zh-CN" altLang="en-US" dirty="0"/>
          </a:p>
        </p:txBody>
      </p:sp>
      <p:sp>
        <p:nvSpPr>
          <p:cNvPr id="16" name="矩形 23"/>
          <p:cNvSpPr/>
          <p:nvPr/>
        </p:nvSpPr>
        <p:spPr>
          <a:xfrm>
            <a:off x="6764953" y="2904657"/>
            <a:ext cx="550517" cy="369332"/>
          </a:xfrm>
          <a:prstGeom prst="rect">
            <a:avLst/>
          </a:prstGeom>
          <a:solidFill>
            <a:schemeClr val="accent2">
              <a:lumMod val="20000"/>
              <a:lumOff val="80000"/>
            </a:schemeClr>
          </a:solidFill>
        </p:spPr>
        <p:txBody>
          <a:bodyPr wrap="square">
            <a:spAutoFit/>
          </a:bodyPr>
          <a:lstStyle/>
          <a:p>
            <a:pPr algn="ctr"/>
            <a:r>
              <a:rPr lang="en-US" altLang="zh-CN" dirty="0">
                <a:cs typeface="Arial" panose="020B0604020202020204" pitchFamily="34" charset="0"/>
              </a:rPr>
              <a:t>EP</a:t>
            </a:r>
            <a:endParaRPr lang="zh-CN" altLang="en-US" dirty="0"/>
          </a:p>
        </p:txBody>
      </p:sp>
      <p:sp>
        <p:nvSpPr>
          <p:cNvPr id="18" name="矩形 25"/>
          <p:cNvSpPr/>
          <p:nvPr/>
        </p:nvSpPr>
        <p:spPr>
          <a:xfrm>
            <a:off x="1612587" y="2904096"/>
            <a:ext cx="774636" cy="369332"/>
          </a:xfrm>
          <a:prstGeom prst="rect">
            <a:avLst/>
          </a:prstGeom>
          <a:solidFill>
            <a:schemeClr val="accent2">
              <a:lumMod val="20000"/>
              <a:lumOff val="80000"/>
            </a:schemeClr>
          </a:solidFill>
        </p:spPr>
        <p:txBody>
          <a:bodyPr wrap="none">
            <a:spAutoFit/>
          </a:bodyPr>
          <a:lstStyle/>
          <a:p>
            <a:r>
              <a:rPr lang="en-US" altLang="zh-CN" dirty="0">
                <a:cs typeface="Arial" panose="020B0604020202020204" pitchFamily="34" charset="0"/>
              </a:rPr>
              <a:t>V-test</a:t>
            </a:r>
            <a:endParaRPr lang="zh-CN" altLang="en-US" dirty="0"/>
          </a:p>
        </p:txBody>
      </p:sp>
      <p:pic>
        <p:nvPicPr>
          <p:cNvPr id="20" name="图片 5"/>
          <p:cNvPicPr>
            <a:picLocks noChangeAspect="1"/>
          </p:cNvPicPr>
          <p:nvPr/>
        </p:nvPicPr>
        <p:blipFill rotWithShape="1">
          <a:blip r:embed="rId7" cstate="print">
            <a:extLst>
              <a:ext uri="{28A0092B-C50C-407E-A947-70E740481C1C}">
                <a14:useLocalDpi xmlns:a14="http://schemas.microsoft.com/office/drawing/2010/main" val="0"/>
              </a:ext>
            </a:extLst>
          </a:blip>
          <a:srcRect l="5790" t="6951" r="11417" b="4850"/>
          <a:stretch>
            <a:fillRect/>
          </a:stretch>
        </p:blipFill>
        <p:spPr>
          <a:xfrm>
            <a:off x="7711189" y="851843"/>
            <a:ext cx="3959245" cy="3228899"/>
          </a:xfrm>
          <a:prstGeom prst="rect">
            <a:avLst/>
          </a:prstGeom>
        </p:spPr>
      </p:pic>
      <p:sp>
        <p:nvSpPr>
          <p:cNvPr id="21" name="文本框 10"/>
          <p:cNvSpPr txBox="1"/>
          <p:nvPr/>
        </p:nvSpPr>
        <p:spPr>
          <a:xfrm>
            <a:off x="7598738" y="542324"/>
            <a:ext cx="3741262" cy="338445"/>
          </a:xfrm>
          <a:prstGeom prst="rect">
            <a:avLst/>
          </a:prstGeom>
          <a:solidFill>
            <a:schemeClr val="bg1"/>
          </a:solidFill>
        </p:spPr>
        <p:txBody>
          <a:bodyPr wrap="square" lIns="91332" tIns="45666" rIns="91332" bIns="45666" rtlCol="0">
            <a:spAutoFit/>
          </a:bodyPr>
          <a:lstStyle/>
          <a:p>
            <a:pPr marL="0" marR="0" lvl="0" indent="0" algn="l" defTabSz="91313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Vertical test of 1.3GHz 9-cell cavity</a:t>
            </a:r>
          </a:p>
        </p:txBody>
      </p:sp>
      <p:pic>
        <p:nvPicPr>
          <p:cNvPr id="24" name="Picture 23"/>
          <p:cNvPicPr>
            <a:picLocks noChangeAspect="1"/>
          </p:cNvPicPr>
          <p:nvPr/>
        </p:nvPicPr>
        <p:blipFill>
          <a:blip r:embed="rId8"/>
          <a:stretch>
            <a:fillRect/>
          </a:stretch>
        </p:blipFill>
        <p:spPr>
          <a:xfrm>
            <a:off x="2435569" y="4969695"/>
            <a:ext cx="2456819" cy="1807517"/>
          </a:xfrm>
          <a:prstGeom prst="rect">
            <a:avLst/>
          </a:prstGeom>
        </p:spPr>
      </p:pic>
      <p:pic>
        <p:nvPicPr>
          <p:cNvPr id="25" name="Picture 24"/>
          <p:cNvPicPr>
            <a:picLocks noChangeAspect="1"/>
          </p:cNvPicPr>
          <p:nvPr/>
        </p:nvPicPr>
        <p:blipFill>
          <a:blip r:embed="rId9"/>
          <a:stretch>
            <a:fillRect/>
          </a:stretch>
        </p:blipFill>
        <p:spPr>
          <a:xfrm>
            <a:off x="4988453" y="4966432"/>
            <a:ext cx="2394245" cy="1802119"/>
          </a:xfrm>
          <a:prstGeom prst="rect">
            <a:avLst/>
          </a:prstGeom>
        </p:spPr>
      </p:pic>
      <p:sp>
        <p:nvSpPr>
          <p:cNvPr id="26" name="矩形 25"/>
          <p:cNvSpPr/>
          <p:nvPr/>
        </p:nvSpPr>
        <p:spPr>
          <a:xfrm>
            <a:off x="2405162" y="4860622"/>
            <a:ext cx="1821122" cy="369332"/>
          </a:xfrm>
          <a:prstGeom prst="rect">
            <a:avLst/>
          </a:prstGeom>
          <a:solidFill>
            <a:schemeClr val="accent2">
              <a:lumMod val="20000"/>
              <a:lumOff val="80000"/>
            </a:schemeClr>
          </a:solidFill>
        </p:spPr>
        <p:txBody>
          <a:bodyPr wrap="square">
            <a:spAutoFit/>
          </a:bodyPr>
          <a:lstStyle/>
          <a:p>
            <a:r>
              <a:rPr lang="en-US" altLang="zh-CN" dirty="0" smtClean="0"/>
              <a:t>1.3GHz Module</a:t>
            </a:r>
            <a:endParaRPr lang="zh-CN" altLang="en-US" dirty="0"/>
          </a:p>
        </p:txBody>
      </p:sp>
      <p:sp>
        <p:nvSpPr>
          <p:cNvPr id="27" name="矩形 25"/>
          <p:cNvSpPr/>
          <p:nvPr/>
        </p:nvSpPr>
        <p:spPr>
          <a:xfrm>
            <a:off x="4953361" y="4899880"/>
            <a:ext cx="1962511" cy="369332"/>
          </a:xfrm>
          <a:prstGeom prst="rect">
            <a:avLst/>
          </a:prstGeom>
          <a:solidFill>
            <a:schemeClr val="accent2">
              <a:lumMod val="20000"/>
              <a:lumOff val="80000"/>
            </a:schemeClr>
          </a:solidFill>
        </p:spPr>
        <p:txBody>
          <a:bodyPr wrap="square">
            <a:spAutoFit/>
          </a:bodyPr>
          <a:lstStyle/>
          <a:p>
            <a:r>
              <a:rPr lang="en-US" altLang="zh-CN" dirty="0" smtClean="0"/>
              <a:t>650MHz Module</a:t>
            </a:r>
            <a:endParaRPr lang="zh-CN" altLang="en-US" dirty="0"/>
          </a:p>
        </p:txBody>
      </p:sp>
      <p:sp>
        <p:nvSpPr>
          <p:cNvPr id="28" name="文本框 8"/>
          <p:cNvSpPr txBox="1"/>
          <p:nvPr/>
        </p:nvSpPr>
        <p:spPr>
          <a:xfrm>
            <a:off x="347172" y="1120705"/>
            <a:ext cx="6922900" cy="1323439"/>
          </a:xfrm>
          <a:prstGeom prst="rect">
            <a:avLst/>
          </a:prstGeom>
          <a:solidFill>
            <a:schemeClr val="accent3">
              <a:lumMod val="20000"/>
              <a:lumOff val="80000"/>
            </a:schemeClr>
          </a:solidFill>
          <a:ln>
            <a:solidFill>
              <a:sysClr val="windowText" lastClr="00000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Mid-T baking applied to 1.3GHz/650MHz  cavities, resulting in High Q SRF cavity that </a:t>
            </a:r>
            <a:r>
              <a:rPr kumimoji="0" lang="en-US" altLang="zh-CN" sz="2000" b="0" i="0" u="none" strike="noStrike" kern="0" cap="none" spc="0" normalizeH="0" baseline="0" noProof="0" dirty="0" smtClean="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meets the CEPC specification</a:t>
            </a:r>
            <a:r>
              <a:rPr kumimoji="0" lang="en-US" altLang="zh-CN" sz="2000" b="0" i="0" u="none" strike="noStrike" kern="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smtClean="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Completed SRF modules for both 1.3GHz and 650MHz cavities were assembled;</a:t>
            </a:r>
          </a:p>
        </p:txBody>
      </p:sp>
    </p:spTree>
    <p:extLst>
      <p:ext uri="{BB962C8B-B14F-4D97-AF65-F5344CB8AC3E}">
        <p14:creationId xmlns:p14="http://schemas.microsoft.com/office/powerpoint/2010/main" val="808311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21</a:t>
            </a:fld>
            <a:endParaRPr lang="zh-CN" altLang="en-US">
              <a:solidFill>
                <a:prstClr val="black">
                  <a:tint val="75000"/>
                </a:prstClr>
              </a:solidFill>
            </a:endParaRPr>
          </a:p>
        </p:txBody>
      </p:sp>
      <p:sp>
        <p:nvSpPr>
          <p:cNvPr id="4" name="Title 3"/>
          <p:cNvSpPr>
            <a:spLocks noGrp="1"/>
          </p:cNvSpPr>
          <p:nvPr>
            <p:ph type="title"/>
          </p:nvPr>
        </p:nvSpPr>
        <p:spPr>
          <a:xfrm>
            <a:off x="1107500" y="92058"/>
            <a:ext cx="10637460" cy="659643"/>
          </a:xfrm>
        </p:spPr>
        <p:txBody>
          <a:bodyPr/>
          <a:lstStyle/>
          <a:p>
            <a:r>
              <a:rPr lang="en-US" altLang="zh-CN" sz="3600" dirty="0" smtClean="0"/>
              <a:t>Highlights: dual-aperture magnet for collider</a:t>
            </a:r>
            <a:endParaRPr lang="zh-CN" altLang="en-US" sz="3600" dirty="0"/>
          </a:p>
        </p:txBody>
      </p:sp>
      <p:pic>
        <p:nvPicPr>
          <p:cNvPr id="16" name="Picture 15"/>
          <p:cNvPicPr>
            <a:picLocks noChangeAspect="1"/>
          </p:cNvPicPr>
          <p:nvPr/>
        </p:nvPicPr>
        <p:blipFill rotWithShape="1">
          <a:blip r:embed="rId2"/>
          <a:srcRect l="4659" t="17711" r="6814"/>
          <a:stretch/>
        </p:blipFill>
        <p:spPr>
          <a:xfrm>
            <a:off x="6375746" y="1190311"/>
            <a:ext cx="2736304" cy="2221662"/>
          </a:xfrm>
          <a:prstGeom prst="rect">
            <a:avLst/>
          </a:prstGeom>
        </p:spPr>
      </p:pic>
      <p:sp>
        <p:nvSpPr>
          <p:cNvPr id="17" name="内容占位符 1"/>
          <p:cNvSpPr txBox="1">
            <a:spLocks/>
          </p:cNvSpPr>
          <p:nvPr/>
        </p:nvSpPr>
        <p:spPr>
          <a:xfrm>
            <a:off x="6384032" y="899851"/>
            <a:ext cx="1771363" cy="338865"/>
          </a:xfrm>
          <a:prstGeom prst="rect">
            <a:avLst/>
          </a:prstGeom>
          <a:solidFill>
            <a:srgbClr val="F79646">
              <a:lumMod val="40000"/>
              <a:lumOff val="60000"/>
            </a:srgbClr>
          </a:solidFill>
          <a:ln>
            <a:solidFill>
              <a:srgbClr val="00206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Dual aperture QUAD</a:t>
            </a:r>
          </a:p>
        </p:txBody>
      </p:sp>
      <p:sp>
        <p:nvSpPr>
          <p:cNvPr id="18" name="内容占位符 1">
            <a:extLst>
              <a:ext uri="{FF2B5EF4-FFF2-40B4-BE49-F238E27FC236}">
                <a16:creationId xmlns:a16="http://schemas.microsoft.com/office/drawing/2014/main" id="{64A10C7B-D5F3-4152-BB12-3EBDEC824D78}"/>
              </a:ext>
            </a:extLst>
          </p:cNvPr>
          <p:cNvSpPr txBox="1">
            <a:spLocks/>
          </p:cNvSpPr>
          <p:nvPr/>
        </p:nvSpPr>
        <p:spPr>
          <a:xfrm>
            <a:off x="5849366" y="4869160"/>
            <a:ext cx="6328854" cy="1861098"/>
          </a:xfrm>
          <a:prstGeom prst="rect">
            <a:avLst/>
          </a:prstGeom>
          <a:solidFill>
            <a:srgbClr val="F79646">
              <a:lumMod val="40000"/>
              <a:lumOff val="60000"/>
            </a:srgbClr>
          </a:solidFill>
          <a:ln>
            <a:solidFill>
              <a:sysClr val="windowText" lastClr="000000"/>
            </a:solidFill>
          </a:ln>
        </p:spPr>
        <p:txBody>
          <a:bodyPr vert="horz" lIns="91440" tIns="45720" rIns="91440" bIns="45720" rtlCol="0">
            <a:normAutofit fontScale="700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n"/>
              <a:tabLst/>
              <a:defRPr/>
            </a:pPr>
            <a:r>
              <a:rPr kumimoji="0" lang="en-US" altLang="zh-CN"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Large quantity</a:t>
            </a:r>
            <a:r>
              <a:rPr kumimoji="0" lang="en-US" altLang="zh-CN" sz="2800" b="0" i="0" u="none" strike="noStrike" kern="1200" cap="none" spc="0" normalizeH="0" baseline="0" noProof="0" smtClean="0">
                <a:ln>
                  <a:noFill/>
                </a:ln>
                <a:solidFill>
                  <a:srgbClr val="C00000"/>
                </a:solidFill>
                <a:effectLst/>
                <a:uLnTx/>
                <a:uFillTx/>
                <a:latin typeface="Arial" panose="020B0604020202020204" pitchFamily="34" charset="0"/>
                <a:ea typeface="微软雅黑" pitchFamily="34" charset="-122"/>
                <a:cs typeface="+mn-cs"/>
              </a:rPr>
              <a:t> of dual-aperture dipoles (69km) and quad. (10km) are required;</a:t>
            </a: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n"/>
              <a:tabLst/>
              <a:defRPr/>
            </a:pPr>
            <a:r>
              <a:rPr kumimoji="0" lang="en-US" altLang="zh-CN" sz="2800" b="0" i="0" u="none" strike="noStrike" kern="1200" cap="none" spc="0" normalizeH="0" baseline="0" noProof="0" smtClean="0">
                <a:ln>
                  <a:noFill/>
                </a:ln>
                <a:solidFill>
                  <a:srgbClr val="C00000"/>
                </a:solidFill>
                <a:effectLst/>
                <a:uLnTx/>
                <a:uFillTx/>
                <a:latin typeface="Arial" panose="020B0604020202020204" pitchFamily="34" charset="0"/>
                <a:ea typeface="微软雅黑" pitchFamily="34" charset="-122"/>
                <a:cs typeface="+mn-cs"/>
              </a:rPr>
              <a:t>Full length </a:t>
            </a:r>
            <a:r>
              <a:rPr kumimoji="0" lang="en-US" altLang="zh-CN"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dual-aperture </a:t>
            </a:r>
            <a:r>
              <a:rPr kumimoji="0" lang="en-US" altLang="zh-CN" sz="2800" b="0" i="0" u="none" strike="noStrike" kern="1200" cap="none" spc="0" normalizeH="0" baseline="0" noProof="0" smtClean="0">
                <a:ln>
                  <a:noFill/>
                </a:ln>
                <a:solidFill>
                  <a:srgbClr val="C00000"/>
                </a:solidFill>
                <a:effectLst/>
                <a:uLnTx/>
                <a:uFillTx/>
                <a:latin typeface="Arial" panose="020B0604020202020204" pitchFamily="34" charset="0"/>
                <a:ea typeface="微软雅黑" pitchFamily="34" charset="-122"/>
                <a:cs typeface="+mn-cs"/>
              </a:rPr>
              <a:t>dipole</a:t>
            </a:r>
            <a:r>
              <a:rPr kumimoji="0" lang="en-US" altLang="zh-CN"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 and dual aperture </a:t>
            </a:r>
            <a:r>
              <a:rPr kumimoji="0" lang="en-US" altLang="zh-CN" sz="2800" b="0" i="0" u="none" strike="noStrike" kern="1200" cap="none" spc="0" normalizeH="0" baseline="0" noProof="0" smtClean="0">
                <a:ln>
                  <a:noFill/>
                </a:ln>
                <a:solidFill>
                  <a:srgbClr val="C00000"/>
                </a:solidFill>
                <a:effectLst/>
                <a:uLnTx/>
                <a:uFillTx/>
                <a:latin typeface="Arial" panose="020B0604020202020204" pitchFamily="34" charset="0"/>
                <a:ea typeface="微软雅黑" pitchFamily="34" charset="-122"/>
                <a:cs typeface="+mn-cs"/>
              </a:rPr>
              <a:t>QUAD</a:t>
            </a:r>
            <a:r>
              <a:rPr kumimoji="0" lang="en-US" altLang="zh-CN"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 (short length) have been fabricated;</a:t>
            </a:r>
          </a:p>
          <a:p>
            <a:pPr marL="342900" marR="0" lvl="0" indent="-342900" algn="l" defTabSz="914400" rtl="0" eaLnBrk="1" fontAlgn="auto" latinLnBrk="0" hangingPunct="1">
              <a:lnSpc>
                <a:spcPct val="110000"/>
              </a:lnSpc>
              <a:spcBef>
                <a:spcPts val="0"/>
              </a:spcBef>
              <a:spcAft>
                <a:spcPts val="1000"/>
              </a:spcAft>
              <a:buClrTx/>
              <a:buSzPct val="80000"/>
              <a:buFont typeface="Wingdings" pitchFamily="2" charset="2"/>
              <a:buChar char="n"/>
              <a:tabLst/>
              <a:defRPr/>
            </a:pPr>
            <a:r>
              <a:rPr kumimoji="0" lang="en-US" altLang="zh-CN"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Dipole/QUAD prototypes </a:t>
            </a:r>
            <a:r>
              <a:rPr kumimoji="0" lang="en-US" altLang="zh-CN" sz="2800" b="0" i="0" u="none" strike="noStrike" kern="1200" cap="none" spc="0" normalizeH="0" baseline="0" noProof="0" smtClean="0">
                <a:ln>
                  <a:noFill/>
                </a:ln>
                <a:solidFill>
                  <a:srgbClr val="C00000"/>
                </a:solidFill>
                <a:effectLst/>
                <a:uLnTx/>
                <a:uFillTx/>
                <a:latin typeface="Arial" panose="020B0604020202020204" pitchFamily="34" charset="0"/>
                <a:ea typeface="微软雅黑" pitchFamily="34" charset="-122"/>
                <a:cs typeface="+mn-cs"/>
              </a:rPr>
              <a:t>meet the requirements</a:t>
            </a:r>
            <a:r>
              <a:rPr kumimoji="0" lang="en-US" altLang="zh-CN" sz="2800" b="0" i="0" u="none" strike="noStrike" kern="1200" cap="none" spc="0" normalizeH="0" baseline="0" noProof="0" smtClean="0">
                <a:ln>
                  <a:noFill/>
                </a:ln>
                <a:solidFill>
                  <a:sysClr val="windowText" lastClr="000000"/>
                </a:solidFill>
                <a:effectLst/>
                <a:uLnTx/>
                <a:uFillTx/>
                <a:latin typeface="Arial" panose="020B0604020202020204" pitchFamily="34" charset="0"/>
                <a:ea typeface="微软雅黑" pitchFamily="34" charset="-122"/>
                <a:cs typeface="+mn-cs"/>
              </a:rPr>
              <a:t>.</a:t>
            </a:r>
            <a:endParaRPr kumimoji="0" lang="en-US" altLang="zh-CN" sz="2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itchFamily="34" charset="-122"/>
              <a:cs typeface="+mn-cs"/>
            </a:endParaRPr>
          </a:p>
        </p:txBody>
      </p:sp>
      <p:pic>
        <p:nvPicPr>
          <p:cNvPr id="19" name="图片 1">
            <a:extLst>
              <a:ext uri="{FF2B5EF4-FFF2-40B4-BE49-F238E27FC236}">
                <a16:creationId xmlns:a16="http://schemas.microsoft.com/office/drawing/2014/main" id="{EC33916E-1722-474D-A768-A2A3E0DCBB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84" y="1238716"/>
            <a:ext cx="1866873" cy="249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内容占位符 1"/>
          <p:cNvSpPr txBox="1">
            <a:spLocks/>
          </p:cNvSpPr>
          <p:nvPr/>
        </p:nvSpPr>
        <p:spPr>
          <a:xfrm>
            <a:off x="66785" y="950486"/>
            <a:ext cx="2720527" cy="338865"/>
          </a:xfrm>
          <a:prstGeom prst="rect">
            <a:avLst/>
          </a:prstGeom>
          <a:solidFill>
            <a:srgbClr val="F79646">
              <a:lumMod val="40000"/>
              <a:lumOff val="60000"/>
            </a:srgbClr>
          </a:solidFill>
          <a:ln>
            <a:solidFill>
              <a:srgbClr val="002060"/>
            </a:solidFill>
          </a:ln>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pitchFamily="34" charset="-122"/>
                <a:cs typeface="+mn-cs"/>
              </a:rPr>
              <a:t>Full-length Dual aperture dipole</a:t>
            </a:r>
          </a:p>
        </p:txBody>
      </p:sp>
      <p:graphicFrame>
        <p:nvGraphicFramePr>
          <p:cNvPr id="21" name="表格 5">
            <a:extLst>
              <a:ext uri="{FF2B5EF4-FFF2-40B4-BE49-F238E27FC236}">
                <a16:creationId xmlns:a16="http://schemas.microsoft.com/office/drawing/2014/main" id="{ACFF1545-C38C-4FDA-A73F-7AA110E2BA41}"/>
              </a:ext>
            </a:extLst>
          </p:cNvPr>
          <p:cNvGraphicFramePr>
            <a:graphicFrameLocks noGrp="1"/>
          </p:cNvGraphicFramePr>
          <p:nvPr>
            <p:extLst>
              <p:ext uri="{D42A27DB-BD31-4B8C-83A1-F6EECF244321}">
                <p14:modId xmlns:p14="http://schemas.microsoft.com/office/powerpoint/2010/main" val="2484182480"/>
              </p:ext>
            </p:extLst>
          </p:nvPr>
        </p:nvGraphicFramePr>
        <p:xfrm>
          <a:off x="223159" y="3806302"/>
          <a:ext cx="5443510" cy="2935066"/>
        </p:xfrm>
        <a:graphic>
          <a:graphicData uri="http://schemas.openxmlformats.org/drawingml/2006/table">
            <a:tbl>
              <a:tblPr firstRow="1" bandRow="1"/>
              <a:tblGrid>
                <a:gridCol w="1408345">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2798">
                  <a:extLst>
                    <a:ext uri="{9D8B030D-6E8A-4147-A177-3AD203B41FA5}">
                      <a16:colId xmlns:a16="http://schemas.microsoft.com/office/drawing/2014/main" val="20004"/>
                    </a:ext>
                  </a:extLst>
                </a:gridCol>
                <a:gridCol w="936103">
                  <a:extLst>
                    <a:ext uri="{9D8B030D-6E8A-4147-A177-3AD203B41FA5}">
                      <a16:colId xmlns:a16="http://schemas.microsoft.com/office/drawing/2014/main" val="20005"/>
                    </a:ext>
                  </a:extLst>
                </a:gridCol>
              </a:tblGrid>
              <a:tr h="3747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dirty="0"/>
                        <a:t>Dipole</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dirty="0"/>
                        <a:t>Quad.</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dirty="0"/>
                        <a:t>Sext.</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dirty="0" smtClean="0"/>
                        <a:t>Corr.</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dirty="0"/>
                        <a:t>Total</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60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dirty="0"/>
                        <a:t>Dual</a:t>
                      </a:r>
                      <a:r>
                        <a:rPr lang="en-US" altLang="zh-CN" baseline="0" dirty="0"/>
                        <a:t> aperture</a:t>
                      </a:r>
                      <a:endParaRPr lang="zh-CN" altLang="en-US"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3008 </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3008</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b="1" dirty="0">
                          <a:solidFill>
                            <a:srgbClr val="C00000"/>
                          </a:solidFill>
                        </a:rPr>
                        <a:t>17562</a:t>
                      </a:r>
                      <a:endParaRPr lang="zh-CN" altLang="en-US" b="1" dirty="0">
                        <a:solidFill>
                          <a:srgbClr val="C00000"/>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60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dirty="0"/>
                        <a:t>Single</a:t>
                      </a:r>
                      <a:r>
                        <a:rPr lang="en-US" altLang="zh-CN" baseline="0" dirty="0"/>
                        <a:t> aperture</a:t>
                      </a:r>
                      <a:endParaRPr lang="zh-CN" altLang="en-US"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162</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1120</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3176</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3544*2</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vMerge="1">
                  <a:txBody>
                    <a:bodyPr/>
                    <a:lstStyle/>
                    <a:p>
                      <a:pPr algn="ctr"/>
                      <a:endParaRPr lang="zh-CN" altLang="en-US" dirty="0"/>
                    </a:p>
                  </a:txBody>
                  <a:tcPr anchor="ctr"/>
                </a:tc>
                <a:extLst>
                  <a:ext uri="{0D108BD9-81ED-4DB2-BD59-A6C34878D82A}">
                    <a16:rowId xmlns:a16="http://schemas.microsoft.com/office/drawing/2014/main" val="10002"/>
                  </a:ext>
                </a:extLst>
              </a:tr>
              <a:tr h="260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dirty="0"/>
                        <a:t>Total</a:t>
                      </a:r>
                      <a:r>
                        <a:rPr lang="en-US" altLang="zh-CN" baseline="0" dirty="0"/>
                        <a:t> length [km]</a:t>
                      </a:r>
                      <a:endParaRPr lang="zh-CN" altLang="en-US"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68.71</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9.95</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2.17</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t>3.1</a:t>
                      </a:r>
                      <a:endParaRPr lang="zh-CN" altLang="en-US"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b="1" dirty="0">
                          <a:solidFill>
                            <a:srgbClr val="C00000"/>
                          </a:solidFill>
                        </a:rPr>
                        <a:t>83.9</a:t>
                      </a:r>
                      <a:endParaRPr lang="zh-CN" altLang="en-US" b="1" dirty="0">
                        <a:solidFill>
                          <a:srgbClr val="C00000"/>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60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dirty="0"/>
                        <a:t>Power[MW]@120GeV</a:t>
                      </a:r>
                      <a:endParaRPr lang="zh-CN" altLang="en-US"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solidFill>
                            <a:schemeClr val="tx1"/>
                          </a:solidFill>
                        </a:rPr>
                        <a:t>6</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solidFill>
                            <a:schemeClr val="tx1"/>
                          </a:solidFill>
                        </a:rPr>
                        <a:t>17.5</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solidFill>
                            <a:schemeClr val="tx1"/>
                          </a:solidFill>
                        </a:rPr>
                        <a:t>8.91</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solidFill>
                            <a:schemeClr val="tx1"/>
                          </a:solidFill>
                        </a:rPr>
                        <a:t>0.28</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dirty="0">
                          <a:solidFill>
                            <a:schemeClr val="tx1"/>
                          </a:solidFill>
                        </a:rPr>
                        <a:t>32.7</a:t>
                      </a:r>
                      <a:endParaRPr lang="zh-CN" altLang="en-US" dirty="0">
                        <a:solidFill>
                          <a:schemeClr val="tx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bl>
          </a:graphicData>
        </a:graphic>
      </p:graphicFrame>
      <p:pic>
        <p:nvPicPr>
          <p:cNvPr id="22" name="图片 10">
            <a:extLst>
              <a:ext uri="{FF2B5EF4-FFF2-40B4-BE49-F238E27FC236}">
                <a16:creationId xmlns:a16="http://schemas.microsoft.com/office/drawing/2014/main" id="{67432FF4-9AB0-4AD0-AD3A-CF01C46D0264}"/>
              </a:ext>
            </a:extLst>
          </p:cNvPr>
          <p:cNvPicPr>
            <a:picLocks noChangeAspect="1"/>
          </p:cNvPicPr>
          <p:nvPr/>
        </p:nvPicPr>
        <p:blipFill>
          <a:blip r:embed="rId4"/>
          <a:stretch>
            <a:fillRect/>
          </a:stretch>
        </p:blipFill>
        <p:spPr>
          <a:xfrm>
            <a:off x="1955328" y="2480969"/>
            <a:ext cx="3925773" cy="1248173"/>
          </a:xfrm>
          <a:prstGeom prst="rect">
            <a:avLst/>
          </a:prstGeom>
        </p:spPr>
      </p:pic>
      <p:graphicFrame>
        <p:nvGraphicFramePr>
          <p:cNvPr id="23" name="表格 16">
            <a:extLst>
              <a:ext uri="{FF2B5EF4-FFF2-40B4-BE49-F238E27FC236}">
                <a16:creationId xmlns:a16="http://schemas.microsoft.com/office/drawing/2014/main" id="{4B2FD3FD-2953-489F-9985-BE380F1302F4}"/>
              </a:ext>
            </a:extLst>
          </p:cNvPr>
          <p:cNvGraphicFramePr>
            <a:graphicFrameLocks noGrp="1"/>
          </p:cNvGraphicFramePr>
          <p:nvPr>
            <p:extLst>
              <p:ext uri="{D42A27DB-BD31-4B8C-83A1-F6EECF244321}">
                <p14:modId xmlns:p14="http://schemas.microsoft.com/office/powerpoint/2010/main" val="790032764"/>
              </p:ext>
            </p:extLst>
          </p:nvPr>
        </p:nvGraphicFramePr>
        <p:xfrm>
          <a:off x="1981037" y="1287834"/>
          <a:ext cx="3868328" cy="1282919"/>
        </p:xfrm>
        <a:graphic>
          <a:graphicData uri="http://schemas.openxmlformats.org/drawingml/2006/table">
            <a:tbl>
              <a:tblPr firstRow="1" bandRow="1"/>
              <a:tblGrid>
                <a:gridCol w="887663">
                  <a:extLst>
                    <a:ext uri="{9D8B030D-6E8A-4147-A177-3AD203B41FA5}">
                      <a16:colId xmlns:a16="http://schemas.microsoft.com/office/drawing/2014/main" val="20000"/>
                    </a:ext>
                  </a:extLst>
                </a:gridCol>
                <a:gridCol w="993555">
                  <a:extLst>
                    <a:ext uri="{9D8B030D-6E8A-4147-A177-3AD203B41FA5}">
                      <a16:colId xmlns:a16="http://schemas.microsoft.com/office/drawing/2014/main" val="20001"/>
                    </a:ext>
                  </a:extLst>
                </a:gridCol>
                <a:gridCol w="993555">
                  <a:extLst>
                    <a:ext uri="{9D8B030D-6E8A-4147-A177-3AD203B41FA5}">
                      <a16:colId xmlns:a16="http://schemas.microsoft.com/office/drawing/2014/main" val="20002"/>
                    </a:ext>
                  </a:extLst>
                </a:gridCol>
                <a:gridCol w="993555">
                  <a:extLst>
                    <a:ext uri="{9D8B030D-6E8A-4147-A177-3AD203B41FA5}">
                      <a16:colId xmlns:a16="http://schemas.microsoft.com/office/drawing/2014/main" val="20003"/>
                    </a:ext>
                  </a:extLst>
                </a:gridCol>
              </a:tblGrid>
              <a:tr h="38302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400" dirty="0"/>
                        <a:t>E(</a:t>
                      </a:r>
                      <a:r>
                        <a:rPr lang="en-US" altLang="zh-CN" sz="1400" dirty="0" err="1"/>
                        <a:t>GeV</a:t>
                      </a:r>
                      <a:r>
                        <a:rPr lang="en-US" altLang="zh-CN" sz="1400" dirty="0"/>
                        <a:t>)</a:t>
                      </a:r>
                      <a:endParaRPr lang="zh-CN" altLang="en-US" sz="1400"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400" u="none" strike="noStrike" dirty="0">
                          <a:effectLst/>
                        </a:rPr>
                        <a:t>Ap1</a:t>
                      </a:r>
                    </a:p>
                    <a:p>
                      <a:pPr algn="ctr" fontAlgn="ctr"/>
                      <a:r>
                        <a:rPr lang="en-US" sz="1400" u="none" strike="noStrike" kern="1200" dirty="0" err="1">
                          <a:effectLst/>
                        </a:rPr>
                        <a:t>ByL</a:t>
                      </a:r>
                      <a:r>
                        <a:rPr lang="en-US" sz="1400" u="none" strike="noStrike" kern="1200" dirty="0">
                          <a:effectLst/>
                        </a:rPr>
                        <a:t>(T.mm)</a:t>
                      </a:r>
                      <a:endParaRPr lang="en-US" sz="1400" b="1" u="none" strike="noStrike" kern="1200" dirty="0">
                        <a:solidFill>
                          <a:schemeClr val="lt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400" u="none" strike="noStrike" dirty="0">
                          <a:effectLst/>
                        </a:rPr>
                        <a:t>Ap2</a:t>
                      </a:r>
                    </a:p>
                    <a:p>
                      <a:pPr algn="ctr" fontAlgn="ctr"/>
                      <a:r>
                        <a:rPr lang="en-US" sz="1400" u="none" strike="noStrike" dirty="0" err="1">
                          <a:effectLst/>
                        </a:rPr>
                        <a:t>ByL</a:t>
                      </a:r>
                      <a:r>
                        <a:rPr lang="en-US" sz="1400" u="none" strike="noStrike" dirty="0">
                          <a:effectLst/>
                        </a:rPr>
                        <a:t>(T.mm)</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fontAlgn="ctr" latinLnBrk="0" hangingPunct="1"/>
                      <a:r>
                        <a:rPr lang="en-US" sz="1400" u="none" strike="noStrike" kern="1200" dirty="0">
                          <a:effectLst/>
                        </a:rPr>
                        <a:t>Differ</a:t>
                      </a:r>
                      <a:endParaRPr lang="en-US" sz="1400" b="1" u="none" strike="noStrike" kern="1200" dirty="0">
                        <a:solidFill>
                          <a:schemeClr val="lt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075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45</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15.3972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15.3765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-0.13%</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3149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80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a:effectLst/>
                        </a:rPr>
                        <a:t>27.3358 </a:t>
                      </a:r>
                      <a:endParaRPr lang="en-US" altLang="zh-CN" sz="1400" u="none" strike="noStrike" kern="120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27.3199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-0.06%</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075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120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41.2001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41.1810 </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fontAlgn="ctr" latinLnBrk="0" hangingPunct="1"/>
                      <a:r>
                        <a:rPr lang="en-US" altLang="zh-CN" sz="1400" u="none" strike="noStrike" kern="1200" dirty="0">
                          <a:effectLst/>
                        </a:rPr>
                        <a:t>-0.05%</a:t>
                      </a:r>
                      <a:endParaRPr lang="en-US" altLang="zh-CN" sz="14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graphicFrame>
        <p:nvGraphicFramePr>
          <p:cNvPr id="24" name="表格 7">
            <a:extLst>
              <a:ext uri="{FF2B5EF4-FFF2-40B4-BE49-F238E27FC236}">
                <a16:creationId xmlns:a16="http://schemas.microsoft.com/office/drawing/2014/main" id="{D6F3E05D-EA7F-4AE1-81FA-4ACE0B678F62}"/>
              </a:ext>
            </a:extLst>
          </p:cNvPr>
          <p:cNvGraphicFramePr>
            <a:graphicFrameLocks noGrp="1"/>
          </p:cNvGraphicFramePr>
          <p:nvPr>
            <p:extLst>
              <p:ext uri="{D42A27DB-BD31-4B8C-83A1-F6EECF244321}">
                <p14:modId xmlns:p14="http://schemas.microsoft.com/office/powerpoint/2010/main" val="126875821"/>
              </p:ext>
            </p:extLst>
          </p:nvPr>
        </p:nvGraphicFramePr>
        <p:xfrm>
          <a:off x="9133721" y="1242104"/>
          <a:ext cx="3026925" cy="1856780"/>
        </p:xfrm>
        <a:graphic>
          <a:graphicData uri="http://schemas.openxmlformats.org/drawingml/2006/table">
            <a:tbl>
              <a:tblPr firstRow="1" firstCol="1"/>
              <a:tblGrid>
                <a:gridCol w="708016">
                  <a:extLst>
                    <a:ext uri="{9D8B030D-6E8A-4147-A177-3AD203B41FA5}">
                      <a16:colId xmlns:a16="http://schemas.microsoft.com/office/drawing/2014/main" val="20000"/>
                    </a:ext>
                  </a:extLst>
                </a:gridCol>
                <a:gridCol w="720080">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06741">
                  <a:extLst>
                    <a:ext uri="{9D8B030D-6E8A-4147-A177-3AD203B41FA5}">
                      <a16:colId xmlns:a16="http://schemas.microsoft.com/office/drawing/2014/main" val="20004"/>
                    </a:ext>
                  </a:extLst>
                </a:gridCol>
              </a:tblGrid>
              <a:tr h="1897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400" u="none" strike="noStrike" dirty="0">
                          <a:effectLst/>
                        </a:rPr>
                        <a:t>E(</a:t>
                      </a:r>
                      <a:r>
                        <a:rPr lang="en-US" sz="1400" u="none" strike="noStrike" dirty="0" err="1">
                          <a:effectLst/>
                        </a:rPr>
                        <a:t>GeV</a:t>
                      </a:r>
                      <a:r>
                        <a:rPr lang="en-US" sz="1400" u="none" strike="noStrike" dirty="0">
                          <a:effectLst/>
                        </a:rPr>
                        <a:t>）</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400" u="none" strike="noStrike" dirty="0">
                          <a:effectLst/>
                        </a:rPr>
                        <a:t>GL(T)-A</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400" u="none" strike="noStrike">
                          <a:effectLst/>
                        </a:rPr>
                        <a:t>GL(T)-B</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sz="1400" u="none" strike="noStrike" dirty="0" smtClean="0">
                          <a:effectLst/>
                        </a:rPr>
                        <a:t>difference</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728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altLang="zh-CN" sz="1400" u="none" strike="noStrike">
                          <a:effectLst/>
                        </a:rPr>
                        <a:t>45</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-3.36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3.35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0.40%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2728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altLang="zh-CN" sz="1400" u="none" strike="noStrike">
                          <a:effectLst/>
                        </a:rPr>
                        <a:t>80</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-5.91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5.88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b="1" u="none" strike="noStrike" dirty="0">
                          <a:effectLst/>
                        </a:rPr>
                        <a:t>0.59%</a:t>
                      </a:r>
                      <a:endParaRPr lang="en-US" altLang="zh-CN"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728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altLang="zh-CN" sz="1400" u="none" strike="noStrike">
                          <a:effectLst/>
                        </a:rPr>
                        <a:t>120</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a:effectLst/>
                        </a:rPr>
                        <a:t>-8.89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8.85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0.49%</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r h="2728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altLang="zh-CN" sz="1400" u="none" strike="noStrike">
                          <a:effectLst/>
                        </a:rPr>
                        <a:t>148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a:effectLst/>
                        </a:rPr>
                        <a:t>-10.93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10.89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0.40%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728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altLang="zh-CN" sz="1400" u="none" strike="noStrike">
                          <a:effectLst/>
                        </a:rPr>
                        <a:t>175</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a:effectLst/>
                        </a:rPr>
                        <a:t>-12.77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12.73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0.30%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5"/>
                  </a:ext>
                </a:extLst>
              </a:tr>
              <a:tr h="27284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ctr"/>
                      <a:r>
                        <a:rPr lang="en-US" altLang="zh-CN" sz="1400" u="none" strike="noStrike">
                          <a:effectLst/>
                        </a:rPr>
                        <a:t>182.5</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a:effectLst/>
                        </a:rPr>
                        <a:t>-13.27 </a:t>
                      </a:r>
                      <a:endParaRPr lang="en-US" altLang="zh-CN" sz="1400" b="0" i="0" u="none" strike="noStrike">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13.21 </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ctr"/>
                      <a:r>
                        <a:rPr lang="en-US" altLang="zh-CN" sz="1400" u="none" strike="noStrike" dirty="0">
                          <a:effectLst/>
                        </a:rPr>
                        <a:t>0.40%</a:t>
                      </a:r>
                      <a:endParaRPr lang="en-US" altLang="zh-C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pic>
        <p:nvPicPr>
          <p:cNvPr id="25" name="图片 9">
            <a:extLst>
              <a:ext uri="{FF2B5EF4-FFF2-40B4-BE49-F238E27FC236}">
                <a16:creationId xmlns:a16="http://schemas.microsoft.com/office/drawing/2014/main" id="{83639D7E-8226-420B-BF35-B0A46E0ECA3E}"/>
              </a:ext>
            </a:extLst>
          </p:cNvPr>
          <p:cNvPicPr>
            <a:picLocks noChangeAspect="1"/>
          </p:cNvPicPr>
          <p:nvPr/>
        </p:nvPicPr>
        <p:blipFill>
          <a:blip r:embed="rId5"/>
          <a:stretch>
            <a:fillRect/>
          </a:stretch>
        </p:blipFill>
        <p:spPr>
          <a:xfrm>
            <a:off x="9205143" y="3187557"/>
            <a:ext cx="2986857" cy="1606454"/>
          </a:xfrm>
          <a:prstGeom prst="rect">
            <a:avLst/>
          </a:prstGeom>
        </p:spPr>
      </p:pic>
      <p:pic>
        <p:nvPicPr>
          <p:cNvPr id="26" name="图片 8">
            <a:extLst>
              <a:ext uri="{FF2B5EF4-FFF2-40B4-BE49-F238E27FC236}">
                <a16:creationId xmlns:a16="http://schemas.microsoft.com/office/drawing/2014/main" id="{27641C60-247E-4F4B-BEC0-B6936BDFB724}"/>
              </a:ext>
            </a:extLst>
          </p:cNvPr>
          <p:cNvPicPr>
            <a:picLocks noChangeAspect="1"/>
          </p:cNvPicPr>
          <p:nvPr/>
        </p:nvPicPr>
        <p:blipFill rotWithShape="1">
          <a:blip r:embed="rId6"/>
          <a:srcRect t="11701" b="21886"/>
          <a:stretch/>
        </p:blipFill>
        <p:spPr>
          <a:xfrm>
            <a:off x="6295218" y="3263058"/>
            <a:ext cx="2678677" cy="1455803"/>
          </a:xfrm>
          <a:prstGeom prst="rect">
            <a:avLst/>
          </a:prstGeom>
        </p:spPr>
      </p:pic>
    </p:spTree>
    <p:extLst>
      <p:ext uri="{BB962C8B-B14F-4D97-AF65-F5344CB8AC3E}">
        <p14:creationId xmlns:p14="http://schemas.microsoft.com/office/powerpoint/2010/main" val="684876752"/>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22</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Highlights: weak field dipole for booster</a:t>
            </a:r>
            <a:endParaRPr lang="zh-CN" altLang="en-US" dirty="0"/>
          </a:p>
        </p:txBody>
      </p:sp>
      <p:pic>
        <p:nvPicPr>
          <p:cNvPr id="9" name="Picture 8"/>
          <p:cNvPicPr>
            <a:picLocks noChangeAspect="1"/>
          </p:cNvPicPr>
          <p:nvPr/>
        </p:nvPicPr>
        <p:blipFill>
          <a:blip r:embed="rId2"/>
          <a:stretch>
            <a:fillRect/>
          </a:stretch>
        </p:blipFill>
        <p:spPr>
          <a:xfrm>
            <a:off x="8112224" y="4324028"/>
            <a:ext cx="3776291" cy="2397448"/>
          </a:xfrm>
          <a:prstGeom prst="rect">
            <a:avLst/>
          </a:prstGeom>
        </p:spPr>
      </p:pic>
      <p:pic>
        <p:nvPicPr>
          <p:cNvPr id="10" name="Picture 9"/>
          <p:cNvPicPr>
            <a:picLocks noChangeAspect="1"/>
          </p:cNvPicPr>
          <p:nvPr/>
        </p:nvPicPr>
        <p:blipFill>
          <a:blip r:embed="rId3"/>
          <a:stretch>
            <a:fillRect/>
          </a:stretch>
        </p:blipFill>
        <p:spPr>
          <a:xfrm>
            <a:off x="251314" y="1092126"/>
            <a:ext cx="6247029" cy="3344986"/>
          </a:xfrm>
          <a:prstGeom prst="rect">
            <a:avLst/>
          </a:prstGeom>
        </p:spPr>
      </p:pic>
      <p:sp>
        <p:nvSpPr>
          <p:cNvPr id="11" name="TextBox 10"/>
          <p:cNvSpPr txBox="1"/>
          <p:nvPr/>
        </p:nvSpPr>
        <p:spPr>
          <a:xfrm>
            <a:off x="268806" y="4665526"/>
            <a:ext cx="7537303" cy="1785104"/>
          </a:xfrm>
          <a:prstGeom prst="rect">
            <a:avLst/>
          </a:prstGeom>
          <a:solidFill>
            <a:srgbClr val="4BACC6">
              <a:lumMod val="40000"/>
              <a:lumOff val="60000"/>
            </a:srgbClr>
          </a:solidFill>
          <a:ln>
            <a:solidFill>
              <a:sysClr val="windowText" lastClr="00000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Booster requires </a:t>
            </a:r>
            <a:r>
              <a:rPr kumimoji="0" lang="en-US" altLang="zh-CN" sz="2200" b="0" i="0" u="none" strike="noStrike" kern="0" cap="none" spc="0" normalizeH="0" baseline="0" noProof="0" dirty="0" smtClean="0">
                <a:ln>
                  <a:noFill/>
                </a:ln>
                <a:solidFill>
                  <a:srgbClr val="C00000"/>
                </a:solidFill>
                <a:effectLst/>
                <a:uLnTx/>
                <a:uFillTx/>
                <a:latin typeface="Calibri"/>
                <a:ea typeface="宋体" panose="02010600030101010101" pitchFamily="2" charset="-122"/>
              </a:rPr>
              <a:t>~15k </a:t>
            </a:r>
            <a:r>
              <a:rPr kumimoji="0" lang="en-US" altLang="zh-CN" sz="22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pieces magnets (</a:t>
            </a:r>
            <a:r>
              <a:rPr kumimoji="0" lang="en-US" altLang="zh-CN" sz="2200" b="0" i="0" u="none" strike="noStrike" kern="0" cap="none" spc="0" normalizeH="0" baseline="0" noProof="0" dirty="0" smtClean="0">
                <a:ln>
                  <a:noFill/>
                </a:ln>
                <a:solidFill>
                  <a:srgbClr val="C00000"/>
                </a:solidFill>
                <a:effectLst/>
                <a:uLnTx/>
                <a:uFillTx/>
                <a:latin typeface="Calibri"/>
                <a:ea typeface="宋体" panose="02010600030101010101" pitchFamily="2" charset="-122"/>
              </a:rPr>
              <a:t>68km</a:t>
            </a:r>
            <a:r>
              <a:rPr kumimoji="0" lang="en-US" altLang="zh-CN" sz="22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Booster dipoles are required to work at the low field of </a:t>
            </a:r>
            <a:r>
              <a:rPr kumimoji="0" lang="en-US" altLang="zh-CN" sz="2200" b="0" i="0" u="none" strike="noStrike" kern="0" cap="none" spc="0" normalizeH="0" baseline="0" noProof="0" dirty="0" smtClean="0">
                <a:ln>
                  <a:noFill/>
                </a:ln>
                <a:solidFill>
                  <a:srgbClr val="C00000"/>
                </a:solidFill>
                <a:effectLst/>
                <a:uLnTx/>
                <a:uFillTx/>
                <a:latin typeface="Calibri"/>
                <a:ea typeface="宋体" panose="02010600030101010101" pitchFamily="2" charset="-122"/>
              </a:rPr>
              <a:t>95 </a:t>
            </a:r>
            <a:r>
              <a:rPr kumimoji="0" lang="en-US" altLang="zh-CN" sz="2200" b="0" i="0" u="none" strike="noStrike" kern="0" cap="none" spc="0" normalizeH="0" baseline="0" noProof="0" dirty="0" err="1" smtClean="0">
                <a:ln>
                  <a:noFill/>
                </a:ln>
                <a:solidFill>
                  <a:srgbClr val="C00000"/>
                </a:solidFill>
                <a:effectLst/>
                <a:uLnTx/>
                <a:uFillTx/>
                <a:latin typeface="Calibri"/>
                <a:ea typeface="宋体" panose="02010600030101010101" pitchFamily="2" charset="-122"/>
              </a:rPr>
              <a:t>Gs</a:t>
            </a:r>
            <a:r>
              <a:rPr kumimoji="0" lang="en-US" altLang="zh-CN" sz="2200" b="0" i="0" u="none" strike="noStrike" kern="0" cap="none" spc="0" normalizeH="0" baseline="0" noProof="0" dirty="0" smtClean="0">
                <a:ln>
                  <a:noFill/>
                </a:ln>
                <a:solidFill>
                  <a:srgbClr val="C00000"/>
                </a:solidFill>
                <a:effectLst/>
                <a:uLnTx/>
                <a:uFillTx/>
                <a:latin typeface="Calibri"/>
                <a:ea typeface="宋体" panose="02010600030101010101" pitchFamily="2" charset="-122"/>
              </a:rPr>
              <a:t> (30GeV)</a:t>
            </a:r>
            <a:r>
              <a:rPr kumimoji="0" lang="en-US" altLang="zh-CN" sz="22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 with error smaller than </a:t>
            </a:r>
            <a:r>
              <a:rPr kumimoji="0" lang="en-GB" altLang="zh-CN" sz="2200" b="1" i="0" u="none" strike="noStrike" kern="0" cap="none" spc="0" normalizeH="0" baseline="0" noProof="0" dirty="0" smtClean="0">
                <a:ln>
                  <a:noFill/>
                </a:ln>
                <a:solidFill>
                  <a:srgbClr val="FF0000"/>
                </a:solidFill>
                <a:effectLst/>
                <a:uLnTx/>
                <a:uFillTx/>
                <a:latin typeface="Calibri"/>
                <a:ea typeface="华文楷体"/>
                <a:cs typeface="Times New Roman" pitchFamily="18" charset="0"/>
              </a:rPr>
              <a:t>1×10</a:t>
            </a:r>
            <a:r>
              <a:rPr kumimoji="0" lang="en-GB" altLang="zh-CN" sz="2200" b="1" i="0" u="none" strike="noStrike" kern="0" cap="none" spc="0" normalizeH="0" baseline="30000" noProof="0" dirty="0" smtClean="0">
                <a:ln>
                  <a:noFill/>
                </a:ln>
                <a:solidFill>
                  <a:srgbClr val="FF0000"/>
                </a:solidFill>
                <a:effectLst/>
                <a:uLnTx/>
                <a:uFillTx/>
                <a:latin typeface="Calibri"/>
                <a:ea typeface="华文楷体"/>
                <a:cs typeface="Times New Roman" pitchFamily="18" charset="0"/>
              </a:rPr>
              <a:t>–3</a:t>
            </a:r>
            <a:r>
              <a:rPr kumimoji="0" lang="en-GB" altLang="zh-CN" sz="2200" b="1" i="0" u="none" strike="noStrike" kern="0" cap="none" spc="0" normalizeH="0" baseline="30000" noProof="0" dirty="0" smtClean="0">
                <a:ln>
                  <a:noFill/>
                </a:ln>
                <a:solidFill>
                  <a:prstClr val="black"/>
                </a:solidFill>
                <a:effectLst/>
                <a:uLnTx/>
                <a:uFillTx/>
                <a:latin typeface="Calibri"/>
                <a:ea typeface="华文楷体"/>
                <a:cs typeface="Times New Roman" pitchFamily="18" charset="0"/>
              </a:rPr>
              <a:t> </a:t>
            </a:r>
            <a:r>
              <a:rPr kumimoji="0" lang="en-GB" altLang="zh-CN" sz="2200" b="1" i="0" u="none" strike="noStrike" kern="0" cap="none" spc="0" normalizeH="0" baseline="0" noProof="0" dirty="0" smtClean="0">
                <a:ln>
                  <a:noFill/>
                </a:ln>
                <a:solidFill>
                  <a:prstClr val="black"/>
                </a:solidFill>
                <a:effectLst/>
                <a:uLnTx/>
                <a:uFillTx/>
                <a:latin typeface="Calibri"/>
                <a:ea typeface="华文楷体"/>
                <a:cs typeface="Times New Roman" pitchFamily="18" charset="0"/>
              </a:rPr>
              <a:t> ;</a:t>
            </a:r>
            <a:endParaRPr kumimoji="0" lang="en-GB" altLang="zh-CN" sz="2200" b="1" i="0" u="none" strike="noStrike" kern="0" cap="none" spc="0" normalizeH="0" baseline="30000" noProof="0" dirty="0" smtClean="0">
              <a:ln>
                <a:noFill/>
              </a:ln>
              <a:solidFill>
                <a:prstClr val="black"/>
              </a:solidFill>
              <a:effectLst/>
              <a:uLnTx/>
              <a:uFillTx/>
              <a:latin typeface="Calibri"/>
              <a:ea typeface="华文楷体"/>
              <a:cs typeface="Times New Roman" pitchFamily="18"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2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Full length (4.7m) dipole was developed, and it meets the field specification;</a:t>
            </a:r>
            <a:endParaRPr kumimoji="0" lang="zh-CN" altLang="en-US" sz="22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pic>
        <p:nvPicPr>
          <p:cNvPr id="12" name="图片 11"/>
          <p:cNvPicPr>
            <a:picLocks noChangeAspect="1"/>
          </p:cNvPicPr>
          <p:nvPr/>
        </p:nvPicPr>
        <p:blipFill>
          <a:blip r:embed="rId4"/>
          <a:stretch>
            <a:fillRect/>
          </a:stretch>
        </p:blipFill>
        <p:spPr>
          <a:xfrm>
            <a:off x="6498343" y="1121274"/>
            <a:ext cx="5512979" cy="3238910"/>
          </a:xfrm>
          <a:prstGeom prst="rect">
            <a:avLst/>
          </a:prstGeom>
        </p:spPr>
      </p:pic>
    </p:spTree>
    <p:extLst>
      <p:ext uri="{BB962C8B-B14F-4D97-AF65-F5344CB8AC3E}">
        <p14:creationId xmlns:p14="http://schemas.microsoft.com/office/powerpoint/2010/main" val="334679718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23</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Highlight: Vacuum system</a:t>
            </a:r>
            <a:endParaRPr lang="zh-CN" altLang="en-US" dirty="0"/>
          </a:p>
        </p:txBody>
      </p:sp>
      <p:pic>
        <p:nvPicPr>
          <p:cNvPr id="3" name="Picture 2"/>
          <p:cNvPicPr>
            <a:picLocks noChangeAspect="1"/>
          </p:cNvPicPr>
          <p:nvPr/>
        </p:nvPicPr>
        <p:blipFill>
          <a:blip r:embed="rId2"/>
          <a:stretch>
            <a:fillRect/>
          </a:stretch>
        </p:blipFill>
        <p:spPr>
          <a:xfrm>
            <a:off x="7565708" y="868512"/>
            <a:ext cx="4436074" cy="5842634"/>
          </a:xfrm>
          <a:prstGeom prst="rect">
            <a:avLst/>
          </a:prstGeom>
        </p:spPr>
      </p:pic>
      <p:pic>
        <p:nvPicPr>
          <p:cNvPr id="5" name="Picture 4"/>
          <p:cNvPicPr>
            <a:picLocks noChangeAspect="1"/>
          </p:cNvPicPr>
          <p:nvPr/>
        </p:nvPicPr>
        <p:blipFill>
          <a:blip r:embed="rId3"/>
          <a:stretch>
            <a:fillRect/>
          </a:stretch>
        </p:blipFill>
        <p:spPr>
          <a:xfrm>
            <a:off x="4642412" y="924719"/>
            <a:ext cx="2907175" cy="5691264"/>
          </a:xfrm>
          <a:prstGeom prst="rect">
            <a:avLst/>
          </a:prstGeom>
        </p:spPr>
      </p:pic>
      <p:pic>
        <p:nvPicPr>
          <p:cNvPr id="6" name="Picture 5"/>
          <p:cNvPicPr>
            <a:picLocks noChangeAspect="1"/>
          </p:cNvPicPr>
          <p:nvPr/>
        </p:nvPicPr>
        <p:blipFill>
          <a:blip r:embed="rId4"/>
          <a:stretch>
            <a:fillRect/>
          </a:stretch>
        </p:blipFill>
        <p:spPr>
          <a:xfrm>
            <a:off x="280212" y="4201477"/>
            <a:ext cx="3924748" cy="2509669"/>
          </a:xfrm>
          <a:prstGeom prst="rect">
            <a:avLst/>
          </a:prstGeom>
        </p:spPr>
      </p:pic>
      <p:sp>
        <p:nvSpPr>
          <p:cNvPr id="8" name="Rectangle 7"/>
          <p:cNvSpPr/>
          <p:nvPr/>
        </p:nvSpPr>
        <p:spPr>
          <a:xfrm>
            <a:off x="248815" y="3788598"/>
            <a:ext cx="1915909" cy="369332"/>
          </a:xfrm>
          <a:prstGeom prst="rect">
            <a:avLst/>
          </a:prstGeom>
        </p:spPr>
        <p:txBody>
          <a:bodyPr wrap="none">
            <a:spAutoFit/>
          </a:bodyPr>
          <a:lstStyle/>
          <a:p>
            <a:r>
              <a:rPr lang="en-US" altLang="zh-CN" b="1" dirty="0"/>
              <a:t>Key component</a:t>
            </a:r>
            <a:endParaRPr lang="zh-CN" altLang="en-US" b="1" dirty="0"/>
          </a:p>
        </p:txBody>
      </p:sp>
      <p:pic>
        <p:nvPicPr>
          <p:cNvPr id="9" name="Picture 8"/>
          <p:cNvPicPr>
            <a:picLocks noChangeAspect="1"/>
          </p:cNvPicPr>
          <p:nvPr/>
        </p:nvPicPr>
        <p:blipFill rotWithShape="1">
          <a:blip r:embed="rId5"/>
          <a:srcRect l="27655" b="916"/>
          <a:stretch/>
        </p:blipFill>
        <p:spPr>
          <a:xfrm>
            <a:off x="68259" y="1294187"/>
            <a:ext cx="2164143" cy="2136591"/>
          </a:xfrm>
          <a:prstGeom prst="rect">
            <a:avLst/>
          </a:prstGeom>
        </p:spPr>
      </p:pic>
      <p:pic>
        <p:nvPicPr>
          <p:cNvPr id="10" name="Picture 9"/>
          <p:cNvPicPr>
            <a:picLocks noChangeAspect="1"/>
          </p:cNvPicPr>
          <p:nvPr/>
        </p:nvPicPr>
        <p:blipFill rotWithShape="1">
          <a:blip r:embed="rId6"/>
          <a:srcRect l="27547"/>
          <a:stretch/>
        </p:blipFill>
        <p:spPr>
          <a:xfrm>
            <a:off x="2236313" y="1306874"/>
            <a:ext cx="2337551" cy="1592555"/>
          </a:xfrm>
          <a:prstGeom prst="rect">
            <a:avLst/>
          </a:prstGeom>
        </p:spPr>
      </p:pic>
      <p:sp>
        <p:nvSpPr>
          <p:cNvPr id="12" name="Rectangle 11"/>
          <p:cNvSpPr/>
          <p:nvPr/>
        </p:nvSpPr>
        <p:spPr>
          <a:xfrm>
            <a:off x="68259" y="924855"/>
            <a:ext cx="1043876" cy="369332"/>
          </a:xfrm>
          <a:prstGeom prst="rect">
            <a:avLst/>
          </a:prstGeom>
        </p:spPr>
        <p:txBody>
          <a:bodyPr wrap="none">
            <a:spAutoFit/>
          </a:bodyPr>
          <a:lstStyle/>
          <a:p>
            <a:r>
              <a:rPr lang="en-US" altLang="zh-CN" b="1" dirty="0" smtClean="0">
                <a:solidFill>
                  <a:srgbClr val="C00000"/>
                </a:solidFill>
              </a:rPr>
              <a:t>Collider</a:t>
            </a:r>
            <a:endParaRPr lang="zh-CN" altLang="en-US" b="1" dirty="0">
              <a:solidFill>
                <a:srgbClr val="C00000"/>
              </a:solidFill>
            </a:endParaRPr>
          </a:p>
        </p:txBody>
      </p:sp>
      <p:sp>
        <p:nvSpPr>
          <p:cNvPr id="13" name="Rectangle 12"/>
          <p:cNvSpPr/>
          <p:nvPr/>
        </p:nvSpPr>
        <p:spPr>
          <a:xfrm>
            <a:off x="2366611" y="893996"/>
            <a:ext cx="1056700" cy="369332"/>
          </a:xfrm>
          <a:prstGeom prst="rect">
            <a:avLst/>
          </a:prstGeom>
        </p:spPr>
        <p:txBody>
          <a:bodyPr wrap="none">
            <a:spAutoFit/>
          </a:bodyPr>
          <a:lstStyle/>
          <a:p>
            <a:r>
              <a:rPr lang="en-US" altLang="zh-CN" b="1" dirty="0" smtClean="0">
                <a:solidFill>
                  <a:srgbClr val="C00000"/>
                </a:solidFill>
              </a:rPr>
              <a:t>Booster</a:t>
            </a:r>
            <a:endParaRPr lang="zh-CN" altLang="en-US" b="1" dirty="0">
              <a:solidFill>
                <a:srgbClr val="C00000"/>
              </a:solidFill>
            </a:endParaRPr>
          </a:p>
        </p:txBody>
      </p:sp>
      <p:sp>
        <p:nvSpPr>
          <p:cNvPr id="14" name="Oval 13"/>
          <p:cNvSpPr/>
          <p:nvPr/>
        </p:nvSpPr>
        <p:spPr>
          <a:xfrm>
            <a:off x="0" y="1473208"/>
            <a:ext cx="4783369" cy="4503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74030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24</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Highlights: CEPC as a gamma SR source</a:t>
            </a:r>
            <a:endParaRPr lang="zh-CN" altLang="en-US" dirty="0"/>
          </a:p>
        </p:txBody>
      </p:sp>
      <p:graphicFrame>
        <p:nvGraphicFramePr>
          <p:cNvPr id="8" name="Table 7"/>
          <p:cNvGraphicFramePr>
            <a:graphicFrameLocks noGrp="1"/>
          </p:cNvGraphicFramePr>
          <p:nvPr>
            <p:extLst>
              <p:ext uri="{D42A27DB-BD31-4B8C-83A1-F6EECF244321}">
                <p14:modId xmlns:p14="http://schemas.microsoft.com/office/powerpoint/2010/main" val="1472328626"/>
              </p:ext>
            </p:extLst>
          </p:nvPr>
        </p:nvGraphicFramePr>
        <p:xfrm>
          <a:off x="298595" y="1253673"/>
          <a:ext cx="5746860" cy="3050758"/>
        </p:xfrm>
        <a:graphic>
          <a:graphicData uri="http://schemas.openxmlformats.org/drawingml/2006/table">
            <a:tbl>
              <a:tblPr firstRow="1" firstCol="1" bandRow="1"/>
              <a:tblGrid>
                <a:gridCol w="3658628">
                  <a:extLst>
                    <a:ext uri="{9D8B030D-6E8A-4147-A177-3AD203B41FA5}">
                      <a16:colId xmlns:a16="http://schemas.microsoft.com/office/drawing/2014/main" val="3491841867"/>
                    </a:ext>
                  </a:extLst>
                </a:gridCol>
                <a:gridCol w="2088232">
                  <a:extLst>
                    <a:ext uri="{9D8B030D-6E8A-4147-A177-3AD203B41FA5}">
                      <a16:colId xmlns:a16="http://schemas.microsoft.com/office/drawing/2014/main" val="2554344310"/>
                    </a:ext>
                  </a:extLst>
                </a:gridCol>
              </a:tblGrid>
              <a:tr h="19558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dirty="0">
                          <a:solidFill>
                            <a:srgbClr val="FFFF00"/>
                          </a:solidFill>
                          <a:effectLst/>
                        </a:rPr>
                        <a:t>Wiggler   parameter</a:t>
                      </a:r>
                      <a:endParaRPr lang="zh-CN" sz="1400" kern="100" dirty="0">
                        <a:solidFill>
                          <a:srgbClr val="FFFF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CN" altLang="en-US"/>
                    </a:p>
                  </a:txBody>
                  <a:tcPr/>
                </a:tc>
                <a:extLst>
                  <a:ext uri="{0D108BD9-81ED-4DB2-BD59-A6C34878D82A}">
                    <a16:rowId xmlns:a16="http://schemas.microsoft.com/office/drawing/2014/main" val="1579112191"/>
                  </a:ext>
                </a:extLst>
              </a:tr>
              <a:tr h="195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dirty="0">
                          <a:effectLst/>
                        </a:rPr>
                        <a:t>B (T)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dirty="0">
                          <a:effectLst/>
                        </a:rPr>
                        <a:t>2 </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65142250"/>
                  </a:ext>
                </a:extLst>
              </a:tr>
              <a:tr h="20193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a:effectLst/>
                        </a:rPr>
                        <a:t>Total length (m)</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a:effectLst/>
                        </a:rPr>
                        <a:t>0.32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996387103"/>
                  </a:ext>
                </a:extLst>
              </a:tr>
              <a:tr h="195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a:effectLst/>
                        </a:rPr>
                        <a:t>Magnetic period   Length (m)</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dirty="0">
                          <a:effectLst/>
                        </a:rPr>
                        <a:t>0.32</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691537615"/>
                  </a:ext>
                </a:extLst>
              </a:tr>
              <a:tr h="30755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a:effectLst/>
                        </a:rPr>
                        <a:t>Period number</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dirty="0">
                          <a:effectLst/>
                        </a:rPr>
                        <a:t>1</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813561117"/>
                  </a:ext>
                </a:extLst>
              </a:tr>
              <a:tr h="195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dirty="0">
                          <a:effectLst/>
                        </a:rPr>
                        <a:t>K value</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dirty="0">
                          <a:effectLst/>
                        </a:rPr>
                        <a:t>59.7</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60227854"/>
                  </a:ext>
                </a:extLst>
              </a:tr>
              <a:tr h="195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just" defTabSz="914400" rtl="0" eaLnBrk="1" latinLnBrk="0" hangingPunct="1">
                        <a:spcAft>
                          <a:spcPts val="0"/>
                        </a:spcAft>
                      </a:pPr>
                      <a:r>
                        <a:rPr lang="en-US" altLang="zh-CN" sz="1800" kern="100" dirty="0" smtClean="0">
                          <a:solidFill>
                            <a:schemeClr val="bg1"/>
                          </a:solidFill>
                          <a:effectLst/>
                          <a:latin typeface="+mn-lt"/>
                          <a:ea typeface="+mn-ea"/>
                          <a:cs typeface="+mn-cs"/>
                        </a:rPr>
                        <a:t>Critical energy (MeV)</a:t>
                      </a:r>
                      <a:endParaRPr lang="zh-CN" sz="1800" kern="100" dirty="0">
                        <a:solidFill>
                          <a:schemeClr val="bg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just" defTabSz="914400" rtl="0" eaLnBrk="1" latinLnBrk="0" hangingPunct="1">
                        <a:spcAft>
                          <a:spcPts val="0"/>
                        </a:spcAft>
                      </a:pPr>
                      <a:r>
                        <a:rPr lang="en-US" altLang="zh-CN" sz="1800" kern="100" dirty="0" smtClean="0">
                          <a:solidFill>
                            <a:schemeClr val="dk1"/>
                          </a:solidFill>
                          <a:effectLst/>
                          <a:latin typeface="+mn-lt"/>
                          <a:ea typeface="+mn-ea"/>
                          <a:cs typeface="+mn-cs"/>
                        </a:rPr>
                        <a:t>19.2</a:t>
                      </a:r>
                      <a:endParaRPr lang="zh-CN" sz="1800" kern="1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177235415"/>
                  </a:ext>
                </a:extLst>
              </a:tr>
              <a:tr h="195580">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dirty="0">
                          <a:solidFill>
                            <a:srgbClr val="FFFF00"/>
                          </a:solidFill>
                          <a:effectLst/>
                        </a:rPr>
                        <a:t>Bending   magnet</a:t>
                      </a:r>
                      <a:endParaRPr lang="zh-CN" sz="1400" kern="100" dirty="0">
                        <a:solidFill>
                          <a:srgbClr val="FFFF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CN" altLang="en-US"/>
                    </a:p>
                  </a:txBody>
                  <a:tcPr/>
                </a:tc>
                <a:extLst>
                  <a:ext uri="{0D108BD9-81ED-4DB2-BD59-A6C34878D82A}">
                    <a16:rowId xmlns:a16="http://schemas.microsoft.com/office/drawing/2014/main" val="109452611"/>
                  </a:ext>
                </a:extLst>
              </a:tr>
              <a:tr h="195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a:effectLst/>
                        </a:rPr>
                        <a:t>B (T)</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dirty="0">
                          <a:effectLst/>
                        </a:rPr>
                        <a:t>0.04</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02203627"/>
                  </a:ext>
                </a:extLst>
              </a:tr>
              <a:tr h="1955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Aft>
                          <a:spcPts val="0"/>
                        </a:spcAft>
                      </a:pPr>
                      <a:r>
                        <a:rPr lang="en-US" sz="1800" kern="100" dirty="0">
                          <a:effectLst/>
                        </a:rPr>
                        <a:t>Length (m)</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spcAft>
                          <a:spcPts val="0"/>
                        </a:spcAft>
                      </a:pPr>
                      <a:r>
                        <a:rPr lang="en-US" sz="1800" kern="100" dirty="0" smtClean="0">
                          <a:effectLst/>
                        </a:rPr>
                        <a:t>20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94259387"/>
                  </a:ext>
                </a:extLst>
              </a:tr>
              <a:tr h="245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just" defTabSz="914400" rtl="0" eaLnBrk="1" latinLnBrk="0" hangingPunct="1">
                        <a:spcAft>
                          <a:spcPts val="0"/>
                        </a:spcAft>
                      </a:pPr>
                      <a:r>
                        <a:rPr lang="en-US" altLang="zh-CN" sz="1800" b="1" kern="100" dirty="0" smtClean="0">
                          <a:solidFill>
                            <a:schemeClr val="lt1"/>
                          </a:solidFill>
                          <a:effectLst/>
                          <a:latin typeface="+mn-lt"/>
                          <a:ea typeface="+mn-ea"/>
                          <a:cs typeface="+mn-cs"/>
                        </a:rPr>
                        <a:t>Critical energy (</a:t>
                      </a:r>
                      <a:r>
                        <a:rPr lang="en-US" altLang="zh-CN" sz="1800" b="1" kern="100" dirty="0" err="1" smtClean="0">
                          <a:solidFill>
                            <a:schemeClr val="lt1"/>
                          </a:solidFill>
                          <a:effectLst/>
                          <a:latin typeface="+mn-lt"/>
                          <a:ea typeface="+mn-ea"/>
                          <a:cs typeface="+mn-cs"/>
                        </a:rPr>
                        <a:t>keV</a:t>
                      </a:r>
                      <a:r>
                        <a:rPr lang="en-US" altLang="zh-CN" sz="1800" b="1" kern="100" dirty="0" smtClean="0">
                          <a:solidFill>
                            <a:schemeClr val="lt1"/>
                          </a:solidFill>
                          <a:effectLst/>
                          <a:latin typeface="+mn-lt"/>
                          <a:ea typeface="+mn-ea"/>
                          <a:cs typeface="+mn-cs"/>
                        </a:rPr>
                        <a:t>)</a:t>
                      </a:r>
                      <a:endParaRPr lang="zh-CN" sz="1800" b="1" kern="100" dirty="0">
                        <a:solidFill>
                          <a:schemeClr val="lt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just" defTabSz="914400" rtl="0" eaLnBrk="1" latinLnBrk="0" hangingPunct="1">
                        <a:spcAft>
                          <a:spcPts val="0"/>
                        </a:spcAft>
                      </a:pPr>
                      <a:r>
                        <a:rPr lang="en-US" altLang="zh-CN" sz="1800" kern="100" dirty="0" smtClean="0">
                          <a:solidFill>
                            <a:schemeClr val="dk1"/>
                          </a:solidFill>
                          <a:effectLst/>
                          <a:latin typeface="+mn-lt"/>
                          <a:ea typeface="+mn-ea"/>
                          <a:cs typeface="+mn-cs"/>
                        </a:rPr>
                        <a:t>383</a:t>
                      </a:r>
                      <a:endParaRPr lang="zh-CN" altLang="zh-CN" sz="1800" kern="1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721229501"/>
                  </a:ext>
                </a:extLst>
              </a:tr>
            </a:tbl>
          </a:graphicData>
        </a:graphic>
      </p:graphicFrame>
      <p:sp>
        <p:nvSpPr>
          <p:cNvPr id="9" name="内容占位符 1"/>
          <p:cNvSpPr txBox="1">
            <a:spLocks/>
          </p:cNvSpPr>
          <p:nvPr/>
        </p:nvSpPr>
        <p:spPr>
          <a:xfrm>
            <a:off x="6629861" y="4963751"/>
            <a:ext cx="5383245" cy="1566881"/>
          </a:xfrm>
          <a:prstGeom prst="rect">
            <a:avLst/>
          </a:prstGeom>
          <a:solidFill>
            <a:srgbClr val="F79646">
              <a:lumMod val="40000"/>
              <a:lumOff val="60000"/>
            </a:srgbClr>
          </a:solidFill>
          <a:ln>
            <a:solidFill>
              <a:srgbClr val="002060"/>
            </a:solidFill>
          </a:ln>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ts val="0"/>
              </a:spcBef>
              <a:spcAft>
                <a:spcPts val="600"/>
              </a:spcAft>
              <a:buClrTx/>
              <a:buSzTx/>
              <a:buFont typeface="Wingdings" pitchFamily="2" charset="2"/>
              <a:buChar char="n"/>
              <a:tabLst/>
              <a:defRPr/>
            </a:pPr>
            <a:r>
              <a:rPr kumimoji="0" lang="en-US" altLang="zh-CN" sz="1800" b="0" i="0" u="none" strike="noStrike" kern="1200" cap="none" spc="0" normalizeH="0" baseline="0" noProof="0" dirty="0" smtClean="0">
                <a:ln>
                  <a:noFill/>
                </a:ln>
                <a:solidFill>
                  <a:sysClr val="windowText" lastClr="000000"/>
                </a:solidFill>
                <a:effectLst/>
                <a:uLnTx/>
                <a:uFillTx/>
                <a:latin typeface="微软雅黑" panose="020B0503020204020204" pitchFamily="34" charset="-122"/>
                <a:ea typeface="微软雅黑" pitchFamily="34" charset="-122"/>
                <a:cs typeface="+mn-cs"/>
                <a:sym typeface="+mn-ea"/>
              </a:rPr>
              <a:t>Bending magnets generate intensive x-ray photon with energy around 100 </a:t>
            </a:r>
            <a:r>
              <a:rPr kumimoji="0" lang="en-US" altLang="zh-CN" sz="1800" b="0" i="0" u="none" strike="noStrike" kern="1200" cap="none" spc="0" normalizeH="0" baseline="0" noProof="0" dirty="0" err="1" smtClean="0">
                <a:ln>
                  <a:noFill/>
                </a:ln>
                <a:solidFill>
                  <a:sysClr val="windowText" lastClr="000000"/>
                </a:solidFill>
                <a:effectLst/>
                <a:uLnTx/>
                <a:uFillTx/>
                <a:latin typeface="微软雅黑" panose="020B0503020204020204" pitchFamily="34" charset="-122"/>
                <a:ea typeface="微软雅黑" pitchFamily="34" charset="-122"/>
                <a:cs typeface="+mn-cs"/>
                <a:sym typeface="+mn-ea"/>
              </a:rPr>
              <a:t>keV</a:t>
            </a:r>
            <a:endParaRPr kumimoji="0" lang="en-US" altLang="zh-CN" sz="1800" b="0" i="0" u="none" strike="noStrike" kern="1200" cap="none" spc="0" normalizeH="0" baseline="0" noProof="0" dirty="0" smtClean="0">
              <a:ln>
                <a:noFill/>
              </a:ln>
              <a:solidFill>
                <a:sysClr val="windowText" lastClr="000000"/>
              </a:solidFill>
              <a:effectLst/>
              <a:uLnTx/>
              <a:uFillTx/>
              <a:latin typeface="微软雅黑" panose="020B0503020204020204" pitchFamily="34" charset="-122"/>
              <a:ea typeface="微软雅黑" pitchFamily="34" charset="-122"/>
              <a:cs typeface="+mn-cs"/>
              <a:sym typeface="+mn-ea"/>
            </a:endParaRPr>
          </a:p>
          <a:p>
            <a:pPr marL="342900" marR="0" lvl="0" indent="-342900" algn="just" defTabSz="914400" rtl="0" eaLnBrk="1" fontAlgn="auto" latinLnBrk="0" hangingPunct="1">
              <a:lnSpc>
                <a:spcPct val="120000"/>
              </a:lnSpc>
              <a:spcBef>
                <a:spcPts val="0"/>
              </a:spcBef>
              <a:spcAft>
                <a:spcPts val="600"/>
              </a:spcAft>
              <a:buClrTx/>
              <a:buSzTx/>
              <a:buFont typeface="Wingdings" pitchFamily="2" charset="2"/>
              <a:buChar char="n"/>
              <a:tabLst/>
              <a:defRPr/>
            </a:pPr>
            <a:r>
              <a:rPr kumimoji="0" lang="en-US" altLang="zh-CN" sz="1800" b="0" i="0" u="none" strike="noStrike" kern="1200" cap="none" spc="0" normalizeH="0" baseline="0" noProof="0" dirty="0" smtClean="0">
                <a:ln>
                  <a:noFill/>
                </a:ln>
                <a:solidFill>
                  <a:sysClr val="windowText" lastClr="000000"/>
                </a:solidFill>
                <a:effectLst/>
                <a:uLnTx/>
                <a:uFillTx/>
                <a:latin typeface="微软雅黑" panose="020B0503020204020204" pitchFamily="34" charset="-122"/>
                <a:ea typeface="微软雅黑" pitchFamily="34" charset="-122"/>
                <a:cs typeface="+mn-cs"/>
                <a:sym typeface="+mn-ea"/>
              </a:rPr>
              <a:t>Wiggler with 2T generates gamma-ray in the level of 100 MeV</a:t>
            </a:r>
            <a:endPar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itchFamily="34" charset="-122"/>
              <a:cs typeface="+mn-cs"/>
              <a:sym typeface="+mn-ea"/>
            </a:endParaRPr>
          </a:p>
        </p:txBody>
      </p:sp>
      <p:sp>
        <p:nvSpPr>
          <p:cNvPr id="10" name="Rectangle 9"/>
          <p:cNvSpPr/>
          <p:nvPr/>
        </p:nvSpPr>
        <p:spPr>
          <a:xfrm>
            <a:off x="382811" y="896532"/>
            <a:ext cx="1363900" cy="400110"/>
          </a:xfrm>
          <a:prstGeom prst="rect">
            <a:avLst/>
          </a:prstGeom>
          <a:solidFill>
            <a:srgbClr val="4BACC6">
              <a:lumMod val="40000"/>
              <a:lumOff val="60000"/>
            </a:srgbClr>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SR sources:</a:t>
            </a:r>
            <a:endParaRPr kumimoji="0" lang="zh-CN" altLang="en-US" sz="20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pic>
        <p:nvPicPr>
          <p:cNvPr id="11" name="picture" descr="descript"/>
          <p:cNvPicPr/>
          <p:nvPr/>
        </p:nvPicPr>
        <p:blipFill rotWithShape="1">
          <a:blip r:embed="rId2"/>
          <a:srcRect l="4015" t="5299" r="6323" b="5662"/>
          <a:stretch/>
        </p:blipFill>
        <p:spPr>
          <a:xfrm>
            <a:off x="6454109" y="1184745"/>
            <a:ext cx="5313620" cy="3377662"/>
          </a:xfrm>
          <a:prstGeom prst="rect">
            <a:avLst/>
          </a:prstGeom>
        </p:spPr>
      </p:pic>
      <p:pic>
        <p:nvPicPr>
          <p:cNvPr id="3" name="Picture 2"/>
          <p:cNvPicPr>
            <a:picLocks noChangeAspect="1"/>
          </p:cNvPicPr>
          <p:nvPr/>
        </p:nvPicPr>
        <p:blipFill>
          <a:blip r:embed="rId3"/>
          <a:stretch>
            <a:fillRect/>
          </a:stretch>
        </p:blipFill>
        <p:spPr>
          <a:xfrm>
            <a:off x="89885" y="4771478"/>
            <a:ext cx="6467548" cy="2086522"/>
          </a:xfrm>
          <a:prstGeom prst="rect">
            <a:avLst/>
          </a:prstGeom>
        </p:spPr>
      </p:pic>
      <p:sp>
        <p:nvSpPr>
          <p:cNvPr id="18" name="Rectangle 17"/>
          <p:cNvSpPr/>
          <p:nvPr/>
        </p:nvSpPr>
        <p:spPr>
          <a:xfrm>
            <a:off x="382811" y="4406293"/>
            <a:ext cx="3046027" cy="400110"/>
          </a:xfrm>
          <a:prstGeom prst="rect">
            <a:avLst/>
          </a:prstGeom>
          <a:solidFill>
            <a:srgbClr val="4BACC6">
              <a:lumMod val="40000"/>
              <a:lumOff val="60000"/>
            </a:srgbClr>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Impacts</a:t>
            </a:r>
            <a:r>
              <a:rPr kumimoji="0" lang="en-US" altLang="zh-CN" sz="2000" b="0" i="0" u="none" strike="noStrike" kern="0" cap="none" spc="0" normalizeH="0" noProof="0" dirty="0" smtClean="0">
                <a:ln>
                  <a:noFill/>
                </a:ln>
                <a:solidFill>
                  <a:prstClr val="black"/>
                </a:solidFill>
                <a:effectLst/>
                <a:uLnTx/>
                <a:uFillTx/>
                <a:latin typeface="Calibri"/>
                <a:ea typeface="宋体" panose="02010600030101010101" pitchFamily="2" charset="-122"/>
              </a:rPr>
              <a:t> to beam dynamics</a:t>
            </a:r>
            <a:r>
              <a:rPr kumimoji="0" lang="en-US" altLang="zh-CN" sz="20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a:t>
            </a:r>
            <a:endParaRPr kumimoji="0" lang="zh-CN" altLang="en-US" sz="20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spTree>
    <p:extLst>
      <p:ext uri="{BB962C8B-B14F-4D97-AF65-F5344CB8AC3E}">
        <p14:creationId xmlns:p14="http://schemas.microsoft.com/office/powerpoint/2010/main" val="411097669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smtClean="0">
                <a:latin typeface="Franklin Gothic Medium" panose="020B0603020102020204" pitchFamily="34" charset="0"/>
              </a:rPr>
              <a:t>Highlight: R&amp;D </a:t>
            </a:r>
            <a:r>
              <a:rPr lang="en-US" altLang="zh-CN" dirty="0">
                <a:latin typeface="Franklin Gothic Medium" panose="020B0603020102020204" pitchFamily="34" charset="0"/>
              </a:rPr>
              <a:t>for Iron-based HTS magnets</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25</a:t>
            </a:fld>
            <a:endParaRPr lang="zh-CN" altLang="en-US">
              <a:solidFill>
                <a:prstClr val="black">
                  <a:tint val="75000"/>
                </a:prstClr>
              </a:solidFill>
            </a:endParaRPr>
          </a:p>
        </p:txBody>
      </p:sp>
      <p:sp>
        <p:nvSpPr>
          <p:cNvPr id="4" name="内容占位符 6"/>
          <p:cNvSpPr>
            <a:spLocks noGrp="1"/>
          </p:cNvSpPr>
          <p:nvPr>
            <p:ph idx="1"/>
          </p:nvPr>
        </p:nvSpPr>
        <p:spPr>
          <a:xfrm>
            <a:off x="130930" y="905709"/>
            <a:ext cx="4303221" cy="5793764"/>
          </a:xfrm>
        </p:spPr>
        <p:txBody>
          <a:bodyPr>
            <a:normAutofit lnSpcReduction="10000"/>
          </a:bodyPr>
          <a:lstStyle/>
          <a:p>
            <a:pPr marL="215900" indent="-215900">
              <a:lnSpc>
                <a:spcPct val="110000"/>
              </a:lnSpc>
              <a:spcBef>
                <a:spcPts val="300"/>
              </a:spcBef>
            </a:pPr>
            <a:r>
              <a:rPr kumimoji="1" lang="en-US" altLang="zh-CN" sz="2200" dirty="0">
                <a:latin typeface="Franklin Gothic Book" panose="020B0503020102020204" pitchFamily="34" charset="0"/>
                <a:ea typeface="MS PGothic" panose="020B0600070205080204" charset="-128"/>
              </a:rPr>
              <a:t>Iron-based superconducting materials are very promising for high-field magnets</a:t>
            </a:r>
          </a:p>
          <a:p>
            <a:pPr marL="615315" lvl="1" indent="-215900">
              <a:lnSpc>
                <a:spcPct val="110000"/>
              </a:lnSpc>
              <a:spcBef>
                <a:spcPts val="300"/>
              </a:spcBef>
            </a:pPr>
            <a:r>
              <a:rPr lang="en-US" altLang="zh-CN" sz="2000" dirty="0">
                <a:latin typeface="Franklin Gothic Book" panose="020B0503020102020204" pitchFamily="34" charset="0"/>
                <a:ea typeface="等线" panose="02010600030101010101" pitchFamily="2" charset="-122"/>
              </a:rPr>
              <a:t>Isotropic</a:t>
            </a:r>
          </a:p>
          <a:p>
            <a:pPr marL="615315" lvl="1" indent="-215900">
              <a:lnSpc>
                <a:spcPct val="110000"/>
              </a:lnSpc>
              <a:spcBef>
                <a:spcPts val="300"/>
              </a:spcBef>
            </a:pPr>
            <a:r>
              <a:rPr lang="en-US" altLang="zh-CN" sz="2000" dirty="0">
                <a:latin typeface="Franklin Gothic Book" panose="020B0503020102020204" pitchFamily="34" charset="0"/>
                <a:ea typeface="等线" panose="02010600030101010101" pitchFamily="2" charset="-122"/>
              </a:rPr>
              <a:t>May go to very high field</a:t>
            </a:r>
          </a:p>
          <a:p>
            <a:pPr marL="615315" lvl="1" indent="-215900">
              <a:lnSpc>
                <a:spcPct val="110000"/>
              </a:lnSpc>
              <a:spcBef>
                <a:spcPts val="300"/>
              </a:spcBef>
            </a:pPr>
            <a:r>
              <a:rPr lang="en-US" altLang="zh-CN" sz="2000" dirty="0">
                <a:latin typeface="Franklin Gothic Book" panose="020B0503020102020204" pitchFamily="34" charset="0"/>
                <a:ea typeface="等线" panose="02010600030101010101" pitchFamily="2" charset="-122"/>
              </a:rPr>
              <a:t>Raw materials are cheap</a:t>
            </a:r>
          </a:p>
          <a:p>
            <a:pPr marL="615315" lvl="1" indent="-215900">
              <a:lnSpc>
                <a:spcPct val="110000"/>
              </a:lnSpc>
              <a:spcBef>
                <a:spcPts val="300"/>
              </a:spcBef>
            </a:pPr>
            <a:r>
              <a:rPr lang="en-US" altLang="zh-CN" sz="2000" dirty="0">
                <a:latin typeface="Franklin Gothic Book" panose="020B0503020102020204" pitchFamily="34" charset="0"/>
                <a:ea typeface="等线" panose="02010600030101010101" pitchFamily="2" charset="-122"/>
              </a:rPr>
              <a:t>Metal, easy for production</a:t>
            </a:r>
            <a:endParaRPr lang="zh-CN" altLang="en-US" sz="2000" dirty="0">
              <a:latin typeface="Franklin Gothic Book" panose="020B0503020102020204" pitchFamily="34" charset="0"/>
              <a:ea typeface="等线" panose="02010600030101010101" pitchFamily="2" charset="-122"/>
            </a:endParaRPr>
          </a:p>
          <a:p>
            <a:pPr marL="215900" indent="-215900">
              <a:lnSpc>
                <a:spcPct val="110000"/>
              </a:lnSpc>
              <a:spcBef>
                <a:spcPts val="300"/>
              </a:spcBef>
            </a:pPr>
            <a:r>
              <a:rPr lang="en-US" altLang="zh-CN" sz="2200" dirty="0">
                <a:latin typeface="Franklin Gothic Book" panose="020B0503020102020204" pitchFamily="34" charset="0"/>
              </a:rPr>
              <a:t>Technology spin-off can be enormous</a:t>
            </a:r>
          </a:p>
          <a:p>
            <a:pPr marL="215900" indent="-215900">
              <a:lnSpc>
                <a:spcPct val="110000"/>
              </a:lnSpc>
              <a:spcBef>
                <a:spcPts val="300"/>
              </a:spcBef>
            </a:pPr>
            <a:r>
              <a:rPr lang="en-US" altLang="zh-CN" sz="2200" dirty="0">
                <a:latin typeface="Franklin Gothic Book" panose="020B0503020102020204" pitchFamily="34" charset="0"/>
              </a:rPr>
              <a:t>Major R&amp;D goals</a:t>
            </a:r>
          </a:p>
          <a:p>
            <a:pPr marL="615315" lvl="1" indent="-215900">
              <a:lnSpc>
                <a:spcPct val="110000"/>
              </a:lnSpc>
              <a:spcBef>
                <a:spcPts val="300"/>
              </a:spcBef>
            </a:pPr>
            <a:r>
              <a:rPr lang="en-US" altLang="zh-CN" sz="2000" dirty="0">
                <a:latin typeface="Franklin Gothic Book" panose="020B0503020102020204" pitchFamily="34" charset="0"/>
              </a:rPr>
              <a:t>High </a:t>
            </a:r>
            <a:r>
              <a:rPr lang="en-US" altLang="zh-CN" sz="2000" dirty="0" err="1">
                <a:latin typeface="Franklin Gothic Book" panose="020B0503020102020204" pitchFamily="34" charset="0"/>
              </a:rPr>
              <a:t>Jc</a:t>
            </a:r>
            <a:r>
              <a:rPr lang="en-US" altLang="zh-CN" sz="2000" dirty="0">
                <a:latin typeface="Franklin Gothic Book" panose="020B0503020102020204" pitchFamily="34" charset="0"/>
              </a:rPr>
              <a:t>: &gt; 1000A/mm</a:t>
            </a:r>
            <a:r>
              <a:rPr lang="en-US" altLang="zh-CN" sz="2000" baseline="30000" dirty="0">
                <a:latin typeface="Franklin Gothic Book" panose="020B0503020102020204" pitchFamily="34" charset="0"/>
              </a:rPr>
              <a:t>2</a:t>
            </a:r>
            <a:r>
              <a:rPr lang="en-US" altLang="zh-CN" sz="2000" dirty="0">
                <a:latin typeface="Franklin Gothic Book" panose="020B0503020102020204" pitchFamily="34" charset="0"/>
              </a:rPr>
              <a:t>@4.2K</a:t>
            </a:r>
          </a:p>
          <a:p>
            <a:pPr marL="615315" lvl="1" indent="-215900">
              <a:lnSpc>
                <a:spcPct val="110000"/>
              </a:lnSpc>
              <a:spcBef>
                <a:spcPts val="300"/>
              </a:spcBef>
            </a:pPr>
            <a:r>
              <a:rPr lang="en-US" altLang="zh-CN" sz="2000" dirty="0">
                <a:latin typeface="Franklin Gothic Book" panose="020B0503020102020204" pitchFamily="34" charset="0"/>
              </a:rPr>
              <a:t>Long cable: &gt; 1000 m</a:t>
            </a:r>
          </a:p>
          <a:p>
            <a:pPr marL="615315" lvl="1" indent="-215900">
              <a:lnSpc>
                <a:spcPct val="110000"/>
              </a:lnSpc>
              <a:spcBef>
                <a:spcPts val="300"/>
              </a:spcBef>
            </a:pPr>
            <a:r>
              <a:rPr lang="en-US" altLang="zh-CN" sz="2000" dirty="0">
                <a:latin typeface="Franklin Gothic Book" panose="020B0503020102020204" pitchFamily="34" charset="0"/>
              </a:rPr>
              <a:t>Low cost: &lt; 5$/</a:t>
            </a:r>
            <a:r>
              <a:rPr lang="en-US" altLang="zh-CN" sz="2000" dirty="0" err="1">
                <a:latin typeface="Franklin Gothic Book" panose="020B0503020102020204" pitchFamily="34" charset="0"/>
              </a:rPr>
              <a:t>kA</a:t>
            </a:r>
            <a:r>
              <a:rPr lang="en-US" altLang="zh-CN" sz="2000" dirty="0" err="1">
                <a:latin typeface="Franklin Gothic Book" panose="020B0503020102020204" pitchFamily="34" charset="0"/>
                <a:sym typeface="Symbol" panose="05050102010706020507" pitchFamily="18" charset="2"/>
              </a:rPr>
              <a:t></a:t>
            </a:r>
            <a:r>
              <a:rPr lang="en-US" altLang="zh-CN" sz="2000" dirty="0" err="1">
                <a:latin typeface="Franklin Gothic Book" panose="020B0503020102020204" pitchFamily="34" charset="0"/>
              </a:rPr>
              <a:t>m</a:t>
            </a:r>
            <a:endParaRPr lang="en-US" altLang="zh-CN" sz="2000" dirty="0">
              <a:latin typeface="Franklin Gothic Book" panose="020B0503020102020204" pitchFamily="34" charset="0"/>
            </a:endParaRPr>
          </a:p>
          <a:p>
            <a:pPr marL="215900" indent="-215900">
              <a:lnSpc>
                <a:spcPct val="110000"/>
              </a:lnSpc>
              <a:spcBef>
                <a:spcPts val="300"/>
              </a:spcBef>
            </a:pPr>
            <a:r>
              <a:rPr lang="en-US" altLang="zh-CN" sz="2200" dirty="0">
                <a:latin typeface="Franklin Gothic Book" panose="020B0503020102020204" pitchFamily="34" charset="0"/>
              </a:rPr>
              <a:t>A collaboration formed in 2016 by IHEP, IOP, IOEE, SJTU, etc., and supported by CAS</a:t>
            </a:r>
          </a:p>
        </p:txBody>
      </p:sp>
      <p:graphicFrame>
        <p:nvGraphicFramePr>
          <p:cNvPr id="5" name="Chart 1"/>
          <p:cNvGraphicFramePr>
            <a:graphicFrameLocks noGrp="1"/>
          </p:cNvGraphicFramePr>
          <p:nvPr>
            <p:extLst>
              <p:ext uri="{D42A27DB-BD31-4B8C-83A1-F6EECF244321}">
                <p14:modId xmlns:p14="http://schemas.microsoft.com/office/powerpoint/2010/main" val="2946042989"/>
              </p:ext>
            </p:extLst>
          </p:nvPr>
        </p:nvGraphicFramePr>
        <p:xfrm>
          <a:off x="4346109" y="1056131"/>
          <a:ext cx="4632634" cy="2718204"/>
        </p:xfrm>
        <a:graphic>
          <a:graphicData uri="http://schemas.openxmlformats.org/drawingml/2006/chart">
            <c:chart xmlns:c="http://schemas.openxmlformats.org/drawingml/2006/chart" xmlns:r="http://schemas.openxmlformats.org/officeDocument/2006/relationships" r:id="rId2"/>
          </a:graphicData>
        </a:graphic>
      </p:graphicFrame>
      <p:sp>
        <p:nvSpPr>
          <p:cNvPr id="6" name="矩形 12"/>
          <p:cNvSpPr>
            <a:spLocks noChangeArrowheads="1"/>
          </p:cNvSpPr>
          <p:nvPr/>
        </p:nvSpPr>
        <p:spPr bwMode="auto">
          <a:xfrm>
            <a:off x="9437839" y="2206269"/>
            <a:ext cx="2544448" cy="5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32" tIns="45666" rIns="91332" bIns="45666">
            <a:spAutoFit/>
          </a:bodyPr>
          <a:lstStyle>
            <a:lvl1pPr defTabSz="9131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31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31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fontAlgn="base">
              <a:lnSpc>
                <a:spcPct val="100000"/>
              </a:lnSpc>
              <a:spcBef>
                <a:spcPct val="0"/>
              </a:spcBef>
              <a:spcAft>
                <a:spcPct val="0"/>
              </a:spcAft>
              <a:buNone/>
              <a:defRPr/>
            </a:pPr>
            <a:r>
              <a:rPr lang="en-US" altLang="zh-CN" sz="1400" b="1" dirty="0">
                <a:solidFill>
                  <a:srgbClr val="0000FF"/>
                </a:solidFill>
              </a:rPr>
              <a:t>1st Iron-based Superconducting solenoid Coil at 24T </a:t>
            </a:r>
          </a:p>
        </p:txBody>
      </p:sp>
      <p:pic>
        <p:nvPicPr>
          <p:cNvPr id="8" name="图片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394" y="4792933"/>
            <a:ext cx="2763893" cy="179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5C7465D-F480-4420-A219-A0354B4E16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04131" y="3802591"/>
            <a:ext cx="3886291" cy="2923725"/>
          </a:xfrm>
          <a:prstGeom prst="rect">
            <a:avLst/>
          </a:prstGeom>
        </p:spPr>
      </p:pic>
      <p:sp>
        <p:nvSpPr>
          <p:cNvPr id="11" name="矩形 12"/>
          <p:cNvSpPr>
            <a:spLocks noChangeArrowheads="1"/>
          </p:cNvSpPr>
          <p:nvPr/>
        </p:nvSpPr>
        <p:spPr bwMode="auto">
          <a:xfrm>
            <a:off x="5249260" y="5885638"/>
            <a:ext cx="1713070" cy="5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32" tIns="45666" rIns="91332" bIns="45666">
            <a:spAutoFit/>
          </a:bodyPr>
          <a:lstStyle>
            <a:lvl1pPr defTabSz="9131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defTabSz="9131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9131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fontAlgn="base">
              <a:lnSpc>
                <a:spcPct val="100000"/>
              </a:lnSpc>
              <a:spcBef>
                <a:spcPct val="0"/>
              </a:spcBef>
              <a:spcAft>
                <a:spcPct val="0"/>
              </a:spcAft>
              <a:buNone/>
              <a:defRPr/>
            </a:pPr>
            <a:r>
              <a:rPr lang="en-US" altLang="zh-CN" sz="1400" b="1" dirty="0">
                <a:solidFill>
                  <a:srgbClr val="0000FF"/>
                </a:solidFill>
              </a:rPr>
              <a:t>12.5T dipole with Nb3Sn and </a:t>
            </a:r>
            <a:r>
              <a:rPr lang="en-US" altLang="zh-CN" sz="1400" b="1" dirty="0" err="1">
                <a:solidFill>
                  <a:srgbClr val="0000FF"/>
                </a:solidFill>
              </a:rPr>
              <a:t>NbTi</a:t>
            </a:r>
            <a:r>
              <a:rPr lang="en-US" altLang="zh-CN" sz="1400" b="1" dirty="0">
                <a:solidFill>
                  <a:srgbClr val="0000FF"/>
                </a:solidFill>
              </a:rPr>
              <a:t> coil</a:t>
            </a:r>
          </a:p>
        </p:txBody>
      </p:sp>
      <p:pic>
        <p:nvPicPr>
          <p:cNvPr id="9" name="Picture 8"/>
          <p:cNvPicPr>
            <a:picLocks noChangeAspect="1"/>
          </p:cNvPicPr>
          <p:nvPr/>
        </p:nvPicPr>
        <p:blipFill rotWithShape="1">
          <a:blip r:embed="rId5"/>
          <a:srcRect r="6916" b="4068"/>
          <a:stretch/>
        </p:blipFill>
        <p:spPr>
          <a:xfrm>
            <a:off x="9225709" y="2729380"/>
            <a:ext cx="2756578" cy="1980434"/>
          </a:xfrm>
          <a:prstGeom prst="rect">
            <a:avLst/>
          </a:prstGeom>
        </p:spPr>
      </p:pic>
      <p:sp>
        <p:nvSpPr>
          <p:cNvPr id="14" name="Rectangle 13"/>
          <p:cNvSpPr/>
          <p:nvPr/>
        </p:nvSpPr>
        <p:spPr>
          <a:xfrm>
            <a:off x="9260761" y="1415228"/>
            <a:ext cx="2763893" cy="701731"/>
          </a:xfrm>
          <a:prstGeom prst="rect">
            <a:avLst/>
          </a:prstGeom>
          <a:solidFill>
            <a:schemeClr val="accent4">
              <a:lumMod val="40000"/>
              <a:lumOff val="60000"/>
            </a:schemeClr>
          </a:solidFill>
          <a:ln>
            <a:solidFill>
              <a:schemeClr val="tx1"/>
            </a:solidFill>
          </a:ln>
        </p:spPr>
        <p:txBody>
          <a:bodyPr wrap="square">
            <a:spAutoFit/>
          </a:bodyPr>
          <a:lstStyle/>
          <a:p>
            <a:pPr lvl="0">
              <a:lnSpc>
                <a:spcPct val="110000"/>
              </a:lnSpc>
              <a:spcBef>
                <a:spcPts val="300"/>
              </a:spcBef>
              <a:buSzPct val="70000"/>
            </a:pPr>
            <a:r>
              <a:rPr lang="en-US" altLang="zh-CN" b="1" kern="0" dirty="0">
                <a:solidFill>
                  <a:schemeClr val="tx2">
                    <a:lumMod val="75000"/>
                  </a:schemeClr>
                </a:solidFill>
                <a:latin typeface="Franklin Gothic Book" panose="020B0503020102020204" pitchFamily="34" charset="0"/>
                <a:ea typeface="微软雅黑" panose="020B0503020204020204" pitchFamily="34" charset="-122"/>
                <a:sym typeface="+mn-ea"/>
              </a:rPr>
              <a:t>World first: 1000m IBS cable, IBS coil, </a:t>
            </a:r>
            <a:r>
              <a:rPr lang="en-US" altLang="zh-CN" kern="0" dirty="0">
                <a:solidFill>
                  <a:schemeClr val="tx2">
                    <a:lumMod val="75000"/>
                  </a:schemeClr>
                </a:solidFill>
                <a:latin typeface="Franklin Gothic Book" panose="020B0503020102020204" pitchFamily="34" charset="0"/>
                <a:ea typeface="微软雅黑" panose="020B0503020204020204" pitchFamily="34" charset="-122"/>
                <a:sym typeface="Wingdings" panose="05000000000000000000" pitchFamily="2" charset="2"/>
              </a:rPr>
              <a:t></a:t>
            </a:r>
            <a:r>
              <a:rPr lang="en-US" altLang="zh-CN" b="1" kern="0" dirty="0">
                <a:solidFill>
                  <a:schemeClr val="tx2">
                    <a:lumMod val="75000"/>
                  </a:schemeClr>
                </a:solidFill>
                <a:latin typeface="Franklin Gothic Book" panose="020B0503020102020204" pitchFamily="34" charset="0"/>
                <a:ea typeface="微软雅黑" panose="020B0503020204020204" pitchFamily="34" charset="-122"/>
                <a:sym typeface="+mn-ea"/>
              </a:rPr>
              <a:t> magnet</a:t>
            </a:r>
          </a:p>
        </p:txBody>
      </p:sp>
    </p:spTree>
    <p:extLst>
      <p:ext uri="{BB962C8B-B14F-4D97-AF65-F5344CB8AC3E}">
        <p14:creationId xmlns:p14="http://schemas.microsoft.com/office/powerpoint/2010/main" val="3523567612"/>
      </p:ext>
    </p:extLst>
  </p:cSld>
  <p:clrMapOvr>
    <a:masterClrMapping/>
  </p:clrMapOvr>
  <mc:AlternateContent xmlns:mc="http://schemas.openxmlformats.org/markup-compatibility/2006" xmlns:p14="http://schemas.microsoft.com/office/powerpoint/2010/main">
    <mc:Choice Requires="p14">
      <p:transition spd="slow" p14:dur="2000" advTm="141"/>
    </mc:Choice>
    <mc:Fallback xmlns="">
      <p:transition spd="slow" advTm="14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26</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sz="3200" dirty="0" smtClean="0"/>
              <a:t>Highlight: conventional technology from HEPS/BEPC</a:t>
            </a:r>
            <a:endParaRPr lang="zh-CN" altLang="en-US" sz="3200" dirty="0"/>
          </a:p>
        </p:txBody>
      </p:sp>
      <p:pic>
        <p:nvPicPr>
          <p:cNvPr id="31" name="图片 7"/>
          <p:cNvPicPr>
            <a:picLocks noChangeAspect="1"/>
          </p:cNvPicPr>
          <p:nvPr/>
        </p:nvPicPr>
        <p:blipFill>
          <a:blip r:embed="rId2"/>
          <a:stretch>
            <a:fillRect/>
          </a:stretch>
        </p:blipFill>
        <p:spPr>
          <a:xfrm>
            <a:off x="119336" y="4881354"/>
            <a:ext cx="2520280" cy="1891218"/>
          </a:xfrm>
          <a:prstGeom prst="rect">
            <a:avLst/>
          </a:prstGeom>
        </p:spPr>
      </p:pic>
      <p:sp>
        <p:nvSpPr>
          <p:cNvPr id="32" name="Content Placeholder 2"/>
          <p:cNvSpPr txBox="1">
            <a:spLocks/>
          </p:cNvSpPr>
          <p:nvPr/>
        </p:nvSpPr>
        <p:spPr>
          <a:xfrm>
            <a:off x="360760" y="911037"/>
            <a:ext cx="11618644" cy="1631762"/>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Many of the CEPC needed key technologies were developed and verified in projects such as BEPCII and HEPS, which was conducted by IHEP. These technologies include conventional magnets, vacuum system, magnet power supply, mechanical system, alignment, etc.</a:t>
            </a:r>
          </a:p>
          <a:p>
            <a:r>
              <a:rPr lang="en-US" altLang="zh-CN"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relevant system cost for CEPC can be accordingly evaluated precisely. </a:t>
            </a:r>
            <a:endParaRPr lang="en-US" altLang="zh-CN"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3" name="图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032" y="2708920"/>
            <a:ext cx="3974192" cy="2154128"/>
          </a:xfrm>
          <a:prstGeom prst="rect">
            <a:avLst/>
          </a:prstGeom>
        </p:spPr>
      </p:pic>
      <p:grpSp>
        <p:nvGrpSpPr>
          <p:cNvPr id="34" name="Group 33"/>
          <p:cNvGrpSpPr/>
          <p:nvPr/>
        </p:nvGrpSpPr>
        <p:grpSpPr>
          <a:xfrm>
            <a:off x="1168152" y="2711336"/>
            <a:ext cx="1656183" cy="383217"/>
            <a:chOff x="1343471" y="4149222"/>
            <a:chExt cx="1548299" cy="1000979"/>
          </a:xfrm>
        </p:grpSpPr>
        <p:sp>
          <p:nvSpPr>
            <p:cNvPr id="35" name="Rounded Rectangle 34"/>
            <p:cNvSpPr/>
            <p:nvPr/>
          </p:nvSpPr>
          <p:spPr>
            <a:xfrm>
              <a:off x="1343471" y="4258472"/>
              <a:ext cx="1548299"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6" name="TextBox 35"/>
            <p:cNvSpPr txBox="1"/>
            <p:nvPr/>
          </p:nvSpPr>
          <p:spPr>
            <a:xfrm>
              <a:off x="1369368" y="4149222"/>
              <a:ext cx="1496502" cy="612428"/>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smtClean="0">
                  <a:ln>
                    <a:noFill/>
                  </a:ln>
                  <a:solidFill>
                    <a:prstClr val="black"/>
                  </a:solidFill>
                  <a:effectLst/>
                  <a:uLnTx/>
                  <a:uFillTx/>
                  <a:latin typeface="Calibri"/>
                  <a:ea typeface="宋体" panose="02010600030101010101" pitchFamily="2" charset="-122"/>
                </a:rPr>
                <a:t>Linac</a:t>
              </a: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 Complex</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pic>
        <p:nvPicPr>
          <p:cNvPr id="37" name="图片 6"/>
          <p:cNvPicPr>
            <a:picLocks noChangeAspect="1"/>
          </p:cNvPicPr>
          <p:nvPr/>
        </p:nvPicPr>
        <p:blipFill rotWithShape="1">
          <a:blip r:embed="rId4" cstate="print">
            <a:extLst>
              <a:ext uri="{28A0092B-C50C-407E-A947-70E740481C1C}">
                <a14:useLocalDpi xmlns:a14="http://schemas.microsoft.com/office/drawing/2010/main"/>
              </a:ext>
            </a:extLst>
          </a:blip>
          <a:srcRect l="21022" r="3321"/>
          <a:stretch/>
        </p:blipFill>
        <p:spPr>
          <a:xfrm>
            <a:off x="4121229" y="2716880"/>
            <a:ext cx="4351035" cy="2161264"/>
          </a:xfrm>
          <a:prstGeom prst="rect">
            <a:avLst/>
          </a:prstGeom>
        </p:spPr>
      </p:pic>
      <p:grpSp>
        <p:nvGrpSpPr>
          <p:cNvPr id="38" name="Group 37"/>
          <p:cNvGrpSpPr/>
          <p:nvPr/>
        </p:nvGrpSpPr>
        <p:grpSpPr>
          <a:xfrm>
            <a:off x="5252324" y="2708920"/>
            <a:ext cx="2540564" cy="646331"/>
            <a:chOff x="1308333" y="4167578"/>
            <a:chExt cx="1618575" cy="1688242"/>
          </a:xfrm>
        </p:grpSpPr>
        <p:sp>
          <p:nvSpPr>
            <p:cNvPr id="39" name="Rounded Rectangle 38"/>
            <p:cNvSpPr/>
            <p:nvPr/>
          </p:nvSpPr>
          <p:spPr>
            <a:xfrm>
              <a:off x="1343471" y="4258472"/>
              <a:ext cx="1548299"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0" name="TextBox 39"/>
            <p:cNvSpPr txBox="1"/>
            <p:nvPr/>
          </p:nvSpPr>
          <p:spPr>
            <a:xfrm>
              <a:off x="1308333" y="4167578"/>
              <a:ext cx="1618575" cy="168824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Conventional magnet</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pic>
        <p:nvPicPr>
          <p:cNvPr id="41" name="图片 7"/>
          <p:cNvPicPr>
            <a:picLocks noChangeAspect="1"/>
          </p:cNvPicPr>
          <p:nvPr/>
        </p:nvPicPr>
        <p:blipFill rotWithShape="1">
          <a:blip r:embed="rId5"/>
          <a:srcRect l="34104" t="24887" r="1" b="26964"/>
          <a:stretch/>
        </p:blipFill>
        <p:spPr>
          <a:xfrm>
            <a:off x="8544272" y="2721976"/>
            <a:ext cx="3600400" cy="2159334"/>
          </a:xfrm>
          <a:prstGeom prst="rect">
            <a:avLst/>
          </a:prstGeom>
        </p:spPr>
      </p:pic>
      <p:grpSp>
        <p:nvGrpSpPr>
          <p:cNvPr id="42" name="Group 41"/>
          <p:cNvGrpSpPr/>
          <p:nvPr/>
        </p:nvGrpSpPr>
        <p:grpSpPr>
          <a:xfrm>
            <a:off x="9089292" y="2720184"/>
            <a:ext cx="2540564" cy="376190"/>
            <a:chOff x="1308333" y="4167578"/>
            <a:chExt cx="1618575" cy="982623"/>
          </a:xfrm>
        </p:grpSpPr>
        <p:sp>
          <p:nvSpPr>
            <p:cNvPr id="43" name="Rounded Rectangle 42"/>
            <p:cNvSpPr/>
            <p:nvPr/>
          </p:nvSpPr>
          <p:spPr>
            <a:xfrm>
              <a:off x="1343471" y="4258472"/>
              <a:ext cx="1548299"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4" name="TextBox 43"/>
            <p:cNvSpPr txBox="1"/>
            <p:nvPr/>
          </p:nvSpPr>
          <p:spPr>
            <a:xfrm>
              <a:off x="1308333" y="4167578"/>
              <a:ext cx="1618575" cy="9647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Power Supply</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grpSp>
        <p:nvGrpSpPr>
          <p:cNvPr id="45" name="Group 44"/>
          <p:cNvGrpSpPr/>
          <p:nvPr/>
        </p:nvGrpSpPr>
        <p:grpSpPr>
          <a:xfrm>
            <a:off x="906740" y="4890353"/>
            <a:ext cx="1656183" cy="383217"/>
            <a:chOff x="1343471" y="4149222"/>
            <a:chExt cx="1548299" cy="1000979"/>
          </a:xfrm>
        </p:grpSpPr>
        <p:sp>
          <p:nvSpPr>
            <p:cNvPr id="46" name="Rounded Rectangle 45"/>
            <p:cNvSpPr/>
            <p:nvPr/>
          </p:nvSpPr>
          <p:spPr>
            <a:xfrm>
              <a:off x="1343471" y="4258472"/>
              <a:ext cx="1548299"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7" name="TextBox 46"/>
            <p:cNvSpPr txBox="1"/>
            <p:nvPr/>
          </p:nvSpPr>
          <p:spPr>
            <a:xfrm>
              <a:off x="1369368" y="4149222"/>
              <a:ext cx="1496502" cy="96471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Alignment</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pic>
        <p:nvPicPr>
          <p:cNvPr id="48" name="图片 4"/>
          <p:cNvPicPr>
            <a:picLocks noChangeAspect="1"/>
          </p:cNvPicPr>
          <p:nvPr/>
        </p:nvPicPr>
        <p:blipFill>
          <a:blip r:embed="rId6"/>
          <a:stretch>
            <a:fillRect/>
          </a:stretch>
        </p:blipFill>
        <p:spPr>
          <a:xfrm>
            <a:off x="4357143" y="4904982"/>
            <a:ext cx="3323033" cy="1901612"/>
          </a:xfrm>
          <a:prstGeom prst="rect">
            <a:avLst/>
          </a:prstGeom>
        </p:spPr>
      </p:pic>
      <p:grpSp>
        <p:nvGrpSpPr>
          <p:cNvPr id="49" name="Group 48"/>
          <p:cNvGrpSpPr/>
          <p:nvPr/>
        </p:nvGrpSpPr>
        <p:grpSpPr>
          <a:xfrm>
            <a:off x="3974939" y="4857846"/>
            <a:ext cx="3057165" cy="383217"/>
            <a:chOff x="1343471" y="4149222"/>
            <a:chExt cx="1548299" cy="1000979"/>
          </a:xfrm>
        </p:grpSpPr>
        <p:sp>
          <p:nvSpPr>
            <p:cNvPr id="50" name="Rounded Rectangle 49"/>
            <p:cNvSpPr/>
            <p:nvPr/>
          </p:nvSpPr>
          <p:spPr>
            <a:xfrm>
              <a:off x="1343471" y="4258472"/>
              <a:ext cx="1548299"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51" name="TextBox 50"/>
            <p:cNvSpPr txBox="1"/>
            <p:nvPr/>
          </p:nvSpPr>
          <p:spPr>
            <a:xfrm>
              <a:off x="1369368" y="4149222"/>
              <a:ext cx="1496502" cy="96471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Various vacuum components</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pic>
        <p:nvPicPr>
          <p:cNvPr id="52" name="图片 6"/>
          <p:cNvPicPr>
            <a:picLocks noChangeAspect="1"/>
          </p:cNvPicPr>
          <p:nvPr/>
        </p:nvPicPr>
        <p:blipFill rotWithShape="1">
          <a:blip r:embed="rId7"/>
          <a:srcRect l="1035" t="1404" r="929" b="1544"/>
          <a:stretch/>
        </p:blipFill>
        <p:spPr>
          <a:xfrm>
            <a:off x="7737735" y="4921203"/>
            <a:ext cx="2498868" cy="1851369"/>
          </a:xfrm>
          <a:prstGeom prst="rect">
            <a:avLst/>
          </a:prstGeom>
          <a:solidFill>
            <a:srgbClr val="8064A2">
              <a:lumMod val="20000"/>
              <a:lumOff val="80000"/>
            </a:srgbClr>
          </a:solidFill>
          <a:ln w="19050">
            <a:solidFill>
              <a:sysClr val="window" lastClr="FFFFFF"/>
            </a:solidFill>
          </a:ln>
        </p:spPr>
      </p:pic>
      <p:pic>
        <p:nvPicPr>
          <p:cNvPr id="53" name="图片 10">
            <a:extLst>
              <a:ext uri="{FF2B5EF4-FFF2-40B4-BE49-F238E27FC236}">
                <a16:creationId xmlns:a16="http://schemas.microsoft.com/office/drawing/2014/main" id="{CE52643B-2FF5-4B2A-B9F0-BEF2B89055E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49077" b="26640"/>
          <a:stretch/>
        </p:blipFill>
        <p:spPr>
          <a:xfrm>
            <a:off x="10245052" y="4927449"/>
            <a:ext cx="1329651" cy="1844154"/>
          </a:xfrm>
          <a:prstGeom prst="rect">
            <a:avLst/>
          </a:prstGeom>
        </p:spPr>
      </p:pic>
      <p:grpSp>
        <p:nvGrpSpPr>
          <p:cNvPr id="54" name="Group 53"/>
          <p:cNvGrpSpPr/>
          <p:nvPr/>
        </p:nvGrpSpPr>
        <p:grpSpPr>
          <a:xfrm>
            <a:off x="9192344" y="4917991"/>
            <a:ext cx="2238343" cy="383217"/>
            <a:chOff x="1343471" y="4149222"/>
            <a:chExt cx="1548299" cy="1000979"/>
          </a:xfrm>
        </p:grpSpPr>
        <p:sp>
          <p:nvSpPr>
            <p:cNvPr id="55" name="Rounded Rectangle 54"/>
            <p:cNvSpPr/>
            <p:nvPr/>
          </p:nvSpPr>
          <p:spPr>
            <a:xfrm>
              <a:off x="1343471" y="4258472"/>
              <a:ext cx="1548299"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56" name="TextBox 55"/>
            <p:cNvSpPr txBox="1"/>
            <p:nvPr/>
          </p:nvSpPr>
          <p:spPr>
            <a:xfrm>
              <a:off x="1369368" y="4149222"/>
              <a:ext cx="1496502" cy="964711"/>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BPM and electronics</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spTree>
    <p:extLst>
      <p:ext uri="{BB962C8B-B14F-4D97-AF65-F5344CB8AC3E}">
        <p14:creationId xmlns:p14="http://schemas.microsoft.com/office/powerpoint/2010/main" val="72035379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27</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sz="3200" dirty="0" smtClean="0"/>
              <a:t>Experience on Acc. Construction and good records</a:t>
            </a:r>
            <a:endParaRPr lang="zh-CN" altLang="en-US" sz="3200" dirty="0"/>
          </a:p>
        </p:txBody>
      </p:sp>
      <p:sp>
        <p:nvSpPr>
          <p:cNvPr id="33" name="Slide Number Placeholder 2"/>
          <p:cNvSpPr txBox="1">
            <a:spLocks/>
          </p:cNvSpPr>
          <p:nvPr/>
        </p:nvSpPr>
        <p:spPr>
          <a:xfrm>
            <a:off x="8760296" y="6309320"/>
            <a:ext cx="28448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solidFill>
                  <a:prstClr val="black">
                    <a:tint val="75000"/>
                  </a:prstClr>
                </a:solidFill>
                <a:latin typeface="Calibri"/>
                <a:ea typeface="宋体" panose="02010600030101010101" pitchFamily="2" charset="-122"/>
              </a:rPr>
              <a:pPr/>
              <a:t>14</a:t>
            </a:fld>
            <a:endParaRPr lang="zh-CN" altLang="en-US" dirty="0">
              <a:solidFill>
                <a:prstClr val="black">
                  <a:tint val="75000"/>
                </a:prstClr>
              </a:solidFill>
              <a:latin typeface="Calibri"/>
              <a:ea typeface="宋体" panose="02010600030101010101" pitchFamily="2" charset="-122"/>
            </a:endParaRPr>
          </a:p>
        </p:txBody>
      </p:sp>
      <p:pic>
        <p:nvPicPr>
          <p:cNvPr id="34" name="Picture 2" descr="bepc-tu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28" y="1124744"/>
            <a:ext cx="3961454" cy="1872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5" name="Group 34"/>
          <p:cNvGrpSpPr/>
          <p:nvPr/>
        </p:nvGrpSpPr>
        <p:grpSpPr>
          <a:xfrm>
            <a:off x="47328" y="1124743"/>
            <a:ext cx="927680" cy="360038"/>
            <a:chOff x="1304723" y="4200195"/>
            <a:chExt cx="1436996" cy="950006"/>
          </a:xfrm>
        </p:grpSpPr>
        <p:sp>
          <p:nvSpPr>
            <p:cNvPr id="36" name="Rounded Rectangle 35"/>
            <p:cNvSpPr/>
            <p:nvPr/>
          </p:nvSpPr>
          <p:spPr>
            <a:xfrm>
              <a:off x="1343472" y="4258472"/>
              <a:ext cx="1398247"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37" name="TextBox 36"/>
            <p:cNvSpPr txBox="1"/>
            <p:nvPr/>
          </p:nvSpPr>
          <p:spPr>
            <a:xfrm>
              <a:off x="1304723" y="4200195"/>
              <a:ext cx="1398247" cy="612428"/>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BEPC</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sp>
        <p:nvSpPr>
          <p:cNvPr id="38" name="Content Placeholder 2"/>
          <p:cNvSpPr txBox="1">
            <a:spLocks/>
          </p:cNvSpPr>
          <p:nvPr/>
        </p:nvSpPr>
        <p:spPr>
          <a:xfrm>
            <a:off x="499480" y="3039890"/>
            <a:ext cx="2880320" cy="938612"/>
          </a:xfrm>
          <a:prstGeom prst="rect">
            <a:avLst/>
          </a:prstGeom>
          <a:solidFill>
            <a:srgbClr val="4BACC6">
              <a:lumMod val="20000"/>
              <a:lumOff val="80000"/>
            </a:srgbClr>
          </a:solidFill>
          <a:ln>
            <a:solidFill>
              <a:srgbClr val="4F81BD"/>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Construction years: 1984-1988</a:t>
            </a:r>
          </a:p>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Budget: 0.24 Billion CNY</a:t>
            </a:r>
          </a:p>
          <a:p>
            <a:pPr marL="0" marR="0" lvl="0" indent="0" algn="ctr"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a:t>
            </a:r>
            <a:r>
              <a:rPr kumimoji="0" lang="en-US" altLang="zh-CN" sz="18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time</a:t>
            </a: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on budget</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9" name="Picture 2" descr="080507-2b"/>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002"/>
          <a:stretch/>
        </p:blipFill>
        <p:spPr bwMode="auto">
          <a:xfrm>
            <a:off x="6571842" y="1124009"/>
            <a:ext cx="2160240" cy="1869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图片 5"/>
          <p:cNvPicPr>
            <a:picLocks noChangeAspect="1"/>
          </p:cNvPicPr>
          <p:nvPr/>
        </p:nvPicPr>
        <p:blipFill rotWithShape="1">
          <a:blip r:embed="rId4" cstate="print">
            <a:extLst>
              <a:ext uri="{28A0092B-C50C-407E-A947-70E740481C1C}">
                <a14:useLocalDpi xmlns:a14="http://schemas.microsoft.com/office/drawing/2010/main"/>
              </a:ext>
            </a:extLst>
          </a:blip>
          <a:srcRect l="9438" t="-547" b="517"/>
          <a:stretch/>
        </p:blipFill>
        <p:spPr>
          <a:xfrm>
            <a:off x="4033797" y="1121028"/>
            <a:ext cx="2538044" cy="1875924"/>
          </a:xfrm>
          <a:prstGeom prst="rect">
            <a:avLst/>
          </a:prstGeom>
        </p:spPr>
      </p:pic>
      <p:grpSp>
        <p:nvGrpSpPr>
          <p:cNvPr id="41" name="Group 40"/>
          <p:cNvGrpSpPr/>
          <p:nvPr/>
        </p:nvGrpSpPr>
        <p:grpSpPr>
          <a:xfrm>
            <a:off x="4079776" y="1146829"/>
            <a:ext cx="1765784" cy="646331"/>
            <a:chOff x="1343472" y="4204921"/>
            <a:chExt cx="1398247" cy="1705426"/>
          </a:xfrm>
        </p:grpSpPr>
        <p:sp>
          <p:nvSpPr>
            <p:cNvPr id="42" name="Rounded Rectangle 41"/>
            <p:cNvSpPr/>
            <p:nvPr/>
          </p:nvSpPr>
          <p:spPr>
            <a:xfrm>
              <a:off x="1343472" y="4258472"/>
              <a:ext cx="1398247"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3" name="TextBox 42"/>
            <p:cNvSpPr txBox="1"/>
            <p:nvPr/>
          </p:nvSpPr>
          <p:spPr>
            <a:xfrm>
              <a:off x="1343472" y="4204921"/>
              <a:ext cx="1398247" cy="170542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BEPCII &amp; BESIII</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pic>
        <p:nvPicPr>
          <p:cNvPr id="44" name="Picture 2" descr="C:\Documents and Settings\fengmz\桌面\20160819界中审计-科研处\ADS强流质子加速器注入器I装置.jpg"/>
          <p:cNvPicPr>
            <a:picLocks noChangeAspect="1" noChangeArrowheads="1"/>
          </p:cNvPicPr>
          <p:nvPr/>
        </p:nvPicPr>
        <p:blipFill rotWithShape="1">
          <a:blip r:embed="rId5">
            <a:extLst>
              <a:ext uri="{28A0092B-C50C-407E-A947-70E740481C1C}">
                <a14:useLocalDpi xmlns:a14="http://schemas.microsoft.com/office/drawing/2010/main"/>
              </a:ext>
            </a:extLst>
          </a:blip>
          <a:srcRect t="13560" r="7860" b="7628"/>
          <a:stretch/>
        </p:blipFill>
        <p:spPr bwMode="auto">
          <a:xfrm>
            <a:off x="8760296" y="1121028"/>
            <a:ext cx="3382467" cy="187220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8794712" y="1124744"/>
            <a:ext cx="860933" cy="369332"/>
            <a:chOff x="1343472" y="4204921"/>
            <a:chExt cx="1398247" cy="974529"/>
          </a:xfrm>
        </p:grpSpPr>
        <p:sp>
          <p:nvSpPr>
            <p:cNvPr id="46" name="Rounded Rectangle 45"/>
            <p:cNvSpPr/>
            <p:nvPr/>
          </p:nvSpPr>
          <p:spPr>
            <a:xfrm>
              <a:off x="1343472" y="4258472"/>
              <a:ext cx="1398247"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7" name="TextBox 46"/>
            <p:cNvSpPr txBox="1"/>
            <p:nvPr/>
          </p:nvSpPr>
          <p:spPr>
            <a:xfrm>
              <a:off x="1343472" y="4204921"/>
              <a:ext cx="1236317" cy="97452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ADS</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pic>
        <p:nvPicPr>
          <p:cNvPr id="48" name="Picture 1" descr="https://opendoc.ihep.ac.cn/wps3/weboffice/weboffice/shapes/80B776366AF84C90867E90C059FD81E4/d918dab15df84d5622cf33a74d3e3e162e745b1c?AWSAccessKeyId=TMTozwL5kmI2t1Cg&amp;Expires=1693539874&amp;__doc_route_key=0&amp;response-expires=160225&amp;Signature=b3R/Bx5KJ2pSmnp8YikdoeeyxbU%3D"/>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2343" y="4077072"/>
            <a:ext cx="3915601" cy="1656184"/>
          </a:xfrm>
          <a:prstGeom prst="rect">
            <a:avLst/>
          </a:prstGeom>
          <a:noFill/>
          <a:extLst>
            <a:ext uri="{909E8E84-426E-40DD-AFC4-6F175D3DCCD1}">
              <a14:hiddenFill xmlns:a14="http://schemas.microsoft.com/office/drawing/2010/main">
                <a:solidFill>
                  <a:srgbClr val="FFFFFF"/>
                </a:solidFill>
              </a14:hiddenFill>
            </a:ext>
          </a:extLst>
        </p:spPr>
      </p:pic>
      <p:sp>
        <p:nvSpPr>
          <p:cNvPr id="49" name="Content Placeholder 2"/>
          <p:cNvSpPr txBox="1">
            <a:spLocks/>
          </p:cNvSpPr>
          <p:nvPr/>
        </p:nvSpPr>
        <p:spPr>
          <a:xfrm>
            <a:off x="4961650" y="3039467"/>
            <a:ext cx="2880320" cy="938612"/>
          </a:xfrm>
          <a:prstGeom prst="rect">
            <a:avLst/>
          </a:prstGeom>
          <a:solidFill>
            <a:srgbClr val="4BACC6">
              <a:lumMod val="20000"/>
              <a:lumOff val="80000"/>
            </a:srgbClr>
          </a:solidFill>
          <a:ln>
            <a:solidFill>
              <a:srgbClr val="4F81BD"/>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Construction years: 2004-2008</a:t>
            </a:r>
          </a:p>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Budget: 0.64 Billion CNY</a:t>
            </a:r>
          </a:p>
          <a:p>
            <a:pPr marL="0" marR="0" lvl="0" indent="0" algn="ctr"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 time, on budget</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Content Placeholder 2"/>
          <p:cNvSpPr txBox="1">
            <a:spLocks/>
          </p:cNvSpPr>
          <p:nvPr/>
        </p:nvSpPr>
        <p:spPr>
          <a:xfrm>
            <a:off x="9011369" y="3039467"/>
            <a:ext cx="2880320" cy="938612"/>
          </a:xfrm>
          <a:prstGeom prst="rect">
            <a:avLst/>
          </a:prstGeom>
          <a:solidFill>
            <a:srgbClr val="4BACC6">
              <a:lumMod val="20000"/>
              <a:lumOff val="80000"/>
            </a:srgbClr>
          </a:solidFill>
          <a:ln>
            <a:solidFill>
              <a:srgbClr val="4F81BD"/>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Construction years: 2011-2016</a:t>
            </a:r>
          </a:p>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Budget: 0.40 Billion CNY</a:t>
            </a:r>
          </a:p>
          <a:p>
            <a:pPr marL="0" marR="0" lvl="0" indent="0" algn="ctr"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a:t>
            </a:r>
            <a:r>
              <a:rPr kumimoji="0" lang="en-US" altLang="zh-CN" sz="18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time</a:t>
            </a: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on budget</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1" name="Group 50"/>
          <p:cNvGrpSpPr/>
          <p:nvPr/>
        </p:nvGrpSpPr>
        <p:grpSpPr>
          <a:xfrm>
            <a:off x="72343" y="4086004"/>
            <a:ext cx="927680" cy="369332"/>
            <a:chOff x="1304723" y="4200195"/>
            <a:chExt cx="1436996" cy="974529"/>
          </a:xfrm>
        </p:grpSpPr>
        <p:sp>
          <p:nvSpPr>
            <p:cNvPr id="52" name="Rounded Rectangle 51"/>
            <p:cNvSpPr/>
            <p:nvPr/>
          </p:nvSpPr>
          <p:spPr>
            <a:xfrm>
              <a:off x="1343472" y="4258472"/>
              <a:ext cx="1398247"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53" name="TextBox 52"/>
            <p:cNvSpPr txBox="1"/>
            <p:nvPr/>
          </p:nvSpPr>
          <p:spPr>
            <a:xfrm>
              <a:off x="1304723" y="4200195"/>
              <a:ext cx="1398247" cy="97452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CSNS</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sp>
        <p:nvSpPr>
          <p:cNvPr id="54" name="Content Placeholder 2"/>
          <p:cNvSpPr txBox="1">
            <a:spLocks/>
          </p:cNvSpPr>
          <p:nvPr/>
        </p:nvSpPr>
        <p:spPr>
          <a:xfrm>
            <a:off x="407368" y="5779856"/>
            <a:ext cx="2880320" cy="938612"/>
          </a:xfrm>
          <a:prstGeom prst="rect">
            <a:avLst/>
          </a:prstGeom>
          <a:solidFill>
            <a:srgbClr val="4BACC6">
              <a:lumMod val="20000"/>
              <a:lumOff val="80000"/>
            </a:srgbClr>
          </a:solidFill>
          <a:ln>
            <a:solidFill>
              <a:srgbClr val="4F81BD"/>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Construction years: 1984-1988</a:t>
            </a:r>
          </a:p>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Budget: 1.87 Billion CNY</a:t>
            </a:r>
          </a:p>
          <a:p>
            <a:pPr marL="0" marR="0" lvl="0" indent="0" algn="ctr"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 time, on budget</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rotWithShape="1">
          <a:blip r:embed="rId7" cstate="hqprint">
            <a:extLst>
              <a:ext uri="{28A0092B-C50C-407E-A947-70E740481C1C}">
                <a14:useLocalDpi xmlns:a14="http://schemas.microsoft.com/office/drawing/2010/main"/>
              </a:ext>
            </a:extLst>
          </a:blip>
          <a:srcRect t="13309" b="9017"/>
          <a:stretch/>
        </p:blipFill>
        <p:spPr>
          <a:xfrm>
            <a:off x="4033797" y="4086004"/>
            <a:ext cx="3764770" cy="1647252"/>
          </a:xfrm>
          <a:prstGeom prst="rect">
            <a:avLst/>
          </a:prstGeom>
        </p:spPr>
      </p:pic>
      <p:grpSp>
        <p:nvGrpSpPr>
          <p:cNvPr id="56" name="Group 55"/>
          <p:cNvGrpSpPr/>
          <p:nvPr/>
        </p:nvGrpSpPr>
        <p:grpSpPr>
          <a:xfrm>
            <a:off x="4034340" y="4086004"/>
            <a:ext cx="927680" cy="369332"/>
            <a:chOff x="1304723" y="4200195"/>
            <a:chExt cx="1436996" cy="974529"/>
          </a:xfrm>
        </p:grpSpPr>
        <p:sp>
          <p:nvSpPr>
            <p:cNvPr id="57" name="Rounded Rectangle 56"/>
            <p:cNvSpPr/>
            <p:nvPr/>
          </p:nvSpPr>
          <p:spPr>
            <a:xfrm>
              <a:off x="1343472" y="4258472"/>
              <a:ext cx="1398247" cy="891729"/>
            </a:xfrm>
            <a:prstGeom prst="roundRect">
              <a:avLst/>
            </a:prstGeom>
            <a:solidFill>
              <a:srgbClr val="FFC00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58" name="TextBox 57"/>
            <p:cNvSpPr txBox="1"/>
            <p:nvPr/>
          </p:nvSpPr>
          <p:spPr>
            <a:xfrm>
              <a:off x="1304723" y="4200195"/>
              <a:ext cx="1398247" cy="974529"/>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latin typeface="Calibri"/>
                  <a:ea typeface="宋体" panose="02010600030101010101" pitchFamily="2" charset="-122"/>
                </a:rPr>
                <a:t>HEPS</a:t>
              </a:r>
              <a:endParaRPr kumimoji="0" lang="zh-CN" altLang="en-US" sz="1800" b="0" i="0" u="none" strike="noStrike" kern="0" cap="none" spc="0" normalizeH="0" baseline="0" noProof="0" dirty="0" smtClean="0">
                <a:ln>
                  <a:noFill/>
                </a:ln>
                <a:solidFill>
                  <a:prstClr val="black"/>
                </a:solidFill>
                <a:effectLst/>
                <a:uLnTx/>
                <a:uFillTx/>
                <a:latin typeface="Calibri"/>
                <a:ea typeface="宋体" panose="02010600030101010101" pitchFamily="2" charset="-122"/>
              </a:endParaRPr>
            </a:p>
          </p:txBody>
        </p:sp>
      </p:grpSp>
      <p:sp>
        <p:nvSpPr>
          <p:cNvPr id="59" name="Content Placeholder 2"/>
          <p:cNvSpPr txBox="1">
            <a:spLocks/>
          </p:cNvSpPr>
          <p:nvPr/>
        </p:nvSpPr>
        <p:spPr>
          <a:xfrm>
            <a:off x="4033797" y="5788200"/>
            <a:ext cx="3764770" cy="938612"/>
          </a:xfrm>
          <a:prstGeom prst="rect">
            <a:avLst/>
          </a:prstGeom>
          <a:solidFill>
            <a:srgbClr val="4BACC6">
              <a:lumMod val="20000"/>
              <a:lumOff val="80000"/>
            </a:srgbClr>
          </a:solidFill>
          <a:ln>
            <a:solidFill>
              <a:srgbClr val="4F81BD"/>
            </a:solidFill>
          </a:ln>
        </p:spPr>
        <p:txBody>
          <a:bodyPr vert="horz" lIns="91440" tIns="45720" rIns="91440" bIns="45720" rtlCol="0">
            <a:normAutofit fontScale="92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Construction years: 2019-2025</a:t>
            </a:r>
          </a:p>
          <a:p>
            <a:pPr marL="0" marR="0" lvl="0" indent="0" algn="l"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Budget:  4.8 Billion CNY</a:t>
            </a:r>
          </a:p>
          <a:p>
            <a:pPr marL="0" marR="0" lvl="0" indent="0" algn="ctr" defTabSz="914400" rtl="0" eaLnBrk="1" fontAlgn="auto" latinLnBrk="0" hangingPunct="1">
              <a:lnSpc>
                <a:spcPct val="120000"/>
              </a:lnSpc>
              <a:spcBef>
                <a:spcPts val="0"/>
              </a:spcBef>
              <a:spcAft>
                <a:spcPts val="0"/>
              </a:spcAft>
              <a:buClr>
                <a:srgbClr val="FFC000"/>
              </a:buClr>
              <a:buSzPct val="80000"/>
              <a:buFont typeface="Wingdings" pitchFamily="2" charset="2"/>
              <a:buNone/>
              <a:tabLst/>
              <a:defRPr/>
            </a:pPr>
            <a:r>
              <a:rPr kumimoji="0" lang="en-US" altLang="zh-CN"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 construction, on schedule, on budget</a:t>
            </a:r>
            <a:endParaRPr kumimoji="0" lang="en-US" altLang="zh-CN"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Content Placeholder 2"/>
          <p:cNvSpPr txBox="1">
            <a:spLocks/>
          </p:cNvSpPr>
          <p:nvPr/>
        </p:nvSpPr>
        <p:spPr>
          <a:xfrm>
            <a:off x="7896200" y="4077072"/>
            <a:ext cx="4209440" cy="2745368"/>
          </a:xfrm>
          <a:prstGeom prst="rect">
            <a:avLst/>
          </a:prstGeom>
          <a:solidFill>
            <a:srgbClr val="F79646">
              <a:lumMod val="20000"/>
              <a:lumOff val="80000"/>
            </a:srgbClr>
          </a:solidFill>
          <a:ln>
            <a:solidFill>
              <a:srgbClr val="4F81BD"/>
            </a:solidFill>
          </a:ln>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
                <a:srgbClr val="FFC000"/>
              </a:buClr>
              <a:buSzPct val="80000"/>
              <a:buFont typeface="Wingdings" pitchFamily="2" charset="2"/>
              <a:buNone/>
              <a:tabLst/>
              <a:defRPr/>
            </a:pPr>
            <a:r>
              <a:rPr kumimoji="0" lang="en-US" altLang="zh-CN"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IHEP has constructed large-scale accelerator facilities since 1980’s, including circular collider</a:t>
            </a:r>
            <a:r>
              <a:rPr kumimoji="0"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proton superconducting </a:t>
            </a:r>
            <a:r>
              <a:rPr kumimoji="0" lang="en-US" altLang="zh-CN" sz="2000" b="0"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linac</a:t>
            </a:r>
            <a:r>
              <a:rPr kumimoji="0" lang="en-US" altLang="zh-CN" sz="2000" b="0"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splashing neutron source, synchrotron radiation source. All these high-budget accelerators have been built on schedule and in budget</a:t>
            </a:r>
            <a:endParaRPr kumimoji="0"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39146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28</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Plans: klystron</a:t>
            </a:r>
            <a:endParaRPr lang="zh-CN" altLang="en-US" dirty="0"/>
          </a:p>
        </p:txBody>
      </p:sp>
      <p:sp>
        <p:nvSpPr>
          <p:cNvPr id="9" name="Content Placeholder 2"/>
          <p:cNvSpPr>
            <a:spLocks noGrp="1"/>
          </p:cNvSpPr>
          <p:nvPr>
            <p:ph idx="1"/>
          </p:nvPr>
        </p:nvSpPr>
        <p:spPr>
          <a:xfrm>
            <a:off x="355196" y="1065363"/>
            <a:ext cx="5740804" cy="585637"/>
          </a:xfrm>
        </p:spPr>
        <p:txBody>
          <a:bodyPr>
            <a:normAutofit fontScale="92500" lnSpcReduction="20000"/>
          </a:bodyPr>
          <a:lstStyle/>
          <a:p>
            <a:r>
              <a:rPr lang="en-US" sz="2200" dirty="0" smtClean="0">
                <a:solidFill>
                  <a:srgbClr val="0070C0"/>
                </a:solidFill>
                <a:ea typeface="Times New Roman" panose="02020603050405020304" pitchFamily="18" charset="0"/>
                <a:cs typeface="Times New Roman" panose="02020603050405020304" pitchFamily="18" charset="0"/>
              </a:rPr>
              <a:t>Strive to meet design goal of the high efficiency klystron</a:t>
            </a:r>
            <a:r>
              <a:rPr lang="en-US" sz="2200" dirty="0" smtClean="0">
                <a:solidFill>
                  <a:srgbClr val="0070C0"/>
                </a:solidFill>
                <a:ea typeface="Times New Roman" panose="02020603050405020304" pitchFamily="18" charset="0"/>
                <a:cs typeface="Times New Roman" panose="02020603050405020304" pitchFamily="18" charset="0"/>
              </a:rPr>
              <a:t> </a:t>
            </a:r>
            <a:endParaRPr lang="en-US" sz="2200" b="0" dirty="0">
              <a:solidFill>
                <a:srgbClr val="0070C0"/>
              </a:solidFill>
              <a:ea typeface="Times New Roman" panose="02020603050405020304" pitchFamily="18" charset="0"/>
              <a:cs typeface="Times New Roman" panose="02020603050405020304" pitchFamily="18" charset="0"/>
            </a:endParaRPr>
          </a:p>
        </p:txBody>
      </p:sp>
      <p:pic>
        <p:nvPicPr>
          <p:cNvPr id="7" name="图片 132">
            <a:extLst>
              <a:ext uri="{FF2B5EF4-FFF2-40B4-BE49-F238E27FC236}">
                <a16:creationId xmlns:a16="http://schemas.microsoft.com/office/drawing/2014/main" id="{1FAA2E8E-9D6F-4EC3-A9B0-A0E2870EDBBD}"/>
              </a:ext>
            </a:extLst>
          </p:cNvPr>
          <p:cNvPicPr/>
          <p:nvPr/>
        </p:nvPicPr>
        <p:blipFill rotWithShape="1">
          <a:blip r:embed="rId2"/>
          <a:srcRect b="9936"/>
          <a:stretch/>
        </p:blipFill>
        <p:spPr>
          <a:xfrm>
            <a:off x="7094900" y="1058825"/>
            <a:ext cx="3751049" cy="1739336"/>
          </a:xfrm>
          <a:prstGeom prst="rect">
            <a:avLst/>
          </a:prstGeom>
        </p:spPr>
      </p:pic>
      <p:pic>
        <p:nvPicPr>
          <p:cNvPr id="3" name="Picture 2"/>
          <p:cNvPicPr>
            <a:picLocks noChangeAspect="1"/>
          </p:cNvPicPr>
          <p:nvPr/>
        </p:nvPicPr>
        <p:blipFill>
          <a:blip r:embed="rId3"/>
          <a:stretch>
            <a:fillRect/>
          </a:stretch>
        </p:blipFill>
        <p:spPr>
          <a:xfrm>
            <a:off x="422717" y="1836773"/>
            <a:ext cx="5180068" cy="1557307"/>
          </a:xfrm>
          <a:prstGeom prst="rect">
            <a:avLst/>
          </a:prstGeom>
        </p:spPr>
      </p:pic>
      <p:pic>
        <p:nvPicPr>
          <p:cNvPr id="5" name="Picture 4"/>
          <p:cNvPicPr>
            <a:picLocks noChangeAspect="1"/>
          </p:cNvPicPr>
          <p:nvPr/>
        </p:nvPicPr>
        <p:blipFill>
          <a:blip r:embed="rId4"/>
          <a:stretch>
            <a:fillRect/>
          </a:stretch>
        </p:blipFill>
        <p:spPr>
          <a:xfrm>
            <a:off x="6394727" y="2895864"/>
            <a:ext cx="2985351" cy="1642704"/>
          </a:xfrm>
          <a:prstGeom prst="rect">
            <a:avLst/>
          </a:prstGeom>
        </p:spPr>
      </p:pic>
      <p:pic>
        <p:nvPicPr>
          <p:cNvPr id="6" name="Picture 5"/>
          <p:cNvPicPr>
            <a:picLocks noChangeAspect="1"/>
          </p:cNvPicPr>
          <p:nvPr/>
        </p:nvPicPr>
        <p:blipFill>
          <a:blip r:embed="rId5"/>
          <a:stretch>
            <a:fillRect/>
          </a:stretch>
        </p:blipFill>
        <p:spPr>
          <a:xfrm>
            <a:off x="1320189" y="4034270"/>
            <a:ext cx="2992933" cy="1862000"/>
          </a:xfrm>
          <a:prstGeom prst="rect">
            <a:avLst/>
          </a:prstGeom>
        </p:spPr>
      </p:pic>
      <p:sp>
        <p:nvSpPr>
          <p:cNvPr id="8" name="TextBox 7"/>
          <p:cNvSpPr txBox="1"/>
          <p:nvPr/>
        </p:nvSpPr>
        <p:spPr>
          <a:xfrm>
            <a:off x="182975" y="5963296"/>
            <a:ext cx="5165576"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smtClean="0"/>
              <a:t>3</a:t>
            </a:r>
            <a:r>
              <a:rPr lang="en-US" altLang="zh-CN" sz="1600" baseline="30000" dirty="0" smtClean="0"/>
              <a:t>rd</a:t>
            </a:r>
            <a:r>
              <a:rPr lang="en-US" altLang="zh-CN" sz="1600" dirty="0" smtClean="0"/>
              <a:t> klystron with MBK technology is fabricated</a:t>
            </a:r>
          </a:p>
          <a:p>
            <a:pPr marL="285750" indent="-285750">
              <a:buFont typeface="Arial" panose="020B0604020202020204" pitchFamily="34" charset="0"/>
              <a:buChar char="•"/>
            </a:pPr>
            <a:r>
              <a:rPr lang="en-US" altLang="zh-CN" sz="1600" dirty="0" smtClean="0"/>
              <a:t>Test is scheduled the first half of 2024</a:t>
            </a:r>
          </a:p>
        </p:txBody>
      </p:sp>
      <p:sp>
        <p:nvSpPr>
          <p:cNvPr id="11" name="TextBox 10"/>
          <p:cNvSpPr txBox="1"/>
          <p:nvPr/>
        </p:nvSpPr>
        <p:spPr>
          <a:xfrm>
            <a:off x="7978611" y="3347884"/>
            <a:ext cx="1157934" cy="369332"/>
          </a:xfrm>
          <a:prstGeom prst="rect">
            <a:avLst/>
          </a:prstGeom>
          <a:noFill/>
        </p:spPr>
        <p:txBody>
          <a:bodyPr wrap="square" rtlCol="0">
            <a:spAutoFit/>
          </a:bodyPr>
          <a:lstStyle/>
          <a:p>
            <a:r>
              <a:rPr lang="en-US" altLang="zh-CN" dirty="0" smtClean="0"/>
              <a:t>@630kW</a:t>
            </a:r>
            <a:endParaRPr lang="zh-CN" altLang="en-US" dirty="0"/>
          </a:p>
        </p:txBody>
      </p:sp>
      <p:pic>
        <p:nvPicPr>
          <p:cNvPr id="13" name="图片 133" descr="C:\Users\Zhou\Documents\WeChat Files\wxid_vi41zcmnwj3e21\FileStorage\Temp\1671174418136.png">
            <a:extLst>
              <a:ext uri="{FF2B5EF4-FFF2-40B4-BE49-F238E27FC236}">
                <a16:creationId xmlns:a16="http://schemas.microsoft.com/office/drawing/2014/main" id="{575F7E11-BA81-4D17-8DE6-011FDA40E7A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462836" y="2943019"/>
            <a:ext cx="2520858" cy="1519705"/>
          </a:xfrm>
          <a:prstGeom prst="rect">
            <a:avLst/>
          </a:prstGeom>
          <a:noFill/>
          <a:ln>
            <a:noFill/>
          </a:ln>
        </p:spPr>
      </p:pic>
      <p:sp>
        <p:nvSpPr>
          <p:cNvPr id="14" name="TextBox 13"/>
          <p:cNvSpPr txBox="1"/>
          <p:nvPr/>
        </p:nvSpPr>
        <p:spPr>
          <a:xfrm>
            <a:off x="6394727" y="4762821"/>
            <a:ext cx="5524127" cy="1815882"/>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smtClean="0"/>
              <a:t>1</a:t>
            </a:r>
            <a:r>
              <a:rPr lang="en-US" altLang="zh-CN" sz="1600" baseline="30000" dirty="0" smtClean="0"/>
              <a:t>st</a:t>
            </a:r>
            <a:r>
              <a:rPr lang="en-US" altLang="zh-CN" sz="1600" dirty="0" smtClean="0"/>
              <a:t> round test for the 2</a:t>
            </a:r>
            <a:r>
              <a:rPr lang="en-US" altLang="zh-CN" sz="1600" baseline="30000" dirty="0" smtClean="0"/>
              <a:t>nd</a:t>
            </a:r>
            <a:r>
              <a:rPr lang="en-US" altLang="zh-CN" sz="1600" dirty="0" smtClean="0"/>
              <a:t> klystron </a:t>
            </a:r>
            <a:r>
              <a:rPr lang="en-US" altLang="zh-CN" sz="1600" dirty="0"/>
              <a:t>was </a:t>
            </a:r>
            <a:r>
              <a:rPr lang="en-US" altLang="zh-CN" sz="1600" dirty="0" smtClean="0"/>
              <a:t>finished, achieving  70.5% @630kW</a:t>
            </a:r>
          </a:p>
          <a:p>
            <a:pPr marL="285750" indent="-285750">
              <a:buFont typeface="Arial" panose="020B0604020202020204" pitchFamily="34" charset="0"/>
              <a:buChar char="•"/>
            </a:pPr>
            <a:r>
              <a:rPr lang="en-US" altLang="zh-CN" sz="1600" dirty="0" smtClean="0"/>
              <a:t>Cavity has been modified to suppress an unwanted frequency mode</a:t>
            </a:r>
          </a:p>
          <a:p>
            <a:pPr marL="285750" indent="-285750">
              <a:buFont typeface="Arial" panose="020B0604020202020204" pitchFamily="34" charset="0"/>
              <a:buChar char="•"/>
            </a:pPr>
            <a:r>
              <a:rPr lang="en-US" altLang="zh-CN" sz="1600" dirty="0" smtClean="0"/>
              <a:t>Ceramic window has been replaced to improve thermal distribution</a:t>
            </a:r>
          </a:p>
          <a:p>
            <a:pPr marL="285750" indent="-285750">
              <a:buFont typeface="Arial" panose="020B0604020202020204" pitchFamily="34" charset="0"/>
              <a:buChar char="•"/>
            </a:pPr>
            <a:r>
              <a:rPr lang="en-US" altLang="zh-CN" sz="1600" dirty="0" smtClean="0"/>
              <a:t>2</a:t>
            </a:r>
            <a:r>
              <a:rPr lang="en-US" altLang="zh-CN" sz="1600" baseline="30000" dirty="0" smtClean="0"/>
              <a:t>nd</a:t>
            </a:r>
            <a:r>
              <a:rPr lang="en-US" altLang="zh-CN" sz="1600" dirty="0" smtClean="0"/>
              <a:t> round test is scheduled by the end of 2023</a:t>
            </a:r>
          </a:p>
        </p:txBody>
      </p:sp>
      <p:sp>
        <p:nvSpPr>
          <p:cNvPr id="12" name="Rectangle 11"/>
          <p:cNvSpPr/>
          <p:nvPr/>
        </p:nvSpPr>
        <p:spPr>
          <a:xfrm>
            <a:off x="10743051" y="913967"/>
            <a:ext cx="1410658" cy="369332"/>
          </a:xfrm>
          <a:prstGeom prst="rect">
            <a:avLst/>
          </a:prstGeom>
          <a:solidFill>
            <a:schemeClr val="bg2">
              <a:lumMod val="95000"/>
            </a:schemeClr>
          </a:solidFill>
          <a:ln>
            <a:solidFill>
              <a:schemeClr val="accent1"/>
            </a:solidFill>
          </a:ln>
        </p:spPr>
        <p:txBody>
          <a:bodyPr wrap="square">
            <a:spAutoFit/>
          </a:bodyPr>
          <a:lstStyle/>
          <a:p>
            <a:r>
              <a:rPr lang="en-US" altLang="zh-CN" dirty="0"/>
              <a:t>2</a:t>
            </a:r>
            <a:r>
              <a:rPr lang="en-US" altLang="zh-CN" baseline="30000" dirty="0"/>
              <a:t>nd</a:t>
            </a:r>
            <a:r>
              <a:rPr lang="en-US" altLang="zh-CN" dirty="0"/>
              <a:t> klystron </a:t>
            </a:r>
            <a:endParaRPr lang="zh-CN" altLang="en-US" dirty="0"/>
          </a:p>
        </p:txBody>
      </p:sp>
      <p:sp>
        <p:nvSpPr>
          <p:cNvPr id="16" name="Rectangle 15"/>
          <p:cNvSpPr/>
          <p:nvPr/>
        </p:nvSpPr>
        <p:spPr>
          <a:xfrm>
            <a:off x="289463" y="3687313"/>
            <a:ext cx="1410658" cy="369332"/>
          </a:xfrm>
          <a:prstGeom prst="rect">
            <a:avLst/>
          </a:prstGeom>
          <a:solidFill>
            <a:schemeClr val="bg2">
              <a:lumMod val="95000"/>
            </a:schemeClr>
          </a:solidFill>
          <a:ln>
            <a:solidFill>
              <a:schemeClr val="accent1"/>
            </a:solidFill>
          </a:ln>
        </p:spPr>
        <p:txBody>
          <a:bodyPr wrap="square">
            <a:spAutoFit/>
          </a:bodyPr>
          <a:lstStyle/>
          <a:p>
            <a:r>
              <a:rPr lang="en-US" altLang="zh-CN" dirty="0" smtClean="0"/>
              <a:t>3</a:t>
            </a:r>
            <a:r>
              <a:rPr lang="en-US" altLang="zh-CN" baseline="30000" dirty="0" smtClean="0"/>
              <a:t>rd</a:t>
            </a:r>
            <a:r>
              <a:rPr lang="en-US" altLang="zh-CN" dirty="0" smtClean="0"/>
              <a:t> klystron </a:t>
            </a:r>
            <a:endParaRPr lang="zh-CN" altLang="en-US" dirty="0"/>
          </a:p>
        </p:txBody>
      </p:sp>
    </p:spTree>
    <p:extLst>
      <p:ext uri="{BB962C8B-B14F-4D97-AF65-F5344CB8AC3E}">
        <p14:creationId xmlns:p14="http://schemas.microsoft.com/office/powerpoint/2010/main" val="154867582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29</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Plans: Alignment</a:t>
            </a:r>
            <a:endParaRPr lang="zh-CN" altLang="en-US" dirty="0"/>
          </a:p>
        </p:txBody>
      </p:sp>
      <p:sp>
        <p:nvSpPr>
          <p:cNvPr id="5" name="Content Placeholder 2"/>
          <p:cNvSpPr>
            <a:spLocks noGrp="1"/>
          </p:cNvSpPr>
          <p:nvPr>
            <p:ph idx="1"/>
          </p:nvPr>
        </p:nvSpPr>
        <p:spPr>
          <a:xfrm>
            <a:off x="497436" y="923123"/>
            <a:ext cx="11308888" cy="2941251"/>
          </a:xfrm>
        </p:spPr>
        <p:txBody>
          <a:bodyPr>
            <a:normAutofit/>
          </a:bodyPr>
          <a:lstStyle/>
          <a:p>
            <a:r>
              <a:rPr lang="en-US" sz="2200" dirty="0" smtClean="0">
                <a:solidFill>
                  <a:srgbClr val="0070C0"/>
                </a:solidFill>
                <a:ea typeface="Times New Roman" panose="02020603050405020304" pitchFamily="18" charset="0"/>
                <a:cs typeface="Times New Roman" panose="02020603050405020304" pitchFamily="18" charset="0"/>
              </a:rPr>
              <a:t>The recommendations from TDR review</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geodetic survey for the tunnel, geoid precise: impact of the gravity direction</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ground motion / deformation</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error propagation, especially in the 100km level tunnel</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a:t>
            </a: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err="1" smtClean="0">
                <a:solidFill>
                  <a:srgbClr val="0070C0"/>
                </a:solidFill>
                <a:ea typeface="Times New Roman" panose="02020603050405020304" pitchFamily="18" charset="0"/>
                <a:cs typeface="Times New Roman" panose="02020603050405020304" pitchFamily="18" charset="0"/>
              </a:rPr>
              <a:t>fiducialisation</a:t>
            </a:r>
            <a:r>
              <a:rPr lang="en-US" sz="2200" b="0" dirty="0" smtClean="0">
                <a:solidFill>
                  <a:srgbClr val="0070C0"/>
                </a:solidFill>
                <a:ea typeface="Times New Roman" panose="02020603050405020304" pitchFamily="18" charset="0"/>
                <a:cs typeface="Times New Roman" panose="02020603050405020304" pitchFamily="18" charset="0"/>
              </a:rPr>
              <a:t> accuracy</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temperature gradient and its impacts</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a:t>
            </a:r>
            <a:r>
              <a:rPr lang="en-US" sz="2200" b="0" dirty="0">
                <a:solidFill>
                  <a:srgbClr val="0070C0"/>
                </a:solidFill>
                <a:ea typeface="Times New Roman" panose="02020603050405020304" pitchFamily="18" charset="0"/>
                <a:cs typeface="Times New Roman" panose="02020603050405020304" pitchFamily="18" charset="0"/>
              </a:rPr>
              <a:t>- Smoothing </a:t>
            </a:r>
            <a:r>
              <a:rPr lang="en-US" sz="2200" b="0" dirty="0" smtClean="0">
                <a:solidFill>
                  <a:srgbClr val="0070C0"/>
                </a:solidFill>
                <a:ea typeface="Times New Roman" panose="02020603050405020304" pitchFamily="18" charset="0"/>
                <a:cs typeface="Times New Roman" panose="02020603050405020304" pitchFamily="18" charset="0"/>
              </a:rPr>
              <a:t>measurements and required time</a:t>
            </a:r>
          </a:p>
        </p:txBody>
      </p:sp>
      <p:sp>
        <p:nvSpPr>
          <p:cNvPr id="6" name="Content Placeholder 2"/>
          <p:cNvSpPr txBox="1">
            <a:spLocks/>
          </p:cNvSpPr>
          <p:nvPr/>
        </p:nvSpPr>
        <p:spPr>
          <a:xfrm>
            <a:off x="497436" y="3916749"/>
            <a:ext cx="11308888" cy="2851649"/>
          </a:xfrm>
          <a:prstGeom prst="rect">
            <a:avLst/>
          </a:prstGeom>
        </p:spPr>
        <p:txBody>
          <a:bodyPr vert="horz" wrap="square" lIns="90170" tIns="46990" rIns="90170" bIns="46990" rtlCol="0">
            <a:normAutofit fontScale="925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The plan</a:t>
            </a:r>
          </a:p>
          <a:p>
            <a:pPr marL="538163" indent="-538163">
              <a:buFont typeface="Wingdings" panose="05000000000000000000" pitchFamily="2" charset="2"/>
              <a:buNone/>
            </a:pPr>
            <a:r>
              <a:rPr lang="en-US" sz="2200" b="0" dirty="0" smtClean="0">
                <a:solidFill>
                  <a:srgbClr val="0070C0"/>
                </a:solidFill>
                <a:ea typeface="Times New Roman" panose="02020603050405020304" pitchFamily="18" charset="0"/>
                <a:cs typeface="Times New Roman" panose="02020603050405020304" pitchFamily="18" charset="0"/>
              </a:rPr>
              <a:t>      - </a:t>
            </a:r>
            <a:r>
              <a:rPr lang="en-US" sz="2200" b="0" dirty="0">
                <a:solidFill>
                  <a:srgbClr val="0070C0"/>
                </a:solidFill>
                <a:ea typeface="Times New Roman" panose="02020603050405020304" pitchFamily="18" charset="0"/>
                <a:cs typeface="Times New Roman" panose="02020603050405020304" pitchFamily="18" charset="0"/>
              </a:rPr>
              <a:t>A dedicated discussion with alignment groups from other Chinese institutes took place. All the aforementioned issues were addressed, and it is clear that more efforts are needed in the coming years</a:t>
            </a:r>
            <a:r>
              <a:rPr lang="en-US" sz="2200" b="0" dirty="0" smtClean="0">
                <a:solidFill>
                  <a:srgbClr val="0070C0"/>
                </a:solidFill>
                <a:ea typeface="Times New Roman" panose="02020603050405020304" pitchFamily="18" charset="0"/>
                <a:cs typeface="Times New Roman" panose="02020603050405020304" pitchFamily="18" charset="0"/>
              </a:rPr>
              <a:t>.</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A new alignment group</a:t>
            </a:r>
            <a:r>
              <a:rPr lang="zh-CN" altLang="en-US" sz="2200" b="0" dirty="0">
                <a:solidFill>
                  <a:srgbClr val="0070C0"/>
                </a:solidFill>
                <a:ea typeface="Times New Roman" panose="02020603050405020304" pitchFamily="18" charset="0"/>
                <a:cs typeface="Times New Roman" panose="02020603050405020304" pitchFamily="18" charset="0"/>
              </a:rPr>
              <a:t> </a:t>
            </a:r>
            <a:r>
              <a:rPr lang="en-US" altLang="zh-CN" sz="2200" b="0" dirty="0" smtClean="0">
                <a:solidFill>
                  <a:srgbClr val="0070C0"/>
                </a:solidFill>
                <a:ea typeface="Times New Roman" panose="02020603050405020304" pitchFamily="18" charset="0"/>
                <a:cs typeface="Times New Roman" panose="02020603050405020304" pitchFamily="18" charset="0"/>
              </a:rPr>
              <a:t>led by the senior scientist </a:t>
            </a:r>
            <a:r>
              <a:rPr lang="en-US" altLang="zh-CN" sz="2200" b="0" dirty="0" smtClean="0">
                <a:solidFill>
                  <a:srgbClr val="C00000"/>
                </a:solidFill>
                <a:ea typeface="Times New Roman" panose="02020603050405020304" pitchFamily="18" charset="0"/>
                <a:cs typeface="Times New Roman" panose="02020603050405020304" pitchFamily="18" charset="0"/>
              </a:rPr>
              <a:t>Lan Dong</a:t>
            </a:r>
            <a:r>
              <a:rPr lang="en-US" sz="2200" b="0" dirty="0" smtClean="0">
                <a:solidFill>
                  <a:srgbClr val="0070C0"/>
                </a:solidFill>
                <a:ea typeface="Times New Roman" panose="02020603050405020304" pitchFamily="18" charset="0"/>
                <a:cs typeface="Times New Roman" panose="02020603050405020304" pitchFamily="18" charset="0"/>
              </a:rPr>
              <a:t> is founded in the Accelerator Division </a:t>
            </a:r>
            <a:r>
              <a:rPr lang="en-US" sz="2200" b="0" dirty="0">
                <a:solidFill>
                  <a:srgbClr val="0070C0"/>
                </a:solidFill>
                <a:ea typeface="Times New Roman" panose="02020603050405020304" pitchFamily="18" charset="0"/>
                <a:cs typeface="Times New Roman" panose="02020603050405020304" pitchFamily="18" charset="0"/>
              </a:rPr>
              <a:t>at </a:t>
            </a:r>
            <a:r>
              <a:rPr lang="en-US" sz="2200" b="0" dirty="0" smtClean="0">
                <a:solidFill>
                  <a:srgbClr val="0070C0"/>
                </a:solidFill>
                <a:ea typeface="Times New Roman" panose="02020603050405020304" pitchFamily="18" charset="0"/>
                <a:cs typeface="Times New Roman" panose="02020603050405020304" pitchFamily="18" charset="0"/>
              </a:rPr>
              <a:t>IHEP. This </a:t>
            </a:r>
            <a:r>
              <a:rPr lang="en-US" sz="2200" b="0" dirty="0">
                <a:solidFill>
                  <a:srgbClr val="0070C0"/>
                </a:solidFill>
                <a:ea typeface="Times New Roman" panose="02020603050405020304" pitchFamily="18" charset="0"/>
                <a:cs typeface="Times New Roman" panose="02020603050405020304" pitchFamily="18" charset="0"/>
              </a:rPr>
              <a:t>group consists of experts and staff members who have been assigned to the HEPS project</a:t>
            </a:r>
            <a:r>
              <a:rPr lang="en-US" sz="2200" b="0" dirty="0" smtClean="0">
                <a:solidFill>
                  <a:srgbClr val="0070C0"/>
                </a:solidFill>
                <a:ea typeface="Times New Roman" panose="02020603050405020304" pitchFamily="18" charset="0"/>
                <a:cs typeface="Times New Roman" panose="02020603050405020304" pitchFamily="18" charset="0"/>
              </a:rPr>
              <a:t>.</a:t>
            </a:r>
          </a:p>
          <a:p>
            <a:pPr marL="538163" indent="-538163">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With provided budget, more mini workshop will be organized, dedicated </a:t>
            </a:r>
            <a:r>
              <a:rPr lang="en-US" sz="2200" b="0" dirty="0" err="1" smtClean="0">
                <a:solidFill>
                  <a:srgbClr val="0070C0"/>
                </a:solidFill>
                <a:ea typeface="Times New Roman" panose="02020603050405020304" pitchFamily="18" charset="0"/>
                <a:cs typeface="Times New Roman" panose="02020603050405020304" pitchFamily="18" charset="0"/>
              </a:rPr>
              <a:t>phD</a:t>
            </a:r>
            <a:r>
              <a:rPr lang="en-US" sz="2200" b="0" dirty="0" smtClean="0">
                <a:solidFill>
                  <a:srgbClr val="0070C0"/>
                </a:solidFill>
                <a:ea typeface="Times New Roman" panose="02020603050405020304" pitchFamily="18" charset="0"/>
                <a:cs typeface="Times New Roman" panose="02020603050405020304" pitchFamily="18" charset="0"/>
              </a:rPr>
              <a:t> and post doctor program will be carried out.</a:t>
            </a:r>
            <a:endParaRPr lang="en-US" sz="2200" b="0" dirty="0" smtClean="0">
              <a:solidFill>
                <a:srgbClr val="0070C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21818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latin typeface="Franklin Gothic Medium" panose="020B0603020102020204" pitchFamily="34" charset="0"/>
              </a:rPr>
              <a:t>A brief introduction to CEPC</a:t>
            </a:r>
            <a:endParaRPr lang="en-US" altLang="zh-CN"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a:t>
            </a:fld>
            <a:endParaRPr lang="zh-CN" altLang="en-US">
              <a:solidFill>
                <a:prstClr val="black">
                  <a:tint val="75000"/>
                </a:prstClr>
              </a:solidFill>
            </a:endParaRPr>
          </a:p>
        </p:txBody>
      </p:sp>
      <mc:AlternateContent xmlns:mc="http://schemas.openxmlformats.org/markup-compatibility/2006">
        <mc:Choice xmlns:a14="http://schemas.microsoft.com/office/drawing/2010/main" Requires="a14">
          <p:sp>
            <p:nvSpPr>
              <p:cNvPr id="56" name="Content Placeholder 2"/>
              <p:cNvSpPr txBox="1">
                <a:spLocks/>
              </p:cNvSpPr>
              <p:nvPr/>
            </p:nvSpPr>
            <p:spPr>
              <a:xfrm>
                <a:off x="610898" y="1125770"/>
                <a:ext cx="11035825" cy="2025634"/>
              </a:xfrm>
              <a:prstGeom prst="rect">
                <a:avLst/>
              </a:prstGeom>
            </p:spPr>
            <p:txBody>
              <a:bodyPr vert="horz" lIns="68580" tIns="34290" rIns="68580" bIns="34290" rtlCol="0">
                <a:noAutofit/>
              </a:bodyPr>
              <a:lstStyle>
                <a:lvl1pPr marL="461963" indent="-461963" algn="l" defTabSz="914400" rtl="0" eaLnBrk="1" latinLnBrk="0" hangingPunct="1">
                  <a:lnSpc>
                    <a:spcPct val="90000"/>
                  </a:lnSpc>
                  <a:spcBef>
                    <a:spcPts val="1000"/>
                  </a:spcBef>
                  <a:buFont typeface="Wingdings" panose="05000000000000000000" pitchFamily="2" charset="2"/>
                  <a:buChar char="v"/>
                  <a:defRPr sz="2000" kern="1200">
                    <a:solidFill>
                      <a:schemeClr val="tx1"/>
                    </a:solidFill>
                    <a:latin typeface="Arial" panose="020B0604020202020204" pitchFamily="34" charset="0"/>
                    <a:ea typeface="+mn-ea"/>
                    <a:cs typeface="Arial" panose="020B0604020202020204" pitchFamily="34" charset="0"/>
                  </a:defRPr>
                </a:lvl1pPr>
                <a:lvl2pPr marL="914400" indent="-45243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376363" indent="-4619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828800" indent="-452438" algn="l" defTabSz="914400" rtl="0" eaLnBrk="1" latinLnBrk="0" hangingPunct="1">
                  <a:lnSpc>
                    <a:spcPct val="90000"/>
                  </a:lnSpc>
                  <a:spcBef>
                    <a:spcPts val="500"/>
                  </a:spcBef>
                  <a:buFont typeface="Arial" panose="020B0604020202020204" pitchFamily="34" charset="0"/>
                  <a:buChar char="•"/>
                  <a:tabLst>
                    <a:tab pos="1828800" algn="l"/>
                  </a:tabLst>
                  <a:defRPr sz="1600" kern="1200">
                    <a:solidFill>
                      <a:schemeClr val="tx1"/>
                    </a:solidFill>
                    <a:latin typeface="Arial" panose="020B0604020202020204" pitchFamily="34" charset="0"/>
                    <a:ea typeface="+mn-ea"/>
                    <a:cs typeface="Arial" panose="020B0604020202020204" pitchFamily="34" charset="0"/>
                  </a:defRPr>
                </a:lvl4pPr>
                <a:lvl5pPr marL="1711325" indent="-3349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50"/>
                  </a:spcBef>
                  <a:buFont typeface="Wingdings" panose="05000000000000000000" pitchFamily="2" charset="2"/>
                  <a:buChar char="q"/>
                </a:pPr>
                <a:r>
                  <a:rPr lang="en-US" dirty="0" smtClean="0">
                    <a:solidFill>
                      <a:prstClr val="black"/>
                    </a:solidFill>
                  </a:rPr>
                  <a:t>The </a:t>
                </a:r>
                <a:r>
                  <a:rPr lang="en-US" dirty="0">
                    <a:solidFill>
                      <a:prstClr val="black"/>
                    </a:solidFill>
                  </a:rPr>
                  <a:t>CEPC aims to start operation in 2030’s, as a Higgs (Z / W) factory </a:t>
                </a:r>
                <a:r>
                  <a:rPr lang="en-US" altLang="zh-CN" dirty="0">
                    <a:solidFill>
                      <a:prstClr val="black"/>
                    </a:solidFill>
                  </a:rPr>
                  <a:t>in China</a:t>
                </a:r>
                <a:r>
                  <a:rPr lang="en-US" dirty="0">
                    <a:solidFill>
                      <a:prstClr val="black"/>
                    </a:solidFill>
                  </a:rPr>
                  <a:t>. </a:t>
                </a:r>
              </a:p>
              <a:p>
                <a:pPr>
                  <a:lnSpc>
                    <a:spcPct val="100000"/>
                  </a:lnSpc>
                  <a:spcBef>
                    <a:spcPts val="450"/>
                  </a:spcBef>
                  <a:buFont typeface="Wingdings" panose="05000000000000000000" pitchFamily="2" charset="2"/>
                  <a:buChar char="q"/>
                </a:pPr>
                <a:r>
                  <a:rPr lang="en-US" dirty="0">
                    <a:solidFill>
                      <a:prstClr val="black"/>
                    </a:solidFill>
                  </a:rPr>
                  <a:t>To run at </a:t>
                </a:r>
                <a14:m>
                  <m:oMath xmlns:m="http://schemas.openxmlformats.org/officeDocument/2006/math">
                    <m:rad>
                      <m:radPr>
                        <m:degHide m:val="on"/>
                        <m:ctrlPr>
                          <a:rPr lang="en-US" i="1">
                            <a:solidFill>
                              <a:prstClr val="black"/>
                            </a:solidFill>
                            <a:latin typeface="Cambria Math" panose="02040503050406030204" pitchFamily="18" charset="0"/>
                          </a:rPr>
                        </m:ctrlPr>
                      </m:radPr>
                      <m:deg/>
                      <m:e>
                        <m:r>
                          <a:rPr lang="en-US" i="1">
                            <a:solidFill>
                              <a:prstClr val="black"/>
                            </a:solidFill>
                            <a:latin typeface="Cambria Math" panose="02040503050406030204" pitchFamily="18" charset="0"/>
                          </a:rPr>
                          <m:t>𝑠</m:t>
                        </m:r>
                      </m:e>
                    </m:rad>
                  </m:oMath>
                </a14:m>
                <a:r>
                  <a:rPr lang="en-US" dirty="0">
                    <a:solidFill>
                      <a:prstClr val="black"/>
                    </a:solidFill>
                  </a:rPr>
                  <a:t> ~ 240 GeV, above the </a:t>
                </a:r>
                <a:r>
                  <a:rPr lang="en-US" b="1" dirty="0">
                    <a:solidFill>
                      <a:srgbClr val="0000FF"/>
                    </a:solidFill>
                  </a:rPr>
                  <a:t>ZH</a:t>
                </a:r>
                <a:r>
                  <a:rPr lang="en-US" dirty="0">
                    <a:solidFill>
                      <a:prstClr val="black"/>
                    </a:solidFill>
                  </a:rPr>
                  <a:t> production threshold for ≥1 M Higgs; at the </a:t>
                </a:r>
                <a:r>
                  <a:rPr lang="en-US" b="1" dirty="0">
                    <a:solidFill>
                      <a:srgbClr val="0000FF"/>
                    </a:solidFill>
                  </a:rPr>
                  <a:t>Z</a:t>
                </a:r>
                <a:r>
                  <a:rPr lang="en-US" dirty="0">
                    <a:solidFill>
                      <a:prstClr val="black"/>
                    </a:solidFill>
                  </a:rPr>
                  <a:t> pole for ~Tera Z;    at the </a:t>
                </a:r>
                <a:r>
                  <a:rPr lang="en-US" b="1" dirty="0">
                    <a:solidFill>
                      <a:srgbClr val="0000FF"/>
                    </a:solidFill>
                  </a:rPr>
                  <a:t>W</a:t>
                </a:r>
                <a:r>
                  <a:rPr lang="en-US" b="1" baseline="30000" dirty="0">
                    <a:solidFill>
                      <a:srgbClr val="0000FF"/>
                    </a:solidFill>
                  </a:rPr>
                  <a:t>+</a:t>
                </a:r>
                <a:r>
                  <a:rPr lang="en-US" b="1" dirty="0">
                    <a:solidFill>
                      <a:srgbClr val="0000FF"/>
                    </a:solidFill>
                  </a:rPr>
                  <a:t>W</a:t>
                </a:r>
                <a:r>
                  <a:rPr lang="en-US" b="1" baseline="30000" dirty="0">
                    <a:solidFill>
                      <a:srgbClr val="0000FF"/>
                    </a:solidFill>
                  </a:rPr>
                  <a:t>-</a:t>
                </a:r>
                <a:r>
                  <a:rPr lang="en-US" dirty="0">
                    <a:solidFill>
                      <a:prstClr val="black"/>
                    </a:solidFill>
                  </a:rPr>
                  <a:t> pair </a:t>
                </a:r>
                <a:r>
                  <a:rPr lang="en-US" dirty="0" smtClean="0">
                    <a:solidFill>
                      <a:prstClr val="black"/>
                    </a:solidFill>
                  </a:rPr>
                  <a:t>and then </a:t>
                </a:r>
                <a14:m>
                  <m:oMath xmlns:m="http://schemas.openxmlformats.org/officeDocument/2006/math">
                    <m:r>
                      <a:rPr lang="en-US" b="1" i="1">
                        <a:solidFill>
                          <a:srgbClr val="0000FF"/>
                        </a:solidFill>
                        <a:latin typeface="Cambria Math" panose="02040503050406030204" pitchFamily="18" charset="0"/>
                      </a:rPr>
                      <m:t>𝒕</m:t>
                    </m:r>
                    <m:acc>
                      <m:accPr>
                        <m:chr m:val="̅"/>
                        <m:ctrlPr>
                          <a:rPr lang="en-US" altLang="zh-CN" b="1" i="1">
                            <a:solidFill>
                              <a:srgbClr val="0000FF"/>
                            </a:solidFill>
                            <a:latin typeface="Cambria Math" panose="02040503050406030204" pitchFamily="18" charset="0"/>
                          </a:rPr>
                        </m:ctrlPr>
                      </m:accPr>
                      <m:e>
                        <m:r>
                          <a:rPr lang="en-US" altLang="zh-CN" b="1" i="1">
                            <a:solidFill>
                              <a:srgbClr val="0000FF"/>
                            </a:solidFill>
                            <a:latin typeface="Cambria Math" panose="02040503050406030204" pitchFamily="18" charset="0"/>
                          </a:rPr>
                          <m:t>𝒕</m:t>
                        </m:r>
                      </m:e>
                    </m:acc>
                  </m:oMath>
                </a14:m>
                <a:r>
                  <a:rPr lang="en-US" dirty="0">
                    <a:solidFill>
                      <a:prstClr val="black"/>
                    </a:solidFill>
                  </a:rPr>
                  <a:t> pair production thresholds.</a:t>
                </a:r>
              </a:p>
              <a:p>
                <a:pPr>
                  <a:lnSpc>
                    <a:spcPct val="100000"/>
                  </a:lnSpc>
                  <a:spcBef>
                    <a:spcPts val="450"/>
                  </a:spcBef>
                  <a:buFont typeface="Wingdings" panose="05000000000000000000" pitchFamily="2" charset="2"/>
                  <a:buChar char="q"/>
                </a:pPr>
                <a:r>
                  <a:rPr lang="en-US" dirty="0">
                    <a:solidFill>
                      <a:prstClr val="black"/>
                    </a:solidFill>
                  </a:rPr>
                  <a:t>Higgs, EW, flavor physics &amp; QCD, probes of physics BSM.</a:t>
                </a:r>
              </a:p>
              <a:p>
                <a:pPr>
                  <a:lnSpc>
                    <a:spcPct val="100000"/>
                  </a:lnSpc>
                  <a:spcBef>
                    <a:spcPts val="900"/>
                  </a:spcBef>
                  <a:buFont typeface="Wingdings" panose="05000000000000000000" pitchFamily="2" charset="2"/>
                  <a:buChar char="q"/>
                </a:pPr>
                <a:r>
                  <a:rPr lang="en-US" dirty="0">
                    <a:solidFill>
                      <a:prstClr val="black"/>
                    </a:solidFill>
                  </a:rPr>
                  <a:t>Possible </a:t>
                </a:r>
                <a:r>
                  <a:rPr lang="en-US" i="1" dirty="0">
                    <a:solidFill>
                      <a:prstClr val="black"/>
                    </a:solidFill>
                  </a:rPr>
                  <a:t>pp</a:t>
                </a:r>
                <a:r>
                  <a:rPr lang="en-US" dirty="0">
                    <a:solidFill>
                      <a:prstClr val="black"/>
                    </a:solidFill>
                  </a:rPr>
                  <a:t> collider (SppC) of </a:t>
                </a:r>
                <a14:m>
                  <m:oMath xmlns:m="http://schemas.openxmlformats.org/officeDocument/2006/math">
                    <m:rad>
                      <m:radPr>
                        <m:degHide m:val="on"/>
                        <m:ctrlPr>
                          <a:rPr lang="en-US" i="1">
                            <a:solidFill>
                              <a:prstClr val="black"/>
                            </a:solidFill>
                            <a:latin typeface="Cambria Math" panose="02040503050406030204" pitchFamily="18" charset="0"/>
                          </a:rPr>
                        </m:ctrlPr>
                      </m:radPr>
                      <m:deg/>
                      <m:e>
                        <m:r>
                          <a:rPr lang="en-US" i="1">
                            <a:solidFill>
                              <a:prstClr val="black"/>
                            </a:solidFill>
                            <a:latin typeface="Cambria Math" panose="02040503050406030204" pitchFamily="18" charset="0"/>
                          </a:rPr>
                          <m:t>𝑠</m:t>
                        </m:r>
                      </m:e>
                    </m:rad>
                  </m:oMath>
                </a14:m>
                <a:r>
                  <a:rPr lang="en-US" dirty="0">
                    <a:solidFill>
                      <a:prstClr val="black"/>
                    </a:solidFill>
                  </a:rPr>
                  <a:t> ~ 50–100 TeV in the far future.</a:t>
                </a:r>
              </a:p>
            </p:txBody>
          </p:sp>
        </mc:Choice>
        <mc:Fallback>
          <p:sp>
            <p:nvSpPr>
              <p:cNvPr id="56" name="Content Placeholder 2"/>
              <p:cNvSpPr txBox="1">
                <a:spLocks noRot="1" noChangeAspect="1" noMove="1" noResize="1" noEditPoints="1" noAdjustHandles="1" noChangeArrowheads="1" noChangeShapeType="1" noTextEdit="1"/>
              </p:cNvSpPr>
              <p:nvPr/>
            </p:nvSpPr>
            <p:spPr>
              <a:xfrm>
                <a:off x="610898" y="1125770"/>
                <a:ext cx="11035825" cy="2025634"/>
              </a:xfrm>
              <a:prstGeom prst="rect">
                <a:avLst/>
              </a:prstGeom>
              <a:blipFill>
                <a:blip r:embed="rId2"/>
                <a:stretch>
                  <a:fillRect l="-718" t="-2108"/>
                </a:stretch>
              </a:blipFill>
            </p:spPr>
            <p:txBody>
              <a:bodyPr/>
              <a:lstStyle/>
              <a:p>
                <a:r>
                  <a:rPr lang="zh-CN" altLang="en-US">
                    <a:noFill/>
                  </a:rPr>
                  <a:t> </a:t>
                </a:r>
              </a:p>
            </p:txBody>
          </p:sp>
        </mc:Fallback>
      </mc:AlternateContent>
      <p:grpSp>
        <p:nvGrpSpPr>
          <p:cNvPr id="60" name="Group 5"/>
          <p:cNvGrpSpPr/>
          <p:nvPr/>
        </p:nvGrpSpPr>
        <p:grpSpPr>
          <a:xfrm>
            <a:off x="1613013" y="3392219"/>
            <a:ext cx="3675804" cy="3041587"/>
            <a:chOff x="304800" y="3493876"/>
            <a:chExt cx="4073078" cy="3252456"/>
          </a:xfrm>
        </p:grpSpPr>
        <p:pic>
          <p:nvPicPr>
            <p:cNvPr id="61" name="Picture 6"/>
            <p:cNvPicPr>
              <a:picLocks noChangeAspect="1"/>
            </p:cNvPicPr>
            <p:nvPr/>
          </p:nvPicPr>
          <p:blipFill rotWithShape="1">
            <a:blip r:embed="rId3" cstate="email">
              <a:extLst>
                <a:ext uri="{28A0092B-C50C-407E-A947-70E740481C1C}">
                  <a14:useLocalDpi xmlns:a14="http://schemas.microsoft.com/office/drawing/2010/main"/>
                </a:ext>
              </a:extLst>
            </a:blip>
            <a:srcRect t="1" r="2734" b="1848"/>
            <a:stretch/>
          </p:blipFill>
          <p:spPr>
            <a:xfrm>
              <a:off x="304800" y="3712485"/>
              <a:ext cx="4073078" cy="2641337"/>
            </a:xfrm>
            <a:prstGeom prst="rect">
              <a:avLst/>
            </a:prstGeom>
            <a:solidFill>
              <a:schemeClr val="bg2"/>
            </a:solidFill>
          </p:spPr>
        </p:pic>
        <mc:AlternateContent xmlns:mc="http://schemas.openxmlformats.org/markup-compatibility/2006" xmlns:a14="http://schemas.microsoft.com/office/drawing/2010/main">
          <mc:Choice Requires="a14">
            <p:sp>
              <p:nvSpPr>
                <p:cNvPr id="62" name="Rectangle 7"/>
                <p:cNvSpPr>
                  <a:spLocks noChangeArrowheads="1"/>
                </p:cNvSpPr>
                <p:nvPr/>
              </p:nvSpPr>
              <p:spPr bwMode="auto">
                <a:xfrm>
                  <a:off x="1603407" y="4615229"/>
                  <a:ext cx="2387340" cy="6541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algn="ctr" defTabSz="685800">
                    <a:spcBef>
                      <a:spcPts val="300"/>
                    </a:spcBef>
                    <a:buClr>
                      <a:srgbClr val="3333CC"/>
                    </a:buClr>
                    <a:buSzPct val="80000"/>
                    <a:defRPr/>
                  </a:pPr>
                  <a14:m>
                    <m:oMath xmlns:m="http://schemas.openxmlformats.org/officeDocument/2006/math">
                      <m:sSup>
                        <m:sSupPr>
                          <m:ctrlP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ctrlPr>
                        </m:sSupPr>
                        <m:e>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𝒆</m:t>
                          </m:r>
                        </m:e>
                        <m:sup>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m:t>
                          </m:r>
                        </m:sup>
                      </m:sSup>
                      <m:sSup>
                        <m:sSupPr>
                          <m:ctrlP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ctrlPr>
                        </m:sSupPr>
                        <m:e>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𝒆</m:t>
                          </m:r>
                        </m:e>
                        <m:sup>
                          <m:r>
                            <a:rPr lang="en-US" altLang="zh-CN" sz="1200" b="1" i="1">
                              <a:solidFill>
                                <a:srgbClr val="FF0000"/>
                              </a:solidFill>
                              <a:latin typeface="Cambria Math" panose="02040503050406030204" pitchFamily="18" charset="0"/>
                              <a:ea typeface="Arial Unicode MS" panose="020B0604020202020204" pitchFamily="34" charset="-122"/>
                              <a:cs typeface="Arial" panose="020B0604020202020204" pitchFamily="34" charset="0"/>
                            </a:rPr>
                            <m:t>−</m:t>
                          </m:r>
                        </m:sup>
                      </m:sSup>
                    </m:oMath>
                  </a14:m>
                  <a:r>
                    <a:rPr lang="en-US" altLang="zh-CN" sz="12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 Higgs (Z) factory</a:t>
                  </a:r>
                </a:p>
                <a:p>
                  <a:pPr marL="257175" indent="-257175" algn="ctr" defTabSz="685800">
                    <a:spcBef>
                      <a:spcPts val="300"/>
                    </a:spcBef>
                    <a:buClr>
                      <a:srgbClr val="3333CC"/>
                    </a:buClr>
                    <a:buSzPct val="80000"/>
                    <a:defRPr/>
                  </a:pPr>
                  <a:r>
                    <a:rPr lang="en-US" altLang="zh-CN" sz="1200" b="1" dirty="0">
                      <a:solidFill>
                        <a:srgbClr val="70AD47">
                          <a:lumMod val="50000"/>
                        </a:srgbClr>
                      </a:solidFill>
                      <a:latin typeface="Arial" panose="020B0604020202020204" pitchFamily="34" charset="0"/>
                      <a:ea typeface="Arial Unicode MS" panose="020B0604020202020204" pitchFamily="34" charset="-122"/>
                      <a:cs typeface="Arial" panose="020B0604020202020204" pitchFamily="34" charset="0"/>
                    </a:rPr>
                    <a:t>Ring length ~ 100 km</a:t>
                  </a:r>
                  <a:endParaRPr lang="en-US" altLang="zh-CN" sz="1200" b="1" dirty="0">
                    <a:solidFill>
                      <a:srgbClr val="70AD47">
                        <a:lumMod val="50000"/>
                      </a:srgbClr>
                    </a:solidFill>
                    <a:latin typeface="Arial" panose="020B0604020202020204" pitchFamily="34" charset="0"/>
                    <a:cs typeface="Arial" panose="020B0604020202020204" pitchFamily="34" charset="0"/>
                  </a:endParaRPr>
                </a:p>
              </p:txBody>
            </p:sp>
          </mc:Choice>
          <mc:Fallback xmlns="">
            <p:sp>
              <p:nvSpPr>
                <p:cNvPr id="13" name="Rectangle 7"/>
                <p:cNvSpPr>
                  <a:spLocks noRot="1" noChangeAspect="1" noMove="1" noResize="1" noEditPoints="1" noAdjustHandles="1" noChangeArrowheads="1" noChangeShapeType="1" noTextEdit="1"/>
                </p:cNvSpPr>
                <p:nvPr/>
              </p:nvSpPr>
              <p:spPr bwMode="auto">
                <a:xfrm>
                  <a:off x="1603407" y="4615229"/>
                  <a:ext cx="2387340" cy="654183"/>
                </a:xfrm>
                <a:prstGeom prst="rect">
                  <a:avLst/>
                </a:prstGeom>
                <a:blipFill rotWithShape="0">
                  <a:blip r:embed="rId5"/>
                  <a:stretch>
                    <a:fillRect t="-1220" b="-85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63" name="Rectangle 8"/>
            <p:cNvSpPr>
              <a:spLocks noChangeArrowheads="1"/>
            </p:cNvSpPr>
            <p:nvPr/>
          </p:nvSpPr>
          <p:spPr bwMode="auto">
            <a:xfrm>
              <a:off x="2016371" y="6353822"/>
              <a:ext cx="649940" cy="39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algn="ctr" defTabSz="685800">
                <a:spcBef>
                  <a:spcPts val="300"/>
                </a:spcBef>
                <a:buClr>
                  <a:srgbClr val="3333CC"/>
                </a:buClr>
                <a:buSzPct val="80000"/>
                <a:defRPr/>
              </a:pPr>
              <a:r>
                <a:rPr lang="en-US" altLang="zh-CN" sz="135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IP 1</a:t>
              </a:r>
              <a:endParaRPr lang="en-US" altLang="zh-CN" sz="1350" b="1" dirty="0">
                <a:solidFill>
                  <a:srgbClr val="70AD47">
                    <a:lumMod val="50000"/>
                  </a:srgbClr>
                </a:solidFill>
                <a:latin typeface="Arial" panose="020B0604020202020204" pitchFamily="34" charset="0"/>
                <a:cs typeface="Arial" panose="020B0604020202020204" pitchFamily="34" charset="0"/>
              </a:endParaRPr>
            </a:p>
          </p:txBody>
        </p:sp>
        <p:sp>
          <p:nvSpPr>
            <p:cNvPr id="64" name="Rectangle 9"/>
            <p:cNvSpPr>
              <a:spLocks noChangeArrowheads="1"/>
            </p:cNvSpPr>
            <p:nvPr/>
          </p:nvSpPr>
          <p:spPr bwMode="auto">
            <a:xfrm>
              <a:off x="2052110" y="3493876"/>
              <a:ext cx="649940" cy="39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marL="257175" indent="-257175" algn="ctr" defTabSz="685800">
                <a:spcBef>
                  <a:spcPts val="300"/>
                </a:spcBef>
                <a:buClr>
                  <a:srgbClr val="3333CC"/>
                </a:buClr>
                <a:buSzPct val="80000"/>
                <a:defRPr/>
              </a:pPr>
              <a:r>
                <a:rPr lang="en-US" altLang="zh-CN" sz="135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IP 2</a:t>
              </a:r>
              <a:endParaRPr lang="en-US" altLang="zh-CN" sz="1350" b="1" dirty="0">
                <a:solidFill>
                  <a:srgbClr val="70AD47">
                    <a:lumMod val="50000"/>
                  </a:srgbClr>
                </a:solidFill>
                <a:latin typeface="Arial" panose="020B0604020202020204" pitchFamily="34" charset="0"/>
                <a:cs typeface="Arial" panose="020B0604020202020204" pitchFamily="34" charset="0"/>
              </a:endParaRPr>
            </a:p>
          </p:txBody>
        </p:sp>
      </p:grpSp>
      <p:pic>
        <p:nvPicPr>
          <p:cNvPr id="65" name="Picture 64"/>
          <p:cNvPicPr>
            <a:picLocks noChangeAspect="1"/>
          </p:cNvPicPr>
          <p:nvPr/>
        </p:nvPicPr>
        <p:blipFill rotWithShape="1">
          <a:blip r:embed="rId6"/>
          <a:srcRect l="3774"/>
          <a:stretch/>
        </p:blipFill>
        <p:spPr>
          <a:xfrm>
            <a:off x="6111390" y="3557174"/>
            <a:ext cx="3771993" cy="2766662"/>
          </a:xfrm>
          <a:prstGeom prst="rect">
            <a:avLst/>
          </a:prstGeom>
        </p:spPr>
      </p:pic>
    </p:spTree>
    <p:extLst>
      <p:ext uri="{BB962C8B-B14F-4D97-AF65-F5344CB8AC3E}">
        <p14:creationId xmlns:p14="http://schemas.microsoft.com/office/powerpoint/2010/main" val="2457430377"/>
      </p:ext>
    </p:extLst>
  </p:cSld>
  <p:clrMapOvr>
    <a:masterClrMapping/>
  </p:clrMapOvr>
  <mc:AlternateContent xmlns:mc="http://schemas.openxmlformats.org/markup-compatibility/2006" xmlns:p14="http://schemas.microsoft.com/office/powerpoint/2010/main">
    <mc:Choice Requires="p14">
      <p:transition spd="slow" p14:dur="2000" advTm="244"/>
    </mc:Choice>
    <mc:Fallback xmlns="">
      <p:transition spd="slow" advTm="24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30</a:t>
            </a:fld>
            <a:endParaRPr lang="zh-CN" altLang="en-US">
              <a:solidFill>
                <a:prstClr val="black">
                  <a:tint val="75000"/>
                </a:prstClr>
              </a:solidFill>
            </a:endParaRPr>
          </a:p>
        </p:txBody>
      </p:sp>
      <p:sp>
        <p:nvSpPr>
          <p:cNvPr id="4" name="Title 3"/>
          <p:cNvSpPr>
            <a:spLocks noGrp="1"/>
          </p:cNvSpPr>
          <p:nvPr>
            <p:ph type="title"/>
          </p:nvPr>
        </p:nvSpPr>
        <p:spPr>
          <a:xfrm>
            <a:off x="1107500" y="92058"/>
            <a:ext cx="10698824" cy="659643"/>
          </a:xfrm>
        </p:spPr>
        <p:txBody>
          <a:bodyPr/>
          <a:lstStyle/>
          <a:p>
            <a:r>
              <a:rPr lang="en-US" altLang="zh-CN" dirty="0" smtClean="0"/>
              <a:t>Plans: Control system</a:t>
            </a:r>
            <a:endParaRPr lang="zh-CN" altLang="en-US" dirty="0"/>
          </a:p>
        </p:txBody>
      </p:sp>
      <p:sp>
        <p:nvSpPr>
          <p:cNvPr id="6" name="Content Placeholder 2"/>
          <p:cNvSpPr txBox="1">
            <a:spLocks/>
          </p:cNvSpPr>
          <p:nvPr/>
        </p:nvSpPr>
        <p:spPr>
          <a:xfrm>
            <a:off x="497436" y="3962699"/>
            <a:ext cx="11308888" cy="2240517"/>
          </a:xfrm>
          <a:prstGeom prst="rect">
            <a:avLst/>
          </a:prstGeom>
        </p:spPr>
        <p:txBody>
          <a:bodyPr vert="horz" wrap="square" lIns="90170" tIns="46990" rIns="90170" bIns="46990" rtlCol="0">
            <a:normAutofit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The plan</a:t>
            </a:r>
          </a:p>
          <a:p>
            <a:pPr marL="538163" indent="-538163">
              <a:buFont typeface="Wingdings" panose="05000000000000000000" pitchFamily="2" charset="2"/>
              <a:buNone/>
            </a:pPr>
            <a:r>
              <a:rPr lang="en-US" sz="2200" b="0" dirty="0" smtClean="0">
                <a:solidFill>
                  <a:srgbClr val="0070C0"/>
                </a:solidFill>
                <a:ea typeface="Times New Roman" panose="02020603050405020304" pitchFamily="18" charset="0"/>
                <a:cs typeface="Times New Roman" panose="02020603050405020304" pitchFamily="18" charset="0"/>
              </a:rPr>
              <a:t>      - A new group leader, Dr. </a:t>
            </a:r>
            <a:r>
              <a:rPr lang="en-US" sz="2200" b="0" dirty="0" err="1" smtClean="0">
                <a:solidFill>
                  <a:srgbClr val="C00000"/>
                </a:solidFill>
                <a:ea typeface="Times New Roman" panose="02020603050405020304" pitchFamily="18" charset="0"/>
                <a:cs typeface="Times New Roman" panose="02020603050405020304" pitchFamily="18" charset="0"/>
              </a:rPr>
              <a:t>Dapeng</a:t>
            </a:r>
            <a:r>
              <a:rPr lang="en-US" sz="2200" b="0" dirty="0" smtClean="0">
                <a:solidFill>
                  <a:srgbClr val="C00000"/>
                </a:solidFill>
                <a:ea typeface="Times New Roman" panose="02020603050405020304" pitchFamily="18" charset="0"/>
                <a:cs typeface="Times New Roman" panose="02020603050405020304" pitchFamily="18" charset="0"/>
              </a:rPr>
              <a:t> </a:t>
            </a:r>
            <a:r>
              <a:rPr lang="en-US" sz="2200" b="0" dirty="0" err="1" smtClean="0">
                <a:solidFill>
                  <a:srgbClr val="C00000"/>
                </a:solidFill>
                <a:ea typeface="Times New Roman" panose="02020603050405020304" pitchFamily="18" charset="0"/>
                <a:cs typeface="Times New Roman" panose="02020603050405020304" pitchFamily="18" charset="0"/>
              </a:rPr>
              <a:t>Jin</a:t>
            </a:r>
            <a:r>
              <a:rPr lang="en-US" sz="2200" b="0" dirty="0" smtClean="0">
                <a:solidFill>
                  <a:srgbClr val="C0000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from CSNS, will be assigned to the leader of the current control group, who is required to impose an overall plan for the CEPC control system. He will address important issues such as timing system for CEPC.</a:t>
            </a:r>
            <a:endParaRPr lang="en-US" sz="2200" b="0" dirty="0">
              <a:solidFill>
                <a:srgbClr val="0070C0"/>
              </a:solidFill>
              <a:ea typeface="Times New Roman" panose="02020603050405020304" pitchFamily="18" charset="0"/>
              <a:cs typeface="Times New Roman" panose="02020603050405020304" pitchFamily="18" charset="0"/>
            </a:endParaRPr>
          </a:p>
          <a:p>
            <a:pPr marL="538163" indent="-538163">
              <a:buFont typeface="Wingdings" panose="05000000000000000000" pitchFamily="2" charset="2"/>
              <a:buNone/>
            </a:pPr>
            <a:r>
              <a:rPr lang="en-US" sz="2200" b="0" dirty="0" smtClean="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At HEPS, a simulation/commissioning soft will “</a:t>
            </a:r>
            <a:r>
              <a:rPr lang="en-US" sz="2200" b="0" dirty="0" err="1" smtClean="0">
                <a:solidFill>
                  <a:srgbClr val="0070C0"/>
                </a:solidFill>
                <a:ea typeface="Times New Roman" panose="02020603050405020304" pitchFamily="18" charset="0"/>
                <a:cs typeface="Times New Roman" panose="02020603050405020304" pitchFamily="18" charset="0"/>
              </a:rPr>
              <a:t>pyapass</a:t>
            </a:r>
            <a:r>
              <a:rPr lang="en-US" sz="2200" b="0" dirty="0" smtClean="0">
                <a:solidFill>
                  <a:srgbClr val="0070C0"/>
                </a:solidFill>
                <a:ea typeface="Times New Roman" panose="02020603050405020304" pitchFamily="18" charset="0"/>
                <a:cs typeface="Times New Roman" panose="02020603050405020304" pitchFamily="18" charset="0"/>
              </a:rPr>
              <a:t>” have been developed based on Python, which may be further developed for CEPC</a:t>
            </a:r>
          </a:p>
        </p:txBody>
      </p:sp>
      <p:pic>
        <p:nvPicPr>
          <p:cNvPr id="7" name="Picture 6"/>
          <p:cNvPicPr>
            <a:picLocks noChangeAspect="1"/>
          </p:cNvPicPr>
          <p:nvPr/>
        </p:nvPicPr>
        <p:blipFill>
          <a:blip r:embed="rId2"/>
          <a:stretch>
            <a:fillRect/>
          </a:stretch>
        </p:blipFill>
        <p:spPr>
          <a:xfrm>
            <a:off x="946605" y="1019643"/>
            <a:ext cx="9983469" cy="2475936"/>
          </a:xfrm>
          <a:prstGeom prst="rect">
            <a:avLst/>
          </a:prstGeom>
        </p:spPr>
      </p:pic>
    </p:spTree>
    <p:extLst>
      <p:ext uri="{BB962C8B-B14F-4D97-AF65-F5344CB8AC3E}">
        <p14:creationId xmlns:p14="http://schemas.microsoft.com/office/powerpoint/2010/main" val="2893499562"/>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31</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sz="3600" dirty="0" smtClean="0"/>
              <a:t>Plan: Automatic production line for magnet</a:t>
            </a:r>
            <a:endParaRPr lang="zh-CN" altLang="en-US" sz="3600" dirty="0"/>
          </a:p>
        </p:txBody>
      </p:sp>
      <p:pic>
        <p:nvPicPr>
          <p:cNvPr id="3" name="Picture 2"/>
          <p:cNvPicPr>
            <a:picLocks noChangeAspect="1"/>
          </p:cNvPicPr>
          <p:nvPr/>
        </p:nvPicPr>
        <p:blipFill>
          <a:blip r:embed="rId2"/>
          <a:stretch>
            <a:fillRect/>
          </a:stretch>
        </p:blipFill>
        <p:spPr>
          <a:xfrm>
            <a:off x="5353826" y="2437851"/>
            <a:ext cx="6838174" cy="3417426"/>
          </a:xfrm>
          <a:prstGeom prst="rect">
            <a:avLst/>
          </a:prstGeom>
        </p:spPr>
      </p:pic>
      <p:sp>
        <p:nvSpPr>
          <p:cNvPr id="5" name="Rectangle 4"/>
          <p:cNvSpPr/>
          <p:nvPr/>
        </p:nvSpPr>
        <p:spPr>
          <a:xfrm>
            <a:off x="123168" y="921897"/>
            <a:ext cx="10533424" cy="1247018"/>
          </a:xfrm>
          <a:prstGeom prst="rect">
            <a:avLst/>
          </a:prstGeom>
        </p:spPr>
        <p:txBody>
          <a:bodyPr vert="horz" lIns="91440" tIns="45720" rIns="91440" bIns="45720" rtlCol="0">
            <a:normAutofit/>
          </a:bodyPr>
          <a:lstStyle/>
          <a:p>
            <a:pPr marL="342900" indent="-342900">
              <a:lnSpc>
                <a:spcPct val="110000"/>
              </a:lnSpc>
              <a:buClr>
                <a:srgbClr val="FFC000"/>
              </a:buClr>
              <a:buSzPct val="80000"/>
              <a:buFont typeface="Wingdings" pitchFamily="2" charset="2"/>
              <a:buChar char="n"/>
            </a:pP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magnet system is the most </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costly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component of the accelerator complex (26.82</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It plays a significant role in determining the overall cost of the accelerator</a:t>
            </a:r>
            <a:r>
              <a:rPr lang="en-US" altLang="zh-CN" sz="20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Compare to the HEPS price:</a:t>
            </a:r>
            <a:endParaRPr lang="zh-CN" alt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165056" y="1823721"/>
            <a:ext cx="5290864" cy="4884626"/>
          </a:xfrm>
          <a:prstGeom prst="rect">
            <a:avLst/>
          </a:prstGeom>
        </p:spPr>
        <p:txBody>
          <a:bodyPr vert="horz" lIns="91440" tIns="45720" rIns="91440" bIns="45720" rtlCol="0">
            <a:normAutofit lnSpcReduction="10000"/>
          </a:bodyPr>
          <a:lstStyle/>
          <a:p>
            <a:pPr marL="342900" indent="-342900">
              <a:lnSpc>
                <a:spcPct val="110000"/>
              </a:lnSpc>
              <a:spcAft>
                <a:spcPts val="300"/>
              </a:spcAft>
              <a:buClr>
                <a:srgbClr val="FFC000"/>
              </a:buClr>
              <a:buSzPct val="80000"/>
              <a:buFont typeface="Wingdings" panose="05000000000000000000" pitchFamily="2" charset="2"/>
              <a:buChar char="p"/>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Collider + Booster @ HEPS: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km</a:t>
            </a:r>
          </a:p>
          <a:p>
            <a:pPr>
              <a:lnSpc>
                <a:spcPct val="110000"/>
              </a:lnSpc>
              <a:spcAft>
                <a:spcPts val="300"/>
              </a:spcAft>
              <a:buClr>
                <a:srgbClr val="FFC000"/>
              </a:buClr>
              <a:buSzPct val="80000"/>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CEPC: </a:t>
            </a: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200</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km</a:t>
            </a:r>
            <a:endPar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spcAft>
                <a:spcPts val="300"/>
              </a:spcAft>
              <a:buClr>
                <a:srgbClr val="FFC000"/>
              </a:buClr>
              <a:buSzPct val="80000"/>
              <a:buFont typeface="Wingdings" panose="05000000000000000000" pitchFamily="2" charset="2"/>
              <a:buChar char="p"/>
            </a:pP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Total magnet length &amp; cost  </a:t>
            </a:r>
            <a:endPar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Aft>
                <a:spcPts val="300"/>
              </a:spcAft>
              <a:buClr>
                <a:srgbClr val="FFC000"/>
              </a:buClr>
              <a:buSzPct val="80000"/>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HEPS: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1.6km, 276million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172.5million/km</a:t>
            </a:r>
            <a:endPar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0000"/>
              </a:lnSpc>
              <a:spcAft>
                <a:spcPts val="300"/>
              </a:spcAft>
              <a:buClr>
                <a:srgbClr val="FFC000"/>
              </a:buClr>
              <a:buSzPct val="80000"/>
            </a:pP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CEPC: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159km, 5,192million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32.6million/km</a:t>
            </a:r>
            <a:endParaRPr lang="zh-CN" alt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spcAft>
                <a:spcPts val="300"/>
              </a:spcAft>
              <a:buClr>
                <a:srgbClr val="FFC000"/>
              </a:buClr>
              <a:buSzPct val="80000"/>
              <a:buFont typeface="Wingdings" panose="05000000000000000000" pitchFamily="2" charset="2"/>
              <a:buChar char="p"/>
            </a:pP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material cost between HEPS and CEPC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basically scales with the </a:t>
            </a: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quantity  </a:t>
            </a:r>
            <a:endPar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spcAft>
                <a:spcPts val="300"/>
              </a:spcAft>
              <a:buClr>
                <a:srgbClr val="FFC000"/>
              </a:buClr>
              <a:buSzPct val="80000"/>
              <a:buFont typeface="Wingdings" panose="05000000000000000000" pitchFamily="2" charset="2"/>
              <a:buChar char="p"/>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cost ratio between </a:t>
            </a: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fabrication and material </a:t>
            </a:r>
            <a:endPar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spcAft>
                <a:spcPts val="300"/>
              </a:spcAft>
              <a:buClr>
                <a:srgbClr val="FFC000"/>
              </a:buClr>
              <a:buSzPct val="80000"/>
              <a:buFont typeface="Wingdings" panose="05000000000000000000" pitchFamily="2" charset="2"/>
              <a:buChar char="p"/>
            </a:pP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HEPS is: </a:t>
            </a: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a:t>
            </a:r>
          </a:p>
          <a:p>
            <a:pPr>
              <a:lnSpc>
                <a:spcPct val="110000"/>
              </a:lnSpc>
              <a:spcAft>
                <a:spcPts val="300"/>
              </a:spcAft>
              <a:buClr>
                <a:srgbClr val="FFC000"/>
              </a:buClr>
              <a:buSzPct val="80000"/>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CEPC is: </a:t>
            </a:r>
            <a:r>
              <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1.1</a:t>
            </a:r>
            <a:endParaRPr lang="zh-CN" altLang="en-US"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0000"/>
              </a:lnSpc>
              <a:spcAft>
                <a:spcPts val="300"/>
              </a:spcAft>
              <a:buClr>
                <a:srgbClr val="FFC000"/>
              </a:buClr>
              <a:buSzPct val="80000"/>
              <a:buFont typeface="Wingdings" panose="05000000000000000000" pitchFamily="2" charset="2"/>
              <a:buChar char="p"/>
            </a:pP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There is a significant difference in fabrication cost, which is understandable based on the experience with the prototype.</a:t>
            </a:r>
          </a:p>
          <a:p>
            <a:pPr marL="742950" lvl="1" indent="-285750">
              <a:lnSpc>
                <a:spcPct val="110000"/>
              </a:lnSpc>
              <a:buClr>
                <a:srgbClr val="FFC000"/>
              </a:buClr>
              <a:buSzPct val="80000"/>
              <a:buFontTx/>
              <a:buChar char="-"/>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Simple structure </a:t>
            </a:r>
          </a:p>
          <a:p>
            <a:pPr marL="742950" lvl="1" indent="-285750">
              <a:lnSpc>
                <a:spcPct val="110000"/>
              </a:lnSpc>
              <a:buClr>
                <a:srgbClr val="FFC000"/>
              </a:buClr>
              <a:buSzPct val="80000"/>
              <a:buFontTx/>
              <a:buChar char="-"/>
            </a:pP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Mass </a:t>
            </a: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production  </a:t>
            </a:r>
            <a:endPar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0000"/>
              </a:lnSpc>
              <a:buClr>
                <a:srgbClr val="FFC000"/>
              </a:buClr>
              <a:buSzPct val="80000"/>
              <a:buFontTx/>
              <a:buChar char="-"/>
            </a:pP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Low </a:t>
            </a:r>
            <a:r>
              <a:rPr lang="en-US" altLang="zh-CN"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field </a:t>
            </a:r>
            <a:r>
              <a:rPr lang="en-US" altLang="zh-CN" sz="1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strength</a:t>
            </a:r>
          </a:p>
          <a:p>
            <a:pPr marL="742950" lvl="1" indent="-285750">
              <a:lnSpc>
                <a:spcPct val="110000"/>
              </a:lnSpc>
              <a:buClr>
                <a:srgbClr val="FFC000"/>
              </a:buClr>
              <a:buSzPct val="80000"/>
              <a:buFontTx/>
              <a:buChar char="-"/>
            </a:pPr>
            <a:r>
              <a:rPr lang="en-US" altLang="zh-CN" sz="16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Automatic manufacturing</a:t>
            </a:r>
            <a:endParaRPr lang="en-US" altLang="zh-CN" sz="16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9125621" y="4769584"/>
            <a:ext cx="2956559" cy="923330"/>
          </a:xfrm>
          <a:prstGeom prst="rect">
            <a:avLst/>
          </a:prstGeom>
          <a:solidFill>
            <a:schemeClr val="bg2"/>
          </a:solidFill>
        </p:spPr>
        <p:txBody>
          <a:bodyPr wrap="square" rtlCol="0">
            <a:spAutoFit/>
          </a:bodyPr>
          <a:lstStyle/>
          <a:p>
            <a:endParaRPr lang="en-US" altLang="zh-CN" dirty="0" smtClean="0"/>
          </a:p>
          <a:p>
            <a:endParaRPr lang="en-US" altLang="zh-CN" dirty="0"/>
          </a:p>
          <a:p>
            <a:endParaRPr lang="zh-CN" altLang="en-US" dirty="0"/>
          </a:p>
        </p:txBody>
      </p:sp>
    </p:spTree>
    <p:extLst>
      <p:ext uri="{BB962C8B-B14F-4D97-AF65-F5344CB8AC3E}">
        <p14:creationId xmlns:p14="http://schemas.microsoft.com/office/powerpoint/2010/main" val="23223304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smtClean="0">
                <a:latin typeface="Franklin Gothic Medium" panose="020B0603020102020204" pitchFamily="34" charset="0"/>
              </a:rPr>
              <a:t>Plans: Further e</a:t>
            </a:r>
            <a:r>
              <a:rPr lang="en-US" altLang="zh-CN" dirty="0" smtClean="0">
                <a:latin typeface="Franklin Gothic Medium" panose="020B0603020102020204" pitchFamily="34" charset="0"/>
              </a:rPr>
              <a:t>fforts </a:t>
            </a:r>
            <a:r>
              <a:rPr lang="en-US" altLang="zh-CN" dirty="0">
                <a:latin typeface="Franklin Gothic Medium" panose="020B0603020102020204" pitchFamily="34" charset="0"/>
              </a:rPr>
              <a:t>on green accelerator</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32</a:t>
            </a:fld>
            <a:endParaRPr lang="zh-CN" altLang="en-US">
              <a:solidFill>
                <a:prstClr val="black">
                  <a:tint val="75000"/>
                </a:prstClr>
              </a:solidFill>
            </a:endParaRPr>
          </a:p>
        </p:txBody>
      </p:sp>
      <p:sp>
        <p:nvSpPr>
          <p:cNvPr id="5" name="内容占位符 1"/>
          <p:cNvSpPr txBox="1">
            <a:spLocks/>
          </p:cNvSpPr>
          <p:nvPr/>
        </p:nvSpPr>
        <p:spPr>
          <a:xfrm>
            <a:off x="172996" y="1133370"/>
            <a:ext cx="7691409" cy="5386899"/>
          </a:xfrm>
          <a:prstGeom prst="rect">
            <a:avLst/>
          </a:prstGeom>
        </p:spPr>
        <p:txBody>
          <a:bodyPr vert="horz" wrap="square" lIns="90170" tIns="46990" rIns="90170" bIns="46990" rtlCol="0">
            <a:normAutofit fontScale="92500" lnSpcReduction="10000"/>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indent="-215900"/>
            <a:r>
              <a:rPr lang="en-US" altLang="zh-CN" dirty="0">
                <a:latin typeface="Franklin Gothic Book" panose="020B0503020102020204" pitchFamily="34" charset="0"/>
              </a:rPr>
              <a:t> </a:t>
            </a:r>
            <a:r>
              <a:rPr lang="en-US" altLang="zh-CN" b="0" dirty="0">
                <a:latin typeface="Franklin Gothic Medium" panose="020B0603020102020204" pitchFamily="34" charset="0"/>
              </a:rPr>
              <a:t>Measures at HEPS</a:t>
            </a:r>
            <a:endParaRPr lang="zh-CN" altLang="en-US" b="0" dirty="0">
              <a:latin typeface="Franklin Gothic Medium" panose="020B0603020102020204" pitchFamily="34" charset="0"/>
            </a:endParaRPr>
          </a:p>
          <a:p>
            <a:pPr marL="431800" lvl="1" indent="-215900"/>
            <a:r>
              <a:rPr lang="en-US" altLang="zh-CN" dirty="0">
                <a:solidFill>
                  <a:srgbClr val="0000FF"/>
                </a:solidFill>
                <a:latin typeface="Franklin Gothic Book" panose="020B0503020102020204" pitchFamily="34" charset="0"/>
              </a:rPr>
              <a:t>Solar</a:t>
            </a:r>
            <a:r>
              <a:rPr lang="en-US" altLang="zh-CN" dirty="0">
                <a:latin typeface="Franklin Gothic Book" panose="020B0503020102020204" pitchFamily="34" charset="0"/>
              </a:rPr>
              <a:t> panel on roof: </a:t>
            </a:r>
            <a:r>
              <a:rPr lang="en-US" altLang="zh-CN" b="1" dirty="0">
                <a:solidFill>
                  <a:srgbClr val="C00000"/>
                </a:solidFill>
                <a:latin typeface="Franklin Gothic Book" panose="020B0503020102020204" pitchFamily="34" charset="0"/>
                <a:cs typeface="Arial" panose="020B0604020202020204" pitchFamily="34" charset="0"/>
              </a:rPr>
              <a:t>10 MW</a:t>
            </a:r>
            <a:r>
              <a:rPr lang="zh-CN" altLang="en-US" b="1" dirty="0">
                <a:solidFill>
                  <a:srgbClr val="C00000"/>
                </a:solidFill>
                <a:latin typeface="Franklin Gothic Book" panose="020B0503020102020204" pitchFamily="34" charset="0"/>
              </a:rPr>
              <a:t> </a:t>
            </a:r>
            <a:r>
              <a:rPr lang="zh-CN" altLang="en-US" dirty="0">
                <a:latin typeface="Franklin Gothic Book" panose="020B0503020102020204" pitchFamily="34" charset="0"/>
                <a:sym typeface="Wingdings" panose="05000000000000000000" pitchFamily="2" charset="2"/>
              </a:rPr>
              <a:t> </a:t>
            </a:r>
            <a:r>
              <a:rPr lang="en-US" altLang="zh-CN" dirty="0">
                <a:latin typeface="Franklin Gothic Book" panose="020B0503020102020204" pitchFamily="34" charset="0"/>
                <a:sym typeface="Wingdings" panose="05000000000000000000" pitchFamily="2" charset="2"/>
              </a:rPr>
              <a:t>10% saving</a:t>
            </a:r>
          </a:p>
          <a:p>
            <a:pPr marL="431800" lvl="1" indent="-215900"/>
            <a:r>
              <a:rPr lang="en-US" altLang="zh-CN" dirty="0">
                <a:solidFill>
                  <a:srgbClr val="0000FF"/>
                </a:solidFill>
                <a:latin typeface="Franklin Gothic Book" panose="020B0503020102020204" pitchFamily="34" charset="0"/>
                <a:sym typeface="Wingdings" panose="05000000000000000000" pitchFamily="2" charset="2"/>
              </a:rPr>
              <a:t>Permanent-magnet</a:t>
            </a:r>
            <a:r>
              <a:rPr lang="en-US" altLang="zh-CN" dirty="0">
                <a:latin typeface="Franklin Gothic Book" panose="020B0503020102020204" pitchFamily="34" charset="0"/>
                <a:sym typeface="Wingdings" panose="05000000000000000000" pitchFamily="2" charset="2"/>
              </a:rPr>
              <a:t> dipole @ storage ring: </a:t>
            </a:r>
            <a:r>
              <a:rPr lang="en-US" altLang="zh-CN" b="1" dirty="0">
                <a:solidFill>
                  <a:srgbClr val="C00000"/>
                </a:solidFill>
                <a:latin typeface="Franklin Gothic Book" panose="020B0503020102020204" pitchFamily="34" charset="0"/>
              </a:rPr>
              <a:t>5.6M</a:t>
            </a:r>
            <a:r>
              <a:rPr lang="zh-CN" altLang="en-US" b="1" dirty="0">
                <a:solidFill>
                  <a:srgbClr val="C00000"/>
                </a:solidFill>
                <a:latin typeface="Franklin Gothic Book" panose="020B0503020102020204" pitchFamily="34" charset="0"/>
              </a:rPr>
              <a:t> </a:t>
            </a:r>
            <a:r>
              <a:rPr lang="en-US" altLang="zh-CN" b="1" dirty="0">
                <a:solidFill>
                  <a:srgbClr val="C00000"/>
                </a:solidFill>
                <a:latin typeface="Franklin Gothic Book" panose="020B0503020102020204" pitchFamily="34" charset="0"/>
              </a:rPr>
              <a:t>kWh</a:t>
            </a:r>
            <a:r>
              <a:rPr lang="zh-CN" altLang="en-US" dirty="0">
                <a:latin typeface="Franklin Gothic Book" panose="020B0503020102020204" pitchFamily="34" charset="0"/>
                <a:sym typeface="Wingdings" panose="05000000000000000000" pitchFamily="2" charset="2"/>
              </a:rPr>
              <a:t> </a:t>
            </a:r>
            <a:r>
              <a:rPr lang="en-US" altLang="zh-CN" dirty="0">
                <a:latin typeface="Franklin Gothic Book" panose="020B0503020102020204" pitchFamily="34" charset="0"/>
                <a:sym typeface="Wingdings" panose="05000000000000000000" pitchFamily="2" charset="2"/>
              </a:rPr>
              <a:t>saving/</a:t>
            </a:r>
            <a:r>
              <a:rPr lang="en-US" altLang="zh-CN" dirty="0" err="1">
                <a:latin typeface="Franklin Gothic Book" panose="020B0503020102020204" pitchFamily="34" charset="0"/>
                <a:sym typeface="Wingdings" panose="05000000000000000000" pitchFamily="2" charset="2"/>
              </a:rPr>
              <a:t>yr</a:t>
            </a:r>
            <a:endParaRPr lang="zh-CN" altLang="en-US" dirty="0">
              <a:latin typeface="Franklin Gothic Book" panose="020B0503020102020204" pitchFamily="34" charset="0"/>
              <a:sym typeface="Wingdings" panose="05000000000000000000" pitchFamily="2" charset="2"/>
            </a:endParaRPr>
          </a:p>
          <a:p>
            <a:pPr marL="431800" lvl="1" indent="-215900"/>
            <a:r>
              <a:rPr lang="en-US" altLang="zh-CN" dirty="0">
                <a:solidFill>
                  <a:srgbClr val="0000FF"/>
                </a:solidFill>
                <a:latin typeface="Franklin Gothic Book" panose="020B0503020102020204" pitchFamily="34" charset="0"/>
                <a:sym typeface="Wingdings" panose="05000000000000000000" pitchFamily="2" charset="2"/>
              </a:rPr>
              <a:t>Energy recovery </a:t>
            </a:r>
            <a:r>
              <a:rPr lang="en-US" altLang="zh-CN" dirty="0">
                <a:latin typeface="Franklin Gothic Book" panose="020B0503020102020204" pitchFamily="34" charset="0"/>
                <a:sym typeface="Wingdings" panose="05000000000000000000" pitchFamily="2" charset="2"/>
              </a:rPr>
              <a:t>from cooling water (</a:t>
            </a:r>
            <a:r>
              <a:rPr lang="en-US" altLang="zh-CN" sz="2100" b="1" dirty="0">
                <a:solidFill>
                  <a:srgbClr val="C00000"/>
                </a:solidFill>
                <a:latin typeface="Franklin Gothic Book" panose="020B0503020102020204" pitchFamily="34" charset="0"/>
                <a:sym typeface="Wingdings" panose="05000000000000000000" pitchFamily="2" charset="2"/>
              </a:rPr>
              <a:t>13 MW@42oC</a:t>
            </a:r>
            <a:r>
              <a:rPr lang="en-US" altLang="zh-CN" dirty="0">
                <a:latin typeface="Franklin Gothic Book" panose="020B0503020102020204" pitchFamily="34" charset="0"/>
                <a:sym typeface="Wingdings" panose="05000000000000000000" pitchFamily="2" charset="2"/>
              </a:rPr>
              <a:t>) : Exceeds HEPS heating requirement</a:t>
            </a:r>
            <a:endParaRPr lang="zh-CN" altLang="en-US" dirty="0">
              <a:latin typeface="Franklin Gothic Book" panose="020B0503020102020204" pitchFamily="34" charset="0"/>
              <a:sym typeface="Wingdings" panose="05000000000000000000" pitchFamily="2" charset="2"/>
            </a:endParaRPr>
          </a:p>
          <a:p>
            <a:pPr marL="132080" indent="-215900"/>
            <a:endParaRPr lang="en-US" altLang="zh-CN" dirty="0">
              <a:latin typeface="Franklin Gothic Book" panose="020B0503020102020204" pitchFamily="34" charset="0"/>
              <a:sym typeface="Wingdings" panose="05000000000000000000" pitchFamily="2" charset="2"/>
            </a:endParaRPr>
          </a:p>
          <a:p>
            <a:pPr marL="132080" indent="-215900"/>
            <a:r>
              <a:rPr lang="en-US" altLang="zh-CN" b="0" dirty="0">
                <a:latin typeface="Franklin Gothic Medium" panose="020B0603020102020204" pitchFamily="34" charset="0"/>
                <a:sym typeface="Wingdings" panose="05000000000000000000" pitchFamily="2" charset="2"/>
              </a:rPr>
              <a:t> R&amp;D for CEPC</a:t>
            </a:r>
          </a:p>
          <a:p>
            <a:pPr marL="431800" lvl="1" indent="-215900"/>
            <a:r>
              <a:rPr lang="en-US" altLang="zh-CN" dirty="0">
                <a:solidFill>
                  <a:srgbClr val="0000FF"/>
                </a:solidFill>
                <a:latin typeface="Franklin Gothic Book" panose="020B0503020102020204" pitchFamily="34" charset="0"/>
                <a:sym typeface="Wingdings" panose="05000000000000000000" pitchFamily="2" charset="2"/>
              </a:rPr>
              <a:t>High Q SRF cavity</a:t>
            </a:r>
            <a:r>
              <a:rPr lang="en-US" altLang="zh-CN" dirty="0">
                <a:latin typeface="Franklin Gothic Book" panose="020B0503020102020204" pitchFamily="34" charset="0"/>
                <a:sym typeface="Wingdings" panose="05000000000000000000" pitchFamily="2" charset="2"/>
              </a:rPr>
              <a:t>: reduce 10MW operation power in a comprehensive evaluation, saving electricity consumption ~</a:t>
            </a:r>
            <a:r>
              <a:rPr lang="en-US" altLang="zh-CN" b="1" dirty="0">
                <a:solidFill>
                  <a:srgbClr val="C00000"/>
                </a:solidFill>
                <a:latin typeface="Franklin Gothic Book" panose="020B0503020102020204" pitchFamily="34" charset="0"/>
              </a:rPr>
              <a:t>60M kWh </a:t>
            </a:r>
            <a:r>
              <a:rPr lang="en-US" altLang="zh-CN" sz="2100" dirty="0">
                <a:latin typeface="Franklin Gothic Book" panose="020B0503020102020204" pitchFamily="34" charset="0"/>
              </a:rPr>
              <a:t>per-year</a:t>
            </a:r>
            <a:endParaRPr lang="zh-CN" altLang="en-US" sz="2100" dirty="0">
              <a:latin typeface="Franklin Gothic Book" panose="020B0503020102020204" pitchFamily="34" charset="0"/>
              <a:sym typeface="Wingdings" panose="05000000000000000000" pitchFamily="2" charset="2"/>
            </a:endParaRPr>
          </a:p>
          <a:p>
            <a:pPr marL="431800" lvl="1" indent="-215900"/>
            <a:r>
              <a:rPr lang="en-US" altLang="zh-CN" dirty="0">
                <a:latin typeface="Franklin Gothic Book" panose="020B0503020102020204" pitchFamily="34" charset="0"/>
                <a:sym typeface="Wingdings" panose="05000000000000000000" pitchFamily="2" charset="2"/>
              </a:rPr>
              <a:t>R&amp;D effort for </a:t>
            </a:r>
            <a:r>
              <a:rPr lang="en-US" altLang="zh-CN" dirty="0">
                <a:solidFill>
                  <a:srgbClr val="0000FF"/>
                </a:solidFill>
                <a:latin typeface="Franklin Gothic Book" panose="020B0503020102020204" pitchFamily="34" charset="0"/>
                <a:sym typeface="Wingdings" panose="05000000000000000000" pitchFamily="2" charset="2"/>
              </a:rPr>
              <a:t>High efficiency &amp; Energy recovery klystron</a:t>
            </a:r>
            <a:r>
              <a:rPr lang="en-US" altLang="zh-CN" dirty="0">
                <a:latin typeface="Franklin Gothic Book" panose="020B0503020102020204" pitchFamily="34" charset="0"/>
                <a:sym typeface="Wingdings" panose="05000000000000000000" pitchFamily="2" charset="2"/>
              </a:rPr>
              <a:t>: improve the efficiency from the conventional value (55%) the high efficiency of 80%, CEPC will save </a:t>
            </a:r>
            <a:r>
              <a:rPr lang="en-US" altLang="zh-CN" sz="2100" b="1" dirty="0">
                <a:solidFill>
                  <a:srgbClr val="C00000"/>
                </a:solidFill>
                <a:latin typeface="Franklin Gothic Book" panose="020B0503020102020204" pitchFamily="34" charset="0"/>
                <a:sym typeface="Wingdings" panose="05000000000000000000" pitchFamily="2" charset="2"/>
              </a:rPr>
              <a:t>160M kWh </a:t>
            </a:r>
            <a:r>
              <a:rPr lang="en-US" altLang="zh-CN" dirty="0">
                <a:latin typeface="Franklin Gothic Book" panose="020B0503020102020204" pitchFamily="34" charset="0"/>
                <a:sym typeface="Wingdings" panose="05000000000000000000" pitchFamily="2" charset="2"/>
              </a:rPr>
              <a:t>electricity per-year</a:t>
            </a:r>
            <a:endParaRPr lang="zh-CN" altLang="en-US" dirty="0">
              <a:latin typeface="Franklin Gothic Book" panose="020B0503020102020204" pitchFamily="34" charset="0"/>
              <a:sym typeface="Wingdings" panose="05000000000000000000" pitchFamily="2" charset="2"/>
            </a:endParaRPr>
          </a:p>
          <a:p>
            <a:pPr marL="431800" lvl="1" indent="-215900"/>
            <a:r>
              <a:rPr lang="en-US" altLang="zh-CN" dirty="0">
                <a:latin typeface="Franklin Gothic Book" panose="020B0503020102020204" pitchFamily="34" charset="0"/>
                <a:sym typeface="Wingdings" panose="05000000000000000000" pitchFamily="2" charset="2"/>
              </a:rPr>
              <a:t>Proposal and R&amp;D for “</a:t>
            </a:r>
            <a:r>
              <a:rPr lang="en-US" altLang="zh-CN" sz="2100" dirty="0">
                <a:solidFill>
                  <a:srgbClr val="0000FF"/>
                </a:solidFill>
                <a:latin typeface="Franklin Gothic Book" panose="020B0503020102020204" pitchFamily="34" charset="0"/>
                <a:sym typeface="Wingdings" panose="05000000000000000000" pitchFamily="2" charset="2"/>
              </a:rPr>
              <a:t>heating-cooling” switchable </a:t>
            </a:r>
            <a:r>
              <a:rPr lang="en-US" altLang="zh-CN" dirty="0">
                <a:latin typeface="Franklin Gothic Book" panose="020B0503020102020204" pitchFamily="34" charset="0"/>
                <a:sym typeface="Wingdings" panose="05000000000000000000" pitchFamily="2" charset="2"/>
              </a:rPr>
              <a:t>waste energy recovery system, and increasing the re-use of energy in the cooling water</a:t>
            </a:r>
            <a:endParaRPr lang="zh-CN" altLang="en-US" dirty="0">
              <a:latin typeface="Franklin Gothic Book" panose="020B0503020102020204" pitchFamily="34" charset="0"/>
              <a:sym typeface="Wingdings" panose="05000000000000000000" pitchFamily="2" charset="2"/>
            </a:endParaRPr>
          </a:p>
          <a:p>
            <a:pPr marL="431800" lvl="1" indent="-215900"/>
            <a:r>
              <a:rPr lang="en-US" altLang="zh-CN" dirty="0">
                <a:latin typeface="Franklin Gothic Book" panose="020B0503020102020204" pitchFamily="34" charset="0"/>
                <a:sym typeface="Wingdings" panose="05000000000000000000" pitchFamily="2" charset="2"/>
              </a:rPr>
              <a:t>R&amp;D and prototypes for </a:t>
            </a:r>
            <a:r>
              <a:rPr lang="en-US" altLang="zh-CN" dirty="0">
                <a:solidFill>
                  <a:srgbClr val="0000FF"/>
                </a:solidFill>
                <a:latin typeface="Franklin Gothic Book" panose="020B0503020102020204" pitchFamily="34" charset="0"/>
                <a:sym typeface="Wingdings" panose="05000000000000000000" pitchFamily="2" charset="2"/>
              </a:rPr>
              <a:t>dual-aperture magnets with a </a:t>
            </a:r>
            <a:r>
              <a:rPr lang="en-US" altLang="zh-CN" sz="2100" dirty="0">
                <a:solidFill>
                  <a:srgbClr val="0000FF"/>
                </a:solidFill>
                <a:latin typeface="Franklin Gothic Book" panose="020B0503020102020204" pitchFamily="34" charset="0"/>
                <a:sym typeface="Wingdings" panose="05000000000000000000" pitchFamily="2" charset="2"/>
              </a:rPr>
              <a:t>common </a:t>
            </a:r>
            <a:r>
              <a:rPr lang="en-US" altLang="zh-CN" sz="2100" dirty="0" smtClean="0">
                <a:solidFill>
                  <a:srgbClr val="0000FF"/>
                </a:solidFill>
                <a:latin typeface="Franklin Gothic Book" panose="020B0503020102020204" pitchFamily="34" charset="0"/>
                <a:sym typeface="Wingdings" panose="05000000000000000000" pitchFamily="2" charset="2"/>
              </a:rPr>
              <a:t>coil</a:t>
            </a:r>
            <a:endParaRPr lang="zh-CN" altLang="en-US" dirty="0">
              <a:solidFill>
                <a:srgbClr val="0000FF"/>
              </a:solidFill>
              <a:latin typeface="Franklin Gothic Book" panose="020B0503020102020204" pitchFamily="34" charset="0"/>
            </a:endParaRPr>
          </a:p>
        </p:txBody>
      </p:sp>
      <p:pic>
        <p:nvPicPr>
          <p:cNvPr id="6" name="图片 6"/>
          <p:cNvPicPr>
            <a:picLocks noChangeAspect="1"/>
          </p:cNvPicPr>
          <p:nvPr/>
        </p:nvPicPr>
        <p:blipFill>
          <a:blip r:embed="rId2" cstate="print"/>
          <a:stretch>
            <a:fillRect/>
          </a:stretch>
        </p:blipFill>
        <p:spPr>
          <a:xfrm>
            <a:off x="7919544" y="964167"/>
            <a:ext cx="3993640" cy="2247335"/>
          </a:xfrm>
          <a:prstGeom prst="rect">
            <a:avLst/>
          </a:prstGeom>
        </p:spPr>
      </p:pic>
      <p:sp>
        <p:nvSpPr>
          <p:cNvPr id="7" name="TextBox 6"/>
          <p:cNvSpPr txBox="1">
            <a:spLocks noChangeArrowheads="1"/>
          </p:cNvSpPr>
          <p:nvPr/>
        </p:nvSpPr>
        <p:spPr bwMode="auto">
          <a:xfrm>
            <a:off x="8248539" y="2948557"/>
            <a:ext cx="3335650" cy="369178"/>
          </a:xfrm>
          <a:prstGeom prst="rect">
            <a:avLst/>
          </a:prstGeom>
          <a:solidFill>
            <a:schemeClr val="bg2"/>
          </a:solidFill>
          <a:ln w="9525">
            <a:noFill/>
            <a:miter lim="800000"/>
          </a:ln>
        </p:spPr>
        <p:txBody>
          <a:bodyPr wrap="square" lIns="121766" tIns="60884" rIns="121766" bIns="6088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zh-CN" sz="1600" b="1" dirty="0">
                <a:solidFill>
                  <a:srgbClr val="0000FF"/>
                </a:solidFill>
                <a:latin typeface="Arial" panose="020B0604020202020204" pitchFamily="34" charset="0"/>
                <a:ea typeface="仿宋" panose="02010609060101010101" pitchFamily="49" charset="-122"/>
                <a:cs typeface="Arial" panose="020B0604020202020204" pitchFamily="34" charset="0"/>
              </a:rPr>
              <a:t>Solar</a:t>
            </a:r>
            <a:r>
              <a:rPr lang="zh-CN" altLang="en-US" sz="1600" b="1" dirty="0">
                <a:solidFill>
                  <a:srgbClr val="0000FF"/>
                </a:solidFill>
                <a:latin typeface="Arial" panose="020B0604020202020204" pitchFamily="34" charset="0"/>
                <a:ea typeface="仿宋" panose="02010609060101010101" pitchFamily="49" charset="-122"/>
                <a:cs typeface="Arial" panose="020B0604020202020204" pitchFamily="34" charset="0"/>
              </a:rPr>
              <a:t> </a:t>
            </a:r>
            <a:r>
              <a:rPr lang="en-US" altLang="zh-CN" sz="1600" b="1" dirty="0">
                <a:solidFill>
                  <a:srgbClr val="0000FF"/>
                </a:solidFill>
                <a:latin typeface="Arial" panose="020B0604020202020204" pitchFamily="34" charset="0"/>
                <a:ea typeface="仿宋" panose="02010609060101010101" pitchFamily="49" charset="-122"/>
                <a:cs typeface="Arial" panose="020B0604020202020204" pitchFamily="34" charset="0"/>
              </a:rPr>
              <a:t>panel on the roof of HEPS</a:t>
            </a:r>
            <a:endParaRPr lang="zh-CN" altLang="en-US" sz="1600" b="1" dirty="0">
              <a:solidFill>
                <a:srgbClr val="0000FF"/>
              </a:solidFill>
              <a:latin typeface="Arial" panose="020B0604020202020204" pitchFamily="34" charset="0"/>
              <a:ea typeface="仿宋" panose="02010609060101010101" pitchFamily="49" charset="-122"/>
              <a:cs typeface="Arial" panose="020B0604020202020204" pitchFamily="34" charset="0"/>
            </a:endParaRPr>
          </a:p>
        </p:txBody>
      </p:sp>
      <p:pic>
        <p:nvPicPr>
          <p:cNvPr id="8" name="pic"/>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402141" y="3423968"/>
            <a:ext cx="3095317" cy="3294637"/>
          </a:xfrm>
          <a:prstGeom prst="rect">
            <a:avLst/>
          </a:prstGeom>
        </p:spPr>
      </p:pic>
    </p:spTree>
    <p:extLst>
      <p:ext uri="{BB962C8B-B14F-4D97-AF65-F5344CB8AC3E}">
        <p14:creationId xmlns:p14="http://schemas.microsoft.com/office/powerpoint/2010/main" val="1969549750"/>
      </p:ext>
    </p:extLst>
  </p:cSld>
  <p:clrMapOvr>
    <a:masterClrMapping/>
  </p:clrMapOvr>
  <mc:AlternateContent xmlns:mc="http://schemas.openxmlformats.org/markup-compatibility/2006" xmlns:p14="http://schemas.microsoft.com/office/powerpoint/2010/main">
    <mc:Choice Requires="p14">
      <p:transition spd="slow" p14:dur="2000" advTm="865"/>
    </mc:Choice>
    <mc:Fallback xmlns="">
      <p:transition spd="slow" advTm="86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33</a:t>
            </a:fld>
            <a:endParaRPr lang="zh-CN" altLang="en-US">
              <a:solidFill>
                <a:prstClr val="black">
                  <a:tint val="75000"/>
                </a:prstClr>
              </a:solidFill>
            </a:endParaRPr>
          </a:p>
        </p:txBody>
      </p:sp>
      <p:sp>
        <p:nvSpPr>
          <p:cNvPr id="4" name="Title 3"/>
          <p:cNvSpPr>
            <a:spLocks noGrp="1"/>
          </p:cNvSpPr>
          <p:nvPr>
            <p:ph type="title"/>
          </p:nvPr>
        </p:nvSpPr>
        <p:spPr>
          <a:xfrm>
            <a:off x="1107500" y="92058"/>
            <a:ext cx="10698824" cy="659643"/>
          </a:xfrm>
        </p:spPr>
        <p:txBody>
          <a:bodyPr/>
          <a:lstStyle/>
          <a:p>
            <a:r>
              <a:rPr lang="en-US" altLang="zh-CN" dirty="0" smtClean="0"/>
              <a:t>Plans: Continue MDI studies</a:t>
            </a:r>
            <a:endParaRPr lang="zh-CN" altLang="en-US" dirty="0"/>
          </a:p>
        </p:txBody>
      </p:sp>
      <p:sp>
        <p:nvSpPr>
          <p:cNvPr id="6" name="Content Placeholder 2"/>
          <p:cNvSpPr txBox="1">
            <a:spLocks/>
          </p:cNvSpPr>
          <p:nvPr/>
        </p:nvSpPr>
        <p:spPr>
          <a:xfrm>
            <a:off x="368777" y="1573312"/>
            <a:ext cx="11308888" cy="2240517"/>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solidFill>
                  <a:srgbClr val="0070C0"/>
                </a:solidFill>
                <a:ea typeface="Times New Roman" panose="02020603050405020304" pitchFamily="18" charset="0"/>
                <a:cs typeface="Times New Roman" panose="02020603050405020304" pitchFamily="18" charset="0"/>
              </a:rPr>
              <a:t>The plan</a:t>
            </a:r>
          </a:p>
          <a:p>
            <a:pPr marL="538163" indent="-538163">
              <a:buNone/>
            </a:pPr>
            <a:r>
              <a:rPr lang="en-US" sz="2200" b="0" dirty="0" smtClean="0">
                <a:solidFill>
                  <a:srgbClr val="0070C0"/>
                </a:solidFill>
                <a:ea typeface="Times New Roman" panose="02020603050405020304" pitchFamily="18" charset="0"/>
                <a:cs typeface="Times New Roman" panose="02020603050405020304" pitchFamily="18" charset="0"/>
              </a:rPr>
              <a:t>      </a:t>
            </a:r>
            <a:r>
              <a:rPr lang="en-US" sz="2200" b="0" dirty="0">
                <a:solidFill>
                  <a:srgbClr val="0070C0"/>
                </a:solidFill>
                <a:ea typeface="Times New Roman" panose="02020603050405020304" pitchFamily="18" charset="0"/>
                <a:cs typeface="Times New Roman" panose="02020603050405020304" pitchFamily="18" charset="0"/>
              </a:rPr>
              <a:t>- Collaborate with the detector group to obtain more details about the MDI </a:t>
            </a:r>
            <a:r>
              <a:rPr lang="en-US" sz="2200" b="0" dirty="0" smtClean="0">
                <a:solidFill>
                  <a:srgbClr val="0070C0"/>
                </a:solidFill>
                <a:ea typeface="Times New Roman" panose="02020603050405020304" pitchFamily="18" charset="0"/>
                <a:cs typeface="Times New Roman" panose="02020603050405020304" pitchFamily="18" charset="0"/>
              </a:rPr>
              <a:t>region in a coherent way, with clear boundaries as well as potential interactions.</a:t>
            </a:r>
          </a:p>
          <a:p>
            <a:pPr marL="538163" indent="-538163">
              <a:buFont typeface="Wingdings" panose="05000000000000000000" pitchFamily="2" charset="2"/>
              <a:buNone/>
            </a:pPr>
            <a:r>
              <a:rPr lang="en-US" sz="2200" b="0" dirty="0">
                <a:solidFill>
                  <a:srgbClr val="0070C0"/>
                </a:solidFill>
                <a:ea typeface="Times New Roman" panose="02020603050405020304" pitchFamily="18" charset="0"/>
                <a:cs typeface="Times New Roman" panose="02020603050405020304" pitchFamily="18" charset="0"/>
              </a:rPr>
              <a:t> </a:t>
            </a:r>
            <a:r>
              <a:rPr lang="en-US" sz="2200" b="0" dirty="0" smtClean="0">
                <a:solidFill>
                  <a:srgbClr val="0070C0"/>
                </a:solidFill>
                <a:ea typeface="Times New Roman" panose="02020603050405020304" pitchFamily="18" charset="0"/>
                <a:cs typeface="Times New Roman" panose="02020603050405020304" pitchFamily="18" charset="0"/>
              </a:rPr>
              <a:t>     - addressing important issues such as: SC solenoid, SC final quadrupole, space for various sensors/monitors, radiation background and protection system, …</a:t>
            </a:r>
          </a:p>
        </p:txBody>
      </p:sp>
    </p:spTree>
    <p:extLst>
      <p:ext uri="{BB962C8B-B14F-4D97-AF65-F5344CB8AC3E}">
        <p14:creationId xmlns:p14="http://schemas.microsoft.com/office/powerpoint/2010/main" val="94609051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smtClean="0">
                <a:latin typeface="Franklin Gothic Medium" panose="020B0603020102020204" pitchFamily="34" charset="0"/>
              </a:rPr>
              <a:t>TDR plan: Plasma </a:t>
            </a:r>
            <a:r>
              <a:rPr lang="en-US" altLang="zh-CN" dirty="0" smtClean="0">
                <a:latin typeface="Franklin Gothic Medium" panose="020B0603020102020204" pitchFamily="34" charset="0"/>
              </a:rPr>
              <a:t>wake field acceleration</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34</a:t>
            </a:fld>
            <a:endParaRPr lang="zh-CN" altLang="en-US">
              <a:solidFill>
                <a:prstClr val="black">
                  <a:tint val="75000"/>
                </a:prstClr>
              </a:solidFill>
            </a:endParaRPr>
          </a:p>
        </p:txBody>
      </p:sp>
      <p:pic>
        <p:nvPicPr>
          <p:cNvPr id="6" name="Picture 2" descr="Major boost to European plasma accelerator facility - Fraunhofer ILT">
            <a:extLst>
              <a:ext uri="{FF2B5EF4-FFF2-40B4-BE49-F238E27FC236}">
                <a16:creationId xmlns:a16="http://schemas.microsoft.com/office/drawing/2014/main" id="{181B1B82-F8B0-EF1E-4B59-C333BCD3E6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82" t="10981" b="15592"/>
          <a:stretch/>
        </p:blipFill>
        <p:spPr bwMode="auto">
          <a:xfrm>
            <a:off x="1" y="803333"/>
            <a:ext cx="12192000" cy="593281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0">
            <a:extLst>
              <a:ext uri="{FF2B5EF4-FFF2-40B4-BE49-F238E27FC236}">
                <a16:creationId xmlns:a16="http://schemas.microsoft.com/office/drawing/2014/main" id="{7A7A5644-7BBC-4EAB-A9FC-03EFA64FDA87}"/>
              </a:ext>
            </a:extLst>
          </p:cNvPr>
          <p:cNvSpPr txBox="1"/>
          <p:nvPr/>
        </p:nvSpPr>
        <p:spPr>
          <a:xfrm>
            <a:off x="206524" y="1007368"/>
            <a:ext cx="11665296" cy="227754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altLang="zh-CN" sz="28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High gradient: </a:t>
            </a:r>
            <a:r>
              <a:rPr lang="en-US" altLang="zh-CN" sz="22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~10-100GV/m, ~</a:t>
            </a:r>
            <a:r>
              <a:rPr lang="en-US" altLang="zh-CN" sz="22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1000times higher than conventional Acc.</a:t>
            </a:r>
            <a:endParaRPr lang="en-US" altLang="zh-CN" sz="2200" b="1" dirty="0">
              <a:solidFill>
                <a:schemeClr val="accent4">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Aft>
                <a:spcPts val="1200"/>
              </a:spcAft>
              <a:buFont typeface="Arial" panose="020B0604020202020204" pitchFamily="34" charset="0"/>
              <a:buChar char="•"/>
            </a:pPr>
            <a:r>
              <a:rPr lang="en-US" altLang="zh-CN" sz="2800" b="1" dirty="0" smtClean="0">
                <a:solidFill>
                  <a:schemeClr val="accent4">
                    <a:lumMod val="60000"/>
                    <a:lumOff val="40000"/>
                  </a:schemeClr>
                </a:solidFill>
                <a:latin typeface="微软雅黑" panose="020B0503020204020204" pitchFamily="34" charset="-122"/>
                <a:ea typeface="微软雅黑" panose="020B0503020204020204" pitchFamily="34" charset="-122"/>
                <a:cs typeface="Times New Roman" panose="02020603050405020304" pitchFamily="18" charset="0"/>
              </a:rPr>
              <a:t>High energy conversion rate</a:t>
            </a:r>
            <a:endParaRPr lang="en-US" altLang="zh-CN" sz="28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Aft>
                <a:spcPts val="1200"/>
              </a:spcAft>
              <a:buFont typeface="Arial" panose="020B0604020202020204" pitchFamily="34" charset="0"/>
              <a:buChar char="•"/>
            </a:pPr>
            <a:r>
              <a:rPr lang="en-US" altLang="zh-CN" sz="2800" b="1" dirty="0" smtClean="0">
                <a:solidFill>
                  <a:srgbClr val="FFD966"/>
                </a:solidFill>
                <a:latin typeface="微软雅黑" panose="020B0503020204020204" pitchFamily="34" charset="-122"/>
                <a:ea typeface="微软雅黑" panose="020B0503020204020204" pitchFamily="34" charset="-122"/>
                <a:cs typeface="Times New Roman" panose="02020603050405020304" pitchFamily="18" charset="0"/>
              </a:rPr>
              <a:t>High repetition rate possibility</a:t>
            </a:r>
            <a:endParaRPr lang="en-US" altLang="zh-CN" sz="2800" b="1" dirty="0">
              <a:solidFill>
                <a:srgbClr val="FFD966"/>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Aft>
                <a:spcPts val="1200"/>
              </a:spcAft>
              <a:buFont typeface="Arial" panose="020B0604020202020204" pitchFamily="34" charset="0"/>
              <a:buChar char="•"/>
            </a:pPr>
            <a:r>
              <a:rPr lang="en-US" altLang="zh-CN" sz="28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Focus on PWFA acceleration </a:t>
            </a:r>
            <a:endParaRPr lang="en-US" altLang="zh-CN" sz="28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2">
            <a:extLst>
              <a:ext uri="{FF2B5EF4-FFF2-40B4-BE49-F238E27FC236}">
                <a16:creationId xmlns:a16="http://schemas.microsoft.com/office/drawing/2014/main" id="{5E307ACD-4C7B-4E14-B47B-DA3B07E1960A}"/>
              </a:ext>
            </a:extLst>
          </p:cNvPr>
          <p:cNvSpPr/>
          <p:nvPr/>
        </p:nvSpPr>
        <p:spPr>
          <a:xfrm>
            <a:off x="9999860" y="3993728"/>
            <a:ext cx="2091535" cy="461665"/>
          </a:xfrm>
          <a:prstGeom prst="rect">
            <a:avLst/>
          </a:prstGeom>
        </p:spPr>
        <p:txBody>
          <a:bodyPr wrap="none">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Driver beam</a:t>
            </a:r>
            <a:endParaRPr lang="zh-CN" altLang="en-US" dirty="0"/>
          </a:p>
        </p:txBody>
      </p:sp>
      <p:sp>
        <p:nvSpPr>
          <p:cNvPr id="9" name="矩形 11">
            <a:extLst>
              <a:ext uri="{FF2B5EF4-FFF2-40B4-BE49-F238E27FC236}">
                <a16:creationId xmlns:a16="http://schemas.microsoft.com/office/drawing/2014/main" id="{5BF58B93-2882-4842-B22A-AD5909FD8F92}"/>
              </a:ext>
            </a:extLst>
          </p:cNvPr>
          <p:cNvSpPr/>
          <p:nvPr/>
        </p:nvSpPr>
        <p:spPr>
          <a:xfrm>
            <a:off x="6803384" y="4679776"/>
            <a:ext cx="2108526" cy="461665"/>
          </a:xfrm>
          <a:prstGeom prst="rect">
            <a:avLst/>
          </a:prstGeom>
        </p:spPr>
        <p:txBody>
          <a:bodyPr wrap="none">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Trailer beam</a:t>
            </a:r>
            <a:endParaRPr lang="zh-CN" altLang="en-US" dirty="0"/>
          </a:p>
        </p:txBody>
      </p:sp>
      <p:sp>
        <p:nvSpPr>
          <p:cNvPr id="10" name="矩形 12">
            <a:extLst>
              <a:ext uri="{FF2B5EF4-FFF2-40B4-BE49-F238E27FC236}">
                <a16:creationId xmlns:a16="http://schemas.microsoft.com/office/drawing/2014/main" id="{B3807C82-C676-491B-99A0-05DCF2937914}"/>
              </a:ext>
            </a:extLst>
          </p:cNvPr>
          <p:cNvSpPr/>
          <p:nvPr/>
        </p:nvSpPr>
        <p:spPr>
          <a:xfrm>
            <a:off x="7496978" y="3419673"/>
            <a:ext cx="2962671" cy="461665"/>
          </a:xfrm>
          <a:prstGeom prst="rect">
            <a:avLst/>
          </a:prstGeom>
        </p:spPr>
        <p:txBody>
          <a:bodyPr wrap="none">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Plasma wake field</a:t>
            </a:r>
            <a:endParaRPr lang="zh-CN" altLang="en-US" dirty="0"/>
          </a:p>
        </p:txBody>
      </p:sp>
      <p:pic>
        <p:nvPicPr>
          <p:cNvPr id="13" name="图片 12">
            <a:extLst>
              <a:ext uri="{FF2B5EF4-FFF2-40B4-BE49-F238E27FC236}">
                <a16:creationId xmlns:a16="http://schemas.microsoft.com/office/drawing/2014/main" id="{6C5EA0FD-4F9B-4DEF-B0A8-7DD76CB0BAAA}"/>
              </a:ext>
            </a:extLst>
          </p:cNvPr>
          <p:cNvPicPr>
            <a:picLocks noChangeAspect="1"/>
          </p:cNvPicPr>
          <p:nvPr/>
        </p:nvPicPr>
        <p:blipFill>
          <a:blip r:embed="rId3"/>
          <a:stretch>
            <a:fillRect/>
          </a:stretch>
        </p:blipFill>
        <p:spPr>
          <a:xfrm>
            <a:off x="3408608" y="4025017"/>
            <a:ext cx="2687393" cy="1994329"/>
          </a:xfrm>
          <a:prstGeom prst="rect">
            <a:avLst/>
          </a:prstGeom>
        </p:spPr>
      </p:pic>
      <p:sp>
        <p:nvSpPr>
          <p:cNvPr id="14" name="矩形 14">
            <a:extLst>
              <a:ext uri="{FF2B5EF4-FFF2-40B4-BE49-F238E27FC236}">
                <a16:creationId xmlns:a16="http://schemas.microsoft.com/office/drawing/2014/main" id="{5C00481E-89B5-47EC-AA98-81E54E9FC657}"/>
              </a:ext>
            </a:extLst>
          </p:cNvPr>
          <p:cNvSpPr/>
          <p:nvPr/>
        </p:nvSpPr>
        <p:spPr>
          <a:xfrm>
            <a:off x="3408608" y="6140875"/>
            <a:ext cx="2830146" cy="412421"/>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30000"/>
              </a:lnSpc>
            </a:pPr>
            <a:r>
              <a:rPr lang="en-US" altLang="zh-CN" sz="1600" b="1" dirty="0" smtClean="0">
                <a:solidFill>
                  <a:schemeClr val="accent5">
                    <a:lumMod val="75000"/>
                  </a:schemeClr>
                </a:solidFill>
                <a:latin typeface="微软雅黑" panose="020B0503020204020204" pitchFamily="34" charset="-122"/>
                <a:ea typeface="微软雅黑" panose="020B0503020204020204" pitchFamily="34" charset="-122"/>
              </a:rPr>
              <a:t>1GeV accelerator in hand</a:t>
            </a:r>
            <a:endParaRPr lang="zh-CN" altLang="en-US" sz="16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5" name="Picture 14"/>
          <p:cNvPicPr>
            <a:picLocks noChangeAspect="1"/>
          </p:cNvPicPr>
          <p:nvPr/>
        </p:nvPicPr>
        <p:blipFill rotWithShape="1">
          <a:blip r:embed="rId4"/>
          <a:srcRect l="10777" r="11010"/>
          <a:stretch/>
        </p:blipFill>
        <p:spPr>
          <a:xfrm>
            <a:off x="185384" y="4082006"/>
            <a:ext cx="2966721" cy="1994329"/>
          </a:xfrm>
          <a:prstGeom prst="rect">
            <a:avLst/>
          </a:prstGeom>
        </p:spPr>
      </p:pic>
      <p:sp>
        <p:nvSpPr>
          <p:cNvPr id="16" name="矩形 14">
            <a:extLst>
              <a:ext uri="{FF2B5EF4-FFF2-40B4-BE49-F238E27FC236}">
                <a16:creationId xmlns:a16="http://schemas.microsoft.com/office/drawing/2014/main" id="{5C00481E-89B5-47EC-AA98-81E54E9FC657}"/>
              </a:ext>
            </a:extLst>
          </p:cNvPr>
          <p:cNvSpPr/>
          <p:nvPr/>
        </p:nvSpPr>
        <p:spPr>
          <a:xfrm>
            <a:off x="342829" y="6122073"/>
            <a:ext cx="2687392" cy="417358"/>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30000"/>
              </a:lnSpc>
            </a:pPr>
            <a:r>
              <a:rPr lang="en-US" altLang="zh-CN" b="1" dirty="0" smtClean="0">
                <a:solidFill>
                  <a:schemeClr val="accent5">
                    <a:lumMod val="75000"/>
                  </a:schemeClr>
                </a:solidFill>
                <a:latin typeface="微软雅黑" panose="020B0503020204020204" pitchFamily="34" charset="-122"/>
                <a:ea typeface="微软雅黑" panose="020B0503020204020204" pitchFamily="34" charset="-122"/>
              </a:rPr>
              <a:t>Conventional </a:t>
            </a:r>
            <a:r>
              <a:rPr lang="en-US" altLang="zh-CN" b="1" dirty="0" err="1" smtClean="0">
                <a:solidFill>
                  <a:schemeClr val="accent5">
                    <a:lumMod val="75000"/>
                  </a:schemeClr>
                </a:solidFill>
                <a:latin typeface="微软雅黑" panose="020B0503020204020204" pitchFamily="34" charset="-122"/>
                <a:ea typeface="微软雅黑" panose="020B0503020204020204" pitchFamily="34" charset="-122"/>
              </a:rPr>
              <a:t>linac</a:t>
            </a:r>
            <a:endParaRPr lang="zh-CN" altLang="en-US" b="1" dirty="0">
              <a:solidFill>
                <a:schemeClr val="accent5">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2864041"/>
      </p:ext>
    </p:extLst>
  </p:cSld>
  <p:clrMapOvr>
    <a:masterClrMapping/>
  </p:clrMapOvr>
  <mc:AlternateContent xmlns:mc="http://schemas.openxmlformats.org/markup-compatibility/2006" xmlns:p14="http://schemas.microsoft.com/office/powerpoint/2010/main">
    <mc:Choice Requires="p14">
      <p:transition spd="slow" p14:dur="2000" advTm="327"/>
    </mc:Choice>
    <mc:Fallback xmlns="">
      <p:transition spd="slow" advTm="327"/>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smtClean="0">
                <a:latin typeface="Franklin Gothic Medium" panose="020B0603020102020204" pitchFamily="34" charset="0"/>
              </a:rPr>
              <a:t>CEPC drives PWFA study @ IHEP</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35</a:t>
            </a:fld>
            <a:endParaRPr lang="zh-CN" altLang="en-US">
              <a:solidFill>
                <a:prstClr val="black">
                  <a:tint val="75000"/>
                </a:prstClr>
              </a:solidFill>
            </a:endParaRPr>
          </a:p>
        </p:txBody>
      </p:sp>
      <p:sp>
        <p:nvSpPr>
          <p:cNvPr id="9" name="矩形 5"/>
          <p:cNvSpPr/>
          <p:nvPr/>
        </p:nvSpPr>
        <p:spPr>
          <a:xfrm>
            <a:off x="168775" y="921482"/>
            <a:ext cx="11640040" cy="953998"/>
          </a:xfrm>
          <a:prstGeom prst="rect">
            <a:avLst/>
          </a:prstGeom>
        </p:spPr>
        <p:txBody>
          <a:bodyPr wrap="square" lIns="91332" tIns="45666" rIns="91332" bIns="45666">
            <a:spAutoFit/>
          </a:bodyPr>
          <a:lstStyle/>
          <a:p>
            <a:pPr marL="360045" marR="0" lvl="1" indent="-288290" algn="l" defTabSz="913130" rtl="0" eaLnBrk="1" fontAlgn="auto" latinLnBrk="0" hangingPunct="1">
              <a:lnSpc>
                <a:spcPct val="100000"/>
              </a:lnSpc>
              <a:spcBef>
                <a:spcPts val="0"/>
              </a:spcBef>
              <a:spcAft>
                <a:spcPts val="0"/>
              </a:spcAft>
              <a:buClr>
                <a:srgbClr val="FF0000"/>
              </a:buClr>
              <a:buSzPct val="80000"/>
              <a:buFont typeface="Wingdings" panose="05000000000000000000" pitchFamily="2" charset="2"/>
              <a:buChar char="Ø"/>
              <a:defRPr/>
            </a:pPr>
            <a:r>
              <a:rPr lang="en-US" altLang="zh-CN" sz="2800" dirty="0">
                <a:solidFill>
                  <a:prstClr val="black"/>
                </a:solidFill>
                <a:latin typeface="Calibri" panose="020F0502020204030204"/>
                <a:ea typeface="宋体" panose="02010600030101010101" pitchFamily="2" charset="-122"/>
              </a:rPr>
              <a:t>Backup solution for CEPC </a:t>
            </a:r>
            <a:r>
              <a:rPr lang="en-US" altLang="zh-CN" sz="2800" dirty="0" err="1">
                <a:solidFill>
                  <a:prstClr val="black"/>
                </a:solidFill>
                <a:latin typeface="Calibri" panose="020F0502020204030204"/>
                <a:ea typeface="宋体" panose="02010600030101010101" pitchFamily="2" charset="-122"/>
              </a:rPr>
              <a:t>linac</a:t>
            </a:r>
            <a:r>
              <a:rPr lang="en-US" altLang="zh-CN" sz="2800" dirty="0">
                <a:solidFill>
                  <a:prstClr val="black"/>
                </a:solidFill>
                <a:latin typeface="Calibri" panose="020F0502020204030204"/>
                <a:ea typeface="宋体" panose="02010600030101010101" pitchFamily="2" charset="-122"/>
              </a:rPr>
              <a:t>, conceptual design based on </a:t>
            </a:r>
            <a:r>
              <a:rPr kumimoji="0" lang="en-US" altLang="zh-CN" sz="2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rPr>
              <a:t> simulation shows that the scheme is </a:t>
            </a:r>
            <a:r>
              <a:rPr kumimoji="0" lang="en-US" altLang="zh-CN" sz="28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rPr>
              <a:t>feasible</a:t>
            </a:r>
            <a:endParaRPr kumimoji="0" lang="en-US" altLang="zh-CN" sz="2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p:pic>
        <p:nvPicPr>
          <p:cNvPr id="10" name="图片 7"/>
          <p:cNvPicPr>
            <a:picLocks noChangeAspect="1"/>
          </p:cNvPicPr>
          <p:nvPr/>
        </p:nvPicPr>
        <p:blipFill>
          <a:blip r:embed="rId3"/>
          <a:stretch>
            <a:fillRect/>
          </a:stretch>
        </p:blipFill>
        <p:spPr>
          <a:xfrm>
            <a:off x="4899834" y="4440667"/>
            <a:ext cx="7081207" cy="1934733"/>
          </a:xfrm>
          <a:prstGeom prst="rect">
            <a:avLst/>
          </a:prstGeom>
        </p:spPr>
      </p:pic>
      <p:sp>
        <p:nvSpPr>
          <p:cNvPr id="14" name="矩形 128">
            <a:extLst>
              <a:ext uri="{FF2B5EF4-FFF2-40B4-BE49-F238E27FC236}">
                <a16:creationId xmlns:a16="http://schemas.microsoft.com/office/drawing/2014/main" id="{60A56389-F4E7-4085-8FA2-27931DCC34E5}"/>
              </a:ext>
            </a:extLst>
          </p:cNvPr>
          <p:cNvSpPr/>
          <p:nvPr/>
        </p:nvSpPr>
        <p:spPr>
          <a:xfrm>
            <a:off x="233576" y="4440667"/>
            <a:ext cx="4180944" cy="2341815"/>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lstStyle/>
          <a:p>
            <a:pPr marL="177800" lvl="1" indent="-177800" algn="just">
              <a:lnSpc>
                <a:spcPct val="130000"/>
              </a:lnSpc>
              <a:buFont typeface="Arial" panose="020B0604020202020204" pitchFamily="34" charset="0"/>
              <a:buChar char="•"/>
              <a:tabLst>
                <a:tab pos="447675" algn="l"/>
              </a:tabLst>
              <a:defRPr/>
            </a:pPr>
            <a:r>
              <a:rPr lang="en-US" altLang="zh-CN" sz="1600" b="1" dirty="0" smtClean="0">
                <a:solidFill>
                  <a:srgbClr val="C00000"/>
                </a:solidFill>
                <a:latin typeface="微软雅黑" panose="020B0503020204020204" pitchFamily="34" charset="-122"/>
                <a:ea typeface="微软雅黑" panose="020B0503020204020204" pitchFamily="34" charset="-122"/>
              </a:rPr>
              <a:t>Main </a:t>
            </a:r>
            <a:r>
              <a:rPr lang="en-US" altLang="zh-CN" sz="1600" b="1" dirty="0">
                <a:solidFill>
                  <a:srgbClr val="C00000"/>
                </a:solidFill>
                <a:latin typeface="微软雅黑" panose="020B0503020204020204" pitchFamily="34" charset="-122"/>
                <a:ea typeface="微软雅黑" panose="020B0503020204020204" pitchFamily="34" charset="-122"/>
              </a:rPr>
              <a:t>linac</a:t>
            </a:r>
            <a:r>
              <a:rPr lang="en-US" altLang="zh-CN" sz="1600" b="1" dirty="0">
                <a:solidFill>
                  <a:srgbClr val="003399"/>
                </a:solidFill>
                <a:latin typeface="微软雅黑" panose="020B0503020204020204" pitchFamily="34" charset="-122"/>
                <a:ea typeface="微软雅黑" panose="020B0503020204020204" pitchFamily="34" charset="-122"/>
              </a:rPr>
              <a:t>: 10GeV S-band</a:t>
            </a:r>
          </a:p>
          <a:p>
            <a:pPr marL="177800" lvl="1" indent="-177800" algn="just">
              <a:lnSpc>
                <a:spcPct val="130000"/>
              </a:lnSpc>
              <a:buFont typeface="Arial" panose="020B0604020202020204" pitchFamily="34" charset="0"/>
              <a:buChar char="•"/>
              <a:tabLst>
                <a:tab pos="447675" algn="l"/>
              </a:tabLst>
              <a:defRPr/>
            </a:pPr>
            <a:r>
              <a:rPr lang="en-US" altLang="zh-CN" sz="1600" b="1" dirty="0">
                <a:solidFill>
                  <a:srgbClr val="003399"/>
                </a:solidFill>
                <a:latin typeface="微软雅黑" panose="020B0503020204020204" pitchFamily="34" charset="-122"/>
                <a:ea typeface="微软雅黑" panose="020B0503020204020204" pitchFamily="34" charset="-122"/>
              </a:rPr>
              <a:t>L-band (10+ nC) and S-band (</a:t>
            </a:r>
            <a:r>
              <a:rPr lang="zh-CN" altLang="en-US" sz="1600" b="1" dirty="0">
                <a:solidFill>
                  <a:srgbClr val="003399"/>
                </a:solidFill>
                <a:latin typeface="微软雅黑" panose="020B0503020204020204" pitchFamily="34" charset="-122"/>
                <a:ea typeface="微软雅黑" panose="020B0503020204020204" pitchFamily="34" charset="-122"/>
              </a:rPr>
              <a:t>≤</a:t>
            </a:r>
            <a:r>
              <a:rPr lang="en-US" altLang="zh-CN" sz="1600" b="1" dirty="0">
                <a:solidFill>
                  <a:srgbClr val="003399"/>
                </a:solidFill>
                <a:latin typeface="微软雅黑" panose="020B0503020204020204" pitchFamily="34" charset="-122"/>
                <a:ea typeface="微软雅黑" panose="020B0503020204020204" pitchFamily="34" charset="-122"/>
              </a:rPr>
              <a:t>5nC) </a:t>
            </a:r>
            <a:r>
              <a:rPr lang="en-US" altLang="zh-CN" sz="1600" b="1" dirty="0">
                <a:solidFill>
                  <a:srgbClr val="C00000"/>
                </a:solidFill>
                <a:latin typeface="微软雅黑" panose="020B0503020204020204" pitchFamily="34" charset="-122"/>
                <a:ea typeface="微软雅黑" panose="020B0503020204020204" pitchFamily="34" charset="-122"/>
              </a:rPr>
              <a:t>RF guns</a:t>
            </a:r>
          </a:p>
          <a:p>
            <a:pPr marL="177800" lvl="1" indent="-177800" algn="just">
              <a:lnSpc>
                <a:spcPct val="130000"/>
              </a:lnSpc>
              <a:buFont typeface="Arial" panose="020B0604020202020204" pitchFamily="34" charset="0"/>
              <a:buChar char="•"/>
              <a:tabLst>
                <a:tab pos="447675" algn="l"/>
              </a:tabLst>
              <a:defRPr/>
            </a:pPr>
            <a:r>
              <a:rPr lang="en-US" altLang="zh-CN" sz="1600" b="1" dirty="0" smtClean="0">
                <a:solidFill>
                  <a:srgbClr val="003399"/>
                </a:solidFill>
                <a:latin typeface="微软雅黑" panose="020B0503020204020204" pitchFamily="34" charset="-122"/>
                <a:ea typeface="微软雅黑" panose="020B0503020204020204" pitchFamily="34" charset="-122"/>
              </a:rPr>
              <a:t>Compression </a:t>
            </a:r>
            <a:r>
              <a:rPr lang="en-US" altLang="zh-CN" sz="1600" b="1" dirty="0">
                <a:solidFill>
                  <a:srgbClr val="003399"/>
                </a:solidFill>
                <a:latin typeface="微软雅黑" panose="020B0503020204020204" pitchFamily="34" charset="-122"/>
                <a:ea typeface="微软雅黑" panose="020B0503020204020204" pitchFamily="34" charset="-122"/>
              </a:rPr>
              <a:t>and </a:t>
            </a:r>
            <a:r>
              <a:rPr lang="en-US" altLang="zh-CN" sz="1600" b="1" dirty="0" smtClean="0">
                <a:solidFill>
                  <a:srgbClr val="003399"/>
                </a:solidFill>
                <a:latin typeface="微软雅黑" panose="020B0503020204020204" pitchFamily="34" charset="-122"/>
                <a:ea typeface="微软雅黑" panose="020B0503020204020204" pitchFamily="34" charset="-122"/>
              </a:rPr>
              <a:t>combination </a:t>
            </a:r>
          </a:p>
          <a:p>
            <a:pPr marL="177800" lvl="1" indent="-177800" algn="just">
              <a:lnSpc>
                <a:spcPct val="130000"/>
              </a:lnSpc>
              <a:buFont typeface="Arial" panose="020B0604020202020204" pitchFamily="34" charset="0"/>
              <a:buChar char="•"/>
              <a:tabLst>
                <a:tab pos="447675" algn="l"/>
              </a:tabLst>
              <a:defRPr/>
            </a:pPr>
            <a:r>
              <a:rPr lang="en-US" altLang="zh-CN" sz="1600" b="1" dirty="0" smtClean="0">
                <a:solidFill>
                  <a:srgbClr val="003399"/>
                </a:solidFill>
                <a:latin typeface="微软雅黑" panose="020B0503020204020204" pitchFamily="34" charset="-122"/>
                <a:ea typeface="微软雅黑" panose="020B0503020204020204" pitchFamily="34" charset="-122"/>
              </a:rPr>
              <a:t>Different </a:t>
            </a:r>
            <a:r>
              <a:rPr lang="en-US" altLang="zh-CN" sz="1600" b="1" dirty="0">
                <a:solidFill>
                  <a:srgbClr val="C00000"/>
                </a:solidFill>
                <a:latin typeface="微软雅黑" panose="020B0503020204020204" pitchFamily="34" charset="-122"/>
                <a:ea typeface="微软雅黑" panose="020B0503020204020204" pitchFamily="34" charset="-122"/>
              </a:rPr>
              <a:t>e+</a:t>
            </a:r>
            <a:r>
              <a:rPr lang="en-US" altLang="zh-CN" sz="1600" b="1" dirty="0">
                <a:solidFill>
                  <a:srgbClr val="003399"/>
                </a:solidFill>
                <a:latin typeface="微软雅黑" panose="020B0503020204020204" pitchFamily="34" charset="-122"/>
                <a:ea typeface="微软雅黑" panose="020B0503020204020204" pitchFamily="34" charset="-122"/>
              </a:rPr>
              <a:t> acc. scheme</a:t>
            </a:r>
          </a:p>
          <a:p>
            <a:pPr marL="177800" lvl="1" indent="-177800" algn="just">
              <a:lnSpc>
                <a:spcPct val="130000"/>
              </a:lnSpc>
              <a:buFont typeface="Arial" panose="020B0604020202020204" pitchFamily="34" charset="0"/>
              <a:buChar char="•"/>
              <a:tabLst>
                <a:tab pos="447675" algn="l"/>
              </a:tabLst>
              <a:defRPr/>
            </a:pPr>
            <a:r>
              <a:rPr lang="en-US" altLang="zh-CN" sz="1600" b="1" dirty="0">
                <a:solidFill>
                  <a:srgbClr val="003399"/>
                </a:solidFill>
                <a:latin typeface="微软雅黑" panose="020B0503020204020204" pitchFamily="34" charset="-122"/>
                <a:ea typeface="微软雅黑" panose="020B0503020204020204" pitchFamily="34" charset="-122"/>
              </a:rPr>
              <a:t>e+ PWFA need to be </a:t>
            </a:r>
            <a:r>
              <a:rPr lang="en-US" altLang="zh-CN" sz="1600" b="1" dirty="0">
                <a:solidFill>
                  <a:srgbClr val="C00000"/>
                </a:solidFill>
                <a:latin typeface="微软雅黑" panose="020B0503020204020204" pitchFamily="34" charset="-122"/>
                <a:ea typeface="微软雅黑" panose="020B0503020204020204" pitchFamily="34" charset="-122"/>
              </a:rPr>
              <a:t>cascaded</a:t>
            </a:r>
          </a:p>
          <a:p>
            <a:pPr marL="177800" lvl="1" indent="-177800" algn="just">
              <a:lnSpc>
                <a:spcPct val="130000"/>
              </a:lnSpc>
              <a:buFont typeface="Arial" panose="020B0604020202020204" pitchFamily="34" charset="0"/>
              <a:buChar char="•"/>
              <a:tabLst>
                <a:tab pos="447675" algn="l"/>
              </a:tabLst>
              <a:defRPr/>
            </a:pPr>
            <a:r>
              <a:rPr lang="en-US" altLang="zh-CN" sz="1600" b="1" dirty="0">
                <a:solidFill>
                  <a:srgbClr val="003399"/>
                </a:solidFill>
                <a:latin typeface="微软雅黑" panose="020B0503020204020204" pitchFamily="34" charset="-122"/>
                <a:ea typeface="微软雅黑" panose="020B0503020204020204" pitchFamily="34" charset="-122"/>
              </a:rPr>
              <a:t>e- PWFA with TR ~ 3.5</a:t>
            </a:r>
          </a:p>
        </p:txBody>
      </p:sp>
      <p:sp>
        <p:nvSpPr>
          <p:cNvPr id="15" name="矩形 128">
            <a:extLst>
              <a:ext uri="{FF2B5EF4-FFF2-40B4-BE49-F238E27FC236}">
                <a16:creationId xmlns:a16="http://schemas.microsoft.com/office/drawing/2014/main" id="{60A56389-F4E7-4085-8FA2-27931DCC34E5}"/>
              </a:ext>
            </a:extLst>
          </p:cNvPr>
          <p:cNvSpPr/>
          <p:nvPr/>
        </p:nvSpPr>
        <p:spPr>
          <a:xfrm>
            <a:off x="458335" y="2272742"/>
            <a:ext cx="3129384" cy="765843"/>
          </a:xfrm>
          <a:prstGeom prst="rect">
            <a:avLst/>
          </a:prstGeom>
          <a:solidFill>
            <a:schemeClr val="accent4">
              <a:lumMod val="40000"/>
              <a:lumOff val="60000"/>
            </a:schemeClr>
          </a:solidFill>
          <a:ln>
            <a:solidFill>
              <a:schemeClr val="tx1"/>
            </a:solidFill>
          </a:ln>
        </p:spPr>
        <p:style>
          <a:lnRef idx="0">
            <a:scrgbClr r="0" g="0" b="0"/>
          </a:lnRef>
          <a:fillRef idx="0">
            <a:scrgbClr r="0" g="0" b="0"/>
          </a:fillRef>
          <a:effectRef idx="0">
            <a:scrgbClr r="0" g="0" b="0"/>
          </a:effectRef>
          <a:fontRef idx="minor">
            <a:schemeClr val="dk1"/>
          </a:fontRef>
        </p:style>
        <p:txBody>
          <a:bodyPr anchor="t"/>
          <a:lstStyle/>
          <a:p>
            <a:pPr marL="0" lvl="1" algn="just">
              <a:lnSpc>
                <a:spcPct val="130000"/>
              </a:lnSpc>
              <a:tabLst>
                <a:tab pos="447675" algn="l"/>
              </a:tabLst>
              <a:defRPr/>
            </a:pPr>
            <a:r>
              <a:rPr lang="en-US" altLang="zh-CN" b="1" dirty="0" smtClean="0">
                <a:solidFill>
                  <a:schemeClr val="tx1"/>
                </a:solidFill>
                <a:latin typeface="微软雅黑" panose="020B0503020204020204" pitchFamily="34" charset="-122"/>
                <a:ea typeface="微软雅黑" panose="020B0503020204020204" pitchFamily="34" charset="-122"/>
              </a:rPr>
              <a:t>Conventional technology as the baseline design:</a:t>
            </a:r>
            <a:endParaRPr lang="en-US" altLang="zh-CN" b="1" dirty="0">
              <a:solidFill>
                <a:schemeClr val="tx1"/>
              </a:solidFill>
              <a:latin typeface="微软雅黑" panose="020B0503020204020204" pitchFamily="34" charset="-122"/>
              <a:ea typeface="微软雅黑" panose="020B0503020204020204" pitchFamily="34" charset="-122"/>
            </a:endParaRPr>
          </a:p>
        </p:txBody>
      </p:sp>
      <p:sp>
        <p:nvSpPr>
          <p:cNvPr id="16" name="矩形 128">
            <a:extLst>
              <a:ext uri="{FF2B5EF4-FFF2-40B4-BE49-F238E27FC236}">
                <a16:creationId xmlns:a16="http://schemas.microsoft.com/office/drawing/2014/main" id="{60A56389-F4E7-4085-8FA2-27931DCC34E5}"/>
              </a:ext>
            </a:extLst>
          </p:cNvPr>
          <p:cNvSpPr/>
          <p:nvPr/>
        </p:nvSpPr>
        <p:spPr>
          <a:xfrm>
            <a:off x="422775" y="3890827"/>
            <a:ext cx="3129384" cy="483054"/>
          </a:xfrm>
          <a:prstGeom prst="rect">
            <a:avLst/>
          </a:prstGeom>
          <a:solidFill>
            <a:schemeClr val="accent4">
              <a:lumMod val="40000"/>
              <a:lumOff val="60000"/>
            </a:schemeClr>
          </a:solidFill>
          <a:ln>
            <a:solidFill>
              <a:schemeClr val="tx1"/>
            </a:solidFill>
          </a:ln>
        </p:spPr>
        <p:style>
          <a:lnRef idx="0">
            <a:scrgbClr r="0" g="0" b="0"/>
          </a:lnRef>
          <a:fillRef idx="0">
            <a:scrgbClr r="0" g="0" b="0"/>
          </a:fillRef>
          <a:effectRef idx="0">
            <a:scrgbClr r="0" g="0" b="0"/>
          </a:effectRef>
          <a:fontRef idx="minor">
            <a:schemeClr val="dk1"/>
          </a:fontRef>
        </p:style>
        <p:txBody>
          <a:bodyPr anchor="t"/>
          <a:lstStyle/>
          <a:p>
            <a:pPr marL="0" lvl="1" algn="just">
              <a:lnSpc>
                <a:spcPct val="130000"/>
              </a:lnSpc>
              <a:tabLst>
                <a:tab pos="447675" algn="l"/>
              </a:tabLst>
              <a:defRPr/>
            </a:pPr>
            <a:r>
              <a:rPr lang="en-US" altLang="zh-CN" b="1" dirty="0" smtClean="0">
                <a:solidFill>
                  <a:schemeClr val="tx1"/>
                </a:solidFill>
                <a:latin typeface="微软雅黑" panose="020B0503020204020204" pitchFamily="34" charset="-122"/>
                <a:ea typeface="微软雅黑" panose="020B0503020204020204" pitchFamily="34" charset="-122"/>
              </a:rPr>
              <a:t>PWFA backup design:</a:t>
            </a:r>
            <a:endParaRPr lang="en-US" altLang="zh-CN" b="1" dirty="0">
              <a:solidFill>
                <a:schemeClr val="tx1"/>
              </a:solidFill>
              <a:latin typeface="微软雅黑" panose="020B0503020204020204" pitchFamily="34" charset="-122"/>
              <a:ea typeface="微软雅黑" panose="020B0503020204020204" pitchFamily="34" charset="-122"/>
            </a:endParaRPr>
          </a:p>
        </p:txBody>
      </p:sp>
      <p:sp>
        <p:nvSpPr>
          <p:cNvPr id="4" name="Down Arrow 3"/>
          <p:cNvSpPr/>
          <p:nvPr/>
        </p:nvSpPr>
        <p:spPr>
          <a:xfrm>
            <a:off x="1717040" y="3315172"/>
            <a:ext cx="345440" cy="416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Down Arrow 16"/>
          <p:cNvSpPr/>
          <p:nvPr/>
        </p:nvSpPr>
        <p:spPr>
          <a:xfrm>
            <a:off x="8498840" y="3805308"/>
            <a:ext cx="345440" cy="416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5">
            <a:extLst>
              <a:ext uri="{FF2B5EF4-FFF2-40B4-BE49-F238E27FC236}">
                <a16:creationId xmlns:a16="http://schemas.microsoft.com/office/drawing/2014/main" id="{75E51312-91DC-47BD-8354-D9E03C6A4D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888"/>
          <a:stretch/>
        </p:blipFill>
        <p:spPr>
          <a:xfrm>
            <a:off x="4551429" y="1881509"/>
            <a:ext cx="7558272" cy="1814399"/>
          </a:xfrm>
          <a:prstGeom prst="rect">
            <a:avLst/>
          </a:prstGeom>
        </p:spPr>
      </p:pic>
    </p:spTree>
    <p:custDataLst>
      <p:tags r:id="rId1"/>
    </p:custDataLst>
    <p:extLst>
      <p:ext uri="{BB962C8B-B14F-4D97-AF65-F5344CB8AC3E}">
        <p14:creationId xmlns:p14="http://schemas.microsoft.com/office/powerpoint/2010/main" val="3082558999"/>
      </p:ext>
    </p:extLst>
  </p:cSld>
  <p:clrMapOvr>
    <a:masterClrMapping/>
  </p:clrMapOvr>
  <mc:AlternateContent xmlns:mc="http://schemas.openxmlformats.org/markup-compatibility/2006" xmlns:p14="http://schemas.microsoft.com/office/powerpoint/2010/main">
    <mc:Choice Requires="p14">
      <p:transition spd="slow" p14:dur="2000" advTm="548"/>
    </mc:Choice>
    <mc:Fallback xmlns="">
      <p:transition spd="slow" advTm="54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36</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Leading scientist and founding</a:t>
            </a:r>
            <a:endParaRPr lang="zh-CN" altLang="en-US" dirty="0"/>
          </a:p>
        </p:txBody>
      </p:sp>
      <p:sp>
        <p:nvSpPr>
          <p:cNvPr id="6" name="矩形 128">
            <a:extLst>
              <a:ext uri="{FF2B5EF4-FFF2-40B4-BE49-F238E27FC236}">
                <a16:creationId xmlns:a16="http://schemas.microsoft.com/office/drawing/2014/main" id="{60A56389-F4E7-4085-8FA2-27931DCC34E5}"/>
              </a:ext>
            </a:extLst>
          </p:cNvPr>
          <p:cNvSpPr/>
          <p:nvPr/>
        </p:nvSpPr>
        <p:spPr>
          <a:xfrm>
            <a:off x="872277" y="2919730"/>
            <a:ext cx="3332125" cy="2111767"/>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lstStyle/>
          <a:p>
            <a:pPr marL="0" lvl="1" algn="just">
              <a:lnSpc>
                <a:spcPct val="130000"/>
              </a:lnSpc>
              <a:tabLst>
                <a:tab pos="447675" algn="l"/>
              </a:tabLst>
              <a:defRPr/>
            </a:pPr>
            <a:r>
              <a:rPr lang="en-US" altLang="zh-CN" sz="1600" b="1" dirty="0" smtClean="0">
                <a:solidFill>
                  <a:srgbClr val="003399"/>
                </a:solidFill>
                <a:latin typeface="微软雅黑" panose="020B0503020204020204" pitchFamily="34" charset="-122"/>
                <a:ea typeface="微软雅黑" panose="020B0503020204020204" pitchFamily="34" charset="-122"/>
              </a:rPr>
              <a:t>Prof. Wei Lu, renowned plasma accelerator scientis</a:t>
            </a:r>
            <a:r>
              <a:rPr lang="en-US" altLang="zh-CN" sz="1600" b="1" dirty="0" smtClean="0">
                <a:solidFill>
                  <a:srgbClr val="003399"/>
                </a:solidFill>
                <a:latin typeface="微软雅黑" panose="020B0503020204020204" pitchFamily="34" charset="-122"/>
                <a:ea typeface="微软雅黑" panose="020B0503020204020204" pitchFamily="34" charset="-122"/>
              </a:rPr>
              <a:t>t originally from Tsinghua University will join IHEP to lead the plasma accelerator team  </a:t>
            </a:r>
            <a:r>
              <a:rPr lang="en-US" altLang="zh-CN" sz="1600" b="1" dirty="0" smtClean="0">
                <a:solidFill>
                  <a:srgbClr val="003399"/>
                </a:solidFill>
                <a:latin typeface="微软雅黑" panose="020B0503020204020204" pitchFamily="34" charset="-122"/>
                <a:ea typeface="微软雅黑" panose="020B0503020204020204" pitchFamily="34" charset="-122"/>
              </a:rPr>
              <a:t> </a:t>
            </a:r>
            <a:endParaRPr lang="en-US" altLang="zh-CN" sz="1600" b="1" dirty="0">
              <a:solidFill>
                <a:srgbClr val="003399"/>
              </a:solidFill>
              <a:latin typeface="微软雅黑" panose="020B0503020204020204" pitchFamily="34" charset="-122"/>
              <a:ea typeface="微软雅黑" panose="020B0503020204020204" pitchFamily="34" charset="-122"/>
            </a:endParaRPr>
          </a:p>
        </p:txBody>
      </p:sp>
      <p:sp>
        <p:nvSpPr>
          <p:cNvPr id="7" name="矩形 128">
            <a:extLst>
              <a:ext uri="{FF2B5EF4-FFF2-40B4-BE49-F238E27FC236}">
                <a16:creationId xmlns:a16="http://schemas.microsoft.com/office/drawing/2014/main" id="{60A56389-F4E7-4085-8FA2-27931DCC34E5}"/>
              </a:ext>
            </a:extLst>
          </p:cNvPr>
          <p:cNvSpPr/>
          <p:nvPr/>
        </p:nvSpPr>
        <p:spPr>
          <a:xfrm>
            <a:off x="5026903" y="2961986"/>
            <a:ext cx="6681092" cy="2069511"/>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t"/>
          <a:lstStyle/>
          <a:p>
            <a:pPr marL="0" lvl="1" algn="just">
              <a:lnSpc>
                <a:spcPct val="130000"/>
              </a:lnSpc>
              <a:tabLst>
                <a:tab pos="447675" algn="l"/>
              </a:tabLst>
              <a:defRPr/>
            </a:pPr>
            <a:r>
              <a:rPr lang="en-US" altLang="zh-CN" sz="1600" b="1" dirty="0" smtClean="0">
                <a:solidFill>
                  <a:srgbClr val="003399"/>
                </a:solidFill>
                <a:latin typeface="微软雅黑" panose="020B0503020204020204" pitchFamily="34" charset="-122"/>
                <a:ea typeface="微软雅黑" panose="020B0503020204020204" pitchFamily="34" charset="-122"/>
              </a:rPr>
              <a:t>A dedicative funding, around </a:t>
            </a:r>
            <a:r>
              <a:rPr lang="en-US" altLang="zh-CN" sz="1600" b="1" dirty="0" smtClean="0">
                <a:solidFill>
                  <a:srgbClr val="C00000"/>
                </a:solidFill>
                <a:latin typeface="微软雅黑" panose="020B0503020204020204" pitchFamily="34" charset="-122"/>
                <a:ea typeface="微软雅黑" panose="020B0503020204020204" pitchFamily="34" charset="-122"/>
              </a:rPr>
              <a:t>119 millions CNY</a:t>
            </a:r>
            <a:r>
              <a:rPr lang="en-US" altLang="zh-CN" sz="1600" b="1" dirty="0" smtClean="0">
                <a:solidFill>
                  <a:srgbClr val="003399"/>
                </a:solidFill>
                <a:latin typeface="微软雅黑" panose="020B0503020204020204" pitchFamily="34" charset="-122"/>
                <a:ea typeface="微软雅黑" panose="020B0503020204020204" pitchFamily="34" charset="-122"/>
              </a:rPr>
              <a:t>, is granted for the  development of PWFA technologies, addressing the </a:t>
            </a:r>
            <a:r>
              <a:rPr lang="en-US" altLang="zh-CN" sz="1600" b="1" dirty="0" smtClean="0">
                <a:solidFill>
                  <a:srgbClr val="003399"/>
                </a:solidFill>
                <a:latin typeface="微软雅黑" panose="020B0503020204020204" pitchFamily="34" charset="-122"/>
                <a:ea typeface="微软雅黑" panose="020B0503020204020204" pitchFamily="34" charset="-122"/>
              </a:rPr>
              <a:t>following </a:t>
            </a:r>
            <a:r>
              <a:rPr lang="en-US" altLang="zh-CN" sz="1600" b="1" dirty="0" smtClean="0">
                <a:solidFill>
                  <a:srgbClr val="003399"/>
                </a:solidFill>
                <a:latin typeface="微软雅黑" panose="020B0503020204020204" pitchFamily="34" charset="-122"/>
                <a:ea typeface="微软雅黑" panose="020B0503020204020204" pitchFamily="34" charset="-122"/>
              </a:rPr>
              <a:t>issues by </a:t>
            </a:r>
            <a:r>
              <a:rPr lang="en-US" altLang="zh-CN" sz="1600" b="1" dirty="0" err="1" smtClean="0">
                <a:solidFill>
                  <a:srgbClr val="003399"/>
                </a:solidFill>
                <a:latin typeface="微软雅黑" panose="020B0503020204020204" pitchFamily="34" charset="-122"/>
                <a:ea typeface="微软雅黑" panose="020B0503020204020204" pitchFamily="34" charset="-122"/>
              </a:rPr>
              <a:t>ultilizing</a:t>
            </a:r>
            <a:r>
              <a:rPr lang="en-US" altLang="zh-CN" sz="1600" b="1" dirty="0" smtClean="0">
                <a:solidFill>
                  <a:srgbClr val="003399"/>
                </a:solidFill>
                <a:latin typeface="微软雅黑" panose="020B0503020204020204" pitchFamily="34" charset="-122"/>
                <a:ea typeface="微软雅黑" panose="020B0503020204020204" pitchFamily="34" charset="-122"/>
              </a:rPr>
              <a:t> the existing facilities at BEPCII:</a:t>
            </a:r>
          </a:p>
          <a:p>
            <a:pPr marL="285750" lvl="1" indent="-285750" algn="just">
              <a:lnSpc>
                <a:spcPct val="130000"/>
              </a:lnSpc>
              <a:buFontTx/>
              <a:buChar char="-"/>
              <a:tabLst>
                <a:tab pos="447675" algn="l"/>
              </a:tabLst>
              <a:defRPr/>
            </a:pPr>
            <a:r>
              <a:rPr lang="en-US" altLang="zh-CN" sz="1600" b="1" dirty="0" smtClean="0">
                <a:solidFill>
                  <a:schemeClr val="accent1">
                    <a:lumMod val="75000"/>
                  </a:schemeClr>
                </a:solidFill>
                <a:latin typeface="微软雅黑" panose="020B0503020204020204" pitchFamily="34" charset="-122"/>
                <a:ea typeface="微软雅黑" panose="020B0503020204020204" pitchFamily="34" charset="-122"/>
              </a:rPr>
              <a:t>Positron acceleration</a:t>
            </a:r>
          </a:p>
          <a:p>
            <a:pPr marL="285750" lvl="1" indent="-285750" algn="just">
              <a:lnSpc>
                <a:spcPct val="130000"/>
              </a:lnSpc>
              <a:buFontTx/>
              <a:buChar char="-"/>
              <a:tabLst>
                <a:tab pos="447675" algn="l"/>
              </a:tabLst>
              <a:defRPr/>
            </a:pPr>
            <a:r>
              <a:rPr lang="en-US" altLang="zh-CN" sz="1600" b="1" dirty="0" smtClean="0">
                <a:solidFill>
                  <a:schemeClr val="accent1">
                    <a:lumMod val="75000"/>
                  </a:schemeClr>
                </a:solidFill>
                <a:latin typeface="微软雅黑" panose="020B0503020204020204" pitchFamily="34" charset="-122"/>
                <a:ea typeface="微软雅黑" panose="020B0503020204020204" pitchFamily="34" charset="-122"/>
              </a:rPr>
              <a:t>Cascaded acceleration</a:t>
            </a:r>
          </a:p>
          <a:p>
            <a:pPr marL="285750" lvl="1" indent="-285750" algn="just">
              <a:lnSpc>
                <a:spcPct val="130000"/>
              </a:lnSpc>
              <a:buFontTx/>
              <a:buChar char="-"/>
              <a:tabLst>
                <a:tab pos="447675" algn="l"/>
              </a:tabLst>
              <a:defRPr/>
            </a:pPr>
            <a:r>
              <a:rPr lang="en-US" altLang="zh-CN" sz="1600" b="1" dirty="0" smtClean="0">
                <a:solidFill>
                  <a:schemeClr val="accent1">
                    <a:lumMod val="75000"/>
                  </a:schemeClr>
                </a:solidFill>
                <a:latin typeface="微软雅黑" panose="020B0503020204020204" pitchFamily="34" charset="-122"/>
                <a:ea typeface="微软雅黑" panose="020B0503020204020204" pitchFamily="34" charset="-122"/>
              </a:rPr>
              <a:t>High repetition</a:t>
            </a:r>
            <a:r>
              <a:rPr lang="en-US" altLang="zh-CN" sz="1600" b="1" dirty="0" smtClean="0">
                <a:solidFill>
                  <a:srgbClr val="003399"/>
                </a:solidFill>
                <a:latin typeface="微软雅黑" panose="020B0503020204020204" pitchFamily="34" charset="-122"/>
                <a:ea typeface="微软雅黑" panose="020B0503020204020204" pitchFamily="34" charset="-122"/>
              </a:rPr>
              <a:t> </a:t>
            </a:r>
            <a:endParaRPr lang="en-US" altLang="zh-CN" sz="1600" b="1" dirty="0">
              <a:solidFill>
                <a:srgbClr val="00339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96986869"/>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7">
            <a:extLst>
              <a:ext uri="{FF2B5EF4-FFF2-40B4-BE49-F238E27FC236}">
                <a16:creationId xmlns:a16="http://schemas.microsoft.com/office/drawing/2014/main" id="{1FE52E63-80D0-4932-8B9F-153DB22B1A01}"/>
              </a:ext>
            </a:extLst>
          </p:cNvPr>
          <p:cNvGrpSpPr>
            <a:grpSpLocks noChangeAspect="1"/>
          </p:cNvGrpSpPr>
          <p:nvPr/>
        </p:nvGrpSpPr>
        <p:grpSpPr>
          <a:xfrm>
            <a:off x="483783" y="862279"/>
            <a:ext cx="11196573" cy="2685875"/>
            <a:chOff x="105143" y="2249632"/>
            <a:chExt cx="12036323" cy="2887317"/>
          </a:xfrm>
        </p:grpSpPr>
        <p:pic>
          <p:nvPicPr>
            <p:cNvPr id="11" name="图片 8">
              <a:extLst>
                <a:ext uri="{FF2B5EF4-FFF2-40B4-BE49-F238E27FC236}">
                  <a16:creationId xmlns:a16="http://schemas.microsoft.com/office/drawing/2014/main" id="{BFDE6C05-FD38-4FDB-9D62-AA00A0E95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43" y="2249632"/>
              <a:ext cx="12036323" cy="2887317"/>
            </a:xfrm>
            <a:prstGeom prst="rect">
              <a:avLst/>
            </a:prstGeom>
          </p:spPr>
        </p:pic>
        <p:sp>
          <p:nvSpPr>
            <p:cNvPr id="12" name="文本框 9">
              <a:extLst>
                <a:ext uri="{FF2B5EF4-FFF2-40B4-BE49-F238E27FC236}">
                  <a16:creationId xmlns:a16="http://schemas.microsoft.com/office/drawing/2014/main" id="{EE02305A-868E-4B6E-8321-C065AF3FBAB6}"/>
                </a:ext>
              </a:extLst>
            </p:cNvPr>
            <p:cNvSpPr txBox="1"/>
            <p:nvPr/>
          </p:nvSpPr>
          <p:spPr>
            <a:xfrm>
              <a:off x="1473909" y="4155822"/>
              <a:ext cx="1678845" cy="377525"/>
            </a:xfrm>
            <a:prstGeom prst="rect">
              <a:avLst/>
            </a:prstGeom>
            <a:noFill/>
          </p:spPr>
          <p:txBody>
            <a:bodyPr wrap="square" rtlCol="0">
              <a:spAutoFit/>
            </a:bodyPr>
            <a:lstStyle/>
            <a:p>
              <a:pPr algn="ctr"/>
              <a:r>
                <a:rPr lang="zh-CN" altLang="en-US" sz="1400" b="1" dirty="0"/>
                <a:t>束流中心</a:t>
              </a:r>
            </a:p>
          </p:txBody>
        </p:sp>
        <p:sp>
          <p:nvSpPr>
            <p:cNvPr id="13" name="矩形 10">
              <a:extLst>
                <a:ext uri="{FF2B5EF4-FFF2-40B4-BE49-F238E27FC236}">
                  <a16:creationId xmlns:a16="http://schemas.microsoft.com/office/drawing/2014/main" id="{FEBA4E34-175D-49BB-AE9A-69C7AF1C5A92}"/>
                </a:ext>
              </a:extLst>
            </p:cNvPr>
            <p:cNvSpPr/>
            <p:nvPr/>
          </p:nvSpPr>
          <p:spPr>
            <a:xfrm>
              <a:off x="3816617" y="2708413"/>
              <a:ext cx="74543" cy="154057"/>
            </a:xfrm>
            <a:prstGeom prst="rect">
              <a:avLst/>
            </a:prstGeom>
            <a:solidFill>
              <a:srgbClr val="F83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1">
              <a:extLst>
                <a:ext uri="{FF2B5EF4-FFF2-40B4-BE49-F238E27FC236}">
                  <a16:creationId xmlns:a16="http://schemas.microsoft.com/office/drawing/2014/main" id="{C8AE2AD9-BA1A-466E-9E41-124FE65CF11F}"/>
                </a:ext>
              </a:extLst>
            </p:cNvPr>
            <p:cNvSpPr/>
            <p:nvPr/>
          </p:nvSpPr>
          <p:spPr>
            <a:xfrm>
              <a:off x="4916853" y="2708413"/>
              <a:ext cx="74543" cy="154057"/>
            </a:xfrm>
            <a:prstGeom prst="rect">
              <a:avLst/>
            </a:prstGeom>
            <a:solidFill>
              <a:srgbClr val="F833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smtClean="0">
                <a:latin typeface="Franklin Gothic Medium" panose="020B0603020102020204" pitchFamily="34" charset="0"/>
              </a:rPr>
              <a:t>Test facility to be built at BEPCII</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37</a:t>
            </a:fld>
            <a:endParaRPr lang="zh-CN" altLang="en-US">
              <a:solidFill>
                <a:prstClr val="black">
                  <a:tint val="75000"/>
                </a:prstClr>
              </a:solidFill>
            </a:endParaRPr>
          </a:p>
        </p:txBody>
      </p:sp>
      <p:sp>
        <p:nvSpPr>
          <p:cNvPr id="16" name="矩形 18">
            <a:extLst>
              <a:ext uri="{FF2B5EF4-FFF2-40B4-BE49-F238E27FC236}">
                <a16:creationId xmlns:a16="http://schemas.microsoft.com/office/drawing/2014/main" id="{8A3A57D9-9C64-4C9D-A42A-F1F0852E62EE}"/>
              </a:ext>
            </a:extLst>
          </p:cNvPr>
          <p:cNvSpPr/>
          <p:nvPr/>
        </p:nvSpPr>
        <p:spPr>
          <a:xfrm>
            <a:off x="129418" y="5765888"/>
            <a:ext cx="5118308" cy="812530"/>
          </a:xfrm>
          <a:prstGeom prst="rect">
            <a:avLst/>
          </a:prstGeom>
          <a:solidFill>
            <a:srgbClr val="1B2946"/>
          </a:solidFill>
          <a:ln w="25400" cap="flat" cmpd="sng" algn="ctr">
            <a:solidFill>
              <a:srgbClr val="1B2946">
                <a:shade val="50000"/>
              </a:srgbClr>
            </a:solidFill>
            <a:prstDash val="solid"/>
          </a:ln>
          <a:effec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en-US" altLang="zh-CN" b="0" i="0" u="none" strike="noStrike" kern="0" cap="none" spc="0" normalizeH="0" baseline="0" noProof="0" dirty="0">
                <a:ln>
                  <a:noFill/>
                </a:ln>
                <a:solidFill>
                  <a:prstClr val="white"/>
                </a:solidFill>
                <a:effectLst/>
                <a:uLnTx/>
                <a:uFillTx/>
                <a:latin typeface="Calibri"/>
                <a:ea typeface="微软雅黑"/>
              </a:rPr>
              <a:t>2.5 GeV e-</a:t>
            </a:r>
            <a:r>
              <a:rPr lang="en-US" altLang="zh-CN" kern="0" dirty="0">
                <a:solidFill>
                  <a:prstClr val="white"/>
                </a:solidFill>
                <a:latin typeface="Calibri"/>
                <a:ea typeface="微软雅黑"/>
              </a:rPr>
              <a:t>/e+</a:t>
            </a:r>
            <a:r>
              <a:rPr lang="zh-CN" altLang="en-US" kern="0" dirty="0">
                <a:solidFill>
                  <a:prstClr val="white"/>
                </a:solidFill>
                <a:latin typeface="Calibri"/>
                <a:ea typeface="微软雅黑"/>
              </a:rPr>
              <a:t> </a:t>
            </a:r>
            <a:r>
              <a:rPr lang="en-US" altLang="zh-CN" kern="0" dirty="0">
                <a:solidFill>
                  <a:prstClr val="white"/>
                </a:solidFill>
                <a:latin typeface="Calibri"/>
                <a:ea typeface="微软雅黑"/>
              </a:rPr>
              <a:t>beamline</a:t>
            </a:r>
            <a:r>
              <a:rPr lang="zh-CN" altLang="en-US" kern="0" dirty="0">
                <a:solidFill>
                  <a:prstClr val="white"/>
                </a:solidFill>
                <a:latin typeface="Calibri"/>
                <a:ea typeface="微软雅黑"/>
              </a:rPr>
              <a:t> </a:t>
            </a:r>
            <a:r>
              <a:rPr lang="en-US" altLang="zh-CN" kern="0" dirty="0">
                <a:solidFill>
                  <a:prstClr val="white"/>
                </a:solidFill>
                <a:latin typeface="Calibri"/>
                <a:ea typeface="微软雅黑"/>
              </a:rPr>
              <a:t>+</a:t>
            </a:r>
            <a:r>
              <a:rPr lang="zh-CN" altLang="en-US" kern="0" dirty="0">
                <a:solidFill>
                  <a:prstClr val="white"/>
                </a:solidFill>
                <a:latin typeface="Calibri"/>
                <a:ea typeface="微软雅黑"/>
              </a:rPr>
              <a:t> </a:t>
            </a:r>
            <a:r>
              <a:rPr lang="en-US" altLang="zh-CN" kern="0" dirty="0">
                <a:solidFill>
                  <a:prstClr val="white"/>
                </a:solidFill>
                <a:latin typeface="Calibri"/>
                <a:ea typeface="微软雅黑"/>
              </a:rPr>
              <a:t>PW-level high performance laser system</a:t>
            </a:r>
            <a:endParaRPr kumimoji="0" lang="zh-CN" altLang="en-US" b="0" i="0" u="none" strike="noStrike" kern="0" cap="none" spc="0" normalizeH="0" baseline="0" noProof="0" dirty="0">
              <a:ln>
                <a:noFill/>
              </a:ln>
              <a:solidFill>
                <a:prstClr val="white"/>
              </a:solidFill>
              <a:effectLst/>
              <a:uLnTx/>
              <a:uFillTx/>
              <a:latin typeface="Calibri"/>
              <a:ea typeface="微软雅黑"/>
            </a:endParaRPr>
          </a:p>
        </p:txBody>
      </p:sp>
      <p:sp>
        <p:nvSpPr>
          <p:cNvPr id="4" name="Rectangle 3"/>
          <p:cNvSpPr/>
          <p:nvPr/>
        </p:nvSpPr>
        <p:spPr>
          <a:xfrm>
            <a:off x="9057190" y="1789719"/>
            <a:ext cx="2560435" cy="830997"/>
          </a:xfrm>
          <a:prstGeom prst="rect">
            <a:avLst/>
          </a:prstGeom>
          <a:solidFill>
            <a:schemeClr val="bg2"/>
          </a:solidFill>
        </p:spPr>
        <p:txBody>
          <a:bodyPr wrap="square">
            <a:spAutoFit/>
          </a:bodyPr>
          <a:lstStyle/>
          <a:p>
            <a:r>
              <a:rPr lang="en-US" altLang="zh-CN" sz="2400" dirty="0" smtClean="0">
                <a:latin typeface="Franklin Gothic Medium" panose="020B0603020102020204" pitchFamily="34" charset="0"/>
              </a:rPr>
              <a:t>Plasma Acc. Experimental Hall</a:t>
            </a:r>
            <a:endParaRPr lang="zh-CN" altLang="en-US" sz="2400" dirty="0"/>
          </a:p>
        </p:txBody>
      </p:sp>
      <p:sp>
        <p:nvSpPr>
          <p:cNvPr id="18" name="Rectangle 17"/>
          <p:cNvSpPr/>
          <p:nvPr/>
        </p:nvSpPr>
        <p:spPr>
          <a:xfrm>
            <a:off x="146613" y="1596344"/>
            <a:ext cx="5652303" cy="2308324"/>
          </a:xfrm>
          <a:prstGeom prst="rect">
            <a:avLst/>
          </a:prstGeom>
          <a:solidFill>
            <a:schemeClr val="bg2"/>
          </a:solidFill>
        </p:spPr>
        <p:txBody>
          <a:bodyPr wrap="square">
            <a:spAutoFit/>
          </a:bodyPr>
          <a:lstStyle/>
          <a:p>
            <a:r>
              <a:rPr lang="en-US" altLang="zh-CN" sz="2400" dirty="0" smtClean="0">
                <a:latin typeface="Franklin Gothic Medium" panose="020B0603020102020204" pitchFamily="34" charset="0"/>
              </a:rPr>
              <a:t>                                                                        </a:t>
            </a:r>
          </a:p>
          <a:p>
            <a:endParaRPr lang="en-US" altLang="zh-CN" sz="2400" dirty="0">
              <a:latin typeface="Franklin Gothic Medium" panose="020B0603020102020204" pitchFamily="34" charset="0"/>
            </a:endParaRPr>
          </a:p>
          <a:p>
            <a:endParaRPr lang="en-US" altLang="zh-CN" sz="2400" dirty="0" smtClean="0">
              <a:latin typeface="Franklin Gothic Medium" panose="020B0603020102020204" pitchFamily="34" charset="0"/>
            </a:endParaRPr>
          </a:p>
          <a:p>
            <a:endParaRPr lang="en-US" altLang="zh-CN" sz="2400" dirty="0">
              <a:latin typeface="Franklin Gothic Medium" panose="020B0603020102020204" pitchFamily="34" charset="0"/>
            </a:endParaRPr>
          </a:p>
          <a:p>
            <a:endParaRPr lang="en-US" altLang="zh-CN" sz="2400" dirty="0" smtClean="0">
              <a:latin typeface="Franklin Gothic Medium" panose="020B0603020102020204" pitchFamily="34" charset="0"/>
            </a:endParaRPr>
          </a:p>
          <a:p>
            <a:endParaRPr lang="zh-CN" altLang="en-US" sz="2400" dirty="0"/>
          </a:p>
        </p:txBody>
      </p:sp>
      <p:sp>
        <p:nvSpPr>
          <p:cNvPr id="7" name="Rectangular Callout 6"/>
          <p:cNvSpPr/>
          <p:nvPr/>
        </p:nvSpPr>
        <p:spPr>
          <a:xfrm>
            <a:off x="5276359" y="2952220"/>
            <a:ext cx="6841697" cy="3759775"/>
          </a:xfrm>
          <a:prstGeom prst="wedgeRectCallout">
            <a:avLst>
              <a:gd name="adj1" fmla="val 18134"/>
              <a:gd name="adj2" fmla="val -6170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6">
            <a:extLst>
              <a:ext uri="{FF2B5EF4-FFF2-40B4-BE49-F238E27FC236}">
                <a16:creationId xmlns:a16="http://schemas.microsoft.com/office/drawing/2014/main" id="{62A8BCB5-EBE4-45CE-8CD4-5FCDCEA38FDD}"/>
              </a:ext>
            </a:extLst>
          </p:cNvPr>
          <p:cNvPicPr>
            <a:picLocks noChangeAspect="1"/>
          </p:cNvPicPr>
          <p:nvPr/>
        </p:nvPicPr>
        <p:blipFill>
          <a:blip r:embed="rId3"/>
          <a:stretch>
            <a:fillRect/>
          </a:stretch>
        </p:blipFill>
        <p:spPr>
          <a:xfrm>
            <a:off x="5350832" y="3241188"/>
            <a:ext cx="6742399" cy="3222905"/>
          </a:xfrm>
          <a:prstGeom prst="rect">
            <a:avLst/>
          </a:prstGeom>
        </p:spPr>
      </p:pic>
      <p:pic>
        <p:nvPicPr>
          <p:cNvPr id="15" name="图片 14">
            <a:extLst>
              <a:ext uri="{FF2B5EF4-FFF2-40B4-BE49-F238E27FC236}">
                <a16:creationId xmlns:a16="http://schemas.microsoft.com/office/drawing/2014/main" id="{083CBAB8-465E-4C01-B29C-5550CDE1A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2" y="1891246"/>
            <a:ext cx="5166955" cy="3810513"/>
          </a:xfrm>
          <a:prstGeom prst="rect">
            <a:avLst/>
          </a:prstGeom>
        </p:spPr>
      </p:pic>
    </p:spTree>
    <p:extLst>
      <p:ext uri="{BB962C8B-B14F-4D97-AF65-F5344CB8AC3E}">
        <p14:creationId xmlns:p14="http://schemas.microsoft.com/office/powerpoint/2010/main" val="396911765"/>
      </p:ext>
    </p:extLst>
  </p:cSld>
  <p:clrMapOvr>
    <a:masterClrMapping/>
  </p:clrMapOvr>
  <mc:AlternateContent xmlns:mc="http://schemas.openxmlformats.org/markup-compatibility/2006" xmlns:p14="http://schemas.microsoft.com/office/powerpoint/2010/main">
    <mc:Choice Requires="p14">
      <p:transition spd="slow" p14:dur="2000" advTm="49130"/>
    </mc:Choice>
    <mc:Fallback xmlns="">
      <p:transition spd="slow" advTm="4913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38</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CEPC timeline</a:t>
            </a:r>
            <a:endParaRPr lang="zh-CN" altLang="en-US" dirty="0"/>
          </a:p>
        </p:txBody>
      </p:sp>
      <p:pic>
        <p:nvPicPr>
          <p:cNvPr id="5" name="图片 1"/>
          <p:cNvPicPr>
            <a:picLocks noChangeAspect="1"/>
          </p:cNvPicPr>
          <p:nvPr/>
        </p:nvPicPr>
        <p:blipFill>
          <a:blip r:embed="rId2"/>
          <a:stretch>
            <a:fillRect/>
          </a:stretch>
        </p:blipFill>
        <p:spPr>
          <a:xfrm>
            <a:off x="2092960" y="1247802"/>
            <a:ext cx="8006080" cy="5475531"/>
          </a:xfrm>
          <a:prstGeom prst="rect">
            <a:avLst/>
          </a:prstGeom>
        </p:spPr>
      </p:pic>
      <p:sp>
        <p:nvSpPr>
          <p:cNvPr id="6" name="文本框 3"/>
          <p:cNvSpPr txBox="1"/>
          <p:nvPr/>
        </p:nvSpPr>
        <p:spPr>
          <a:xfrm>
            <a:off x="3391308" y="922689"/>
            <a:ext cx="5257658" cy="369332"/>
          </a:xfrm>
          <a:prstGeom prst="rect">
            <a:avLst/>
          </a:prstGeom>
          <a:noFill/>
        </p:spPr>
        <p:txBody>
          <a:bodyPr wrap="none" rtlCol="0">
            <a:spAutoFit/>
          </a:bodyPr>
          <a:lstStyle/>
          <a:p>
            <a:r>
              <a:rPr lang="en-US" altLang="zh-CN" b="1" dirty="0">
                <a:solidFill>
                  <a:srgbClr val="0F1AF7"/>
                </a:solidFill>
              </a:rPr>
              <a:t>TDR (2023), EDR(2026), start of construction (2027-8)</a:t>
            </a:r>
            <a:endParaRPr lang="zh-CN" altLang="en-US" b="1" dirty="0">
              <a:solidFill>
                <a:srgbClr val="0F1AF7"/>
              </a:solidFill>
            </a:endParaRPr>
          </a:p>
        </p:txBody>
      </p:sp>
    </p:spTree>
    <p:extLst>
      <p:ext uri="{BB962C8B-B14F-4D97-AF65-F5344CB8AC3E}">
        <p14:creationId xmlns:p14="http://schemas.microsoft.com/office/powerpoint/2010/main" val="208128962"/>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39</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Plan: Carry out EDR study</a:t>
            </a:r>
            <a:endParaRPr lang="zh-CN" altLang="en-US" dirty="0"/>
          </a:p>
        </p:txBody>
      </p:sp>
      <p:pic>
        <p:nvPicPr>
          <p:cNvPr id="3" name="Picture 2"/>
          <p:cNvPicPr>
            <a:picLocks noChangeAspect="1"/>
          </p:cNvPicPr>
          <p:nvPr/>
        </p:nvPicPr>
        <p:blipFill>
          <a:blip r:embed="rId2"/>
          <a:stretch>
            <a:fillRect/>
          </a:stretch>
        </p:blipFill>
        <p:spPr>
          <a:xfrm>
            <a:off x="532025" y="1121196"/>
            <a:ext cx="11504845" cy="5157184"/>
          </a:xfrm>
          <a:prstGeom prst="rect">
            <a:avLst/>
          </a:prstGeom>
        </p:spPr>
      </p:pic>
      <p:sp>
        <p:nvSpPr>
          <p:cNvPr id="5" name="TextBox 4"/>
          <p:cNvSpPr txBox="1"/>
          <p:nvPr/>
        </p:nvSpPr>
        <p:spPr>
          <a:xfrm>
            <a:off x="2013994" y="3050014"/>
            <a:ext cx="7940233" cy="830997"/>
          </a:xfrm>
          <a:prstGeom prst="rect">
            <a:avLst/>
          </a:prstGeom>
          <a:solidFill>
            <a:schemeClr val="bg2"/>
          </a:solidFill>
          <a:ln w="38100">
            <a:solidFill>
              <a:srgbClr val="C00000"/>
            </a:solidFill>
          </a:ln>
        </p:spPr>
        <p:txBody>
          <a:bodyPr wrap="square" rtlCol="0">
            <a:spAutoFit/>
          </a:bodyPr>
          <a:lstStyle/>
          <a:p>
            <a:pPr marL="285750" indent="-285750">
              <a:buFont typeface="Arial" panose="020B0604020202020204" pitchFamily="34" charset="0"/>
              <a:buChar char="•"/>
            </a:pPr>
            <a:r>
              <a:rPr lang="en-US" altLang="zh-CN" sz="2400" dirty="0" smtClean="0"/>
              <a:t>Preliminary EDR phase working plan was collected</a:t>
            </a:r>
          </a:p>
          <a:p>
            <a:pPr marL="285750" indent="-285750">
              <a:buFont typeface="Arial" panose="020B0604020202020204" pitchFamily="34" charset="0"/>
              <a:buChar char="•"/>
            </a:pPr>
            <a:r>
              <a:rPr lang="en-US" altLang="zh-CN" sz="2400" dirty="0" smtClean="0"/>
              <a:t>Details see Prof. </a:t>
            </a:r>
            <a:r>
              <a:rPr lang="en-US" altLang="zh-CN" sz="2400" dirty="0" err="1" smtClean="0"/>
              <a:t>Jie</a:t>
            </a:r>
            <a:r>
              <a:rPr lang="en-US" altLang="zh-CN" sz="2400" dirty="0" smtClean="0"/>
              <a:t> Gao’s talk</a:t>
            </a:r>
            <a:endParaRPr lang="zh-CN" altLang="en-US" sz="2400" dirty="0"/>
          </a:p>
        </p:txBody>
      </p:sp>
    </p:spTree>
    <p:extLst>
      <p:ext uri="{BB962C8B-B14F-4D97-AF65-F5344CB8AC3E}">
        <p14:creationId xmlns:p14="http://schemas.microsoft.com/office/powerpoint/2010/main" val="384668142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4</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a:t>CEPC Layout and Design Essentials</a:t>
            </a:r>
            <a:endParaRPr lang="zh-CN" altLang="en-US" dirty="0"/>
          </a:p>
        </p:txBody>
      </p:sp>
      <p:pic>
        <p:nvPicPr>
          <p:cNvPr id="5" name="Picture 4"/>
          <p:cNvPicPr>
            <a:picLocks noChangeAspect="1"/>
          </p:cNvPicPr>
          <p:nvPr/>
        </p:nvPicPr>
        <p:blipFill rotWithShape="1">
          <a:blip r:embed="rId3"/>
          <a:srcRect l="1745"/>
          <a:stretch/>
        </p:blipFill>
        <p:spPr>
          <a:xfrm>
            <a:off x="3735924" y="1051753"/>
            <a:ext cx="4094958" cy="4045771"/>
          </a:xfrm>
          <a:prstGeom prst="rect">
            <a:avLst/>
          </a:prstGeom>
        </p:spPr>
      </p:pic>
      <p:sp>
        <p:nvSpPr>
          <p:cNvPr id="6" name="Line Callout 3 5"/>
          <p:cNvSpPr/>
          <p:nvPr/>
        </p:nvSpPr>
        <p:spPr>
          <a:xfrm>
            <a:off x="199357" y="1096516"/>
            <a:ext cx="3556578" cy="2229934"/>
          </a:xfrm>
          <a:prstGeom prst="borderCallout3">
            <a:avLst>
              <a:gd name="adj1" fmla="val 101040"/>
              <a:gd name="adj2" fmla="val 81283"/>
              <a:gd name="adj3" fmla="val 107393"/>
              <a:gd name="adj4" fmla="val 91100"/>
              <a:gd name="adj5" fmla="val 105820"/>
              <a:gd name="adj6" fmla="val 95840"/>
              <a:gd name="adj7" fmla="val 93060"/>
              <a:gd name="adj8" fmla="val 104532"/>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Line Callout 3 6"/>
          <p:cNvSpPr/>
          <p:nvPr/>
        </p:nvSpPr>
        <p:spPr>
          <a:xfrm>
            <a:off x="226044" y="3645024"/>
            <a:ext cx="3496884" cy="3043878"/>
          </a:xfrm>
          <a:prstGeom prst="borderCallout3">
            <a:avLst>
              <a:gd name="adj1" fmla="val 88089"/>
              <a:gd name="adj2" fmla="val 100731"/>
              <a:gd name="adj3" fmla="val 83518"/>
              <a:gd name="adj4" fmla="val 111091"/>
              <a:gd name="adj5" fmla="val 80382"/>
              <a:gd name="adj6" fmla="val 119580"/>
              <a:gd name="adj7" fmla="val 37742"/>
              <a:gd name="adj8" fmla="val 13436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p:cNvPicPr>
            <a:picLocks noChangeAspect="1"/>
          </p:cNvPicPr>
          <p:nvPr>
            <p:custDataLst>
              <p:tags r:id="rId1"/>
            </p:custDataLst>
          </p:nvPr>
        </p:nvPicPr>
        <p:blipFill rotWithShape="1">
          <a:blip r:embed="rId4"/>
          <a:srcRect l="12041" t="20997" r="12232" b="4887"/>
          <a:stretch>
            <a:fillRect/>
          </a:stretch>
        </p:blipFill>
        <p:spPr>
          <a:xfrm>
            <a:off x="249098" y="3691191"/>
            <a:ext cx="3426764" cy="2997711"/>
          </a:xfrm>
          <a:prstGeom prst="rect">
            <a:avLst/>
          </a:prstGeom>
        </p:spPr>
      </p:pic>
      <p:pic>
        <p:nvPicPr>
          <p:cNvPr id="9" name="图片 5"/>
          <p:cNvPicPr>
            <a:picLocks noChangeAspect="1"/>
          </p:cNvPicPr>
          <p:nvPr/>
        </p:nvPicPr>
        <p:blipFill>
          <a:blip r:embed="rId5"/>
          <a:stretch>
            <a:fillRect/>
          </a:stretch>
        </p:blipFill>
        <p:spPr>
          <a:xfrm>
            <a:off x="212217" y="1133727"/>
            <a:ext cx="3510711" cy="1857784"/>
          </a:xfrm>
          <a:prstGeom prst="rect">
            <a:avLst/>
          </a:prstGeom>
        </p:spPr>
      </p:pic>
      <p:sp>
        <p:nvSpPr>
          <p:cNvPr id="10" name="Rectangle 9"/>
          <p:cNvSpPr/>
          <p:nvPr/>
        </p:nvSpPr>
        <p:spPr>
          <a:xfrm>
            <a:off x="200580" y="6259575"/>
            <a:ext cx="2423592" cy="523220"/>
          </a:xfrm>
          <a:prstGeom prst="rect">
            <a:avLst/>
          </a:prstGeom>
          <a:solidFill>
            <a:schemeClr val="accent4">
              <a:lumMod val="40000"/>
              <a:lumOff val="60000"/>
            </a:schemeClr>
          </a:solidFill>
        </p:spPr>
        <p:txBody>
          <a:bodyPr wrap="square">
            <a:spAutoFit/>
          </a:bodyPr>
          <a:lstStyle/>
          <a:p>
            <a:r>
              <a:rPr lang="en-US" sz="1400" b="1" dirty="0">
                <a:solidFill>
                  <a:prstClr val="black"/>
                </a:solidFill>
                <a:latin typeface="Arial" panose="020B0604020202020204" pitchFamily="34" charset="0"/>
                <a:cs typeface="Arial" panose="020B0604020202020204" pitchFamily="34" charset="0"/>
              </a:rPr>
              <a:t>Common tunnel for booster/collider &amp; </a:t>
            </a:r>
            <a:r>
              <a:rPr lang="en-US" sz="1400" b="1" dirty="0" err="1">
                <a:solidFill>
                  <a:prstClr val="black"/>
                </a:solidFill>
                <a:latin typeface="Arial" panose="020B0604020202020204" pitchFamily="34" charset="0"/>
                <a:cs typeface="Arial" panose="020B0604020202020204" pitchFamily="34" charset="0"/>
              </a:rPr>
              <a:t>SppC</a:t>
            </a:r>
            <a:endParaRPr lang="en-US" sz="1400" b="1" dirty="0">
              <a:solidFill>
                <a:prstClr val="black"/>
              </a:solidFill>
            </a:endParaRPr>
          </a:p>
        </p:txBody>
      </p:sp>
      <p:sp>
        <p:nvSpPr>
          <p:cNvPr id="11" name="Rectangle 10"/>
          <p:cNvSpPr/>
          <p:nvPr/>
        </p:nvSpPr>
        <p:spPr>
          <a:xfrm>
            <a:off x="191344" y="2991511"/>
            <a:ext cx="2432827" cy="523220"/>
          </a:xfrm>
          <a:prstGeom prst="rect">
            <a:avLst/>
          </a:prstGeom>
          <a:solidFill>
            <a:schemeClr val="accent4">
              <a:lumMod val="40000"/>
              <a:lumOff val="60000"/>
            </a:schemeClr>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Switchable </a:t>
            </a:r>
            <a:r>
              <a:rPr lang="en-US" altLang="zh-CN" sz="1400" b="1" dirty="0">
                <a:solidFill>
                  <a:prstClr val="black"/>
                </a:solidFill>
                <a:latin typeface="Arial" panose="020B0604020202020204" pitchFamily="34" charset="0"/>
                <a:cs typeface="Arial" panose="020B0604020202020204" pitchFamily="34" charset="0"/>
              </a:rPr>
              <a:t>o</a:t>
            </a:r>
            <a:r>
              <a:rPr lang="en-US" altLang="zh-CN" sz="1400" b="1" dirty="0" smtClean="0">
                <a:solidFill>
                  <a:prstClr val="black"/>
                </a:solidFill>
                <a:latin typeface="Arial" panose="020B0604020202020204" pitchFamily="34" charset="0"/>
                <a:cs typeface="Arial" panose="020B0604020202020204" pitchFamily="34" charset="0"/>
              </a:rPr>
              <a:t>peration </a:t>
            </a:r>
            <a:r>
              <a:rPr lang="en-US" altLang="zh-CN" sz="1400" b="1" dirty="0">
                <a:solidFill>
                  <a:prstClr val="black"/>
                </a:solidFill>
                <a:latin typeface="Arial" panose="020B0604020202020204" pitchFamily="34" charset="0"/>
                <a:cs typeface="Arial" panose="020B0604020202020204" pitchFamily="34" charset="0"/>
              </a:rPr>
              <a:t>for Higgs W and Z</a:t>
            </a:r>
            <a:endParaRPr lang="en-US" sz="1400" b="1" dirty="0">
              <a:solidFill>
                <a:prstClr val="black"/>
              </a:solidFill>
            </a:endParaRPr>
          </a:p>
        </p:txBody>
      </p:sp>
      <p:pic>
        <p:nvPicPr>
          <p:cNvPr id="12" name="Picture 11"/>
          <p:cNvPicPr>
            <a:picLocks noChangeAspect="1"/>
          </p:cNvPicPr>
          <p:nvPr/>
        </p:nvPicPr>
        <p:blipFill>
          <a:blip r:embed="rId6"/>
          <a:stretch>
            <a:fillRect/>
          </a:stretch>
        </p:blipFill>
        <p:spPr>
          <a:xfrm>
            <a:off x="7788085" y="968700"/>
            <a:ext cx="4347995" cy="3096344"/>
          </a:xfrm>
          <a:prstGeom prst="rect">
            <a:avLst/>
          </a:prstGeom>
        </p:spPr>
      </p:pic>
      <p:sp>
        <p:nvSpPr>
          <p:cNvPr id="13" name="Rectangle 12"/>
          <p:cNvSpPr/>
          <p:nvPr/>
        </p:nvSpPr>
        <p:spPr>
          <a:xfrm>
            <a:off x="9107241" y="4005967"/>
            <a:ext cx="3195039" cy="307777"/>
          </a:xfrm>
          <a:prstGeom prst="rect">
            <a:avLst/>
          </a:prstGeom>
        </p:spPr>
        <p:txBody>
          <a:bodyPr wrap="square">
            <a:spAutoFit/>
          </a:bodyPr>
          <a:lstStyle/>
          <a:p>
            <a:r>
              <a:rPr lang="en-US" altLang="zh-CN" sz="1400" dirty="0">
                <a:solidFill>
                  <a:srgbClr val="0070C0"/>
                </a:solidFill>
              </a:rPr>
              <a:t>D. Wang </a:t>
            </a:r>
            <a:r>
              <a:rPr lang="en-US" altLang="zh-CN" sz="1400" i="1" dirty="0">
                <a:solidFill>
                  <a:srgbClr val="0070C0"/>
                </a:solidFill>
              </a:rPr>
              <a:t>et al </a:t>
            </a:r>
            <a:r>
              <a:rPr lang="en-US" altLang="zh-CN" sz="1400" dirty="0">
                <a:solidFill>
                  <a:srgbClr val="0070C0"/>
                </a:solidFill>
              </a:rPr>
              <a:t>2022 </a:t>
            </a:r>
            <a:r>
              <a:rPr lang="en-US" altLang="zh-CN" sz="1400" i="1" dirty="0">
                <a:solidFill>
                  <a:srgbClr val="0070C0"/>
                </a:solidFill>
              </a:rPr>
              <a:t>JINST </a:t>
            </a:r>
            <a:r>
              <a:rPr lang="en-US" altLang="zh-CN" sz="1400" b="1" dirty="0">
                <a:solidFill>
                  <a:srgbClr val="0070C0"/>
                </a:solidFill>
              </a:rPr>
              <a:t>17 </a:t>
            </a:r>
            <a:r>
              <a:rPr lang="en-US" altLang="zh-CN" sz="1400" dirty="0">
                <a:solidFill>
                  <a:srgbClr val="0070C0"/>
                </a:solidFill>
              </a:rPr>
              <a:t>P10018</a:t>
            </a:r>
            <a:endParaRPr lang="zh-CN" altLang="en-US" sz="1400" i="1" dirty="0">
              <a:solidFill>
                <a:srgbClr val="0070C0"/>
              </a:solidFill>
            </a:endParaRPr>
          </a:p>
        </p:txBody>
      </p:sp>
      <p:sp>
        <p:nvSpPr>
          <p:cNvPr id="14" name="Rectangle 13"/>
          <p:cNvSpPr/>
          <p:nvPr/>
        </p:nvSpPr>
        <p:spPr>
          <a:xfrm>
            <a:off x="8289881" y="834906"/>
            <a:ext cx="2001023" cy="523220"/>
          </a:xfrm>
          <a:prstGeom prst="rect">
            <a:avLst/>
          </a:prstGeom>
          <a:solidFill>
            <a:schemeClr val="accent4">
              <a:lumMod val="40000"/>
              <a:lumOff val="60000"/>
            </a:schemeClr>
          </a:solidFill>
        </p:spPr>
        <p:txBody>
          <a:bodyPr wrap="square">
            <a:spAutoFit/>
          </a:bodyPr>
          <a:lstStyle/>
          <a:p>
            <a:r>
              <a:rPr lang="en-US" altLang="zh-CN" sz="1400" b="1" dirty="0">
                <a:solidFill>
                  <a:prstClr val="black"/>
                </a:solidFill>
                <a:latin typeface="Arial" panose="020B0604020202020204" pitchFamily="34" charset="0"/>
                <a:cs typeface="Arial" panose="020B0604020202020204" pitchFamily="34" charset="0"/>
              </a:rPr>
              <a:t>Cost optimization </a:t>
            </a:r>
            <a:r>
              <a:rPr lang="en-US" altLang="zh-CN" sz="1400" b="1" dirty="0" err="1">
                <a:solidFill>
                  <a:prstClr val="black"/>
                </a:solidFill>
                <a:latin typeface="Arial" panose="020B0604020202020204" pitchFamily="34" charset="0"/>
                <a:cs typeface="Arial" panose="020B0604020202020204" pitchFamily="34" charset="0"/>
              </a:rPr>
              <a:t>v.s</a:t>
            </a:r>
            <a:r>
              <a:rPr lang="en-US" altLang="zh-CN" sz="1400" b="1" dirty="0">
                <a:solidFill>
                  <a:prstClr val="black"/>
                </a:solidFill>
                <a:latin typeface="Arial" panose="020B0604020202020204" pitchFamily="34" charset="0"/>
                <a:cs typeface="Arial" panose="020B0604020202020204" pitchFamily="34" charset="0"/>
              </a:rPr>
              <a:t>. circumference</a:t>
            </a:r>
            <a:endParaRPr lang="en-US" sz="1400" b="1" dirty="0">
              <a:solidFill>
                <a:prstClr val="black"/>
              </a:solidFill>
            </a:endParaRPr>
          </a:p>
        </p:txBody>
      </p:sp>
      <p:sp>
        <p:nvSpPr>
          <p:cNvPr id="15" name="矩形 41"/>
          <p:cNvSpPr/>
          <p:nvPr/>
        </p:nvSpPr>
        <p:spPr bwMode="auto">
          <a:xfrm>
            <a:off x="5704968" y="5202226"/>
            <a:ext cx="6377789" cy="1510659"/>
          </a:xfrm>
          <a:prstGeom prst="rect">
            <a:avLst/>
          </a:prstGeom>
          <a:solidFill>
            <a:srgbClr val="CBD9F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16" name="矩形 38"/>
          <p:cNvSpPr/>
          <p:nvPr/>
        </p:nvSpPr>
        <p:spPr bwMode="auto">
          <a:xfrm>
            <a:off x="5823101" y="5299307"/>
            <a:ext cx="6259656" cy="1353185"/>
          </a:xfrm>
          <a:prstGeom prst="rect">
            <a:avLst/>
          </a:prstGeom>
          <a:grpFill/>
        </p:spPr>
        <p:txBody>
          <a:bodyPr wrap="square">
            <a:spAutoFit/>
          </a:bodyPr>
          <a:lstStyle/>
          <a:p>
            <a:pPr marL="342900" indent="-342900">
              <a:lnSpc>
                <a:spcPct val="114000"/>
              </a:lnSpc>
              <a:spcBef>
                <a:spcPts val="0"/>
              </a:spcBef>
              <a:spcAft>
                <a:spcPts val="0"/>
              </a:spcAft>
              <a:buFont typeface="Wingdings" panose="05000000000000000000" pitchFamily="2" charset="2"/>
              <a:buChar char="l"/>
              <a:defRPr/>
            </a:pP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Circular collider</a:t>
            </a:r>
            <a:r>
              <a:rPr lang="en-US" altLang="zh-CN" b="1" dirty="0">
                <a:latin typeface="Times New Roman" panose="02020603050405020304" pitchFamily="18" charset="0"/>
                <a:ea typeface="Times New Roman" panose="02020603050405020304" pitchFamily="18" charset="0"/>
                <a:cs typeface="Times New Roman" panose="02020603050405020304" pitchFamily="18" charset="0"/>
              </a:rPr>
              <a:t>: Higher luminosity than a linear collider</a:t>
            </a:r>
          </a:p>
          <a:p>
            <a:pPr marL="342900" indent="-342900">
              <a:lnSpc>
                <a:spcPct val="114000"/>
              </a:lnSpc>
              <a:spcBef>
                <a:spcPts val="0"/>
              </a:spcBef>
              <a:spcAft>
                <a:spcPts val="0"/>
              </a:spcAft>
              <a:buFont typeface="Wingdings" panose="05000000000000000000" pitchFamily="2" charset="2"/>
              <a:buChar char="l"/>
              <a:defRPr/>
            </a:pP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100km circumference</a:t>
            </a:r>
            <a:r>
              <a:rPr lang="en-US" altLang="zh-CN" b="1" dirty="0">
                <a:latin typeface="Times New Roman" panose="02020603050405020304" pitchFamily="18" charset="0"/>
                <a:ea typeface="Times New Roman" panose="02020603050405020304" pitchFamily="18" charset="0"/>
                <a:cs typeface="Times New Roman" panose="02020603050405020304" pitchFamily="18" charset="0"/>
              </a:rPr>
              <a:t>: Optimum total cost</a:t>
            </a:r>
          </a:p>
          <a:p>
            <a:pPr marL="342900" indent="-342900">
              <a:lnSpc>
                <a:spcPct val="114000"/>
              </a:lnSpc>
              <a:spcBef>
                <a:spcPts val="0"/>
              </a:spcBef>
              <a:spcAft>
                <a:spcPts val="0"/>
              </a:spcAft>
              <a:buFont typeface="Wingdings" panose="05000000000000000000" pitchFamily="2" charset="2"/>
              <a:buChar char="l"/>
              <a:defRPr/>
            </a:pP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Shared tunnel</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Compatible design for CEPC and </a:t>
            </a:r>
            <a:r>
              <a:rPr lang="en-US" b="1" dirty="0" err="1" smtClean="0">
                <a:latin typeface="Times New Roman" panose="02020603050405020304" pitchFamily="18" charset="0"/>
                <a:ea typeface="Times New Roman" panose="02020603050405020304" pitchFamily="18" charset="0"/>
                <a:cs typeface="Times New Roman" panose="02020603050405020304" pitchFamily="18" charset="0"/>
              </a:rPr>
              <a:t>SppC</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4000"/>
              </a:lnSpc>
              <a:spcBef>
                <a:spcPts val="0"/>
              </a:spcBef>
              <a:spcAft>
                <a:spcPts val="0"/>
              </a:spcAft>
              <a:buFont typeface="Wingdings" panose="05000000000000000000" pitchFamily="2" charset="2"/>
              <a:buChar char="l"/>
              <a:defRPr/>
            </a:pPr>
            <a:r>
              <a:rPr lang="en-US" altLang="zh-CN"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Switchable</a:t>
            </a: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operation</a:t>
            </a:r>
            <a:r>
              <a:rPr lang="en-US" b="1" dirty="0">
                <a:latin typeface="Times New Roman" panose="02020603050405020304" pitchFamily="18" charset="0"/>
                <a:ea typeface="Times New Roman" panose="02020603050405020304" pitchFamily="18" charset="0"/>
                <a:cs typeface="Times New Roman" panose="02020603050405020304" pitchFamily="18" charset="0"/>
              </a:rPr>
              <a:t>: Higgs, W/Z, top</a:t>
            </a:r>
          </a:p>
        </p:txBody>
      </p:sp>
      <p:sp>
        <p:nvSpPr>
          <p:cNvPr id="17" name="矩形 24"/>
          <p:cNvSpPr/>
          <p:nvPr/>
        </p:nvSpPr>
        <p:spPr>
          <a:xfrm>
            <a:off x="7843877" y="4407448"/>
            <a:ext cx="4301109" cy="653769"/>
          </a:xfrm>
          <a:prstGeom prst="rect">
            <a:avLst/>
          </a:prstGeom>
          <a:ln>
            <a:solidFill>
              <a:sysClr val="windowText" lastClr="000000"/>
            </a:solidFill>
          </a:ln>
        </p:spPr>
        <p:txBody>
          <a:bodyPr wrap="square">
            <a:spAutoFit/>
          </a:bodyPr>
          <a:lstStyle/>
          <a:p>
            <a:pPr marL="0" marR="0" lvl="0" indent="0" algn="l" defTabSz="685800" rtl="0" eaLnBrk="1" fontAlgn="auto" latinLnBrk="0" hangingPunct="1">
              <a:lnSpc>
                <a:spcPct val="114000"/>
              </a:lnSpc>
              <a:spcBef>
                <a:spcPts val="0"/>
              </a:spcBef>
              <a:spcAft>
                <a:spcPts val="0"/>
              </a:spcAft>
              <a:buClrTx/>
              <a:buSzTx/>
              <a:buFontTx/>
              <a:buNone/>
              <a:tabLst/>
              <a:defRPr/>
            </a:pPr>
            <a:r>
              <a:rPr kumimoji="1" lang="en-US" altLang="zh-CN" sz="1600" b="1" i="0" u="none" strike="noStrike" kern="0" cap="none" spc="0" normalizeH="0" baseline="0" noProof="0" dirty="0">
                <a:ln>
                  <a:noFill/>
                </a:ln>
                <a:solidFill>
                  <a:srgbClr val="C00000"/>
                </a:solidFill>
                <a:effectLst/>
                <a:uLnTx/>
                <a:uFillTx/>
                <a:latin typeface="Calibri"/>
                <a:ea typeface="宋体" panose="02010600030101010101" pitchFamily="2" charset="-122"/>
                <a:cs typeface="+mn-cs"/>
              </a:rPr>
              <a:t>Baseline</a:t>
            </a:r>
            <a:r>
              <a:rPr kumimoji="1"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100 km, 30 MW; </a:t>
            </a:r>
            <a:r>
              <a:rPr kumimoji="1" lang="en-US" altLang="zh-CN" sz="1600" b="1" i="0" u="none" strike="noStrike" kern="0" cap="none" spc="0" normalizeH="0" baseline="0" noProof="0" dirty="0">
                <a:ln>
                  <a:noFill/>
                </a:ln>
                <a:solidFill>
                  <a:srgbClr val="C00000"/>
                </a:solidFill>
                <a:effectLst/>
                <a:uLnTx/>
                <a:uFillTx/>
                <a:latin typeface="Calibri"/>
                <a:ea typeface="宋体" panose="02010600030101010101" pitchFamily="2" charset="-122"/>
                <a:cs typeface="+mn-cs"/>
              </a:rPr>
              <a:t>Upgradable</a:t>
            </a:r>
            <a:r>
              <a:rPr kumimoji="1"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to 50 MW, High </a:t>
            </a:r>
            <a:r>
              <a:rPr kumimoji="1" lang="en-US" altLang="zh-CN" sz="1600" b="1" i="0" u="none" strike="noStrike" kern="0" cap="none" spc="0" normalizeH="0" baseline="0" noProof="0" dirty="0" err="1">
                <a:ln>
                  <a:noFill/>
                </a:ln>
                <a:solidFill>
                  <a:srgbClr val="0000FF"/>
                </a:solidFill>
                <a:effectLst/>
                <a:uLnTx/>
                <a:uFillTx/>
                <a:latin typeface="Calibri"/>
                <a:ea typeface="宋体" panose="02010600030101010101" pitchFamily="2" charset="-122"/>
                <a:cs typeface="+mn-cs"/>
              </a:rPr>
              <a:t>Lumi</a:t>
            </a:r>
            <a:r>
              <a:rPr kumimoji="1" lang="en-US" altLang="zh-CN" sz="1600" b="1" i="0" u="none" strike="noStrike" kern="0" cap="none" spc="0" normalizeH="0" baseline="0" noProof="0" dirty="0">
                <a:ln>
                  <a:noFill/>
                </a:ln>
                <a:solidFill>
                  <a:srgbClr val="0000FF"/>
                </a:solidFill>
                <a:effectLst/>
                <a:uLnTx/>
                <a:uFillTx/>
                <a:latin typeface="Calibri"/>
                <a:ea typeface="宋体" panose="02010600030101010101" pitchFamily="2" charset="-122"/>
                <a:cs typeface="+mn-cs"/>
              </a:rPr>
              <a:t> Z, ttbar</a:t>
            </a:r>
          </a:p>
        </p:txBody>
      </p:sp>
    </p:spTree>
    <p:extLst>
      <p:ext uri="{BB962C8B-B14F-4D97-AF65-F5344CB8AC3E}">
        <p14:creationId xmlns:p14="http://schemas.microsoft.com/office/powerpoint/2010/main" val="251292863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40</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Summary</a:t>
            </a:r>
            <a:endParaRPr lang="zh-CN" altLang="en-US" dirty="0"/>
          </a:p>
        </p:txBody>
      </p:sp>
      <p:sp>
        <p:nvSpPr>
          <p:cNvPr id="7" name="矩形 1"/>
          <p:cNvSpPr/>
          <p:nvPr/>
        </p:nvSpPr>
        <p:spPr>
          <a:xfrm>
            <a:off x="356568" y="1150687"/>
            <a:ext cx="11593288" cy="4303742"/>
          </a:xfrm>
          <a:prstGeom prst="rect">
            <a:avLst/>
          </a:prstGeom>
        </p:spPr>
        <p:txBody>
          <a:bodyPr wrap="square">
            <a:spAutoFit/>
          </a:bodyPr>
          <a:lstStyle/>
          <a:p>
            <a:pPr lvl="0">
              <a:spcBef>
                <a:spcPts val="1000"/>
              </a:spcBef>
            </a:pPr>
            <a:r>
              <a:rPr lang="en-US" altLang="zh-CN" sz="2800" dirty="0" smtClean="0">
                <a:latin typeface="Calibri" panose="020F0502020204030204" pitchFamily="34" charset="0"/>
                <a:ea typeface="等线" panose="02010600030101010101" pitchFamily="2" charset="-122"/>
                <a:cs typeface="Calibri" panose="020F0502020204030204" pitchFamily="34" charset="0"/>
              </a:rPr>
              <a:t>CEPC</a:t>
            </a:r>
          </a:p>
          <a:p>
            <a:pPr marL="342900" lvl="0" indent="-342900">
              <a:spcBef>
                <a:spcPts val="1000"/>
              </a:spcBef>
              <a:buFont typeface="Wingdings" panose="05000000000000000000" pitchFamily="2" charset="2"/>
              <a:buChar char="p"/>
            </a:pP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has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made strong and systematic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progress since the CDR was published in 2018;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design and technologies are reaching maturity;</a:t>
            </a:r>
          </a:p>
          <a:p>
            <a:pPr marL="285750" indent="-285750">
              <a:lnSpc>
                <a:spcPct val="90000"/>
              </a:lnSpc>
              <a:spcBef>
                <a:spcPts val="1000"/>
              </a:spcBef>
              <a:buFont typeface="Wingdings" panose="05000000000000000000" pitchFamily="2" charset="2"/>
              <a:buChar char="p"/>
            </a:pPr>
            <a:r>
              <a:rPr lang="en-US" altLang="zh-CN" sz="2400" dirty="0" smtClean="0">
                <a:solidFill>
                  <a:srgbClr val="0000FF"/>
                </a:solidFill>
                <a:ea typeface="等线" panose="02010600030101010101" pitchFamily="2" charset="-122"/>
                <a:cs typeface="Calibri" panose="020F0502020204030204" pitchFamily="34" charset="0"/>
              </a:rPr>
              <a:t> is </a:t>
            </a:r>
            <a:r>
              <a:rPr lang="en-US" altLang="zh-CN" sz="2400" dirty="0">
                <a:solidFill>
                  <a:srgbClr val="0000FF"/>
                </a:solidFill>
                <a:ea typeface="等线" panose="02010600030101010101" pitchFamily="2" charset="-122"/>
                <a:cs typeface="Calibri" panose="020F0502020204030204" pitchFamily="34" charset="0"/>
              </a:rPr>
              <a:t>completing the TDR for the </a:t>
            </a:r>
            <a:r>
              <a:rPr lang="en-US" altLang="zh-CN" sz="2400" dirty="0" err="1">
                <a:solidFill>
                  <a:srgbClr val="0000FF"/>
                </a:solidFill>
                <a:ea typeface="等线" panose="02010600030101010101" pitchFamily="2" charset="-122"/>
                <a:cs typeface="Calibri" panose="020F0502020204030204" pitchFamily="34" charset="0"/>
              </a:rPr>
              <a:t>e</a:t>
            </a:r>
            <a:r>
              <a:rPr lang="en-US" altLang="zh-CN" sz="2400" baseline="30000" dirty="0" err="1">
                <a:solidFill>
                  <a:srgbClr val="0000FF"/>
                </a:solidFill>
                <a:ea typeface="等线" panose="02010600030101010101" pitchFamily="2" charset="-122"/>
                <a:cs typeface="Calibri" panose="020F0502020204030204" pitchFamily="34" charset="0"/>
              </a:rPr>
              <a:t>+</a:t>
            </a:r>
            <a:r>
              <a:rPr lang="en-US" altLang="zh-CN" sz="2400" dirty="0" err="1">
                <a:solidFill>
                  <a:srgbClr val="0000FF"/>
                </a:solidFill>
                <a:ea typeface="等线" panose="02010600030101010101" pitchFamily="2" charset="-122"/>
                <a:cs typeface="Calibri" panose="020F0502020204030204" pitchFamily="34" charset="0"/>
              </a:rPr>
              <a:t>e</a:t>
            </a:r>
            <a:r>
              <a:rPr lang="en-US" altLang="zh-CN" sz="2400" baseline="30000" dirty="0">
                <a:solidFill>
                  <a:srgbClr val="0000FF"/>
                </a:solidFill>
                <a:ea typeface="等线" panose="02010600030101010101" pitchFamily="2" charset="-122"/>
                <a:cs typeface="Calibri" panose="020F0502020204030204" pitchFamily="34" charset="0"/>
              </a:rPr>
              <a:t>-</a:t>
            </a:r>
            <a:r>
              <a:rPr lang="en-US" altLang="zh-CN" sz="2400" dirty="0">
                <a:solidFill>
                  <a:srgbClr val="0000FF"/>
                </a:solidFill>
                <a:ea typeface="等线" panose="02010600030101010101" pitchFamily="2" charset="-122"/>
                <a:cs typeface="Calibri" panose="020F0502020204030204" pitchFamily="34" charset="0"/>
              </a:rPr>
              <a:t> accelerator </a:t>
            </a:r>
            <a:r>
              <a:rPr lang="en-US" altLang="zh-CN" sz="2400" dirty="0" smtClean="0">
                <a:solidFill>
                  <a:srgbClr val="0000FF"/>
                </a:solidFill>
                <a:ea typeface="等线" panose="02010600030101010101" pitchFamily="2" charset="-122"/>
                <a:cs typeface="Calibri" panose="020F0502020204030204" pitchFamily="34" charset="0"/>
              </a:rPr>
              <a:t>and </a:t>
            </a:r>
            <a:r>
              <a:rPr lang="en-US" altLang="zh-CN" sz="2400" dirty="0">
                <a:solidFill>
                  <a:srgbClr val="0000FF"/>
                </a:solidFill>
                <a:ea typeface="等线" panose="02010600030101010101" pitchFamily="2" charset="-122"/>
                <a:cs typeface="Calibri" panose="020F0502020204030204" pitchFamily="34" charset="0"/>
              </a:rPr>
              <a:t>will enter the EDR phase</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a:t>
            </a:r>
          </a:p>
          <a:p>
            <a:pPr marL="285750" indent="-285750">
              <a:lnSpc>
                <a:spcPct val="90000"/>
              </a:lnSpc>
              <a:spcBef>
                <a:spcPts val="1000"/>
              </a:spcBef>
              <a:buFont typeface="Wingdings" panose="05000000000000000000" pitchFamily="2" charset="2"/>
              <a:buChar char="p"/>
            </a:pPr>
            <a:r>
              <a:rPr lang="en-US" altLang="zh-CN" sz="2400" dirty="0">
                <a:solidFill>
                  <a:srgbClr val="0000FF"/>
                </a:solidFill>
                <a:latin typeface="Calibri" panose="020F0502020204030204" pitchFamily="34" charset="0"/>
                <a:ea typeface="等线" panose="02010600030101010101" pitchFamily="2" charset="-122"/>
                <a:cs typeface="Calibri" panose="020F0502020204030204" pitchFamily="34" charset="0"/>
              </a:rPr>
              <a:t> International reviews have been conducted to assess technical issues and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costs. A </a:t>
            </a:r>
            <a:r>
              <a:rPr lang="en-US" altLang="zh-CN" sz="2400" dirty="0">
                <a:solidFill>
                  <a:srgbClr val="0000FF"/>
                </a:solidFill>
                <a:latin typeface="Calibri" panose="020F0502020204030204" pitchFamily="34" charset="0"/>
                <a:ea typeface="等线" panose="02010600030101010101" pitchFamily="2" charset="-122"/>
                <a:cs typeface="Calibri" panose="020F0502020204030204" pitchFamily="34" charset="0"/>
              </a:rPr>
              <a:t>domestic review has been carried out specifically for civil construction and cost evaluation</a:t>
            </a:r>
            <a:endPar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endParaRPr>
          </a:p>
          <a:p>
            <a:pPr marL="285750" lvl="0" indent="-285750">
              <a:lnSpc>
                <a:spcPct val="90000"/>
              </a:lnSpc>
              <a:spcBef>
                <a:spcPts val="1000"/>
              </a:spcBef>
              <a:buFont typeface="Wingdings" panose="05000000000000000000" pitchFamily="2" charset="2"/>
              <a:buChar char="p"/>
            </a:pP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 has a strong-experienced team, backed by IHEP support and international cooperation, which are keys to bring CEPC to fruition;</a:t>
            </a:r>
            <a:endParaRPr lang="zh-CN" altLang="en-US"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endParaRPr>
          </a:p>
          <a:p>
            <a:pPr marL="285750" lvl="0" indent="-285750">
              <a:spcBef>
                <a:spcPts val="1000"/>
              </a:spcBef>
              <a:buFont typeface="Wingdings" panose="05000000000000000000" pitchFamily="2" charset="2"/>
              <a:buChar char="p"/>
            </a:pP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aims schedule following </a:t>
            </a:r>
            <a:r>
              <a:rPr lang="en-US" altLang="zh-CN" sz="2400" dirty="0">
                <a:solidFill>
                  <a:srgbClr val="0000FF"/>
                </a:solidFill>
                <a:latin typeface="Calibri" panose="020F0502020204030204" pitchFamily="34" charset="0"/>
                <a:ea typeface="等线" panose="02010600030101010101" pitchFamily="2" charset="-122"/>
                <a:cs typeface="Calibri" panose="020F0502020204030204" pitchFamily="34" charset="0"/>
              </a:rPr>
              <a:t>China’s 5-year planning; expects to complete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the R&amp;D </a:t>
            </a:r>
            <a:r>
              <a:rPr lang="en-US" altLang="zh-CN" sz="2400" dirty="0">
                <a:solidFill>
                  <a:srgbClr val="0000FF"/>
                </a:solidFill>
                <a:latin typeface="Calibri" panose="020F0502020204030204" pitchFamily="34" charset="0"/>
                <a:ea typeface="等线" panose="02010600030101010101" pitchFamily="2" charset="-122"/>
                <a:cs typeface="Calibri" panose="020F0502020204030204" pitchFamily="34" charset="0"/>
              </a:rPr>
              <a:t>and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the preparation </a:t>
            </a:r>
            <a:r>
              <a:rPr lang="en-US" altLang="zh-CN" sz="2400" dirty="0">
                <a:solidFill>
                  <a:srgbClr val="0000FF"/>
                </a:solidFill>
                <a:latin typeface="Calibri" panose="020F0502020204030204" pitchFamily="34" charset="0"/>
                <a:ea typeface="等线" panose="02010600030101010101" pitchFamily="2" charset="-122"/>
                <a:cs typeface="Calibri" panose="020F0502020204030204" pitchFamily="34" charset="0"/>
              </a:rPr>
              <a:t>to build the facility and carry out the science </a:t>
            </a:r>
            <a:r>
              <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rPr>
              <a:t>program</a:t>
            </a:r>
            <a:endParaRPr lang="en-US" altLang="zh-CN" sz="2400" dirty="0" smtClean="0">
              <a:solidFill>
                <a:srgbClr val="0000FF"/>
              </a:solidFill>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4000674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41</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a:t>Acknowledgements</a:t>
            </a:r>
            <a:endParaRPr lang="zh-CN" altLang="en-US" dirty="0"/>
          </a:p>
        </p:txBody>
      </p:sp>
      <p:sp>
        <p:nvSpPr>
          <p:cNvPr id="5" name="Rectangle 4"/>
          <p:cNvSpPr/>
          <p:nvPr/>
        </p:nvSpPr>
        <p:spPr>
          <a:xfrm>
            <a:off x="0" y="2297581"/>
            <a:ext cx="12192000" cy="1938992"/>
          </a:xfrm>
          <a:prstGeom prst="rect">
            <a:avLst/>
          </a:prstGeom>
        </p:spPr>
        <p:txBody>
          <a:bodyPr wrap="square">
            <a:spAutoFit/>
          </a:bodyPr>
          <a:lstStyle/>
          <a:p>
            <a:pPr algn="ctr"/>
            <a:r>
              <a:rPr lang="en-US" altLang="zh-CN" sz="2400" dirty="0"/>
              <a:t>Thanks go to CEPC-</a:t>
            </a:r>
            <a:r>
              <a:rPr lang="en-US" altLang="zh-CN" sz="2400" dirty="0" err="1"/>
              <a:t>SppC</a:t>
            </a:r>
            <a:r>
              <a:rPr lang="en-US" altLang="zh-CN" sz="2400" dirty="0"/>
              <a:t> accelerator team’s </a:t>
            </a:r>
            <a:r>
              <a:rPr lang="en-US" altLang="zh-CN" sz="2400" dirty="0" smtClean="0"/>
              <a:t>hard works</a:t>
            </a:r>
            <a:r>
              <a:rPr lang="en-US" altLang="zh-CN" sz="2400" dirty="0"/>
              <a:t>,</a:t>
            </a:r>
          </a:p>
          <a:p>
            <a:pPr algn="ctr"/>
            <a:r>
              <a:rPr lang="en-US" altLang="zh-CN" sz="2400" dirty="0"/>
              <a:t>international and CIPC </a:t>
            </a:r>
            <a:r>
              <a:rPr lang="en-US" altLang="zh-CN" sz="2400" dirty="0" smtClean="0"/>
              <a:t>collaborations</a:t>
            </a:r>
          </a:p>
          <a:p>
            <a:pPr algn="ctr"/>
            <a:endParaRPr lang="en-US" altLang="zh-CN" sz="2400" dirty="0"/>
          </a:p>
          <a:p>
            <a:pPr algn="ctr"/>
            <a:r>
              <a:rPr lang="en-US" altLang="zh-CN" sz="2400" dirty="0"/>
              <a:t>Special thanks to </a:t>
            </a:r>
            <a:r>
              <a:rPr lang="en-US" altLang="zh-CN" sz="2400" dirty="0" smtClean="0"/>
              <a:t>CEPC, IAC, IARC and TDR review committee’s </a:t>
            </a:r>
            <a:r>
              <a:rPr lang="en-US" altLang="zh-CN" sz="2400" dirty="0"/>
              <a:t>critical comments,</a:t>
            </a:r>
          </a:p>
          <a:p>
            <a:pPr algn="ctr"/>
            <a:r>
              <a:rPr lang="en-US" altLang="zh-CN" sz="2400" dirty="0"/>
              <a:t>suggestions and </a:t>
            </a:r>
            <a:r>
              <a:rPr lang="en-US" altLang="zh-CN" sz="2400" dirty="0" smtClean="0"/>
              <a:t>encouragement</a:t>
            </a:r>
            <a:endParaRPr lang="zh-CN" altLang="en-US" sz="2400" dirty="0"/>
          </a:p>
        </p:txBody>
      </p:sp>
      <p:sp>
        <p:nvSpPr>
          <p:cNvPr id="6" name="Rectangle 5"/>
          <p:cNvSpPr/>
          <p:nvPr/>
        </p:nvSpPr>
        <p:spPr>
          <a:xfrm>
            <a:off x="1107500" y="5420497"/>
            <a:ext cx="10016048" cy="923330"/>
          </a:xfrm>
          <a:prstGeom prst="rect">
            <a:avLst/>
          </a:prstGeom>
          <a:noFill/>
        </p:spPr>
        <p:txBody>
          <a:bodyPr wrap="square" lIns="91440" tIns="45720" rIns="91440" bIns="45720">
            <a:spAutoFit/>
          </a:bodyPr>
          <a:lstStyle/>
          <a:p>
            <a:pPr algn="ctr"/>
            <a:r>
              <a:rPr lang="en-US" altLang="zh-CN" sz="5400" b="1" cap="none" spc="0" dirty="0" smtClean="0">
                <a:ln w="10160">
                  <a:solidFill>
                    <a:schemeClr val="accent5"/>
                  </a:solidFill>
                  <a:prstDash val="solid"/>
                </a:ln>
                <a:solidFill>
                  <a:schemeClr val="tx2">
                    <a:lumMod val="40000"/>
                    <a:lumOff val="60000"/>
                  </a:schemeClr>
                </a:solidFill>
                <a:effectLst>
                  <a:outerShdw blurRad="38100" dist="22860" dir="5400000" algn="tl" rotWithShape="0">
                    <a:srgbClr val="000000">
                      <a:alpha val="30000"/>
                    </a:srgbClr>
                  </a:outerShdw>
                </a:effectLst>
              </a:rPr>
              <a:t>Thank you for your attention</a:t>
            </a:r>
            <a:endParaRPr lang="en-US" altLang="zh-CN" sz="5400" b="1" cap="none" spc="0" dirty="0">
              <a:ln w="10160">
                <a:solidFill>
                  <a:schemeClr val="accent5"/>
                </a:solidFill>
                <a:prstDash val="solid"/>
              </a:ln>
              <a:solidFill>
                <a:schemeClr val="tx2">
                  <a:lumMod val="40000"/>
                  <a:lumOff val="60000"/>
                </a:schemeClr>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1584743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501425" y="2646865"/>
            <a:ext cx="10510125" cy="1103818"/>
          </a:xfrm>
        </p:spPr>
        <p:txBody>
          <a:bodyPr/>
          <a:lstStyle/>
          <a:p>
            <a:pPr algn="ctr"/>
            <a:r>
              <a:rPr lang="en-US" altLang="zh-CN" sz="4800" dirty="0">
                <a:latin typeface="Franklin Gothic Medium" panose="020B0603020102020204" pitchFamily="34" charset="0"/>
              </a:rPr>
              <a:t>Backup slides</a:t>
            </a:r>
            <a:endParaRPr lang="zh-CN" altLang="en-US" sz="4800"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42</a:t>
            </a:fld>
            <a:endParaRPr lang="zh-CN" altLang="en-US">
              <a:solidFill>
                <a:prstClr val="black">
                  <a:tint val="75000"/>
                </a:prstClr>
              </a:solidFill>
            </a:endParaRPr>
          </a:p>
        </p:txBody>
      </p:sp>
    </p:spTree>
    <p:extLst>
      <p:ext uri="{BB962C8B-B14F-4D97-AF65-F5344CB8AC3E}">
        <p14:creationId xmlns:p14="http://schemas.microsoft.com/office/powerpoint/2010/main" val="2196208040"/>
      </p:ext>
    </p:extLst>
  </p:cSld>
  <p:clrMapOvr>
    <a:masterClrMapping/>
  </p:clrMapOvr>
  <mc:AlternateContent xmlns:mc="http://schemas.openxmlformats.org/markup-compatibility/2006" xmlns:p14="http://schemas.microsoft.com/office/powerpoint/2010/main">
    <mc:Choice Requires="p14">
      <p:transition spd="slow" p14:dur="2000" advTm="1437"/>
    </mc:Choice>
    <mc:Fallback xmlns="">
      <p:transition spd="slow" advTm="143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21285" y="96653"/>
            <a:ext cx="10510125" cy="659643"/>
          </a:xfrm>
        </p:spPr>
        <p:txBody>
          <a:bodyPr/>
          <a:lstStyle/>
          <a:p>
            <a:r>
              <a:rPr lang="en-US" altLang="zh-CN" dirty="0" smtClean="0">
                <a:latin typeface="Franklin Gothic Medium" panose="020B0603020102020204" pitchFamily="34" charset="0"/>
              </a:rPr>
              <a:t>History</a:t>
            </a:r>
            <a:endParaRPr lang="zh-CN" altLang="en-US" dirty="0">
              <a:latin typeface="Franklin Gothic Medium" panose="020B0603020102020204" pitchFamily="34" charset="0"/>
            </a:endParaRPr>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43</a:t>
            </a:fld>
            <a:endParaRPr lang="zh-CN" altLang="en-US">
              <a:solidFill>
                <a:prstClr val="black">
                  <a:tint val="75000"/>
                </a:prstClr>
              </a:solidFill>
            </a:endParaRPr>
          </a:p>
        </p:txBody>
      </p:sp>
      <p:graphicFrame>
        <p:nvGraphicFramePr>
          <p:cNvPr id="8" name="Diagram 7"/>
          <p:cNvGraphicFramePr/>
          <p:nvPr>
            <p:extLst>
              <p:ext uri="{D42A27DB-BD31-4B8C-83A1-F6EECF244321}">
                <p14:modId xmlns:p14="http://schemas.microsoft.com/office/powerpoint/2010/main" val="3648218802"/>
              </p:ext>
            </p:extLst>
          </p:nvPr>
        </p:nvGraphicFramePr>
        <p:xfrm>
          <a:off x="624020" y="2115602"/>
          <a:ext cx="11122726" cy="3108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图片 22">
            <a:extLst>
              <a:ext uri="{FF2B5EF4-FFF2-40B4-BE49-F238E27FC236}">
                <a16:creationId xmlns:a16="http://schemas.microsoft.com/office/drawing/2014/main" id="{52EEA83D-4BD2-4705-B9AC-587A43847FAD}"/>
              </a:ext>
            </a:extLst>
          </p:cNvPr>
          <p:cNvPicPr/>
          <p:nvPr/>
        </p:nvPicPr>
        <p:blipFill>
          <a:blip r:embed="rId7" cstate="print"/>
          <a:stretch>
            <a:fillRect/>
          </a:stretch>
        </p:blipFill>
        <p:spPr>
          <a:xfrm>
            <a:off x="4327927" y="4687671"/>
            <a:ext cx="1231108" cy="1573798"/>
          </a:xfrm>
          <a:prstGeom prst="rect">
            <a:avLst/>
          </a:prstGeom>
        </p:spPr>
      </p:pic>
      <p:pic>
        <p:nvPicPr>
          <p:cNvPr id="13" name="图片 23">
            <a:extLst>
              <a:ext uri="{FF2B5EF4-FFF2-40B4-BE49-F238E27FC236}">
                <a16:creationId xmlns:a16="http://schemas.microsoft.com/office/drawing/2014/main" id="{0FDA654D-4827-4101-8522-14E5E5805322}"/>
              </a:ext>
            </a:extLst>
          </p:cNvPr>
          <p:cNvPicPr/>
          <p:nvPr/>
        </p:nvPicPr>
        <p:blipFill>
          <a:blip r:embed="rId8" cstate="print"/>
          <a:stretch>
            <a:fillRect/>
          </a:stretch>
        </p:blipFill>
        <p:spPr>
          <a:xfrm>
            <a:off x="5606038" y="4695533"/>
            <a:ext cx="1158690" cy="1558074"/>
          </a:xfrm>
          <a:prstGeom prst="rect">
            <a:avLst/>
          </a:prstGeom>
        </p:spPr>
      </p:pic>
      <p:pic>
        <p:nvPicPr>
          <p:cNvPr id="14" name="图片 12">
            <a:extLst>
              <a:ext uri="{FF2B5EF4-FFF2-40B4-BE49-F238E27FC236}">
                <a16:creationId xmlns:a16="http://schemas.microsoft.com/office/drawing/2014/main" id="{257153E9-0EA2-4C32-A01F-8E1D2DBDA31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27628" y="4768383"/>
            <a:ext cx="2498846" cy="120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6D845115-779A-4786-A8A4-72A9799B5A5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778098" y="1502595"/>
            <a:ext cx="2237920" cy="144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3"/>
          <p:cNvPicPr>
            <a:picLocks noChangeAspect="1"/>
          </p:cNvPicPr>
          <p:nvPr/>
        </p:nvPicPr>
        <p:blipFill>
          <a:blip r:embed="rId11"/>
          <a:stretch>
            <a:fillRect/>
          </a:stretch>
        </p:blipFill>
        <p:spPr>
          <a:xfrm>
            <a:off x="3289029" y="1238413"/>
            <a:ext cx="1539578" cy="1286596"/>
          </a:xfrm>
          <a:prstGeom prst="rect">
            <a:avLst/>
          </a:prstGeom>
        </p:spPr>
      </p:pic>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b="9643"/>
          <a:stretch/>
        </p:blipFill>
        <p:spPr>
          <a:xfrm>
            <a:off x="8799270" y="1238413"/>
            <a:ext cx="1893237" cy="1283008"/>
          </a:xfrm>
          <a:prstGeom prst="rect">
            <a:avLst/>
          </a:prstGeom>
        </p:spPr>
      </p:pic>
    </p:spTree>
    <p:extLst>
      <p:ext uri="{BB962C8B-B14F-4D97-AF65-F5344CB8AC3E}">
        <p14:creationId xmlns:p14="http://schemas.microsoft.com/office/powerpoint/2010/main" val="2492364520"/>
      </p:ext>
    </p:extLst>
  </p:cSld>
  <p:clrMapOvr>
    <a:masterClrMapping/>
  </p:clrMapOvr>
  <mc:AlternateContent xmlns:mc="http://schemas.openxmlformats.org/markup-compatibility/2006" xmlns:p14="http://schemas.microsoft.com/office/powerpoint/2010/main">
    <mc:Choice Requires="p14">
      <p:transition spd="slow" p14:dur="2000" advTm="187"/>
    </mc:Choice>
    <mc:Fallback xmlns="">
      <p:transition spd="slow" advTm="18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44</a:t>
            </a:fld>
            <a:endParaRPr lang="zh-CN" altLang="en-US">
              <a:solidFill>
                <a:prstClr val="black">
                  <a:tint val="75000"/>
                </a:prstClr>
              </a:solidFill>
            </a:endParaRPr>
          </a:p>
        </p:txBody>
      </p:sp>
      <p:sp>
        <p:nvSpPr>
          <p:cNvPr id="4" name="Title 3"/>
          <p:cNvSpPr>
            <a:spLocks noGrp="1"/>
          </p:cNvSpPr>
          <p:nvPr>
            <p:ph type="title"/>
          </p:nvPr>
        </p:nvSpPr>
        <p:spPr>
          <a:xfrm>
            <a:off x="1153450" y="110438"/>
            <a:ext cx="10223708" cy="659643"/>
          </a:xfrm>
        </p:spPr>
        <p:txBody>
          <a:bodyPr/>
          <a:lstStyle/>
          <a:p>
            <a:r>
              <a:rPr lang="en-US" altLang="zh-CN" sz="3600" dirty="0"/>
              <a:t>Key scientific issues and technological route</a:t>
            </a:r>
            <a:endParaRPr lang="zh-CN" altLang="en-US" sz="3600" dirty="0"/>
          </a:p>
        </p:txBody>
      </p:sp>
      <p:pic>
        <p:nvPicPr>
          <p:cNvPr id="10" name="Picture 9"/>
          <p:cNvPicPr>
            <a:picLocks noChangeAspect="1"/>
          </p:cNvPicPr>
          <p:nvPr/>
        </p:nvPicPr>
        <p:blipFill rotWithShape="1">
          <a:blip r:embed="rId2"/>
          <a:srcRect b="10316"/>
          <a:stretch/>
        </p:blipFill>
        <p:spPr>
          <a:xfrm>
            <a:off x="565293" y="1209873"/>
            <a:ext cx="10933788" cy="5082577"/>
          </a:xfrm>
          <a:prstGeom prst="rect">
            <a:avLst/>
          </a:prstGeom>
        </p:spPr>
      </p:pic>
    </p:spTree>
    <p:extLst>
      <p:ext uri="{BB962C8B-B14F-4D97-AF65-F5344CB8AC3E}">
        <p14:creationId xmlns:p14="http://schemas.microsoft.com/office/powerpoint/2010/main" val="263261988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5</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Key components and prototype R&amp;D</a:t>
            </a:r>
            <a:endParaRPr lang="zh-CN" altLang="en-US" dirty="0"/>
          </a:p>
        </p:txBody>
      </p:sp>
      <p:pic>
        <p:nvPicPr>
          <p:cNvPr id="5" name="Picture 4"/>
          <p:cNvPicPr>
            <a:picLocks noChangeAspect="1"/>
          </p:cNvPicPr>
          <p:nvPr/>
        </p:nvPicPr>
        <p:blipFill>
          <a:blip r:embed="rId2"/>
          <a:stretch>
            <a:fillRect/>
          </a:stretch>
        </p:blipFill>
        <p:spPr>
          <a:xfrm>
            <a:off x="8354694" y="1082824"/>
            <a:ext cx="3846994" cy="5638652"/>
          </a:xfrm>
          <a:prstGeom prst="rect">
            <a:avLst/>
          </a:prstGeom>
        </p:spPr>
      </p:pic>
      <p:sp>
        <p:nvSpPr>
          <p:cNvPr id="6" name="Rectangle 5"/>
          <p:cNvSpPr/>
          <p:nvPr/>
        </p:nvSpPr>
        <p:spPr>
          <a:xfrm>
            <a:off x="4164418" y="1119987"/>
            <a:ext cx="1670907" cy="338554"/>
          </a:xfrm>
          <a:prstGeom prst="rect">
            <a:avLst/>
          </a:prstGeom>
        </p:spPr>
        <p:txBody>
          <a:bodyPr wrap="none">
            <a:spAutoFit/>
          </a:bodyPr>
          <a:lstStyle/>
          <a:p>
            <a:r>
              <a:rPr lang="en-US" altLang="zh-CN" sz="1600" b="1" dirty="0">
                <a:ln w="0"/>
                <a:solidFill>
                  <a:srgbClr val="00B050"/>
                </a:solidFill>
                <a:effectLst>
                  <a:outerShdw blurRad="38100" dist="25400" dir="5400000" algn="ctr" rotWithShape="0">
                    <a:srgbClr val="6E747A">
                      <a:alpha val="43000"/>
                    </a:srgbClr>
                  </a:outerShdw>
                </a:effectLst>
              </a:rPr>
              <a:t>Specification Met</a:t>
            </a:r>
            <a:endParaRPr lang="zh-CN" altLang="en-US" sz="1600" b="1" dirty="0">
              <a:solidFill>
                <a:srgbClr val="00B050"/>
              </a:solidFill>
            </a:endParaRPr>
          </a:p>
        </p:txBody>
      </p:sp>
      <p:sp>
        <p:nvSpPr>
          <p:cNvPr id="7" name="Rectangle 6"/>
          <p:cNvSpPr/>
          <p:nvPr/>
        </p:nvSpPr>
        <p:spPr>
          <a:xfrm>
            <a:off x="6480058" y="993577"/>
            <a:ext cx="1928046" cy="584775"/>
          </a:xfrm>
          <a:prstGeom prst="rect">
            <a:avLst/>
          </a:prstGeom>
        </p:spPr>
        <p:txBody>
          <a:bodyPr wrap="square">
            <a:spAutoFit/>
          </a:bodyPr>
          <a:lstStyle/>
          <a:p>
            <a:r>
              <a:rPr lang="en-US" altLang="zh-CN" sz="1600" b="1" dirty="0">
                <a:ln w="0"/>
                <a:effectLst>
                  <a:outerShdw blurRad="38100" dist="25400" dir="5400000" algn="ctr" rotWithShape="0">
                    <a:srgbClr val="6E747A">
                      <a:alpha val="43000"/>
                    </a:srgbClr>
                  </a:outerShdw>
                </a:effectLst>
              </a:rPr>
              <a:t>Prototype Manufactured</a:t>
            </a:r>
            <a:endParaRPr lang="zh-CN" altLang="en-US" sz="1600" b="1" dirty="0"/>
          </a:p>
        </p:txBody>
      </p:sp>
      <p:sp>
        <p:nvSpPr>
          <p:cNvPr id="8" name="Rectangle 7"/>
          <p:cNvSpPr/>
          <p:nvPr/>
        </p:nvSpPr>
        <p:spPr>
          <a:xfrm>
            <a:off x="187353" y="5989569"/>
            <a:ext cx="7910014" cy="461665"/>
          </a:xfrm>
          <a:prstGeom prst="rect">
            <a:avLst/>
          </a:prstGeom>
          <a:solidFill>
            <a:schemeClr val="accent4">
              <a:lumMod val="20000"/>
              <a:lumOff val="80000"/>
            </a:schemeClr>
          </a:solidFill>
        </p:spPr>
        <p:txBody>
          <a:bodyPr wrap="square">
            <a:spAutoFit/>
          </a:bodyPr>
          <a:lstStyle/>
          <a:p>
            <a:pPr marL="0" lvl="1"/>
            <a:r>
              <a:rPr lang="en-US" altLang="zh-CN" sz="2400" dirty="0" smtClean="0">
                <a:latin typeface="Times New Roman" panose="02020603050405020304" pitchFamily="18" charset="0"/>
                <a:ea typeface="Times New Roman" panose="02020603050405020304" pitchFamily="18" charset="0"/>
                <a:cs typeface="Times New Roman" panose="02020603050405020304" pitchFamily="18" charset="0"/>
              </a:rPr>
              <a:t>Key technology R&amp;D spans all component lists in CEPC CDR</a:t>
            </a:r>
          </a:p>
        </p:txBody>
      </p:sp>
      <p:pic>
        <p:nvPicPr>
          <p:cNvPr id="9" name="Picture 2" descr="https://img1.baidu.com/it/u=4145686801,716650686&amp;fm=253&amp;fmt=auto&amp;app=138&amp;f=JPEG?w=500&amp;h=5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195" y="1053939"/>
            <a:ext cx="436281" cy="4580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8441" y="1323137"/>
            <a:ext cx="4010213" cy="307777"/>
          </a:xfrm>
          <a:prstGeom prst="rect">
            <a:avLst/>
          </a:prstGeom>
          <a:solidFill>
            <a:schemeClr val="accent4">
              <a:lumMod val="40000"/>
              <a:lumOff val="60000"/>
            </a:schemeClr>
          </a:solidFill>
        </p:spPr>
        <p:txBody>
          <a:bodyPr wrap="square">
            <a:spAutoFit/>
          </a:bodyPr>
          <a:lstStyle/>
          <a:p>
            <a:r>
              <a:rPr lang="en-US" altLang="zh-CN" sz="1400" b="1" dirty="0" smtClean="0">
                <a:solidFill>
                  <a:prstClr val="black"/>
                </a:solidFill>
                <a:latin typeface="Arial" panose="020B0604020202020204" pitchFamily="34" charset="0"/>
                <a:cs typeface="Arial" panose="020B0604020202020204" pitchFamily="34" charset="0"/>
              </a:rPr>
              <a:t>Represented Key Technologies for the CEPC</a:t>
            </a:r>
            <a:endParaRPr lang="en-US" sz="1400" b="1" dirty="0">
              <a:solidFill>
                <a:prstClr val="black"/>
              </a:solidFill>
            </a:endParaRPr>
          </a:p>
        </p:txBody>
      </p:sp>
      <p:sp>
        <p:nvSpPr>
          <p:cNvPr id="11" name="TextBox 10"/>
          <p:cNvSpPr txBox="1"/>
          <p:nvPr/>
        </p:nvSpPr>
        <p:spPr>
          <a:xfrm>
            <a:off x="11280576" y="1133681"/>
            <a:ext cx="864096" cy="307777"/>
          </a:xfrm>
          <a:prstGeom prst="rect">
            <a:avLst/>
          </a:prstGeom>
          <a:solidFill>
            <a:schemeClr val="tx2">
              <a:lumMod val="60000"/>
              <a:lumOff val="40000"/>
            </a:schemeClr>
          </a:solidFill>
        </p:spPr>
        <p:txBody>
          <a:bodyPr wrap="square" rtlCol="0">
            <a:spAutoFit/>
          </a:bodyPr>
          <a:lstStyle/>
          <a:p>
            <a:r>
              <a:rPr lang="en-US" altLang="zh-CN" sz="1400" dirty="0" smtClean="0">
                <a:solidFill>
                  <a:schemeClr val="bg1"/>
                </a:solidFill>
                <a:latin typeface="Arial" panose="020B0604020202020204" pitchFamily="34" charset="0"/>
                <a:cs typeface="Arial" panose="020B0604020202020204" pitchFamily="34" charset="0"/>
              </a:rPr>
              <a:t>Fraction</a:t>
            </a:r>
            <a:endParaRPr lang="zh-CN" altLang="en-US" sz="14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119336" y="1751914"/>
            <a:ext cx="8096184" cy="4033379"/>
          </a:xfrm>
          <a:prstGeom prst="rect">
            <a:avLst/>
          </a:prstGeom>
        </p:spPr>
      </p:pic>
      <p:pic>
        <p:nvPicPr>
          <p:cNvPr id="13" name="Picture 12"/>
          <p:cNvPicPr>
            <a:picLocks noChangeAspect="1"/>
          </p:cNvPicPr>
          <p:nvPr/>
        </p:nvPicPr>
        <p:blipFill>
          <a:blip r:embed="rId5"/>
          <a:stretch>
            <a:fillRect/>
          </a:stretch>
        </p:blipFill>
        <p:spPr>
          <a:xfrm>
            <a:off x="7850030" y="1171894"/>
            <a:ext cx="429988" cy="340140"/>
          </a:xfrm>
          <a:prstGeom prst="rect">
            <a:avLst/>
          </a:prstGeom>
        </p:spPr>
      </p:pic>
      <p:pic>
        <p:nvPicPr>
          <p:cNvPr id="14" name="Picture 13"/>
          <p:cNvPicPr>
            <a:picLocks noChangeAspect="1"/>
          </p:cNvPicPr>
          <p:nvPr/>
        </p:nvPicPr>
        <p:blipFill>
          <a:blip r:embed="rId5"/>
          <a:stretch>
            <a:fillRect/>
          </a:stretch>
        </p:blipFill>
        <p:spPr>
          <a:xfrm>
            <a:off x="8627146" y="2276873"/>
            <a:ext cx="314614" cy="248873"/>
          </a:xfrm>
          <a:prstGeom prst="rect">
            <a:avLst/>
          </a:prstGeom>
        </p:spPr>
      </p:pic>
      <p:pic>
        <p:nvPicPr>
          <p:cNvPr id="15" name="Picture 14"/>
          <p:cNvPicPr>
            <a:picLocks noChangeAspect="1"/>
          </p:cNvPicPr>
          <p:nvPr/>
        </p:nvPicPr>
        <p:blipFill>
          <a:blip r:embed="rId5"/>
          <a:stretch>
            <a:fillRect/>
          </a:stretch>
        </p:blipFill>
        <p:spPr>
          <a:xfrm>
            <a:off x="8627146" y="4869160"/>
            <a:ext cx="335882" cy="265697"/>
          </a:xfrm>
          <a:prstGeom prst="rect">
            <a:avLst/>
          </a:prstGeom>
        </p:spPr>
      </p:pic>
      <p:pic>
        <p:nvPicPr>
          <p:cNvPr id="16" name="Picture 15"/>
          <p:cNvPicPr>
            <a:picLocks noChangeAspect="1"/>
          </p:cNvPicPr>
          <p:nvPr/>
        </p:nvPicPr>
        <p:blipFill>
          <a:blip r:embed="rId5"/>
          <a:stretch>
            <a:fillRect/>
          </a:stretch>
        </p:blipFill>
        <p:spPr>
          <a:xfrm>
            <a:off x="8590366" y="5226757"/>
            <a:ext cx="386026" cy="305363"/>
          </a:xfrm>
          <a:prstGeom prst="rect">
            <a:avLst/>
          </a:prstGeom>
        </p:spPr>
      </p:pic>
      <p:pic>
        <p:nvPicPr>
          <p:cNvPr id="17" name="Picture 16"/>
          <p:cNvPicPr>
            <a:picLocks noChangeAspect="1"/>
          </p:cNvPicPr>
          <p:nvPr/>
        </p:nvPicPr>
        <p:blipFill>
          <a:blip r:embed="rId5"/>
          <a:stretch>
            <a:fillRect/>
          </a:stretch>
        </p:blipFill>
        <p:spPr>
          <a:xfrm>
            <a:off x="8544272" y="5938419"/>
            <a:ext cx="404016" cy="319594"/>
          </a:xfrm>
          <a:prstGeom prst="rect">
            <a:avLst/>
          </a:prstGeom>
        </p:spPr>
      </p:pic>
    </p:spTree>
    <p:extLst>
      <p:ext uri="{BB962C8B-B14F-4D97-AF65-F5344CB8AC3E}">
        <p14:creationId xmlns:p14="http://schemas.microsoft.com/office/powerpoint/2010/main" val="794762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6</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a:t>Key Technology Readiness</a:t>
            </a:r>
            <a:endParaRPr lang="zh-CN" altLang="en-US" dirty="0"/>
          </a:p>
        </p:txBody>
      </p:sp>
      <p:sp>
        <p:nvSpPr>
          <p:cNvPr id="5" name="Slide Number Placeholder 2"/>
          <p:cNvSpPr txBox="1">
            <a:spLocks/>
          </p:cNvSpPr>
          <p:nvPr/>
        </p:nvSpPr>
        <p:spPr>
          <a:xfrm>
            <a:off x="8737600" y="6356351"/>
            <a:ext cx="2844800" cy="365125"/>
          </a:xfrm>
          <a:prstGeom prst="rect">
            <a:avLst/>
          </a:prstGeom>
        </p:spPr>
        <p:txBody>
          <a:bodyPr lIns="91418" tIns="45709" rIns="91418" bIns="45709"/>
          <a:lstStyle>
            <a:defPPr>
              <a:defRPr lang="zh-CN"/>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E9139-A00B-4B2A-98A6-095DC08F1345}" type="slidenum">
              <a:rPr lang="zh-CN" altLang="en-US" smtClean="0"/>
              <a:pPr/>
              <a:t>6</a:t>
            </a:fld>
            <a:endParaRPr lang="zh-CN" altLang="en-US"/>
          </a:p>
        </p:txBody>
      </p:sp>
      <p:sp>
        <p:nvSpPr>
          <p:cNvPr id="6" name="矩形 40"/>
          <p:cNvSpPr/>
          <p:nvPr/>
        </p:nvSpPr>
        <p:spPr bwMode="auto">
          <a:xfrm>
            <a:off x="288639" y="2375485"/>
            <a:ext cx="2751937" cy="1783761"/>
          </a:xfrm>
          <a:prstGeom prst="rect">
            <a:avLst/>
          </a:prstGeom>
          <a:solidFill>
            <a:srgbClr val="3069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7" name="矩形 41"/>
          <p:cNvSpPr/>
          <p:nvPr/>
        </p:nvSpPr>
        <p:spPr bwMode="auto">
          <a:xfrm>
            <a:off x="3048364" y="2379809"/>
            <a:ext cx="8735704" cy="1783762"/>
          </a:xfrm>
          <a:prstGeom prst="rect">
            <a:avLst/>
          </a:prstGeom>
          <a:solidFill>
            <a:srgbClr val="CBD9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8" name="矩形 42"/>
          <p:cNvSpPr/>
          <p:nvPr/>
        </p:nvSpPr>
        <p:spPr bwMode="auto">
          <a:xfrm>
            <a:off x="253709" y="2783475"/>
            <a:ext cx="2757709" cy="1014730"/>
          </a:xfrm>
          <a:prstGeom prst="rect">
            <a:avLst/>
          </a:prstGeom>
          <a:noFill/>
        </p:spPr>
        <p:txBody>
          <a:bodyPr wrap="square">
            <a:spAutoFit/>
          </a:bodyPr>
          <a:lstStyle/>
          <a:p>
            <a:pPr algn="ctr">
              <a:defRPr/>
            </a:pPr>
            <a:r>
              <a:rPr lang="en-US" altLang="zh-C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CEPC R&amp;D</a:t>
            </a:r>
          </a:p>
          <a:p>
            <a:pPr algn="ctr">
              <a:defRPr/>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40</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cost of acc. components</a:t>
            </a:r>
            <a:endParaRP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矩形 38"/>
          <p:cNvSpPr/>
          <p:nvPr/>
        </p:nvSpPr>
        <p:spPr bwMode="auto">
          <a:xfrm>
            <a:off x="3139469" y="2549241"/>
            <a:ext cx="4270178" cy="1494155"/>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High efficiency klystron</a:t>
            </a:r>
          </a:p>
          <a:p>
            <a:pPr marL="285750" indent="-285750">
              <a:lnSpc>
                <a:spcPct val="114000"/>
              </a:lnSpc>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SRF cavities</a:t>
            </a:r>
            <a:endParaRPr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Positron source</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High performance accelerator</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矩形 40"/>
          <p:cNvSpPr/>
          <p:nvPr/>
        </p:nvSpPr>
        <p:spPr bwMode="auto">
          <a:xfrm>
            <a:off x="291219" y="4209635"/>
            <a:ext cx="2751937" cy="1804492"/>
          </a:xfrm>
          <a:prstGeom prst="rect">
            <a:avLst/>
          </a:prstGeom>
          <a:solidFill>
            <a:srgbClr val="3069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11" name="矩形 41"/>
          <p:cNvSpPr/>
          <p:nvPr/>
        </p:nvSpPr>
        <p:spPr bwMode="auto">
          <a:xfrm>
            <a:off x="3048928" y="4209635"/>
            <a:ext cx="8735704" cy="1804492"/>
          </a:xfrm>
          <a:prstGeom prst="rect">
            <a:avLst/>
          </a:prstGeom>
          <a:solidFill>
            <a:srgbClr val="CBD9F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atin typeface="+mn-ea"/>
            </a:endParaRPr>
          </a:p>
        </p:txBody>
      </p:sp>
      <p:sp>
        <p:nvSpPr>
          <p:cNvPr id="12" name="矩形 42"/>
          <p:cNvSpPr/>
          <p:nvPr/>
        </p:nvSpPr>
        <p:spPr bwMode="auto">
          <a:xfrm>
            <a:off x="285447" y="4577867"/>
            <a:ext cx="2757709" cy="984885"/>
          </a:xfrm>
          <a:prstGeom prst="rect">
            <a:avLst/>
          </a:prstGeom>
          <a:noFill/>
        </p:spPr>
        <p:txBody>
          <a:bodyPr wrap="square">
            <a:spAutoFit/>
          </a:bodyPr>
          <a:lstStyle/>
          <a:p>
            <a:pPr algn="ctr">
              <a:defRPr/>
            </a:pPr>
            <a:r>
              <a:rPr lang="en-US" altLang="zh-C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BEPCII / HEPS</a:t>
            </a:r>
          </a:p>
          <a:p>
            <a:pPr algn="ctr">
              <a:defRPr/>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50</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cost of acc. components</a:t>
            </a:r>
            <a:endParaRP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矩形 38"/>
          <p:cNvSpPr/>
          <p:nvPr/>
        </p:nvSpPr>
        <p:spPr bwMode="auto">
          <a:xfrm>
            <a:off x="3171208" y="4218686"/>
            <a:ext cx="4270178" cy="1844675"/>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High precision magnet</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Stable magnet power source</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Vacuum chamber with NEG coating</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Instrumentation, Feedback system</a:t>
            </a:r>
          </a:p>
        </p:txBody>
      </p:sp>
      <p:sp>
        <p:nvSpPr>
          <p:cNvPr id="14" name="Rectangle 13"/>
          <p:cNvSpPr/>
          <p:nvPr/>
        </p:nvSpPr>
        <p:spPr>
          <a:xfrm>
            <a:off x="432915" y="1074616"/>
            <a:ext cx="11325753" cy="1198880"/>
          </a:xfrm>
          <a:prstGeom prst="rect">
            <a:avLst/>
          </a:prstGeom>
          <a:solidFill>
            <a:schemeClr val="accent4">
              <a:lumMod val="20000"/>
              <a:lumOff val="80000"/>
            </a:schemeClr>
          </a:solidFill>
        </p:spPr>
        <p:txBody>
          <a:bodyPr wrap="square">
            <a:spAutoFit/>
          </a:bodyPr>
          <a:lstStyle/>
          <a:p>
            <a:pPr marL="285750" lvl="1" indent="-285750">
              <a:buFont typeface="Arial" panose="020B0604020202020204" pitchFamily="34" charset="0"/>
              <a:buChar char="•"/>
            </a:pP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CEPC received ~ 260 Million CNY from MOST, CAS, NSFC, </a:t>
            </a:r>
            <a:r>
              <a:rPr lang="en-US" altLang="zh-CN" sz="2400" dirty="0" err="1">
                <a:latin typeface="Times New Roman" panose="02020603050405020304" pitchFamily="18" charset="0"/>
                <a:ea typeface="Times New Roman" panose="02020603050405020304" pitchFamily="18" charset="0"/>
                <a:cs typeface="Times New Roman" panose="02020603050405020304" pitchFamily="18" charset="0"/>
              </a:rPr>
              <a:t>etc</a:t>
            </a: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 for the key technology R&amp;D</a:t>
            </a:r>
          </a:p>
          <a:p>
            <a:pPr marL="285750" lvl="1" indent="-285750">
              <a:buFont typeface="Arial" panose="020B0604020202020204" pitchFamily="34" charset="0"/>
              <a:buChar char="•"/>
            </a:pPr>
            <a:r>
              <a:rPr lang="en-US" altLang="zh-CN" sz="2400" dirty="0">
                <a:latin typeface="Times New Roman" panose="02020603050405020304" pitchFamily="18" charset="0"/>
                <a:ea typeface="Times New Roman" panose="02020603050405020304" pitchFamily="18" charset="0"/>
                <a:cs typeface="Times New Roman" panose="02020603050405020304" pitchFamily="18" charset="0"/>
              </a:rPr>
              <a:t>Large amount of key technology validated in other project by IHEP: BEPCII, HEPS, …</a:t>
            </a:r>
          </a:p>
        </p:txBody>
      </p:sp>
      <p:sp>
        <p:nvSpPr>
          <p:cNvPr id="15" name="矩形 38"/>
          <p:cNvSpPr/>
          <p:nvPr/>
        </p:nvSpPr>
        <p:spPr bwMode="auto">
          <a:xfrm>
            <a:off x="7076521" y="2407185"/>
            <a:ext cx="4270178" cy="1846659"/>
          </a:xfrm>
          <a:prstGeom prst="rect">
            <a:avLst/>
          </a:prstGeom>
          <a:grpFill/>
        </p:spPr>
        <p:txBody>
          <a:bodyPr wrap="square">
            <a:spAutoFit/>
          </a:bodyPr>
          <a:lstStyle/>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Novel magnets: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Weak field dipole, dual aperture magnets</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Extremely fast injection/extraction </a:t>
            </a:r>
          </a:p>
          <a:p>
            <a:pPr marL="285750" indent="-285750">
              <a:lnSpc>
                <a:spcPct val="114000"/>
              </a:lnSpc>
              <a:spcBef>
                <a:spcPts val="0"/>
              </a:spcBef>
              <a:spcAft>
                <a:spcPts val="0"/>
              </a:spcAft>
              <a:buFont typeface="Wingdings"/>
              <a:buChar char="Ø"/>
              <a:defRPr/>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Electrostatic deflector</a:t>
            </a:r>
          </a:p>
          <a:p>
            <a:pPr marL="285750" indent="-285750">
              <a:lnSpc>
                <a:spcPct val="114000"/>
              </a:lnSpc>
              <a:buFont typeface="Wingdings"/>
              <a:buChar char="Ø"/>
              <a:defRPr/>
            </a:pPr>
            <a:r>
              <a:rPr lang="en-US" altLang="zh-CN" sz="2000" b="1" dirty="0">
                <a:solidFill>
                  <a:schemeClr val="tx1">
                    <a:lumMod val="50000"/>
                    <a:lumOff val="50000"/>
                  </a:schemeClr>
                </a:solidFill>
                <a:latin typeface="Times New Roman" panose="02020603050405020304" pitchFamily="18" charset="0"/>
                <a:ea typeface="Times New Roman" panose="02020603050405020304" pitchFamily="18" charset="0"/>
                <a:cs typeface="Times New Roman" panose="02020603050405020304" pitchFamily="18" charset="0"/>
              </a:rPr>
              <a:t>MDI</a:t>
            </a:r>
          </a:p>
        </p:txBody>
      </p:sp>
      <p:sp>
        <p:nvSpPr>
          <p:cNvPr id="16" name="矩形 38"/>
          <p:cNvSpPr/>
          <p:nvPr/>
        </p:nvSpPr>
        <p:spPr bwMode="auto">
          <a:xfrm>
            <a:off x="7654513" y="4200582"/>
            <a:ext cx="3916991" cy="1844675"/>
          </a:xfrm>
          <a:prstGeom prst="rect">
            <a:avLst/>
          </a:prstGeom>
          <a:grpFill/>
        </p:spPr>
        <p:txBody>
          <a:bodyPr wrap="square">
            <a:spAutoFit/>
          </a:bodyPr>
          <a:lstStyle/>
          <a:p>
            <a:pPr marL="285750" indent="-285750">
              <a:lnSpc>
                <a:spcPct val="114000"/>
              </a:lnSpc>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Survey &amp; Alignment </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Ultra stable mechanics</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Radiation protection</a:t>
            </a:r>
          </a:p>
          <a:p>
            <a:pPr marL="285750" indent="-285750">
              <a:lnSpc>
                <a:spcPct val="114000"/>
              </a:lnSpc>
              <a:spcBef>
                <a:spcPts val="0"/>
              </a:spcBef>
              <a:spcAft>
                <a:spcPts val="0"/>
              </a:spcAft>
              <a:buFont typeface="Wingdings"/>
              <a:buChar char="Ø"/>
              <a:defRPr/>
            </a:pPr>
            <a:r>
              <a:rPr lang="en-US" altLang="zh-CN" sz="2000" b="1" dirty="0">
                <a:latin typeface="Times New Roman" panose="02020603050405020304" pitchFamily="18" charset="0"/>
                <a:ea typeface="Times New Roman" panose="02020603050405020304" pitchFamily="18" charset="0"/>
                <a:cs typeface="Times New Roman" panose="02020603050405020304" pitchFamily="18" charset="0"/>
              </a:rPr>
              <a:t>Cryogenic system</a:t>
            </a:r>
          </a:p>
          <a:p>
            <a:pPr marL="285750" indent="-285750">
              <a:lnSpc>
                <a:spcPct val="114000"/>
              </a:lnSpc>
              <a:spcBef>
                <a:spcPts val="0"/>
              </a:spcBef>
              <a:spcAft>
                <a:spcPts val="0"/>
              </a:spcAft>
              <a:buFont typeface="Wingdings"/>
              <a:buChar char="Ø"/>
              <a:defRPr/>
            </a:pPr>
            <a:r>
              <a:rPr lang="en-US" altLang="zh-CN" sz="2000" b="1" dirty="0">
                <a:solidFill>
                  <a:schemeClr val="tx1">
                    <a:lumMod val="50000"/>
                    <a:lumOff val="50000"/>
                  </a:schemeClr>
                </a:solidFill>
                <a:latin typeface="Times New Roman" panose="02020603050405020304" pitchFamily="18" charset="0"/>
                <a:ea typeface="Times New Roman" panose="02020603050405020304" pitchFamily="18" charset="0"/>
                <a:cs typeface="Times New Roman" panose="02020603050405020304" pitchFamily="18" charset="0"/>
              </a:rPr>
              <a:t>MDI</a:t>
            </a:r>
          </a:p>
        </p:txBody>
      </p:sp>
      <p:sp>
        <p:nvSpPr>
          <p:cNvPr id="18" name="Rectangle 17"/>
          <p:cNvSpPr/>
          <p:nvPr/>
        </p:nvSpPr>
        <p:spPr>
          <a:xfrm>
            <a:off x="349140" y="6095037"/>
            <a:ext cx="11145963" cy="646331"/>
          </a:xfrm>
          <a:prstGeom prst="rect">
            <a:avLst/>
          </a:prstGeom>
          <a:solidFill>
            <a:schemeClr val="bg1"/>
          </a:solidFill>
        </p:spPr>
        <p:txBody>
          <a:bodyPr wrap="square">
            <a:spAutoFit/>
          </a:bodyPr>
          <a:lstStyle/>
          <a:p>
            <a:r>
              <a:rPr lang="en-US" altLang="zh-CN" dirty="0">
                <a:latin typeface="Times New Roman" panose="02020603050405020304" pitchFamily="18" charset="0"/>
                <a:ea typeface="Times New Roman" panose="02020603050405020304" pitchFamily="18" charset="0"/>
                <a:cs typeface="Times New Roman" panose="02020603050405020304" pitchFamily="18" charset="0"/>
              </a:rPr>
              <a:t>~10% missing factor indicates the anticipated challenges in the machine integration, commissioning etc. </a:t>
            </a:r>
            <a:r>
              <a:rPr lang="en-US" altLang="zh-CN" dirty="0" smtClean="0">
                <a:latin typeface="Times New Roman" panose="02020603050405020304" pitchFamily="18" charset="0"/>
                <a:ea typeface="Times New Roman" panose="02020603050405020304" pitchFamily="18" charset="0"/>
                <a:cs typeface="Times New Roman" panose="02020603050405020304" pitchFamily="18" charset="0"/>
              </a:rPr>
              <a:t>which is anticipated to be completed by 2026, and the international aid/collaboration may be needed.</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89085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7</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TDR main parameters</a:t>
            </a:r>
            <a:endParaRPr lang="zh-CN" altLang="en-US" dirty="0"/>
          </a:p>
        </p:txBody>
      </p:sp>
      <p:sp>
        <p:nvSpPr>
          <p:cNvPr id="6" name="Content Placeholder 2"/>
          <p:cNvSpPr>
            <a:spLocks noGrp="1"/>
          </p:cNvSpPr>
          <p:nvPr>
            <p:ph idx="1"/>
          </p:nvPr>
        </p:nvSpPr>
        <p:spPr>
          <a:xfrm>
            <a:off x="189348" y="916409"/>
            <a:ext cx="11690652" cy="409617"/>
          </a:xfrm>
        </p:spPr>
        <p:txBody>
          <a:bodyPr>
            <a:normAutofit lnSpcReduction="10000"/>
          </a:bodyPr>
          <a:lstStyle/>
          <a:p>
            <a:r>
              <a:rPr lang="en-US"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The brief TDR design parameters for different accelerator complex are as </a:t>
            </a:r>
            <a:r>
              <a:rPr lang="en-US" altLang="zh-CN"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follows</a:t>
            </a:r>
            <a:r>
              <a:rPr lang="en-US" sz="2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9264352" y="1511175"/>
            <a:ext cx="2193974" cy="369332"/>
          </a:xfrm>
          <a:prstGeom prst="rect">
            <a:avLst/>
          </a:prstGeom>
          <a:solidFill>
            <a:schemeClr val="accent4">
              <a:lumMod val="40000"/>
              <a:lumOff val="60000"/>
            </a:schemeClr>
          </a:solidFill>
        </p:spPr>
        <p:txBody>
          <a:bodyPr wrap="square">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Collider</a:t>
            </a:r>
            <a:endParaRPr lang="en-US" b="1" dirty="0">
              <a:solidFill>
                <a:prstClr val="black"/>
              </a:solidFill>
            </a:endParaRPr>
          </a:p>
        </p:txBody>
      </p:sp>
      <p:sp>
        <p:nvSpPr>
          <p:cNvPr id="8" name="Rectangle 7"/>
          <p:cNvSpPr/>
          <p:nvPr/>
        </p:nvSpPr>
        <p:spPr>
          <a:xfrm>
            <a:off x="4680064" y="1480109"/>
            <a:ext cx="2193974" cy="369332"/>
          </a:xfrm>
          <a:prstGeom prst="rect">
            <a:avLst/>
          </a:prstGeom>
          <a:solidFill>
            <a:schemeClr val="accent4">
              <a:lumMod val="40000"/>
              <a:lumOff val="60000"/>
            </a:schemeClr>
          </a:solidFill>
        </p:spPr>
        <p:txBody>
          <a:bodyPr wrap="square">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Booster</a:t>
            </a:r>
            <a:endParaRPr lang="en-US" b="1" dirty="0">
              <a:solidFill>
                <a:prstClr val="black"/>
              </a:solidFill>
            </a:endParaRPr>
          </a:p>
        </p:txBody>
      </p:sp>
      <p:sp>
        <p:nvSpPr>
          <p:cNvPr id="9" name="Rectangle 8"/>
          <p:cNvSpPr/>
          <p:nvPr/>
        </p:nvSpPr>
        <p:spPr>
          <a:xfrm>
            <a:off x="586558" y="1511175"/>
            <a:ext cx="2193974" cy="369332"/>
          </a:xfrm>
          <a:prstGeom prst="rect">
            <a:avLst/>
          </a:prstGeom>
          <a:solidFill>
            <a:schemeClr val="accent4">
              <a:lumMod val="40000"/>
              <a:lumOff val="60000"/>
            </a:schemeClr>
          </a:solidFill>
        </p:spPr>
        <p:txBody>
          <a:bodyPr wrap="square">
            <a:spAutoFit/>
          </a:bodyPr>
          <a:lstStyle/>
          <a:p>
            <a:pPr algn="ctr"/>
            <a:r>
              <a:rPr lang="en-US" altLang="zh-CN" b="1" dirty="0" err="1" smtClean="0">
                <a:solidFill>
                  <a:prstClr val="black"/>
                </a:solidFill>
                <a:latin typeface="Arial" panose="020B0604020202020204" pitchFamily="34" charset="0"/>
                <a:cs typeface="Arial" panose="020B0604020202020204" pitchFamily="34" charset="0"/>
              </a:rPr>
              <a:t>Linac</a:t>
            </a:r>
            <a:endParaRPr lang="en-US" b="1" dirty="0">
              <a:solidFill>
                <a:prstClr val="black"/>
              </a:solidFill>
            </a:endParaRPr>
          </a:p>
        </p:txBody>
      </p:sp>
      <p:graphicFrame>
        <p:nvGraphicFramePr>
          <p:cNvPr id="10" name="表格 1">
            <a:extLst>
              <a:ext uri="{FF2B5EF4-FFF2-40B4-BE49-F238E27FC236}">
                <a16:creationId xmlns:a16="http://schemas.microsoft.com/office/drawing/2014/main" id="{D330EF4E-7626-428A-AD8B-2A179CC7A6C1}"/>
              </a:ext>
            </a:extLst>
          </p:cNvPr>
          <p:cNvGraphicFramePr>
            <a:graphicFrameLocks noGrp="1"/>
          </p:cNvGraphicFramePr>
          <p:nvPr>
            <p:extLst>
              <p:ext uri="{D42A27DB-BD31-4B8C-83A1-F6EECF244321}">
                <p14:modId xmlns:p14="http://schemas.microsoft.com/office/powerpoint/2010/main" val="1417345756"/>
              </p:ext>
            </p:extLst>
          </p:nvPr>
        </p:nvGraphicFramePr>
        <p:xfrm>
          <a:off x="3251685" y="1944078"/>
          <a:ext cx="4320478" cy="2851034"/>
        </p:xfrm>
        <a:graphic>
          <a:graphicData uri="http://schemas.openxmlformats.org/drawingml/2006/table">
            <a:tbl>
              <a:tblPr firstRow="1" firstCol="1" bandRow="1"/>
              <a:tblGrid>
                <a:gridCol w="861719">
                  <a:extLst>
                    <a:ext uri="{9D8B030D-6E8A-4147-A177-3AD203B41FA5}">
                      <a16:colId xmlns:a16="http://schemas.microsoft.com/office/drawing/2014/main" val="2714139160"/>
                    </a:ext>
                  </a:extLst>
                </a:gridCol>
                <a:gridCol w="397716">
                  <a:extLst>
                    <a:ext uri="{9D8B030D-6E8A-4147-A177-3AD203B41FA5}">
                      <a16:colId xmlns:a16="http://schemas.microsoft.com/office/drawing/2014/main" val="281957960"/>
                    </a:ext>
                  </a:extLst>
                </a:gridCol>
                <a:gridCol w="530288">
                  <a:extLst>
                    <a:ext uri="{9D8B030D-6E8A-4147-A177-3AD203B41FA5}">
                      <a16:colId xmlns:a16="http://schemas.microsoft.com/office/drawing/2014/main" val="1566375387"/>
                    </a:ext>
                  </a:extLst>
                </a:gridCol>
                <a:gridCol w="464002">
                  <a:extLst>
                    <a:ext uri="{9D8B030D-6E8A-4147-A177-3AD203B41FA5}">
                      <a16:colId xmlns:a16="http://schemas.microsoft.com/office/drawing/2014/main" val="2156081359"/>
                    </a:ext>
                  </a:extLst>
                </a:gridCol>
                <a:gridCol w="397716">
                  <a:extLst>
                    <a:ext uri="{9D8B030D-6E8A-4147-A177-3AD203B41FA5}">
                      <a16:colId xmlns:a16="http://schemas.microsoft.com/office/drawing/2014/main" val="421643119"/>
                    </a:ext>
                  </a:extLst>
                </a:gridCol>
                <a:gridCol w="530288">
                  <a:extLst>
                    <a:ext uri="{9D8B030D-6E8A-4147-A177-3AD203B41FA5}">
                      <a16:colId xmlns:a16="http://schemas.microsoft.com/office/drawing/2014/main" val="3871469633"/>
                    </a:ext>
                  </a:extLst>
                </a:gridCol>
                <a:gridCol w="530288">
                  <a:extLst>
                    <a:ext uri="{9D8B030D-6E8A-4147-A177-3AD203B41FA5}">
                      <a16:colId xmlns:a16="http://schemas.microsoft.com/office/drawing/2014/main" val="3578785471"/>
                    </a:ext>
                  </a:extLst>
                </a:gridCol>
                <a:gridCol w="608461">
                  <a:extLst>
                    <a:ext uri="{9D8B030D-6E8A-4147-A177-3AD203B41FA5}">
                      <a16:colId xmlns:a16="http://schemas.microsoft.com/office/drawing/2014/main" val="155111663"/>
                    </a:ext>
                  </a:extLst>
                </a:gridCol>
              </a:tblGrid>
              <a:tr h="185630">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endParaRPr lang="zh-CN" sz="1200" b="1"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endParaRPr lang="zh-CN" sz="1200" kern="100">
                        <a:effectLst/>
                        <a:latin typeface="Times New Roman" panose="02020603050405020304" pitchFamily="18" charset="0"/>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b="1" i="1" kern="12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tt</a:t>
                      </a:r>
                      <a:endParaRPr lang="zh-CN"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200" b="1" i="1"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a:t>
                      </a:r>
                      <a:endParaRPr lang="zh-SG" altLang="en-US" dirty="0"/>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a:txBody>
                    <a:bodyPr/>
                    <a:lstStyle/>
                    <a:p>
                      <a:pPr algn="ctr"/>
                      <a:r>
                        <a:rPr lang="en-GB" sz="1200" b="1" i="1"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a:t>
                      </a:r>
                      <a:endParaRPr lang="zh-CN"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200" b="1" i="1"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Z</a:t>
                      </a:r>
                      <a:endParaRPr lang="zh-CN" sz="12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873047052"/>
                  </a:ext>
                </a:extLst>
              </a:tr>
              <a:tr h="245121">
                <a:tc vMerge="1">
                  <a:txBody>
                    <a:bodyPr/>
                    <a:lstStyle/>
                    <a:p>
                      <a:endParaRPr lang="zh-SG" alt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2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Off axis injection</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Off axis injection</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On axis injection</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Off axis injection</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8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Off axis injection</a:t>
                      </a:r>
                      <a:endParaRPr lang="zh-CN" sz="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2630900227"/>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altLang="zh-CN" sz="1000" kern="100" dirty="0" err="1" smtClean="0">
                          <a:effectLst/>
                          <a:latin typeface="Times New Roman" panose="02020603050405020304" pitchFamily="18" charset="0"/>
                          <a:ea typeface="MS Mincho" panose="02020609040205080304" pitchFamily="49" charset="-128"/>
                          <a:cs typeface="Times New Roman" panose="02020603050405020304" pitchFamily="18" charset="0"/>
                        </a:rPr>
                        <a:t>Circumfer</a:t>
                      </a:r>
                      <a:r>
                        <a:rPr lang="en-US" altLang="zh-CN" sz="1000" kern="100" dirty="0" smtClean="0">
                          <a:effectLst/>
                          <a:latin typeface="Times New Roman" panose="02020603050405020304" pitchFamily="18" charset="0"/>
                          <a:ea typeface="MS Mincho" panose="02020609040205080304" pitchFamily="49" charset="-128"/>
                          <a:cs typeface="Times New Roman" panose="02020603050405020304" pitchFamily="18" charset="0"/>
                        </a:rPr>
                        <a:t>.</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000" kern="100" dirty="0">
                          <a:effectLst/>
                          <a:latin typeface="Times New Roman" panose="02020603050405020304" pitchFamily="18" charset="0"/>
                          <a:ea typeface="MS Mincho" panose="02020609040205080304" pitchFamily="49" charset="-128"/>
                          <a:cs typeface="Times New Roman" panose="02020603050405020304" pitchFamily="18" charset="0"/>
                        </a:rPr>
                        <a:t>km</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mpd="sng">
                      <a:solidFill>
                        <a:prstClr val="black"/>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12009107"/>
                  </a:ext>
                </a:extLst>
              </a:tr>
              <a:tr h="30461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altLang="zh-CN" sz="1000" kern="100" dirty="0">
                          <a:effectLst/>
                          <a:latin typeface="Times New Roman" panose="02020603050405020304" pitchFamily="18" charset="0"/>
                          <a:ea typeface="MS Mincho" panose="02020609040205080304" pitchFamily="49" charset="-128"/>
                          <a:cs typeface="Times New Roman" panose="02020603050405020304" pitchFamily="18" charset="0"/>
                        </a:rPr>
                        <a:t>Injection energy</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SG"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GeV</a:t>
                      </a:r>
                      <a:endParaRPr lang="zh-CN" altLang="zh-SG"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mpd="sng">
                      <a:solidFill>
                        <a:prstClr val="black"/>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61093216"/>
                  </a:ext>
                </a:extLst>
              </a:tr>
              <a:tr h="30461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Extraction energy </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GeV</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180</a:t>
                      </a:r>
                      <a:endParaRPr lang="zh-CN" sz="1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0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SG" altLang="en-US" sz="1200" b="1" dirty="0">
                        <a:solidFill>
                          <a:srgbClr val="FF0000"/>
                        </a:solidFill>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a:txBody>
                    <a:bodyPr/>
                    <a:lstStyle/>
                    <a:p>
                      <a:pPr marL="0" algn="ctr" defTabSz="914400" rtl="0" eaLnBrk="1" latinLnBrk="0" hangingPunct="1"/>
                      <a:r>
                        <a:rPr lang="en-US" sz="10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0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latinLnBrk="0" hangingPunct="1"/>
                      <a:r>
                        <a:rPr lang="en-US" sz="10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1000" b="1" kern="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2367884"/>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Bunch number</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endParaRPr lang="zh-CN" sz="1000" kern="100" dirty="0">
                        <a:effectLst/>
                        <a:latin typeface="Times New Roman" panose="02020603050405020304" pitchFamily="18" charset="0"/>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35</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261+7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1297</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3978</a:t>
                      </a:r>
                      <a:endParaRPr lang="zh-CN" sz="1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5967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9091576"/>
                  </a:ext>
                </a:extLst>
              </a:tr>
              <a:tr h="30461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Maximum bunch charge</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nC</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00">
                          <a:effectLst/>
                          <a:latin typeface="Times New Roman" panose="02020603050405020304" pitchFamily="18" charset="0"/>
                          <a:ea typeface="宋体" panose="02010600030101010101" pitchFamily="2" charset="-122"/>
                          <a:cs typeface="Times New Roman" panose="02020603050405020304" pitchFamily="18" charset="0"/>
                        </a:rPr>
                        <a:t>0.99</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0.7</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20.3</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0.</a:t>
                      </a:r>
                      <a:r>
                        <a:rPr lang="en-GB"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73</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0.8</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0.81</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1289431"/>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Beam current</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mA</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00">
                          <a:effectLst/>
                          <a:latin typeface="Times New Roman" panose="02020603050405020304" pitchFamily="18" charset="0"/>
                          <a:ea typeface="宋体" panose="02010600030101010101" pitchFamily="2" charset="-122"/>
                          <a:cs typeface="Times New Roman" panose="02020603050405020304" pitchFamily="18" charset="0"/>
                        </a:rPr>
                        <a:t>0.11</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0.94</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0.98</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2.85</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a:effectLst/>
                          <a:latin typeface="Times New Roman" panose="02020603050405020304" pitchFamily="18" charset="0"/>
                          <a:ea typeface="宋体" panose="02010600030101010101" pitchFamily="2" charset="-122"/>
                          <a:cs typeface="Times New Roman" panose="02020603050405020304" pitchFamily="18" charset="0"/>
                        </a:rPr>
                        <a:t>9.5</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14.4</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1137473"/>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SR power</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MW</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0.93</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SG" sz="1000" dirty="0">
                          <a:latin typeface="Times New Roman" panose="02020603050405020304" pitchFamily="18" charset="0"/>
                          <a:cs typeface="Times New Roman" panose="02020603050405020304" pitchFamily="18" charset="0"/>
                        </a:rPr>
                        <a:t>0.94</a:t>
                      </a:r>
                      <a:endParaRPr lang="zh-SG" altLang="en-US" sz="1000" dirty="0">
                        <a:latin typeface="Times New Roman" panose="02020603050405020304" pitchFamily="18" charset="0"/>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SG" sz="1000" dirty="0">
                          <a:latin typeface="Times New Roman" panose="02020603050405020304" pitchFamily="18" charset="0"/>
                          <a:cs typeface="Times New Roman" panose="02020603050405020304" pitchFamily="18" charset="0"/>
                        </a:rPr>
                        <a:t>1.66</a:t>
                      </a: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0.94</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000" kern="100" dirty="0">
                          <a:effectLst/>
                          <a:latin typeface="Times New Roman" panose="02020603050405020304" pitchFamily="18" charset="0"/>
                          <a:ea typeface="MS Mincho" panose="02020609040205080304" pitchFamily="49" charset="-128"/>
                          <a:cs typeface="Times New Roman" panose="02020603050405020304" pitchFamily="18" charset="0"/>
                        </a:rPr>
                        <a:t>0.323</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SG" sz="1000" dirty="0">
                          <a:latin typeface="Times New Roman" panose="02020603050405020304" pitchFamily="18" charset="0"/>
                          <a:cs typeface="Times New Roman" panose="02020603050405020304" pitchFamily="18" charset="0"/>
                        </a:rPr>
                        <a:t>0.49</a:t>
                      </a:r>
                      <a:endParaRPr lang="zh-SG" altLang="en-US" sz="1000" dirty="0">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0091720"/>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Emittance</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nm</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00">
                          <a:effectLst/>
                          <a:latin typeface="Times New Roman" panose="02020603050405020304" pitchFamily="18" charset="0"/>
                          <a:ea typeface="宋体" panose="02010600030101010101" pitchFamily="2" charset="-122"/>
                          <a:cs typeface="Times New Roman" panose="02020603050405020304" pitchFamily="18" charset="0"/>
                        </a:rPr>
                        <a:t>2.83</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1.26</a:t>
                      </a:r>
                      <a:endParaRPr lang="zh-SG" altLang="en-US" sz="1200" dirty="0"/>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0.56</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0.19</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779047692"/>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RF frequency</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GHz </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560971855"/>
                  </a:ext>
                </a:extLst>
              </a:tr>
              <a:tr h="1658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RF voltage</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GV</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00">
                          <a:effectLst/>
                          <a:latin typeface="Times New Roman" panose="02020603050405020304" pitchFamily="18" charset="0"/>
                          <a:ea typeface="宋体" panose="02010600030101010101" pitchFamily="2" charset="-122"/>
                          <a:cs typeface="Times New Roman" panose="02020603050405020304" pitchFamily="18" charset="0"/>
                        </a:rPr>
                        <a:t>9.7</a:t>
                      </a:r>
                      <a:endParaRPr lang="zh-CN" sz="1000" kern="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2.17</a:t>
                      </a:r>
                      <a:endParaRPr lang="zh-SG" altLang="en-US" sz="1200" dirty="0"/>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a:txBody>
                    <a:bodyPr/>
                    <a:lstStyle/>
                    <a:p>
                      <a:pPr algn="ctr"/>
                      <a:r>
                        <a:rPr lang="en-GB" sz="1000" kern="100" dirty="0">
                          <a:effectLst/>
                          <a:latin typeface="Times New Roman" panose="02020603050405020304" pitchFamily="18" charset="0"/>
                          <a:ea typeface="宋体" panose="02010600030101010101" pitchFamily="2" charset="-122"/>
                          <a:cs typeface="Times New Roman" panose="02020603050405020304" pitchFamily="18" charset="0"/>
                        </a:rPr>
                        <a:t>0.87</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0.46</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extLst>
                  <a:ext uri="{0D108BD9-81ED-4DB2-BD59-A6C34878D82A}">
                    <a16:rowId xmlns:a16="http://schemas.microsoft.com/office/drawing/2014/main" val="170600077"/>
                  </a:ext>
                </a:extLst>
              </a:tr>
              <a:tr h="30461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Full injection</a:t>
                      </a:r>
                      <a:r>
                        <a:rPr lang="en-GB"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GB" sz="1000"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from </a:t>
                      </a:r>
                      <a:r>
                        <a:rPr lang="en-GB" sz="1000" kern="1200" dirty="0" smtClean="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empty</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a:t>
                      </a:r>
                      <a:endParaRPr lang="zh-CN" sz="1000" kern="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0.1</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0.14</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0.16</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0.8</a:t>
                      </a:r>
                      <a:endParaRPr lang="zh-CN" sz="1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2809" marR="52809" marT="733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162446"/>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62068646"/>
              </p:ext>
            </p:extLst>
          </p:nvPr>
        </p:nvGraphicFramePr>
        <p:xfrm>
          <a:off x="119908" y="1944078"/>
          <a:ext cx="3024336" cy="2682240"/>
        </p:xfrm>
        <a:graphic>
          <a:graphicData uri="http://schemas.openxmlformats.org/drawingml/2006/table">
            <a:tbl>
              <a:tblPr firstRow="1" bandRow="1">
                <a:tableStyleId>{5940675A-B579-460E-94D1-54222C63F5DA}</a:tableStyleId>
              </a:tblPr>
              <a:tblGrid>
                <a:gridCol w="756084">
                  <a:extLst>
                    <a:ext uri="{9D8B030D-6E8A-4147-A177-3AD203B41FA5}">
                      <a16:colId xmlns:a16="http://schemas.microsoft.com/office/drawing/2014/main" val="787046588"/>
                    </a:ext>
                  </a:extLst>
                </a:gridCol>
                <a:gridCol w="684076">
                  <a:extLst>
                    <a:ext uri="{9D8B030D-6E8A-4147-A177-3AD203B41FA5}">
                      <a16:colId xmlns:a16="http://schemas.microsoft.com/office/drawing/2014/main" val="727735179"/>
                    </a:ext>
                  </a:extLst>
                </a:gridCol>
                <a:gridCol w="720080">
                  <a:extLst>
                    <a:ext uri="{9D8B030D-6E8A-4147-A177-3AD203B41FA5}">
                      <a16:colId xmlns:a16="http://schemas.microsoft.com/office/drawing/2014/main" val="3373785216"/>
                    </a:ext>
                  </a:extLst>
                </a:gridCol>
                <a:gridCol w="864096">
                  <a:extLst>
                    <a:ext uri="{9D8B030D-6E8A-4147-A177-3AD203B41FA5}">
                      <a16:colId xmlns:a16="http://schemas.microsoft.com/office/drawing/2014/main" val="3995282355"/>
                    </a:ext>
                  </a:extLst>
                </a:gridCol>
              </a:tblGrid>
              <a:tr h="370840">
                <a:tc>
                  <a:txBody>
                    <a:bodyPr/>
                    <a:lstStyle/>
                    <a:p>
                      <a:pPr algn="ctr">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Parameter</a:t>
                      </a:r>
                      <a:endParaRPr lang="zh-CN" sz="1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Symbol</a:t>
                      </a:r>
                      <a:endParaRPr lang="zh-CN" sz="1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1" kern="100" dirty="0">
                          <a:solidFill>
                            <a:schemeClr val="tx1"/>
                          </a:solidFill>
                          <a:effectLst/>
                          <a:latin typeface="Times New Roman" panose="02020603050405020304" pitchFamily="18" charset="0"/>
                          <a:cs typeface="Times New Roman" panose="02020603050405020304" pitchFamily="18" charset="0"/>
                        </a:rPr>
                        <a:t>Unit</a:t>
                      </a:r>
                      <a:endParaRPr lang="zh-CN" sz="10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marL="0" algn="ctr" defTabSz="914400" rtl="0" eaLnBrk="1" latinLnBrk="0" hangingPunct="1">
                        <a:spcAft>
                          <a:spcPts val="0"/>
                        </a:spcAft>
                      </a:pPr>
                      <a:r>
                        <a:rPr lang="en-US" altLang="zh-CN" sz="1000" b="1" kern="100" dirty="0">
                          <a:solidFill>
                            <a:schemeClr val="tx1"/>
                          </a:solidFill>
                          <a:effectLst/>
                          <a:latin typeface="Times New Roman" panose="02020603050405020304" pitchFamily="18" charset="0"/>
                          <a:ea typeface="+mn-ea"/>
                          <a:cs typeface="Times New Roman" panose="02020603050405020304" pitchFamily="18" charset="0"/>
                        </a:rPr>
                        <a:t>Baseline</a:t>
                      </a:r>
                      <a:endParaRPr lang="zh-CN" sz="10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825919996"/>
                  </a:ext>
                </a:extLst>
              </a:tr>
              <a:tr h="370840">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Energy</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i="1" kern="100" dirty="0" err="1">
                          <a:solidFill>
                            <a:schemeClr val="tx1"/>
                          </a:solidFill>
                          <a:effectLst/>
                          <a:latin typeface="Times New Roman" panose="02020603050405020304" pitchFamily="18" charset="0"/>
                          <a:cs typeface="Times New Roman" panose="02020603050405020304" pitchFamily="18" charset="0"/>
                        </a:rPr>
                        <a:t>E</a:t>
                      </a:r>
                      <a:r>
                        <a:rPr lang="en-US" sz="1000" b="0" i="1" kern="100" baseline="-25000" dirty="0" err="1">
                          <a:solidFill>
                            <a:schemeClr val="tx1"/>
                          </a:solidFill>
                          <a:effectLst/>
                          <a:latin typeface="Times New Roman" panose="02020603050405020304" pitchFamily="18" charset="0"/>
                          <a:cs typeface="Times New Roman" panose="02020603050405020304" pitchFamily="18" charset="0"/>
                        </a:rPr>
                        <a:t>e</a:t>
                      </a:r>
                      <a:r>
                        <a:rPr lang="en-US" sz="1000" b="0" kern="100" baseline="-25000" dirty="0">
                          <a:solidFill>
                            <a:schemeClr val="tx1"/>
                          </a:solidFill>
                          <a:effectLst/>
                          <a:latin typeface="Times New Roman" panose="02020603050405020304" pitchFamily="18" charset="0"/>
                          <a:cs typeface="Times New Roman" panose="02020603050405020304" pitchFamily="18" charset="0"/>
                        </a:rPr>
                        <a:t>-</a:t>
                      </a:r>
                      <a:r>
                        <a:rPr lang="en-US" sz="1000" b="0" kern="100" baseline="0" dirty="0">
                          <a:solidFill>
                            <a:schemeClr val="tx1"/>
                          </a:solidFill>
                          <a:effectLst/>
                          <a:latin typeface="Times New Roman" panose="02020603050405020304" pitchFamily="18" charset="0"/>
                          <a:cs typeface="Times New Roman" panose="02020603050405020304" pitchFamily="18" charset="0"/>
                        </a:rPr>
                        <a:t>/</a:t>
                      </a:r>
                      <a:r>
                        <a:rPr lang="en-US" altLang="zh-CN" sz="1000" b="0" i="1" kern="100" dirty="0" err="1">
                          <a:solidFill>
                            <a:schemeClr val="tx1"/>
                          </a:solidFill>
                          <a:effectLst/>
                          <a:latin typeface="Times New Roman" panose="02020603050405020304" pitchFamily="18" charset="0"/>
                          <a:cs typeface="Times New Roman" panose="02020603050405020304" pitchFamily="18" charset="0"/>
                        </a:rPr>
                        <a:t>E</a:t>
                      </a:r>
                      <a:r>
                        <a:rPr lang="en-US" altLang="zh-CN" sz="1000" b="0" i="1" kern="100" baseline="-25000" dirty="0" err="1">
                          <a:solidFill>
                            <a:schemeClr val="tx1"/>
                          </a:solidFill>
                          <a:effectLst/>
                          <a:latin typeface="Times New Roman" panose="02020603050405020304" pitchFamily="18" charset="0"/>
                          <a:cs typeface="Times New Roman" panose="02020603050405020304" pitchFamily="18" charset="0"/>
                        </a:rPr>
                        <a:t>e</a:t>
                      </a:r>
                      <a:r>
                        <a:rPr lang="en-US" altLang="zh-CN" sz="1000" b="0" i="1" kern="100" baseline="-25000" dirty="0">
                          <a:solidFill>
                            <a:schemeClr val="tx1"/>
                          </a:solidFill>
                          <a:effectLst/>
                          <a:latin typeface="Times New Roman" panose="02020603050405020304" pitchFamily="18" charset="0"/>
                          <a:cs typeface="Times New Roman" panose="02020603050405020304" pitchFamily="18" charset="0"/>
                        </a:rPr>
                        <a:t>+</a:t>
                      </a:r>
                      <a:endParaRPr lang="zh-CN" altLang="zh-CN" sz="1000" b="0" i="1"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spcAft>
                          <a:spcPts val="0"/>
                        </a:spcAft>
                      </a:pPr>
                      <a:r>
                        <a:rPr lang="en-US" sz="1000" b="0" kern="100" dirty="0" err="1">
                          <a:solidFill>
                            <a:schemeClr val="tx1"/>
                          </a:solidFill>
                          <a:effectLst/>
                          <a:latin typeface="Times New Roman" panose="02020603050405020304" pitchFamily="18" charset="0"/>
                          <a:cs typeface="Times New Roman" panose="02020603050405020304" pitchFamily="18" charset="0"/>
                        </a:rPr>
                        <a:t>GeV</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altLang="zh-CN" sz="1050" b="1" kern="100" dirty="0">
                          <a:solidFill>
                            <a:srgbClr val="FF0000"/>
                          </a:solidFill>
                          <a:effectLst/>
                          <a:latin typeface="Times New Roman" panose="02020603050405020304" pitchFamily="18" charset="0"/>
                          <a:ea typeface="+mn-ea"/>
                          <a:cs typeface="Times New Roman" panose="02020603050405020304" pitchFamily="18" charset="0"/>
                        </a:rPr>
                        <a:t>30</a:t>
                      </a:r>
                      <a:endParaRPr lang="zh-CN" sz="105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2347484000"/>
                  </a:ext>
                </a:extLst>
              </a:tr>
              <a:tr h="370840">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Repetition rate</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0" i="1" kern="100" dirty="0" err="1">
                          <a:solidFill>
                            <a:schemeClr val="tx1"/>
                          </a:solidFill>
                          <a:effectLst/>
                          <a:latin typeface="Times New Roman" panose="02020603050405020304" pitchFamily="18" charset="0"/>
                          <a:cs typeface="Times New Roman" panose="02020603050405020304" pitchFamily="18" charset="0"/>
                        </a:rPr>
                        <a:t>f</a:t>
                      </a:r>
                      <a:r>
                        <a:rPr lang="en-US" sz="1000" b="0" i="1" kern="100" baseline="-25000" dirty="0" err="1">
                          <a:solidFill>
                            <a:schemeClr val="tx1"/>
                          </a:solidFill>
                          <a:effectLst/>
                          <a:latin typeface="Times New Roman" panose="02020603050405020304" pitchFamily="18" charset="0"/>
                          <a:cs typeface="Times New Roman" panose="02020603050405020304" pitchFamily="18" charset="0"/>
                        </a:rPr>
                        <a:t>rep</a:t>
                      </a:r>
                      <a:endParaRPr lang="zh-CN" sz="10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Hz</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100</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905025749"/>
                  </a:ext>
                </a:extLst>
              </a:tr>
              <a:tr h="370840">
                <a:tc>
                  <a:txBody>
                    <a:bodyPr/>
                    <a:lstStyle/>
                    <a:p>
                      <a:pPr algn="ctr">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Bunch number per pulse</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endParaRPr lang="zh-CN" sz="10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alt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 or 2</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2352585864"/>
                  </a:ext>
                </a:extLst>
              </a:tr>
              <a:tr h="370840">
                <a:tc>
                  <a:txBody>
                    <a:bodyPr/>
                    <a:lstStyle/>
                    <a:p>
                      <a:pPr algn="ctr">
                        <a:spcAft>
                          <a:spcPts val="0"/>
                        </a:spcAft>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Bunch charge</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zh-CN" sz="1000" b="0" i="1" kern="100" baseline="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spcAft>
                          <a:spcPts val="0"/>
                        </a:spcAft>
                      </a:pPr>
                      <a:r>
                        <a:rPr lang="en-US" altLang="zh-CN" sz="1000" b="0" kern="10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nC</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marL="0" indent="69850" algn="ctr" defTabSz="914400" rtl="0" eaLnBrk="1" latinLnBrk="0" hangingPunct="1">
                        <a:spcAft>
                          <a:spcPts val="0"/>
                        </a:spcAft>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1.5 (3)</a:t>
                      </a:r>
                      <a:endParaRPr lang="zh-CN"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1465077730"/>
                  </a:ext>
                </a:extLst>
              </a:tr>
              <a:tr h="370840">
                <a:tc>
                  <a:txBody>
                    <a:bodyPr/>
                    <a:lstStyle/>
                    <a:p>
                      <a:pPr algn="ctr">
                        <a:spcAft>
                          <a:spcPts val="0"/>
                        </a:spcAft>
                      </a:pPr>
                      <a:r>
                        <a:rPr lang="en-US" sz="1000" b="0" kern="100" dirty="0">
                          <a:solidFill>
                            <a:schemeClr val="tx1"/>
                          </a:solidFill>
                          <a:effectLst/>
                          <a:latin typeface="Times New Roman" panose="02020603050405020304" pitchFamily="18" charset="0"/>
                          <a:ea typeface="+mn-ea"/>
                          <a:cs typeface="Times New Roman" panose="02020603050405020304" pitchFamily="18" charset="0"/>
                        </a:rPr>
                        <a:t>Energy spread</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spcAft>
                          <a:spcPts val="0"/>
                        </a:spcAft>
                      </a:pPr>
                      <a:r>
                        <a:rPr lang="en-US" sz="1000" b="0" i="1" kern="100" dirty="0" err="1">
                          <a:solidFill>
                            <a:schemeClr val="tx1"/>
                          </a:solidFill>
                          <a:effectLst/>
                          <a:latin typeface="Times New Roman" panose="02020603050405020304" pitchFamily="18" charset="0"/>
                          <a:cs typeface="Times New Roman" panose="02020603050405020304" pitchFamily="18" charset="0"/>
                        </a:rPr>
                        <a:t>σ</a:t>
                      </a:r>
                      <a:r>
                        <a:rPr lang="en-US" sz="1000" b="0" i="1" kern="100" baseline="-25000" dirty="0" err="1">
                          <a:solidFill>
                            <a:schemeClr val="tx1"/>
                          </a:solidFill>
                          <a:effectLst/>
                          <a:latin typeface="Times New Roman" panose="02020603050405020304" pitchFamily="18" charset="0"/>
                          <a:cs typeface="Times New Roman" panose="02020603050405020304" pitchFamily="18" charset="0"/>
                        </a:rPr>
                        <a:t>E</a:t>
                      </a:r>
                      <a:endParaRPr lang="zh-CN" sz="10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 </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marL="0" marR="0" lvl="0" indent="69850" algn="ctr" defTabSz="914400" rtl="0" eaLnBrk="1" fontAlgn="auto" latinLnBrk="0" hangingPunct="1">
                        <a:lnSpc>
                          <a:spcPct val="100000"/>
                        </a:lnSpc>
                        <a:spcBef>
                          <a:spcPts val="0"/>
                        </a:spcBef>
                        <a:spcAft>
                          <a:spcPts val="0"/>
                        </a:spcAft>
                        <a:buClrTx/>
                        <a:buSzTx/>
                        <a:buFontTx/>
                        <a:buNone/>
                        <a:tabLst/>
                        <a:defRPr/>
                      </a:pP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1.5×10</a:t>
                      </a:r>
                      <a:r>
                        <a:rPr lang="en-US" altLang="zh-CN" sz="1000" b="0" kern="100" baseline="30000" dirty="0">
                          <a:solidFill>
                            <a:schemeClr val="tx1"/>
                          </a:solidFill>
                          <a:effectLst/>
                          <a:latin typeface="Times New Roman" panose="02020603050405020304" pitchFamily="18" charset="0"/>
                          <a:ea typeface="+mn-ea"/>
                          <a:cs typeface="Times New Roman" panose="02020603050405020304" pitchFamily="18" charset="0"/>
                        </a:rPr>
                        <a:t>-3</a:t>
                      </a:r>
                      <a:endParaRPr lang="zh-CN" altLang="zh-CN" sz="1000" b="0" kern="100" baseline="300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3355658894"/>
                  </a:ext>
                </a:extLst>
              </a:tr>
              <a:tr h="370840">
                <a:tc>
                  <a:txBody>
                    <a:bodyPr/>
                    <a:lstStyle/>
                    <a:p>
                      <a:pPr algn="ctr">
                        <a:spcAft>
                          <a:spcPts val="0"/>
                        </a:spcAft>
                      </a:pPr>
                      <a:r>
                        <a:rPr lang="en-US" sz="1000" b="0" kern="100" dirty="0">
                          <a:solidFill>
                            <a:schemeClr val="tx1"/>
                          </a:solidFill>
                          <a:effectLst/>
                          <a:latin typeface="Times New Roman" panose="02020603050405020304" pitchFamily="18" charset="0"/>
                          <a:ea typeface="+mn-ea"/>
                          <a:cs typeface="Times New Roman" panose="02020603050405020304" pitchFamily="18" charset="0"/>
                        </a:rPr>
                        <a:t>Emittance</a:t>
                      </a:r>
                      <a:endParaRPr lang="zh-CN" alt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 </a:t>
                      </a:r>
                      <a:r>
                        <a:rPr lang="el-GR" sz="1000" b="0" i="1" kern="100" dirty="0">
                          <a:solidFill>
                            <a:schemeClr val="tx1"/>
                          </a:solidFill>
                          <a:effectLst/>
                          <a:latin typeface="Times New Roman" panose="02020603050405020304" pitchFamily="18" charset="0"/>
                          <a:cs typeface="Times New Roman" panose="02020603050405020304" pitchFamily="18" charset="0"/>
                        </a:rPr>
                        <a:t>ε</a:t>
                      </a:r>
                      <a:r>
                        <a:rPr lang="en-US" sz="1000" b="0" i="1" kern="100" baseline="-25000" dirty="0">
                          <a:solidFill>
                            <a:schemeClr val="tx1"/>
                          </a:solidFill>
                          <a:effectLst/>
                          <a:latin typeface="Times New Roman" panose="02020603050405020304" pitchFamily="18" charset="0"/>
                          <a:cs typeface="Times New Roman" panose="02020603050405020304" pitchFamily="18" charset="0"/>
                        </a:rPr>
                        <a:t>r</a:t>
                      </a:r>
                      <a:r>
                        <a:rPr lang="en-US" sz="1000" b="0" i="1" kern="100" dirty="0">
                          <a:solidFill>
                            <a:schemeClr val="tx1"/>
                          </a:solidFill>
                          <a:effectLst/>
                          <a:latin typeface="Times New Roman" panose="02020603050405020304" pitchFamily="18" charset="0"/>
                          <a:cs typeface="Times New Roman" panose="02020603050405020304" pitchFamily="18" charset="0"/>
                        </a:rPr>
                        <a:t> </a:t>
                      </a:r>
                      <a:endParaRPr lang="zh-CN" sz="1000" b="0" i="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algn="ctr">
                        <a:spcAft>
                          <a:spcPts val="0"/>
                        </a:spcAft>
                      </a:pPr>
                      <a:r>
                        <a:rPr lang="en-US" sz="1000" b="0" kern="100" dirty="0">
                          <a:solidFill>
                            <a:schemeClr val="tx1"/>
                          </a:solidFill>
                          <a:effectLst/>
                          <a:latin typeface="Times New Roman" panose="02020603050405020304" pitchFamily="18" charset="0"/>
                          <a:cs typeface="Times New Roman" panose="02020603050405020304" pitchFamily="18" charset="0"/>
                        </a:rPr>
                        <a:t> </a:t>
                      </a:r>
                      <a:r>
                        <a:rPr lang="en-US" sz="1000" b="0" kern="100" dirty="0">
                          <a:solidFill>
                            <a:schemeClr val="tx1"/>
                          </a:solidFill>
                          <a:effectLst/>
                          <a:latin typeface="Times New Roman" panose="02020603050405020304" pitchFamily="18" charset="0"/>
                          <a:ea typeface="+mn-ea"/>
                          <a:cs typeface="Times New Roman" panose="02020603050405020304" pitchFamily="18" charset="0"/>
                        </a:rPr>
                        <a:t>n</a:t>
                      </a:r>
                      <a:r>
                        <a:rPr lang="en-US" altLang="zh-CN" sz="1000" b="0" kern="100" dirty="0">
                          <a:solidFill>
                            <a:schemeClr val="tx1"/>
                          </a:solidFill>
                          <a:effectLst/>
                          <a:latin typeface="Times New Roman" panose="02020603050405020304" pitchFamily="18" charset="0"/>
                          <a:ea typeface="+mn-ea"/>
                          <a:cs typeface="Times New Roman" panose="02020603050405020304" pitchFamily="18" charset="0"/>
                        </a:rPr>
                        <a:t>m</a:t>
                      </a:r>
                      <a:endParaRPr lang="zh-CN" sz="10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51435" marR="51435" marT="0" marB="0" anchor="ctr"/>
                </a:tc>
                <a:tc>
                  <a:txBody>
                    <a:bodyPr/>
                    <a:lstStyle/>
                    <a:p>
                      <a:pPr marL="0" indent="69850" algn="ctr" defTabSz="914400" rtl="0" eaLnBrk="1" latinLnBrk="0" hangingPunct="1">
                        <a:spcAft>
                          <a:spcPts val="0"/>
                        </a:spcAft>
                      </a:pPr>
                      <a:r>
                        <a:rPr lang="en-US" sz="1000" b="0" kern="100" dirty="0">
                          <a:solidFill>
                            <a:schemeClr val="tx1"/>
                          </a:solidFill>
                          <a:effectLst/>
                          <a:latin typeface="Times New Roman" panose="02020603050405020304" pitchFamily="18" charset="0"/>
                          <a:ea typeface="+mn-ea"/>
                          <a:cs typeface="Times New Roman" panose="02020603050405020304" pitchFamily="18" charset="0"/>
                          <a:sym typeface="Wingdings" panose="05000000000000000000" pitchFamily="2" charset="2"/>
                        </a:rPr>
                        <a:t>6.5</a:t>
                      </a:r>
                      <a:endParaRPr lang="en-US" sz="10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nchor="ctr"/>
                </a:tc>
                <a:extLst>
                  <a:ext uri="{0D108BD9-81ED-4DB2-BD59-A6C34878D82A}">
                    <a16:rowId xmlns:a16="http://schemas.microsoft.com/office/drawing/2014/main" val="2281516431"/>
                  </a:ext>
                </a:extLst>
              </a:tr>
            </a:tbl>
          </a:graphicData>
        </a:graphic>
      </p:graphicFrame>
      <p:sp>
        <p:nvSpPr>
          <p:cNvPr id="12" name="文本框 21">
            <a:extLst>
              <a:ext uri="{FF2B5EF4-FFF2-40B4-BE49-F238E27FC236}">
                <a16:creationId xmlns:a16="http://schemas.microsoft.com/office/drawing/2014/main" id="{8178C5D0-DC7C-4597-B7E4-146368FAD4A6}"/>
              </a:ext>
            </a:extLst>
          </p:cNvPr>
          <p:cNvSpPr txBox="1"/>
          <p:nvPr/>
        </p:nvSpPr>
        <p:spPr>
          <a:xfrm>
            <a:off x="5063208" y="5271895"/>
            <a:ext cx="7128792" cy="1384995"/>
          </a:xfrm>
          <a:prstGeom prst="rect">
            <a:avLst/>
          </a:prstGeom>
          <a:noFill/>
        </p:spPr>
        <p:txBody>
          <a:bodyPr wrap="square" rtlCol="0">
            <a:spAutoFit/>
          </a:bodyPr>
          <a:lstStyle/>
          <a:p>
            <a:pPr>
              <a:lnSpc>
                <a:spcPct val="150000"/>
              </a:lnSpc>
            </a:pPr>
            <a:r>
              <a:rPr lang="en-US" altLang="zh-CN" sz="1400" dirty="0" smtClean="0">
                <a:latin typeface="Times New Roman" panose="02020603050405020304" pitchFamily="18" charset="0"/>
                <a:cs typeface="Times New Roman" panose="02020603050405020304" pitchFamily="18" charset="0"/>
              </a:rPr>
              <a:t>1. Injection/Extraction </a:t>
            </a:r>
            <a:r>
              <a:rPr lang="en-US" altLang="zh-CN" sz="1400" dirty="0">
                <a:latin typeface="Times New Roman" panose="02020603050405020304" pitchFamily="18" charset="0"/>
                <a:cs typeface="Times New Roman" panose="02020603050405020304" pitchFamily="18" charset="0"/>
              </a:rPr>
              <a:t>to </a:t>
            </a:r>
            <a:r>
              <a:rPr lang="en-US" altLang="zh-CN" sz="1400" dirty="0" smtClean="0">
                <a:latin typeface="Times New Roman" panose="02020603050405020304" pitchFamily="18" charset="0"/>
                <a:cs typeface="Times New Roman" panose="02020603050405020304" pitchFamily="18" charset="0"/>
              </a:rPr>
              <a:t>the </a:t>
            </a:r>
            <a:r>
              <a:rPr lang="en-US" altLang="zh-CN" sz="1400" dirty="0">
                <a:latin typeface="Times New Roman" panose="02020603050405020304" pitchFamily="18" charset="0"/>
                <a:cs typeface="Times New Roman" panose="02020603050405020304" pitchFamily="18" charset="0"/>
              </a:rPr>
              <a:t>Damping ring (e</a:t>
            </a:r>
            <a:r>
              <a:rPr lang="en-US" altLang="zh-CN" sz="1400" baseline="30000" dirty="0" smtClean="0">
                <a:latin typeface="Times New Roman" panose="02020603050405020304" pitchFamily="18" charset="0"/>
                <a:cs typeface="Times New Roman" panose="02020603050405020304" pitchFamily="18" charset="0"/>
              </a:rPr>
              <a:t>+</a:t>
            </a:r>
            <a:r>
              <a:rPr lang="en-US" altLang="zh-CN" sz="1400" dirty="0" smtClean="0">
                <a:latin typeface="Times New Roman" panose="02020603050405020304" pitchFamily="18" charset="0"/>
                <a:cs typeface="Times New Roman" panose="02020603050405020304" pitchFamily="18" charset="0"/>
              </a:rPr>
              <a:t>)  2. Injection </a:t>
            </a:r>
            <a:r>
              <a:rPr lang="en-US" altLang="zh-CN" sz="1400" dirty="0">
                <a:latin typeface="Times New Roman" panose="02020603050405020304" pitchFamily="18" charset="0"/>
                <a:cs typeface="Times New Roman" panose="02020603050405020304" pitchFamily="18" charset="0"/>
              </a:rPr>
              <a:t>to the Booster ring from </a:t>
            </a:r>
            <a:r>
              <a:rPr lang="en-US" altLang="zh-CN" sz="1400" dirty="0" err="1">
                <a:latin typeface="Times New Roman" panose="02020603050405020304" pitchFamily="18" charset="0"/>
                <a:cs typeface="Times New Roman" panose="02020603050405020304" pitchFamily="18" charset="0"/>
              </a:rPr>
              <a:t>Linac</a:t>
            </a:r>
            <a:r>
              <a:rPr lang="en-US" altLang="zh-CN" sz="1400" dirty="0">
                <a:latin typeface="Times New Roman" panose="02020603050405020304" pitchFamily="18" charset="0"/>
                <a:cs typeface="Times New Roman" panose="02020603050405020304" pitchFamily="18" charset="0"/>
              </a:rPr>
              <a:t> (e</a:t>
            </a:r>
            <a:r>
              <a:rPr lang="en-US" altLang="zh-CN" sz="1400" baseline="300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/e</a:t>
            </a:r>
            <a:r>
              <a:rPr lang="en-US" altLang="zh-CN" sz="1400" baseline="300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a:t>
            </a:r>
          </a:p>
          <a:p>
            <a:pPr>
              <a:lnSpc>
                <a:spcPct val="150000"/>
              </a:lnSpc>
            </a:pPr>
            <a:r>
              <a:rPr lang="en-US" altLang="zh-CN" sz="1400" dirty="0" smtClean="0">
                <a:latin typeface="Times New Roman" panose="02020603050405020304" pitchFamily="18" charset="0"/>
                <a:cs typeface="Times New Roman" panose="02020603050405020304" pitchFamily="18" charset="0"/>
              </a:rPr>
              <a:t>3. Booster </a:t>
            </a:r>
            <a:r>
              <a:rPr lang="en-US" altLang="zh-CN" sz="1400" dirty="0">
                <a:latin typeface="Times New Roman" panose="02020603050405020304" pitchFamily="18" charset="0"/>
                <a:cs typeface="Times New Roman" panose="02020603050405020304" pitchFamily="18" charset="0"/>
              </a:rPr>
              <a:t>ring extraction system  (e+/e-</a:t>
            </a:r>
            <a:r>
              <a:rPr lang="en-US" altLang="zh-CN" sz="1400" dirty="0" smtClean="0">
                <a:latin typeface="Times New Roman" panose="02020603050405020304" pitchFamily="18" charset="0"/>
                <a:cs typeface="Times New Roman" panose="02020603050405020304" pitchFamily="18" charset="0"/>
              </a:rPr>
              <a:t>)            4.Collider </a:t>
            </a:r>
            <a:r>
              <a:rPr lang="en-US" altLang="zh-CN" sz="1400" dirty="0">
                <a:latin typeface="Times New Roman" panose="02020603050405020304" pitchFamily="18" charset="0"/>
                <a:cs typeface="Times New Roman" panose="02020603050405020304" pitchFamily="18" charset="0"/>
              </a:rPr>
              <a:t>off-axis injection system (e+/e-)</a:t>
            </a:r>
          </a:p>
          <a:p>
            <a:pPr>
              <a:lnSpc>
                <a:spcPct val="150000"/>
              </a:lnSpc>
            </a:pPr>
            <a:r>
              <a:rPr lang="en-US" altLang="zh-CN" sz="1400" dirty="0" smtClean="0">
                <a:latin typeface="Times New Roman" panose="02020603050405020304" pitchFamily="18" charset="0"/>
                <a:cs typeface="Times New Roman" panose="02020603050405020304" pitchFamily="18" charset="0"/>
              </a:rPr>
              <a:t>5. collider </a:t>
            </a:r>
            <a:r>
              <a:rPr lang="en-US" altLang="zh-CN" sz="1400" dirty="0">
                <a:latin typeface="Times New Roman" panose="02020603050405020304" pitchFamily="18" charset="0"/>
                <a:cs typeface="Times New Roman" panose="02020603050405020304" pitchFamily="18" charset="0"/>
              </a:rPr>
              <a:t>on-axis swap-out injection (e+/e-</a:t>
            </a:r>
            <a:r>
              <a:rPr lang="en-US" altLang="zh-CN" sz="1400" dirty="0" smtClean="0">
                <a:latin typeface="Times New Roman" panose="02020603050405020304" pitchFamily="18" charset="0"/>
                <a:cs typeface="Times New Roman" panose="02020603050405020304" pitchFamily="18" charset="0"/>
              </a:rPr>
              <a:t>)      6. Collider </a:t>
            </a:r>
            <a:r>
              <a:rPr lang="en-US" altLang="zh-CN" sz="1400" dirty="0">
                <a:latin typeface="Times New Roman" panose="02020603050405020304" pitchFamily="18" charset="0"/>
                <a:cs typeface="Times New Roman" panose="02020603050405020304" pitchFamily="18" charset="0"/>
              </a:rPr>
              <a:t>swap-out extraction (e+/e-)</a:t>
            </a:r>
          </a:p>
          <a:p>
            <a:pPr>
              <a:lnSpc>
                <a:spcPct val="150000"/>
              </a:lnSpc>
            </a:pPr>
            <a:r>
              <a:rPr lang="en-US" altLang="zh-CN" sz="1400" dirty="0" smtClean="0">
                <a:latin typeface="Times New Roman" panose="02020603050405020304" pitchFamily="18" charset="0"/>
                <a:cs typeface="Times New Roman" panose="02020603050405020304" pitchFamily="18" charset="0"/>
              </a:rPr>
              <a:t>7. beam </a:t>
            </a:r>
            <a:r>
              <a:rPr lang="en-US" altLang="zh-CN" sz="1400" dirty="0">
                <a:latin typeface="Times New Roman" panose="02020603050405020304" pitchFamily="18" charset="0"/>
                <a:cs typeface="Times New Roman" panose="02020603050405020304" pitchFamily="18" charset="0"/>
              </a:rPr>
              <a:t>dump system (e+/e-)</a:t>
            </a:r>
          </a:p>
        </p:txBody>
      </p:sp>
      <p:sp>
        <p:nvSpPr>
          <p:cNvPr id="13" name="Rectangle 12"/>
          <p:cNvSpPr/>
          <p:nvPr/>
        </p:nvSpPr>
        <p:spPr>
          <a:xfrm>
            <a:off x="119336" y="4955418"/>
            <a:ext cx="2160240" cy="369332"/>
          </a:xfrm>
          <a:prstGeom prst="rect">
            <a:avLst/>
          </a:prstGeom>
          <a:solidFill>
            <a:schemeClr val="accent4">
              <a:lumMod val="40000"/>
              <a:lumOff val="60000"/>
            </a:schemeClr>
          </a:solidFill>
        </p:spPr>
        <p:txBody>
          <a:bodyPr wrap="square">
            <a:spAutoFit/>
          </a:bodyPr>
          <a:lstStyle/>
          <a:p>
            <a:pPr algn="ctr"/>
            <a:r>
              <a:rPr lang="en-US" altLang="zh-CN" b="1" dirty="0" smtClean="0">
                <a:solidFill>
                  <a:prstClr val="black"/>
                </a:solidFill>
                <a:latin typeface="Arial" panose="020B0604020202020204" pitchFamily="34" charset="0"/>
                <a:cs typeface="Arial" panose="020B0604020202020204" pitchFamily="34" charset="0"/>
              </a:rPr>
              <a:t>Transport line</a:t>
            </a:r>
            <a:endParaRPr lang="en-US" b="1" dirty="0">
              <a:solidFill>
                <a:prstClr val="black"/>
              </a:solidFill>
            </a:endParaRPr>
          </a:p>
        </p:txBody>
      </p:sp>
      <p:pic>
        <p:nvPicPr>
          <p:cNvPr id="14" name="Picture 13"/>
          <p:cNvPicPr>
            <a:picLocks noChangeAspect="1"/>
          </p:cNvPicPr>
          <p:nvPr/>
        </p:nvPicPr>
        <p:blipFill>
          <a:blip r:embed="rId2"/>
          <a:stretch>
            <a:fillRect/>
          </a:stretch>
        </p:blipFill>
        <p:spPr>
          <a:xfrm>
            <a:off x="47328" y="5344102"/>
            <a:ext cx="5040560" cy="1312788"/>
          </a:xfrm>
          <a:prstGeom prst="rect">
            <a:avLst/>
          </a:prstGeom>
        </p:spPr>
      </p:pic>
      <p:pic>
        <p:nvPicPr>
          <p:cNvPr id="15" name="Picture 14"/>
          <p:cNvPicPr>
            <a:picLocks noChangeAspect="1"/>
          </p:cNvPicPr>
          <p:nvPr/>
        </p:nvPicPr>
        <p:blipFill>
          <a:blip r:embed="rId3"/>
          <a:stretch>
            <a:fillRect/>
          </a:stretch>
        </p:blipFill>
        <p:spPr>
          <a:xfrm flipV="1">
            <a:off x="2639616" y="5589240"/>
            <a:ext cx="213365" cy="126000"/>
          </a:xfrm>
          <a:prstGeom prst="rect">
            <a:avLst/>
          </a:prstGeom>
        </p:spPr>
      </p:pic>
      <p:sp>
        <p:nvSpPr>
          <p:cNvPr id="16" name="Rectangle 15"/>
          <p:cNvSpPr/>
          <p:nvPr/>
        </p:nvSpPr>
        <p:spPr>
          <a:xfrm>
            <a:off x="3935760" y="5748496"/>
            <a:ext cx="360040" cy="252000"/>
          </a:xfrm>
          <a:prstGeom prst="rect">
            <a:avLst/>
          </a:prstGeom>
          <a:solidFill>
            <a:schemeClr val="bg1"/>
          </a:solidFill>
        </p:spPr>
        <p:txBody>
          <a:bodyPr wrap="square">
            <a:spAutoFit/>
          </a:bodyPr>
          <a:lstStyle/>
          <a:p>
            <a:r>
              <a:rPr lang="en-US" altLang="zh-CN" dirty="0">
                <a:latin typeface="Times New Roman" panose="02020603050405020304" pitchFamily="18" charset="0"/>
                <a:cs typeface="Times New Roman" panose="02020603050405020304" pitchFamily="18" charset="0"/>
                <a:sym typeface="Wingdings" panose="05000000000000000000" pitchFamily="2" charset="2"/>
              </a:rPr>
              <a:t></a:t>
            </a:r>
            <a:endParaRPr lang="zh-CN" altLang="en-US" dirty="0"/>
          </a:p>
        </p:txBody>
      </p:sp>
      <p:pic>
        <p:nvPicPr>
          <p:cNvPr id="17" name="Picture 16"/>
          <p:cNvPicPr>
            <a:picLocks noChangeAspect="1"/>
          </p:cNvPicPr>
          <p:nvPr/>
        </p:nvPicPr>
        <p:blipFill>
          <a:blip r:embed="rId3"/>
          <a:stretch>
            <a:fillRect/>
          </a:stretch>
        </p:blipFill>
        <p:spPr>
          <a:xfrm flipV="1">
            <a:off x="2604941" y="5842053"/>
            <a:ext cx="213365" cy="179234"/>
          </a:xfrm>
          <a:prstGeom prst="rect">
            <a:avLst/>
          </a:prstGeom>
        </p:spPr>
      </p:pic>
      <mc:AlternateContent xmlns:mc="http://schemas.openxmlformats.org/markup-compatibility/2006">
        <mc:Choice xmlns:a14="http://schemas.microsoft.com/office/drawing/2010/main" Requires="a14">
          <p:graphicFrame>
            <p:nvGraphicFramePr>
              <p:cNvPr id="18" name="表格 3">
                <a:extLst>
                  <a:ext uri="{FF2B5EF4-FFF2-40B4-BE49-F238E27FC236}">
                    <a16:creationId xmlns:a16="http://schemas.microsoft.com/office/drawing/2014/main" id="{57F22FC5-6F3F-42E4-AE16-945AC64F00CB}"/>
                  </a:ext>
                </a:extLst>
              </p:cNvPr>
              <p:cNvGraphicFramePr>
                <a:graphicFrameLocks noGrp="1"/>
              </p:cNvGraphicFramePr>
              <p:nvPr>
                <p:extLst>
                  <p:ext uri="{D42A27DB-BD31-4B8C-83A1-F6EECF244321}">
                    <p14:modId xmlns:p14="http://schemas.microsoft.com/office/powerpoint/2010/main" val="2120383985"/>
                  </p:ext>
                </p:extLst>
              </p:nvPr>
            </p:nvGraphicFramePr>
            <p:xfrm>
              <a:off x="7680176" y="1936582"/>
              <a:ext cx="4417844" cy="2922504"/>
            </p:xfrm>
            <a:graphic>
              <a:graphicData uri="http://schemas.openxmlformats.org/drawingml/2006/table">
                <a:tbl>
                  <a:tblPr firstRow="1" firstCol="1" bandRow="1"/>
                  <a:tblGrid>
                    <a:gridCol w="1800200">
                      <a:extLst>
                        <a:ext uri="{9D8B030D-6E8A-4147-A177-3AD203B41FA5}">
                          <a16:colId xmlns:a16="http://schemas.microsoft.com/office/drawing/2014/main" val="3130724924"/>
                        </a:ext>
                      </a:extLst>
                    </a:gridCol>
                    <a:gridCol w="654411">
                      <a:extLst>
                        <a:ext uri="{9D8B030D-6E8A-4147-A177-3AD203B41FA5}">
                          <a16:colId xmlns:a16="http://schemas.microsoft.com/office/drawing/2014/main" val="1384768707"/>
                        </a:ext>
                      </a:extLst>
                    </a:gridCol>
                    <a:gridCol w="654411">
                      <a:extLst>
                        <a:ext uri="{9D8B030D-6E8A-4147-A177-3AD203B41FA5}">
                          <a16:colId xmlns:a16="http://schemas.microsoft.com/office/drawing/2014/main" val="2215860670"/>
                        </a:ext>
                      </a:extLst>
                    </a:gridCol>
                    <a:gridCol w="654411">
                      <a:extLst>
                        <a:ext uri="{9D8B030D-6E8A-4147-A177-3AD203B41FA5}">
                          <a16:colId xmlns:a16="http://schemas.microsoft.com/office/drawing/2014/main" val="2160745236"/>
                        </a:ext>
                      </a:extLst>
                    </a:gridCol>
                    <a:gridCol w="654411">
                      <a:extLst>
                        <a:ext uri="{9D8B030D-6E8A-4147-A177-3AD203B41FA5}">
                          <a16:colId xmlns:a16="http://schemas.microsoft.com/office/drawing/2014/main" val="1529580387"/>
                        </a:ext>
                      </a:extLst>
                    </a:gridCol>
                  </a:tblGrid>
                  <a:tr h="222711">
                    <a:tc>
                      <a:txBody>
                        <a:bodyPr/>
                        <a:lstStyle/>
                        <a:p>
                          <a:r>
                            <a:rPr lang="en-GB" sz="1000" b="1" dirty="0">
                              <a:effectLst/>
                              <a:latin typeface="Times New Roman" panose="02020603050405020304" pitchFamily="18" charset="0"/>
                              <a:ea typeface="MS Mincho" panose="02020609040205080304" pitchFamily="49" charset="-128"/>
                            </a:rPr>
                            <a:t> </a:t>
                          </a:r>
                          <a:endParaRPr lang="zh-CN" sz="1000" b="1" dirty="0">
                            <a:effectLst/>
                            <a:latin typeface="Times New Roman" panose="02020603050405020304" pitchFamily="18" charset="0"/>
                            <a:ea typeface="MS Mincho" panose="02020609040205080304" pitchFamily="49" charset="-128"/>
                          </a:endParaRPr>
                        </a:p>
                      </a:txBody>
                      <a:tcPr marL="6201" marR="6201" marT="62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Higgs</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Z</a:t>
                          </a:r>
                          <a:endParaRPr lang="zh-CN" sz="100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W</a:t>
                          </a:r>
                          <a:endParaRPr lang="zh-CN" sz="100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GB" sz="1000" b="1" i="1">
                                    <a:solidFill>
                                      <a:srgbClr val="000000"/>
                                    </a:solidFill>
                                    <a:effectLst/>
                                    <a:latin typeface="Cambria Math" panose="02040503050406030204" pitchFamily="18" charset="0"/>
                                    <a:ea typeface="Times New Roman" panose="02020603050405020304" pitchFamily="18" charset="0"/>
                                  </a:rPr>
                                  <m:t>𝒕</m:t>
                                </m:r>
                                <m:acc>
                                  <m:accPr>
                                    <m:chr m:val="̅"/>
                                    <m:ctrlPr>
                                      <a:rPr lang="zh-CN" sz="1000" b="1" i="1">
                                        <a:solidFill>
                                          <a:srgbClr val="000000"/>
                                        </a:solidFill>
                                        <a:effectLst/>
                                        <a:latin typeface="Cambria Math" panose="02040503050406030204" pitchFamily="18" charset="0"/>
                                        <a:ea typeface="Cambria Math" panose="02040503050406030204" pitchFamily="18" charset="0"/>
                                      </a:rPr>
                                    </m:ctrlPr>
                                  </m:accPr>
                                  <m:e>
                                    <m:r>
                                      <a:rPr lang="en-GB" sz="1000" b="1" i="1">
                                        <a:solidFill>
                                          <a:srgbClr val="000000"/>
                                        </a:solidFill>
                                        <a:effectLst/>
                                        <a:latin typeface="Cambria Math" panose="02040503050406030204" pitchFamily="18" charset="0"/>
                                        <a:ea typeface="Times New Roman" panose="02020603050405020304" pitchFamily="18" charset="0"/>
                                      </a:rPr>
                                      <m:t>𝒕</m:t>
                                    </m:r>
                                  </m:e>
                                </m:acc>
                              </m:oMath>
                            </m:oMathPara>
                          </a14:m>
                          <a:endParaRPr lang="zh-CN" sz="100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3973983"/>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Number of IPs</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2</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776844132"/>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Circumference (km)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r>
                            <a:rPr lang="en-GB" sz="1000" b="1" dirty="0">
                              <a:solidFill>
                                <a:srgbClr val="FF0000"/>
                              </a:solidFill>
                              <a:effectLst/>
                              <a:latin typeface="Times New Roman" panose="02020603050405020304" pitchFamily="18" charset="0"/>
                              <a:ea typeface="Times New Roman" panose="02020603050405020304" pitchFamily="18" charset="0"/>
                            </a:rPr>
                            <a:t>1</a:t>
                          </a:r>
                          <a:r>
                            <a:rPr lang="en-GB" sz="1000" b="1" i="0" kern="1200" dirty="0">
                              <a:solidFill>
                                <a:srgbClr val="FF0000"/>
                              </a:solidFill>
                              <a:effectLst/>
                              <a:latin typeface="Times New Roman" panose="02020603050405020304" pitchFamily="18" charset="0"/>
                              <a:ea typeface="Times New Roman" panose="02020603050405020304" pitchFamily="18" charset="0"/>
                              <a:cs typeface="+mn-cs"/>
                            </a:rPr>
                            <a:t>00</a:t>
                          </a:r>
                          <a:r>
                            <a:rPr lang="en-GB" sz="1000" b="1" dirty="0">
                              <a:solidFill>
                                <a:srgbClr val="FF0000"/>
                              </a:solidFill>
                              <a:effectLst/>
                              <a:latin typeface="Times New Roman" panose="02020603050405020304" pitchFamily="18" charset="0"/>
                              <a:ea typeface="Times New Roman" panose="02020603050405020304" pitchFamily="18" charset="0"/>
                            </a:rPr>
                            <a:t>.0</a:t>
                          </a:r>
                          <a:endParaRPr lang="zh-CN" sz="1000" b="1" dirty="0">
                            <a:solidFill>
                              <a:srgbClr val="FF0000"/>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594369306"/>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SR   power per beam (MW)</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4">
                      <a:txBody>
                        <a:bodyPr/>
                        <a:lstStyle/>
                        <a:p>
                          <a:pPr algn="ctr"/>
                          <a:r>
                            <a:rPr lang="en-GB" sz="1000" b="1" i="0" dirty="0">
                              <a:solidFill>
                                <a:srgbClr val="C00000"/>
                              </a:solidFill>
                              <a:effectLst/>
                              <a:latin typeface="Times New Roman" panose="02020603050405020304" pitchFamily="18" charset="0"/>
                              <a:ea typeface="Times New Roman" panose="02020603050405020304" pitchFamily="18" charset="0"/>
                            </a:rPr>
                            <a:t>30</a:t>
                          </a:r>
                          <a:endParaRPr lang="zh-CN" sz="1000" b="1" i="0" dirty="0">
                            <a:solidFill>
                              <a:srgbClr val="C00000"/>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253692427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Energy (GeV)</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120</a:t>
                          </a:r>
                          <a:endParaRPr lang="zh-CN" sz="1000" b="1"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45.5</a:t>
                          </a:r>
                          <a:endParaRPr lang="zh-CN" sz="1000" b="1" dirty="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80</a:t>
                          </a:r>
                          <a:endParaRPr lang="zh-CN" sz="1000" b="1"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180</a:t>
                          </a:r>
                          <a:endParaRPr lang="zh-CN" sz="1000" b="1"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378111"/>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Bunch number</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268</a:t>
                          </a:r>
                          <a:endParaRPr lang="zh-CN" sz="100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11934</a:t>
                          </a:r>
                          <a:endParaRPr lang="zh-CN" sz="1000" dirty="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1297</a:t>
                          </a:r>
                          <a:endParaRPr lang="zh-CN" sz="100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35</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52537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Emittance </a:t>
                          </a:r>
                          <a:r>
                            <a:rPr lang="en-GB" sz="1000" b="1" i="1"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GB" sz="1000" b="1" i="1" baseline="-25000" dirty="0">
                              <a:solidFill>
                                <a:srgbClr val="000000"/>
                              </a:solidFill>
                              <a:effectLst/>
                              <a:latin typeface="Times New Roman" panose="02020603050405020304" pitchFamily="18" charset="0"/>
                              <a:ea typeface="Times New Roman" panose="02020603050405020304" pitchFamily="18" charset="0"/>
                            </a:rPr>
                            <a:t>x</a:t>
                          </a:r>
                          <a:r>
                            <a:rPr lang="en-GB" sz="1000" b="1" dirty="0">
                              <a:solidFill>
                                <a:srgbClr val="000000"/>
                              </a:solidFill>
                              <a:effectLst/>
                              <a:latin typeface="Times New Roman" panose="02020603050405020304" pitchFamily="18" charset="0"/>
                              <a:ea typeface="Times New Roman" panose="02020603050405020304" pitchFamily="18" charset="0"/>
                            </a:rPr>
                            <a:t>/</a:t>
                          </a:r>
                          <a:r>
                            <a:rPr lang="en-GB" sz="1000" b="1" i="1"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GB" sz="1000" b="1" i="1" baseline="-25000" dirty="0">
                              <a:solidFill>
                                <a:srgbClr val="000000"/>
                              </a:solidFill>
                              <a:effectLst/>
                              <a:latin typeface="Times New Roman" panose="02020603050405020304" pitchFamily="18" charset="0"/>
                              <a:ea typeface="Times New Roman" panose="02020603050405020304" pitchFamily="18" charset="0"/>
                            </a:rPr>
                            <a:t>y</a:t>
                          </a:r>
                          <a:r>
                            <a:rPr lang="en-GB" sz="1000" b="1" dirty="0">
                              <a:solidFill>
                                <a:srgbClr val="000000"/>
                              </a:solidFill>
                              <a:effectLst/>
                              <a:latin typeface="Times New Roman" panose="02020603050405020304" pitchFamily="18" charset="0"/>
                              <a:ea typeface="Times New Roman" panose="02020603050405020304" pitchFamily="18" charset="0"/>
                            </a:rPr>
                            <a:t>  (nm/pm)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0.64/1.3</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0.27/1.4</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0.87/1.7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1.4/4.7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82087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Beam size at IP </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s</a:t>
                          </a:r>
                          <a:r>
                            <a:rPr lang="en-GB" sz="1000" b="1" i="1" baseline="-25000" dirty="0">
                              <a:solidFill>
                                <a:srgbClr val="000000"/>
                              </a:solidFill>
                              <a:effectLst/>
                              <a:latin typeface="Times New Roman" panose="02020603050405020304" pitchFamily="18" charset="0"/>
                              <a:ea typeface="Times New Roman" panose="02020603050405020304" pitchFamily="18" charset="0"/>
                            </a:rPr>
                            <a:t>x </a:t>
                          </a:r>
                          <a:r>
                            <a:rPr lang="en-GB" sz="1000" b="1" i="1" dirty="0">
                              <a:solidFill>
                                <a:srgbClr val="000000"/>
                              </a:solidFill>
                              <a:effectLst/>
                              <a:latin typeface="Times New Roman" panose="02020603050405020304" pitchFamily="18" charset="0"/>
                              <a:ea typeface="Times New Roman" panose="02020603050405020304" pitchFamily="18" charset="0"/>
                            </a:rPr>
                            <a:t>/</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s</a:t>
                          </a:r>
                          <a:r>
                            <a:rPr lang="en-GB" sz="1000" b="1" i="1" baseline="-25000" dirty="0">
                              <a:solidFill>
                                <a:srgbClr val="000000"/>
                              </a:solidFill>
                              <a:effectLst/>
                              <a:latin typeface="Times New Roman" panose="02020603050405020304" pitchFamily="18" charset="0"/>
                              <a:ea typeface="Times New Roman" panose="02020603050405020304" pitchFamily="18" charset="0"/>
                            </a:rPr>
                            <a:t>y </a:t>
                          </a:r>
                          <a:r>
                            <a:rPr lang="en-GB" sz="1000" b="1" dirty="0">
                              <a:solidFill>
                                <a:srgbClr val="000000"/>
                              </a:solidFill>
                              <a:effectLst/>
                              <a:latin typeface="Times New Roman" panose="02020603050405020304" pitchFamily="18" charset="0"/>
                              <a:ea typeface="Times New Roman" panose="02020603050405020304" pitchFamily="18" charset="0"/>
                            </a:rPr>
                            <a:t>(um/nm)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14/36</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6/35</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13/42</a:t>
                          </a:r>
                          <a:endParaRPr lang="zh-CN" sz="1000" b="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39/113</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635593"/>
                      </a:ext>
                    </a:extLst>
                  </a:tr>
                  <a:tr h="365016">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Bunch length (natural/total) (mm)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2.3/4.1</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2.5/8.7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2.5/4.9</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2.2/2.9</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260502"/>
                      </a:ext>
                    </a:extLst>
                  </a:tr>
                  <a:tr h="319182">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Beam-beam parameters </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x</a:t>
                          </a:r>
                          <a:r>
                            <a:rPr lang="en-GB" sz="1000" b="1" i="1" baseline="-25000" dirty="0">
                              <a:solidFill>
                                <a:srgbClr val="000000"/>
                              </a:solidFill>
                              <a:effectLst/>
                              <a:latin typeface="Times New Roman" panose="02020603050405020304" pitchFamily="18" charset="0"/>
                              <a:ea typeface="Times New Roman" panose="02020603050405020304" pitchFamily="18" charset="0"/>
                            </a:rPr>
                            <a:t>x</a:t>
                          </a:r>
                          <a:r>
                            <a:rPr lang="en-GB" sz="1000" b="1" i="1" dirty="0">
                              <a:solidFill>
                                <a:srgbClr val="000000"/>
                              </a:solidFill>
                              <a:effectLst/>
                              <a:latin typeface="Times New Roman" panose="02020603050405020304" pitchFamily="18" charset="0"/>
                              <a:ea typeface="Times New Roman" panose="02020603050405020304" pitchFamily="18" charset="0"/>
                            </a:rPr>
                            <a:t> /</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x</a:t>
                          </a:r>
                          <a:r>
                            <a:rPr lang="en-GB" sz="1000" b="1" i="1" baseline="-25000" dirty="0">
                              <a:solidFill>
                                <a:srgbClr val="000000"/>
                              </a:solidFill>
                              <a:effectLst/>
                              <a:latin typeface="Times New Roman" panose="02020603050405020304" pitchFamily="18" charset="0"/>
                              <a:ea typeface="Times New Roman" panose="02020603050405020304" pitchFamily="18" charset="0"/>
                            </a:rPr>
                            <a:t>y</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0.015/0.11</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0.004/0.127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0.012/0.113</a:t>
                          </a:r>
                          <a:endParaRPr lang="zh-CN" sz="1000" b="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0.071/0.1</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09544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RF frequency (MHz)</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650</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3422173018"/>
                      </a:ext>
                    </a:extLst>
                  </a:tr>
                  <a:tr h="223955">
                    <a:tc>
                      <a:txBody>
                        <a:bodyPr/>
                        <a:lstStyle/>
                        <a:p>
                          <a:r>
                            <a:rPr lang="en-GB" sz="1000" b="1" dirty="0">
                              <a:solidFill>
                                <a:schemeClr val="tx1"/>
                              </a:solidFill>
                              <a:effectLst/>
                              <a:latin typeface="Times New Roman" panose="02020603050405020304" pitchFamily="18" charset="0"/>
                              <a:ea typeface="Times New Roman" panose="02020603050405020304" pitchFamily="18" charset="0"/>
                            </a:rPr>
                            <a:t>Luminosity per IP (10</a:t>
                          </a:r>
                          <a:r>
                            <a:rPr lang="en-GB" sz="1000" b="1" baseline="30000" dirty="0">
                              <a:solidFill>
                                <a:schemeClr val="tx1"/>
                              </a:solidFill>
                              <a:effectLst/>
                              <a:latin typeface="Times New Roman" panose="02020603050405020304" pitchFamily="18" charset="0"/>
                              <a:ea typeface="Times New Roman" panose="02020603050405020304" pitchFamily="18" charset="0"/>
                            </a:rPr>
                            <a:t>34</a:t>
                          </a:r>
                          <a:r>
                            <a:rPr lang="en-GB" sz="1000" b="1" dirty="0">
                              <a:solidFill>
                                <a:schemeClr val="tx1"/>
                              </a:solidFill>
                              <a:effectLst/>
                              <a:latin typeface="Times New Roman" panose="02020603050405020304" pitchFamily="18" charset="0"/>
                              <a:ea typeface="Times New Roman" panose="02020603050405020304" pitchFamily="18" charset="0"/>
                            </a:rPr>
                            <a:t> cm</a:t>
                          </a:r>
                          <a:r>
                            <a:rPr lang="en-GB" sz="1000" b="1" baseline="30000" dirty="0">
                              <a:solidFill>
                                <a:schemeClr val="tx1"/>
                              </a:solidFill>
                              <a:effectLst/>
                              <a:latin typeface="Times New Roman" panose="02020603050405020304" pitchFamily="18" charset="0"/>
                              <a:ea typeface="Times New Roman" panose="02020603050405020304" pitchFamily="18" charset="0"/>
                            </a:rPr>
                            <a:t>–2</a:t>
                          </a:r>
                          <a:r>
                            <a:rPr lang="en-GB" sz="1000" b="1" dirty="0">
                              <a:solidFill>
                                <a:schemeClr val="tx1"/>
                              </a:solidFill>
                              <a:effectLst/>
                              <a:latin typeface="Times New Roman" panose="02020603050405020304" pitchFamily="18" charset="0"/>
                              <a:ea typeface="Times New Roman" panose="02020603050405020304" pitchFamily="18" charset="0"/>
                            </a:rPr>
                            <a:t> s</a:t>
                          </a:r>
                          <a:r>
                            <a:rPr lang="en-GB" sz="1000" b="1" baseline="30000" dirty="0">
                              <a:solidFill>
                                <a:schemeClr val="tx1"/>
                              </a:solidFill>
                              <a:effectLst/>
                              <a:latin typeface="Times New Roman" panose="02020603050405020304" pitchFamily="18" charset="0"/>
                              <a:ea typeface="Times New Roman" panose="02020603050405020304" pitchFamily="18" charset="0"/>
                            </a:rPr>
                            <a:t>–1</a:t>
                          </a:r>
                          <a:r>
                            <a:rPr lang="en-GB" sz="1000" b="1" dirty="0">
                              <a:solidFill>
                                <a:schemeClr val="tx1"/>
                              </a:solidFill>
                              <a:effectLst/>
                              <a:latin typeface="Times New Roman" panose="02020603050405020304" pitchFamily="18" charset="0"/>
                              <a:ea typeface="Times New Roman" panose="02020603050405020304" pitchFamily="18" charset="0"/>
                            </a:rPr>
                            <a:t>)</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5.0</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115</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16</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0.5</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77837602"/>
                      </a:ext>
                    </a:extLst>
                  </a:tr>
                </a:tbl>
              </a:graphicData>
            </a:graphic>
          </p:graphicFrame>
        </mc:Choice>
        <mc:Fallback>
          <p:graphicFrame>
            <p:nvGraphicFramePr>
              <p:cNvPr id="18" name="表格 3">
                <a:extLst>
                  <a:ext uri="{FF2B5EF4-FFF2-40B4-BE49-F238E27FC236}">
                    <a16:creationId xmlns:a16="http://schemas.microsoft.com/office/drawing/2014/main" id="{57F22FC5-6F3F-42E4-AE16-945AC64F00CB}"/>
                  </a:ext>
                </a:extLst>
              </p:cNvPr>
              <p:cNvGraphicFramePr>
                <a:graphicFrameLocks noGrp="1"/>
              </p:cNvGraphicFramePr>
              <p:nvPr>
                <p:extLst>
                  <p:ext uri="{D42A27DB-BD31-4B8C-83A1-F6EECF244321}">
                    <p14:modId xmlns:p14="http://schemas.microsoft.com/office/powerpoint/2010/main" val="2120383985"/>
                  </p:ext>
                </p:extLst>
              </p:nvPr>
            </p:nvGraphicFramePr>
            <p:xfrm>
              <a:off x="7680176" y="1936582"/>
              <a:ext cx="4417844" cy="2922504"/>
            </p:xfrm>
            <a:graphic>
              <a:graphicData uri="http://schemas.openxmlformats.org/drawingml/2006/table">
                <a:tbl>
                  <a:tblPr firstRow="1" firstCol="1" bandRow="1"/>
                  <a:tblGrid>
                    <a:gridCol w="1800200">
                      <a:extLst>
                        <a:ext uri="{9D8B030D-6E8A-4147-A177-3AD203B41FA5}">
                          <a16:colId xmlns:a16="http://schemas.microsoft.com/office/drawing/2014/main" val="3130724924"/>
                        </a:ext>
                      </a:extLst>
                    </a:gridCol>
                    <a:gridCol w="654411">
                      <a:extLst>
                        <a:ext uri="{9D8B030D-6E8A-4147-A177-3AD203B41FA5}">
                          <a16:colId xmlns:a16="http://schemas.microsoft.com/office/drawing/2014/main" val="1384768707"/>
                        </a:ext>
                      </a:extLst>
                    </a:gridCol>
                    <a:gridCol w="654411">
                      <a:extLst>
                        <a:ext uri="{9D8B030D-6E8A-4147-A177-3AD203B41FA5}">
                          <a16:colId xmlns:a16="http://schemas.microsoft.com/office/drawing/2014/main" val="2215860670"/>
                        </a:ext>
                      </a:extLst>
                    </a:gridCol>
                    <a:gridCol w="654411">
                      <a:extLst>
                        <a:ext uri="{9D8B030D-6E8A-4147-A177-3AD203B41FA5}">
                          <a16:colId xmlns:a16="http://schemas.microsoft.com/office/drawing/2014/main" val="2160745236"/>
                        </a:ext>
                      </a:extLst>
                    </a:gridCol>
                    <a:gridCol w="654411">
                      <a:extLst>
                        <a:ext uri="{9D8B030D-6E8A-4147-A177-3AD203B41FA5}">
                          <a16:colId xmlns:a16="http://schemas.microsoft.com/office/drawing/2014/main" val="1529580387"/>
                        </a:ext>
                      </a:extLst>
                    </a:gridCol>
                  </a:tblGrid>
                  <a:tr h="222711">
                    <a:tc>
                      <a:txBody>
                        <a:bodyPr/>
                        <a:lstStyle/>
                        <a:p>
                          <a:r>
                            <a:rPr lang="en-GB" sz="1000" b="1" dirty="0">
                              <a:effectLst/>
                              <a:latin typeface="Times New Roman" panose="02020603050405020304" pitchFamily="18" charset="0"/>
                              <a:ea typeface="MS Mincho" panose="02020609040205080304" pitchFamily="49" charset="-128"/>
                            </a:rPr>
                            <a:t> </a:t>
                          </a:r>
                          <a:endParaRPr lang="zh-CN" sz="1000" b="1" dirty="0">
                            <a:effectLst/>
                            <a:latin typeface="Times New Roman" panose="02020603050405020304" pitchFamily="18" charset="0"/>
                            <a:ea typeface="MS Mincho" panose="02020609040205080304" pitchFamily="49" charset="-128"/>
                          </a:endParaRPr>
                        </a:p>
                      </a:txBody>
                      <a:tcPr marL="6201" marR="6201" marT="620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Higgs</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Z</a:t>
                          </a:r>
                          <a:endParaRPr lang="zh-CN" sz="100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W</a:t>
                          </a:r>
                          <a:endParaRPr lang="zh-CN" sz="100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573148" t="-2703" r="-1852" b="-1218919"/>
                          </a:stretch>
                        </a:blipFill>
                      </a:tcPr>
                    </a:tc>
                    <a:extLst>
                      <a:ext uri="{0D108BD9-81ED-4DB2-BD59-A6C34878D82A}">
                        <a16:rowId xmlns:a16="http://schemas.microsoft.com/office/drawing/2014/main" val="3343973983"/>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Number of IPs</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2</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776844132"/>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Circumference (km)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r>
                            <a:rPr lang="en-GB" sz="1000" b="1" dirty="0">
                              <a:solidFill>
                                <a:srgbClr val="FF0000"/>
                              </a:solidFill>
                              <a:effectLst/>
                              <a:latin typeface="Times New Roman" panose="02020603050405020304" pitchFamily="18" charset="0"/>
                              <a:ea typeface="Times New Roman" panose="02020603050405020304" pitchFamily="18" charset="0"/>
                            </a:rPr>
                            <a:t>1</a:t>
                          </a:r>
                          <a:r>
                            <a:rPr lang="en-GB" sz="1000" b="1" i="0" kern="1200" dirty="0">
                              <a:solidFill>
                                <a:srgbClr val="FF0000"/>
                              </a:solidFill>
                              <a:effectLst/>
                              <a:latin typeface="Times New Roman" panose="02020603050405020304" pitchFamily="18" charset="0"/>
                              <a:ea typeface="Times New Roman" panose="02020603050405020304" pitchFamily="18" charset="0"/>
                              <a:cs typeface="+mn-cs"/>
                            </a:rPr>
                            <a:t>00</a:t>
                          </a:r>
                          <a:r>
                            <a:rPr lang="en-GB" sz="1000" b="1" dirty="0">
                              <a:solidFill>
                                <a:srgbClr val="FF0000"/>
                              </a:solidFill>
                              <a:effectLst/>
                              <a:latin typeface="Times New Roman" panose="02020603050405020304" pitchFamily="18" charset="0"/>
                              <a:ea typeface="Times New Roman" panose="02020603050405020304" pitchFamily="18" charset="0"/>
                            </a:rPr>
                            <a:t>.0</a:t>
                          </a:r>
                          <a:endParaRPr lang="zh-CN" sz="1000" b="1" dirty="0">
                            <a:solidFill>
                              <a:srgbClr val="FF0000"/>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594369306"/>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SR   power per beam (MW)</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4">
                      <a:txBody>
                        <a:bodyPr/>
                        <a:lstStyle/>
                        <a:p>
                          <a:pPr algn="ctr"/>
                          <a:r>
                            <a:rPr lang="en-GB" sz="1000" b="1" i="0" dirty="0">
                              <a:solidFill>
                                <a:srgbClr val="C00000"/>
                              </a:solidFill>
                              <a:effectLst/>
                              <a:latin typeface="Times New Roman" panose="02020603050405020304" pitchFamily="18" charset="0"/>
                              <a:ea typeface="Times New Roman" panose="02020603050405020304" pitchFamily="18" charset="0"/>
                            </a:rPr>
                            <a:t>30</a:t>
                          </a:r>
                          <a:endParaRPr lang="zh-CN" sz="1000" b="1" i="0" dirty="0">
                            <a:solidFill>
                              <a:srgbClr val="C00000"/>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253692427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Energy (GeV)</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120</a:t>
                          </a:r>
                          <a:endParaRPr lang="zh-CN" sz="1000" b="1"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45.5</a:t>
                          </a:r>
                          <a:endParaRPr lang="zh-CN" sz="1000" b="1" dirty="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80</a:t>
                          </a:r>
                          <a:endParaRPr lang="zh-CN" sz="1000" b="1"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1" dirty="0">
                              <a:solidFill>
                                <a:srgbClr val="000000"/>
                              </a:solidFill>
                              <a:effectLst/>
                              <a:latin typeface="Times New Roman" panose="02020603050405020304" pitchFamily="18" charset="0"/>
                              <a:ea typeface="Times New Roman" panose="02020603050405020304" pitchFamily="18" charset="0"/>
                            </a:rPr>
                            <a:t>180</a:t>
                          </a:r>
                          <a:endParaRPr lang="zh-CN" sz="1000" b="1"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378111"/>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Bunch number</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268</a:t>
                          </a:r>
                          <a:endParaRPr lang="zh-CN" sz="100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11934</a:t>
                          </a:r>
                          <a:endParaRPr lang="zh-CN" sz="1000" dirty="0">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1297</a:t>
                          </a:r>
                          <a:endParaRPr lang="zh-CN" sz="100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35</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52537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Emittance </a:t>
                          </a:r>
                          <a:r>
                            <a:rPr lang="en-GB" sz="1000" b="1" i="1"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GB" sz="1000" b="1" i="1" baseline="-25000" dirty="0">
                              <a:solidFill>
                                <a:srgbClr val="000000"/>
                              </a:solidFill>
                              <a:effectLst/>
                              <a:latin typeface="Times New Roman" panose="02020603050405020304" pitchFamily="18" charset="0"/>
                              <a:ea typeface="Times New Roman" panose="02020603050405020304" pitchFamily="18" charset="0"/>
                            </a:rPr>
                            <a:t>x</a:t>
                          </a:r>
                          <a:r>
                            <a:rPr lang="en-GB" sz="1000" b="1" dirty="0">
                              <a:solidFill>
                                <a:srgbClr val="000000"/>
                              </a:solidFill>
                              <a:effectLst/>
                              <a:latin typeface="Times New Roman" panose="02020603050405020304" pitchFamily="18" charset="0"/>
                              <a:ea typeface="Times New Roman" panose="02020603050405020304" pitchFamily="18" charset="0"/>
                            </a:rPr>
                            <a:t>/</a:t>
                          </a:r>
                          <a:r>
                            <a:rPr lang="en-GB" sz="1000" b="1" i="1"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GB" sz="1000" b="1" i="1" baseline="-25000" dirty="0">
                              <a:solidFill>
                                <a:srgbClr val="000000"/>
                              </a:solidFill>
                              <a:effectLst/>
                              <a:latin typeface="Times New Roman" panose="02020603050405020304" pitchFamily="18" charset="0"/>
                              <a:ea typeface="Times New Roman" panose="02020603050405020304" pitchFamily="18" charset="0"/>
                            </a:rPr>
                            <a:t>y</a:t>
                          </a:r>
                          <a:r>
                            <a:rPr lang="en-GB" sz="1000" b="1" dirty="0">
                              <a:solidFill>
                                <a:srgbClr val="000000"/>
                              </a:solidFill>
                              <a:effectLst/>
                              <a:latin typeface="Times New Roman" panose="02020603050405020304" pitchFamily="18" charset="0"/>
                              <a:ea typeface="Times New Roman" panose="02020603050405020304" pitchFamily="18" charset="0"/>
                            </a:rPr>
                            <a:t>  (nm/pm)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0.64/1.3</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0.27/1.4</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0.87/1.7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1.4/4.7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82087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Beam size at IP </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s</a:t>
                          </a:r>
                          <a:r>
                            <a:rPr lang="en-GB" sz="1000" b="1" i="1" baseline="-25000" dirty="0">
                              <a:solidFill>
                                <a:srgbClr val="000000"/>
                              </a:solidFill>
                              <a:effectLst/>
                              <a:latin typeface="Times New Roman" panose="02020603050405020304" pitchFamily="18" charset="0"/>
                              <a:ea typeface="Times New Roman" panose="02020603050405020304" pitchFamily="18" charset="0"/>
                            </a:rPr>
                            <a:t>x </a:t>
                          </a:r>
                          <a:r>
                            <a:rPr lang="en-GB" sz="1000" b="1" i="1" dirty="0">
                              <a:solidFill>
                                <a:srgbClr val="000000"/>
                              </a:solidFill>
                              <a:effectLst/>
                              <a:latin typeface="Times New Roman" panose="02020603050405020304" pitchFamily="18" charset="0"/>
                              <a:ea typeface="Times New Roman" panose="02020603050405020304" pitchFamily="18" charset="0"/>
                            </a:rPr>
                            <a:t>/</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s</a:t>
                          </a:r>
                          <a:r>
                            <a:rPr lang="en-GB" sz="1000" b="1" i="1" baseline="-25000" dirty="0">
                              <a:solidFill>
                                <a:srgbClr val="000000"/>
                              </a:solidFill>
                              <a:effectLst/>
                              <a:latin typeface="Times New Roman" panose="02020603050405020304" pitchFamily="18" charset="0"/>
                              <a:ea typeface="Times New Roman" panose="02020603050405020304" pitchFamily="18" charset="0"/>
                            </a:rPr>
                            <a:t>y </a:t>
                          </a:r>
                          <a:r>
                            <a:rPr lang="en-GB" sz="1000" b="1" dirty="0">
                              <a:solidFill>
                                <a:srgbClr val="000000"/>
                              </a:solidFill>
                              <a:effectLst/>
                              <a:latin typeface="Times New Roman" panose="02020603050405020304" pitchFamily="18" charset="0"/>
                              <a:ea typeface="Times New Roman" panose="02020603050405020304" pitchFamily="18" charset="0"/>
                            </a:rPr>
                            <a:t>(um/nm)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14/36</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6/35</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13/42</a:t>
                          </a:r>
                          <a:endParaRPr lang="zh-CN" sz="1000" b="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39/113</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635593"/>
                      </a:ext>
                    </a:extLst>
                  </a:tr>
                  <a:tr h="365016">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Bunch length (natural/total) (mm)</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2.3/4.1</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2.5/8.7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2.5/4.9</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2.2/2.9</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260502"/>
                      </a:ext>
                    </a:extLst>
                  </a:tr>
                  <a:tr h="319182">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Beam-beam parameters </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x</a:t>
                          </a:r>
                          <a:r>
                            <a:rPr lang="en-GB" sz="1000" b="1" i="1" baseline="-25000" dirty="0">
                              <a:solidFill>
                                <a:srgbClr val="000000"/>
                              </a:solidFill>
                              <a:effectLst/>
                              <a:latin typeface="Times New Roman" panose="02020603050405020304" pitchFamily="18" charset="0"/>
                              <a:ea typeface="Times New Roman" panose="02020603050405020304" pitchFamily="18" charset="0"/>
                            </a:rPr>
                            <a:t>x</a:t>
                          </a:r>
                          <a:r>
                            <a:rPr lang="en-GB" sz="1000" b="1" i="1" dirty="0">
                              <a:solidFill>
                                <a:srgbClr val="000000"/>
                              </a:solidFill>
                              <a:effectLst/>
                              <a:latin typeface="Times New Roman" panose="02020603050405020304" pitchFamily="18" charset="0"/>
                              <a:ea typeface="Times New Roman" panose="02020603050405020304" pitchFamily="18" charset="0"/>
                            </a:rPr>
                            <a:t> /</a:t>
                          </a:r>
                          <a:r>
                            <a:rPr lang="en-GB" sz="1000" b="1" i="1" dirty="0">
                              <a:solidFill>
                                <a:srgbClr val="000000"/>
                              </a:solidFill>
                              <a:effectLst/>
                              <a:latin typeface="Symbol" panose="05050102010706020507" pitchFamily="18" charset="2"/>
                              <a:ea typeface="Symbol" panose="05050102010706020507" pitchFamily="18" charset="2"/>
                              <a:cs typeface="Symbol" panose="05050102010706020507" pitchFamily="18" charset="2"/>
                            </a:rPr>
                            <a:t>x</a:t>
                          </a:r>
                          <a:r>
                            <a:rPr lang="en-GB" sz="1000" b="1" i="1" baseline="-25000" dirty="0">
                              <a:solidFill>
                                <a:srgbClr val="000000"/>
                              </a:solidFill>
                              <a:effectLst/>
                              <a:latin typeface="Times New Roman" panose="02020603050405020304" pitchFamily="18" charset="0"/>
                              <a:ea typeface="Times New Roman" panose="02020603050405020304" pitchFamily="18" charset="0"/>
                            </a:rPr>
                            <a:t>y</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0.015/0.11</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0.004/0.127</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0.012/0.113</a:t>
                          </a:r>
                          <a:endParaRPr lang="zh-CN" sz="1000" b="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b="0" dirty="0">
                              <a:solidFill>
                                <a:schemeClr val="tx1"/>
                              </a:solidFill>
                              <a:effectLst/>
                              <a:latin typeface="Times New Roman" panose="02020603050405020304" pitchFamily="18" charset="0"/>
                              <a:ea typeface="Times New Roman" panose="02020603050405020304" pitchFamily="18" charset="0"/>
                            </a:rPr>
                            <a:t>0.071/0.1</a:t>
                          </a:r>
                          <a:endParaRPr lang="zh-CN" sz="1000" b="0"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095449"/>
                      </a:ext>
                    </a:extLst>
                  </a:tr>
                  <a:tr h="223955">
                    <a:tc>
                      <a:txBody>
                        <a:bodyPr/>
                        <a:lstStyle/>
                        <a:p>
                          <a:r>
                            <a:rPr lang="en-GB" sz="1000" b="1" dirty="0">
                              <a:solidFill>
                                <a:srgbClr val="000000"/>
                              </a:solidFill>
                              <a:effectLst/>
                              <a:latin typeface="Times New Roman" panose="02020603050405020304" pitchFamily="18" charset="0"/>
                              <a:ea typeface="Times New Roman" panose="02020603050405020304" pitchFamily="18" charset="0"/>
                            </a:rPr>
                            <a:t>RF frequency (MHz)</a:t>
                          </a:r>
                          <a:endParaRPr lang="zh-CN" sz="1000" b="1" dirty="0">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r>
                            <a:rPr lang="en-GB" sz="1000" dirty="0">
                              <a:solidFill>
                                <a:srgbClr val="000000"/>
                              </a:solidFill>
                              <a:effectLst/>
                              <a:latin typeface="Times New Roman" panose="02020603050405020304" pitchFamily="18" charset="0"/>
                              <a:ea typeface="Times New Roman" panose="02020603050405020304" pitchFamily="18" charset="0"/>
                            </a:rPr>
                            <a:t>650</a:t>
                          </a:r>
                          <a:endParaRPr lang="zh-CN" sz="1000" dirty="0">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SG" altLang="en-US"/>
                        </a:p>
                      </a:txBody>
                      <a:tcPr/>
                    </a:tc>
                    <a:tc hMerge="1">
                      <a:txBody>
                        <a:bodyPr/>
                        <a:lstStyle/>
                        <a:p>
                          <a:endParaRPr lang="zh-SG" altLang="en-US"/>
                        </a:p>
                      </a:txBody>
                      <a:tcPr/>
                    </a:tc>
                    <a:tc hMerge="1">
                      <a:txBody>
                        <a:bodyPr/>
                        <a:lstStyle/>
                        <a:p>
                          <a:endParaRPr lang="zh-SG" altLang="en-US"/>
                        </a:p>
                      </a:txBody>
                      <a:tcPr/>
                    </a:tc>
                    <a:extLst>
                      <a:ext uri="{0D108BD9-81ED-4DB2-BD59-A6C34878D82A}">
                        <a16:rowId xmlns:a16="http://schemas.microsoft.com/office/drawing/2014/main" val="3422173018"/>
                      </a:ext>
                    </a:extLst>
                  </a:tr>
                  <a:tr h="223955">
                    <a:tc>
                      <a:txBody>
                        <a:bodyPr/>
                        <a:lstStyle/>
                        <a:p>
                          <a:r>
                            <a:rPr lang="en-GB" sz="1000" b="1" dirty="0">
                              <a:solidFill>
                                <a:schemeClr val="tx1"/>
                              </a:solidFill>
                              <a:effectLst/>
                              <a:latin typeface="Times New Roman" panose="02020603050405020304" pitchFamily="18" charset="0"/>
                              <a:ea typeface="Times New Roman" panose="02020603050405020304" pitchFamily="18" charset="0"/>
                            </a:rPr>
                            <a:t>Luminosity per IP (10</a:t>
                          </a:r>
                          <a:r>
                            <a:rPr lang="en-GB" sz="1000" b="1" baseline="30000" dirty="0">
                              <a:solidFill>
                                <a:schemeClr val="tx1"/>
                              </a:solidFill>
                              <a:effectLst/>
                              <a:latin typeface="Times New Roman" panose="02020603050405020304" pitchFamily="18" charset="0"/>
                              <a:ea typeface="Times New Roman" panose="02020603050405020304" pitchFamily="18" charset="0"/>
                            </a:rPr>
                            <a:t>34</a:t>
                          </a:r>
                          <a:r>
                            <a:rPr lang="en-GB" sz="1000" b="1" dirty="0">
                              <a:solidFill>
                                <a:schemeClr val="tx1"/>
                              </a:solidFill>
                              <a:effectLst/>
                              <a:latin typeface="Times New Roman" panose="02020603050405020304" pitchFamily="18" charset="0"/>
                              <a:ea typeface="Times New Roman" panose="02020603050405020304" pitchFamily="18" charset="0"/>
                            </a:rPr>
                            <a:t> cm</a:t>
                          </a:r>
                          <a:r>
                            <a:rPr lang="en-GB" sz="1000" b="1" baseline="30000" dirty="0">
                              <a:solidFill>
                                <a:schemeClr val="tx1"/>
                              </a:solidFill>
                              <a:effectLst/>
                              <a:latin typeface="Times New Roman" panose="02020603050405020304" pitchFamily="18" charset="0"/>
                              <a:ea typeface="Times New Roman" panose="02020603050405020304" pitchFamily="18" charset="0"/>
                            </a:rPr>
                            <a:t>–2</a:t>
                          </a:r>
                          <a:r>
                            <a:rPr lang="en-GB" sz="1000" b="1" dirty="0">
                              <a:solidFill>
                                <a:schemeClr val="tx1"/>
                              </a:solidFill>
                              <a:effectLst/>
                              <a:latin typeface="Times New Roman" panose="02020603050405020304" pitchFamily="18" charset="0"/>
                              <a:ea typeface="Times New Roman" panose="02020603050405020304" pitchFamily="18" charset="0"/>
                            </a:rPr>
                            <a:t> s</a:t>
                          </a:r>
                          <a:r>
                            <a:rPr lang="en-GB" sz="1000" b="1" baseline="30000" dirty="0">
                              <a:solidFill>
                                <a:schemeClr val="tx1"/>
                              </a:solidFill>
                              <a:effectLst/>
                              <a:latin typeface="Times New Roman" panose="02020603050405020304" pitchFamily="18" charset="0"/>
                              <a:ea typeface="Times New Roman" panose="02020603050405020304" pitchFamily="18" charset="0"/>
                            </a:rPr>
                            <a:t>–1</a:t>
                          </a:r>
                          <a:r>
                            <a:rPr lang="en-GB" sz="1000" b="1" dirty="0">
                              <a:solidFill>
                                <a:schemeClr val="tx1"/>
                              </a:solidFill>
                              <a:effectLst/>
                              <a:latin typeface="Times New Roman" panose="02020603050405020304" pitchFamily="18" charset="0"/>
                              <a:ea typeface="Times New Roman" panose="02020603050405020304" pitchFamily="18" charset="0"/>
                            </a:rPr>
                            <a:t>)</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5.0</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115</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5315" marR="5315" marT="53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16</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7087" marR="7087" marT="70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GB" sz="1000" b="1" dirty="0">
                              <a:solidFill>
                                <a:schemeClr val="tx1"/>
                              </a:solidFill>
                              <a:effectLst/>
                              <a:latin typeface="Times New Roman" panose="02020603050405020304" pitchFamily="18" charset="0"/>
                              <a:ea typeface="Times New Roman" panose="02020603050405020304" pitchFamily="18" charset="0"/>
                            </a:rPr>
                            <a:t>0.5</a:t>
                          </a:r>
                          <a:endParaRPr lang="zh-CN" sz="1000" b="1" dirty="0">
                            <a:solidFill>
                              <a:schemeClr val="tx1"/>
                            </a:solidFill>
                            <a:effectLst/>
                            <a:latin typeface="Times New Roman" panose="02020603050405020304" pitchFamily="18" charset="0"/>
                            <a:ea typeface="MS Mincho" panose="02020609040205080304" pitchFamily="49" charset="-128"/>
                          </a:endParaRPr>
                        </a:p>
                      </a:txBody>
                      <a:tcPr marL="6201" marR="6201" marT="620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77837602"/>
                      </a:ext>
                    </a:extLst>
                  </a:tr>
                </a:tbl>
              </a:graphicData>
            </a:graphic>
          </p:graphicFrame>
        </mc:Fallback>
      </mc:AlternateContent>
      <p:pic>
        <p:nvPicPr>
          <p:cNvPr id="19" name="Picture 18"/>
          <p:cNvPicPr>
            <a:picLocks noChangeAspect="1"/>
          </p:cNvPicPr>
          <p:nvPr/>
        </p:nvPicPr>
        <p:blipFill>
          <a:blip r:embed="rId3"/>
          <a:stretch>
            <a:fillRect/>
          </a:stretch>
        </p:blipFill>
        <p:spPr>
          <a:xfrm flipV="1">
            <a:off x="4007768" y="6274102"/>
            <a:ext cx="213365" cy="179234"/>
          </a:xfrm>
          <a:prstGeom prst="rect">
            <a:avLst/>
          </a:prstGeom>
        </p:spPr>
      </p:pic>
    </p:spTree>
    <p:extLst>
      <p:ext uri="{BB962C8B-B14F-4D97-AF65-F5344CB8AC3E}">
        <p14:creationId xmlns:p14="http://schemas.microsoft.com/office/powerpoint/2010/main" val="383223871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8</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CEPC operation plan</a:t>
            </a:r>
            <a:endParaRPr lang="zh-CN" altLang="en-US" dirty="0"/>
          </a:p>
        </p:txBody>
      </p:sp>
      <mc:AlternateContent xmlns:mc="http://schemas.openxmlformats.org/markup-compatibility/2006">
        <mc:Choice xmlns:a14="http://schemas.microsoft.com/office/drawing/2010/main" Requires="a14">
          <p:graphicFrame>
            <p:nvGraphicFramePr>
              <p:cNvPr id="5" name="Table 5"/>
              <p:cNvGraphicFramePr>
                <a:graphicFrameLocks noGrp="1"/>
              </p:cNvGraphicFramePr>
              <p:nvPr>
                <p:extLst>
                  <p:ext uri="{D42A27DB-BD31-4B8C-83A1-F6EECF244321}">
                    <p14:modId xmlns:p14="http://schemas.microsoft.com/office/powerpoint/2010/main" val="489629647"/>
                  </p:ext>
                </p:extLst>
              </p:nvPr>
            </p:nvGraphicFramePr>
            <p:xfrm>
              <a:off x="1712006" y="1245647"/>
              <a:ext cx="8767988" cy="4091471"/>
            </p:xfrm>
            <a:graphic>
              <a:graphicData uri="http://schemas.openxmlformats.org/drawingml/2006/table">
                <a:tbl>
                  <a:tblPr firstRow="1" firstCol="1" bandRow="1"/>
                  <a:tblGrid>
                    <a:gridCol w="878794">
                      <a:extLst>
                        <a:ext uri="{9D8B030D-6E8A-4147-A177-3AD203B41FA5}">
                          <a16:colId xmlns:a16="http://schemas.microsoft.com/office/drawing/2014/main" val="20000"/>
                        </a:ext>
                      </a:extLst>
                    </a:gridCol>
                    <a:gridCol w="693396">
                      <a:extLst>
                        <a:ext uri="{9D8B030D-6E8A-4147-A177-3AD203B41FA5}">
                          <a16:colId xmlns:a16="http://schemas.microsoft.com/office/drawing/2014/main" val="20001"/>
                        </a:ext>
                      </a:extLst>
                    </a:gridCol>
                    <a:gridCol w="665158">
                      <a:extLst>
                        <a:ext uri="{9D8B030D-6E8A-4147-A177-3AD203B41FA5}">
                          <a16:colId xmlns:a16="http://schemas.microsoft.com/office/drawing/2014/main" val="20002"/>
                        </a:ext>
                      </a:extLst>
                    </a:gridCol>
                    <a:gridCol w="907033">
                      <a:extLst>
                        <a:ext uri="{9D8B030D-6E8A-4147-A177-3AD203B41FA5}">
                          <a16:colId xmlns:a16="http://schemas.microsoft.com/office/drawing/2014/main" val="20003"/>
                        </a:ext>
                      </a:extLst>
                    </a:gridCol>
                    <a:gridCol w="1451253">
                      <a:extLst>
                        <a:ext uri="{9D8B030D-6E8A-4147-A177-3AD203B41FA5}">
                          <a16:colId xmlns:a16="http://schemas.microsoft.com/office/drawing/2014/main" val="20004"/>
                        </a:ext>
                      </a:extLst>
                    </a:gridCol>
                    <a:gridCol w="1269847">
                      <a:extLst>
                        <a:ext uri="{9D8B030D-6E8A-4147-A177-3AD203B41FA5}">
                          <a16:colId xmlns:a16="http://schemas.microsoft.com/office/drawing/2014/main" val="20005"/>
                        </a:ext>
                      </a:extLst>
                    </a:gridCol>
                    <a:gridCol w="1441526">
                      <a:extLst>
                        <a:ext uri="{9D8B030D-6E8A-4147-A177-3AD203B41FA5}">
                          <a16:colId xmlns:a16="http://schemas.microsoft.com/office/drawing/2014/main" val="20006"/>
                        </a:ext>
                      </a:extLst>
                    </a:gridCol>
                    <a:gridCol w="1460981">
                      <a:extLst>
                        <a:ext uri="{9D8B030D-6E8A-4147-A177-3AD203B41FA5}">
                          <a16:colId xmlns:a16="http://schemas.microsoft.com/office/drawing/2014/main" val="20007"/>
                        </a:ext>
                      </a:extLst>
                    </a:gridCol>
                  </a:tblGrid>
                  <a:tr h="1142915">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Particle</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err="1">
                              <a:effectLst/>
                            </a:rPr>
                            <a:t>E</a:t>
                          </a:r>
                          <a:r>
                            <a:rPr lang="en-GB" sz="1800" baseline="-25000" dirty="0" err="1">
                              <a:effectLst/>
                            </a:rPr>
                            <a:t>c.m</a:t>
                          </a:r>
                          <a:r>
                            <a:rPr lang="en-GB" sz="1800" baseline="-25000" dirty="0">
                              <a:effectLst/>
                            </a:rPr>
                            <a:t>.</a:t>
                          </a:r>
                          <a:r>
                            <a:rPr lang="en-GB" sz="1800" dirty="0">
                              <a:effectLst/>
                            </a:rPr>
                            <a:t> </a:t>
                          </a:r>
                          <a:endParaRPr lang="zh-CN" sz="2400" dirty="0">
                            <a:effectLst/>
                          </a:endParaRPr>
                        </a:p>
                        <a:p>
                          <a:pPr algn="ctr">
                            <a:spcAft>
                              <a:spcPts val="0"/>
                            </a:spcAft>
                          </a:pPr>
                          <a:r>
                            <a:rPr lang="en-GB" sz="1800" dirty="0">
                              <a:effectLst/>
                            </a:rPr>
                            <a:t>(GeV)</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Years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US" altLang="zh-CN" sz="1800" b="1" kern="1200" dirty="0">
                              <a:solidFill>
                                <a:schemeClr val="lt1"/>
                              </a:solidFill>
                              <a:effectLst/>
                              <a:latin typeface="+mn-lt"/>
                              <a:ea typeface="+mn-ea"/>
                              <a:cs typeface="+mn-cs"/>
                            </a:rPr>
                            <a:t>SR Power</a:t>
                          </a:r>
                        </a:p>
                        <a:p>
                          <a:pPr marL="0" algn="ctr" defTabSz="914400" rtl="0" eaLnBrk="1" latinLnBrk="0" hangingPunct="1">
                            <a:spcAft>
                              <a:spcPts val="0"/>
                            </a:spcAft>
                          </a:pPr>
                          <a:r>
                            <a:rPr lang="en-US" altLang="zh-CN" sz="1800" b="1" kern="1200" dirty="0">
                              <a:solidFill>
                                <a:schemeClr val="lt1"/>
                              </a:solidFill>
                              <a:effectLst/>
                              <a:latin typeface="+mn-lt"/>
                              <a:ea typeface="+mn-ea"/>
                              <a:cs typeface="+mn-cs"/>
                            </a:rPr>
                            <a:t>(MW)</a:t>
                          </a:r>
                          <a:endParaRPr lang="zh-CN" sz="1800" b="1" kern="1200" dirty="0">
                            <a:solidFill>
                              <a:schemeClr val="lt1"/>
                            </a:solidFill>
                            <a:effectLst/>
                            <a:latin typeface="+mn-lt"/>
                            <a:ea typeface="+mn-ea"/>
                            <a:cs typeface="+mn-cs"/>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GB" altLang="zh-CN" sz="1800" b="1" kern="1200" dirty="0" err="1">
                              <a:solidFill>
                                <a:schemeClr val="lt1"/>
                              </a:solidFill>
                              <a:effectLst/>
                              <a:latin typeface="+mn-lt"/>
                              <a:ea typeface="+mn-ea"/>
                              <a:cs typeface="+mn-cs"/>
                            </a:rPr>
                            <a:t>Lumi</a:t>
                          </a:r>
                          <a:r>
                            <a:rPr lang="en-GB" altLang="zh-CN" sz="1800" b="1" kern="1200" dirty="0">
                              <a:solidFill>
                                <a:schemeClr val="lt1"/>
                              </a:solidFill>
                              <a:effectLst/>
                              <a:latin typeface="+mn-lt"/>
                              <a:ea typeface="+mn-ea"/>
                              <a:cs typeface="+mn-cs"/>
                            </a:rPr>
                            <a:t>. /IP</a:t>
                          </a:r>
                          <a:endParaRPr lang="en-US" altLang="zh-CN" sz="1800" b="1" kern="1200" dirty="0">
                            <a:solidFill>
                              <a:schemeClr val="lt1"/>
                            </a:solidFill>
                            <a:effectLst/>
                            <a:latin typeface="+mn-lt"/>
                            <a:ea typeface="+mn-ea"/>
                            <a:cs typeface="+mn-cs"/>
                          </a:endParaRPr>
                        </a:p>
                        <a:p>
                          <a:pPr marL="0" algn="ctr" defTabSz="894080" rtl="0" eaLnBrk="1" latinLnBrk="0" hangingPunct="1">
                            <a:spcAft>
                              <a:spcPts val="0"/>
                            </a:spcAft>
                          </a:pPr>
                          <a:r>
                            <a:rPr lang="en-GB" altLang="zh-CN" sz="1800" dirty="0">
                              <a:effectLst/>
                            </a:rPr>
                            <a:t>(10</a:t>
                          </a:r>
                          <a:r>
                            <a:rPr lang="en-GB" altLang="zh-CN" sz="1800" baseline="30000" dirty="0">
                              <a:effectLst/>
                            </a:rPr>
                            <a:t>34</a:t>
                          </a:r>
                          <a:r>
                            <a:rPr lang="en-GB" altLang="zh-CN" sz="1800" dirty="0">
                              <a:effectLst/>
                            </a:rPr>
                            <a:t>cm</a:t>
                          </a:r>
                          <a:r>
                            <a:rPr lang="en-GB" altLang="zh-CN" sz="1800" baseline="30000" dirty="0">
                              <a:effectLst/>
                            </a:rPr>
                            <a:t>-2</a:t>
                          </a:r>
                          <a:r>
                            <a:rPr lang="en-GB" altLang="zh-CN" sz="1800" dirty="0">
                              <a:effectLst/>
                            </a:rPr>
                            <a:t>s</a:t>
                          </a:r>
                          <a:r>
                            <a:rPr lang="en-GB" altLang="zh-CN" sz="1800" baseline="30000" dirty="0">
                              <a:effectLst/>
                            </a:rPr>
                            <a:t>-1</a:t>
                          </a:r>
                          <a:r>
                            <a:rPr lang="en-GB" altLang="zh-CN" sz="1800" b="1" kern="1200" dirty="0">
                              <a:solidFill>
                                <a:schemeClr val="lt1"/>
                              </a:solidFill>
                              <a:effectLst/>
                              <a:latin typeface="+mn-lt"/>
                              <a:ea typeface="+mn-ea"/>
                              <a:cs typeface="+mn-cs"/>
                            </a:rPr>
                            <a:t>)</a:t>
                          </a:r>
                          <a:endParaRPr lang="zh-CN" altLang="zh-CN" sz="1800" b="1" kern="1200" dirty="0">
                            <a:solidFill>
                              <a:schemeClr val="lt1"/>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Integrated L</a:t>
                          </a:r>
                          <a:r>
                            <a:rPr lang="en-US" altLang="zh-CN" sz="1800" dirty="0" err="1">
                              <a:effectLst/>
                            </a:rPr>
                            <a:t>umi</a:t>
                          </a:r>
                          <a:r>
                            <a:rPr lang="en-US" altLang="zh-CN" sz="1800" dirty="0">
                              <a:effectLst/>
                            </a:rPr>
                            <a:t>.</a:t>
                          </a:r>
                          <a:r>
                            <a:rPr lang="en-GB" sz="1800" dirty="0">
                              <a:effectLst/>
                            </a:rPr>
                            <a:t> /</a:t>
                          </a:r>
                          <a:r>
                            <a:rPr lang="en-GB" sz="1800" dirty="0" err="1">
                              <a:effectLst/>
                            </a:rPr>
                            <a:t>yr</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a:t>
                          </a:r>
                          <a:endParaRPr lang="zh-CN" sz="2400" dirty="0">
                            <a:effectLst/>
                          </a:endParaRPr>
                        </a:p>
                        <a:p>
                          <a:pPr algn="ctr">
                            <a:spcAft>
                              <a:spcPts val="0"/>
                            </a:spcAft>
                          </a:pPr>
                          <a:r>
                            <a:rPr lang="en-GB" sz="1800" dirty="0">
                              <a:effectLst/>
                            </a:rPr>
                            <a:t>Integrated L </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no. of events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89694">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GB" sz="1800" dirty="0">
                              <a:effectLst/>
                            </a:rPr>
                            <a:t>H</a:t>
                          </a:r>
                          <a:r>
                            <a:rPr lang="en-GB" altLang="zh-CN" sz="2400" kern="1200" dirty="0">
                              <a:solidFill>
                                <a:srgbClr val="C00000"/>
                              </a:solidFill>
                              <a:effectLst/>
                              <a:latin typeface="+mn-lt"/>
                              <a:ea typeface="+mn-ea"/>
                              <a:cs typeface="+mn-cs"/>
                            </a:rPr>
                            <a:t>*</a:t>
                          </a:r>
                          <a:endParaRPr lang="zh-CN" altLang="zh-CN" sz="2400" kern="1200" dirty="0">
                            <a:solidFill>
                              <a:srgbClr val="C00000"/>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240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FF0000"/>
                              </a:solidFill>
                            </a:rPr>
                            <a:t>50</a:t>
                          </a:r>
                          <a:endParaRPr lang="zh-CN" altLang="en-US" sz="1800" dirty="0">
                            <a:solidFill>
                              <a:srgbClr val="FF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8.3</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2.2</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21.6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4.3 </a:t>
                          </a:r>
                          <a:r>
                            <a:rPr lang="en-GB" sz="1800" dirty="0">
                              <a:solidFill>
                                <a:srgbClr val="FF0000"/>
                              </a:solidFill>
                              <a:effectLst/>
                              <a:sym typeface="Symbol" panose="05050102010706020507" pitchFamily="18" charset="2"/>
                            </a:rPr>
                            <a:t></a:t>
                          </a:r>
                          <a:r>
                            <a:rPr lang="en-GB" sz="1800" dirty="0">
                              <a:solidFill>
                                <a:srgbClr val="FF0000"/>
                              </a:solidFill>
                              <a:effectLst/>
                            </a:rPr>
                            <a:t> 10</a:t>
                          </a:r>
                          <a:r>
                            <a:rPr lang="en-GB" sz="1800" baseline="30000" dirty="0">
                              <a:solidFill>
                                <a:srgbClr val="FF0000"/>
                              </a:solidFill>
                              <a:effectLst/>
                            </a:rPr>
                            <a:t>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8449">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2.6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Z</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91</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192**</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50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4.1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12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115**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30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60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2.5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12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W</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160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26.7</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8</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16</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8</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261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spcAft>
                              <a:spcPts val="0"/>
                            </a:spcAft>
                          </a:pPr>
                          <a14:m>
                            <m:oMathPara xmlns:m="http://schemas.openxmlformats.org/officeDocument/2006/math">
                              <m:oMathParaPr>
                                <m:jc m:val="centerGroup"/>
                              </m:oMathParaPr>
                              <m:oMath xmlns:m="http://schemas.openxmlformats.org/officeDocument/2006/math">
                                <m:r>
                                  <a:rPr lang="en-GB" sz="2400" smtClean="0">
                                    <a:effectLst/>
                                    <a:latin typeface="Cambria Math" panose="02040503050406030204" pitchFamily="18" charset="0"/>
                                  </a:rPr>
                                  <m:t>𝑡</m:t>
                                </m:r>
                                <m:acc>
                                  <m:accPr>
                                    <m:chr m:val="̅"/>
                                    <m:ctrlPr>
                                      <a:rPr lang="zh-CN" sz="2400" i="1">
                                        <a:effectLst/>
                                        <a:latin typeface="Cambria Math" panose="02040503050406030204" pitchFamily="18" charset="0"/>
                                      </a:rPr>
                                    </m:ctrlPr>
                                  </m:accPr>
                                  <m:e>
                                    <m:r>
                                      <a:rPr lang="en-GB" sz="2400">
                                        <a:effectLst/>
                                        <a:latin typeface="Cambria Math" panose="02040503050406030204" pitchFamily="18" charset="0"/>
                                      </a:rPr>
                                      <m:t>𝑡</m:t>
                                    </m:r>
                                  </m:e>
                                </m:acc>
                              </m:oMath>
                            </m:oMathPara>
                          </a14:m>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360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5</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0.8</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0.6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6</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8237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0.65</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0.4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alt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mc:Choice>
        <mc:Fallback>
          <p:graphicFrame>
            <p:nvGraphicFramePr>
              <p:cNvPr id="5" name="Table 5"/>
              <p:cNvGraphicFramePr>
                <a:graphicFrameLocks noGrp="1"/>
              </p:cNvGraphicFramePr>
              <p:nvPr>
                <p:extLst>
                  <p:ext uri="{D42A27DB-BD31-4B8C-83A1-F6EECF244321}">
                    <p14:modId xmlns:p14="http://schemas.microsoft.com/office/powerpoint/2010/main" val="489629647"/>
                  </p:ext>
                </p:extLst>
              </p:nvPr>
            </p:nvGraphicFramePr>
            <p:xfrm>
              <a:off x="1712006" y="1245647"/>
              <a:ext cx="8767988" cy="4091471"/>
            </p:xfrm>
            <a:graphic>
              <a:graphicData uri="http://schemas.openxmlformats.org/drawingml/2006/table">
                <a:tbl>
                  <a:tblPr firstRow="1" firstCol="1" bandRow="1"/>
                  <a:tblGrid>
                    <a:gridCol w="878794">
                      <a:extLst>
                        <a:ext uri="{9D8B030D-6E8A-4147-A177-3AD203B41FA5}">
                          <a16:colId xmlns:a16="http://schemas.microsoft.com/office/drawing/2014/main" val="20000"/>
                        </a:ext>
                      </a:extLst>
                    </a:gridCol>
                    <a:gridCol w="693396">
                      <a:extLst>
                        <a:ext uri="{9D8B030D-6E8A-4147-A177-3AD203B41FA5}">
                          <a16:colId xmlns:a16="http://schemas.microsoft.com/office/drawing/2014/main" val="20001"/>
                        </a:ext>
                      </a:extLst>
                    </a:gridCol>
                    <a:gridCol w="665158">
                      <a:extLst>
                        <a:ext uri="{9D8B030D-6E8A-4147-A177-3AD203B41FA5}">
                          <a16:colId xmlns:a16="http://schemas.microsoft.com/office/drawing/2014/main" val="20002"/>
                        </a:ext>
                      </a:extLst>
                    </a:gridCol>
                    <a:gridCol w="907033">
                      <a:extLst>
                        <a:ext uri="{9D8B030D-6E8A-4147-A177-3AD203B41FA5}">
                          <a16:colId xmlns:a16="http://schemas.microsoft.com/office/drawing/2014/main" val="20003"/>
                        </a:ext>
                      </a:extLst>
                    </a:gridCol>
                    <a:gridCol w="1451253">
                      <a:extLst>
                        <a:ext uri="{9D8B030D-6E8A-4147-A177-3AD203B41FA5}">
                          <a16:colId xmlns:a16="http://schemas.microsoft.com/office/drawing/2014/main" val="20004"/>
                        </a:ext>
                      </a:extLst>
                    </a:gridCol>
                    <a:gridCol w="1269847">
                      <a:extLst>
                        <a:ext uri="{9D8B030D-6E8A-4147-A177-3AD203B41FA5}">
                          <a16:colId xmlns:a16="http://schemas.microsoft.com/office/drawing/2014/main" val="20005"/>
                        </a:ext>
                      </a:extLst>
                    </a:gridCol>
                    <a:gridCol w="1441526">
                      <a:extLst>
                        <a:ext uri="{9D8B030D-6E8A-4147-A177-3AD203B41FA5}">
                          <a16:colId xmlns:a16="http://schemas.microsoft.com/office/drawing/2014/main" val="20006"/>
                        </a:ext>
                      </a:extLst>
                    </a:gridCol>
                    <a:gridCol w="1460981">
                      <a:extLst>
                        <a:ext uri="{9D8B030D-6E8A-4147-A177-3AD203B41FA5}">
                          <a16:colId xmlns:a16="http://schemas.microsoft.com/office/drawing/2014/main" val="20007"/>
                        </a:ext>
                      </a:extLst>
                    </a:gridCol>
                  </a:tblGrid>
                  <a:tr h="1142915">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Particle</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err="1">
                              <a:effectLst/>
                            </a:rPr>
                            <a:t>E</a:t>
                          </a:r>
                          <a:r>
                            <a:rPr lang="en-GB" sz="1800" baseline="-25000" dirty="0" err="1">
                              <a:effectLst/>
                            </a:rPr>
                            <a:t>c.m</a:t>
                          </a:r>
                          <a:r>
                            <a:rPr lang="en-GB" sz="1800" baseline="-25000" dirty="0">
                              <a:effectLst/>
                            </a:rPr>
                            <a:t>.</a:t>
                          </a:r>
                          <a:r>
                            <a:rPr lang="en-GB" sz="1800" dirty="0">
                              <a:effectLst/>
                            </a:rPr>
                            <a:t> </a:t>
                          </a:r>
                          <a:endParaRPr lang="zh-CN" sz="2400" dirty="0">
                            <a:effectLst/>
                          </a:endParaRPr>
                        </a:p>
                        <a:p>
                          <a:pPr algn="ctr">
                            <a:spcAft>
                              <a:spcPts val="0"/>
                            </a:spcAft>
                          </a:pPr>
                          <a:r>
                            <a:rPr lang="en-GB" sz="1800" dirty="0">
                              <a:effectLst/>
                            </a:rPr>
                            <a:t>(GeV)</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Years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US" altLang="zh-CN" sz="1800" b="1" kern="1200" dirty="0">
                              <a:solidFill>
                                <a:schemeClr val="lt1"/>
                              </a:solidFill>
                              <a:effectLst/>
                              <a:latin typeface="+mn-lt"/>
                              <a:ea typeface="+mn-ea"/>
                              <a:cs typeface="+mn-cs"/>
                            </a:rPr>
                            <a:t>SR Power</a:t>
                          </a:r>
                        </a:p>
                        <a:p>
                          <a:pPr marL="0" algn="ctr" defTabSz="914400" rtl="0" eaLnBrk="1" latinLnBrk="0" hangingPunct="1">
                            <a:spcAft>
                              <a:spcPts val="0"/>
                            </a:spcAft>
                          </a:pPr>
                          <a:r>
                            <a:rPr lang="en-US" altLang="zh-CN" sz="1800" b="1" kern="1200" dirty="0">
                              <a:solidFill>
                                <a:schemeClr val="lt1"/>
                              </a:solidFill>
                              <a:effectLst/>
                              <a:latin typeface="+mn-lt"/>
                              <a:ea typeface="+mn-ea"/>
                              <a:cs typeface="+mn-cs"/>
                            </a:rPr>
                            <a:t>(MW)</a:t>
                          </a:r>
                          <a:endParaRPr lang="zh-CN" sz="1800" b="1" kern="1200" dirty="0">
                            <a:solidFill>
                              <a:schemeClr val="lt1"/>
                            </a:solidFill>
                            <a:effectLst/>
                            <a:latin typeface="+mn-lt"/>
                            <a:ea typeface="+mn-ea"/>
                            <a:cs typeface="+mn-cs"/>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algn="ctr" defTabSz="914400" rtl="0" eaLnBrk="1" latinLnBrk="0" hangingPunct="1">
                            <a:spcAft>
                              <a:spcPts val="0"/>
                            </a:spcAft>
                          </a:pPr>
                          <a:r>
                            <a:rPr lang="en-GB" altLang="zh-CN" sz="1800" b="1" kern="1200" dirty="0" err="1">
                              <a:solidFill>
                                <a:schemeClr val="lt1"/>
                              </a:solidFill>
                              <a:effectLst/>
                              <a:latin typeface="+mn-lt"/>
                              <a:ea typeface="+mn-ea"/>
                              <a:cs typeface="+mn-cs"/>
                            </a:rPr>
                            <a:t>Lumi</a:t>
                          </a:r>
                          <a:r>
                            <a:rPr lang="en-GB" altLang="zh-CN" sz="1800" b="1" kern="1200" dirty="0">
                              <a:solidFill>
                                <a:schemeClr val="lt1"/>
                              </a:solidFill>
                              <a:effectLst/>
                              <a:latin typeface="+mn-lt"/>
                              <a:ea typeface="+mn-ea"/>
                              <a:cs typeface="+mn-cs"/>
                            </a:rPr>
                            <a:t>. /IP</a:t>
                          </a:r>
                          <a:endParaRPr lang="en-US" altLang="zh-CN" sz="1800" b="1" kern="1200" dirty="0">
                            <a:solidFill>
                              <a:schemeClr val="lt1"/>
                            </a:solidFill>
                            <a:effectLst/>
                            <a:latin typeface="+mn-lt"/>
                            <a:ea typeface="+mn-ea"/>
                            <a:cs typeface="+mn-cs"/>
                          </a:endParaRPr>
                        </a:p>
                        <a:p>
                          <a:pPr marL="0" algn="ctr" defTabSz="894080" rtl="0" eaLnBrk="1" latinLnBrk="0" hangingPunct="1">
                            <a:spcAft>
                              <a:spcPts val="0"/>
                            </a:spcAft>
                          </a:pPr>
                          <a:r>
                            <a:rPr lang="en-GB" altLang="zh-CN" sz="1800" dirty="0">
                              <a:effectLst/>
                            </a:rPr>
                            <a:t>(10</a:t>
                          </a:r>
                          <a:r>
                            <a:rPr lang="en-GB" altLang="zh-CN" sz="1800" baseline="30000" dirty="0">
                              <a:effectLst/>
                            </a:rPr>
                            <a:t>34</a:t>
                          </a:r>
                          <a:r>
                            <a:rPr lang="en-GB" altLang="zh-CN" sz="1800" dirty="0">
                              <a:effectLst/>
                            </a:rPr>
                            <a:t>cm</a:t>
                          </a:r>
                          <a:r>
                            <a:rPr lang="en-GB" altLang="zh-CN" sz="1800" baseline="30000" dirty="0">
                              <a:effectLst/>
                            </a:rPr>
                            <a:t>-2</a:t>
                          </a:r>
                          <a:r>
                            <a:rPr lang="en-GB" altLang="zh-CN" sz="1800" dirty="0">
                              <a:effectLst/>
                            </a:rPr>
                            <a:t>s</a:t>
                          </a:r>
                          <a:r>
                            <a:rPr lang="en-GB" altLang="zh-CN" sz="1800" baseline="30000" dirty="0">
                              <a:effectLst/>
                            </a:rPr>
                            <a:t>-1</a:t>
                          </a:r>
                          <a:r>
                            <a:rPr lang="en-GB" altLang="zh-CN" sz="1800" b="1" kern="1200" dirty="0">
                              <a:solidFill>
                                <a:schemeClr val="lt1"/>
                              </a:solidFill>
                              <a:effectLst/>
                              <a:latin typeface="+mn-lt"/>
                              <a:ea typeface="+mn-ea"/>
                              <a:cs typeface="+mn-cs"/>
                            </a:rPr>
                            <a:t>)</a:t>
                          </a:r>
                          <a:endParaRPr lang="zh-CN" altLang="zh-CN" sz="1800" b="1" kern="1200" dirty="0">
                            <a:solidFill>
                              <a:schemeClr val="lt1"/>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Integrated L</a:t>
                          </a:r>
                          <a:r>
                            <a:rPr lang="en-US" altLang="zh-CN" sz="1800" dirty="0" err="1">
                              <a:effectLst/>
                            </a:rPr>
                            <a:t>umi</a:t>
                          </a:r>
                          <a:r>
                            <a:rPr lang="en-US" altLang="zh-CN" sz="1800" dirty="0">
                              <a:effectLst/>
                            </a:rPr>
                            <a:t>.</a:t>
                          </a:r>
                          <a:r>
                            <a:rPr lang="en-GB" sz="1800" dirty="0">
                              <a:effectLst/>
                            </a:rPr>
                            <a:t> /</a:t>
                          </a:r>
                          <a:r>
                            <a:rPr lang="en-GB" sz="1800" dirty="0" err="1">
                              <a:effectLst/>
                            </a:rPr>
                            <a:t>yr</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a:t>
                          </a:r>
                          <a:endParaRPr lang="zh-CN" sz="2400" dirty="0">
                            <a:effectLst/>
                          </a:endParaRPr>
                        </a:p>
                        <a:p>
                          <a:pPr algn="ctr">
                            <a:spcAft>
                              <a:spcPts val="0"/>
                            </a:spcAft>
                          </a:pPr>
                          <a:r>
                            <a:rPr lang="en-GB" sz="1800" dirty="0">
                              <a:effectLst/>
                            </a:rPr>
                            <a:t>Integrated L </a:t>
                          </a:r>
                          <a:endParaRPr lang="zh-CN" sz="2400" dirty="0">
                            <a:effectLst/>
                          </a:endParaRPr>
                        </a:p>
                        <a:p>
                          <a:pPr algn="ctr">
                            <a:spcAft>
                              <a:spcPts val="0"/>
                            </a:spcAft>
                          </a:pPr>
                          <a:r>
                            <a:rPr lang="en-GB" sz="1800" dirty="0">
                              <a:effectLst/>
                            </a:rPr>
                            <a:t>(ab</a:t>
                          </a:r>
                          <a:r>
                            <a:rPr lang="en-GB" sz="1800" baseline="30000" dirty="0">
                              <a:effectLst/>
                            </a:rPr>
                            <a:t>–1</a:t>
                          </a:r>
                          <a:r>
                            <a:rPr lang="en-GB" sz="1800" dirty="0">
                              <a:effectLst/>
                            </a:rPr>
                            <a:t>, 2 IPs)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Total no. of events</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89694">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GB" sz="1800" dirty="0">
                              <a:effectLst/>
                            </a:rPr>
                            <a:t>H</a:t>
                          </a:r>
                          <a:r>
                            <a:rPr lang="en-GB" altLang="zh-CN" sz="2400" kern="1200" dirty="0">
                              <a:solidFill>
                                <a:srgbClr val="C00000"/>
                              </a:solidFill>
                              <a:effectLst/>
                              <a:latin typeface="+mn-lt"/>
                              <a:ea typeface="+mn-ea"/>
                              <a:cs typeface="+mn-cs"/>
                            </a:rPr>
                            <a:t>*</a:t>
                          </a:r>
                          <a:endParaRPr lang="zh-CN" altLang="zh-CN" sz="2400" kern="1200" dirty="0">
                            <a:solidFill>
                              <a:srgbClr val="C00000"/>
                            </a:solidFill>
                            <a:effectLst/>
                            <a:latin typeface="+mn-lt"/>
                            <a:ea typeface="+mn-ea"/>
                            <a:cs typeface="+mn-cs"/>
                          </a:endParaRPr>
                        </a:p>
                        <a:p>
                          <a:pPr algn="ctr">
                            <a:spcAft>
                              <a:spcPts val="0"/>
                            </a:spcAft>
                          </a:pP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240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10</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FF0000"/>
                              </a:solidFill>
                            </a:rPr>
                            <a:t>50</a:t>
                          </a:r>
                          <a:endParaRPr lang="zh-CN" altLang="en-US" sz="1800" dirty="0">
                            <a:solidFill>
                              <a:srgbClr val="FF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8.3</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2.2</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21.6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solidFill>
                                <a:srgbClr val="FF0000"/>
                              </a:solidFill>
                              <a:effectLst/>
                            </a:rPr>
                            <a:t>4.3 </a:t>
                          </a:r>
                          <a:r>
                            <a:rPr lang="en-GB" sz="1800" dirty="0">
                              <a:solidFill>
                                <a:srgbClr val="FF0000"/>
                              </a:solidFill>
                              <a:effectLst/>
                              <a:sym typeface="Symbol" panose="05050102010706020507" pitchFamily="18" charset="2"/>
                            </a:rPr>
                            <a:t></a:t>
                          </a:r>
                          <a:r>
                            <a:rPr lang="en-GB" sz="1800" dirty="0">
                              <a:solidFill>
                                <a:srgbClr val="FF0000"/>
                              </a:solidFill>
                              <a:effectLst/>
                            </a:rPr>
                            <a:t> 10</a:t>
                          </a:r>
                          <a:r>
                            <a:rPr lang="en-GB" sz="1800" baseline="30000" dirty="0">
                              <a:solidFill>
                                <a:srgbClr val="FF0000"/>
                              </a:solidFill>
                              <a:effectLst/>
                            </a:rPr>
                            <a:t>6</a:t>
                          </a:r>
                          <a:endParaRPr lang="zh-CN" sz="2400" dirty="0">
                            <a:solidFill>
                              <a:srgbClr val="FF0000"/>
                            </a:solidFill>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8449">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2.6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Z</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91</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2</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192**</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50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4.1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12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115**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30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60</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2.5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12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01269">
                    <a:tc rowSpan="2">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spcAft>
                              <a:spcPts val="0"/>
                            </a:spcAft>
                          </a:pPr>
                          <a:r>
                            <a:rPr lang="en-GB" sz="1800" dirty="0">
                              <a:effectLst/>
                            </a:rPr>
                            <a:t>W</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160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1</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26.7</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6.9</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2.1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8</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04666">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16</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4.2</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1.3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8</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426169">
                    <a:tc rowSpan="2">
                      <a:txBody>
                        <a:bodyPr/>
                        <a:lstStyle/>
                        <a:p>
                          <a:endParaRPr lang="zh-CN"/>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2"/>
                          <a:stretch>
                            <a:fillRect l="-694" t="-480172" r="-902778" b="-18966"/>
                          </a:stretch>
                        </a:blip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a:effectLst/>
                            </a:rPr>
                            <a:t>360</a:t>
                          </a:r>
                          <a:endParaRPr lang="zh-CN" sz="240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ctr">
                            <a:spcAft>
                              <a:spcPts val="0"/>
                            </a:spcAft>
                          </a:pPr>
                          <a:r>
                            <a:rPr lang="en-GB" sz="1800" dirty="0">
                              <a:effectLst/>
                            </a:rPr>
                            <a:t>5</a:t>
                          </a:r>
                          <a:endParaRPr lang="zh-CN" sz="2400" dirty="0">
                            <a:effectLst/>
                            <a:latin typeface="Times New Roman" panose="02020603050405020304" pitchFamily="18" charset="0"/>
                            <a:ea typeface="MS Mincho"/>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C00000"/>
                              </a:solidFill>
                            </a:rPr>
                            <a:t>50</a:t>
                          </a:r>
                          <a:endParaRPr lang="zh-CN" altLang="en-US" sz="1800" dirty="0">
                            <a:solidFill>
                              <a:srgbClr val="C00000"/>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0.8</a:t>
                          </a:r>
                          <a:endParaRPr lang="zh-CN" sz="1800" kern="1200" dirty="0">
                            <a:solidFill>
                              <a:srgbClr val="C00000"/>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0.2</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1.0</a:t>
                          </a:r>
                          <a:endParaRPr 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C00000"/>
                              </a:solidFill>
                              <a:effectLst/>
                              <a:latin typeface="+mn-lt"/>
                              <a:ea typeface="+mn-ea"/>
                              <a:cs typeface="+mn-cs"/>
                            </a:rPr>
                            <a:t>0.6 </a:t>
                          </a:r>
                          <a:r>
                            <a:rPr lang="en-GB" sz="1800" kern="1200" dirty="0">
                              <a:solidFill>
                                <a:srgbClr val="C00000"/>
                              </a:solidFill>
                              <a:effectLst/>
                              <a:latin typeface="+mn-lt"/>
                              <a:ea typeface="+mn-ea"/>
                              <a:cs typeface="+mn-cs"/>
                              <a:sym typeface="Symbol" panose="05050102010706020507" pitchFamily="18" charset="2"/>
                            </a:rPr>
                            <a:t></a:t>
                          </a:r>
                          <a:r>
                            <a:rPr lang="en-GB" sz="1800" kern="1200" dirty="0">
                              <a:solidFill>
                                <a:srgbClr val="C00000"/>
                              </a:solidFill>
                              <a:effectLst/>
                              <a:latin typeface="+mn-lt"/>
                              <a:ea typeface="+mn-ea"/>
                              <a:cs typeface="+mn-cs"/>
                            </a:rPr>
                            <a:t> </a:t>
                          </a:r>
                          <a:r>
                            <a:rPr lang="en-GB" altLang="zh-CN" sz="1800" dirty="0">
                              <a:solidFill>
                                <a:srgbClr val="C00000"/>
                              </a:solidFill>
                              <a:effectLst/>
                            </a:rPr>
                            <a:t>10</a:t>
                          </a:r>
                          <a:r>
                            <a:rPr lang="en-GB" altLang="zh-CN" sz="1800" baseline="30000" dirty="0">
                              <a:solidFill>
                                <a:srgbClr val="C00000"/>
                              </a:solidFill>
                              <a:effectLst/>
                            </a:rPr>
                            <a:t>6</a:t>
                          </a:r>
                          <a:endParaRPr lang="zh-CN" altLang="zh-CN" sz="1800" kern="1200" dirty="0">
                            <a:solidFill>
                              <a:srgbClr val="C00000"/>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82374">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r>
                            <a:rPr lang="en-US" altLang="zh-CN" sz="1800" dirty="0">
                              <a:solidFill>
                                <a:srgbClr val="0000FF"/>
                              </a:solidFill>
                            </a:rPr>
                            <a:t>30</a:t>
                          </a:r>
                          <a:endParaRPr lang="zh-CN" altLang="en-US" sz="1800" dirty="0">
                            <a:solidFill>
                              <a:srgbClr val="0000FF"/>
                            </a:solidFill>
                          </a:endParaRPr>
                        </a:p>
                      </a:txBody>
                      <a:tcPr marL="51435" marR="51435" marT="0" marB="0"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0.5</a:t>
                          </a:r>
                          <a:endParaRPr lang="zh-CN" sz="1800" kern="1200" dirty="0">
                            <a:solidFill>
                              <a:srgbClr val="0000FF"/>
                            </a:solidFill>
                            <a:effectLst/>
                            <a:latin typeface="+mn-lt"/>
                            <a:ea typeface="+mn-ea"/>
                            <a:cs typeface="+mn-cs"/>
                          </a:endParaRPr>
                        </a:p>
                      </a:txBody>
                      <a:tcPr marL="51435" marR="51435"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0.13</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0.65</a:t>
                          </a:r>
                          <a:endParaRPr 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marL="0" algn="ctr" defTabSz="914400" rtl="0" eaLnBrk="1" latinLnBrk="0" hangingPunct="1">
                            <a:spcAft>
                              <a:spcPts val="0"/>
                            </a:spcAft>
                          </a:pPr>
                          <a:r>
                            <a:rPr lang="en-GB" sz="1800" kern="1200" dirty="0">
                              <a:solidFill>
                                <a:srgbClr val="0000FF"/>
                              </a:solidFill>
                              <a:effectLst/>
                              <a:latin typeface="+mn-lt"/>
                              <a:ea typeface="+mn-ea"/>
                              <a:cs typeface="+mn-cs"/>
                            </a:rPr>
                            <a:t>0.4 </a:t>
                          </a:r>
                          <a:r>
                            <a:rPr lang="en-GB" sz="1800" kern="1200" dirty="0">
                              <a:solidFill>
                                <a:srgbClr val="0000FF"/>
                              </a:solidFill>
                              <a:effectLst/>
                              <a:latin typeface="+mn-lt"/>
                              <a:ea typeface="+mn-ea"/>
                              <a:cs typeface="+mn-cs"/>
                              <a:sym typeface="Symbol" panose="05050102010706020507" pitchFamily="18" charset="2"/>
                            </a:rPr>
                            <a:t></a:t>
                          </a:r>
                          <a:r>
                            <a:rPr lang="en-GB" sz="1800" kern="1200" dirty="0">
                              <a:solidFill>
                                <a:srgbClr val="0000FF"/>
                              </a:solidFill>
                              <a:effectLst/>
                              <a:latin typeface="+mn-lt"/>
                              <a:ea typeface="+mn-ea"/>
                              <a:cs typeface="+mn-cs"/>
                            </a:rPr>
                            <a:t> </a:t>
                          </a:r>
                          <a:r>
                            <a:rPr lang="en-GB" altLang="zh-CN" sz="1800" dirty="0">
                              <a:solidFill>
                                <a:srgbClr val="0000FF"/>
                              </a:solidFill>
                              <a:effectLst/>
                            </a:rPr>
                            <a:t>10</a:t>
                          </a:r>
                          <a:r>
                            <a:rPr lang="en-GB" altLang="zh-CN" sz="1800" baseline="30000" dirty="0">
                              <a:solidFill>
                                <a:srgbClr val="0000FF"/>
                              </a:solidFill>
                              <a:effectLst/>
                            </a:rPr>
                            <a:t>6</a:t>
                          </a:r>
                          <a:endParaRPr lang="zh-CN" altLang="zh-CN" sz="1800" kern="1200" dirty="0">
                            <a:solidFill>
                              <a:srgbClr val="0000FF"/>
                            </a:solidFill>
                            <a:effectLst/>
                            <a:latin typeface="+mn-lt"/>
                            <a:ea typeface="+mn-ea"/>
                            <a:cs typeface="+mn-cs"/>
                          </a:endParaRPr>
                        </a:p>
                      </a:txBody>
                      <a:tcPr marL="51435" marR="51435" marT="0" marB="0"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mc:Fallback>
      </mc:AlternateContent>
      <p:sp>
        <p:nvSpPr>
          <p:cNvPr id="6" name="Rectangle 13"/>
          <p:cNvSpPr/>
          <p:nvPr/>
        </p:nvSpPr>
        <p:spPr>
          <a:xfrm>
            <a:off x="1898758" y="5847433"/>
            <a:ext cx="8159157" cy="369332"/>
          </a:xfrm>
          <a:prstGeom prst="rect">
            <a:avLst/>
          </a:prstGeom>
        </p:spPr>
        <p:txBody>
          <a:bodyPr wrap="none">
            <a:spAutoFit/>
          </a:bodyPr>
          <a:lstStyle/>
          <a:p>
            <a:pPr defTabSz="685800">
              <a:spcBef>
                <a:spcPts val="900"/>
              </a:spcBef>
              <a:defRPr/>
            </a:pPr>
            <a:r>
              <a:rPr lang="en-GB" altLang="zh-CN" dirty="0">
                <a:solidFill>
                  <a:prstClr val="black"/>
                </a:solidFill>
                <a:latin typeface="Times New Roman" panose="02020603050405020304" pitchFamily="18" charset="0"/>
                <a:ea typeface="MS Mincho"/>
              </a:rPr>
              <a:t>**   Detector solenoid field is 2 Tesla during Z operation, 3Tesla for all other energies.</a:t>
            </a:r>
            <a:endParaRPr lang="zh-CN" altLang="zh-CN" dirty="0">
              <a:solidFill>
                <a:prstClr val="black"/>
              </a:solidFill>
              <a:latin typeface="Times New Roman" panose="02020603050405020304" pitchFamily="18" charset="0"/>
              <a:ea typeface="MS Mincho"/>
            </a:endParaRPr>
          </a:p>
        </p:txBody>
      </p:sp>
      <p:sp>
        <p:nvSpPr>
          <p:cNvPr id="7" name="Rectangle 14"/>
          <p:cNvSpPr/>
          <p:nvPr/>
        </p:nvSpPr>
        <p:spPr>
          <a:xfrm>
            <a:off x="1898757" y="6134097"/>
            <a:ext cx="5853896" cy="369332"/>
          </a:xfrm>
          <a:prstGeom prst="rect">
            <a:avLst/>
          </a:prstGeom>
        </p:spPr>
        <p:txBody>
          <a:bodyPr wrap="square">
            <a:spAutoFit/>
          </a:bodyPr>
          <a:lstStyle/>
          <a:p>
            <a:pPr defTabSz="685800">
              <a:defRPr/>
            </a:pPr>
            <a:r>
              <a:rPr lang="en-US" altLang="zh-CN" dirty="0">
                <a:solidFill>
                  <a:prstClr val="black"/>
                </a:solidFill>
                <a:latin typeface="Times New Roman" panose="02020603050405020304" pitchFamily="18" charset="0"/>
                <a:ea typeface="Times New Roman" panose="02020603050405020304" pitchFamily="18" charset="0"/>
              </a:rPr>
              <a:t>*** Calculated using 3,600 hours per year for data collection. </a:t>
            </a:r>
            <a:endParaRPr lang="zh-CN" altLang="en-US" dirty="0">
              <a:solidFill>
                <a:prstClr val="black"/>
              </a:solidFill>
              <a:latin typeface="Calibri"/>
              <a:ea typeface="宋体" panose="02010600030101010101" pitchFamily="2" charset="-122"/>
            </a:endParaRPr>
          </a:p>
        </p:txBody>
      </p:sp>
      <p:sp>
        <p:nvSpPr>
          <p:cNvPr id="8" name="Rectangle 7"/>
          <p:cNvSpPr/>
          <p:nvPr/>
        </p:nvSpPr>
        <p:spPr>
          <a:xfrm>
            <a:off x="1903998" y="5545798"/>
            <a:ext cx="8764002" cy="369332"/>
          </a:xfrm>
          <a:prstGeom prst="rect">
            <a:avLst/>
          </a:prstGeom>
        </p:spPr>
        <p:txBody>
          <a:bodyPr wrap="none">
            <a:spAutoFit/>
          </a:bodyPr>
          <a:lstStyle/>
          <a:p>
            <a:pPr defTabSz="685800">
              <a:spcBef>
                <a:spcPts val="900"/>
              </a:spcBef>
              <a:defRPr/>
            </a:pPr>
            <a:r>
              <a:rPr lang="en-GB" altLang="zh-CN" dirty="0">
                <a:solidFill>
                  <a:prstClr val="black"/>
                </a:solidFill>
                <a:latin typeface="Times New Roman" panose="02020603050405020304" pitchFamily="18" charset="0"/>
                <a:ea typeface="MS Mincho"/>
              </a:rPr>
              <a:t>*     Higgs is the top priority</a:t>
            </a:r>
            <a:r>
              <a:rPr lang="en-US" altLang="zh-CN" dirty="0">
                <a:solidFill>
                  <a:prstClr val="black"/>
                </a:solidFill>
                <a:latin typeface="Times New Roman" panose="02020603050405020304" pitchFamily="18" charset="0"/>
                <a:ea typeface="MS Mincho"/>
              </a:rPr>
              <a:t>. </a:t>
            </a:r>
            <a:r>
              <a:rPr lang="en-GB" altLang="zh-CN" dirty="0">
                <a:solidFill>
                  <a:prstClr val="black"/>
                </a:solidFill>
                <a:latin typeface="Times New Roman" panose="02020603050405020304" pitchFamily="18" charset="0"/>
                <a:ea typeface="MS Mincho"/>
              </a:rPr>
              <a:t>The CEPC will commence its operation with a focus on Higgs. </a:t>
            </a:r>
            <a:endParaRPr lang="zh-CN" altLang="zh-CN" dirty="0">
              <a:solidFill>
                <a:prstClr val="black"/>
              </a:solidFill>
              <a:latin typeface="Times New Roman" panose="02020603050405020304" pitchFamily="18" charset="0"/>
              <a:ea typeface="MS Mincho"/>
            </a:endParaRPr>
          </a:p>
        </p:txBody>
      </p:sp>
    </p:spTree>
    <p:extLst>
      <p:ext uri="{BB962C8B-B14F-4D97-AF65-F5344CB8AC3E}">
        <p14:creationId xmlns:p14="http://schemas.microsoft.com/office/powerpoint/2010/main" val="258236271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9</a:t>
            </a:fld>
            <a:endParaRPr lang="zh-CN" altLang="en-US">
              <a:solidFill>
                <a:prstClr val="black">
                  <a:tint val="75000"/>
                </a:prstClr>
              </a:solidFill>
            </a:endParaRPr>
          </a:p>
        </p:txBody>
      </p:sp>
      <p:sp>
        <p:nvSpPr>
          <p:cNvPr id="4" name="Title 3"/>
          <p:cNvSpPr>
            <a:spLocks noGrp="1"/>
          </p:cNvSpPr>
          <p:nvPr>
            <p:ph type="title"/>
          </p:nvPr>
        </p:nvSpPr>
        <p:spPr/>
        <p:txBody>
          <a:bodyPr/>
          <a:lstStyle/>
          <a:p>
            <a:r>
              <a:rPr lang="en-US" altLang="zh-CN" dirty="0" smtClean="0"/>
              <a:t>Cost proportion</a:t>
            </a:r>
            <a:endParaRPr lang="zh-CN" altLang="en-US" dirty="0"/>
          </a:p>
        </p:txBody>
      </p:sp>
      <p:pic>
        <p:nvPicPr>
          <p:cNvPr id="5" name="Picture 4" descr="Chart, pie chart&#10;&#10;Description automatically generated"/>
          <p:cNvPicPr/>
          <p:nvPr/>
        </p:nvPicPr>
        <p:blipFill rotWithShape="1">
          <a:blip r:embed="rId2"/>
          <a:srcRect b="6056"/>
          <a:stretch/>
        </p:blipFill>
        <p:spPr>
          <a:xfrm>
            <a:off x="361083" y="1674872"/>
            <a:ext cx="5430832" cy="3798278"/>
          </a:xfrm>
          <a:prstGeom prst="rect">
            <a:avLst/>
          </a:prstGeom>
        </p:spPr>
      </p:pic>
      <p:pic>
        <p:nvPicPr>
          <p:cNvPr id="6" name="Picture 5" descr="Chart, pie chart&#10;&#10;Description automatically generated"/>
          <p:cNvPicPr/>
          <p:nvPr/>
        </p:nvPicPr>
        <p:blipFill rotWithShape="1">
          <a:blip r:embed="rId3"/>
          <a:srcRect t="3889" r="32351" b="3889"/>
          <a:stretch/>
        </p:blipFill>
        <p:spPr>
          <a:xfrm>
            <a:off x="8196006" y="1409552"/>
            <a:ext cx="3769280" cy="3912876"/>
          </a:xfrm>
          <a:prstGeom prst="rect">
            <a:avLst/>
          </a:prstGeom>
        </p:spPr>
      </p:pic>
      <p:graphicFrame>
        <p:nvGraphicFramePr>
          <p:cNvPr id="11" name="Table 6">
            <a:extLst>
              <a:ext uri="{FF2B5EF4-FFF2-40B4-BE49-F238E27FC236}">
                <a16:creationId xmlns:a16="http://schemas.microsoft.com/office/drawing/2014/main" id="{331A775D-7EDD-4806-B41C-89135D0DB389}"/>
              </a:ext>
            </a:extLst>
          </p:cNvPr>
          <p:cNvGraphicFramePr>
            <a:graphicFrameLocks noGrp="1"/>
          </p:cNvGraphicFramePr>
          <p:nvPr>
            <p:extLst>
              <p:ext uri="{D42A27DB-BD31-4B8C-83A1-F6EECF244321}">
                <p14:modId xmlns:p14="http://schemas.microsoft.com/office/powerpoint/2010/main" val="1452564231"/>
              </p:ext>
            </p:extLst>
          </p:nvPr>
        </p:nvGraphicFramePr>
        <p:xfrm>
          <a:off x="6314475" y="1886242"/>
          <a:ext cx="1881531" cy="3909859"/>
        </p:xfrm>
        <a:graphic>
          <a:graphicData uri="http://schemas.openxmlformats.org/drawingml/2006/table">
            <a:tbl>
              <a:tblPr firstRow="1" firstCol="1" bandRow="1"/>
              <a:tblGrid>
                <a:gridCol w="1881531">
                  <a:extLst>
                    <a:ext uri="{9D8B030D-6E8A-4147-A177-3AD203B41FA5}">
                      <a16:colId xmlns:a16="http://schemas.microsoft.com/office/drawing/2014/main" val="2452252182"/>
                    </a:ext>
                  </a:extLst>
                </a:gridCol>
              </a:tblGrid>
              <a:tr h="184962">
                <a:tc>
                  <a:txBody>
                    <a:bodyPr/>
                    <a:lstStyle/>
                    <a:p>
                      <a:pPr>
                        <a:spcAft>
                          <a:spcPts val="0"/>
                        </a:spcAft>
                      </a:pPr>
                      <a:r>
                        <a:rPr lang="en-US" altLang="zh-CN" sz="1400" b="1" dirty="0" smtClean="0">
                          <a:effectLst/>
                          <a:latin typeface="Times New Roman" panose="02020603050405020304" pitchFamily="18" charset="0"/>
                          <a:ea typeface="MS Mincho" panose="02020609040205080304"/>
                        </a:rPr>
                        <a:t>System</a:t>
                      </a:r>
                      <a:endParaRPr lang="zh-CN" sz="1400" b="1"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5580103"/>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Magnets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4687111"/>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Vacuum</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787506"/>
                  </a:ext>
                </a:extLst>
              </a:tr>
              <a:tr h="175376">
                <a:tc>
                  <a:txBody>
                    <a:bodyPr/>
                    <a:lstStyle/>
                    <a:p>
                      <a:pPr>
                        <a:spcAft>
                          <a:spcPts val="0"/>
                        </a:spcAft>
                      </a:pPr>
                      <a:r>
                        <a:rPr lang="en-US" sz="1200" dirty="0" err="1">
                          <a:effectLst/>
                          <a:latin typeface="Times New Roman" panose="02020603050405020304" pitchFamily="18" charset="0"/>
                          <a:ea typeface="MS Mincho" panose="02020609040205080304"/>
                        </a:rPr>
                        <a:t>Linac</a:t>
                      </a:r>
                      <a:r>
                        <a:rPr lang="en-US" sz="1200" dirty="0">
                          <a:effectLst/>
                          <a:latin typeface="Times New Roman" panose="02020603050405020304" pitchFamily="18" charset="0"/>
                          <a:ea typeface="MS Mincho" panose="02020609040205080304"/>
                        </a:rPr>
                        <a:t> and sources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945146"/>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Mechanics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775159"/>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RF power source</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474253"/>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Instrumentation</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062716"/>
                  </a:ext>
                </a:extLst>
              </a:tr>
              <a:tr h="221779">
                <a:tc>
                  <a:txBody>
                    <a:bodyPr/>
                    <a:lstStyle/>
                    <a:p>
                      <a:pPr>
                        <a:spcAft>
                          <a:spcPts val="0"/>
                        </a:spcAft>
                      </a:pPr>
                      <a:r>
                        <a:rPr lang="en-US" sz="1200" dirty="0">
                          <a:effectLst/>
                          <a:latin typeface="Times New Roman" panose="02020603050405020304" pitchFamily="18" charset="0"/>
                          <a:ea typeface="MS Mincho" panose="02020609040205080304"/>
                        </a:rPr>
                        <a:t>Cryogenics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4384295"/>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Magnet power supplies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177697"/>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SRF</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1768434"/>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Installation (3%)</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3550771"/>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Commissioning (3%)</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419032"/>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Survey and alignment</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5542"/>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Control</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412856"/>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Radiation protection</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98732"/>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Transport lines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348869"/>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Inj. / </a:t>
                      </a:r>
                      <a:r>
                        <a:rPr lang="en-US" sz="1200" dirty="0" err="1">
                          <a:effectLst/>
                          <a:latin typeface="Times New Roman" panose="02020603050405020304" pitchFamily="18" charset="0"/>
                          <a:ea typeface="MS Mincho" panose="02020609040205080304"/>
                        </a:rPr>
                        <a:t>Extr</a:t>
                      </a:r>
                      <a:r>
                        <a:rPr lang="en-US" sz="1200" dirty="0">
                          <a:effectLst/>
                          <a:latin typeface="Times New Roman" panose="02020603050405020304" pitchFamily="18" charset="0"/>
                          <a:ea typeface="MS Mincho" panose="02020609040205080304"/>
                        </a:rPr>
                        <a:t>.</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1689336"/>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Beam separation system</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940050"/>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Accelerator physics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1385490"/>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Damping ring</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224443"/>
                  </a:ext>
                </a:extLst>
              </a:tr>
              <a:tr h="175376">
                <a:tc>
                  <a:txBody>
                    <a:bodyPr/>
                    <a:lstStyle/>
                    <a:p>
                      <a:pPr>
                        <a:spcAft>
                          <a:spcPts val="0"/>
                        </a:spcAft>
                      </a:pPr>
                      <a:r>
                        <a:rPr lang="en-US" sz="1200" dirty="0">
                          <a:effectLst/>
                          <a:latin typeface="Times New Roman" panose="02020603050405020304" pitchFamily="18" charset="0"/>
                          <a:ea typeface="MS Mincho" panose="02020609040205080304"/>
                        </a:rPr>
                        <a:t>SC magnets</a:t>
                      </a:r>
                      <a:endParaRPr lang="zh-CN" sz="1400" dirty="0">
                        <a:effectLst/>
                        <a:latin typeface="Times New Roman" panose="02020603050405020304" pitchFamily="18" charset="0"/>
                        <a:ea typeface="MS Mincho" panose="0202060904020508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2358011"/>
                  </a:ext>
                </a:extLst>
              </a:tr>
            </a:tbl>
          </a:graphicData>
        </a:graphic>
      </p:graphicFrame>
    </p:spTree>
    <p:extLst>
      <p:ext uri="{BB962C8B-B14F-4D97-AF65-F5344CB8AC3E}">
        <p14:creationId xmlns:p14="http://schemas.microsoft.com/office/powerpoint/2010/main" val="339259602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2.0"/>
  <p:tag name="AS_VERSION" val="16.9.0.0"/>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4.xml><?xml version="1.0" encoding="utf-8"?>
<p:tagLst xmlns:a="http://schemas.openxmlformats.org/drawingml/2006/main" xmlns:r="http://schemas.openxmlformats.org/officeDocument/2006/relationships" xmlns:p="http://schemas.openxmlformats.org/presentationml/2006/main">
  <p:tag name="REFSHAPE" val="803612012"/>
  <p:tag name="KSO_WM_UNIT_PLACING_PICTURE_USER_VIEWPORT" val="{&quot;height&quot;:2890,&quot;width&quot;:3276}"/>
</p:tagLst>
</file>

<file path=ppt/tags/tag5.xml><?xml version="1.0" encoding="utf-8"?>
<p:tagLst xmlns:a="http://schemas.openxmlformats.org/drawingml/2006/main" xmlns:r="http://schemas.openxmlformats.org/officeDocument/2006/relationships" xmlns:p="http://schemas.openxmlformats.org/presentationml/2006/main">
  <p:tag name="TIMING" val="|1.6|0.2|0.2"/>
</p:tagLst>
</file>

<file path=ppt/theme/theme1.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CJ2022</Template>
  <TotalTime>13208</TotalTime>
  <Words>3805</Words>
  <Application>Microsoft Office PowerPoint</Application>
  <PresentationFormat>Widescreen</PresentationFormat>
  <Paragraphs>779</Paragraphs>
  <Slides>44</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44</vt:i4>
      </vt:variant>
    </vt:vector>
  </HeadingPairs>
  <TitlesOfParts>
    <vt:vector size="62" baseType="lpstr">
      <vt:lpstr>Arial Unicode MS</vt:lpstr>
      <vt:lpstr>MS Mincho</vt:lpstr>
      <vt:lpstr>MS PGothic</vt:lpstr>
      <vt:lpstr>等线</vt:lpstr>
      <vt:lpstr>仿宋</vt:lpstr>
      <vt:lpstr>华文楷体</vt:lpstr>
      <vt:lpstr>隶书</vt:lpstr>
      <vt:lpstr>宋体</vt:lpstr>
      <vt:lpstr>微软雅黑</vt:lpstr>
      <vt:lpstr>Arial</vt:lpstr>
      <vt:lpstr>Calibri</vt:lpstr>
      <vt:lpstr>Cambria Math</vt:lpstr>
      <vt:lpstr>Franklin Gothic Book</vt:lpstr>
      <vt:lpstr>Franklin Gothic Medium</vt:lpstr>
      <vt:lpstr>Symbol</vt:lpstr>
      <vt:lpstr>Times New Roman</vt:lpstr>
      <vt:lpstr>Wingdings</vt:lpstr>
      <vt:lpstr>6_Office 主题​​</vt:lpstr>
      <vt:lpstr>PowerPoint Presentation</vt:lpstr>
      <vt:lpstr>Content</vt:lpstr>
      <vt:lpstr>A brief introduction to CEPC</vt:lpstr>
      <vt:lpstr>CEPC Layout and Design Essentials</vt:lpstr>
      <vt:lpstr>Key components and prototype R&amp;D</vt:lpstr>
      <vt:lpstr>Key Technology Readiness</vt:lpstr>
      <vt:lpstr>TDR main parameters</vt:lpstr>
      <vt:lpstr>CEPC operation plan</vt:lpstr>
      <vt:lpstr>Cost proportion</vt:lpstr>
      <vt:lpstr>TDR international reviews</vt:lpstr>
      <vt:lpstr>Technology review presentations</vt:lpstr>
      <vt:lpstr>Technical review reports</vt:lpstr>
      <vt:lpstr>Major activates to finalize the TDR</vt:lpstr>
      <vt:lpstr>Technology review presentations</vt:lpstr>
      <vt:lpstr>Cost review report</vt:lpstr>
      <vt:lpstr>Domestic civil review</vt:lpstr>
      <vt:lpstr>Civil review report to IAC subpanel</vt:lpstr>
      <vt:lpstr>Highlights: collider lattice for all energies</vt:lpstr>
      <vt:lpstr>Highlights: SRF System Design and Upgrade Plan</vt:lpstr>
      <vt:lpstr>Highlights: SRF cavities and modules</vt:lpstr>
      <vt:lpstr>Highlights: dual-aperture magnet for collider</vt:lpstr>
      <vt:lpstr>Highlights: weak field dipole for booster</vt:lpstr>
      <vt:lpstr>Highlight: Vacuum system</vt:lpstr>
      <vt:lpstr>Highlights: CEPC as a gamma SR source</vt:lpstr>
      <vt:lpstr>Highlight: R&amp;D for Iron-based HTS magnets</vt:lpstr>
      <vt:lpstr>Highlight: conventional technology from HEPS/BEPC</vt:lpstr>
      <vt:lpstr>Experience on Acc. Construction and good records</vt:lpstr>
      <vt:lpstr>Plans: klystron</vt:lpstr>
      <vt:lpstr>Plans: Alignment</vt:lpstr>
      <vt:lpstr>Plans: Control system</vt:lpstr>
      <vt:lpstr>Plan: Automatic production line for magnet</vt:lpstr>
      <vt:lpstr>Plans: Further efforts on green accelerator</vt:lpstr>
      <vt:lpstr>Plans: Continue MDI studies</vt:lpstr>
      <vt:lpstr>TDR plan: Plasma wake field acceleration</vt:lpstr>
      <vt:lpstr>CEPC drives PWFA study @ IHEP</vt:lpstr>
      <vt:lpstr>Leading scientist and founding</vt:lpstr>
      <vt:lpstr>Test facility to be built at BEPCII</vt:lpstr>
      <vt:lpstr>CEPC timeline</vt:lpstr>
      <vt:lpstr>Plan: Carry out EDR study</vt:lpstr>
      <vt:lpstr>Summary</vt:lpstr>
      <vt:lpstr>Acknowledgements</vt:lpstr>
      <vt:lpstr>Backup slides</vt:lpstr>
      <vt:lpstr>History</vt:lpstr>
      <vt:lpstr>Key scientific issues and technological 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 Cao</dc:creator>
  <cp:lastModifiedBy>liyuhui</cp:lastModifiedBy>
  <cp:revision>420</cp:revision>
  <dcterms:created xsi:type="dcterms:W3CDTF">2023-01-01T14:23:30Z</dcterms:created>
  <dcterms:modified xsi:type="dcterms:W3CDTF">2023-10-30T05:58:07Z</dcterms:modified>
</cp:coreProperties>
</file>