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5" r:id="rId5"/>
    <p:sldId id="264" r:id="rId6"/>
    <p:sldId id="263" r:id="rId7"/>
    <p:sldId id="262" r:id="rId8"/>
    <p:sldId id="261" r:id="rId9"/>
    <p:sldId id="266" r:id="rId10"/>
    <p:sldId id="257" r:id="rId11"/>
    <p:sldId id="260" r:id="rId12"/>
    <p:sldId id="267" r:id="rId13"/>
    <p:sldId id="269"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4" autoAdjust="0"/>
    <p:restoredTop sz="94660"/>
  </p:normalViewPr>
  <p:slideViewPr>
    <p:cSldViewPr snapToGrid="0" showGuides="1">
      <p:cViewPr varScale="1">
        <p:scale>
          <a:sx n="106" d="100"/>
          <a:sy n="106" d="100"/>
        </p:scale>
        <p:origin x="64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A0DDC-C4C1-6218-C353-56E72692090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A4931A8-4DAA-2CF9-A8B0-E85BA9F85C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FAECBA2-5829-EDD9-9304-F8487CB19466}"/>
              </a:ext>
            </a:extLst>
          </p:cNvPr>
          <p:cNvSpPr>
            <a:spLocks noGrp="1"/>
          </p:cNvSpPr>
          <p:nvPr>
            <p:ph type="dt" sz="half" idx="10"/>
          </p:nvPr>
        </p:nvSpPr>
        <p:spPr/>
        <p:txBody>
          <a:bodyPr/>
          <a:lstStyle/>
          <a:p>
            <a:fld id="{CD459A6E-C2E1-4EB1-92C0-39A47D6C4B39}" type="datetimeFigureOut">
              <a:rPr lang="en-GB" smtClean="0"/>
              <a:t>28/10/2023</a:t>
            </a:fld>
            <a:endParaRPr lang="en-GB"/>
          </a:p>
        </p:txBody>
      </p:sp>
      <p:sp>
        <p:nvSpPr>
          <p:cNvPr id="5" name="Footer Placeholder 4">
            <a:extLst>
              <a:ext uri="{FF2B5EF4-FFF2-40B4-BE49-F238E27FC236}">
                <a16:creationId xmlns:a16="http://schemas.microsoft.com/office/drawing/2014/main" id="{FD5D56B7-3C19-0DB5-AA9E-C84076FC9B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1052053-A2A2-EA84-4AFA-4884D27F2867}"/>
              </a:ext>
            </a:extLst>
          </p:cNvPr>
          <p:cNvSpPr>
            <a:spLocks noGrp="1"/>
          </p:cNvSpPr>
          <p:nvPr>
            <p:ph type="sldNum" sz="quarter" idx="12"/>
          </p:nvPr>
        </p:nvSpPr>
        <p:spPr/>
        <p:txBody>
          <a:bodyPr/>
          <a:lstStyle/>
          <a:p>
            <a:fld id="{AD9A3E7E-B824-4C8F-9277-5351A13944DA}" type="slidenum">
              <a:rPr lang="en-GB" smtClean="0"/>
              <a:t>‹#›</a:t>
            </a:fld>
            <a:endParaRPr lang="en-GB"/>
          </a:p>
        </p:txBody>
      </p:sp>
    </p:spTree>
    <p:extLst>
      <p:ext uri="{BB962C8B-B14F-4D97-AF65-F5344CB8AC3E}">
        <p14:creationId xmlns:p14="http://schemas.microsoft.com/office/powerpoint/2010/main" val="2711709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29F93-A1BC-83A6-F5D0-9CB1B24F3CD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DE3A751-4FB6-511F-74D8-4C16098709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78DE3EB-6363-D9D3-6A88-09106D99388A}"/>
              </a:ext>
            </a:extLst>
          </p:cNvPr>
          <p:cNvSpPr>
            <a:spLocks noGrp="1"/>
          </p:cNvSpPr>
          <p:nvPr>
            <p:ph type="dt" sz="half" idx="10"/>
          </p:nvPr>
        </p:nvSpPr>
        <p:spPr/>
        <p:txBody>
          <a:bodyPr/>
          <a:lstStyle/>
          <a:p>
            <a:fld id="{CD459A6E-C2E1-4EB1-92C0-39A47D6C4B39}" type="datetimeFigureOut">
              <a:rPr lang="en-GB" smtClean="0"/>
              <a:t>28/10/2023</a:t>
            </a:fld>
            <a:endParaRPr lang="en-GB"/>
          </a:p>
        </p:txBody>
      </p:sp>
      <p:sp>
        <p:nvSpPr>
          <p:cNvPr id="5" name="Footer Placeholder 4">
            <a:extLst>
              <a:ext uri="{FF2B5EF4-FFF2-40B4-BE49-F238E27FC236}">
                <a16:creationId xmlns:a16="http://schemas.microsoft.com/office/drawing/2014/main" id="{33A5CD4B-FD3E-AB9E-9C7B-9486FA52CA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5122687-98A0-056D-557C-10EE28B1E30B}"/>
              </a:ext>
            </a:extLst>
          </p:cNvPr>
          <p:cNvSpPr>
            <a:spLocks noGrp="1"/>
          </p:cNvSpPr>
          <p:nvPr>
            <p:ph type="sldNum" sz="quarter" idx="12"/>
          </p:nvPr>
        </p:nvSpPr>
        <p:spPr/>
        <p:txBody>
          <a:bodyPr/>
          <a:lstStyle/>
          <a:p>
            <a:fld id="{AD9A3E7E-B824-4C8F-9277-5351A13944DA}" type="slidenum">
              <a:rPr lang="en-GB" smtClean="0"/>
              <a:t>‹#›</a:t>
            </a:fld>
            <a:endParaRPr lang="en-GB"/>
          </a:p>
        </p:txBody>
      </p:sp>
    </p:spTree>
    <p:extLst>
      <p:ext uri="{BB962C8B-B14F-4D97-AF65-F5344CB8AC3E}">
        <p14:creationId xmlns:p14="http://schemas.microsoft.com/office/powerpoint/2010/main" val="3243888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ABE99B-683E-46AE-E323-405AA4C95A8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5C5905-2A8D-F29A-F76E-B37B4F7FC1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372923-977A-FB1F-C615-A6A31814BF24}"/>
              </a:ext>
            </a:extLst>
          </p:cNvPr>
          <p:cNvSpPr>
            <a:spLocks noGrp="1"/>
          </p:cNvSpPr>
          <p:nvPr>
            <p:ph type="dt" sz="half" idx="10"/>
          </p:nvPr>
        </p:nvSpPr>
        <p:spPr/>
        <p:txBody>
          <a:bodyPr/>
          <a:lstStyle/>
          <a:p>
            <a:fld id="{CD459A6E-C2E1-4EB1-92C0-39A47D6C4B39}" type="datetimeFigureOut">
              <a:rPr lang="en-GB" smtClean="0"/>
              <a:t>28/10/2023</a:t>
            </a:fld>
            <a:endParaRPr lang="en-GB"/>
          </a:p>
        </p:txBody>
      </p:sp>
      <p:sp>
        <p:nvSpPr>
          <p:cNvPr id="5" name="Footer Placeholder 4">
            <a:extLst>
              <a:ext uri="{FF2B5EF4-FFF2-40B4-BE49-F238E27FC236}">
                <a16:creationId xmlns:a16="http://schemas.microsoft.com/office/drawing/2014/main" id="{5BA0CB66-A667-F993-408C-AE3F15E5E6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6D1281-2E11-54D9-179D-DFCCA8BACBA7}"/>
              </a:ext>
            </a:extLst>
          </p:cNvPr>
          <p:cNvSpPr>
            <a:spLocks noGrp="1"/>
          </p:cNvSpPr>
          <p:nvPr>
            <p:ph type="sldNum" sz="quarter" idx="12"/>
          </p:nvPr>
        </p:nvSpPr>
        <p:spPr/>
        <p:txBody>
          <a:bodyPr/>
          <a:lstStyle/>
          <a:p>
            <a:fld id="{AD9A3E7E-B824-4C8F-9277-5351A13944DA}" type="slidenum">
              <a:rPr lang="en-GB" smtClean="0"/>
              <a:t>‹#›</a:t>
            </a:fld>
            <a:endParaRPr lang="en-GB"/>
          </a:p>
        </p:txBody>
      </p:sp>
    </p:spTree>
    <p:extLst>
      <p:ext uri="{BB962C8B-B14F-4D97-AF65-F5344CB8AC3E}">
        <p14:creationId xmlns:p14="http://schemas.microsoft.com/office/powerpoint/2010/main" val="4009697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E7816-AEAF-62B4-DDA2-5BC838351E7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41B9DE3-A96E-B649-9576-FC9F4E5943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E5C609-1921-00E2-9777-AE0B825896C8}"/>
              </a:ext>
            </a:extLst>
          </p:cNvPr>
          <p:cNvSpPr>
            <a:spLocks noGrp="1"/>
          </p:cNvSpPr>
          <p:nvPr>
            <p:ph type="dt" sz="half" idx="10"/>
          </p:nvPr>
        </p:nvSpPr>
        <p:spPr/>
        <p:txBody>
          <a:bodyPr/>
          <a:lstStyle/>
          <a:p>
            <a:fld id="{CD459A6E-C2E1-4EB1-92C0-39A47D6C4B39}" type="datetimeFigureOut">
              <a:rPr lang="en-GB" smtClean="0"/>
              <a:t>28/10/2023</a:t>
            </a:fld>
            <a:endParaRPr lang="en-GB"/>
          </a:p>
        </p:txBody>
      </p:sp>
      <p:sp>
        <p:nvSpPr>
          <p:cNvPr id="5" name="Footer Placeholder 4">
            <a:extLst>
              <a:ext uri="{FF2B5EF4-FFF2-40B4-BE49-F238E27FC236}">
                <a16:creationId xmlns:a16="http://schemas.microsoft.com/office/drawing/2014/main" id="{4EAE4411-CA35-647D-EF23-5C9F5527ECF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20D0FC-4413-21B0-657E-E06FF5922D69}"/>
              </a:ext>
            </a:extLst>
          </p:cNvPr>
          <p:cNvSpPr>
            <a:spLocks noGrp="1"/>
          </p:cNvSpPr>
          <p:nvPr>
            <p:ph type="sldNum" sz="quarter" idx="12"/>
          </p:nvPr>
        </p:nvSpPr>
        <p:spPr/>
        <p:txBody>
          <a:bodyPr/>
          <a:lstStyle/>
          <a:p>
            <a:fld id="{AD9A3E7E-B824-4C8F-9277-5351A13944DA}" type="slidenum">
              <a:rPr lang="en-GB" smtClean="0"/>
              <a:t>‹#›</a:t>
            </a:fld>
            <a:endParaRPr lang="en-GB"/>
          </a:p>
        </p:txBody>
      </p:sp>
    </p:spTree>
    <p:extLst>
      <p:ext uri="{BB962C8B-B14F-4D97-AF65-F5344CB8AC3E}">
        <p14:creationId xmlns:p14="http://schemas.microsoft.com/office/powerpoint/2010/main" val="1989394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BB34A-3568-1089-25E6-110A20A6AC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4C6D5E8-5268-4B03-3A3B-5B135CC7AD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9A84443-7E0F-87F0-EE33-ABAC2119DBD7}"/>
              </a:ext>
            </a:extLst>
          </p:cNvPr>
          <p:cNvSpPr>
            <a:spLocks noGrp="1"/>
          </p:cNvSpPr>
          <p:nvPr>
            <p:ph type="dt" sz="half" idx="10"/>
          </p:nvPr>
        </p:nvSpPr>
        <p:spPr/>
        <p:txBody>
          <a:bodyPr/>
          <a:lstStyle/>
          <a:p>
            <a:fld id="{CD459A6E-C2E1-4EB1-92C0-39A47D6C4B39}" type="datetimeFigureOut">
              <a:rPr lang="en-GB" smtClean="0"/>
              <a:t>28/10/2023</a:t>
            </a:fld>
            <a:endParaRPr lang="en-GB"/>
          </a:p>
        </p:txBody>
      </p:sp>
      <p:sp>
        <p:nvSpPr>
          <p:cNvPr id="5" name="Footer Placeholder 4">
            <a:extLst>
              <a:ext uri="{FF2B5EF4-FFF2-40B4-BE49-F238E27FC236}">
                <a16:creationId xmlns:a16="http://schemas.microsoft.com/office/drawing/2014/main" id="{1EFEE303-3811-5A50-7676-34F1AA44C5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8F1BD4C-C0BB-3250-A940-6149D4E17C87}"/>
              </a:ext>
            </a:extLst>
          </p:cNvPr>
          <p:cNvSpPr>
            <a:spLocks noGrp="1"/>
          </p:cNvSpPr>
          <p:nvPr>
            <p:ph type="sldNum" sz="quarter" idx="12"/>
          </p:nvPr>
        </p:nvSpPr>
        <p:spPr/>
        <p:txBody>
          <a:bodyPr/>
          <a:lstStyle/>
          <a:p>
            <a:fld id="{AD9A3E7E-B824-4C8F-9277-5351A13944DA}" type="slidenum">
              <a:rPr lang="en-GB" smtClean="0"/>
              <a:t>‹#›</a:t>
            </a:fld>
            <a:endParaRPr lang="en-GB"/>
          </a:p>
        </p:txBody>
      </p:sp>
    </p:spTree>
    <p:extLst>
      <p:ext uri="{BB962C8B-B14F-4D97-AF65-F5344CB8AC3E}">
        <p14:creationId xmlns:p14="http://schemas.microsoft.com/office/powerpoint/2010/main" val="689082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BACAD-FD8D-3B81-3DF6-118ACDDD28C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74D82E2-699A-3248-2E48-8D61640DF5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3849C59-755B-9B87-99A5-555A4C0775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CBB192F-E157-E14B-37DC-9A91E491C987}"/>
              </a:ext>
            </a:extLst>
          </p:cNvPr>
          <p:cNvSpPr>
            <a:spLocks noGrp="1"/>
          </p:cNvSpPr>
          <p:nvPr>
            <p:ph type="dt" sz="half" idx="10"/>
          </p:nvPr>
        </p:nvSpPr>
        <p:spPr/>
        <p:txBody>
          <a:bodyPr/>
          <a:lstStyle/>
          <a:p>
            <a:fld id="{CD459A6E-C2E1-4EB1-92C0-39A47D6C4B39}" type="datetimeFigureOut">
              <a:rPr lang="en-GB" smtClean="0"/>
              <a:t>28/10/2023</a:t>
            </a:fld>
            <a:endParaRPr lang="en-GB"/>
          </a:p>
        </p:txBody>
      </p:sp>
      <p:sp>
        <p:nvSpPr>
          <p:cNvPr id="6" name="Footer Placeholder 5">
            <a:extLst>
              <a:ext uri="{FF2B5EF4-FFF2-40B4-BE49-F238E27FC236}">
                <a16:creationId xmlns:a16="http://schemas.microsoft.com/office/drawing/2014/main" id="{8256B827-FD04-81BC-72ED-001AFB108F2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A7AA921-9C50-6CBB-FD1B-F8954B935DA7}"/>
              </a:ext>
            </a:extLst>
          </p:cNvPr>
          <p:cNvSpPr>
            <a:spLocks noGrp="1"/>
          </p:cNvSpPr>
          <p:nvPr>
            <p:ph type="sldNum" sz="quarter" idx="12"/>
          </p:nvPr>
        </p:nvSpPr>
        <p:spPr/>
        <p:txBody>
          <a:bodyPr/>
          <a:lstStyle/>
          <a:p>
            <a:fld id="{AD9A3E7E-B824-4C8F-9277-5351A13944DA}" type="slidenum">
              <a:rPr lang="en-GB" smtClean="0"/>
              <a:t>‹#›</a:t>
            </a:fld>
            <a:endParaRPr lang="en-GB"/>
          </a:p>
        </p:txBody>
      </p:sp>
    </p:spTree>
    <p:extLst>
      <p:ext uri="{BB962C8B-B14F-4D97-AF65-F5344CB8AC3E}">
        <p14:creationId xmlns:p14="http://schemas.microsoft.com/office/powerpoint/2010/main" val="1069779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F5BBD-EAB2-5280-5F41-31BC1BE533C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C50B5BA-8074-1C14-45C1-8BD1CD4955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BB0D79-1504-8D61-2736-3B6D628C33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D0A893C-ABE8-5C97-AA66-2B232B3C61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7C7CB3-BFE1-F93A-5319-C9B1E684FA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F70FB48-FC0C-94DC-8C05-D094AC7B989A}"/>
              </a:ext>
            </a:extLst>
          </p:cNvPr>
          <p:cNvSpPr>
            <a:spLocks noGrp="1"/>
          </p:cNvSpPr>
          <p:nvPr>
            <p:ph type="dt" sz="half" idx="10"/>
          </p:nvPr>
        </p:nvSpPr>
        <p:spPr/>
        <p:txBody>
          <a:bodyPr/>
          <a:lstStyle/>
          <a:p>
            <a:fld id="{CD459A6E-C2E1-4EB1-92C0-39A47D6C4B39}" type="datetimeFigureOut">
              <a:rPr lang="en-GB" smtClean="0"/>
              <a:t>28/10/2023</a:t>
            </a:fld>
            <a:endParaRPr lang="en-GB"/>
          </a:p>
        </p:txBody>
      </p:sp>
      <p:sp>
        <p:nvSpPr>
          <p:cNvPr id="8" name="Footer Placeholder 7">
            <a:extLst>
              <a:ext uri="{FF2B5EF4-FFF2-40B4-BE49-F238E27FC236}">
                <a16:creationId xmlns:a16="http://schemas.microsoft.com/office/drawing/2014/main" id="{6C5D3E7C-7DD6-38B8-3A8B-4633E9A2BAB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88D64B4-DB77-4C2B-B0FA-718947743E18}"/>
              </a:ext>
            </a:extLst>
          </p:cNvPr>
          <p:cNvSpPr>
            <a:spLocks noGrp="1"/>
          </p:cNvSpPr>
          <p:nvPr>
            <p:ph type="sldNum" sz="quarter" idx="12"/>
          </p:nvPr>
        </p:nvSpPr>
        <p:spPr/>
        <p:txBody>
          <a:bodyPr/>
          <a:lstStyle/>
          <a:p>
            <a:fld id="{AD9A3E7E-B824-4C8F-9277-5351A13944DA}" type="slidenum">
              <a:rPr lang="en-GB" smtClean="0"/>
              <a:t>‹#›</a:t>
            </a:fld>
            <a:endParaRPr lang="en-GB"/>
          </a:p>
        </p:txBody>
      </p:sp>
    </p:spTree>
    <p:extLst>
      <p:ext uri="{BB962C8B-B14F-4D97-AF65-F5344CB8AC3E}">
        <p14:creationId xmlns:p14="http://schemas.microsoft.com/office/powerpoint/2010/main" val="4077900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6C114-C882-7181-AF4C-CD47FDE2BFB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FEB91F5-C806-D126-F2AD-6F68ABB3BB77}"/>
              </a:ext>
            </a:extLst>
          </p:cNvPr>
          <p:cNvSpPr>
            <a:spLocks noGrp="1"/>
          </p:cNvSpPr>
          <p:nvPr>
            <p:ph type="dt" sz="half" idx="10"/>
          </p:nvPr>
        </p:nvSpPr>
        <p:spPr/>
        <p:txBody>
          <a:bodyPr/>
          <a:lstStyle/>
          <a:p>
            <a:fld id="{CD459A6E-C2E1-4EB1-92C0-39A47D6C4B39}" type="datetimeFigureOut">
              <a:rPr lang="en-GB" smtClean="0"/>
              <a:t>28/10/2023</a:t>
            </a:fld>
            <a:endParaRPr lang="en-GB"/>
          </a:p>
        </p:txBody>
      </p:sp>
      <p:sp>
        <p:nvSpPr>
          <p:cNvPr id="4" name="Footer Placeholder 3">
            <a:extLst>
              <a:ext uri="{FF2B5EF4-FFF2-40B4-BE49-F238E27FC236}">
                <a16:creationId xmlns:a16="http://schemas.microsoft.com/office/drawing/2014/main" id="{70770167-DC79-728C-6B11-7379C4CEEB3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E2FFB10-88E9-99E4-B1FE-25507A3C8021}"/>
              </a:ext>
            </a:extLst>
          </p:cNvPr>
          <p:cNvSpPr>
            <a:spLocks noGrp="1"/>
          </p:cNvSpPr>
          <p:nvPr>
            <p:ph type="sldNum" sz="quarter" idx="12"/>
          </p:nvPr>
        </p:nvSpPr>
        <p:spPr/>
        <p:txBody>
          <a:bodyPr/>
          <a:lstStyle/>
          <a:p>
            <a:fld id="{AD9A3E7E-B824-4C8F-9277-5351A13944DA}" type="slidenum">
              <a:rPr lang="en-GB" smtClean="0"/>
              <a:t>‹#›</a:t>
            </a:fld>
            <a:endParaRPr lang="en-GB"/>
          </a:p>
        </p:txBody>
      </p:sp>
    </p:spTree>
    <p:extLst>
      <p:ext uri="{BB962C8B-B14F-4D97-AF65-F5344CB8AC3E}">
        <p14:creationId xmlns:p14="http://schemas.microsoft.com/office/powerpoint/2010/main" val="3173526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6CA8E9-1899-FB7C-499C-5421A66FE0B9}"/>
              </a:ext>
            </a:extLst>
          </p:cNvPr>
          <p:cNvSpPr>
            <a:spLocks noGrp="1"/>
          </p:cNvSpPr>
          <p:nvPr>
            <p:ph type="dt" sz="half" idx="10"/>
          </p:nvPr>
        </p:nvSpPr>
        <p:spPr/>
        <p:txBody>
          <a:bodyPr/>
          <a:lstStyle/>
          <a:p>
            <a:fld id="{CD459A6E-C2E1-4EB1-92C0-39A47D6C4B39}" type="datetimeFigureOut">
              <a:rPr lang="en-GB" smtClean="0"/>
              <a:t>28/10/2023</a:t>
            </a:fld>
            <a:endParaRPr lang="en-GB"/>
          </a:p>
        </p:txBody>
      </p:sp>
      <p:sp>
        <p:nvSpPr>
          <p:cNvPr id="3" name="Footer Placeholder 2">
            <a:extLst>
              <a:ext uri="{FF2B5EF4-FFF2-40B4-BE49-F238E27FC236}">
                <a16:creationId xmlns:a16="http://schemas.microsoft.com/office/drawing/2014/main" id="{05067081-98E0-0613-6145-D44D1A2F0A9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DA4967C-6B52-1F22-3F69-0051D96223FF}"/>
              </a:ext>
            </a:extLst>
          </p:cNvPr>
          <p:cNvSpPr>
            <a:spLocks noGrp="1"/>
          </p:cNvSpPr>
          <p:nvPr>
            <p:ph type="sldNum" sz="quarter" idx="12"/>
          </p:nvPr>
        </p:nvSpPr>
        <p:spPr/>
        <p:txBody>
          <a:bodyPr/>
          <a:lstStyle/>
          <a:p>
            <a:fld id="{AD9A3E7E-B824-4C8F-9277-5351A13944DA}" type="slidenum">
              <a:rPr lang="en-GB" smtClean="0"/>
              <a:t>‹#›</a:t>
            </a:fld>
            <a:endParaRPr lang="en-GB"/>
          </a:p>
        </p:txBody>
      </p:sp>
    </p:spTree>
    <p:extLst>
      <p:ext uri="{BB962C8B-B14F-4D97-AF65-F5344CB8AC3E}">
        <p14:creationId xmlns:p14="http://schemas.microsoft.com/office/powerpoint/2010/main" val="569873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83D4A-1940-6E1F-28F2-F968E43650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72B9648-23D8-EC93-FF2C-A1F15B07CF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C50F272-D9D6-FAF4-5202-CD31A0F8BA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3B4890-A4B7-70A6-A807-F51D2933C558}"/>
              </a:ext>
            </a:extLst>
          </p:cNvPr>
          <p:cNvSpPr>
            <a:spLocks noGrp="1"/>
          </p:cNvSpPr>
          <p:nvPr>
            <p:ph type="dt" sz="half" idx="10"/>
          </p:nvPr>
        </p:nvSpPr>
        <p:spPr/>
        <p:txBody>
          <a:bodyPr/>
          <a:lstStyle/>
          <a:p>
            <a:fld id="{CD459A6E-C2E1-4EB1-92C0-39A47D6C4B39}" type="datetimeFigureOut">
              <a:rPr lang="en-GB" smtClean="0"/>
              <a:t>28/10/2023</a:t>
            </a:fld>
            <a:endParaRPr lang="en-GB"/>
          </a:p>
        </p:txBody>
      </p:sp>
      <p:sp>
        <p:nvSpPr>
          <p:cNvPr id="6" name="Footer Placeholder 5">
            <a:extLst>
              <a:ext uri="{FF2B5EF4-FFF2-40B4-BE49-F238E27FC236}">
                <a16:creationId xmlns:a16="http://schemas.microsoft.com/office/drawing/2014/main" id="{883E66AE-E1A4-01C2-94CF-0F0F817E763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526CD5F-4102-B9D3-73BB-1E63F22D5275}"/>
              </a:ext>
            </a:extLst>
          </p:cNvPr>
          <p:cNvSpPr>
            <a:spLocks noGrp="1"/>
          </p:cNvSpPr>
          <p:nvPr>
            <p:ph type="sldNum" sz="quarter" idx="12"/>
          </p:nvPr>
        </p:nvSpPr>
        <p:spPr/>
        <p:txBody>
          <a:bodyPr/>
          <a:lstStyle/>
          <a:p>
            <a:fld id="{AD9A3E7E-B824-4C8F-9277-5351A13944DA}" type="slidenum">
              <a:rPr lang="en-GB" smtClean="0"/>
              <a:t>‹#›</a:t>
            </a:fld>
            <a:endParaRPr lang="en-GB"/>
          </a:p>
        </p:txBody>
      </p:sp>
    </p:spTree>
    <p:extLst>
      <p:ext uri="{BB962C8B-B14F-4D97-AF65-F5344CB8AC3E}">
        <p14:creationId xmlns:p14="http://schemas.microsoft.com/office/powerpoint/2010/main" val="4055809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A8259-3544-4000-F320-E3FC96DC8A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4FC63B9-A1E5-683D-6956-6071B182D1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1FDA171-00C2-6EBC-905D-D99A323B0E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50713A-8B3C-CE73-F4BF-84DA87CE06EF}"/>
              </a:ext>
            </a:extLst>
          </p:cNvPr>
          <p:cNvSpPr>
            <a:spLocks noGrp="1"/>
          </p:cNvSpPr>
          <p:nvPr>
            <p:ph type="dt" sz="half" idx="10"/>
          </p:nvPr>
        </p:nvSpPr>
        <p:spPr/>
        <p:txBody>
          <a:bodyPr/>
          <a:lstStyle/>
          <a:p>
            <a:fld id="{CD459A6E-C2E1-4EB1-92C0-39A47D6C4B39}" type="datetimeFigureOut">
              <a:rPr lang="en-GB" smtClean="0"/>
              <a:t>28/10/2023</a:t>
            </a:fld>
            <a:endParaRPr lang="en-GB"/>
          </a:p>
        </p:txBody>
      </p:sp>
      <p:sp>
        <p:nvSpPr>
          <p:cNvPr id="6" name="Footer Placeholder 5">
            <a:extLst>
              <a:ext uri="{FF2B5EF4-FFF2-40B4-BE49-F238E27FC236}">
                <a16:creationId xmlns:a16="http://schemas.microsoft.com/office/drawing/2014/main" id="{D30FD706-7076-4545-D72A-9A003FEC9E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25F3110-D6EF-2833-B3A5-F54A3373054E}"/>
              </a:ext>
            </a:extLst>
          </p:cNvPr>
          <p:cNvSpPr>
            <a:spLocks noGrp="1"/>
          </p:cNvSpPr>
          <p:nvPr>
            <p:ph type="sldNum" sz="quarter" idx="12"/>
          </p:nvPr>
        </p:nvSpPr>
        <p:spPr/>
        <p:txBody>
          <a:bodyPr/>
          <a:lstStyle/>
          <a:p>
            <a:fld id="{AD9A3E7E-B824-4C8F-9277-5351A13944DA}" type="slidenum">
              <a:rPr lang="en-GB" smtClean="0"/>
              <a:t>‹#›</a:t>
            </a:fld>
            <a:endParaRPr lang="en-GB"/>
          </a:p>
        </p:txBody>
      </p:sp>
    </p:spTree>
    <p:extLst>
      <p:ext uri="{BB962C8B-B14F-4D97-AF65-F5344CB8AC3E}">
        <p14:creationId xmlns:p14="http://schemas.microsoft.com/office/powerpoint/2010/main" val="3984880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735AE8-36A6-0D08-722F-692B868788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86EB576-B7BB-1343-DDAC-5524141989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EBD643-0024-6710-C56C-9B9D3A6CEA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459A6E-C2E1-4EB1-92C0-39A47D6C4B39}" type="datetimeFigureOut">
              <a:rPr lang="en-GB" smtClean="0"/>
              <a:t>28/10/2023</a:t>
            </a:fld>
            <a:endParaRPr lang="en-GB"/>
          </a:p>
        </p:txBody>
      </p:sp>
      <p:sp>
        <p:nvSpPr>
          <p:cNvPr id="5" name="Footer Placeholder 4">
            <a:extLst>
              <a:ext uri="{FF2B5EF4-FFF2-40B4-BE49-F238E27FC236}">
                <a16:creationId xmlns:a16="http://schemas.microsoft.com/office/drawing/2014/main" id="{4DEB5CCD-6450-F674-3E78-478A0B1E31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3842C4B-4BF0-5BDD-8B15-5BD16493AA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9A3E7E-B824-4C8F-9277-5351A13944DA}" type="slidenum">
              <a:rPr lang="en-GB" smtClean="0"/>
              <a:t>‹#›</a:t>
            </a:fld>
            <a:endParaRPr lang="en-GB"/>
          </a:p>
        </p:txBody>
      </p:sp>
    </p:spTree>
    <p:extLst>
      <p:ext uri="{BB962C8B-B14F-4D97-AF65-F5344CB8AC3E}">
        <p14:creationId xmlns:p14="http://schemas.microsoft.com/office/powerpoint/2010/main" val="7543548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C787E-EB5F-D170-6850-9A5ED485E672}"/>
              </a:ext>
            </a:extLst>
          </p:cNvPr>
          <p:cNvSpPr>
            <a:spLocks noGrp="1"/>
          </p:cNvSpPr>
          <p:nvPr>
            <p:ph type="ctrTitle"/>
          </p:nvPr>
        </p:nvSpPr>
        <p:spPr>
          <a:xfrm>
            <a:off x="1524000" y="388834"/>
            <a:ext cx="9144000" cy="2387600"/>
          </a:xfrm>
        </p:spPr>
        <p:txBody>
          <a:bodyPr/>
          <a:lstStyle/>
          <a:p>
            <a:r>
              <a:rPr lang="en-US" dirty="0"/>
              <a:t>CEPC TDR-Phase 1 Review</a:t>
            </a:r>
            <a:endParaRPr lang="en-GB" dirty="0"/>
          </a:p>
        </p:txBody>
      </p:sp>
      <p:sp>
        <p:nvSpPr>
          <p:cNvPr id="3" name="Subtitle 2">
            <a:extLst>
              <a:ext uri="{FF2B5EF4-FFF2-40B4-BE49-F238E27FC236}">
                <a16:creationId xmlns:a16="http://schemas.microsoft.com/office/drawing/2014/main" id="{29701544-BA5A-042E-DD11-2FE949413BA2}"/>
              </a:ext>
            </a:extLst>
          </p:cNvPr>
          <p:cNvSpPr>
            <a:spLocks noGrp="1"/>
          </p:cNvSpPr>
          <p:nvPr>
            <p:ph type="subTitle" idx="1"/>
          </p:nvPr>
        </p:nvSpPr>
        <p:spPr>
          <a:xfrm>
            <a:off x="1524000" y="3850455"/>
            <a:ext cx="9144000" cy="1655762"/>
          </a:xfrm>
        </p:spPr>
        <p:txBody>
          <a:bodyPr/>
          <a:lstStyle/>
          <a:p>
            <a:r>
              <a:rPr lang="en-US" dirty="0"/>
              <a:t>Frank Zimmermann, CEPC IAC meeting, 30 October 2023</a:t>
            </a:r>
            <a:endParaRPr lang="en-GB" dirty="0"/>
          </a:p>
        </p:txBody>
      </p:sp>
    </p:spTree>
    <p:extLst>
      <p:ext uri="{BB962C8B-B14F-4D97-AF65-F5344CB8AC3E}">
        <p14:creationId xmlns:p14="http://schemas.microsoft.com/office/powerpoint/2010/main" val="3440647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9B8BFF-214C-373B-A5BA-B67F55A1C7B5}"/>
              </a:ext>
            </a:extLst>
          </p:cNvPr>
          <p:cNvPicPr>
            <a:picLocks noChangeAspect="1"/>
          </p:cNvPicPr>
          <p:nvPr/>
        </p:nvPicPr>
        <p:blipFill>
          <a:blip r:embed="rId2"/>
          <a:stretch>
            <a:fillRect/>
          </a:stretch>
        </p:blipFill>
        <p:spPr>
          <a:xfrm>
            <a:off x="0" y="0"/>
            <a:ext cx="10200893" cy="6913520"/>
          </a:xfrm>
          <a:prstGeom prst="rect">
            <a:avLst/>
          </a:prstGeom>
        </p:spPr>
      </p:pic>
      <p:sp>
        <p:nvSpPr>
          <p:cNvPr id="2" name="Title 1">
            <a:extLst>
              <a:ext uri="{FF2B5EF4-FFF2-40B4-BE49-F238E27FC236}">
                <a16:creationId xmlns:a16="http://schemas.microsoft.com/office/drawing/2014/main" id="{F7F0A92B-AD4A-F7D4-B1FF-1E9CC4103940}"/>
              </a:ext>
            </a:extLst>
          </p:cNvPr>
          <p:cNvSpPr>
            <a:spLocks noGrp="1"/>
          </p:cNvSpPr>
          <p:nvPr>
            <p:ph type="title"/>
          </p:nvPr>
        </p:nvSpPr>
        <p:spPr>
          <a:xfrm>
            <a:off x="10200894" y="1641265"/>
            <a:ext cx="1991106" cy="1325563"/>
          </a:xfrm>
        </p:spPr>
        <p:txBody>
          <a:bodyPr>
            <a:noAutofit/>
          </a:bodyPr>
          <a:lstStyle/>
          <a:p>
            <a:br>
              <a:rPr lang="en-US" sz="3200" dirty="0"/>
            </a:br>
            <a:r>
              <a:rPr lang="en-US" sz="2800" dirty="0"/>
              <a:t>a</a:t>
            </a:r>
            <a:r>
              <a:rPr lang="en-US" sz="3200" dirty="0"/>
              <a:t> </a:t>
            </a:r>
            <a:br>
              <a:rPr lang="en-US" sz="3200" dirty="0"/>
            </a:br>
            <a:r>
              <a:rPr lang="en-US" sz="3200" b="1" dirty="0"/>
              <a:t>thumbs-up</a:t>
            </a:r>
            <a:r>
              <a:rPr lang="en-US" sz="3200" dirty="0"/>
              <a:t> </a:t>
            </a:r>
            <a:br>
              <a:rPr lang="en-US" sz="3200" dirty="0"/>
            </a:br>
            <a:r>
              <a:rPr lang="en-US" sz="2800" dirty="0"/>
              <a:t>from the</a:t>
            </a:r>
            <a:br>
              <a:rPr lang="en-US" sz="2800" dirty="0"/>
            </a:br>
            <a:r>
              <a:rPr lang="en-US" sz="2800" dirty="0"/>
              <a:t>Phase-1 Review Committee</a:t>
            </a:r>
            <a:br>
              <a:rPr lang="en-US" sz="2800" dirty="0"/>
            </a:br>
            <a:r>
              <a:rPr lang="en-US" sz="2800" dirty="0"/>
              <a:t>!</a:t>
            </a:r>
            <a:br>
              <a:rPr lang="en-US" sz="3200" dirty="0"/>
            </a:br>
            <a:endParaRPr lang="en-GB" sz="3200" dirty="0"/>
          </a:p>
        </p:txBody>
      </p:sp>
    </p:spTree>
    <p:extLst>
      <p:ext uri="{BB962C8B-B14F-4D97-AF65-F5344CB8AC3E}">
        <p14:creationId xmlns:p14="http://schemas.microsoft.com/office/powerpoint/2010/main" val="1602852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B4D61-CBA9-E363-5898-60F488A83FBA}"/>
              </a:ext>
            </a:extLst>
          </p:cNvPr>
          <p:cNvSpPr>
            <a:spLocks noGrp="1"/>
          </p:cNvSpPr>
          <p:nvPr>
            <p:ph type="title"/>
          </p:nvPr>
        </p:nvSpPr>
        <p:spPr>
          <a:xfrm>
            <a:off x="701040" y="502920"/>
            <a:ext cx="5041392" cy="1325563"/>
          </a:xfrm>
        </p:spPr>
        <p:txBody>
          <a:bodyPr/>
          <a:lstStyle/>
          <a:p>
            <a:r>
              <a:rPr lang="en-US" dirty="0"/>
              <a:t>the Phase-1 Review Committee</a:t>
            </a:r>
            <a:endParaRPr lang="en-GB" dirty="0"/>
          </a:p>
        </p:txBody>
      </p:sp>
      <p:sp>
        <p:nvSpPr>
          <p:cNvPr id="5" name="TextBox 4">
            <a:extLst>
              <a:ext uri="{FF2B5EF4-FFF2-40B4-BE49-F238E27FC236}">
                <a16:creationId xmlns:a16="http://schemas.microsoft.com/office/drawing/2014/main" id="{EB60E257-5870-1C33-E557-0568F7498E91}"/>
              </a:ext>
            </a:extLst>
          </p:cNvPr>
          <p:cNvSpPr txBox="1"/>
          <p:nvPr/>
        </p:nvSpPr>
        <p:spPr>
          <a:xfrm>
            <a:off x="6165342" y="428178"/>
            <a:ext cx="6094476" cy="60016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Philip Bambade, </a:t>
            </a:r>
            <a:r>
              <a:rPr kumimoji="0" lang="en-GB" sz="2400" b="0" i="0" u="none" strike="noStrike" kern="1200" cap="none" spc="0" normalizeH="0" baseline="0" noProof="0" dirty="0" err="1">
                <a:ln>
                  <a:noFill/>
                </a:ln>
                <a:solidFill>
                  <a:prstClr val="black"/>
                </a:solidFill>
                <a:effectLst/>
                <a:uLnTx/>
                <a:uFillTx/>
                <a:latin typeface="Calibri" panose="020F0502020204030204"/>
                <a:ea typeface="+mn-ea"/>
                <a:cs typeface="+mn-cs"/>
              </a:rPr>
              <a:t>IJCLab</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Maria Enrica Biagini, INFN Frascati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Manuela Boscolo, INFN Frascati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Brian Foster, DESY &amp; U. Oxford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Yoshihiro Funakoshi, KEK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Kazuro Furukawa, KEK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Roberto Kersevan, CERN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Hélène Mainaud Durand, CERN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Norihito Ohuchi, KEK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Carlo Pagani, INFN Milano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Anatoly Sidorin, JINR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Makoto Tobiyama, KEK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Kay Wittenburg, DESY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Akira Yamamoto, KEK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prstClr val="black"/>
                </a:solidFill>
                <a:effectLst/>
                <a:uLnTx/>
                <a:uFillTx/>
                <a:latin typeface="Calibri" panose="020F0502020204030204"/>
                <a:ea typeface="+mn-ea"/>
                <a:cs typeface="+mn-cs"/>
              </a:rPr>
              <a:t>Zhentang</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Zhao, SINAP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Frank Zimmermann, CERN, chair</a:t>
            </a:r>
          </a:p>
        </p:txBody>
      </p:sp>
    </p:spTree>
    <p:extLst>
      <p:ext uri="{BB962C8B-B14F-4D97-AF65-F5344CB8AC3E}">
        <p14:creationId xmlns:p14="http://schemas.microsoft.com/office/powerpoint/2010/main" val="2659475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0F4AE-70C7-15FA-BCD1-54773E27C094}"/>
              </a:ext>
            </a:extLst>
          </p:cNvPr>
          <p:cNvSpPr>
            <a:spLocks noGrp="1"/>
          </p:cNvSpPr>
          <p:nvPr>
            <p:ph type="title"/>
          </p:nvPr>
        </p:nvSpPr>
        <p:spPr>
          <a:xfrm>
            <a:off x="627888" y="2766218"/>
            <a:ext cx="10515600" cy="1325563"/>
          </a:xfrm>
        </p:spPr>
        <p:txBody>
          <a:bodyPr>
            <a:normAutofit fontScale="90000"/>
          </a:bodyPr>
          <a:lstStyle/>
          <a:p>
            <a:r>
              <a:rPr lang="en-US" dirty="0"/>
              <a:t>Phase-1 Review “Sign-Off” Meeting</a:t>
            </a:r>
            <a:br>
              <a:rPr lang="en-US" dirty="0"/>
            </a:br>
            <a:r>
              <a:rPr lang="en-GB" sz="2200" dirty="0">
                <a:latin typeface="+mn-lt"/>
              </a:rPr>
              <a:t> 12 October 2023: zoom meeting to discuss the revised TDR </a:t>
            </a:r>
            <a:br>
              <a:rPr lang="en-GB" dirty="0"/>
            </a:br>
            <a:endParaRPr lang="en-GB" dirty="0"/>
          </a:p>
        </p:txBody>
      </p:sp>
      <p:sp>
        <p:nvSpPr>
          <p:cNvPr id="3" name="Content Placeholder 2">
            <a:extLst>
              <a:ext uri="{FF2B5EF4-FFF2-40B4-BE49-F238E27FC236}">
                <a16:creationId xmlns:a16="http://schemas.microsoft.com/office/drawing/2014/main" id="{2A3924A4-9D92-7F14-9805-0670275E02D5}"/>
              </a:ext>
            </a:extLst>
          </p:cNvPr>
          <p:cNvSpPr>
            <a:spLocks noGrp="1"/>
          </p:cNvSpPr>
          <p:nvPr>
            <p:ph idx="1"/>
          </p:nvPr>
        </p:nvSpPr>
        <p:spPr>
          <a:xfrm>
            <a:off x="627888" y="3876104"/>
            <a:ext cx="10515600" cy="4351338"/>
          </a:xfrm>
        </p:spPr>
        <p:txBody>
          <a:bodyPr>
            <a:normAutofit/>
          </a:bodyPr>
          <a:lstStyle/>
          <a:p>
            <a:pPr marL="0" indent="0">
              <a:buNone/>
            </a:pPr>
            <a:r>
              <a:rPr lang="en-GB" b="1" dirty="0">
                <a:solidFill>
                  <a:srgbClr val="00B050"/>
                </a:solidFill>
                <a:effectLst/>
                <a:latin typeface="Calibri" panose="020F0502020204030204" pitchFamily="34" charset="0"/>
                <a:ea typeface="Calibri" panose="020F0502020204030204" pitchFamily="34" charset="0"/>
              </a:rPr>
              <a:t>All the committee members consider the new version of the TDR much improved, notably the sections on survey &amp; alignment, and on MDI / Interaction Region.</a:t>
            </a:r>
            <a:endParaRPr lang="en-GB" b="1" dirty="0">
              <a:solidFill>
                <a:srgbClr val="00B050"/>
              </a:solidFill>
              <a:latin typeface="Calibri" panose="020F0502020204030204" pitchFamily="34" charset="0"/>
              <a:ea typeface="Calibri" panose="020F0502020204030204" pitchFamily="34" charset="0"/>
            </a:endParaRPr>
          </a:p>
          <a:p>
            <a:pPr marL="0" indent="0">
              <a:buNone/>
            </a:pPr>
            <a:r>
              <a:rPr lang="en-GB" dirty="0">
                <a:effectLst/>
                <a:latin typeface="Calibri" panose="020F0502020204030204" pitchFamily="34" charset="0"/>
                <a:ea typeface="Calibri" panose="020F0502020204030204" pitchFamily="34" charset="0"/>
              </a:rPr>
              <a:t>We do not have any additional comments or corrections.</a:t>
            </a:r>
          </a:p>
          <a:p>
            <a:pPr marL="0" indent="0">
              <a:buNone/>
            </a:pPr>
            <a:endParaRPr lang="en-GB" sz="4000" b="1" dirty="0"/>
          </a:p>
        </p:txBody>
      </p:sp>
      <p:sp>
        <p:nvSpPr>
          <p:cNvPr id="11" name="TextBox 10">
            <a:extLst>
              <a:ext uri="{FF2B5EF4-FFF2-40B4-BE49-F238E27FC236}">
                <a16:creationId xmlns:a16="http://schemas.microsoft.com/office/drawing/2014/main" id="{63FB88BA-CF94-80F9-5CC1-79AE02BC975B}"/>
              </a:ext>
            </a:extLst>
          </p:cNvPr>
          <p:cNvSpPr txBox="1"/>
          <p:nvPr/>
        </p:nvSpPr>
        <p:spPr>
          <a:xfrm>
            <a:off x="627888" y="122545"/>
            <a:ext cx="11098530" cy="1877437"/>
          </a:xfrm>
          <a:prstGeom prst="rect">
            <a:avLst/>
          </a:prstGeom>
          <a:noFill/>
        </p:spPr>
        <p:txBody>
          <a:bodyPr wrap="square">
            <a:spAutoFit/>
          </a:bodyPr>
          <a:lstStyle/>
          <a:p>
            <a:r>
              <a:rPr kumimoji="0" lang="en-GB" sz="3200" i="0" u="none" strike="noStrike" kern="1200" cap="none" spc="0" normalizeH="0" baseline="0" noProof="0" dirty="0">
                <a:ln>
                  <a:noFill/>
                </a:ln>
                <a:solidFill>
                  <a:prstClr val="black"/>
                </a:solidFill>
                <a:effectLst/>
                <a:uLnTx/>
                <a:uFillTx/>
                <a:ea typeface="+mj-ea"/>
                <a:cs typeface="+mj-cs"/>
              </a:rPr>
              <a:t>Our final version of the Phase 1 CEPC TDR Review report was submitted to the IHEP Director on 15 July 2023</a:t>
            </a:r>
            <a:endParaRPr lang="en-GB" sz="3200" dirty="0">
              <a:solidFill>
                <a:prstClr val="black"/>
              </a:solidFill>
              <a:ea typeface="+mj-ea"/>
              <a:cs typeface="+mj-cs"/>
            </a:endParaRPr>
          </a:p>
          <a:p>
            <a:r>
              <a:rPr lang="en-GB" sz="2000" dirty="0">
                <a:solidFill>
                  <a:prstClr val="black"/>
                </a:solidFill>
                <a:ea typeface="+mj-ea"/>
                <a:cs typeface="+mj-cs"/>
              </a:rPr>
              <a:t> </a:t>
            </a:r>
          </a:p>
          <a:p>
            <a:r>
              <a:rPr kumimoji="0" lang="en-GB" sz="3200" i="0" u="none" strike="noStrike" kern="1200" cap="none" spc="0" normalizeH="0" baseline="0" noProof="0" dirty="0">
                <a:ln>
                  <a:noFill/>
                </a:ln>
                <a:solidFill>
                  <a:prstClr val="black"/>
                </a:solidFill>
                <a:effectLst/>
                <a:uLnTx/>
                <a:uFillTx/>
                <a:ea typeface="+mj-ea"/>
                <a:cs typeface="+mj-cs"/>
              </a:rPr>
              <a:t>On 30 September 2023 we received a revised TDR  </a:t>
            </a:r>
          </a:p>
        </p:txBody>
      </p:sp>
    </p:spTree>
    <p:extLst>
      <p:ext uri="{BB962C8B-B14F-4D97-AF65-F5344CB8AC3E}">
        <p14:creationId xmlns:p14="http://schemas.microsoft.com/office/powerpoint/2010/main" val="103023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EE47D-DF62-457F-7AA5-F4D857ED4E1A}"/>
              </a:ext>
            </a:extLst>
          </p:cNvPr>
          <p:cNvSpPr>
            <a:spLocks noGrp="1"/>
          </p:cNvSpPr>
          <p:nvPr>
            <p:ph type="title"/>
          </p:nvPr>
        </p:nvSpPr>
        <p:spPr>
          <a:xfrm>
            <a:off x="4966580" y="2537957"/>
            <a:ext cx="10515600" cy="1325563"/>
          </a:xfrm>
        </p:spPr>
        <p:txBody>
          <a:bodyPr>
            <a:normAutofit/>
          </a:bodyPr>
          <a:lstStyle/>
          <a:p>
            <a:r>
              <a:rPr lang="en-US" sz="4800" i="1" dirty="0"/>
              <a:t>appendix</a:t>
            </a:r>
            <a:endParaRPr lang="en-GB" sz="4800" i="1" dirty="0"/>
          </a:p>
        </p:txBody>
      </p:sp>
    </p:spTree>
    <p:extLst>
      <p:ext uri="{BB962C8B-B14F-4D97-AF65-F5344CB8AC3E}">
        <p14:creationId xmlns:p14="http://schemas.microsoft.com/office/powerpoint/2010/main" val="4031605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EABDD-2BE2-E972-4D22-45443BC78EFA}"/>
              </a:ext>
            </a:extLst>
          </p:cNvPr>
          <p:cNvSpPr>
            <a:spLocks noGrp="1"/>
          </p:cNvSpPr>
          <p:nvPr>
            <p:ph type="title"/>
          </p:nvPr>
        </p:nvSpPr>
        <p:spPr>
          <a:xfrm>
            <a:off x="445008" y="408654"/>
            <a:ext cx="10515600" cy="1325563"/>
          </a:xfrm>
        </p:spPr>
        <p:txBody>
          <a:bodyPr>
            <a:normAutofit fontScale="90000"/>
          </a:bodyPr>
          <a:lstStyle/>
          <a:p>
            <a:r>
              <a:rPr lang="en-US" dirty="0"/>
              <a:t>presentations</a:t>
            </a:r>
            <a:br>
              <a:rPr lang="en-US" dirty="0"/>
            </a:br>
            <a:r>
              <a:rPr lang="en-US" dirty="0"/>
              <a:t>at the review</a:t>
            </a:r>
            <a:br>
              <a:rPr lang="en-US" dirty="0"/>
            </a:br>
            <a:r>
              <a:rPr lang="en-US" dirty="0"/>
              <a:t>meeting</a:t>
            </a:r>
            <a:endParaRPr lang="en-GB" dirty="0"/>
          </a:p>
        </p:txBody>
      </p:sp>
      <p:pic>
        <p:nvPicPr>
          <p:cNvPr id="11" name="Picture 10">
            <a:extLst>
              <a:ext uri="{FF2B5EF4-FFF2-40B4-BE49-F238E27FC236}">
                <a16:creationId xmlns:a16="http://schemas.microsoft.com/office/drawing/2014/main" id="{D8B373A3-8604-ADBA-E5C9-769C0AAEF31A}"/>
              </a:ext>
            </a:extLst>
          </p:cNvPr>
          <p:cNvPicPr>
            <a:picLocks noChangeAspect="1"/>
          </p:cNvPicPr>
          <p:nvPr/>
        </p:nvPicPr>
        <p:blipFill>
          <a:blip r:embed="rId2"/>
          <a:stretch>
            <a:fillRect/>
          </a:stretch>
        </p:blipFill>
        <p:spPr>
          <a:xfrm>
            <a:off x="5138128" y="0"/>
            <a:ext cx="6835216" cy="6858000"/>
          </a:xfrm>
          <a:prstGeom prst="rect">
            <a:avLst/>
          </a:prstGeom>
        </p:spPr>
      </p:pic>
    </p:spTree>
    <p:extLst>
      <p:ext uri="{BB962C8B-B14F-4D97-AF65-F5344CB8AC3E}">
        <p14:creationId xmlns:p14="http://schemas.microsoft.com/office/powerpoint/2010/main" val="993744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C32B0-40CF-ADA0-9880-ABEEC89E61D5}"/>
              </a:ext>
            </a:extLst>
          </p:cNvPr>
          <p:cNvSpPr>
            <a:spLocks noGrp="1"/>
          </p:cNvSpPr>
          <p:nvPr>
            <p:ph type="title"/>
          </p:nvPr>
        </p:nvSpPr>
        <p:spPr>
          <a:xfrm>
            <a:off x="480060" y="219456"/>
            <a:ext cx="11231880" cy="1325563"/>
          </a:xfrm>
        </p:spPr>
        <p:txBody>
          <a:bodyPr>
            <a:normAutofit fontScale="9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Phase 1 CEPC TDR Review Committee meeting</a:t>
            </a:r>
            <a:br>
              <a:rPr lang="en-GB" dirty="0"/>
            </a:b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in person at HKUST, Hong Kong, from 12 to 16 June 2023;   a total of 33 talks on a variety of topics*</a:t>
            </a:r>
            <a:b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br>
            <a:endParaRPr lang="en-GB" dirty="0"/>
          </a:p>
        </p:txBody>
      </p:sp>
      <p:sp>
        <p:nvSpPr>
          <p:cNvPr id="3" name="Content Placeholder 2">
            <a:extLst>
              <a:ext uri="{FF2B5EF4-FFF2-40B4-BE49-F238E27FC236}">
                <a16:creationId xmlns:a16="http://schemas.microsoft.com/office/drawing/2014/main" id="{AD0A7926-7285-F695-FF09-6665C577CF30}"/>
              </a:ext>
            </a:extLst>
          </p:cNvPr>
          <p:cNvSpPr>
            <a:spLocks noGrp="1"/>
          </p:cNvSpPr>
          <p:nvPr>
            <p:ph idx="1"/>
          </p:nvPr>
        </p:nvSpPr>
        <p:spPr>
          <a:xfrm>
            <a:off x="324974" y="1071175"/>
            <a:ext cx="11672316" cy="4351338"/>
          </a:xfrm>
        </p:spPr>
        <p:txBody>
          <a:bodyPr>
            <a:noAutofit/>
          </a:bodyPr>
          <a:lstStyle/>
          <a:p>
            <a:pPr marL="0" indent="0">
              <a:buNone/>
            </a:pPr>
            <a:r>
              <a:rPr lang="en-GB" sz="1800" b="1" u="sng" dirty="0"/>
              <a:t>Charge to committee:</a:t>
            </a:r>
          </a:p>
          <a:p>
            <a:pPr marL="0" indent="0">
              <a:buNone/>
            </a:pPr>
            <a:r>
              <a:rPr lang="en-GB" sz="1800" dirty="0"/>
              <a:t>1. Are the </a:t>
            </a:r>
            <a:r>
              <a:rPr lang="en-GB" sz="1800" b="1" dirty="0"/>
              <a:t>accelerator system design goals </a:t>
            </a:r>
            <a:r>
              <a:rPr lang="en-GB" sz="1800" dirty="0"/>
              <a:t>well defined? Have the goals been reached in the TDR?</a:t>
            </a:r>
          </a:p>
          <a:p>
            <a:pPr marL="0" indent="0">
              <a:buNone/>
            </a:pPr>
            <a:r>
              <a:rPr lang="en-GB" sz="1800" dirty="0"/>
              <a:t>2. Are the </a:t>
            </a:r>
            <a:r>
              <a:rPr lang="en-GB" sz="1800" b="1" dirty="0"/>
              <a:t>accelerator physics issues </a:t>
            </a:r>
            <a:r>
              <a:rPr lang="en-GB" sz="1800" dirty="0"/>
              <a:t>adequately addressed?</a:t>
            </a:r>
          </a:p>
          <a:p>
            <a:pPr marL="0" indent="0">
              <a:buNone/>
            </a:pPr>
            <a:r>
              <a:rPr lang="en-GB" sz="1800" dirty="0"/>
              <a:t>3. Are the </a:t>
            </a:r>
            <a:r>
              <a:rPr lang="en-GB" sz="1800" b="1" dirty="0"/>
              <a:t>accelerator complex design</a:t>
            </a:r>
            <a:r>
              <a:rPr lang="en-GB" sz="1800" dirty="0"/>
              <a:t>, the key technologies adopted, and the conventional facilities </a:t>
            </a:r>
            <a:r>
              <a:rPr lang="en-GB" sz="1800" b="1" dirty="0"/>
              <a:t>effective for achieving the performance goals</a:t>
            </a:r>
            <a:r>
              <a:rPr lang="en-GB" sz="1800" dirty="0"/>
              <a:t>?</a:t>
            </a:r>
          </a:p>
          <a:p>
            <a:pPr marL="0" indent="0">
              <a:buNone/>
            </a:pPr>
            <a:r>
              <a:rPr lang="en-GB" sz="1800" dirty="0"/>
              <a:t>4. Are the </a:t>
            </a:r>
            <a:r>
              <a:rPr lang="en-GB" sz="1800" b="1" dirty="0"/>
              <a:t>CEPC operation modes and upgrade plans </a:t>
            </a:r>
            <a:r>
              <a:rPr lang="en-GB" sz="1800" dirty="0"/>
              <a:t>well defined?</a:t>
            </a:r>
          </a:p>
          <a:p>
            <a:pPr marL="0" indent="0">
              <a:buNone/>
            </a:pPr>
            <a:r>
              <a:rPr lang="en-GB" sz="1800" dirty="0"/>
              <a:t>5. Is the CEPC design compatible with the </a:t>
            </a:r>
            <a:r>
              <a:rPr lang="en-GB" sz="1800" b="1" dirty="0"/>
              <a:t>future upgrade to the </a:t>
            </a:r>
            <a:r>
              <a:rPr lang="en-GB" sz="1800" b="1" dirty="0" err="1"/>
              <a:t>SppC</a:t>
            </a:r>
            <a:r>
              <a:rPr lang="en-GB" sz="1800" b="1" dirty="0"/>
              <a:t>?</a:t>
            </a:r>
          </a:p>
          <a:p>
            <a:pPr marL="0" indent="0">
              <a:buNone/>
            </a:pPr>
            <a:r>
              <a:rPr lang="en-GB" sz="1800" dirty="0"/>
              <a:t>6. Regarding the </a:t>
            </a:r>
            <a:r>
              <a:rPr lang="en-GB" sz="1800" b="1" dirty="0"/>
              <a:t>key technology research and development</a:t>
            </a:r>
            <a:r>
              <a:rPr lang="en-GB" sz="1800" dirty="0"/>
              <a:t>, are critical technologies and components of the CEPC accelerator ready or will they be ready before 2026, through the R&amp;D program being carried out, or achieved with the Light Source project undertaken by IHEP, for the eventual realization of the CEPC?</a:t>
            </a:r>
          </a:p>
          <a:p>
            <a:pPr marL="0" indent="0">
              <a:buNone/>
            </a:pPr>
            <a:r>
              <a:rPr lang="en-GB" sz="1800" dirty="0"/>
              <a:t>7. What are the </a:t>
            </a:r>
            <a:r>
              <a:rPr lang="en-GB" sz="1800" b="1" dirty="0"/>
              <a:t>primary technical risks and their potential impacts </a:t>
            </a:r>
            <a:r>
              <a:rPr lang="en-GB" sz="1800" dirty="0"/>
              <a:t>on the CEPC? What are the </a:t>
            </a:r>
            <a:r>
              <a:rPr lang="en-GB" sz="1800" b="1" dirty="0"/>
              <a:t>mitigation measures </a:t>
            </a:r>
            <a:r>
              <a:rPr lang="en-GB" sz="1800" dirty="0"/>
              <a:t>that should be taken?</a:t>
            </a:r>
          </a:p>
          <a:p>
            <a:pPr marL="0" indent="0">
              <a:buNone/>
            </a:pPr>
            <a:r>
              <a:rPr lang="en-GB" sz="1800" dirty="0"/>
              <a:t>8. </a:t>
            </a:r>
            <a:r>
              <a:rPr lang="en-GB" sz="1800" b="1" dirty="0"/>
              <a:t>Will the CEPC accelerator be ready for construction</a:t>
            </a:r>
            <a:r>
              <a:rPr lang="en-GB" sz="1800" dirty="0"/>
              <a:t>, after the completion of the outlined R&amp;D program, and industrial and engineering preparation, as well as issues identified in item 7 above be properly addressed in due time?</a:t>
            </a:r>
          </a:p>
          <a:p>
            <a:pPr marL="0" indent="0">
              <a:buNone/>
            </a:pPr>
            <a:r>
              <a:rPr lang="en-GB" sz="1800" dirty="0"/>
              <a:t>9. </a:t>
            </a:r>
            <a:r>
              <a:rPr lang="en-GB" sz="1800" b="1" dirty="0"/>
              <a:t>Any other issues</a:t>
            </a:r>
            <a:r>
              <a:rPr lang="en-GB" sz="1800" dirty="0"/>
              <a:t> you notice or any improvements you may suggest.</a:t>
            </a:r>
          </a:p>
          <a:p>
            <a:pPr marL="0" indent="0">
              <a:buNone/>
            </a:pPr>
            <a:r>
              <a:rPr lang="en-GB" sz="1800" dirty="0"/>
              <a:t>A draft of the relevant chapters of the TDR draft was made available to the Committee prior to the meeting. Presentations, Q&amp;A and discussion at the IAS HKUST helped the committee examine the TDR draft material. The Review Committee evaluated the draft report and made comments or suggestions on the TDR. </a:t>
            </a:r>
          </a:p>
        </p:txBody>
      </p:sp>
      <p:sp>
        <p:nvSpPr>
          <p:cNvPr id="4" name="TextBox 3">
            <a:extLst>
              <a:ext uri="{FF2B5EF4-FFF2-40B4-BE49-F238E27FC236}">
                <a16:creationId xmlns:a16="http://schemas.microsoft.com/office/drawing/2014/main" id="{C47ADE3C-9D3E-2CB0-EC1D-1A2B52C68B45}"/>
              </a:ext>
            </a:extLst>
          </p:cNvPr>
          <p:cNvSpPr txBox="1"/>
          <p:nvPr/>
        </p:nvSpPr>
        <p:spPr>
          <a:xfrm>
            <a:off x="10652796" y="6572815"/>
            <a:ext cx="1239442" cy="307777"/>
          </a:xfrm>
          <a:prstGeom prst="rect">
            <a:avLst/>
          </a:prstGeom>
          <a:noFill/>
        </p:spPr>
        <p:txBody>
          <a:bodyPr wrap="none" rtlCol="0">
            <a:spAutoFit/>
          </a:bodyPr>
          <a:lstStyle/>
          <a:p>
            <a:r>
              <a:rPr lang="en-US" sz="1400" dirty="0"/>
              <a:t>*see appendix</a:t>
            </a:r>
            <a:endParaRPr lang="en-GB" sz="1400" dirty="0"/>
          </a:p>
        </p:txBody>
      </p:sp>
    </p:spTree>
    <p:extLst>
      <p:ext uri="{BB962C8B-B14F-4D97-AF65-F5344CB8AC3E}">
        <p14:creationId xmlns:p14="http://schemas.microsoft.com/office/powerpoint/2010/main" val="384114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DF369A-8483-B5B3-93FA-19491AA491D9}"/>
              </a:ext>
            </a:extLst>
          </p:cNvPr>
          <p:cNvSpPr txBox="1"/>
          <p:nvPr/>
        </p:nvSpPr>
        <p:spPr>
          <a:xfrm>
            <a:off x="494538" y="1175987"/>
            <a:ext cx="11217402" cy="5262979"/>
          </a:xfrm>
          <a:prstGeom prst="rect">
            <a:avLst/>
          </a:prstGeom>
          <a:noFill/>
        </p:spPr>
        <p:txBody>
          <a:bodyPr wrap="square">
            <a:spAutoFit/>
          </a:bodyPr>
          <a:lstStyle/>
          <a:p>
            <a:r>
              <a:rPr lang="en-GB" sz="2400" dirty="0"/>
              <a:t>Five years after the completion of the CDR, the draft TDR for the CEPC accelerator has been prepared. The TDR will be completed taking into account the feedback from this Committee. The </a:t>
            </a:r>
            <a:r>
              <a:rPr lang="en-GB" sz="2400" b="1" dirty="0">
                <a:solidFill>
                  <a:srgbClr val="0070C0"/>
                </a:solidFill>
              </a:rPr>
              <a:t>key technologies for CEPC have been developed</a:t>
            </a:r>
            <a:r>
              <a:rPr lang="en-GB" sz="2400" dirty="0">
                <a:solidFill>
                  <a:srgbClr val="0070C0"/>
                </a:solidFill>
              </a:rPr>
              <a:t>. </a:t>
            </a:r>
            <a:r>
              <a:rPr lang="en-GB" sz="2400" b="1" dirty="0">
                <a:solidFill>
                  <a:srgbClr val="0070C0"/>
                </a:solidFill>
              </a:rPr>
              <a:t>Prototypes meeting or exceeding the specifications are available</a:t>
            </a:r>
            <a:r>
              <a:rPr lang="en-GB" sz="2400" dirty="0"/>
              <a:t>. The CEPC team is </a:t>
            </a:r>
            <a:r>
              <a:rPr lang="en-GB" sz="2400" b="1" dirty="0">
                <a:solidFill>
                  <a:srgbClr val="0070C0"/>
                </a:solidFill>
              </a:rPr>
              <a:t>on track to launch an engineering-design effort</a:t>
            </a:r>
            <a:r>
              <a:rPr lang="en-GB" sz="2400" dirty="0">
                <a:solidFill>
                  <a:srgbClr val="0070C0"/>
                </a:solidFill>
              </a:rPr>
              <a:t>.</a:t>
            </a:r>
            <a:r>
              <a:rPr lang="en-GB" sz="2400" dirty="0"/>
              <a:t> After a site has been selected, </a:t>
            </a:r>
            <a:r>
              <a:rPr lang="en-GB" sz="2400" b="1" dirty="0">
                <a:solidFill>
                  <a:srgbClr val="0070C0"/>
                </a:solidFill>
              </a:rPr>
              <a:t>the construction of the CEPC could start in 2027 or 2028. The Committee endorses this plan.</a:t>
            </a:r>
          </a:p>
          <a:p>
            <a:endParaRPr lang="en-GB" sz="2400" dirty="0"/>
          </a:p>
          <a:p>
            <a:r>
              <a:rPr lang="en-GB" sz="2400" dirty="0"/>
              <a:t>The Committee wishes to congratulate the CEPC team on the </a:t>
            </a:r>
            <a:r>
              <a:rPr lang="en-GB" sz="2400" b="1" dirty="0">
                <a:solidFill>
                  <a:srgbClr val="0070C0"/>
                </a:solidFill>
              </a:rPr>
              <a:t>excellent progress</a:t>
            </a:r>
            <a:r>
              <a:rPr lang="en-GB" sz="2400" dirty="0"/>
              <a:t>. The Committee is impressed by the amount and quality of the work performed and presented.</a:t>
            </a:r>
          </a:p>
          <a:p>
            <a:endParaRPr lang="en-GB" sz="2400" dirty="0"/>
          </a:p>
          <a:p>
            <a:r>
              <a:rPr lang="en-GB" sz="2400" dirty="0"/>
              <a:t>The next section provides </a:t>
            </a:r>
            <a:r>
              <a:rPr lang="en-GB" sz="2400" b="1" dirty="0">
                <a:solidFill>
                  <a:srgbClr val="0070C0"/>
                </a:solidFill>
              </a:rPr>
              <a:t>answers to the different charge questions</a:t>
            </a:r>
            <a:r>
              <a:rPr lang="en-GB" sz="2400" dirty="0"/>
              <a:t>, the following sections contain </a:t>
            </a:r>
            <a:r>
              <a:rPr lang="en-GB" sz="2400" b="1" dirty="0">
                <a:solidFill>
                  <a:srgbClr val="0070C0"/>
                </a:solidFill>
              </a:rPr>
              <a:t>comments and recommendations related to the individual presentations.</a:t>
            </a:r>
          </a:p>
        </p:txBody>
      </p:sp>
      <p:sp>
        <p:nvSpPr>
          <p:cNvPr id="4" name="Title 1">
            <a:extLst>
              <a:ext uri="{FF2B5EF4-FFF2-40B4-BE49-F238E27FC236}">
                <a16:creationId xmlns:a16="http://schemas.microsoft.com/office/drawing/2014/main" id="{A35984C3-4854-80C9-75E0-C29207FC6387}"/>
              </a:ext>
            </a:extLst>
          </p:cNvPr>
          <p:cNvSpPr txBox="1">
            <a:spLocks/>
          </p:cNvSpPr>
          <p:nvPr/>
        </p:nvSpPr>
        <p:spPr>
          <a:xfrm>
            <a:off x="480060" y="219456"/>
            <a:ext cx="11231880" cy="1325563"/>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buFont typeface="Arial" panose="020B0604020202020204" pitchFamily="34" charset="0"/>
              <a:buNone/>
              <a:defRPr/>
            </a:pPr>
            <a:r>
              <a:rPr lang="en-GB" dirty="0"/>
              <a:t>Executive Summary</a:t>
            </a:r>
          </a:p>
        </p:txBody>
      </p:sp>
    </p:spTree>
    <p:extLst>
      <p:ext uri="{BB962C8B-B14F-4D97-AF65-F5344CB8AC3E}">
        <p14:creationId xmlns:p14="http://schemas.microsoft.com/office/powerpoint/2010/main" val="3292916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27309-3E8D-B6B0-1BAD-318A60748C3F}"/>
              </a:ext>
            </a:extLst>
          </p:cNvPr>
          <p:cNvSpPr>
            <a:spLocks noGrp="1"/>
          </p:cNvSpPr>
          <p:nvPr>
            <p:ph type="title"/>
          </p:nvPr>
        </p:nvSpPr>
        <p:spPr>
          <a:xfrm>
            <a:off x="328422" y="2726"/>
            <a:ext cx="11690604" cy="1325563"/>
          </a:xfrm>
        </p:spPr>
        <p:txBody>
          <a:bodyPr>
            <a:noAutofit/>
          </a:bodyPr>
          <a:lstStyle/>
          <a:p>
            <a:pPr marL="0" indent="0">
              <a:buNone/>
            </a:pPr>
            <a:r>
              <a:rPr lang="en-US" sz="2800" b="1" dirty="0"/>
              <a:t>Question 1:  </a:t>
            </a:r>
            <a:r>
              <a:rPr lang="en-GB" sz="2800" b="1" dirty="0"/>
              <a:t> Are the accelerator system design goals well defined? Have the goals been reached in the TDR?</a:t>
            </a:r>
            <a:br>
              <a:rPr lang="en-GB" sz="2800" b="1" dirty="0"/>
            </a:br>
            <a:endParaRPr lang="en-GB" sz="2800" b="1" dirty="0"/>
          </a:p>
        </p:txBody>
      </p:sp>
      <p:sp>
        <p:nvSpPr>
          <p:cNvPr id="5" name="TextBox 4">
            <a:extLst>
              <a:ext uri="{FF2B5EF4-FFF2-40B4-BE49-F238E27FC236}">
                <a16:creationId xmlns:a16="http://schemas.microsoft.com/office/drawing/2014/main" id="{B157AD80-855A-DC79-FD85-32B508394F55}"/>
              </a:ext>
            </a:extLst>
          </p:cNvPr>
          <p:cNvSpPr txBox="1"/>
          <p:nvPr/>
        </p:nvSpPr>
        <p:spPr>
          <a:xfrm>
            <a:off x="293370" y="811262"/>
            <a:ext cx="11570208"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alibri" panose="020F0502020204030204"/>
                <a:ea typeface="+mn-ea"/>
                <a:cs typeface="+mn-cs"/>
              </a:rPr>
              <a:t>The overall accelerator design goals are well defined. The design goals have already been met for the key systems, such as the 650 MHz and 1.3 GHz superconducting RF cavities, RF power sources, and collider-arc magnets. </a:t>
            </a:r>
            <a:r>
              <a:rPr kumimoji="0" lang="en-GB" sz="2400" b="1" i="0" u="none" strike="noStrike" kern="1200" cap="none" spc="0" normalizeH="0" baseline="0" noProof="0" dirty="0">
                <a:ln>
                  <a:noFill/>
                </a:ln>
                <a:solidFill>
                  <a:srgbClr val="FF0000"/>
                </a:solidFill>
                <a:effectLst/>
                <a:uLnTx/>
                <a:uFillTx/>
                <a:latin typeface="Calibri" panose="020F0502020204030204"/>
                <a:ea typeface="+mn-ea"/>
                <a:cs typeface="+mn-cs"/>
              </a:rPr>
              <a:t>For some other subsystems, such as the machine-detector interface, collimation and alignment, more detailed studies and further optimisation need to be carried out.</a:t>
            </a:r>
          </a:p>
        </p:txBody>
      </p:sp>
      <p:sp>
        <p:nvSpPr>
          <p:cNvPr id="3" name="Title 1">
            <a:extLst>
              <a:ext uri="{FF2B5EF4-FFF2-40B4-BE49-F238E27FC236}">
                <a16:creationId xmlns:a16="http://schemas.microsoft.com/office/drawing/2014/main" id="{1BDA9265-E73F-05BE-B100-730770027CCC}"/>
              </a:ext>
            </a:extLst>
          </p:cNvPr>
          <p:cNvSpPr txBox="1">
            <a:spLocks/>
          </p:cNvSpPr>
          <p:nvPr/>
        </p:nvSpPr>
        <p:spPr>
          <a:xfrm>
            <a:off x="293370" y="2342439"/>
            <a:ext cx="11690604"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Light" panose="020F0302020204030204"/>
                <a:ea typeface="+mj-ea"/>
                <a:cs typeface="+mj-cs"/>
              </a:rPr>
              <a:t>Question 2: A</a:t>
            </a:r>
            <a:r>
              <a:rPr kumimoji="0" lang="en-GB" sz="2800" b="1" i="0" u="none" strike="noStrike" kern="1200" cap="none" spc="0" normalizeH="0" baseline="0" noProof="0" dirty="0">
                <a:ln>
                  <a:noFill/>
                </a:ln>
                <a:solidFill>
                  <a:prstClr val="black"/>
                </a:solidFill>
                <a:effectLst/>
                <a:uLnTx/>
                <a:uFillTx/>
                <a:latin typeface="Calibri Light" panose="020F0302020204030204"/>
                <a:ea typeface="+mj-ea"/>
                <a:cs typeface="+mj-cs"/>
              </a:rPr>
              <a:t>re the accelerator physics issues adequately addressed?</a:t>
            </a:r>
          </a:p>
        </p:txBody>
      </p:sp>
      <p:sp>
        <p:nvSpPr>
          <p:cNvPr id="6" name="TextBox 5">
            <a:extLst>
              <a:ext uri="{FF2B5EF4-FFF2-40B4-BE49-F238E27FC236}">
                <a16:creationId xmlns:a16="http://schemas.microsoft.com/office/drawing/2014/main" id="{9EEEEEFC-D7E6-54BE-134D-982135437660}"/>
              </a:ext>
            </a:extLst>
          </p:cNvPr>
          <p:cNvSpPr txBox="1"/>
          <p:nvPr/>
        </p:nvSpPr>
        <p:spPr>
          <a:xfrm>
            <a:off x="275844" y="3185267"/>
            <a:ext cx="11916156" cy="427809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B050"/>
                </a:solidFill>
                <a:effectLst/>
                <a:uLnTx/>
                <a:uFillTx/>
                <a:latin typeface="Calibri" panose="020F0502020204030204"/>
                <a:ea typeface="+mn-ea"/>
                <a:cs typeface="+mn-cs"/>
              </a:rPr>
              <a:t>The accelerator-physics effort focuses on the relevant points</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Beam-beam simulations including impedance are being carried out in an outstanding way. Recently a novel beam-beam effect lowering the transverse-mode coupling instability threshold has been discovered and understood. The assessments of impedance and collective effects, the polarisation studies, and the accelerator optics development are also executed at a high level.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The </a:t>
            </a:r>
            <a:r>
              <a:rPr kumimoji="0" lang="en-GB" sz="2400" b="1" i="0" u="none" strike="noStrike" kern="1200" cap="none" spc="0" normalizeH="0" baseline="0" noProof="0" dirty="0">
                <a:ln>
                  <a:noFill/>
                </a:ln>
                <a:solidFill>
                  <a:srgbClr val="FF0000"/>
                </a:solidFill>
                <a:effectLst/>
                <a:uLnTx/>
                <a:uFillTx/>
                <a:latin typeface="Calibri" panose="020F0502020204030204"/>
                <a:ea typeface="+mn-ea"/>
                <a:cs typeface="+mn-cs"/>
              </a:rPr>
              <a:t>transverse dynamic aperture should be further improved</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both for the bare machine and taking into account all machine errors. </a:t>
            </a:r>
            <a:r>
              <a:rPr kumimoji="0" lang="en-GB" sz="2400" b="1" i="0" u="none" strike="noStrike" kern="1200" cap="none" spc="0" normalizeH="0" baseline="0" noProof="0" dirty="0">
                <a:ln>
                  <a:noFill/>
                </a:ln>
                <a:solidFill>
                  <a:srgbClr val="FF0000"/>
                </a:solidFill>
                <a:effectLst/>
                <a:uLnTx/>
                <a:uFillTx/>
                <a:latin typeface="Calibri" panose="020F0502020204030204"/>
                <a:ea typeface="+mn-ea"/>
                <a:cs typeface="+mn-cs"/>
              </a:rPr>
              <a:t>Optics corrections and tuning schemes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for the machine with realistic errors should be further developed and refined to ensure an acceptable dynamic aperture, achieving the design vertical emittance, and a good beam-beam performance. The </a:t>
            </a:r>
            <a:r>
              <a:rPr kumimoji="0" lang="en-GB" sz="2400" b="1" i="0" u="none" strike="noStrike" kern="1200" cap="none" spc="0" normalizeH="0" baseline="0" noProof="0" dirty="0">
                <a:ln>
                  <a:noFill/>
                </a:ln>
                <a:solidFill>
                  <a:srgbClr val="FF0000"/>
                </a:solidFill>
                <a:effectLst/>
                <a:uLnTx/>
                <a:uFillTx/>
                <a:latin typeface="Calibri" panose="020F0502020204030204"/>
                <a:ea typeface="+mn-ea"/>
                <a:cs typeface="+mn-cs"/>
              </a:rPr>
              <a:t>on-axis injection scheme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and associated transient effects in the collider rings, as well as the </a:t>
            </a:r>
            <a:r>
              <a:rPr kumimoji="0" lang="en-GB" sz="2400" b="1" i="0" u="none" strike="noStrike" kern="1200" cap="none" spc="0" normalizeH="0" baseline="0" noProof="0" dirty="0">
                <a:ln>
                  <a:noFill/>
                </a:ln>
                <a:solidFill>
                  <a:srgbClr val="FF0000"/>
                </a:solidFill>
                <a:effectLst/>
                <a:uLnTx/>
                <a:uFillTx/>
                <a:latin typeface="Calibri" panose="020F0502020204030204"/>
                <a:ea typeface="+mn-ea"/>
                <a:cs typeface="+mn-cs"/>
              </a:rPr>
              <a:t>collimation system</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may require further studies.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2.3 Are the accelerator complex design, the key </a:t>
            </a:r>
            <a:r>
              <a:rPr kumimoji="0" lang="en-GB" sz="2400" b="0" i="0" u="none" strike="noStrike" kern="1200" cap="none" spc="0" normalizeH="0" baseline="0" noProof="0" dirty="0" err="1">
                <a:ln>
                  <a:noFill/>
                </a:ln>
                <a:solidFill>
                  <a:prstClr val="black"/>
                </a:solidFill>
                <a:effectLst/>
                <a:uLnTx/>
                <a:uFillTx/>
                <a:latin typeface="Calibri" panose="020F0502020204030204"/>
                <a:ea typeface="+mn-ea"/>
                <a:cs typeface="+mn-cs"/>
              </a:rPr>
              <a:t>techn</a:t>
            </a:r>
            <a:endParaRPr kumimoji="0" lang="en-GB" sz="24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353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27309-3E8D-B6B0-1BAD-318A60748C3F}"/>
              </a:ext>
            </a:extLst>
          </p:cNvPr>
          <p:cNvSpPr>
            <a:spLocks noGrp="1"/>
          </p:cNvSpPr>
          <p:nvPr>
            <p:ph type="title"/>
          </p:nvPr>
        </p:nvSpPr>
        <p:spPr>
          <a:xfrm>
            <a:off x="388620" y="200533"/>
            <a:ext cx="11690604" cy="1325563"/>
          </a:xfrm>
        </p:spPr>
        <p:txBody>
          <a:bodyPr>
            <a:noAutofit/>
          </a:bodyPr>
          <a:lstStyle/>
          <a:p>
            <a:pPr marL="0" indent="0">
              <a:buNone/>
            </a:pPr>
            <a:r>
              <a:rPr lang="en-US" sz="2800" b="1" dirty="0"/>
              <a:t>Question 3:  </a:t>
            </a:r>
            <a:r>
              <a:rPr lang="en-GB" sz="2800" b="1" dirty="0"/>
              <a:t>Are the accelerator complex design, the key technologies adopted, and the conventional facilities effective for achieving the performance goals?</a:t>
            </a:r>
            <a:br>
              <a:rPr lang="en-GB" sz="2800" b="1" dirty="0"/>
            </a:br>
            <a:endParaRPr lang="en-GB" sz="2800" b="1" dirty="0"/>
          </a:p>
        </p:txBody>
      </p:sp>
      <p:sp>
        <p:nvSpPr>
          <p:cNvPr id="5" name="TextBox 4">
            <a:extLst>
              <a:ext uri="{FF2B5EF4-FFF2-40B4-BE49-F238E27FC236}">
                <a16:creationId xmlns:a16="http://schemas.microsoft.com/office/drawing/2014/main" id="{B157AD80-855A-DC79-FD85-32B508394F55}"/>
              </a:ext>
            </a:extLst>
          </p:cNvPr>
          <p:cNvSpPr txBox="1"/>
          <p:nvPr/>
        </p:nvSpPr>
        <p:spPr>
          <a:xfrm>
            <a:off x="448818" y="1189748"/>
            <a:ext cx="11570208"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i="0" u="none" strike="noStrike" kern="1200" cap="none" spc="0" normalizeH="0" baseline="0" noProof="0" dirty="0">
                <a:ln>
                  <a:noFill/>
                </a:ln>
                <a:effectLst/>
                <a:uLnTx/>
                <a:uFillTx/>
                <a:latin typeface="Calibri" panose="020F0502020204030204"/>
                <a:ea typeface="+mn-ea"/>
                <a:cs typeface="+mn-cs"/>
              </a:rPr>
              <a:t>The accelerator complex design, the key technologies and conventional facilities are effective. The design choices and optimisation are based on the experience of </a:t>
            </a:r>
            <a:r>
              <a:rPr kumimoji="0" lang="en-GB" sz="2400" b="1" i="0" u="none" strike="noStrike" kern="1200" cap="none" spc="0" normalizeH="0" baseline="0" noProof="0" dirty="0">
                <a:ln>
                  <a:noFill/>
                </a:ln>
                <a:solidFill>
                  <a:srgbClr val="00B050"/>
                </a:solidFill>
                <a:effectLst/>
                <a:uLnTx/>
                <a:uFillTx/>
                <a:latin typeface="Calibri" panose="020F0502020204030204"/>
                <a:ea typeface="+mn-ea"/>
                <a:cs typeface="+mn-cs"/>
              </a:rPr>
              <a:t>BEPCII</a:t>
            </a:r>
            <a:r>
              <a:rPr kumimoji="0" lang="en-GB" sz="2400" i="0" u="none" strike="noStrike" kern="1200" cap="none" spc="0" normalizeH="0" baseline="0" noProof="0" dirty="0">
                <a:ln>
                  <a:noFill/>
                </a:ln>
                <a:effectLst/>
                <a:uLnTx/>
                <a:uFillTx/>
                <a:latin typeface="Calibri" panose="020F0502020204030204"/>
                <a:ea typeface="+mn-ea"/>
                <a:cs typeface="+mn-cs"/>
              </a:rPr>
              <a:t>, the design and construction of </a:t>
            </a:r>
            <a:r>
              <a:rPr kumimoji="0" lang="en-GB" sz="2400" b="1" i="0" u="none" strike="noStrike" kern="1200" cap="none" spc="0" normalizeH="0" baseline="0" noProof="0" dirty="0">
                <a:ln>
                  <a:noFill/>
                </a:ln>
                <a:solidFill>
                  <a:srgbClr val="00B050"/>
                </a:solidFill>
                <a:effectLst/>
                <a:uLnTx/>
                <a:uFillTx/>
                <a:latin typeface="Calibri" panose="020F0502020204030204"/>
                <a:ea typeface="+mn-ea"/>
                <a:cs typeface="+mn-cs"/>
              </a:rPr>
              <a:t>HEPS</a:t>
            </a:r>
            <a:r>
              <a:rPr kumimoji="0" lang="en-GB" sz="2400" i="0" u="none" strike="noStrike" kern="1200" cap="none" spc="0" normalizeH="0" baseline="0" noProof="0" dirty="0">
                <a:ln>
                  <a:noFill/>
                </a:ln>
                <a:effectLst/>
                <a:uLnTx/>
                <a:uFillTx/>
                <a:latin typeface="Calibri" panose="020F0502020204030204"/>
                <a:ea typeface="+mn-ea"/>
                <a:cs typeface="+mn-cs"/>
              </a:rPr>
              <a:t>, the state-of-the-art </a:t>
            </a:r>
            <a:r>
              <a:rPr kumimoji="0" lang="en-GB" sz="2400" b="1" i="0" u="none" strike="noStrike" kern="1200" cap="none" spc="0" normalizeH="0" baseline="0" noProof="0" dirty="0">
                <a:ln>
                  <a:noFill/>
                </a:ln>
                <a:solidFill>
                  <a:srgbClr val="00B050"/>
                </a:solidFill>
                <a:effectLst/>
                <a:uLnTx/>
                <a:uFillTx/>
                <a:latin typeface="Calibri" panose="020F0502020204030204"/>
                <a:ea typeface="+mn-ea"/>
                <a:cs typeface="+mn-cs"/>
              </a:rPr>
              <a:t>SRF developments </a:t>
            </a:r>
            <a:r>
              <a:rPr kumimoji="0" lang="en-GB" sz="2400" i="0" u="none" strike="noStrike" kern="1200" cap="none" spc="0" normalizeH="0" baseline="0" noProof="0" dirty="0">
                <a:ln>
                  <a:noFill/>
                </a:ln>
                <a:effectLst/>
                <a:uLnTx/>
                <a:uFillTx/>
                <a:latin typeface="Calibri" panose="020F0502020204030204"/>
                <a:ea typeface="+mn-ea"/>
                <a:cs typeface="+mn-cs"/>
              </a:rPr>
              <a:t>and technology R&amp;D at the Platform of Advanced Photon Source (</a:t>
            </a:r>
            <a:r>
              <a:rPr kumimoji="0" lang="en-GB" sz="2400" b="1" i="0" u="none" strike="noStrike" kern="1200" cap="none" spc="0" normalizeH="0" baseline="0" noProof="0" dirty="0">
                <a:ln>
                  <a:noFill/>
                </a:ln>
                <a:solidFill>
                  <a:srgbClr val="00B050"/>
                </a:solidFill>
                <a:effectLst/>
                <a:uLnTx/>
                <a:uFillTx/>
                <a:latin typeface="Calibri" panose="020F0502020204030204"/>
                <a:ea typeface="+mn-ea"/>
                <a:cs typeface="+mn-cs"/>
              </a:rPr>
              <a:t>PAPS</a:t>
            </a:r>
            <a:r>
              <a:rPr kumimoji="0" lang="en-GB" sz="2400" i="0" u="none" strike="noStrike" kern="1200" cap="none" spc="0" normalizeH="0" baseline="0" noProof="0" dirty="0">
                <a:ln>
                  <a:noFill/>
                </a:ln>
                <a:effectLst/>
                <a:uLnTx/>
                <a:uFillTx/>
                <a:latin typeface="Calibri" panose="020F0502020204030204"/>
                <a:ea typeface="+mn-ea"/>
                <a:cs typeface="+mn-cs"/>
              </a:rPr>
              <a:t>), and also</a:t>
            </a:r>
            <a:r>
              <a:rPr lang="en-GB" sz="2400" dirty="0">
                <a:latin typeface="Calibri" panose="020F0502020204030204"/>
              </a:rPr>
              <a:t> </a:t>
            </a:r>
            <a:r>
              <a:rPr kumimoji="0" lang="en-GB" sz="2400" i="0" u="none" strike="noStrike" kern="1200" cap="none" spc="0" normalizeH="0" baseline="0" noProof="0" dirty="0">
                <a:ln>
                  <a:noFill/>
                </a:ln>
                <a:effectLst/>
                <a:uLnTx/>
                <a:uFillTx/>
                <a:latin typeface="Calibri" panose="020F0502020204030204"/>
                <a:ea typeface="+mn-ea"/>
                <a:cs typeface="+mn-cs"/>
              </a:rPr>
              <a:t>on developments from the parallel </a:t>
            </a:r>
            <a:r>
              <a:rPr kumimoji="0" lang="en-GB" sz="2400" b="1" i="0" u="none" strike="noStrike" kern="1200" cap="none" spc="0" normalizeH="0" baseline="0" noProof="0" dirty="0">
                <a:ln>
                  <a:noFill/>
                </a:ln>
                <a:solidFill>
                  <a:srgbClr val="00B050"/>
                </a:solidFill>
                <a:effectLst/>
                <a:uLnTx/>
                <a:uFillTx/>
                <a:latin typeface="Calibri" panose="020F0502020204030204"/>
                <a:ea typeface="+mn-ea"/>
                <a:cs typeface="+mn-cs"/>
              </a:rPr>
              <a:t>FCC-ee design </a:t>
            </a:r>
            <a:r>
              <a:rPr kumimoji="0" lang="en-GB" sz="2400" i="0" u="none" strike="noStrike" kern="1200" cap="none" spc="0" normalizeH="0" baseline="0" noProof="0" dirty="0">
                <a:ln>
                  <a:noFill/>
                </a:ln>
                <a:effectLst/>
                <a:uLnTx/>
                <a:uFillTx/>
                <a:latin typeface="Calibri" panose="020F0502020204030204"/>
                <a:ea typeface="+mn-ea"/>
                <a:cs typeface="+mn-cs"/>
              </a:rPr>
              <a:t>effort in Europe.</a:t>
            </a:r>
          </a:p>
        </p:txBody>
      </p:sp>
      <p:sp>
        <p:nvSpPr>
          <p:cNvPr id="3" name="Title 1">
            <a:extLst>
              <a:ext uri="{FF2B5EF4-FFF2-40B4-BE49-F238E27FC236}">
                <a16:creationId xmlns:a16="http://schemas.microsoft.com/office/drawing/2014/main" id="{1BDA9265-E73F-05BE-B100-730770027CCC}"/>
              </a:ext>
            </a:extLst>
          </p:cNvPr>
          <p:cNvSpPr txBox="1">
            <a:spLocks/>
          </p:cNvSpPr>
          <p:nvPr/>
        </p:nvSpPr>
        <p:spPr>
          <a:xfrm>
            <a:off x="328422" y="3251581"/>
            <a:ext cx="11690604"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Question 4:  </a:t>
            </a:r>
            <a:r>
              <a:rPr lang="en-GB" sz="2800" b="1" dirty="0"/>
              <a:t>Are the CEPC operation modes and upgrade plans well defined?</a:t>
            </a:r>
            <a:br>
              <a:rPr lang="en-GB" sz="2800" b="1" dirty="0"/>
            </a:br>
            <a:endParaRPr lang="en-GB" sz="2800" b="1" dirty="0"/>
          </a:p>
        </p:txBody>
      </p:sp>
      <p:sp>
        <p:nvSpPr>
          <p:cNvPr id="6" name="TextBox 5">
            <a:extLst>
              <a:ext uri="{FF2B5EF4-FFF2-40B4-BE49-F238E27FC236}">
                <a16:creationId xmlns:a16="http://schemas.microsoft.com/office/drawing/2014/main" id="{9EEEEEFC-D7E6-54BE-134D-982135437660}"/>
              </a:ext>
            </a:extLst>
          </p:cNvPr>
          <p:cNvSpPr txBox="1"/>
          <p:nvPr/>
        </p:nvSpPr>
        <p:spPr>
          <a:xfrm>
            <a:off x="476250" y="4117955"/>
            <a:ext cx="11239500" cy="2677656"/>
          </a:xfrm>
          <a:prstGeom prst="rect">
            <a:avLst/>
          </a:prstGeom>
          <a:noFill/>
        </p:spPr>
        <p:txBody>
          <a:bodyPr wrap="square">
            <a:spAutoFit/>
          </a:bodyPr>
          <a:lstStyle/>
          <a:p>
            <a:r>
              <a:rPr lang="en-GB" sz="2400" dirty="0"/>
              <a:t>Yes, the well defined “10-2-1-5” operation plan foresees an initial 10 years of Higgs running, followed by 2 years on the Z pole, and then 1 year at the WW threshold. A subsequent upgrade will enable the CEPC to operate at the ttbar energy, after installing additional RF cavities in collider and booster. An RF bypass scheme allows for</a:t>
            </a:r>
          </a:p>
          <a:p>
            <a:r>
              <a:rPr lang="en-GB" sz="2400" dirty="0"/>
              <a:t>flexible operation at the different energies. </a:t>
            </a:r>
            <a:r>
              <a:rPr lang="en-GB" sz="2400" b="1" dirty="0">
                <a:solidFill>
                  <a:srgbClr val="00B050"/>
                </a:solidFill>
              </a:rPr>
              <a:t>The baseline design assumes 60 MW synchrotron-radiation power. </a:t>
            </a:r>
            <a:r>
              <a:rPr lang="en-GB" sz="2400" b="1" dirty="0">
                <a:solidFill>
                  <a:srgbClr val="FF0000"/>
                </a:solidFill>
              </a:rPr>
              <a:t>The luminosity can be increased by operating at 100 MW with the installation of additional RF power sources.</a:t>
            </a:r>
          </a:p>
        </p:txBody>
      </p:sp>
    </p:spTree>
    <p:extLst>
      <p:ext uri="{BB962C8B-B14F-4D97-AF65-F5344CB8AC3E}">
        <p14:creationId xmlns:p14="http://schemas.microsoft.com/office/powerpoint/2010/main" val="794210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27309-3E8D-B6B0-1BAD-318A60748C3F}"/>
              </a:ext>
            </a:extLst>
          </p:cNvPr>
          <p:cNvSpPr>
            <a:spLocks noGrp="1"/>
          </p:cNvSpPr>
          <p:nvPr>
            <p:ph type="title"/>
          </p:nvPr>
        </p:nvSpPr>
        <p:spPr>
          <a:xfrm>
            <a:off x="250698" y="82838"/>
            <a:ext cx="11690604" cy="1325563"/>
          </a:xfrm>
        </p:spPr>
        <p:txBody>
          <a:bodyPr>
            <a:noAutofit/>
          </a:bodyPr>
          <a:lstStyle/>
          <a:p>
            <a:pPr marL="0" indent="0">
              <a:buNone/>
            </a:pPr>
            <a:r>
              <a:rPr lang="en-US" sz="2800" b="1" dirty="0"/>
              <a:t>Question 5:  </a:t>
            </a:r>
            <a:r>
              <a:rPr lang="en-GB" sz="2800" b="1" dirty="0"/>
              <a:t>Is the CEPC design compatible with the future upgrade to the </a:t>
            </a:r>
            <a:r>
              <a:rPr lang="en-GB" sz="2800" b="1" dirty="0" err="1"/>
              <a:t>SppC</a:t>
            </a:r>
            <a:r>
              <a:rPr lang="en-GB" sz="2800" b="1" dirty="0"/>
              <a:t>?</a:t>
            </a:r>
            <a:br>
              <a:rPr lang="en-GB" sz="2800" b="1" dirty="0"/>
            </a:br>
            <a:endParaRPr lang="en-GB" sz="2800" b="1" dirty="0"/>
          </a:p>
        </p:txBody>
      </p:sp>
      <p:sp>
        <p:nvSpPr>
          <p:cNvPr id="5" name="TextBox 4">
            <a:extLst>
              <a:ext uri="{FF2B5EF4-FFF2-40B4-BE49-F238E27FC236}">
                <a16:creationId xmlns:a16="http://schemas.microsoft.com/office/drawing/2014/main" id="{B157AD80-855A-DC79-FD85-32B508394F55}"/>
              </a:ext>
            </a:extLst>
          </p:cNvPr>
          <p:cNvSpPr txBox="1"/>
          <p:nvPr/>
        </p:nvSpPr>
        <p:spPr>
          <a:xfrm>
            <a:off x="112776" y="1025156"/>
            <a:ext cx="11570208" cy="5632311"/>
          </a:xfrm>
          <a:prstGeom prst="rect">
            <a:avLst/>
          </a:prstGeom>
          <a:noFill/>
        </p:spPr>
        <p:txBody>
          <a:bodyPr wrap="square">
            <a:spAutoFit/>
          </a:bodyPr>
          <a:lstStyle/>
          <a:p>
            <a:pPr marL="0" indent="0">
              <a:buNone/>
            </a:pPr>
            <a:r>
              <a:rPr lang="en-GB" sz="2400" b="1" dirty="0">
                <a:solidFill>
                  <a:srgbClr val="00B050"/>
                </a:solidFill>
              </a:rPr>
              <a:t>The arc-tunnel curvature is appropriate to accommodate the </a:t>
            </a:r>
            <a:r>
              <a:rPr lang="en-GB" sz="2400" b="1" dirty="0" err="1">
                <a:solidFill>
                  <a:srgbClr val="00B050"/>
                </a:solidFill>
              </a:rPr>
              <a:t>SppC</a:t>
            </a:r>
            <a:r>
              <a:rPr lang="en-GB" sz="2400" dirty="0"/>
              <a:t>. Also the lengths of the straight sections are sufficiently long to house the required collimation and beam-extraction systems for the hadron collider. </a:t>
            </a:r>
          </a:p>
          <a:p>
            <a:pPr marL="0" indent="0">
              <a:buNone/>
            </a:pPr>
            <a:endParaRPr lang="en-GB" sz="2400" dirty="0"/>
          </a:p>
          <a:p>
            <a:pPr marL="0" indent="0">
              <a:buNone/>
            </a:pPr>
            <a:r>
              <a:rPr lang="en-GB" sz="2400" dirty="0"/>
              <a:t>The </a:t>
            </a:r>
            <a:r>
              <a:rPr lang="en-GB" sz="2400" b="1" dirty="0">
                <a:solidFill>
                  <a:srgbClr val="00B050"/>
                </a:solidFill>
              </a:rPr>
              <a:t>arc-tunnel cross section appears potentially sufficient to host the CEPC collider, booster, and </a:t>
            </a:r>
            <a:r>
              <a:rPr lang="en-GB" sz="2400" b="1" dirty="0" err="1">
                <a:solidFill>
                  <a:srgbClr val="00B050"/>
                </a:solidFill>
              </a:rPr>
              <a:t>SppC</a:t>
            </a:r>
            <a:r>
              <a:rPr lang="en-GB" sz="2400" b="1" dirty="0">
                <a:solidFill>
                  <a:srgbClr val="00B050"/>
                </a:solidFill>
              </a:rPr>
              <a:t> magnets simultaneously</a:t>
            </a:r>
            <a:r>
              <a:rPr lang="en-GB" sz="2400" dirty="0"/>
              <a:t>. </a:t>
            </a:r>
            <a:r>
              <a:rPr lang="en-GB" sz="2400" b="1" dirty="0">
                <a:solidFill>
                  <a:srgbClr val="FF0000"/>
                </a:solidFill>
              </a:rPr>
              <a:t>A detailed integration study should be based on the final </a:t>
            </a:r>
            <a:r>
              <a:rPr lang="en-GB" sz="2400" b="1" dirty="0" err="1">
                <a:solidFill>
                  <a:srgbClr val="FF0000"/>
                </a:solidFill>
              </a:rPr>
              <a:t>SppC</a:t>
            </a:r>
            <a:r>
              <a:rPr lang="en-GB" sz="2400" b="1" dirty="0">
                <a:solidFill>
                  <a:srgbClr val="FF0000"/>
                </a:solidFill>
              </a:rPr>
              <a:t> magnet design and associated cryogenic distribution line.</a:t>
            </a:r>
          </a:p>
          <a:p>
            <a:pPr marL="0" indent="0">
              <a:buNone/>
            </a:pPr>
            <a:endParaRPr lang="en-GB" sz="2400" dirty="0"/>
          </a:p>
          <a:p>
            <a:pPr marL="0" indent="0">
              <a:buNone/>
            </a:pPr>
            <a:r>
              <a:rPr lang="en-GB" sz="2400" b="1" dirty="0">
                <a:solidFill>
                  <a:srgbClr val="FF0000"/>
                </a:solidFill>
              </a:rPr>
              <a:t>Additional tunnels of ∼10 km total length will be needed to bypass the two long CEPC RF straights. </a:t>
            </a:r>
            <a:r>
              <a:rPr lang="en-GB" sz="2400" b="1" dirty="0">
                <a:solidFill>
                  <a:srgbClr val="00B050"/>
                </a:solidFill>
              </a:rPr>
              <a:t>The CEPC detector straights could be bypassed by installing the </a:t>
            </a:r>
            <a:r>
              <a:rPr lang="en-GB" sz="2400" b="1" dirty="0" err="1">
                <a:solidFill>
                  <a:srgbClr val="00B050"/>
                </a:solidFill>
              </a:rPr>
              <a:t>SppC</a:t>
            </a:r>
            <a:r>
              <a:rPr lang="en-GB" sz="2400" b="1" dirty="0">
                <a:solidFill>
                  <a:srgbClr val="00B050"/>
                </a:solidFill>
              </a:rPr>
              <a:t> in the CEPC booster bypass tunnel. </a:t>
            </a:r>
            <a:r>
              <a:rPr lang="en-GB" sz="2400" b="1" dirty="0">
                <a:solidFill>
                  <a:srgbClr val="FF0000"/>
                </a:solidFill>
              </a:rPr>
              <a:t>New experimental caverns are required for the </a:t>
            </a:r>
            <a:r>
              <a:rPr lang="en-GB" sz="2400" b="1" dirty="0" err="1">
                <a:solidFill>
                  <a:srgbClr val="FF0000"/>
                </a:solidFill>
              </a:rPr>
              <a:t>SppC</a:t>
            </a:r>
            <a:r>
              <a:rPr lang="en-GB" sz="2400" b="1" dirty="0">
                <a:solidFill>
                  <a:srgbClr val="FF0000"/>
                </a:solidFill>
              </a:rPr>
              <a:t> detectors.</a:t>
            </a:r>
          </a:p>
          <a:p>
            <a:pPr marL="0" indent="0">
              <a:buNone/>
            </a:pPr>
            <a:endParaRPr lang="en-GB" sz="2400" b="1" dirty="0">
              <a:solidFill>
                <a:srgbClr val="FF0000"/>
              </a:solidFill>
            </a:endParaRPr>
          </a:p>
          <a:p>
            <a:pPr marL="0" indent="0">
              <a:buNone/>
            </a:pPr>
            <a:r>
              <a:rPr lang="en-GB" sz="2400" b="1" dirty="0">
                <a:solidFill>
                  <a:srgbClr val="FF0000"/>
                </a:solidFill>
              </a:rPr>
              <a:t>To realise ep collisions, the </a:t>
            </a:r>
            <a:r>
              <a:rPr lang="en-GB" sz="2400" b="1" dirty="0" err="1">
                <a:solidFill>
                  <a:srgbClr val="FF0000"/>
                </a:solidFill>
              </a:rPr>
              <a:t>SppC</a:t>
            </a:r>
            <a:r>
              <a:rPr lang="en-GB" sz="2400" b="1" dirty="0">
                <a:solidFill>
                  <a:srgbClr val="FF0000"/>
                </a:solidFill>
              </a:rPr>
              <a:t> and CEPC machines need to have the same circumference. Concurrent operation of CEPC and </a:t>
            </a:r>
            <a:r>
              <a:rPr lang="en-GB" sz="2400" b="1" dirty="0" err="1">
                <a:solidFill>
                  <a:srgbClr val="FF0000"/>
                </a:solidFill>
              </a:rPr>
              <a:t>SppC</a:t>
            </a:r>
            <a:r>
              <a:rPr lang="en-GB" sz="2400" b="1" dirty="0">
                <a:solidFill>
                  <a:srgbClr val="FF0000"/>
                </a:solidFill>
              </a:rPr>
              <a:t> </a:t>
            </a:r>
            <a:r>
              <a:rPr lang="en-GB" sz="2400" dirty="0"/>
              <a:t>will require </a:t>
            </a:r>
            <a:r>
              <a:rPr lang="en-GB" sz="2400" b="1" dirty="0">
                <a:solidFill>
                  <a:srgbClr val="FF0000"/>
                </a:solidFill>
              </a:rPr>
              <a:t>suitable shielding </a:t>
            </a:r>
            <a:r>
              <a:rPr lang="en-GB" sz="2400" dirty="0"/>
              <a:t>to prevent radiation damage to equipment.</a:t>
            </a:r>
          </a:p>
        </p:txBody>
      </p:sp>
    </p:spTree>
    <p:extLst>
      <p:ext uri="{BB962C8B-B14F-4D97-AF65-F5344CB8AC3E}">
        <p14:creationId xmlns:p14="http://schemas.microsoft.com/office/powerpoint/2010/main" val="161926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27309-3E8D-B6B0-1BAD-318A60748C3F}"/>
              </a:ext>
            </a:extLst>
          </p:cNvPr>
          <p:cNvSpPr>
            <a:spLocks noGrp="1"/>
          </p:cNvSpPr>
          <p:nvPr>
            <p:ph type="title"/>
          </p:nvPr>
        </p:nvSpPr>
        <p:spPr>
          <a:xfrm>
            <a:off x="322326" y="730885"/>
            <a:ext cx="11675364" cy="1325563"/>
          </a:xfrm>
        </p:spPr>
        <p:txBody>
          <a:bodyPr>
            <a:noAutofit/>
          </a:bodyPr>
          <a:lstStyle/>
          <a:p>
            <a:pPr marL="0" indent="0">
              <a:buNone/>
            </a:pPr>
            <a:r>
              <a:rPr lang="en-US" sz="2800" b="1" dirty="0"/>
              <a:t>Question 6:  </a:t>
            </a:r>
            <a:r>
              <a:rPr lang="en-GB" sz="2800" b="1" dirty="0"/>
              <a:t>Regarding the key technology research and development, are critical technologies and components of the CEPC accelerator ready or will they be ready before 2026, through the R&amp;D program being carried out, or achieved with the Light Source project undertaken by IHEP, for the eventual realization of the CEPC?</a:t>
            </a:r>
            <a:br>
              <a:rPr lang="en-GB" sz="2800" b="1" dirty="0"/>
            </a:br>
            <a:endParaRPr lang="en-GB" sz="2800" b="1" dirty="0"/>
          </a:p>
        </p:txBody>
      </p:sp>
      <p:sp>
        <p:nvSpPr>
          <p:cNvPr id="3" name="Content Placeholder 2">
            <a:extLst>
              <a:ext uri="{FF2B5EF4-FFF2-40B4-BE49-F238E27FC236}">
                <a16:creationId xmlns:a16="http://schemas.microsoft.com/office/drawing/2014/main" id="{FB647540-54F0-F416-AC59-314F6C6F311A}"/>
              </a:ext>
            </a:extLst>
          </p:cNvPr>
          <p:cNvSpPr>
            <a:spLocks noGrp="1"/>
          </p:cNvSpPr>
          <p:nvPr>
            <p:ph idx="1"/>
          </p:nvPr>
        </p:nvSpPr>
        <p:spPr>
          <a:xfrm>
            <a:off x="441960" y="2388966"/>
            <a:ext cx="11436096" cy="4351338"/>
          </a:xfrm>
        </p:spPr>
        <p:txBody>
          <a:bodyPr>
            <a:normAutofit/>
          </a:bodyPr>
          <a:lstStyle/>
          <a:p>
            <a:pPr marL="0" indent="0">
              <a:buNone/>
            </a:pPr>
            <a:r>
              <a:rPr lang="en-GB" b="1" dirty="0">
                <a:solidFill>
                  <a:srgbClr val="00B050"/>
                </a:solidFill>
              </a:rPr>
              <a:t>The key R&amp;D technologies will be ready</a:t>
            </a:r>
            <a:r>
              <a:rPr lang="en-GB" dirty="0"/>
              <a:t>. The most important </a:t>
            </a:r>
            <a:r>
              <a:rPr lang="en-GB" b="1" dirty="0">
                <a:solidFill>
                  <a:srgbClr val="00B050"/>
                </a:solidFill>
              </a:rPr>
              <a:t>superconducting RF cavities are available today</a:t>
            </a:r>
            <a:r>
              <a:rPr lang="en-GB" dirty="0"/>
              <a:t>, with performance (maximum gradient, Q values) </a:t>
            </a:r>
            <a:r>
              <a:rPr lang="en-GB" b="1" dirty="0">
                <a:solidFill>
                  <a:srgbClr val="00B050"/>
                </a:solidFill>
              </a:rPr>
              <a:t>exceeding the design specifications</a:t>
            </a:r>
            <a:r>
              <a:rPr lang="en-GB" dirty="0"/>
              <a:t>. </a:t>
            </a:r>
            <a:r>
              <a:rPr lang="en-GB" b="1" dirty="0">
                <a:solidFill>
                  <a:srgbClr val="00B050"/>
                </a:solidFill>
              </a:rPr>
              <a:t>RF power sources </a:t>
            </a:r>
            <a:r>
              <a:rPr lang="en-GB" dirty="0"/>
              <a:t>have also been developed with good to excellent efficiency, which will be further improved. </a:t>
            </a:r>
            <a:r>
              <a:rPr lang="en-GB" b="1" dirty="0">
                <a:solidFill>
                  <a:srgbClr val="00B050"/>
                </a:solidFill>
              </a:rPr>
              <a:t>Prototypes exist for the main collider- and booster-arc magnets. The experience of, and developments for, HEPS cover most of the main technologies.</a:t>
            </a:r>
          </a:p>
          <a:p>
            <a:pPr marL="0" indent="0">
              <a:buNone/>
            </a:pPr>
            <a:r>
              <a:rPr lang="en-GB" b="1" dirty="0">
                <a:solidFill>
                  <a:srgbClr val="FF0000"/>
                </a:solidFill>
              </a:rPr>
              <a:t>Collimation systems, machine protection, machine-detector interface and alignment system are not fully addressed by HEPS and should be brought to the desired level of readiness through the ongoing R&amp;D program.</a:t>
            </a:r>
          </a:p>
        </p:txBody>
      </p:sp>
    </p:spTree>
    <p:extLst>
      <p:ext uri="{BB962C8B-B14F-4D97-AF65-F5344CB8AC3E}">
        <p14:creationId xmlns:p14="http://schemas.microsoft.com/office/powerpoint/2010/main" val="874344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27309-3E8D-B6B0-1BAD-318A60748C3F}"/>
              </a:ext>
            </a:extLst>
          </p:cNvPr>
          <p:cNvSpPr>
            <a:spLocks noGrp="1"/>
          </p:cNvSpPr>
          <p:nvPr>
            <p:ph type="title"/>
          </p:nvPr>
        </p:nvSpPr>
        <p:spPr>
          <a:xfrm>
            <a:off x="452628" y="255397"/>
            <a:ext cx="11158728" cy="1325563"/>
          </a:xfrm>
        </p:spPr>
        <p:txBody>
          <a:bodyPr>
            <a:noAutofit/>
          </a:bodyPr>
          <a:lstStyle/>
          <a:p>
            <a:pPr marL="0" indent="0">
              <a:buNone/>
            </a:pPr>
            <a:r>
              <a:rPr lang="en-US" sz="2800" b="1" dirty="0"/>
              <a:t>Question 7:  </a:t>
            </a:r>
            <a:r>
              <a:rPr lang="en-GB" sz="2800" b="1" dirty="0"/>
              <a:t>What are the primary technical risks and their potential impacts on the CEPC? What are the mitigation measures that should be taken?</a:t>
            </a:r>
            <a:br>
              <a:rPr lang="en-GB" sz="2800" b="1" dirty="0"/>
            </a:br>
            <a:endParaRPr lang="en-GB" sz="2800" b="1" dirty="0"/>
          </a:p>
        </p:txBody>
      </p:sp>
      <p:sp>
        <p:nvSpPr>
          <p:cNvPr id="3" name="Content Placeholder 2">
            <a:extLst>
              <a:ext uri="{FF2B5EF4-FFF2-40B4-BE49-F238E27FC236}">
                <a16:creationId xmlns:a16="http://schemas.microsoft.com/office/drawing/2014/main" id="{FB647540-54F0-F416-AC59-314F6C6F311A}"/>
              </a:ext>
            </a:extLst>
          </p:cNvPr>
          <p:cNvSpPr>
            <a:spLocks noGrp="1"/>
          </p:cNvSpPr>
          <p:nvPr>
            <p:ph idx="1"/>
          </p:nvPr>
        </p:nvSpPr>
        <p:spPr>
          <a:xfrm>
            <a:off x="452628" y="1450721"/>
            <a:ext cx="11436096" cy="4351338"/>
          </a:xfrm>
        </p:spPr>
        <p:txBody>
          <a:bodyPr>
            <a:normAutofit/>
          </a:bodyPr>
          <a:lstStyle/>
          <a:p>
            <a:pPr marL="0" indent="0">
              <a:buNone/>
            </a:pPr>
            <a:r>
              <a:rPr lang="en-GB" b="1" u="sng" dirty="0">
                <a:solidFill>
                  <a:srgbClr val="FF0000"/>
                </a:solidFill>
              </a:rPr>
              <a:t>Primary technical risks </a:t>
            </a:r>
            <a:r>
              <a:rPr lang="en-GB" dirty="0"/>
              <a:t>are the </a:t>
            </a:r>
            <a:r>
              <a:rPr lang="en-GB" b="1" dirty="0">
                <a:solidFill>
                  <a:srgbClr val="FF0000"/>
                </a:solidFill>
              </a:rPr>
              <a:t>machine protection and collimation system </a:t>
            </a:r>
            <a:r>
              <a:rPr lang="en-GB" dirty="0"/>
              <a:t>(robustness against injection failures, asynchronous beam-dump-kicker firing, “dust” events or sudden beam-loss phenomena as in </a:t>
            </a:r>
            <a:r>
              <a:rPr lang="en-GB" dirty="0" err="1"/>
              <a:t>SuperKEKB</a:t>
            </a:r>
            <a:r>
              <a:rPr lang="en-GB" dirty="0"/>
              <a:t>, collimator survival in case of reduced beam lifetime, etc.), the </a:t>
            </a:r>
            <a:r>
              <a:rPr lang="en-GB" b="1" dirty="0">
                <a:solidFill>
                  <a:srgbClr val="FF0000"/>
                </a:solidFill>
              </a:rPr>
              <a:t>swap-out on-axis injection </a:t>
            </a:r>
            <a:r>
              <a:rPr lang="en-GB" dirty="0"/>
              <a:t>(e.g., transient effects when a bunch is reinjected), and </a:t>
            </a:r>
            <a:r>
              <a:rPr lang="en-GB" b="1" dirty="0">
                <a:solidFill>
                  <a:srgbClr val="FF0000"/>
                </a:solidFill>
              </a:rPr>
              <a:t>achieving plus maintaining the magnet-alignment tolerances.</a:t>
            </a:r>
          </a:p>
          <a:p>
            <a:pPr marL="0" indent="0">
              <a:buNone/>
            </a:pPr>
            <a:r>
              <a:rPr lang="en-GB" b="1" u="sng" dirty="0">
                <a:solidFill>
                  <a:srgbClr val="00B050"/>
                </a:solidFill>
              </a:rPr>
              <a:t>Mitigation measures </a:t>
            </a:r>
            <a:r>
              <a:rPr lang="en-GB" dirty="0"/>
              <a:t>should include appropriate R&amp;D and </a:t>
            </a:r>
            <a:r>
              <a:rPr lang="en-GB" b="1" dirty="0">
                <a:solidFill>
                  <a:srgbClr val="00B050"/>
                </a:solidFill>
              </a:rPr>
              <a:t>international collaboration with currently operating facilities such as </a:t>
            </a:r>
            <a:r>
              <a:rPr lang="en-GB" b="1" dirty="0" err="1">
                <a:solidFill>
                  <a:srgbClr val="00B050"/>
                </a:solidFill>
              </a:rPr>
              <a:t>SuperKEKB</a:t>
            </a:r>
            <a:r>
              <a:rPr lang="en-GB" b="1" dirty="0">
                <a:solidFill>
                  <a:srgbClr val="00B050"/>
                </a:solidFill>
              </a:rPr>
              <a:t>, LHC and large light sources.</a:t>
            </a:r>
          </a:p>
        </p:txBody>
      </p:sp>
    </p:spTree>
    <p:extLst>
      <p:ext uri="{BB962C8B-B14F-4D97-AF65-F5344CB8AC3E}">
        <p14:creationId xmlns:p14="http://schemas.microsoft.com/office/powerpoint/2010/main" val="2851993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3FA73FB-8106-34FD-CDA6-BF39BE1AA923}"/>
              </a:ext>
            </a:extLst>
          </p:cNvPr>
          <p:cNvSpPr txBox="1">
            <a:spLocks/>
          </p:cNvSpPr>
          <p:nvPr/>
        </p:nvSpPr>
        <p:spPr>
          <a:xfrm>
            <a:off x="416052" y="374269"/>
            <a:ext cx="11158728"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Question 8:  </a:t>
            </a:r>
            <a:r>
              <a:rPr lang="en-GB" sz="2800" b="1" dirty="0"/>
              <a:t>Will the CEPC accelerator be ready for construction, after the completion of the outlined R&amp;D programme, and industrial and engineering preparation, as well as issues identified in item 2.7 above be properly addressed in due time?</a:t>
            </a:r>
          </a:p>
        </p:txBody>
      </p:sp>
      <p:sp>
        <p:nvSpPr>
          <p:cNvPr id="6" name="TextBox 5">
            <a:extLst>
              <a:ext uri="{FF2B5EF4-FFF2-40B4-BE49-F238E27FC236}">
                <a16:creationId xmlns:a16="http://schemas.microsoft.com/office/drawing/2014/main" id="{37BA40AA-931A-76F6-8736-51F54A02BA38}"/>
              </a:ext>
            </a:extLst>
          </p:cNvPr>
          <p:cNvSpPr txBox="1"/>
          <p:nvPr/>
        </p:nvSpPr>
        <p:spPr>
          <a:xfrm>
            <a:off x="478917" y="2095976"/>
            <a:ext cx="11032998" cy="1815882"/>
          </a:xfrm>
          <a:prstGeom prst="rect">
            <a:avLst/>
          </a:prstGeom>
          <a:noFill/>
        </p:spPr>
        <p:txBody>
          <a:bodyPr wrap="square">
            <a:spAutoFit/>
          </a:bodyPr>
          <a:lstStyle/>
          <a:p>
            <a:r>
              <a:rPr lang="en-GB" sz="2800" b="1" dirty="0">
                <a:solidFill>
                  <a:srgbClr val="00B050"/>
                </a:solidFill>
              </a:rPr>
              <a:t>The CEPC accelerator will be ready for construction after the successful completion of the outlined R&amp;D program, and industrial and engineering preparation</a:t>
            </a:r>
            <a:r>
              <a:rPr lang="en-GB" sz="2800" dirty="0"/>
              <a:t>. Some of the issues identified in item 7 could be addressed during the construction phase.</a:t>
            </a:r>
          </a:p>
        </p:txBody>
      </p:sp>
    </p:spTree>
    <p:extLst>
      <p:ext uri="{BB962C8B-B14F-4D97-AF65-F5344CB8AC3E}">
        <p14:creationId xmlns:p14="http://schemas.microsoft.com/office/powerpoint/2010/main" val="16455680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2220</TotalTime>
  <Words>1691</Words>
  <Application>Microsoft Office PowerPoint</Application>
  <PresentationFormat>Widescreen</PresentationFormat>
  <Paragraphs>75</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CEPC TDR-Phase 1 Review</vt:lpstr>
      <vt:lpstr>Phase 1 CEPC TDR Review Committee meeting in person at HKUST, Hong Kong, from 12 to 16 June 2023;   a total of 33 talks on a variety of topics* </vt:lpstr>
      <vt:lpstr>PowerPoint Presentation</vt:lpstr>
      <vt:lpstr>Question 1:   Are the accelerator system design goals well defined? Have the goals been reached in the TDR? </vt:lpstr>
      <vt:lpstr>Question 3:  Are the accelerator complex design, the key technologies adopted, and the conventional facilities effective for achieving the performance goals? </vt:lpstr>
      <vt:lpstr>Question 5:  Is the CEPC design compatible with the future upgrade to the SppC? </vt:lpstr>
      <vt:lpstr>Question 6:  Regarding the key technology research and development, are critical technologies and components of the CEPC accelerator ready or will they be ready before 2026, through the R&amp;D program being carried out, or achieved with the Light Source project undertaken by IHEP, for the eventual realization of the CEPC? </vt:lpstr>
      <vt:lpstr>Question 7:  What are the primary technical risks and their potential impacts on the CEPC? What are the mitigation measures that should be taken? </vt:lpstr>
      <vt:lpstr>PowerPoint Presentation</vt:lpstr>
      <vt:lpstr> a  thumbs-up  from the Phase-1 Review Committee ! </vt:lpstr>
      <vt:lpstr>the Phase-1 Review Committee</vt:lpstr>
      <vt:lpstr>Phase-1 Review “Sign-Off” Meeting  12 October 2023: zoom meeting to discuss the revised TDR  </vt:lpstr>
      <vt:lpstr>appendix</vt:lpstr>
      <vt:lpstr>presentations at the review meeting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CEPC TDR-Phase 1 Review</dc:title>
  <dc:creator>Frank Zimmermann</dc:creator>
  <cp:lastModifiedBy>Frank Zimmermann</cp:lastModifiedBy>
  <cp:revision>4</cp:revision>
  <dcterms:created xsi:type="dcterms:W3CDTF">2023-10-28T19:57:51Z</dcterms:created>
  <dcterms:modified xsi:type="dcterms:W3CDTF">2023-10-30T08:58:25Z</dcterms:modified>
</cp:coreProperties>
</file>