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000" r:id="rId2"/>
    <p:sldMasterId id="2147484003" r:id="rId3"/>
  </p:sldMasterIdLst>
  <p:notesMasterIdLst>
    <p:notesMasterId r:id="rId24"/>
  </p:notesMasterIdLst>
  <p:handoutMasterIdLst>
    <p:handoutMasterId r:id="rId25"/>
  </p:handoutMasterIdLst>
  <p:sldIdLst>
    <p:sldId id="584" r:id="rId4"/>
    <p:sldId id="585" r:id="rId5"/>
    <p:sldId id="560" r:id="rId6"/>
    <p:sldId id="569" r:id="rId7"/>
    <p:sldId id="570" r:id="rId8"/>
    <p:sldId id="571" r:id="rId9"/>
    <p:sldId id="563" r:id="rId10"/>
    <p:sldId id="577" r:id="rId11"/>
    <p:sldId id="588" r:id="rId12"/>
    <p:sldId id="568" r:id="rId13"/>
    <p:sldId id="589" r:id="rId14"/>
    <p:sldId id="579" r:id="rId15"/>
    <p:sldId id="586" r:id="rId16"/>
    <p:sldId id="587" r:id="rId17"/>
    <p:sldId id="573" r:id="rId18"/>
    <p:sldId id="558" r:id="rId19"/>
    <p:sldId id="564" r:id="rId20"/>
    <p:sldId id="582" r:id="rId21"/>
    <p:sldId id="590" r:id="rId22"/>
    <p:sldId id="583" r:id="rId23"/>
  </p:sldIdLst>
  <p:sldSz cx="12192000" cy="6858000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990000"/>
    <a:srgbClr val="669900"/>
    <a:srgbClr val="CC0066"/>
    <a:srgbClr val="009900"/>
    <a:srgbClr val="99CC00"/>
    <a:srgbClr val="FF99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4" autoAdjust="0"/>
    <p:restoredTop sz="93729" autoAdjust="0"/>
  </p:normalViewPr>
  <p:slideViewPr>
    <p:cSldViewPr snapToGrid="0">
      <p:cViewPr varScale="1">
        <p:scale>
          <a:sx n="88" d="100"/>
          <a:sy n="88" d="100"/>
        </p:scale>
        <p:origin x="77" y="634"/>
      </p:cViewPr>
      <p:guideLst>
        <p:guide orient="horz" pos="222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43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7038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6888" y="0"/>
            <a:ext cx="4348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37038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6888" y="6478588"/>
            <a:ext cx="4348162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6E001F-3C0B-437C-A396-6235A668FF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026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3350" y="511175"/>
            <a:ext cx="45275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28975"/>
            <a:ext cx="7239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3D7B09-8192-44EA-881D-14B2114AB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0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201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>
                <a:solidFill>
                  <a:prstClr val="black"/>
                </a:solidFill>
              </a:rPr>
              <a:pPr/>
              <a:t>8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9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65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04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366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11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5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50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7C7-A7D2-4761-B106-1689E1D1EE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02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684" y="1296989"/>
            <a:ext cx="5588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0884" y="1296989"/>
            <a:ext cx="5588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5FA7-AE5B-46A1-AB44-675D720E54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31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99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B07D-C39E-4373-B519-BCF03B719B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075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 sz="3200" b="0">
                <a:latin typeface="微软雅黑"/>
                <a:ea typeface="微软雅黑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lvl="0">
              <a:defRPr b="0">
                <a:latin typeface="微软雅黑"/>
                <a:ea typeface="微软雅黑"/>
              </a:defRPr>
            </a:lvl1pPr>
            <a:lvl2pPr lvl="1">
              <a:defRPr sz="20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 userDrawn="1"/>
        </p:nvGrpSpPr>
        <p:grpSpPr bwMode="auto">
          <a:xfrm>
            <a:off x="0" y="-5205413"/>
            <a:ext cx="12192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2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684" y="1296989"/>
            <a:ext cx="113792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0933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ED418A-7734-444A-88B1-9238DC02EC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8518" y="228600"/>
            <a:ext cx="1141518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427567" y="1047750"/>
            <a:ext cx="11415184" cy="0"/>
          </a:xfrm>
          <a:prstGeom prst="line">
            <a:avLst/>
          </a:prstGeom>
          <a:solidFill>
            <a:srgbClr val="99CC00"/>
          </a:solidFill>
          <a:ln w="603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8" r:id="rId2"/>
    <p:sldLayoutId id="2147483989" r:id="rId3"/>
    <p:sldLayoutId id="2147483990" r:id="rId4"/>
    <p:sldLayoutId id="214748399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531" y="53752"/>
            <a:ext cx="9518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1"/>
            <a:ext cx="12192000" cy="646331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eaLnBrk="1" hangingPunct="1"/>
            <a:endParaRPr lang="zh-CN" altLang="en-US" sz="3600" b="1">
              <a:solidFill>
                <a:prstClr val="white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0998"/>
            <a:ext cx="2844800" cy="28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 b="1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rPr>
              <a:t>2019-06-12</a:t>
            </a:r>
            <a:endParaRPr lang="en-US" altLang="zh-CN" b="1" dirty="0">
              <a:solidFill>
                <a:prstClr val="black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5" y="6600998"/>
            <a:ext cx="982035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eaLnBrk="1" hangingPunct="1"/>
            <a:fld id="{A311A638-BFE8-47B0-9DB0-998CC0FAD0F0}" type="slidenum">
              <a:rPr lang="zh-CN" altLang="en-US" b="1" smtClean="0">
                <a:solidFill>
                  <a:prstClr val="black"/>
                </a:solidFill>
                <a:ea typeface="华文中宋" pitchFamily="2" charset="-122"/>
              </a:rPr>
              <a:pPr algn="ctr" eaLnBrk="1" hangingPunct="1"/>
              <a:t>‹#›</a:t>
            </a:fld>
            <a:endParaRPr lang="zh-CN" altLang="en-US" b="1" dirty="0">
              <a:solidFill>
                <a:prstClr val="black"/>
              </a:solidFill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393420"/>
      </p:ext>
    </p:extLst>
  </p:cSld>
  <p:clrMap bg1="lt1" tx1="dk1" bg2="lt2" tx2="dk2" accent1="accent1" accent2="accent2" accent3="accent3" accent4="accent4" accent5="accent5" accent6="accent6" hlink="hlink" folHlink="folHlink"/>
  <p:transition>
    <p:split orient="vert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none" spc="0" baseline="0">
          <a:ln w="19050">
            <a:noFill/>
            <a:prstDash val="solid"/>
          </a:ln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微软雅黑" pitchFamily="34" charset="-122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 baseline="0">
          <a:solidFill>
            <a:srgbClr val="003399"/>
          </a:solidFill>
          <a:latin typeface="Times New Roman" panose="02020603050405020304" pitchFamily="18" charset="0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 baseline="0">
          <a:solidFill>
            <a:schemeClr val="tx1"/>
          </a:solidFill>
          <a:latin typeface="Times New Roman" panose="02020603050405020304" pitchFamily="18" charset="0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/>
          <p:nvPr/>
        </p:nvGrpSpPr>
        <p:grpSpPr>
          <a:xfrm>
            <a:off x="0" y="-5205413"/>
            <a:ext cx="12192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/>
          </p:nvSpPr>
          <p:spPr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</a:ln>
          </p:spPr>
          <p:txBody>
            <a:bodyPr lIns="90000" tIns="46800" rIns="90000" bIns="46800" anchor="ctr"/>
            <a:lstStyle/>
            <a:p>
              <a:pPr eaLnBrk="1" fontAlgn="auto" hangingPunct="1"/>
              <a:endParaRPr lang="zh-CN" altLang="en-US">
                <a:solidFill>
                  <a:srgbClr val="000000"/>
                </a:solidFill>
                <a:latin typeface="Arial" panose="020B0604020202020204"/>
                <a:ea typeface="华文彩云"/>
              </a:endParaRPr>
            </a:p>
          </p:txBody>
        </p:sp>
        <p:sp>
          <p:nvSpPr>
            <p:cNvPr id="1032" name="Line 15"/>
            <p:cNvSpPr>
              <a:spLocks noChangeShapeType="1"/>
            </p:cNvSpPr>
            <p:nvPr/>
          </p:nvSpPr>
          <p:spPr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</a:ln>
          </p:spPr>
          <p:txBody>
            <a:bodyPr lIns="90000" tIns="46800" rIns="90000" bIns="46800" anchor="ctr"/>
            <a:lstStyle/>
            <a:p>
              <a:pPr eaLnBrk="1" fontAlgn="auto" hangingPunct="1"/>
              <a:endParaRPr lang="zh-CN" altLang="en-US">
                <a:solidFill>
                  <a:srgbClr val="000000"/>
                </a:solidFill>
                <a:latin typeface="Arial" panose="020B0604020202020204"/>
                <a:ea typeface="华文彩云"/>
              </a:endParaRPr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684" y="1296991"/>
            <a:ext cx="11379200" cy="50069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idx="4"/>
          </p:nvPr>
        </p:nvSpPr>
        <p:spPr>
          <a:xfrm>
            <a:off x="9160933" y="6400800"/>
            <a:ext cx="2540000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/>
          <a:lstStyle>
            <a:lvl1pPr lvl="0" algn="r">
              <a:defRPr sz="1400" b="1" i="1">
                <a:ea typeface="宋体"/>
              </a:defRPr>
            </a:lvl1pPr>
          </a:lstStyle>
          <a:p>
            <a:pPr eaLnBrk="1" fontAlgn="auto" hangingPunct="1"/>
            <a:fld id="{7BFA6A02-7AF3-4DC1-BC35-52B6BD546A74}" type="slidenum">
              <a:rPr lang="en-US" altLang="zh-CN">
                <a:solidFill>
                  <a:srgbClr val="000000"/>
                </a:solidFill>
                <a:latin typeface="Arial" panose="020B0604020202020204"/>
              </a:rPr>
              <a:pPr eaLnBrk="1" fontAlgn="auto" hangingPunct="1"/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>
          <a:xfrm>
            <a:off x="408521" y="228600"/>
            <a:ext cx="11415183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b" anchorCtr="0"/>
          <a:lstStyle/>
          <a:p>
            <a:pPr lvl="0"/>
            <a:r>
              <a:rPr lang="zh-CN"/>
              <a:t>单击此处编辑母版标题样式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27567" y="1047751"/>
            <a:ext cx="11415184" cy="0"/>
          </a:xfrm>
          <a:prstGeom prst="line">
            <a:avLst/>
          </a:prstGeom>
          <a:solidFill>
            <a:srgbClr val="99CC00"/>
          </a:solidFill>
          <a:ln w="6032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42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</p:sldLayoutIdLst>
  <p:hf hdr="0" ftr="0" dt="0"/>
  <p:txStyles>
    <p:titleStyle>
      <a:lvl1pPr lvl="0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1pPr>
      <a:lvl2pPr lvl="1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2pPr>
      <a:lvl3pPr lvl="2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3pPr>
      <a:lvl4pPr lvl="3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4pPr>
      <a:lvl5pPr lvl="4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5pPr>
      <a:lvl6pPr marL="457200" lvl="5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6pPr>
      <a:lvl7pPr marL="914400" lvl="6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7pPr>
      <a:lvl8pPr marL="1371600" lvl="7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8pPr>
      <a:lvl9pPr marL="1828800" lvl="8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9pPr>
    </p:titleStyle>
    <p:bodyStyle>
      <a:lvl1pPr marL="342900" lvl="0" indent="-342900" algn="l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微软雅黑"/>
          <a:ea typeface="微软雅黑"/>
        </a:defRPr>
      </a:lvl1pPr>
      <a:lvl2pPr marL="742950" lvl="1" indent="-285750" algn="l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微软雅黑"/>
          <a:ea typeface="微软雅黑"/>
        </a:defRPr>
      </a:lvl2pPr>
      <a:lvl3pPr marL="1143000" lvl="2" indent="-228600" algn="l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/>
          <a:ea typeface="微软雅黑"/>
        </a:defRPr>
      </a:lvl3pPr>
      <a:lvl4pPr marL="1600200" lvl="3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>
          <a:solidFill>
            <a:schemeClr val="tx1"/>
          </a:solidFill>
          <a:latin typeface="微软雅黑"/>
          <a:ea typeface="微软雅黑"/>
        </a:defRPr>
      </a:lvl4pPr>
      <a:lvl5pPr marL="2057400" lvl="4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>
          <a:solidFill>
            <a:schemeClr val="tx1"/>
          </a:solidFill>
          <a:latin typeface="微软雅黑"/>
          <a:ea typeface="微软雅黑"/>
        </a:defRPr>
      </a:lvl5pPr>
      <a:lvl6pPr marL="2514600" lvl="5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6pPr>
      <a:lvl7pPr marL="2971800" lvl="6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7pPr>
      <a:lvl8pPr marL="3429000" lvl="7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8pPr>
      <a:lvl9pPr marL="3886200" lvl="8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1pPr>
      <a:lvl2pPr marL="457200" lvl="1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2pPr>
      <a:lvl3pPr marL="914400" lvl="2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3pPr>
      <a:lvl4pPr marL="1371600" lvl="3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4pPr>
      <a:lvl5pPr marL="1828800" lvl="4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5pPr>
      <a:lvl6pPr marL="2286000" lvl="5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6pPr>
      <a:lvl7pPr marL="2743200" lvl="6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7pPr>
      <a:lvl8pPr marL="3200400" lvl="7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8pPr>
      <a:lvl9pPr marL="3657600" lvl="8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acts-project/trac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tags" Target="../tags/tag4.xml"/><Relationship Id="rId12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epc/CEPCS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238865"/>
            <a:ext cx="10363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CEPC Software and Computing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2691579"/>
            <a:ext cx="8534400" cy="2470355"/>
          </a:xfrm>
        </p:spPr>
        <p:txBody>
          <a:bodyPr/>
          <a:lstStyle/>
          <a:p>
            <a:r>
              <a:rPr lang="en-GB" dirty="0"/>
              <a:t>Weidong </a:t>
            </a:r>
            <a:r>
              <a:rPr lang="en-GB" dirty="0" smtClean="0"/>
              <a:t>Li</a:t>
            </a:r>
            <a:endParaRPr lang="en-GB" dirty="0"/>
          </a:p>
          <a:p>
            <a:r>
              <a:rPr lang="en-GB" sz="2000" dirty="0"/>
              <a:t>representing the CEPC software </a:t>
            </a:r>
            <a:r>
              <a:rPr lang="en-GB" sz="2000" dirty="0" smtClean="0"/>
              <a:t>and computing team</a:t>
            </a:r>
          </a:p>
          <a:p>
            <a:endParaRPr lang="en-GB" sz="2000" dirty="0" smtClean="0"/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9th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CEPC-</a:t>
            </a: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SppC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IAC meeting</a:t>
            </a:r>
          </a:p>
          <a:p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IHEP,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 October 2023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62233" y="1078303"/>
                <a:ext cx="4979110" cy="5779698"/>
              </a:xfrm>
            </p:spPr>
            <p:txBody>
              <a:bodyPr/>
              <a:lstStyle/>
              <a:p>
                <a:r>
                  <a:rPr lang="en-US" altLang="zh-CN" sz="1800" dirty="0" smtClean="0"/>
                  <a:t>A common API for different track fitting algorithms was developed</a:t>
                </a:r>
                <a:endParaRPr lang="en-US" altLang="zh-CN" sz="1800" dirty="0"/>
              </a:p>
              <a:p>
                <a:r>
                  <a:rPr lang="en-US" altLang="zh-CN" sz="1800" dirty="0" smtClean="0"/>
                  <a:t>Performance validation completed  with  </a:t>
                </a:r>
              </a:p>
              <a:p>
                <a:pPr lvl="1"/>
                <a:r>
                  <a:rPr lang="en-US" altLang="zh-CN" dirty="0" smtClean="0"/>
                  <a:t>single particles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→3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prong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acc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sz="1800" dirty="0" smtClean="0"/>
                  <a:t>For the silicon vertex detector, machine leaning based digitization algorithm was developed</a:t>
                </a:r>
              </a:p>
              <a:p>
                <a:pPr lvl="1"/>
                <a:r>
                  <a:rPr lang="en-US" altLang="zh-CN" sz="1800" dirty="0" smtClean="0"/>
                  <a:t>Hit clusters are generated by a GAN model</a:t>
                </a:r>
                <a:endParaRPr lang="en-US" altLang="zh-CN" sz="1800" dirty="0"/>
              </a:p>
              <a:p>
                <a:pPr lvl="1"/>
                <a:r>
                  <a:rPr lang="en-US" altLang="zh-CN" sz="1800" dirty="0" smtClean="0"/>
                  <a:t>Training dataset: </a:t>
                </a:r>
                <a:r>
                  <a:rPr lang="en-US" altLang="zh-CN" sz="1800" dirty="0" err="1" smtClean="0"/>
                  <a:t>testbeam</a:t>
                </a:r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data collected </a:t>
                </a:r>
                <a:r>
                  <a:rPr lang="en-US" altLang="zh-CN" sz="1800" dirty="0" smtClean="0"/>
                  <a:t>at DESY  with TaichuPix-3</a:t>
                </a:r>
              </a:p>
              <a:p>
                <a:pPr marL="457200" lvl="1" indent="0">
                  <a:buNone/>
                </a:pPr>
                <a:endParaRPr lang="en-US" altLang="zh-CN" sz="1600" dirty="0" smtClean="0"/>
              </a:p>
              <a:p>
                <a:pPr lvl="1"/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3" y="1078303"/>
                <a:ext cx="4979110" cy="5779698"/>
              </a:xfrm>
              <a:blipFill rotWithShape="0">
                <a:blip r:embed="rId3"/>
                <a:stretch>
                  <a:fillRect l="-123" t="-633" r="-2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5969295-E6C7-4B15-B9FD-52188CA6A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425" y="1309932"/>
            <a:ext cx="4127707" cy="22136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in Silicon </a:t>
            </a:r>
            <a:r>
              <a:rPr lang="en-US" altLang="zh-CN" dirty="0"/>
              <a:t>Tracker </a:t>
            </a:r>
            <a:r>
              <a:rPr lang="en-US" altLang="zh-CN" dirty="0" smtClean="0"/>
              <a:t>Software (1)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7C3383A-3CC8-489B-A6A5-CCE07876F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726" y="4124692"/>
            <a:ext cx="4390274" cy="20000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F02CEDB-CFB5-49E5-AF11-66299373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4692"/>
            <a:ext cx="2962501" cy="22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309DFA-D430-4D9A-A34B-CD7ED308D457}"/>
              </a:ext>
            </a:extLst>
          </p:cNvPr>
          <p:cNvSpPr txBox="1"/>
          <p:nvPr/>
        </p:nvSpPr>
        <p:spPr>
          <a:xfrm>
            <a:off x="5301418" y="3902879"/>
            <a:ext cx="3333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9pPr>
          </a:lstStyle>
          <a:p>
            <a:r>
              <a:rPr lang="en-US" altLang="zh-CN" sz="1200" dirty="0" smtClean="0"/>
              <a:t>Comparison of cluster between GAN and data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35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 in Silicon Tracker </a:t>
            </a:r>
            <a:r>
              <a:rPr lang="en-US" altLang="zh-CN" dirty="0" smtClean="0"/>
              <a:t>Software (2)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568" y="1214302"/>
            <a:ext cx="4641002" cy="2114852"/>
          </a:xfrm>
        </p:spPr>
        <p:txBody>
          <a:bodyPr/>
          <a:lstStyle/>
          <a:p>
            <a:r>
              <a:rPr lang="en-US" sz="2000" dirty="0"/>
              <a:t>TRACCC: one of ACTS R&amp;D projects </a:t>
            </a:r>
          </a:p>
          <a:p>
            <a:pPr lvl="1"/>
            <a:r>
              <a:rPr lang="en-US" sz="1800" dirty="0"/>
              <a:t>Full chain demonstrator for track reconstruction on CPU/GPU</a:t>
            </a:r>
            <a:endParaRPr lang="en-GB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11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1179557" y="2780863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hlinkClick r:id="rId2"/>
              </a:rPr>
              <a:t>https://github.com/acts-project/traccc</a:t>
            </a:r>
            <a:endParaRPr lang="zh-CN" altLang="en-US" sz="1400" dirty="0"/>
          </a:p>
        </p:txBody>
      </p:sp>
      <p:sp>
        <p:nvSpPr>
          <p:cNvPr id="9" name="内容占位符 2"/>
          <p:cNvSpPr txBox="1"/>
          <p:nvPr/>
        </p:nvSpPr>
        <p:spPr>
          <a:xfrm>
            <a:off x="4757621" y="1214302"/>
            <a:ext cx="7332780" cy="1921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Developing CEPC seeding algorithm based on TRACCC</a:t>
            </a:r>
          </a:p>
          <a:p>
            <a:r>
              <a:rPr lang="en-US" sz="2000" kern="0" dirty="0" smtClean="0"/>
              <a:t>Building </a:t>
            </a:r>
            <a:r>
              <a:rPr lang="en-US" sz="2000" kern="0" dirty="0"/>
              <a:t>a bridge between EDM4hep and TRACCC</a:t>
            </a:r>
          </a:p>
          <a:p>
            <a:pPr lvl="1"/>
            <a:r>
              <a:rPr lang="en-US" sz="1800" kern="0" dirty="0"/>
              <a:t>Common memory for both EDM4hep and TRACCC</a:t>
            </a:r>
            <a:endParaRPr lang="en-GB" sz="1800" kern="0" dirty="0"/>
          </a:p>
          <a:p>
            <a:pPr lvl="1"/>
            <a:r>
              <a:rPr lang="en-US" sz="1800" kern="0" dirty="0"/>
              <a:t>No data conversion is needed between them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505" y="3464560"/>
            <a:ext cx="6443063" cy="27950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18" y="3414368"/>
            <a:ext cx="4349102" cy="2845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in Drift Chamber Software (1)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143795" y="1147517"/>
            <a:ext cx="7245147" cy="5518754"/>
          </a:xfrm>
        </p:spPr>
        <p:txBody>
          <a:bodyPr/>
          <a:lstStyle/>
          <a:p>
            <a:r>
              <a:rPr lang="en-US" altLang="zh-CN" sz="2000" dirty="0"/>
              <a:t>Track finding </a:t>
            </a:r>
            <a:r>
              <a:rPr lang="en-US" altLang="zh-CN" sz="2000" dirty="0" smtClean="0"/>
              <a:t>algorithm</a:t>
            </a:r>
            <a:endParaRPr lang="en-US" altLang="zh-CN" sz="2000" dirty="0"/>
          </a:p>
          <a:p>
            <a:pPr lvl="1"/>
            <a:r>
              <a:rPr lang="en-US" altLang="zh-CN" sz="1800" dirty="0" smtClean="0"/>
              <a:t>Track </a:t>
            </a:r>
            <a:r>
              <a:rPr lang="en-US" altLang="zh-CN" sz="1800" dirty="0"/>
              <a:t>segments reconstructed in the silicon detector, called seeds,  are extrapolated to the DC </a:t>
            </a:r>
            <a:r>
              <a:rPr lang="en-US" altLang="zh-CN" sz="1800" dirty="0" smtClean="0"/>
              <a:t>(Drift Chamber) and then all </a:t>
            </a:r>
            <a:r>
              <a:rPr lang="en-US" altLang="zh-CN" sz="1800" dirty="0"/>
              <a:t>the DC hits belonging to the track </a:t>
            </a:r>
            <a:r>
              <a:rPr lang="en-US" altLang="zh-CN" sz="1800" dirty="0" smtClean="0"/>
              <a:t>will be collected</a:t>
            </a:r>
          </a:p>
          <a:p>
            <a:r>
              <a:rPr lang="en-US" altLang="zh-CN" sz="2000" dirty="0" smtClean="0"/>
              <a:t>Track fitting algorithm 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1"/>
            <a:r>
              <a:rPr lang="en-US" altLang="zh-CN" sz="1800" dirty="0" smtClean="0"/>
              <a:t>Adopt </a:t>
            </a:r>
            <a:r>
              <a:rPr lang="en-US" altLang="zh-CN" sz="1800" dirty="0"/>
              <a:t>experiment-independent track fitting </a:t>
            </a:r>
            <a:r>
              <a:rPr lang="en-US" altLang="zh-CN" sz="1800" dirty="0" smtClean="0"/>
              <a:t>toolkit </a:t>
            </a:r>
            <a:r>
              <a:rPr lang="en-US" altLang="zh-CN" sz="1800" dirty="0" err="1" smtClean="0"/>
              <a:t>Genfit</a:t>
            </a:r>
            <a:r>
              <a:rPr lang="en-US" altLang="zh-CN" sz="1800" dirty="0" smtClean="0"/>
              <a:t> which is also being used by many other experiments like </a:t>
            </a:r>
            <a:r>
              <a:rPr lang="en-US" altLang="zh-CN" sz="1800" dirty="0" err="1" smtClean="0"/>
              <a:t>BelleII</a:t>
            </a:r>
            <a:r>
              <a:rPr lang="en-US" altLang="zh-CN" sz="1800" dirty="0" smtClean="0"/>
              <a:t>, PANDA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COMET etc.</a:t>
            </a:r>
          </a:p>
          <a:p>
            <a:r>
              <a:rPr lang="en-US" altLang="zh-CN" sz="2000" dirty="0"/>
              <a:t>Completed work </a:t>
            </a:r>
            <a:r>
              <a:rPr lang="en-US" altLang="zh-CN" sz="2000" dirty="0" smtClean="0"/>
              <a:t>includes</a:t>
            </a:r>
          </a:p>
          <a:p>
            <a:pPr lvl="1"/>
            <a:r>
              <a:rPr lang="en-US" altLang="zh-CN" sz="1800" dirty="0" smtClean="0"/>
              <a:t>Porting the </a:t>
            </a:r>
            <a:r>
              <a:rPr lang="en-US" altLang="zh-CN" sz="1800" dirty="0" err="1" smtClean="0"/>
              <a:t>BelleII</a:t>
            </a:r>
            <a:r>
              <a:rPr lang="en-US" altLang="zh-CN" sz="1800" dirty="0" smtClean="0"/>
              <a:t> code to the CEPCSW</a:t>
            </a:r>
          </a:p>
          <a:p>
            <a:pPr lvl="1"/>
            <a:r>
              <a:rPr lang="en-US" altLang="zh-CN" sz="1800" dirty="0" smtClean="0"/>
              <a:t>Implementation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geometry and magnetic field</a:t>
            </a:r>
          </a:p>
          <a:p>
            <a:pPr lvl="1"/>
            <a:r>
              <a:rPr lang="en-US" altLang="zh-CN" sz="1800" dirty="0" smtClean="0"/>
              <a:t>Optimization of hit selection criteria</a:t>
            </a:r>
          </a:p>
          <a:p>
            <a:pPr lvl="1"/>
            <a:r>
              <a:rPr lang="en-US" altLang="zh-CN" sz="1800" dirty="0" smtClean="0"/>
              <a:t>Performance validation with simulated data </a:t>
            </a:r>
          </a:p>
          <a:p>
            <a:pPr marL="457200" lvl="1" indent="0">
              <a:buNone/>
            </a:pPr>
            <a:endParaRPr lang="en-US" altLang="zh-CN" sz="1800" dirty="0"/>
          </a:p>
          <a:p>
            <a:endParaRPr lang="en-US" altLang="zh-CN" sz="2000" dirty="0"/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endParaRPr lang="en-US" altLang="zh-CN" sz="1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672" y="1364071"/>
            <a:ext cx="4347598" cy="50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 in Drift Chamber Software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294966D-E6A7-45FA-855A-65E4827BE79F}"/>
              </a:ext>
            </a:extLst>
          </p:cNvPr>
          <p:cNvGrpSpPr/>
          <p:nvPr/>
        </p:nvGrpSpPr>
        <p:grpSpPr>
          <a:xfrm>
            <a:off x="4222508" y="3983851"/>
            <a:ext cx="4241212" cy="2641710"/>
            <a:chOff x="4640751" y="3538373"/>
            <a:chExt cx="4186879" cy="286496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8EC40B87-5775-47D9-9087-948C593A3B3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903330" y="3538373"/>
              <a:ext cx="3924300" cy="349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>
                <a:lnSpc>
                  <a:spcPts val="1760"/>
                </a:lnSpc>
              </a:pPr>
              <a:r>
                <a:rPr lang="en-GB" altLang="zh-CN" sz="1400" dirty="0"/>
                <a:t>Momentum of 10 GeV/c </a:t>
              </a:r>
              <a:r>
                <a:rPr lang="en-GB" altLang="zh-CN" sz="1400" dirty="0">
                  <a:latin typeface="Symbol" panose="05050102010706020507" pitchFamily="18" charset="2"/>
                </a:rPr>
                <a:t>m</a:t>
              </a:r>
              <a:r>
                <a:rPr lang="en-GB" altLang="zh-CN" sz="1400" baseline="30000" dirty="0">
                  <a:latin typeface="Symbol" panose="05050102010706020507" pitchFamily="18" charset="2"/>
                </a:rPr>
                <a:t>-</a:t>
              </a:r>
              <a:r>
                <a:rPr lang="en-GB" altLang="zh-CN" sz="1400" dirty="0"/>
                <a:t> 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20F8CC2A-2A46-4088-ACB9-3CA947750716}"/>
                </a:ext>
              </a:extLst>
            </p:cNvPr>
            <p:cNvGrpSpPr/>
            <p:nvPr/>
          </p:nvGrpSpPr>
          <p:grpSpPr>
            <a:xfrm>
              <a:off x="4640751" y="3804919"/>
              <a:ext cx="3489960" cy="2598420"/>
              <a:chOff x="6930" y="3039"/>
              <a:chExt cx="7580" cy="5314"/>
            </a:xfrm>
          </p:grpSpPr>
          <p:pic>
            <p:nvPicPr>
              <p:cNvPr id="9" name="图片 8" descr="10GeVmuMom">
                <a:extLst>
                  <a:ext uri="{FF2B5EF4-FFF2-40B4-BE49-F238E27FC236}">
                    <a16:creationId xmlns:a16="http://schemas.microsoft.com/office/drawing/2014/main" xmlns="" id="{8E3E3A1B-D281-469D-BB24-7B3A1863B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0" y="3039"/>
                <a:ext cx="7580" cy="53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xmlns="" id="{1809ABB4-4E19-4541-9FAE-A5ADEFAFF03A}"/>
                      </a:ext>
                    </a:extLst>
                  </p:cNvPr>
                  <p:cNvSpPr txBox="1"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7704" y="4512"/>
                    <a:ext cx="3179" cy="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zh-CN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𝜎</m:t>
                        </m:r>
                      </m:oMath>
                    </a14:m>
                    <a:r>
                      <a:rPr kumimoji="1" lang="zh-CN" altLang="en-US" sz="14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kumimoji="1" lang="en-US" altLang="zh-CN" sz="1400" dirty="0">
                        <a:solidFill>
                          <a:srgbClr val="C00000"/>
                        </a:solidFill>
                      </a:rPr>
                      <a:t>=</a:t>
                    </a:r>
                    <a:r>
                      <a:rPr kumimoji="1" lang="zh-CN" altLang="en-US" sz="14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kumimoji="1" lang="en-US" altLang="zh-CN" sz="1400" dirty="0" smtClean="0">
                        <a:solidFill>
                          <a:srgbClr val="C00000"/>
                        </a:solidFill>
                      </a:rPr>
                      <a:t>13.0 MeV/c</a:t>
                    </a:r>
                    <a:endParaRPr kumimoji="1" lang="en-US" altLang="zh-CN" sz="1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1809ABB4-4E19-4541-9FAE-A5ADEFAFF0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7704" y="4512"/>
                    <a:ext cx="3179" cy="68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CBB6F25-A11D-4FEA-A7B7-1D1B38C97E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77" y="4269272"/>
            <a:ext cx="3429220" cy="241195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9A4387EC-0199-42B6-99E5-C8A9895ABB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518" y="3983851"/>
            <a:ext cx="3504563" cy="31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ctr">
              <a:lnSpc>
                <a:spcPts val="1760"/>
              </a:lnSpc>
            </a:pPr>
            <a:r>
              <a:rPr lang="en-GB" altLang="zh-CN" sz="1400" dirty="0"/>
              <a:t>Tracking efficiency </a:t>
            </a:r>
            <a:r>
              <a:rPr lang="en-GB" altLang="zh-CN" sz="1400" dirty="0" err="1"/>
              <a:t>v.s</a:t>
            </a:r>
            <a:r>
              <a:rPr lang="en-GB" altLang="zh-CN" sz="1400" dirty="0"/>
              <a:t>. momentum</a:t>
            </a:r>
            <a:endParaRPr lang="en-GB" altLang="zh-CN" sz="1400" baseline="-25000" dirty="0"/>
          </a:p>
        </p:txBody>
      </p:sp>
      <p:pic>
        <p:nvPicPr>
          <p:cNvPr id="30" name="图片 29" descr="masshigg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1180" y="4242276"/>
            <a:ext cx="3349753" cy="2279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908070" y="4760408"/>
                <a:ext cx="1069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M </a:t>
                </a:r>
                <a:r>
                  <a:rPr kumimoji="1" lang="en-US" altLang="zh-CN" sz="1000" dirty="0" smtClean="0">
                    <a:solidFill>
                      <a:srgbClr val="C00000"/>
                    </a:solidFill>
                  </a:rPr>
                  <a:t>= 125 </a:t>
                </a:r>
                <a:r>
                  <a:rPr kumimoji="1" lang="en-US" altLang="zh-CN" sz="1000" dirty="0" err="1" smtClean="0">
                    <a:solidFill>
                      <a:srgbClr val="C00000"/>
                    </a:solidFill>
                  </a:rPr>
                  <a:t>GeV</a:t>
                </a:r>
                <a:r>
                  <a:rPr kumimoji="1" lang="en-US" altLang="zh-CN" sz="1000" dirty="0" smtClean="0">
                    <a:solidFill>
                      <a:srgbClr val="C00000"/>
                    </a:solidFill>
                  </a:rPr>
                  <a:t>/c</a:t>
                </a:r>
                <a:endParaRPr kumimoji="1" lang="en-US" altLang="zh-CN" sz="1000" dirty="0">
                  <a:solidFill>
                    <a:srgbClr val="C00000"/>
                  </a:solidFill>
                </a:endParaRPr>
              </a:p>
              <a:p>
                <a:endParaRPr kumimoji="1" lang="en-US" altLang="zh-CN" sz="10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1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zh-CN" altLang="en-US" sz="10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sz="1000" dirty="0">
                    <a:solidFill>
                      <a:srgbClr val="C00000"/>
                    </a:solidFill>
                  </a:rPr>
                  <a:t>=</a:t>
                </a:r>
                <a:r>
                  <a:rPr kumimoji="1" lang="zh-CN" altLang="en-US" sz="10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sz="1000" dirty="0" smtClean="0">
                    <a:solidFill>
                      <a:srgbClr val="C00000"/>
                    </a:solidFill>
                  </a:rPr>
                  <a:t>212MeV/c</a:t>
                </a:r>
                <a:endParaRPr kumimoji="1" lang="en-US" altLang="zh-CN" sz="1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908070" y="4760408"/>
                <a:ext cx="1069050" cy="553998"/>
              </a:xfrm>
              <a:prstGeom prst="rect">
                <a:avLst/>
              </a:prstGeom>
              <a:blipFill rotWithShape="0">
                <a:blip r:embed="rId1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96577" y="1175608"/>
                <a:ext cx="5666316" cy="2621504"/>
              </a:xfrm>
            </p:spPr>
            <p:txBody>
              <a:bodyPr/>
              <a:lstStyle/>
              <a:p>
                <a:pPr lvl="0">
                  <a:buFont typeface="Wingdings" panose="05000000000000000000" charset="0"/>
                  <a:buChar char="v"/>
                </a:pPr>
                <a:r>
                  <a:rPr lang="en-GB" altLang="zh-CN" sz="1600" dirty="0" smtClean="0">
                    <a:sym typeface="+mn-ea"/>
                  </a:rPr>
                  <a:t>Tracking Efficiency</a:t>
                </a:r>
                <a:r>
                  <a:rPr lang="en-US" altLang="en-GB" sz="1600" dirty="0">
                    <a:sym typeface="+mn-ea"/>
                  </a:rPr>
                  <a:t> = </a:t>
                </a:r>
                <a:r>
                  <a:rPr lang="en-US" altLang="en-GB" sz="1600" dirty="0" err="1">
                    <a:sym typeface="+mn-ea"/>
                  </a:rPr>
                  <a:t>N</a:t>
                </a:r>
                <a:r>
                  <a:rPr lang="en-US" altLang="en-GB" sz="1600" baseline="-25000" dirty="0" err="1">
                    <a:sym typeface="+mn-ea"/>
                  </a:rPr>
                  <a:t>1</a:t>
                </a:r>
                <a:r>
                  <a:rPr lang="en-US" altLang="en-GB" sz="1600" dirty="0">
                    <a:sym typeface="+mn-ea"/>
                  </a:rPr>
                  <a:t>/</a:t>
                </a:r>
                <a:r>
                  <a:rPr lang="en-US" altLang="en-GB" sz="1600" dirty="0" err="1">
                    <a:sym typeface="+mn-ea"/>
                  </a:rPr>
                  <a:t>N</a:t>
                </a:r>
                <a:r>
                  <a:rPr lang="en-US" altLang="en-GB" sz="1600" baseline="-25000" dirty="0" err="1">
                    <a:sym typeface="+mn-ea"/>
                  </a:rPr>
                  <a:t>2</a:t>
                </a:r>
                <a:endParaRPr lang="en-US" altLang="en-GB" sz="1600" baseline="-25000" dirty="0">
                  <a:sym typeface="+mn-ea"/>
                </a:endParaRPr>
              </a:p>
              <a:p>
                <a:pPr lvl="1">
                  <a:buFont typeface="Wingdings" panose="05000000000000000000" charset="0"/>
                  <a:buChar char="l"/>
                </a:pPr>
                <a:r>
                  <a:rPr lang="en-US" altLang="en-GB" sz="1600" dirty="0">
                    <a:sym typeface="+mn-ea"/>
                  </a:rPr>
                  <a:t>N</a:t>
                </a:r>
                <a:r>
                  <a:rPr lang="en-US" altLang="en-GB" sz="1600" baseline="-25000" dirty="0">
                    <a:sym typeface="+mn-ea"/>
                  </a:rPr>
                  <a:t>1</a:t>
                </a:r>
                <a:r>
                  <a:rPr lang="en-US" altLang="en-GB" sz="1600" dirty="0">
                    <a:sym typeface="+mn-ea"/>
                  </a:rPr>
                  <a:t> is the number of </a:t>
                </a:r>
                <a:r>
                  <a:rPr lang="en-US" altLang="en-GB" sz="1600" dirty="0" smtClean="0">
                    <a:sym typeface="+mn-ea"/>
                  </a:rPr>
                  <a:t>tracks </a:t>
                </a:r>
                <a:r>
                  <a:rPr lang="en-US" altLang="en-GB" sz="1600" dirty="0">
                    <a:sym typeface="+mn-ea"/>
                  </a:rPr>
                  <a:t>satisfying:</a:t>
                </a:r>
              </a:p>
              <a:p>
                <a:pPr marL="1200150" lvl="2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𝑐h𝑖</m:t>
                        </m:r>
                      </m:e>
                      <m:sup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GB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&lt;400</m:t>
                    </m:r>
                  </m:oMath>
                </a14:m>
                <a:endParaRPr lang="en-US" altLang="en-GB" sz="1600" i="1" dirty="0">
                  <a:cs typeface="Cambria Math" panose="02040503050406030204" pitchFamily="18" charset="0"/>
                </a:endParaRPr>
              </a:p>
              <a:p>
                <a:pPr marL="1200150" lvl="2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GB" sz="16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GB" sz="1600" i="1" dirty="0">
                            <a:latin typeface="Cambria Math" panose="02040503050406030204"/>
                            <a:cs typeface="Cambria Math" panose="02040503050406030204" pitchFamily="18" charset="0"/>
                          </a:rPr>
                          <m:t>𝐷𝐶</m:t>
                        </m:r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h𝑖𝑡𝑠</m:t>
                        </m:r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𝑜𝑛</m:t>
                        </m:r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GB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𝑡𝑟𝑎𝑐𝑘</m:t>
                        </m:r>
                      </m:sub>
                    </m:sSub>
                    <m:r>
                      <a:rPr lang="en-US" altLang="en-GB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en-GB" sz="1600" b="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en-GB" sz="1600" dirty="0"/>
              </a:p>
              <a:p>
                <a:pPr lvl="1">
                  <a:buFont typeface="Wingdings" panose="05000000000000000000" charset="0"/>
                  <a:buChar char="l"/>
                </a:pPr>
                <a:r>
                  <a:rPr lang="en-US" altLang="en-GB" sz="1600" dirty="0"/>
                  <a:t>N</a:t>
                </a:r>
                <a:r>
                  <a:rPr lang="en-US" altLang="en-GB" sz="1600" baseline="-25000" dirty="0"/>
                  <a:t>2</a:t>
                </a:r>
                <a:r>
                  <a:rPr lang="en-US" altLang="en-GB" sz="1600" dirty="0"/>
                  <a:t> is the numbre of </a:t>
                </a:r>
                <a:r>
                  <a:rPr lang="en-US" altLang="en-GB" sz="1600" dirty="0" smtClean="0"/>
                  <a:t>track seeds reconstructed in silicon vertex detector</a:t>
                </a:r>
              </a:p>
              <a:p>
                <a:pPr>
                  <a:buFont typeface="Wingdings" panose="05000000000000000000" charset="0"/>
                  <a:buChar char="v"/>
                </a:pPr>
                <a:r>
                  <a:rPr lang="zh-CN" altLang="en-US" sz="1600" dirty="0">
                    <a:sym typeface="+mn-ea"/>
                  </a:rPr>
                  <a:t>The efficiency is</a:t>
                </a:r>
                <a:r>
                  <a:rPr lang="en-US" altLang="zh-CN" sz="1600" dirty="0">
                    <a:sym typeface="+mn-ea"/>
                  </a:rPr>
                  <a:t> </a:t>
                </a:r>
                <a:r>
                  <a:rPr lang="en-US" altLang="zh-CN" sz="1600" dirty="0" smtClean="0">
                    <a:sym typeface="+mn-ea"/>
                  </a:rPr>
                  <a:t>close to 99</a:t>
                </a:r>
                <a:r>
                  <a:rPr lang="en-US" altLang="zh-CN" sz="1600" dirty="0">
                    <a:sym typeface="+mn-ea"/>
                  </a:rPr>
                  <a:t>% </a:t>
                </a:r>
                <a:r>
                  <a:rPr lang="en-US" altLang="zh-CN" sz="1600" dirty="0" smtClean="0"/>
                  <a:t> ( inelastic scattering is turn off )</a:t>
                </a:r>
                <a:endParaRPr lang="en-US" altLang="en-GB" sz="1600" dirty="0">
                  <a:sym typeface="+mn-ea"/>
                </a:endParaRPr>
              </a:p>
              <a:p>
                <a:pPr>
                  <a:buFont typeface="Wingdings" panose="05000000000000000000" charset="0"/>
                  <a:buChar char="l"/>
                </a:pPr>
                <a:endParaRPr lang="en-US" alt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77" y="1175608"/>
                <a:ext cx="5666316" cy="2621504"/>
              </a:xfrm>
              <a:blipFill rotWithShape="0">
                <a:blip r:embed="rId13"/>
                <a:stretch>
                  <a:fillRect t="-698" r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/>
              <p:cNvSpPr txBox="1">
                <a:spLocks/>
              </p:cNvSpPr>
              <p:nvPr/>
            </p:nvSpPr>
            <p:spPr bwMode="auto">
              <a:xfrm>
                <a:off x="5990132" y="1175608"/>
                <a:ext cx="5666316" cy="2207977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kumimoji="1" sz="24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charset="0"/>
                  </a:defRPr>
                </a:lvl1pPr>
                <a:lvl2pPr marL="742950" indent="-28575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¡"/>
                  <a:defRPr kumimoji="1" sz="1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kumimoji="1" sz="1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panose="05000000000000000000" charset="0"/>
                  <a:buChar char="v"/>
                </a:pPr>
                <a:r>
                  <a:rPr lang="en-US" altLang="zh-CN" sz="1600" dirty="0" smtClean="0">
                    <a:sym typeface="+mn-ea"/>
                  </a:rPr>
                  <a:t>Momentum resolution of 13.0 MeV/c is c</a:t>
                </a:r>
                <a:r>
                  <a:rPr lang="en-US" altLang="zh-CN" sz="1600" dirty="0" smtClean="0"/>
                  <a:t>onsistent </a:t>
                </a:r>
                <a:r>
                  <a:rPr lang="en-US" altLang="zh-CN" sz="1600" dirty="0"/>
                  <a:t>with </a:t>
                </a:r>
                <a:r>
                  <a:rPr lang="en-US" altLang="zh-CN" sz="1600" dirty="0" smtClean="0"/>
                  <a:t>the spatial </a:t>
                </a:r>
                <a:r>
                  <a:rPr lang="en-US" altLang="zh-CN" sz="1600" dirty="0" err="1" smtClean="0"/>
                  <a:t>resolusion</a:t>
                </a:r>
                <a:r>
                  <a:rPr lang="en-US" altLang="zh-CN" sz="1600" dirty="0" smtClean="0"/>
                  <a:t>, </a:t>
                </a:r>
                <a:r>
                  <a:rPr lang="en-US" altLang="zh-CN" sz="1600" dirty="0"/>
                  <a:t>110 </a:t>
                </a:r>
                <a14:m>
                  <m:oMath xmlns:m="http://schemas.openxmlformats.org/officeDocument/2006/math">
                    <m:r>
                      <a:rPr lang="zh-CN" altLang="en-US" sz="16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1600" dirty="0" smtClean="0"/>
                  <a:t>m, in the simulation</a:t>
                </a:r>
                <a:endParaRPr lang="en-US" altLang="zh-CN" sz="1600" dirty="0"/>
              </a:p>
              <a:p>
                <a:pPr>
                  <a:buFont typeface="Wingdings" panose="05000000000000000000" charset="0"/>
                  <a:buChar char="v"/>
                </a:pPr>
                <a:r>
                  <a:rPr lang="en-US" altLang="en-GB" sz="1600" dirty="0" smtClean="0">
                    <a:sym typeface="+mn-ea"/>
                  </a:rPr>
                  <a:t>Impact </a:t>
                </a:r>
                <a:r>
                  <a:rPr lang="en-US" altLang="en-GB" sz="1600" dirty="0">
                    <a:sym typeface="+mn-ea"/>
                  </a:rPr>
                  <a:t>parameter</a:t>
                </a:r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=3.4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/>
                        <a:cs typeface="Cambria Math" panose="02040503050406030204" pitchFamily="18" charset="0"/>
                      </a:rPr>
                      <m:t>𝜇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1600" i="1" dirty="0"/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=10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𝐺𝑒𝑉</m:t>
                    </m:r>
                    <m:r>
                      <a:rPr lang="en-US" altLang="zh-CN" sz="1600" i="1">
                        <a:latin typeface="Cambria Math" panose="02040503050406030204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1600" i="1" dirty="0"/>
              </a:p>
              <a:p>
                <a:pPr lvl="1"/>
                <a:r>
                  <a:rPr lang="en-US" altLang="zh-CN" sz="1600" dirty="0">
                    <a:sym typeface="+mn-ea"/>
                  </a:rPr>
                  <a:t>Consistent with </a:t>
                </a:r>
                <a:r>
                  <a:rPr lang="en-US" altLang="zh-CN" sz="1600" dirty="0" smtClean="0">
                    <a:sym typeface="+mn-ea"/>
                  </a:rPr>
                  <a:t>analytics calculation</a:t>
                </a:r>
                <a:endParaRPr lang="en-US" altLang="zh-CN" sz="1600" dirty="0" smtClean="0"/>
              </a:p>
              <a:p>
                <a:pPr>
                  <a:buFont typeface="Wingdings" panose="05000000000000000000" charset="0"/>
                  <a:buChar char="v"/>
                </a:pPr>
                <a:r>
                  <a:rPr lang="en-US" altLang="zh-CN" sz="1600" dirty="0"/>
                  <a:t>Physics event reconstruction of H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0132" y="1175608"/>
                <a:ext cx="5666316" cy="2207977"/>
              </a:xfrm>
              <a:prstGeom prst="rect">
                <a:avLst/>
              </a:prstGeom>
              <a:blipFill rotWithShape="0">
                <a:blip r:embed="rId14"/>
                <a:stretch>
                  <a:fillRect t="-82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54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5727B6-8012-4A51-9FF3-C81CF1D2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Plan for </a:t>
            </a:r>
            <a:r>
              <a:rPr lang="en-US" altLang="zh-CN" dirty="0"/>
              <a:t>Drift Chamber </a:t>
            </a:r>
            <a:r>
              <a:rPr lang="en-US" altLang="zh-CN" dirty="0" smtClean="0"/>
              <a:t>Software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DB54C38-CF5F-4D0A-B0AD-BCE4C283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955" y="1574800"/>
            <a:ext cx="6526060" cy="2334259"/>
          </a:xfrm>
        </p:spPr>
        <p:txBody>
          <a:bodyPr/>
          <a:lstStyle/>
          <a:p>
            <a:r>
              <a:rPr lang="en-US" sz="1800" dirty="0" smtClean="0"/>
              <a:t>Use neural network </a:t>
            </a:r>
            <a:r>
              <a:rPr lang="en-US" sz="1800" dirty="0"/>
              <a:t>to simulate the time and amplitude of </a:t>
            </a:r>
            <a:r>
              <a:rPr lang="en-US" sz="1800" dirty="0" smtClean="0"/>
              <a:t>the pulse of an ionized electron</a:t>
            </a:r>
          </a:p>
          <a:p>
            <a:r>
              <a:rPr lang="en-US" sz="1800" dirty="0" smtClean="0"/>
              <a:t>Add waveform reconstruction algorithm into the CEPCSW</a:t>
            </a:r>
          </a:p>
          <a:p>
            <a:r>
              <a:rPr lang="en-US" sz="1800" dirty="0" smtClean="0"/>
              <a:t>Develop </a:t>
            </a:r>
            <a:r>
              <a:rPr lang="en-US" sz="1800" dirty="0" err="1" smtClean="0"/>
              <a:t>dN</a:t>
            </a:r>
            <a:r>
              <a:rPr lang="en-US" sz="1800" dirty="0" smtClean="0"/>
              <a:t>/dx reconstruction algorithm</a:t>
            </a:r>
          </a:p>
          <a:p>
            <a:r>
              <a:rPr lang="en-US" sz="1800" dirty="0" smtClean="0"/>
              <a:t>Improve tracking performance by using multiple time information obtained from the waveform </a:t>
            </a:r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6DA813F-07CE-430D-8CC1-6D1D6336A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818DED6-F1A1-4D94-BAB2-00FBD90B3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05" y="1181290"/>
            <a:ext cx="3023613" cy="2861427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67" y="4042717"/>
            <a:ext cx="905944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C00065-0568-40CA-AA54-58CAAE18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 in </a:t>
            </a:r>
            <a:r>
              <a:rPr lang="en-US" altLang="zh-CN" dirty="0" smtClean="0"/>
              <a:t>Crystal-bar </a:t>
            </a:r>
            <a:r>
              <a:rPr lang="en-US" altLang="zh-CN" dirty="0"/>
              <a:t>ECAL Software 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B18752B-6DFA-4166-866D-A964A76C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26" y="1175340"/>
            <a:ext cx="7497844" cy="3058587"/>
          </a:xfrm>
        </p:spPr>
        <p:txBody>
          <a:bodyPr/>
          <a:lstStyle/>
          <a:p>
            <a:r>
              <a:rPr lang="en-US" altLang="zh-CN" sz="2000" dirty="0" smtClean="0"/>
              <a:t>Software developers worked closely with the detector group </a:t>
            </a:r>
            <a:endParaRPr lang="en-US" altLang="zh-CN" sz="2000" dirty="0"/>
          </a:p>
          <a:p>
            <a:r>
              <a:rPr lang="en-GB" altLang="zh-CN" sz="2000" dirty="0" smtClean="0"/>
              <a:t>A prototype of reconstruction </a:t>
            </a:r>
            <a:r>
              <a:rPr lang="en-GB" altLang="zh-CN" sz="2000" dirty="0"/>
              <a:t>algorithm was developed, which mainly consists of 4 functional modules </a:t>
            </a:r>
            <a:endParaRPr lang="en-US" altLang="zh-CN" sz="2000" dirty="0"/>
          </a:p>
          <a:p>
            <a:pPr lvl="1">
              <a:spcBef>
                <a:spcPts val="1000"/>
              </a:spcBef>
            </a:pPr>
            <a:r>
              <a:rPr lang="en-GB" altLang="zh-CN" sz="1800" dirty="0" smtClean="0"/>
              <a:t>Clustering</a:t>
            </a:r>
          </a:p>
          <a:p>
            <a:pPr lvl="1">
              <a:spcBef>
                <a:spcPts val="1000"/>
              </a:spcBef>
            </a:pPr>
            <a:r>
              <a:rPr lang="en-GB" altLang="zh-CN" sz="1800" dirty="0" smtClean="0"/>
              <a:t>shower recognition</a:t>
            </a:r>
          </a:p>
          <a:p>
            <a:pPr lvl="1">
              <a:spcBef>
                <a:spcPts val="1000"/>
              </a:spcBef>
            </a:pPr>
            <a:r>
              <a:rPr lang="en-GB" altLang="zh-CN" sz="1800" dirty="0" smtClean="0"/>
              <a:t>splitting </a:t>
            </a:r>
            <a:r>
              <a:rPr lang="en-GB" altLang="zh-CN" sz="1800" dirty="0"/>
              <a:t>of overlap </a:t>
            </a:r>
            <a:r>
              <a:rPr lang="en-GB" altLang="zh-CN" sz="1800" dirty="0" smtClean="0"/>
              <a:t>showers</a:t>
            </a:r>
          </a:p>
          <a:p>
            <a:pPr lvl="1">
              <a:spcBef>
                <a:spcPts val="1000"/>
              </a:spcBef>
            </a:pPr>
            <a:r>
              <a:rPr lang="en-GB" altLang="zh-CN" sz="1800" dirty="0" smtClean="0"/>
              <a:t>ambiguity removal</a:t>
            </a:r>
            <a:endParaRPr lang="en-US" altLang="zh-CN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77503A7-AD55-4AB6-8B32-B2D719168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CCA7F03-3CD7-4AA9-9482-10BC0E77C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16"/>
          <a:stretch/>
        </p:blipFill>
        <p:spPr>
          <a:xfrm>
            <a:off x="8339720" y="1207072"/>
            <a:ext cx="3483981" cy="32401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FC293E1-64FD-418A-A09C-4EB26F99F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318" y="4450100"/>
            <a:ext cx="2816181" cy="24092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D3DA829-305E-4119-9F6F-3DDB82C5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07" y="4383158"/>
            <a:ext cx="2934624" cy="2486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A2081D3-CA89-4822-9CBA-B715A69F9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058" y="4458364"/>
            <a:ext cx="2816770" cy="2410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9A4BDBF9-8D65-4514-AD9A-5B7E4D8C45FF}"/>
                  </a:ext>
                </a:extLst>
              </p:cNvPr>
              <p:cNvSpPr txBox="1"/>
              <p:nvPr/>
            </p:nvSpPr>
            <p:spPr>
              <a:xfrm>
                <a:off x="169643" y="4649923"/>
                <a:ext cx="2197846" cy="604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zh-CN" altLang="en-U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photons,</a:t>
                </a:r>
                <a:r>
                  <a:rPr kumimoji="1" lang="zh-CN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zh-CN" sz="16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kumimoji="1" lang="en-US" altLang="zh-CN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kumimoji="1" lang="zh-CN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GeV</a:t>
                </a:r>
              </a:p>
              <a:p>
                <a:r>
                  <a:rPr kumimoji="1"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Distance</a:t>
                </a:r>
                <a:r>
                  <a:rPr kumimoji="1" lang="zh-CN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kumimoji="1" lang="zh-CN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kumimoji="1" lang="zh-CN" alt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cm.</a:t>
                </a:r>
                <a:endParaRPr kumimoji="1" lang="zh-CN" alt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A4BDBF9-8D65-4514-AD9A-5B7E4D8C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43" y="4649923"/>
                <a:ext cx="2197846" cy="604717"/>
              </a:xfrm>
              <a:prstGeom prst="rect">
                <a:avLst/>
              </a:prstGeom>
              <a:blipFill>
                <a:blip r:embed="rId7"/>
                <a:stretch>
                  <a:fillRect l="-1667" t="-2020" r="-556" b="-13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45">
            <a:extLst>
              <a:ext uri="{FF2B5EF4-FFF2-40B4-BE49-F238E27FC236}">
                <a16:creationId xmlns="" xmlns:a16="http://schemas.microsoft.com/office/drawing/2014/main" id="{0CF966C4-C3C2-458B-AD1E-5F7D88855D7F}"/>
              </a:ext>
            </a:extLst>
          </p:cNvPr>
          <p:cNvCxnSpPr>
            <a:cxnSpLocks/>
          </p:cNvCxnSpPr>
          <p:nvPr/>
        </p:nvCxnSpPr>
        <p:spPr>
          <a:xfrm flipV="1">
            <a:off x="1810318" y="5365310"/>
            <a:ext cx="886864" cy="560240"/>
          </a:xfrm>
          <a:prstGeom prst="straightConnector1">
            <a:avLst/>
          </a:prstGeom>
          <a:ln>
            <a:solidFill>
              <a:srgbClr val="F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46">
            <a:extLst>
              <a:ext uri="{FF2B5EF4-FFF2-40B4-BE49-F238E27FC236}">
                <a16:creationId xmlns="" xmlns:a16="http://schemas.microsoft.com/office/drawing/2014/main" id="{84E481EA-40B3-4D4E-8062-11B6E6FBCACD}"/>
              </a:ext>
            </a:extLst>
          </p:cNvPr>
          <p:cNvCxnSpPr>
            <a:cxnSpLocks/>
          </p:cNvCxnSpPr>
          <p:nvPr/>
        </p:nvCxnSpPr>
        <p:spPr>
          <a:xfrm flipV="1">
            <a:off x="2076657" y="5930202"/>
            <a:ext cx="1059140" cy="341967"/>
          </a:xfrm>
          <a:prstGeom prst="straightConnector1">
            <a:avLst/>
          </a:prstGeom>
          <a:ln>
            <a:solidFill>
              <a:srgbClr val="F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890A99A4-D3F3-4DAD-A73C-02156A1784BC}"/>
                  </a:ext>
                </a:extLst>
              </p:cNvPr>
              <p:cNvSpPr txBox="1"/>
              <p:nvPr/>
            </p:nvSpPr>
            <p:spPr>
              <a:xfrm>
                <a:off x="2025803" y="5663771"/>
                <a:ext cx="463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0A99A4-D3F3-4DAD-A73C-02156A178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803" y="5663771"/>
                <a:ext cx="463332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AD8D4CBD-3E26-4579-BB4B-7B763D9D8500}"/>
                  </a:ext>
                </a:extLst>
              </p:cNvPr>
              <p:cNvSpPr txBox="1"/>
              <p:nvPr/>
            </p:nvSpPr>
            <p:spPr>
              <a:xfrm>
                <a:off x="2468007" y="6013507"/>
                <a:ext cx="468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8D4CBD-3E26-4579-BB4B-7B763D9D8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07" y="6013507"/>
                <a:ext cx="468653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="" xmlns:a16="http://schemas.microsoft.com/office/drawing/2014/main" id="{6350F3CC-CDE4-4DC6-8ABA-F0B79F650D9C}"/>
              </a:ext>
            </a:extLst>
          </p:cNvPr>
          <p:cNvSpPr/>
          <p:nvPr/>
        </p:nvSpPr>
        <p:spPr bwMode="auto">
          <a:xfrm>
            <a:off x="4746386" y="5428527"/>
            <a:ext cx="682455" cy="35881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="" xmlns:a16="http://schemas.microsoft.com/office/drawing/2014/main" id="{90408627-25E9-4E29-9A55-0CCEC6CDA4BE}"/>
              </a:ext>
            </a:extLst>
          </p:cNvPr>
          <p:cNvSpPr/>
          <p:nvPr/>
        </p:nvSpPr>
        <p:spPr bwMode="auto">
          <a:xfrm>
            <a:off x="8632484" y="5446759"/>
            <a:ext cx="682455" cy="35881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F3C3F70-81CD-425D-BAE9-62A2B054F87E}"/>
              </a:ext>
            </a:extLst>
          </p:cNvPr>
          <p:cNvSpPr txBox="1"/>
          <p:nvPr/>
        </p:nvSpPr>
        <p:spPr>
          <a:xfrm flipH="1">
            <a:off x="4519515" y="4988063"/>
            <a:ext cx="156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clustering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D5B4AA4-C5D5-4BA2-9A48-7D66A0E55BCC}"/>
              </a:ext>
            </a:extLst>
          </p:cNvPr>
          <p:cNvSpPr txBox="1"/>
          <p:nvPr/>
        </p:nvSpPr>
        <p:spPr>
          <a:xfrm flipH="1">
            <a:off x="4478648" y="5855002"/>
            <a:ext cx="156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recognition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D521961-E361-478B-A6DB-757BB1DE06EE}"/>
              </a:ext>
            </a:extLst>
          </p:cNvPr>
          <p:cNvSpPr txBox="1"/>
          <p:nvPr/>
        </p:nvSpPr>
        <p:spPr>
          <a:xfrm flipH="1">
            <a:off x="8513028" y="5846551"/>
            <a:ext cx="974143" cy="36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splitting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7B66947-5931-4D27-8E4B-ED3CA9BB42EF}"/>
              </a:ext>
            </a:extLst>
          </p:cNvPr>
          <p:cNvSpPr txBox="1"/>
          <p:nvPr/>
        </p:nvSpPr>
        <p:spPr>
          <a:xfrm flipH="1">
            <a:off x="8316536" y="5034133"/>
            <a:ext cx="156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recognition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F7FB89-B3ED-4D0B-8770-C3531911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in Crystal-bar ECAL Software 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27AE71BD-7989-45A1-A12B-74267B9A5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84" y="1239116"/>
                <a:ext cx="11595302" cy="1946536"/>
              </a:xfrm>
            </p:spPr>
            <p:txBody>
              <a:bodyPr/>
              <a:lstStyle/>
              <a:p>
                <a:r>
                  <a:rPr lang="en-US" altLang="zh-CN" sz="2000" dirty="0" smtClean="0"/>
                  <a:t>Reconstruction performance </a:t>
                </a:r>
              </a:p>
              <a:p>
                <a:pPr lvl="1"/>
                <a:r>
                  <a:rPr lang="en-US" altLang="zh-CN" dirty="0"/>
                  <a:t>P</a:t>
                </a:r>
                <a:r>
                  <a:rPr lang="en-US" altLang="zh-CN" dirty="0" smtClean="0"/>
                  <a:t>hoton </a:t>
                </a:r>
                <a:r>
                  <a:rPr lang="en-US" altLang="zh-CN" dirty="0"/>
                  <a:t>recognition efficiency </a:t>
                </a:r>
                <a:r>
                  <a:rPr lang="en-US" altLang="zh-CN" dirty="0" smtClean="0"/>
                  <a:t>is ~100</a:t>
                </a:r>
                <a:r>
                  <a:rPr lang="en-US" altLang="zh-CN" dirty="0"/>
                  <a:t>% </a:t>
                </a:r>
                <a:r>
                  <a:rPr lang="en-US" altLang="zh-CN" dirty="0" smtClean="0"/>
                  <a:t>for photons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lvl="1"/>
                <a:r>
                  <a:rPr lang="en-US" altLang="zh-CN" dirty="0"/>
                  <a:t>S</a:t>
                </a:r>
                <a:r>
                  <a:rPr lang="en-US" altLang="zh-CN" dirty="0" smtClean="0"/>
                  <a:t>eparation </a:t>
                </a:r>
                <a:r>
                  <a:rPr lang="en-US" altLang="zh-CN" dirty="0"/>
                  <a:t>efficiency </a:t>
                </a:r>
                <a:r>
                  <a:rPr lang="en-US" altLang="zh-CN" dirty="0" smtClean="0"/>
                  <a:t>is ~95</a:t>
                </a:r>
                <a:r>
                  <a:rPr lang="en-US" altLang="zh-CN" dirty="0"/>
                  <a:t>% </a:t>
                </a:r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when </a:t>
                </a:r>
                <a:r>
                  <a:rPr lang="en-US" altLang="zh-CN" dirty="0"/>
                  <a:t>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r>
                  <a:rPr lang="en-US" altLang="zh-CN" sz="2000" dirty="0"/>
                  <a:t>The algorithm is still being optimized  for better performance</a:t>
                </a:r>
                <a:endParaRPr lang="zh-CN" altLang="en-US" sz="2000" dirty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AE71BD-7989-45A1-A12B-74267B9A5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84" y="1239116"/>
                <a:ext cx="11595302" cy="1946536"/>
              </a:xfrm>
              <a:blipFill rotWithShape="0">
                <a:blip r:embed="rId2"/>
                <a:stretch>
                  <a:fillRect l="-158" t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0448F7A-825E-496E-AC95-4903063AC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5826" y="5831164"/>
            <a:ext cx="2540000" cy="381000"/>
          </a:xfrm>
        </p:spPr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5D91B8-5D88-43F0-9E4E-FCD45F862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73" y="3708174"/>
            <a:ext cx="3608093" cy="2460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9B8D36F-8307-4860-9C1E-249738E9D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53" y="3708174"/>
            <a:ext cx="3605348" cy="2458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6B98DBD0-8EB9-45D7-A968-C312109EC5B3}"/>
                  </a:ext>
                </a:extLst>
              </p:cNvPr>
              <p:cNvSpPr txBox="1"/>
              <p:nvPr/>
            </p:nvSpPr>
            <p:spPr>
              <a:xfrm>
                <a:off x="4695659" y="3385132"/>
                <a:ext cx="2970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kumimoji="1" lang="en-US" altLang="zh-CN" b="1" dirty="0"/>
                  <a:t> separation efficiency</a:t>
                </a:r>
                <a:endParaRPr kumimoji="1"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98DBD0-8EB9-45D7-A968-C312109EC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59" y="3385132"/>
                <a:ext cx="297068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532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1A079F7A-695E-41D9-AC68-7D64F0E13952}"/>
                  </a:ext>
                </a:extLst>
              </p:cNvPr>
              <p:cNvSpPr txBox="1"/>
              <p:nvPr/>
            </p:nvSpPr>
            <p:spPr>
              <a:xfrm>
                <a:off x="8620476" y="3370186"/>
                <a:ext cx="2988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kumimoji="1" lang="en-US" altLang="zh-CN" b="1" dirty="0"/>
                  <a:t> separation efficiency</a:t>
                </a:r>
                <a:endParaRPr kumimoji="1" lang="zh-CN" altLang="en-US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079F7A-695E-41D9-AC68-7D64F0E1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76" y="3370186"/>
                <a:ext cx="298831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551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6672213-DD34-4FA3-87DB-7CAE693BE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2" y="3739518"/>
            <a:ext cx="3605353" cy="2458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26BDA5E6-7F13-444A-8C13-60FA9A130EA2}"/>
                  </a:ext>
                </a:extLst>
              </p:cNvPr>
              <p:cNvSpPr txBox="1"/>
              <p:nvPr/>
            </p:nvSpPr>
            <p:spPr>
              <a:xfrm>
                <a:off x="750247" y="3385132"/>
                <a:ext cx="2773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kumimoji="1" lang="en-US" altLang="zh-CN" b="1" dirty="0"/>
                  <a:t> recognition efficiency</a:t>
                </a:r>
                <a:endParaRPr kumimoji="1" lang="zh-CN" altLang="en-US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BDA5E6-7F13-444A-8C13-60FA9A13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7" y="3385132"/>
                <a:ext cx="277351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15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in CEPC Computing Platform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518" y="1190237"/>
            <a:ext cx="6368063" cy="325092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1800" dirty="0"/>
              <a:t>CEPC has established  a distributed computing platform for detector R&amp;D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1800" kern="1200" dirty="0">
                <a:solidFill>
                  <a:schemeClr val="tx2"/>
                </a:solidFill>
              </a:rPr>
              <a:t>DIRAC as middleware </a:t>
            </a:r>
            <a:r>
              <a:rPr lang="en-US" altLang="zh-CN" sz="1800" kern="1200" dirty="0">
                <a:solidFill>
                  <a:sysClr val="windowText" lastClr="000000"/>
                </a:solidFill>
              </a:rPr>
              <a:t>, also using VOMS, FTS, CVMFS, </a:t>
            </a:r>
            <a:r>
              <a:rPr lang="en-US" altLang="zh-CN" sz="1800" kern="1200" dirty="0" err="1">
                <a:solidFill>
                  <a:sysClr val="windowText" lastClr="000000"/>
                </a:solidFill>
              </a:rPr>
              <a:t>StoRM</a:t>
            </a:r>
            <a:r>
              <a:rPr lang="en-US" altLang="zh-CN" sz="1800" kern="1200" dirty="0">
                <a:solidFill>
                  <a:sysClr val="windowText" lastClr="000000"/>
                </a:solidFill>
              </a:rPr>
              <a:t>, EOS, WLCG middleware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1800" kern="1200" dirty="0">
                <a:solidFill>
                  <a:schemeClr val="tx2"/>
                </a:solidFill>
              </a:rPr>
              <a:t>IHEPDIRAC</a:t>
            </a:r>
            <a:r>
              <a:rPr lang="en-US" altLang="zh-CN" sz="1800" kern="1200" dirty="0">
                <a:solidFill>
                  <a:sysClr val="windowText" lastClr="000000"/>
                </a:solidFill>
              </a:rPr>
              <a:t> contains tools developed for CEPC </a:t>
            </a:r>
            <a:r>
              <a:rPr lang="en-US" altLang="zh-CN" sz="1800" kern="1200" dirty="0" smtClean="0">
                <a:solidFill>
                  <a:sysClr val="windowText" lastClr="000000"/>
                </a:solidFill>
              </a:rPr>
              <a:t>applications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800" dirty="0"/>
              <a:t>There are about </a:t>
            </a:r>
            <a:r>
              <a:rPr lang="en-US" altLang="zh-CN" sz="1800" dirty="0" smtClean="0"/>
              <a:t>4,600 </a:t>
            </a:r>
            <a:r>
              <a:rPr lang="en-US" altLang="zh-CN" sz="1800" dirty="0"/>
              <a:t>CPU cores in this platform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1800" kern="1200" dirty="0">
                <a:solidFill>
                  <a:schemeClr val="tx2"/>
                </a:solidFill>
              </a:rPr>
              <a:t>IHEP holds </a:t>
            </a:r>
            <a:r>
              <a:rPr lang="en-US" altLang="zh-CN" sz="1800" kern="1200" dirty="0" smtClean="0">
                <a:solidFill>
                  <a:schemeClr val="tx2"/>
                </a:solidFill>
              </a:rPr>
              <a:t>2,000 </a:t>
            </a:r>
            <a:r>
              <a:rPr lang="en-US" altLang="zh-CN" sz="1800" kern="1200" dirty="0">
                <a:solidFill>
                  <a:schemeClr val="tx2"/>
                </a:solidFill>
              </a:rPr>
              <a:t>dedicated cores including 640 cores shared with ILC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1800" kern="1200" dirty="0">
                <a:solidFill>
                  <a:sysClr val="windowText" lastClr="000000"/>
                </a:solidFill>
              </a:rPr>
              <a:t>Other sites </a:t>
            </a:r>
            <a:r>
              <a:rPr lang="en-US" altLang="zh-CN" sz="1800" kern="1200" dirty="0" smtClean="0">
                <a:solidFill>
                  <a:sysClr val="windowText" lastClr="000000"/>
                </a:solidFill>
              </a:rPr>
              <a:t>contribute the rest </a:t>
            </a:r>
            <a:r>
              <a:rPr lang="en-US" altLang="zh-CN" sz="1800" kern="1200" dirty="0">
                <a:solidFill>
                  <a:sysClr val="windowText" lastClr="000000"/>
                </a:solidFill>
              </a:rPr>
              <a:t>2600 cores 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altLang="zh-CN" sz="1800" kern="1200" dirty="0">
              <a:solidFill>
                <a:sysClr val="windowText" lastClr="000000"/>
              </a:solidFill>
            </a:endParaRPr>
          </a:p>
          <a:p>
            <a:pPr marL="342900" lvl="1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866" y="3608157"/>
            <a:ext cx="2349072" cy="29417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6" y="1186094"/>
            <a:ext cx="5015573" cy="2458806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83253" y="4634631"/>
            <a:ext cx="5767026" cy="205426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dirty="0" smtClean="0"/>
              <a:t>The prototypes for workload management and data management were developed</a:t>
            </a: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zh-CN" sz="1800" kern="0" dirty="0" smtClean="0"/>
              <a:t>Regular </a:t>
            </a:r>
            <a:r>
              <a:rPr lang="en-US" altLang="zh-CN" sz="1800" kern="0" dirty="0"/>
              <a:t>TPC test </a:t>
            </a:r>
            <a:r>
              <a:rPr lang="en-US" altLang="zh-CN" sz="1800" kern="0" dirty="0" smtClean="0"/>
              <a:t>system was established </a:t>
            </a:r>
            <a:r>
              <a:rPr lang="en-US" altLang="zh-CN" sz="1800" kern="0" dirty="0"/>
              <a:t>and monitoring </a:t>
            </a:r>
            <a:r>
              <a:rPr lang="en-US" altLang="zh-CN" sz="1800" kern="0" dirty="0" smtClean="0"/>
              <a:t>was implemented </a:t>
            </a:r>
            <a:r>
              <a:rPr lang="en-US" altLang="zh-CN" sz="1800" kern="0" dirty="0"/>
              <a:t>with </a:t>
            </a:r>
            <a:r>
              <a:rPr lang="en-US" altLang="zh-CN" sz="1800" kern="0" dirty="0" err="1"/>
              <a:t>ElasticResearch+Kibana</a:t>
            </a:r>
            <a:r>
              <a:rPr lang="en-US" altLang="zh-CN" sz="1800" kern="0" dirty="0"/>
              <a:t>/</a:t>
            </a:r>
            <a:r>
              <a:rPr lang="en-US" altLang="zh-CN" sz="1800" kern="0" dirty="0" err="1"/>
              <a:t>Grafana</a:t>
            </a:r>
            <a:r>
              <a:rPr lang="en-US" altLang="zh-CN" sz="1800" kern="0" dirty="0"/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483" y="4242347"/>
            <a:ext cx="3104387" cy="21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 </a:t>
            </a:r>
            <a:r>
              <a:rPr lang="en-US" altLang="zh-CN" dirty="0" smtClean="0"/>
              <a:t>for CEPC Computing Platform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745" y="1517932"/>
            <a:ext cx="5533743" cy="3283020"/>
          </a:xfrm>
        </p:spPr>
        <p:txBody>
          <a:bodyPr/>
          <a:lstStyle/>
          <a:p>
            <a:r>
              <a:rPr lang="en-US" altLang="zh-CN" sz="2000" dirty="0"/>
              <a:t>Complete </a:t>
            </a:r>
            <a:r>
              <a:rPr lang="en-US" altLang="zh-CN" sz="2000" dirty="0" smtClean="0"/>
              <a:t>the implementation of token-based </a:t>
            </a:r>
            <a:r>
              <a:rPr lang="en-US" altLang="zh-CN" sz="2000" dirty="0"/>
              <a:t>authorization and authentication </a:t>
            </a:r>
            <a:r>
              <a:rPr lang="en-US" altLang="zh-CN" sz="2000" dirty="0" smtClean="0"/>
              <a:t>infrastructure</a:t>
            </a:r>
          </a:p>
          <a:p>
            <a:r>
              <a:rPr lang="en-US" altLang="zh-CN" sz="2000" dirty="0"/>
              <a:t>M</a:t>
            </a:r>
            <a:r>
              <a:rPr lang="en-US" altLang="zh-CN" sz="2000" dirty="0" smtClean="0"/>
              <a:t>igration to </a:t>
            </a:r>
            <a:r>
              <a:rPr lang="en-US" altLang="zh-CN" sz="2000" dirty="0" err="1" smtClean="0"/>
              <a:t>DiracX</a:t>
            </a:r>
            <a:r>
              <a:rPr lang="en-US" altLang="zh-CN" sz="2000" dirty="0" smtClean="0"/>
              <a:t>, which is the </a:t>
            </a:r>
            <a:r>
              <a:rPr lang="en-US" altLang="zh-CN" sz="2000" dirty="0"/>
              <a:t>n</a:t>
            </a:r>
            <a:r>
              <a:rPr lang="en-US" altLang="zh-CN" sz="2000" dirty="0" smtClean="0"/>
              <a:t>ext </a:t>
            </a:r>
            <a:r>
              <a:rPr lang="en-US" altLang="zh-CN" sz="2000" dirty="0"/>
              <a:t>incarnation of </a:t>
            </a:r>
            <a:r>
              <a:rPr lang="en-US" altLang="zh-CN" sz="2000" dirty="0" smtClean="0"/>
              <a:t>Dirac re-implemented with emerging IT technologies</a:t>
            </a:r>
          </a:p>
          <a:p>
            <a:r>
              <a:rPr lang="en-US" altLang="zh-CN" sz="2000" dirty="0" smtClean="0"/>
              <a:t>Evaluate </a:t>
            </a:r>
            <a:r>
              <a:rPr lang="en-US" altLang="zh-CN" sz="2000" dirty="0" err="1" smtClean="0"/>
              <a:t>the“Data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Lake” model with </a:t>
            </a:r>
            <a:r>
              <a:rPr lang="en-US" altLang="zh-CN" sz="2000" dirty="0" err="1"/>
              <a:t>Rucio</a:t>
            </a:r>
            <a:r>
              <a:rPr lang="en-US" altLang="zh-CN" sz="2000" dirty="0"/>
              <a:t> and </a:t>
            </a:r>
            <a:r>
              <a:rPr lang="en-US" altLang="zh-CN" sz="2000" dirty="0" err="1"/>
              <a:t>XCache</a:t>
            </a:r>
            <a:r>
              <a:rPr lang="en-US" altLang="zh-CN" sz="2000" dirty="0"/>
              <a:t> for </a:t>
            </a:r>
            <a:r>
              <a:rPr lang="en-US" altLang="zh-CN" sz="2000" dirty="0" smtClean="0"/>
              <a:t>smart data </a:t>
            </a:r>
            <a:r>
              <a:rPr lang="en-US" altLang="zh-CN" sz="2000" dirty="0"/>
              <a:t>access </a:t>
            </a:r>
            <a:r>
              <a:rPr lang="en-US" altLang="zh-CN" sz="2000" dirty="0" smtClean="0"/>
              <a:t>and management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1" y="1517932"/>
            <a:ext cx="5758672" cy="35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25746" y="5363948"/>
            <a:ext cx="11297956" cy="47385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kern="0" dirty="0"/>
              <a:t>I</a:t>
            </a:r>
            <a:r>
              <a:rPr lang="en-US" altLang="zh-CN" sz="2000" kern="0" dirty="0" smtClean="0"/>
              <a:t>ntegration with HPC resource and adding support for machine learning activities </a:t>
            </a:r>
          </a:p>
          <a:p>
            <a:pPr marL="0" indent="0">
              <a:buNone/>
            </a:pP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30882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/>
              <a:t>IHEP and SDU are non-EU members of Key4hep project  (</a:t>
            </a:r>
            <a:r>
              <a:rPr lang="en-US" altLang="zh-CN" sz="2000" dirty="0" err="1"/>
              <a:t>AIDAinnova</a:t>
            </a:r>
            <a:r>
              <a:rPr lang="en-US" altLang="zh-CN" sz="2000" dirty="0"/>
              <a:t> WP12)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B</a:t>
            </a:r>
            <a:r>
              <a:rPr lang="en-US" altLang="zh-CN" sz="1800" dirty="0" smtClean="0">
                <a:solidFill>
                  <a:srgbClr val="000000"/>
                </a:solidFill>
              </a:rPr>
              <a:t>i-weekly </a:t>
            </a:r>
            <a:r>
              <a:rPr lang="en-US" altLang="zh-CN" sz="1800" dirty="0">
                <a:solidFill>
                  <a:srgbClr val="000000"/>
                </a:solidFill>
              </a:rPr>
              <a:t>Key4hep/Edm4hep </a:t>
            </a:r>
            <a:r>
              <a:rPr lang="en-US" altLang="zh-CN" sz="1800" dirty="0" smtClean="0">
                <a:solidFill>
                  <a:srgbClr val="000000"/>
                </a:solidFill>
              </a:rPr>
              <a:t>meetings </a:t>
            </a:r>
            <a:r>
              <a:rPr lang="en-US" altLang="zh-CN" sz="1800" dirty="0">
                <a:solidFill>
                  <a:srgbClr val="000000"/>
                </a:solidFill>
              </a:rPr>
              <a:t>and WP12 monthly meeting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Collaboration with IDEA detector group in R&amp;D of drift chamber 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W</a:t>
            </a:r>
            <a:r>
              <a:rPr lang="en-US" altLang="zh-CN" sz="1800" dirty="0" smtClean="0">
                <a:solidFill>
                  <a:srgbClr val="000000"/>
                </a:solidFill>
              </a:rPr>
              <a:t>eekly discussion on </a:t>
            </a:r>
            <a:r>
              <a:rPr lang="en-US" sz="1800" dirty="0"/>
              <a:t>cluster counting </a:t>
            </a:r>
            <a:r>
              <a:rPr lang="en-US" sz="1800" dirty="0" smtClean="0"/>
              <a:t>method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Further collaboration on tracking is being discussed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Collaboration </a:t>
            </a:r>
            <a:r>
              <a:rPr lang="en-US" sz="2000" dirty="0" smtClean="0"/>
              <a:t>with the ACTS group </a:t>
            </a:r>
            <a:r>
              <a:rPr lang="en-US" sz="2000" dirty="0" smtClean="0"/>
              <a:t>established </a:t>
            </a:r>
            <a:r>
              <a:rPr lang="en-US" sz="2000" dirty="0" smtClean="0"/>
              <a:t>this year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Adding precise simulation of drift chamber into the Open Data Detector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Implementation of </a:t>
            </a:r>
            <a:r>
              <a:rPr lang="en-US" sz="1800" dirty="0">
                <a:solidFill>
                  <a:srgbClr val="000000"/>
                </a:solidFill>
              </a:rPr>
              <a:t>tracking </a:t>
            </a:r>
            <a:r>
              <a:rPr lang="en-US" sz="1800" dirty="0" smtClean="0">
                <a:solidFill>
                  <a:srgbClr val="000000"/>
                </a:solidFill>
              </a:rPr>
              <a:t>in drift chamber with ACTS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IHEP is </a:t>
            </a:r>
            <a:r>
              <a:rPr lang="en-US" altLang="zh-CN" sz="2000" dirty="0" smtClean="0">
                <a:solidFill>
                  <a:srgbClr val="000000"/>
                </a:solidFill>
              </a:rPr>
              <a:t>an official member </a:t>
            </a:r>
            <a:r>
              <a:rPr lang="en-US" altLang="zh-CN" sz="2000" dirty="0">
                <a:solidFill>
                  <a:srgbClr val="000000"/>
                </a:solidFill>
              </a:rPr>
              <a:t>of </a:t>
            </a:r>
            <a:r>
              <a:rPr lang="en-US" altLang="zh-CN" sz="2000" dirty="0" smtClean="0">
                <a:solidFill>
                  <a:srgbClr val="000000"/>
                </a:solidFill>
              </a:rPr>
              <a:t>the DIRAC </a:t>
            </a:r>
            <a:r>
              <a:rPr lang="en-US" altLang="zh-CN" sz="2000" dirty="0">
                <a:solidFill>
                  <a:srgbClr val="000000"/>
                </a:solidFill>
              </a:rPr>
              <a:t>consortium 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W</a:t>
            </a:r>
            <a:r>
              <a:rPr lang="en-US" altLang="zh-CN" sz="1800" dirty="0" smtClean="0">
                <a:solidFill>
                  <a:srgbClr val="000000"/>
                </a:solidFill>
              </a:rPr>
              <a:t>eekly DIRAC development meeting </a:t>
            </a:r>
            <a:r>
              <a:rPr lang="en-US" altLang="zh-CN" sz="1800" dirty="0">
                <a:solidFill>
                  <a:srgbClr val="000000"/>
                </a:solidFill>
              </a:rPr>
              <a:t>and DIRAC </a:t>
            </a:r>
            <a:r>
              <a:rPr lang="en-US" altLang="zh-CN" sz="1800" dirty="0" smtClean="0">
                <a:solidFill>
                  <a:srgbClr val="000000"/>
                </a:solidFill>
              </a:rPr>
              <a:t>workshop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79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 to CEPCSW </a:t>
            </a:r>
          </a:p>
          <a:p>
            <a:pPr lvl="0"/>
            <a:r>
              <a:rPr lang="en-US" altLang="zh-CN" dirty="0" smtClean="0"/>
              <a:t>Progress since the last IAC meeting</a:t>
            </a:r>
            <a:endParaRPr lang="en-US" altLang="zh-CN" dirty="0"/>
          </a:p>
          <a:p>
            <a:pPr lvl="0"/>
            <a:r>
              <a:rPr lang="en-US" altLang="zh-CN" dirty="0"/>
              <a:t>Summary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79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sz="2000" dirty="0"/>
              <a:t>The CEPCSW </a:t>
            </a:r>
            <a:r>
              <a:rPr lang="en-US" altLang="zh-CN" sz="2000" dirty="0" smtClean="0"/>
              <a:t>is being </a:t>
            </a:r>
            <a:r>
              <a:rPr lang="en-US" altLang="zh-CN" sz="2000" dirty="0"/>
              <a:t>developed based on </a:t>
            </a:r>
            <a:r>
              <a:rPr lang="en-US" altLang="zh-CN" sz="2000" dirty="0" smtClean="0"/>
              <a:t>Key4hep</a:t>
            </a:r>
            <a:endParaRPr lang="en-US" altLang="zh-CN" sz="2000" dirty="0"/>
          </a:p>
          <a:p>
            <a:r>
              <a:rPr lang="en-US" altLang="zh-CN" sz="2000" dirty="0"/>
              <a:t>Significant progress has been made since </a:t>
            </a:r>
            <a:r>
              <a:rPr lang="en-US" altLang="zh-CN" sz="2000" dirty="0" smtClean="0"/>
              <a:t>the last IAC meeting</a:t>
            </a:r>
            <a:endParaRPr lang="en-US" altLang="zh-CN" sz="2000" dirty="0"/>
          </a:p>
          <a:p>
            <a:pPr lvl="1"/>
            <a:r>
              <a:rPr lang="en-US" sz="1600" dirty="0" smtClean="0"/>
              <a:t>Core software: event data model, simulation framework and </a:t>
            </a:r>
            <a:r>
              <a:rPr lang="en-US" altLang="zh-CN" sz="1600" dirty="0" err="1" smtClean="0"/>
              <a:t>RDataFrame</a:t>
            </a:r>
            <a:r>
              <a:rPr lang="en-US" altLang="zh-CN" sz="1600" dirty="0" smtClean="0"/>
              <a:t>-based analysis framework</a:t>
            </a:r>
          </a:p>
          <a:p>
            <a:pPr lvl="1"/>
            <a:r>
              <a:rPr lang="en-US" altLang="zh-CN" sz="1600" dirty="0" smtClean="0"/>
              <a:t>Detector software: silicon tracker software, drift chamber software and crystal-bar </a:t>
            </a:r>
            <a:r>
              <a:rPr lang="en-US" altLang="zh-CN" sz="1600" dirty="0"/>
              <a:t>ECAL s</a:t>
            </a:r>
            <a:r>
              <a:rPr lang="en-US" altLang="zh-CN" sz="1600" dirty="0" smtClean="0"/>
              <a:t>oftware</a:t>
            </a:r>
          </a:p>
          <a:p>
            <a:pPr lvl="1"/>
            <a:r>
              <a:rPr lang="en-US" altLang="zh-CN" sz="1600" dirty="0"/>
              <a:t>CEPC distributed computing platform</a:t>
            </a:r>
          </a:p>
          <a:p>
            <a:r>
              <a:rPr lang="en-US" altLang="zh-CN" sz="2000" dirty="0" smtClean="0"/>
              <a:t>International </a:t>
            </a:r>
            <a:r>
              <a:rPr lang="en-US" altLang="zh-CN" sz="2000" dirty="0"/>
              <a:t>c</a:t>
            </a:r>
            <a:r>
              <a:rPr lang="en-US" altLang="zh-CN" sz="2000" dirty="0" smtClean="0"/>
              <a:t>ollaboration and cooperation are being promoted with </a:t>
            </a:r>
            <a:r>
              <a:rPr lang="en-US" altLang="zh-CN" sz="2000" dirty="0" smtClean="0"/>
              <a:t>HEP </a:t>
            </a:r>
            <a:r>
              <a:rPr lang="en-US" altLang="zh-CN" sz="2000" dirty="0" smtClean="0"/>
              <a:t>R&amp;D </a:t>
            </a:r>
            <a:r>
              <a:rPr lang="en-US" altLang="zh-CN" sz="2000" dirty="0" smtClean="0"/>
              <a:t>teams 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83252" y="4367224"/>
            <a:ext cx="41524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000" b="1" dirty="0">
                <a:solidFill>
                  <a:srgbClr val="FF99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Thank You 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zh-CN" sz="4000" b="1" dirty="0">
                <a:solidFill>
                  <a:srgbClr val="FF99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</a:t>
            </a:r>
            <a:r>
              <a:rPr kumimoji="0" lang="zh-CN" altLang="en-US" sz="4000" b="1" dirty="0">
                <a:solidFill>
                  <a:srgbClr val="FF99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0586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3140AC7-2461-48B0-8565-58E4C430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1" fontAlgn="auto" hangingPunct="1">
              <a:defRPr/>
            </a:pPr>
            <a:fld id="{8772E7C7-A7D2-4761-B106-1689E1D1EE66}" type="slidenum">
              <a:rPr lang="zh-CN" altLang="en-US" sz="1050">
                <a:solidFill>
                  <a:srgbClr val="000000"/>
                </a:solidFill>
                <a:latin typeface="Arial"/>
                <a:ea typeface="宋体"/>
              </a:rPr>
              <a:pPr defTabSz="685800" eaLnBrk="1" fontAlgn="auto" hangingPunct="1">
                <a:defRPr/>
              </a:pPr>
              <a:t>3</a:t>
            </a:fld>
            <a:endParaRPr lang="en-US" altLang="zh-CN" sz="105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Key4hep </a:t>
            </a:r>
            <a:endParaRPr lang="en-GB" dirty="0"/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444553B7-646B-4FDA-8C5E-0274BF503510}"/>
              </a:ext>
            </a:extLst>
          </p:cNvPr>
          <p:cNvSpPr txBox="1">
            <a:spLocks/>
          </p:cNvSpPr>
          <p:nvPr/>
        </p:nvSpPr>
        <p:spPr>
          <a:xfrm>
            <a:off x="408518" y="1338741"/>
            <a:ext cx="5098201" cy="525255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/>
          <a:lstStyle>
            <a:lvl1pPr marL="257175" lvl="0" indent="-257175" algn="l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charset="2"/>
              <a:buChar char="v"/>
              <a:defRPr sz="1800" b="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557213" lvl="1" indent="-214313" algn="l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l"/>
              <a:defRPr sz="15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857250" lvl="2" indent="-171450" algn="l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15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200150" lvl="3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¡"/>
              <a:defRPr sz="135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543050" lvl="4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35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1885950" lvl="5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6pPr>
            <a:lvl7pPr marL="2228850" lvl="6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7pPr>
            <a:lvl8pPr marL="2571750" lvl="7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8pPr>
            <a:lvl9pPr marL="2914650" lvl="8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consensus among CEPC, CLIC, FCC, ILC and other future experiments was reached at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Bologna workshop in 2019  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 a Common Turnkey Software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Stack, Key4hep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future collider experiments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Maximize the sharing of software components among different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experiments</a:t>
            </a: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development of CEPCSW is based on Key4hep and most of our efforts are  put on  CEPC experiment specific software and workflows   </a:t>
            </a:r>
          </a:p>
          <a:p>
            <a:pPr lvl="1"/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 smtClean="0"/>
          </a:p>
          <a:p>
            <a:pPr marL="0" indent="0">
              <a:buNone/>
            </a:pPr>
            <a:endParaRPr lang="en-US" altLang="zh-CN" kern="0" dirty="0"/>
          </a:p>
          <a:p>
            <a:pPr marL="0" indent="0">
              <a:buNone/>
            </a:pPr>
            <a:endParaRPr lang="en-US" altLang="zh-CN" kern="0" dirty="0"/>
          </a:p>
        </p:txBody>
      </p:sp>
      <p:pic>
        <p:nvPicPr>
          <p:cNvPr id="22" name="内容占位符 4">
            <a:extLst>
              <a:ext uri="{FF2B5EF4-FFF2-40B4-BE49-F238E27FC236}">
                <a16:creationId xmlns="" xmlns:a16="http://schemas.microsoft.com/office/drawing/2014/main" id="{82BAD139-0074-4FDA-B513-C9E9EC10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86" y="1971090"/>
            <a:ext cx="6390914" cy="3347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2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3140AC7-2461-48B0-8565-58E4C430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1" fontAlgn="auto" hangingPunct="1">
              <a:defRPr/>
            </a:pPr>
            <a:fld id="{8772E7C7-A7D2-4761-B106-1689E1D1EE66}" type="slidenum">
              <a:rPr lang="zh-CN" altLang="en-US" sz="1050">
                <a:solidFill>
                  <a:srgbClr val="000000"/>
                </a:solidFill>
                <a:latin typeface="Arial"/>
                <a:ea typeface="宋体"/>
              </a:rPr>
              <a:pPr defTabSz="685800" eaLnBrk="1" fontAlgn="auto" hangingPunct="1">
                <a:defRPr/>
              </a:pPr>
              <a:t>4</a:t>
            </a:fld>
            <a:endParaRPr lang="en-US" altLang="zh-CN" sz="105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CEPCSW  </a:t>
            </a:r>
            <a:endParaRPr lang="en-GB" dirty="0"/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444553B7-646B-4FDA-8C5E-0274BF503510}"/>
              </a:ext>
            </a:extLst>
          </p:cNvPr>
          <p:cNvSpPr txBox="1">
            <a:spLocks/>
          </p:cNvSpPr>
          <p:nvPr/>
        </p:nvSpPr>
        <p:spPr>
          <a:xfrm>
            <a:off x="190113" y="1283110"/>
            <a:ext cx="6977603" cy="52504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/>
          <a:lstStyle>
            <a:lvl1pPr marL="257175" lvl="0" indent="-257175" algn="l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charset="2"/>
              <a:buChar char="v"/>
              <a:defRPr sz="1800" b="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557213" lvl="1" indent="-214313" algn="l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l"/>
              <a:defRPr sz="15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857250" lvl="2" indent="-171450" algn="l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15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200150" lvl="3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¡"/>
              <a:defRPr sz="135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543050" lvl="4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35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1885950" lvl="5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6pPr>
            <a:lvl7pPr marL="2228850" lvl="6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7pPr>
            <a:lvl8pPr marL="2571750" lvl="7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8pPr>
            <a:lvl9pPr marL="2914650" lvl="8" indent="-171450" algn="l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¨"/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CEPCSW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organized as a multi-layer  structure 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Applications: simulation, reconstruction and analysis 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 software 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External libraries 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components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core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software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include: </a:t>
            </a:r>
          </a:p>
          <a:p>
            <a:pPr lvl="1"/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Gaudi/Gaudi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defines interfaces to all software components </a:t>
            </a:r>
          </a:p>
          <a:p>
            <a:pPr lvl="1"/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Edm4hep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generic event data model 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k4FWCore: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of event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objects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DD4hep: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detector geometry description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CEPC-specific components : 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GeomSvc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simulation framework, analysis framework, beam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mixing, fast simulation, machine learning interface, etc.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800" dirty="0"/>
          </a:p>
          <a:p>
            <a:pPr marL="0" indent="0">
              <a:buNone/>
            </a:pPr>
            <a:endParaRPr lang="en-US" altLang="zh-CN" kern="0" dirty="0"/>
          </a:p>
          <a:p>
            <a:pPr marL="0" indent="0">
              <a:buNone/>
            </a:pPr>
            <a:endParaRPr lang="en-US" altLang="zh-CN" kern="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50" y="1283110"/>
            <a:ext cx="4375766" cy="5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 </a:t>
            </a:r>
            <a:r>
              <a:rPr lang="en-US" dirty="0"/>
              <a:t>of CEPCSW 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684" y="1296989"/>
            <a:ext cx="5322187" cy="5006975"/>
          </a:xfrm>
        </p:spPr>
        <p:txBody>
          <a:bodyPr/>
          <a:lstStyle/>
          <a:p>
            <a:r>
              <a:rPr lang="en-US" altLang="zh-CN" sz="2000" dirty="0"/>
              <a:t>Detector </a:t>
            </a:r>
            <a:r>
              <a:rPr lang="en-US" altLang="zh-CN" sz="2000" dirty="0" smtClean="0"/>
              <a:t>Options</a:t>
            </a:r>
            <a:endParaRPr lang="en-US" altLang="zh-CN" sz="2000" dirty="0"/>
          </a:p>
          <a:p>
            <a:pPr lvl="1"/>
            <a:r>
              <a:rPr lang="en-US" altLang="zh-CN" sz="1600" dirty="0"/>
              <a:t>CDR (baseline design)</a:t>
            </a:r>
          </a:p>
          <a:p>
            <a:pPr lvl="1"/>
            <a:r>
              <a:rPr lang="en-US" altLang="zh-CN" sz="1600" dirty="0"/>
              <a:t>The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concept</a:t>
            </a:r>
          </a:p>
          <a:p>
            <a:r>
              <a:rPr lang="en-US" altLang="zh-CN" sz="2000" dirty="0"/>
              <a:t>MC Generators</a:t>
            </a:r>
          </a:p>
          <a:p>
            <a:pPr lvl="1"/>
            <a:r>
              <a:rPr lang="en-US" altLang="zh-CN" sz="1600" dirty="0"/>
              <a:t>Multiple formats supported: </a:t>
            </a:r>
            <a:r>
              <a:rPr lang="en-US" altLang="zh-CN" sz="1600" dirty="0" err="1"/>
              <a:t>HepMC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HepEvt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StdHep</a:t>
            </a:r>
            <a:r>
              <a:rPr lang="en-US" altLang="zh-CN" sz="1600" dirty="0"/>
              <a:t>, LCIO</a:t>
            </a:r>
          </a:p>
          <a:p>
            <a:pPr lvl="1"/>
            <a:r>
              <a:rPr lang="en-US" altLang="zh-CN" sz="1600" dirty="0" err="1"/>
              <a:t>GuineaPig</a:t>
            </a:r>
            <a:r>
              <a:rPr lang="en-US" altLang="zh-CN" sz="1600" dirty="0"/>
              <a:t>++ for MDI</a:t>
            </a:r>
          </a:p>
          <a:p>
            <a:pPr lvl="1"/>
            <a:r>
              <a:rPr lang="en-US" altLang="zh-CN" sz="1600" dirty="0"/>
              <a:t>Particle Gun</a:t>
            </a:r>
          </a:p>
          <a:p>
            <a:r>
              <a:rPr lang="en-US" altLang="zh-CN" sz="2000" dirty="0"/>
              <a:t>Simulation</a:t>
            </a:r>
          </a:p>
          <a:p>
            <a:pPr lvl="1"/>
            <a:r>
              <a:rPr lang="en-US" altLang="zh-CN" sz="1600" dirty="0"/>
              <a:t>G4 simulation framework</a:t>
            </a:r>
          </a:p>
          <a:p>
            <a:pPr lvl="1"/>
            <a:r>
              <a:rPr lang="en-US" altLang="zh-CN" sz="1600" dirty="0"/>
              <a:t>Fast simulation </a:t>
            </a:r>
            <a:r>
              <a:rPr lang="en-US" altLang="zh-CN" sz="1600" dirty="0" err="1"/>
              <a:t>algoritrhms</a:t>
            </a:r>
            <a:r>
              <a:rPr lang="en-US" altLang="zh-CN" sz="1600" dirty="0"/>
              <a:t> e.g.ML-based </a:t>
            </a:r>
            <a:r>
              <a:rPr lang="en-US" altLang="zh-CN" sz="1600" dirty="0" err="1"/>
              <a:t>dE</a:t>
            </a:r>
            <a:r>
              <a:rPr lang="en-US" altLang="zh-CN" sz="1600" dirty="0"/>
              <a:t>/dx simulation</a:t>
            </a:r>
          </a:p>
          <a:p>
            <a:pPr lvl="1"/>
            <a:r>
              <a:rPr lang="en-US" altLang="zh-CN" sz="1600" dirty="0"/>
              <a:t>Digitization algorithms for silicon, CALO, drift chamber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569930" y="1296988"/>
            <a:ext cx="5253772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/>
              <a:t>Reconstruction</a:t>
            </a:r>
          </a:p>
          <a:p>
            <a:pPr lvl="1"/>
            <a:r>
              <a:rPr lang="en-US" altLang="zh-CN" sz="1600" dirty="0"/>
              <a:t>Marlin based tracking algorithms for silicon detector </a:t>
            </a:r>
          </a:p>
          <a:p>
            <a:pPr lvl="1"/>
            <a:r>
              <a:rPr lang="en-US" altLang="zh-CN" sz="1600" dirty="0"/>
              <a:t>Tracking algorithm for drift chamber</a:t>
            </a:r>
          </a:p>
          <a:p>
            <a:pPr lvl="1"/>
            <a:r>
              <a:rPr lang="en-US" altLang="zh-CN" sz="1600" dirty="0"/>
              <a:t>Pandora-based PFA</a:t>
            </a:r>
          </a:p>
          <a:p>
            <a:pPr lvl="1"/>
            <a:r>
              <a:rPr lang="en-US" altLang="zh-CN" sz="1600" dirty="0"/>
              <a:t>Arbor-based PFA</a:t>
            </a:r>
          </a:p>
          <a:p>
            <a:r>
              <a:rPr lang="en-US" altLang="zh-CN" sz="2000" dirty="0"/>
              <a:t>Analysis tools</a:t>
            </a:r>
          </a:p>
          <a:p>
            <a:pPr lvl="1"/>
            <a:r>
              <a:rPr lang="en-US" altLang="zh-CN" sz="1600" dirty="0" err="1"/>
              <a:t>RDataFrame</a:t>
            </a:r>
            <a:r>
              <a:rPr lang="en-US" altLang="zh-CN" sz="1600" dirty="0"/>
              <a:t>-based analysis framework</a:t>
            </a:r>
          </a:p>
          <a:p>
            <a:r>
              <a:rPr lang="en-US" altLang="zh-CN" sz="2000" dirty="0"/>
              <a:t>Examples and docs</a:t>
            </a:r>
          </a:p>
          <a:p>
            <a:pPr lvl="1"/>
            <a:r>
              <a:rPr lang="en-US" altLang="zh-CN" sz="1600" dirty="0"/>
              <a:t>M</a:t>
            </a:r>
            <a:r>
              <a:rPr lang="en-US" altLang="zh-CN" sz="1600" dirty="0" smtClean="0"/>
              <a:t>enu for </a:t>
            </a:r>
            <a:r>
              <a:rPr lang="en-US" altLang="zh-CN" sz="1600" dirty="0"/>
              <a:t>EDM4hep, Identifier, etc.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A199802-0F29-4EC8-9FB6-9EB80ABB6F75}"/>
              </a:ext>
            </a:extLst>
          </p:cNvPr>
          <p:cNvSpPr txBox="1"/>
          <p:nvPr/>
        </p:nvSpPr>
        <p:spPr>
          <a:xfrm>
            <a:off x="7072622" y="5238080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github.com/cepc/CEPCSW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~ 50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packages in total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 in Event Data Model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684" y="1296989"/>
            <a:ext cx="5402156" cy="5006975"/>
          </a:xfrm>
        </p:spPr>
        <p:txBody>
          <a:bodyPr/>
          <a:lstStyle/>
          <a:p>
            <a:r>
              <a:rPr lang="en-US" altLang="zh-CN" sz="2000" dirty="0"/>
              <a:t>EDM4hep is the common event data model (EDM) being developed for the future experiments </a:t>
            </a:r>
          </a:p>
          <a:p>
            <a:pPr lvl="1"/>
            <a:r>
              <a:rPr lang="en-US" altLang="zh-CN" sz="1800" dirty="0"/>
              <a:t>describing event objects created at different data processing stages and also reflecting the relationship between them.</a:t>
            </a:r>
          </a:p>
          <a:p>
            <a:r>
              <a:rPr lang="en-US" altLang="zh-CN" sz="2000" dirty="0" smtClean="0"/>
              <a:t>Extension of the Edm4hep was completed and released</a:t>
            </a:r>
            <a:endParaRPr lang="en-US" altLang="zh-CN" sz="2000" dirty="0"/>
          </a:p>
          <a:p>
            <a:pPr lvl="1"/>
            <a:r>
              <a:rPr lang="en-US" altLang="zh-CN" sz="1800" dirty="0"/>
              <a:t>By using the upstream mechanism of PODIO, a common EDM was implemented for both TPC and  drift </a:t>
            </a:r>
            <a:r>
              <a:rPr lang="en-US" altLang="zh-CN" sz="1800" dirty="0" smtClean="0"/>
              <a:t>chamber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433" y="1296989"/>
            <a:ext cx="5104070" cy="26186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33" y="4031340"/>
            <a:ext cx="5238826" cy="22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in </a:t>
            </a:r>
            <a:r>
              <a:rPr lang="en-US" dirty="0" smtClean="0"/>
              <a:t>Simulation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72" y="1090552"/>
            <a:ext cx="6549553" cy="5310248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The simulation framework was developed and </a:t>
            </a:r>
            <a:r>
              <a:rPr lang="en-US" altLang="zh-CN" sz="2000" dirty="0" smtClean="0">
                <a:solidFill>
                  <a:srgbClr val="000000"/>
                </a:solidFill>
              </a:rPr>
              <a:t>currently the </a:t>
            </a:r>
            <a:r>
              <a:rPr lang="en-US" altLang="zh-CN" sz="2000" dirty="0">
                <a:solidFill>
                  <a:srgbClr val="000000"/>
                </a:solidFill>
              </a:rPr>
              <a:t>simulation chain is complete 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r>
              <a:rPr lang="en-US" altLang="zh-CN" sz="2000" dirty="0" err="1" smtClean="0">
                <a:solidFill>
                  <a:srgbClr val="000000"/>
                </a:solidFill>
              </a:rPr>
              <a:t>Gaussino</a:t>
            </a:r>
            <a:r>
              <a:rPr lang="en-US" altLang="zh-CN" sz="2000" dirty="0" smtClean="0">
                <a:solidFill>
                  <a:srgbClr val="000000"/>
                </a:solidFill>
              </a:rPr>
              <a:t>, a general simulation framework originally developed by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LHCb</a:t>
            </a:r>
            <a:r>
              <a:rPr lang="en-US" altLang="zh-CN" sz="2000" dirty="0" smtClean="0">
                <a:solidFill>
                  <a:srgbClr val="000000"/>
                </a:solidFill>
              </a:rPr>
              <a:t>, is being added into Key4hep as k4Gaussino</a:t>
            </a:r>
            <a:endParaRPr lang="en-US" altLang="zh-CN" sz="20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 smtClean="0">
                <a:solidFill>
                  <a:srgbClr val="000000"/>
                </a:solidFill>
              </a:rPr>
              <a:t>In collaboration with CERN, we are developing </a:t>
            </a:r>
            <a:r>
              <a:rPr lang="en-US" altLang="zh-CN" sz="2000" dirty="0">
                <a:solidFill>
                  <a:srgbClr val="000000"/>
                </a:solidFill>
              </a:rPr>
              <a:t>simulation prototype for silicon vertex detector using  </a:t>
            </a:r>
            <a:r>
              <a:rPr lang="en-US" altLang="zh-CN" sz="2000" dirty="0" err="1">
                <a:solidFill>
                  <a:srgbClr val="000000"/>
                </a:solidFill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</a:rPr>
              <a:t> as the underlying framework</a:t>
            </a:r>
          </a:p>
          <a:p>
            <a:pPr lvl="1"/>
            <a:r>
              <a:rPr lang="en-US" altLang="zh-CN" sz="1800" dirty="0" smtClean="0">
                <a:cs typeface="Calibri" panose="020F0502020204030204" pitchFamily="34" charset="0"/>
              </a:rPr>
              <a:t>Step </a:t>
            </a:r>
            <a:r>
              <a:rPr lang="en-US" altLang="zh-CN" sz="1800" dirty="0">
                <a:cs typeface="Calibri" panose="020F0502020204030204" pitchFamily="34" charset="0"/>
              </a:rPr>
              <a:t>1: Using the original version having the dependency on the </a:t>
            </a:r>
            <a:r>
              <a:rPr lang="en-US" altLang="zh-CN" sz="1800" dirty="0" err="1">
                <a:cs typeface="Calibri" panose="020F0502020204030204" pitchFamily="34" charset="0"/>
              </a:rPr>
              <a:t>LHCb</a:t>
            </a:r>
            <a:r>
              <a:rPr lang="en-US" altLang="zh-CN" sz="1800" dirty="0">
                <a:cs typeface="Calibri" panose="020F0502020204030204" pitchFamily="34" charset="0"/>
              </a:rPr>
              <a:t> software (</a:t>
            </a:r>
            <a:r>
              <a:rPr lang="en-US" altLang="zh-CN" sz="1800" dirty="0" smtClean="0">
                <a:cs typeface="Calibri" panose="020F0502020204030204" pitchFamily="34" charset="0"/>
              </a:rPr>
              <a:t>Done)</a:t>
            </a:r>
            <a:endParaRPr lang="en-US" altLang="zh-CN" sz="1800" dirty="0"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cs typeface="Calibri" panose="020F0502020204030204" pitchFamily="34" charset="0"/>
              </a:rPr>
              <a:t>Step 2: Creating the modified version in which the </a:t>
            </a:r>
            <a:r>
              <a:rPr lang="en-US" altLang="zh-CN" sz="1800" dirty="0" err="1">
                <a:cs typeface="Calibri" panose="020F0502020204030204" pitchFamily="34" charset="0"/>
              </a:rPr>
              <a:t>LHCb</a:t>
            </a:r>
            <a:r>
              <a:rPr lang="en-US" altLang="zh-CN" sz="1800" dirty="0">
                <a:cs typeface="Calibri" panose="020F0502020204030204" pitchFamily="34" charset="0"/>
              </a:rPr>
              <a:t> dependency is removed </a:t>
            </a:r>
            <a:r>
              <a:rPr lang="en-US" altLang="zh-CN" sz="1800" dirty="0" smtClean="0">
                <a:cs typeface="Calibri" panose="020F0502020204030204" pitchFamily="34" charset="0"/>
              </a:rPr>
              <a:t>(Done)</a:t>
            </a:r>
            <a:endParaRPr lang="en-US" altLang="zh-CN" sz="1800" dirty="0"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cs typeface="Calibri" panose="020F0502020204030204" pitchFamily="34" charset="0"/>
              </a:rPr>
              <a:t>Step 3: Directly using </a:t>
            </a:r>
            <a:r>
              <a:rPr lang="en-US" altLang="zh-CN" sz="1800" dirty="0" smtClean="0">
                <a:solidFill>
                  <a:srgbClr val="000000"/>
                </a:solidFill>
              </a:rPr>
              <a:t>k4Gaussino</a:t>
            </a:r>
            <a:r>
              <a:rPr lang="en-US" altLang="zh-CN" sz="1800" dirty="0" smtClean="0">
                <a:cs typeface="Calibri" panose="020F0502020204030204" pitchFamily="34" charset="0"/>
              </a:rPr>
              <a:t> (Not started)</a:t>
            </a:r>
            <a:endParaRPr lang="en-US" altLang="zh-CN" sz="1800" dirty="0"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endParaRPr lang="en-US" altLang="zh-CN" sz="2000" dirty="0">
              <a:cs typeface="Calibri" panose="020F0502020204030204" pitchFamily="34" charset="0"/>
            </a:endParaRPr>
          </a:p>
          <a:p>
            <a:pPr lvl="1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84" y="1173514"/>
            <a:ext cx="4674517" cy="25061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25" y="3809460"/>
            <a:ext cx="4736067" cy="24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703" y="230505"/>
            <a:ext cx="11415252" cy="660400"/>
          </a:xfrm>
        </p:spPr>
        <p:txBody>
          <a:bodyPr/>
          <a:lstStyle/>
          <a:p>
            <a:r>
              <a:rPr lang="en-US" altLang="zh-CN" dirty="0"/>
              <a:t>Progress in </a:t>
            </a:r>
            <a:r>
              <a:rPr lang="en-US" altLang="zh-CN" dirty="0" err="1" smtClean="0"/>
              <a:t>RDataFrame</a:t>
            </a:r>
            <a:r>
              <a:rPr lang="en-US" altLang="zh-CN" dirty="0" smtClean="0"/>
              <a:t>-based  Analysis </a:t>
            </a:r>
            <a:r>
              <a:rPr lang="en-US" altLang="zh-CN" dirty="0"/>
              <a:t>F</a:t>
            </a:r>
            <a:r>
              <a:rPr lang="en-US" altLang="zh-CN" dirty="0" smtClean="0"/>
              <a:t>ramework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131569"/>
            <a:ext cx="6095999" cy="5580633"/>
          </a:xfrm>
        </p:spPr>
        <p:txBody>
          <a:bodyPr/>
          <a:lstStyle/>
          <a:p>
            <a:pPr eaLnBrk="1" fontAlgn="auto" hangingPunct="1"/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RDataFrame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a powerful tool for data analysis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 language: Python and C++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Declarative programming and parallel processing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sed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many experiments such as FCC-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developments since last meeting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en-US" altLang="zh-CN" sz="1600" dirty="0"/>
              <a:t>Several algorithms </a:t>
            </a:r>
            <a:r>
              <a:rPr kumimoji="1" lang="en-US" altLang="zh-CN" sz="1600" dirty="0" smtClean="0"/>
              <a:t>were </a:t>
            </a:r>
            <a:r>
              <a:rPr kumimoji="1" lang="en-US" altLang="zh-CN" sz="1600" dirty="0"/>
              <a:t>ported from Marlin </a:t>
            </a:r>
          </a:p>
          <a:p>
            <a:pPr lvl="2"/>
            <a:r>
              <a:rPr kumimoji="1" lang="en-US" altLang="zh-CN" sz="1665" dirty="0" err="1"/>
              <a:t>JetClustering</a:t>
            </a:r>
            <a:r>
              <a:rPr kumimoji="1" lang="en-US" altLang="zh-CN" sz="1665" dirty="0"/>
              <a:t>, </a:t>
            </a:r>
            <a:r>
              <a:rPr kumimoji="1" lang="en-US" altLang="zh-CN" sz="1665" dirty="0" err="1"/>
              <a:t>KinematicFit</a:t>
            </a:r>
            <a:r>
              <a:rPr kumimoji="1" lang="en-US" altLang="zh-CN" sz="1665" dirty="0"/>
              <a:t>, </a:t>
            </a:r>
            <a:endParaRPr kumimoji="1" lang="en-US" altLang="zh-CN" sz="1665" dirty="0">
              <a:sym typeface="+mn-ea"/>
            </a:endParaRPr>
          </a:p>
          <a:p>
            <a:pPr lvl="1"/>
            <a:r>
              <a:rPr kumimoji="1" lang="en-US" altLang="zh-CN" sz="1800" dirty="0"/>
              <a:t>More are being implemented</a:t>
            </a:r>
            <a:endParaRPr lang="en-US" altLang="zh-CN" sz="1665" dirty="0">
              <a:sym typeface="+mn-ea"/>
            </a:endParaRPr>
          </a:p>
          <a:p>
            <a:pPr lvl="2"/>
            <a:r>
              <a:rPr kumimoji="1" lang="en-US" altLang="zh-CN" sz="1665" dirty="0" err="1"/>
              <a:t>VertexFit</a:t>
            </a:r>
            <a:r>
              <a:rPr kumimoji="1" lang="en-US" altLang="zh-CN" sz="1665" dirty="0"/>
              <a:t>, </a:t>
            </a:r>
            <a:r>
              <a:rPr kumimoji="1" lang="en-US" altLang="zh-CN" sz="1665" dirty="0" err="1"/>
              <a:t>JetTagging</a:t>
            </a:r>
            <a:r>
              <a:rPr kumimoji="1" lang="en-US" altLang="zh-CN" sz="1665" dirty="0"/>
              <a:t>, PID etc.</a:t>
            </a:r>
            <a:endParaRPr kumimoji="1" lang="en-US" altLang="zh-CN" sz="1995" dirty="0"/>
          </a:p>
          <a:p>
            <a:pPr lvl="1"/>
            <a:r>
              <a:rPr kumimoji="1" lang="en-US" altLang="zh-CN" sz="1595" dirty="0"/>
              <a:t>Performance test with two analysis channels</a:t>
            </a:r>
          </a:p>
          <a:p>
            <a:pPr lvl="2"/>
            <a:r>
              <a:rPr lang="pt-BR" altLang="zh-CN" sz="1660" dirty="0">
                <a:sym typeface="+mn-ea"/>
              </a:rPr>
              <a:t>e+e- -&gt; Z(mumu)H</a:t>
            </a:r>
          </a:p>
          <a:p>
            <a:pPr lvl="2"/>
            <a:r>
              <a:rPr lang="pt-BR" altLang="zh-CN" sz="1660" dirty="0">
                <a:sym typeface="+mn-ea"/>
              </a:rPr>
              <a:t>e+e- -&gt;H(2jet) mumu</a:t>
            </a:r>
            <a:endParaRPr kumimoji="1" lang="en-US" altLang="zh-CN" sz="166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>
          <a:xfrm>
            <a:off x="9160933" y="6521702"/>
            <a:ext cx="2540000" cy="381000"/>
          </a:xfrm>
        </p:spPr>
        <p:txBody>
          <a:bodyPr/>
          <a:lstStyle/>
          <a:p>
            <a:fld id="{66F49469-2616-41C8-B273-1BCD2748095E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11837" r="7266" b="3707"/>
          <a:stretch>
            <a:fillRect/>
          </a:stretch>
        </p:blipFill>
        <p:spPr>
          <a:xfrm>
            <a:off x="5745800" y="4394458"/>
            <a:ext cx="3188134" cy="23177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27861" y="5029006"/>
            <a:ext cx="129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/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华文彩云"/>
                <a:cs typeface="Times New Roman" panose="02020603050405020304" pitchFamily="18" charset="0"/>
              </a:rPr>
              <a:t>Identical </a:t>
            </a:r>
          </a:p>
          <a:p>
            <a:pPr eaLnBrk="1" fontAlgn="auto" hangingPunct="1"/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华文彩云"/>
                <a:cs typeface="Times New Roman" panose="02020603050405020304" pitchFamily="18" charset="0"/>
              </a:rPr>
              <a:t>with Marlin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301523B-AB86-C1F5-7A6D-8C1CC2D4A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41"/>
          <a:stretch/>
        </p:blipFill>
        <p:spPr>
          <a:xfrm>
            <a:off x="9160932" y="4394458"/>
            <a:ext cx="2877142" cy="243864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9B01C39-CBD3-2B5A-27B8-65DCC24380C4}"/>
              </a:ext>
            </a:extLst>
          </p:cNvPr>
          <p:cNvSpPr txBox="1"/>
          <p:nvPr/>
        </p:nvSpPr>
        <p:spPr>
          <a:xfrm>
            <a:off x="9593715" y="4859729"/>
            <a:ext cx="1104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/>
            <a:r>
              <a:rPr lang="en-US" altLang="zh-CN" sz="1600" kern="0" dirty="0">
                <a:solidFill>
                  <a:prstClr val="black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Scalability</a:t>
            </a:r>
            <a:endParaRPr lang="en-US" altLang="zh-CN" sz="1600" dirty="0">
              <a:solidFill>
                <a:srgbClr val="FF0000"/>
              </a:solidFill>
              <a:latin typeface="Arial Bold" panose="020B0604020202020204" charset="0"/>
              <a:ea typeface="华文彩云"/>
              <a:cs typeface="Arial Bold" panose="020B06040202020202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70" y="1255752"/>
            <a:ext cx="4846923" cy="282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微软雅黑" panose="020B0503020204020204" pitchFamily="34" charset="-122"/>
                <a:sym typeface="+mn-ea"/>
              </a:rPr>
              <a:t>Detector Software </a:t>
            </a:r>
            <a:r>
              <a:rPr lang="en-US" altLang="zh-CN" dirty="0">
                <a:cs typeface="微软雅黑" panose="020B0503020204020204" pitchFamily="34" charset="-122"/>
                <a:sym typeface="+mn-ea"/>
              </a:rPr>
              <a:t>D</a:t>
            </a:r>
            <a:r>
              <a:rPr lang="en-US" altLang="zh-CN" dirty="0" smtClean="0">
                <a:cs typeface="微软雅黑" panose="020B0503020204020204" pitchFamily="34" charset="-122"/>
                <a:sym typeface="+mn-ea"/>
              </a:rPr>
              <a:t>evelopment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9</a:t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2053" y="1113199"/>
            <a:ext cx="4406347" cy="55830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v"/>
            </a:pPr>
            <a:r>
              <a:rPr kumimoji="1"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</a:t>
            </a:r>
            <a:r>
              <a:rPr kumimoji="1"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 </a:t>
            </a:r>
            <a:r>
              <a:rPr kumimoji="1"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4th conceptual </a:t>
            </a:r>
            <a:r>
              <a:rPr kumimoji="1"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detector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Silicon Tracker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Drift Chamber 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Transverse Crystal-bar ECAL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Clr>
                <a:srgbClr val="3333C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Scintillator 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Glass 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HCAL</a:t>
            </a:r>
            <a:endParaRPr kumimoji="1"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charset="0"/>
              <a:buChar char="v"/>
            </a:pPr>
            <a:r>
              <a:rPr kumimoji="1"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Both detector design and physics potential studies need  simulation and  reconstruction software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v"/>
            </a:pPr>
            <a:r>
              <a:rPr kumimoji="1"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 the past year, software development was mainly focused on the </a:t>
            </a:r>
            <a:r>
              <a:rPr lang="en-US" altLang="zh-CN" sz="2000" dirty="0" smtClean="0">
                <a:cs typeface="微软雅黑" panose="020B0503020204020204" pitchFamily="34" charset="-122"/>
                <a:sym typeface="+mn-ea"/>
              </a:rPr>
              <a:t>first three sub-detectors</a:t>
            </a:r>
            <a:endParaRPr kumimoji="1" lang="en-US" altLang="zh-CN" sz="20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kumimoji="1"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2054" y="1841590"/>
            <a:ext cx="7021647" cy="4249394"/>
            <a:chOff x="6887" y="2599"/>
            <a:chExt cx="7372" cy="40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7" y="2599"/>
              <a:ext cx="7335" cy="391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1061" y="5253"/>
              <a:ext cx="3199" cy="136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</a:extLst>
          </p:spPr>
          <p:txBody>
            <a:bodyPr vert="horz" wrap="none" lIns="90000" tIns="46800" rIns="90000" bIns="46800" numCol="1" anchor="ctr" anchorCtr="0" compatLnSpc="1"/>
            <a:lstStyle/>
            <a:p>
              <a:pPr algn="ctr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spDef>
    <a:lnDef>
      <a:spPr bwMode="auto">
        <a:solidFill>
          <a:srgbClr val="99CC00"/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67983</TotalTime>
  <Words>1297</Words>
  <Application>Microsoft Office PowerPoint</Application>
  <PresentationFormat>宽屏</PresentationFormat>
  <Paragraphs>229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等线</vt:lpstr>
      <vt:lpstr>黑体</vt:lpstr>
      <vt:lpstr>华文彩云</vt:lpstr>
      <vt:lpstr>华文中宋</vt:lpstr>
      <vt:lpstr>宋体</vt:lpstr>
      <vt:lpstr>微软雅黑</vt:lpstr>
      <vt:lpstr>Arial</vt:lpstr>
      <vt:lpstr>Arial Bold</vt:lpstr>
      <vt:lpstr>Calibri</vt:lpstr>
      <vt:lpstr>Cambria Math</vt:lpstr>
      <vt:lpstr>Symbol</vt:lpstr>
      <vt:lpstr>Times New Roman</vt:lpstr>
      <vt:lpstr>Wingdings</vt:lpstr>
      <vt:lpstr>Modèle par défaut</vt:lpstr>
      <vt:lpstr>自定义设计方案</vt:lpstr>
      <vt:lpstr>1_Office 主题​​</vt:lpstr>
      <vt:lpstr>CEPC Software and Computing</vt:lpstr>
      <vt:lpstr>Contents </vt:lpstr>
      <vt:lpstr>Key4hep </vt:lpstr>
      <vt:lpstr>Structure of CEPCSW  </vt:lpstr>
      <vt:lpstr>Packages of CEPCSW </vt:lpstr>
      <vt:lpstr>Progress in Event Data Model</vt:lpstr>
      <vt:lpstr>Progress in Simulation Framework</vt:lpstr>
      <vt:lpstr>Progress in RDataFrame-based  Analysis Framework</vt:lpstr>
      <vt:lpstr>Detector Software Development</vt:lpstr>
      <vt:lpstr>Progress in Silicon Tracker Software (1)</vt:lpstr>
      <vt:lpstr>Progress in Silicon Tracker Software (2)</vt:lpstr>
      <vt:lpstr>Progress in Drift Chamber Software (1)</vt:lpstr>
      <vt:lpstr>Progress in Drift Chamber Software (2)</vt:lpstr>
      <vt:lpstr>Plan for Drift Chamber Software</vt:lpstr>
      <vt:lpstr>Progress in Crystal-bar ECAL Software (1)</vt:lpstr>
      <vt:lpstr>Progress in Crystal-bar ECAL Software (2)</vt:lpstr>
      <vt:lpstr>Progress in CEPC Computing Platform </vt:lpstr>
      <vt:lpstr>Plan for CEPC Computing Platform </vt:lpstr>
      <vt:lpstr>International Collaboration</vt:lpstr>
      <vt:lpstr>Summary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李卫东</cp:lastModifiedBy>
  <cp:revision>2814</cp:revision>
  <cp:lastPrinted>2001-01-18T07:56:24Z</cp:lastPrinted>
  <dcterms:created xsi:type="dcterms:W3CDTF">1999-05-22T11:36:26Z</dcterms:created>
  <dcterms:modified xsi:type="dcterms:W3CDTF">2023-10-30T23:50:17Z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