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22"/>
  </p:notesMasterIdLst>
  <p:sldIdLst>
    <p:sldId id="368" r:id="rId2"/>
    <p:sldId id="374" r:id="rId3"/>
    <p:sldId id="369" r:id="rId4"/>
    <p:sldId id="372" r:id="rId5"/>
    <p:sldId id="370" r:id="rId6"/>
    <p:sldId id="375" r:id="rId7"/>
    <p:sldId id="376" r:id="rId8"/>
    <p:sldId id="382" r:id="rId9"/>
    <p:sldId id="378" r:id="rId10"/>
    <p:sldId id="390" r:id="rId11"/>
    <p:sldId id="388" r:id="rId12"/>
    <p:sldId id="379" r:id="rId13"/>
    <p:sldId id="380" r:id="rId14"/>
    <p:sldId id="383" r:id="rId15"/>
    <p:sldId id="381" r:id="rId16"/>
    <p:sldId id="391" r:id="rId17"/>
    <p:sldId id="385" r:id="rId18"/>
    <p:sldId id="384" r:id="rId19"/>
    <p:sldId id="386" r:id="rId20"/>
    <p:sldId id="389" r:id="rId21"/>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900"/>
    <a:srgbClr val="CCFFCC"/>
    <a:srgbClr val="FFFEBF"/>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387" autoAdjust="0"/>
    <p:restoredTop sz="94697" autoAdjust="0"/>
  </p:normalViewPr>
  <p:slideViewPr>
    <p:cSldViewPr snapToGrid="0" snapToObjects="1">
      <p:cViewPr varScale="1">
        <p:scale>
          <a:sx n="77" d="100"/>
          <a:sy n="77" d="100"/>
        </p:scale>
        <p:origin x="108" y="82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83397354"/>
      </p:ext>
    </p:extLst>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86" name="Rectangle 66"/>
          <p:cNvSpPr>
            <a:spLocks noGrp="1" noChangeArrowheads="1"/>
          </p:cNvSpPr>
          <p:nvPr>
            <p:ph type="ctrTitle" sz="quarter"/>
          </p:nvPr>
        </p:nvSpPr>
        <p:spPr>
          <a:xfrm>
            <a:off x="914400" y="1692276"/>
            <a:ext cx="10363200" cy="1736725"/>
          </a:xfrm>
        </p:spPr>
        <p:txBody>
          <a:bodyPr anchor="b"/>
          <a:lstStyle>
            <a:lvl1pPr>
              <a:defRPr sz="4000"/>
            </a:lvl1pPr>
          </a:lstStyle>
          <a:p>
            <a:pPr lvl="0"/>
            <a:r>
              <a:rPr lang="en-US" noProof="0"/>
              <a:t>Click to edit Master title style</a:t>
            </a:r>
          </a:p>
        </p:txBody>
      </p:sp>
      <p:sp>
        <p:nvSpPr>
          <p:cNvPr id="5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313500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25734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1"/>
            <a:ext cx="5384800" cy="4525963"/>
          </a:xfrm>
        </p:spPr>
        <p:txBody>
          <a:bodyPr/>
          <a:lstStyle/>
          <a:p>
            <a:pPr lvl="0"/>
            <a:endParaRPr lang="en-US" noProof="0"/>
          </a:p>
        </p:txBody>
      </p:sp>
      <p:sp>
        <p:nvSpPr>
          <p:cNvPr id="5"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409306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388109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333308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350287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186879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31347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54868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88233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0"/>
          <p:cNvSpPr>
            <a:spLocks noGrp="1" noChangeArrowheads="1"/>
          </p:cNvSpPr>
          <p:nvPr>
            <p:ph type="ftr" sz="quarter" idx="10"/>
          </p:nvPr>
        </p:nvSpPr>
        <p:spPr>
          <a:ln/>
        </p:spPr>
        <p:txBody>
          <a:bodyPr/>
          <a:lstStyle>
            <a:lvl1pPr>
              <a:defRPr/>
            </a:lvl1p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400069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8837084" y="6429375"/>
            <a:ext cx="38100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grpSp>
        <p:nvGrpSpPr>
          <p:cNvPr id="1027" name="Group 3"/>
          <p:cNvGrpSpPr>
            <a:grpSpLocks/>
          </p:cNvGrpSpPr>
          <p:nvPr/>
        </p:nvGrpSpPr>
        <p:grpSpPr bwMode="auto">
          <a:xfrm>
            <a:off x="4234" y="4344838"/>
            <a:ext cx="12187767" cy="2590800"/>
            <a:chOff x="2" y="2688"/>
            <a:chExt cx="5758" cy="1632"/>
          </a:xfrm>
        </p:grpSpPr>
        <p:sp>
          <p:nvSpPr>
            <p:cNvPr id="1031" name="Freeform 4"/>
            <p:cNvSpPr>
              <a:spLocks/>
            </p:cNvSpPr>
            <p:nvPr/>
          </p:nvSpPr>
          <p:spPr bwMode="hidden">
            <a:xfrm>
              <a:off x="2" y="2688"/>
              <a:ext cx="5758" cy="1632"/>
            </a:xfrm>
            <a:custGeom>
              <a:avLst/>
              <a:gdLst>
                <a:gd name="T0" fmla="*/ 6629 w 5740"/>
                <a:gd name="T1" fmla="*/ 0 h 4316"/>
                <a:gd name="T2" fmla="*/ 0 w 5740"/>
                <a:gd name="T3" fmla="*/ 0 h 4316"/>
                <a:gd name="T4" fmla="*/ 0 w 5740"/>
                <a:gd name="T5" fmla="*/ 0 h 4316"/>
                <a:gd name="T6" fmla="*/ 6629 w 5740"/>
                <a:gd name="T7" fmla="*/ 0 h 4316"/>
                <a:gd name="T8" fmla="*/ 6629 w 5740"/>
                <a:gd name="T9" fmla="*/ 0 h 4316"/>
                <a:gd name="T10" fmla="*/ 6629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dirty="0"/>
            </a:p>
          </p:txBody>
        </p:sp>
        <p:grpSp>
          <p:nvGrpSpPr>
            <p:cNvPr id="1032"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0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0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0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1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1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grpSp>
        <p:grpSp>
          <p:nvGrpSpPr>
            <p:cNvPr id="1033"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2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2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2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2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1077"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1078"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412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2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3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1082"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grpSp>
        <p:grpSp>
          <p:nvGrpSpPr>
            <p:cNvPr id="1034"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3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3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3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3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3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3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1055"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414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4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4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500">
                  <a:latin typeface="Arial" charset="0"/>
                </a:endParaRP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500">
                  <a:latin typeface="Arial" charset="0"/>
                </a:endParaRPr>
              </a:p>
            </p:txBody>
          </p:sp>
        </p:grpSp>
        <p:grpSp>
          <p:nvGrpSpPr>
            <p:cNvPr id="1035" name="Group 54"/>
            <p:cNvGrpSpPr>
              <a:grpSpLocks/>
            </p:cNvGrpSpPr>
            <p:nvPr userDrawn="1"/>
          </p:nvGrpSpPr>
          <p:grpSpPr bwMode="auto">
            <a:xfrm>
              <a:off x="5280" y="3024"/>
              <a:ext cx="425" cy="258"/>
              <a:chOff x="5280" y="3024"/>
              <a:chExt cx="425" cy="258"/>
            </a:xfrm>
          </p:grpSpPr>
          <p:sp>
            <p:nvSpPr>
              <p:cNvPr id="1036" name="Freeform 55"/>
              <p:cNvSpPr>
                <a:spLocks/>
              </p:cNvSpPr>
              <p:nvPr/>
            </p:nvSpPr>
            <p:spPr bwMode="hidden">
              <a:xfrm>
                <a:off x="5280" y="3186"/>
                <a:ext cx="383" cy="96"/>
              </a:xfrm>
              <a:custGeom>
                <a:avLst/>
                <a:gdLst>
                  <a:gd name="T0" fmla="*/ 255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55 w 382"/>
                  <a:gd name="T19" fmla="*/ 96 h 96"/>
                  <a:gd name="T20" fmla="*/ 309 w 382"/>
                  <a:gd name="T21" fmla="*/ 90 h 96"/>
                  <a:gd name="T22" fmla="*/ 357 w 382"/>
                  <a:gd name="T23" fmla="*/ 84 h 96"/>
                  <a:gd name="T24" fmla="*/ 398 w 382"/>
                  <a:gd name="T25" fmla="*/ 66 h 96"/>
                  <a:gd name="T26" fmla="*/ 428 w 382"/>
                  <a:gd name="T27" fmla="*/ 42 h 96"/>
                  <a:gd name="T28" fmla="*/ 422 w 382"/>
                  <a:gd name="T29" fmla="*/ 42 h 96"/>
                  <a:gd name="T30" fmla="*/ 392 w 382"/>
                  <a:gd name="T31" fmla="*/ 66 h 96"/>
                  <a:gd name="T32" fmla="*/ 351 w 382"/>
                  <a:gd name="T33" fmla="*/ 78 h 96"/>
                  <a:gd name="T34" fmla="*/ 309 w 382"/>
                  <a:gd name="T35" fmla="*/ 90 h 96"/>
                  <a:gd name="T36" fmla="*/ 255 w 382"/>
                  <a:gd name="T37" fmla="*/ 96 h 96"/>
                  <a:gd name="T38" fmla="*/ 255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1037"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1038"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1039"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1040"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1041" name="Freeform 60"/>
              <p:cNvSpPr>
                <a:spLocks/>
              </p:cNvSpPr>
              <p:nvPr/>
            </p:nvSpPr>
            <p:spPr bwMode="hidden">
              <a:xfrm>
                <a:off x="5489" y="3042"/>
                <a:ext cx="186" cy="210"/>
              </a:xfrm>
              <a:custGeom>
                <a:avLst/>
                <a:gdLst>
                  <a:gd name="T0" fmla="*/ 0 w 185"/>
                  <a:gd name="T1" fmla="*/ 6 h 210"/>
                  <a:gd name="T2" fmla="*/ 66 w 185"/>
                  <a:gd name="T3" fmla="*/ 12 h 210"/>
                  <a:gd name="T4" fmla="*/ 165 w 185"/>
                  <a:gd name="T5" fmla="*/ 36 h 210"/>
                  <a:gd name="T6" fmla="*/ 201 w 185"/>
                  <a:gd name="T7" fmla="*/ 72 h 210"/>
                  <a:gd name="T8" fmla="*/ 207 w 185"/>
                  <a:gd name="T9" fmla="*/ 90 h 210"/>
                  <a:gd name="T10" fmla="*/ 213 w 185"/>
                  <a:gd name="T11" fmla="*/ 114 h 210"/>
                  <a:gd name="T12" fmla="*/ 207 w 185"/>
                  <a:gd name="T13" fmla="*/ 138 h 210"/>
                  <a:gd name="T14" fmla="*/ 195 w 185"/>
                  <a:gd name="T15" fmla="*/ 162 h 210"/>
                  <a:gd name="T16" fmla="*/ 165 w 185"/>
                  <a:gd name="T17" fmla="*/ 180 h 210"/>
                  <a:gd name="T18" fmla="*/ 90 w 185"/>
                  <a:gd name="T19" fmla="*/ 198 h 210"/>
                  <a:gd name="T20" fmla="*/ 142 w 185"/>
                  <a:gd name="T21" fmla="*/ 210 h 210"/>
                  <a:gd name="T22" fmla="*/ 177 w 185"/>
                  <a:gd name="T23" fmla="*/ 192 h 210"/>
                  <a:gd name="T24" fmla="*/ 207 w 185"/>
                  <a:gd name="T25" fmla="*/ 168 h 210"/>
                  <a:gd name="T26" fmla="*/ 225 w 185"/>
                  <a:gd name="T27" fmla="*/ 144 h 210"/>
                  <a:gd name="T28" fmla="*/ 231 w 185"/>
                  <a:gd name="T29" fmla="*/ 114 h 210"/>
                  <a:gd name="T30" fmla="*/ 225 w 185"/>
                  <a:gd name="T31" fmla="*/ 90 h 210"/>
                  <a:gd name="T32" fmla="*/ 219 w 185"/>
                  <a:gd name="T33" fmla="*/ 66 h 210"/>
                  <a:gd name="T34" fmla="*/ 201 w 185"/>
                  <a:gd name="T35" fmla="*/ 48 h 210"/>
                  <a:gd name="T36" fmla="*/ 177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sp>
            <p:nvSpPr>
              <p:cNvPr id="1042"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500"/>
              </a:p>
            </p:txBody>
          </p:sp>
          <p:grpSp>
            <p:nvGrpSpPr>
              <p:cNvPr id="1043" name="Group 62"/>
              <p:cNvGrpSpPr>
                <a:grpSpLocks/>
              </p:cNvGrpSpPr>
              <p:nvPr/>
            </p:nvGrpSpPr>
            <p:grpSpPr bwMode="auto">
              <a:xfrm>
                <a:off x="5381" y="3085"/>
                <a:ext cx="227" cy="132"/>
                <a:chOff x="5381" y="3085"/>
                <a:chExt cx="227" cy="132"/>
              </a:xfrm>
            </p:grpSpPr>
            <p:sp>
              <p:nvSpPr>
                <p:cNvPr id="1044"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2500"/>
                </a:p>
              </p:txBody>
            </p:sp>
            <p:sp>
              <p:nvSpPr>
                <p:cNvPr id="1045"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2500"/>
                </a:p>
              </p:txBody>
            </p:sp>
            <p:sp>
              <p:nvSpPr>
                <p:cNvPr id="1046"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2500"/>
                </a:p>
              </p:txBody>
            </p:sp>
            <p:sp>
              <p:nvSpPr>
                <p:cNvPr id="1047"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z="2500"/>
                </a:p>
              </p:txBody>
            </p:sp>
          </p:grpSp>
        </p:grpSp>
      </p:grpSp>
      <p:sp>
        <p:nvSpPr>
          <p:cNvPr id="1028" name="Rectangle 67"/>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dirty="0"/>
              <a:t>Click to edit Master title style</a:t>
            </a:r>
          </a:p>
        </p:txBody>
      </p:sp>
      <p:sp>
        <p:nvSpPr>
          <p:cNvPr id="1029" name="Rectangle 68"/>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66" name="Rectangle 70"/>
          <p:cNvSpPr>
            <a:spLocks noGrp="1" noChangeArrowheads="1"/>
          </p:cNvSpPr>
          <p:nvPr>
            <p:ph type="ftr" sz="quarter" idx="3"/>
          </p:nvPr>
        </p:nvSpPr>
        <p:spPr bwMode="auto">
          <a:xfrm>
            <a:off x="1889184" y="6248400"/>
            <a:ext cx="825388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600">
                <a:solidFill>
                  <a:schemeClr val="tx2"/>
                </a:solidFill>
                <a:latin typeface="Arial" charset="0"/>
              </a:defRPr>
            </a:lvl1pPr>
          </a:lstStyle>
          <a:p>
            <a:pPr>
              <a:defRPr/>
            </a:pPr>
            <a:r>
              <a:rPr lang="en-US" dirty="0"/>
              <a:t>International Cost Review of the CEPC Accelerator TDR</a:t>
            </a:r>
          </a:p>
        </p:txBody>
      </p:sp>
      <p:sp>
        <p:nvSpPr>
          <p:cNvPr id="70" name="Rectangle 70"/>
          <p:cNvSpPr txBox="1">
            <a:spLocks noChangeArrowheads="1"/>
          </p:cNvSpPr>
          <p:nvPr userDrawn="1"/>
        </p:nvSpPr>
        <p:spPr bwMode="auto">
          <a:xfrm>
            <a:off x="10843684" y="6245226"/>
            <a:ext cx="977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0"/>
              </a:spcAft>
              <a:buClrTx/>
              <a:buSzTx/>
              <a:buFontTx/>
              <a:buNone/>
              <a:tabLst/>
              <a:defRPr kumimoji="0" sz="1600" b="0" i="0" u="none" strike="noStrike" cap="none" spc="0" normalizeH="0" baseline="0">
                <a:ln>
                  <a:noFill/>
                </a:ln>
                <a:solidFill>
                  <a:schemeClr val="tx2"/>
                </a:solidFill>
                <a:effectLst/>
                <a:uFillTx/>
                <a:latin typeface="Arial" charset="0"/>
                <a:ea typeface="+mn-ea"/>
                <a:cs typeface="+mn-cs"/>
                <a:sym typeface="Helvetica Neue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9pPr>
          </a:lstStyle>
          <a:p>
            <a:pPr>
              <a:defRPr/>
            </a:pPr>
            <a:fld id="{9EB16352-EFD3-4EA8-9035-394976EDFDD2}" type="slidenum">
              <a:rPr lang="en-US" smtClean="0"/>
              <a:t>‹#›</a:t>
            </a:fld>
            <a:endParaRPr lang="en-US" dirty="0"/>
          </a:p>
        </p:txBody>
      </p:sp>
      <p:sp>
        <p:nvSpPr>
          <p:cNvPr id="71" name="Rectangle 70"/>
          <p:cNvSpPr txBox="1">
            <a:spLocks noChangeArrowheads="1"/>
          </p:cNvSpPr>
          <p:nvPr userDrawn="1"/>
        </p:nvSpPr>
        <p:spPr bwMode="auto">
          <a:xfrm>
            <a:off x="263584" y="6296026"/>
            <a:ext cx="1262534"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0"/>
              </a:spcAft>
              <a:buClrTx/>
              <a:buSzTx/>
              <a:buFontTx/>
              <a:buNone/>
              <a:tabLst/>
              <a:defRPr kumimoji="0" sz="1600" b="0" i="0" u="none" strike="noStrike" cap="none" spc="0" normalizeH="0" baseline="0">
                <a:ln>
                  <a:noFill/>
                </a:ln>
                <a:solidFill>
                  <a:schemeClr val="tx2"/>
                </a:solidFill>
                <a:effectLst/>
                <a:uFillTx/>
                <a:latin typeface="Arial" charset="0"/>
                <a:ea typeface="+mn-ea"/>
                <a:cs typeface="+mn-cs"/>
                <a:sym typeface="Helvetica Neue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9pPr>
          </a:lstStyle>
          <a:p>
            <a:pPr>
              <a:defRPr/>
            </a:pPr>
            <a:r>
              <a:rPr lang="de-CH" dirty="0"/>
              <a:t>30.10.2023</a:t>
            </a:r>
            <a:endParaRPr lang="en-US" dirty="0"/>
          </a:p>
        </p:txBody>
      </p:sp>
    </p:spTree>
    <p:extLst>
      <p:ext uri="{BB962C8B-B14F-4D97-AF65-F5344CB8AC3E}">
        <p14:creationId xmlns:p14="http://schemas.microsoft.com/office/powerpoint/2010/main" val="2275507595"/>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11" r:id="rId8"/>
    <p:sldLayoutId id="2147483712" r:id="rId9"/>
    <p:sldLayoutId id="2147483713" r:id="rId10"/>
    <p:sldLayoutId id="214748371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0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18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14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1400">
          <a:solidFill>
            <a:schemeClr val="tx1"/>
          </a:solidFill>
          <a:latin typeface="+mn-lt"/>
        </a:defRPr>
      </a:lvl5pPr>
      <a:lvl6pPr marL="2514600" indent="-228600" algn="l" rtl="0" fontAlgn="base">
        <a:spcBef>
          <a:spcPct val="20000"/>
        </a:spcBef>
        <a:spcAft>
          <a:spcPct val="0"/>
        </a:spcAft>
        <a:buClr>
          <a:schemeClr val="hlink"/>
        </a:buClr>
        <a:buChar char="•"/>
        <a:defRPr sz="1400">
          <a:solidFill>
            <a:schemeClr val="tx1"/>
          </a:solidFill>
          <a:latin typeface="+mn-lt"/>
        </a:defRPr>
      </a:lvl6pPr>
      <a:lvl7pPr marL="2971800" indent="-228600" algn="l" rtl="0" fontAlgn="base">
        <a:spcBef>
          <a:spcPct val="20000"/>
        </a:spcBef>
        <a:spcAft>
          <a:spcPct val="0"/>
        </a:spcAft>
        <a:buClr>
          <a:schemeClr val="hlink"/>
        </a:buClr>
        <a:buChar char="•"/>
        <a:defRPr sz="1400">
          <a:solidFill>
            <a:schemeClr val="tx1"/>
          </a:solidFill>
          <a:latin typeface="+mn-lt"/>
        </a:defRPr>
      </a:lvl7pPr>
      <a:lvl8pPr marL="3429000" indent="-228600" algn="l" rtl="0" fontAlgn="base">
        <a:spcBef>
          <a:spcPct val="20000"/>
        </a:spcBef>
        <a:spcAft>
          <a:spcPct val="0"/>
        </a:spcAft>
        <a:buClr>
          <a:schemeClr val="hlink"/>
        </a:buClr>
        <a:buChar char="•"/>
        <a:defRPr sz="1400">
          <a:solidFill>
            <a:schemeClr val="tx1"/>
          </a:solidFill>
          <a:latin typeface="+mn-lt"/>
        </a:defRPr>
      </a:lvl8pPr>
      <a:lvl9pPr marL="3886200" indent="-228600" algn="l" rtl="0" fontAlgn="base">
        <a:spcBef>
          <a:spcPct val="2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sz="quarter"/>
          </p:nvPr>
        </p:nvSpPr>
        <p:spPr>
          <a:xfrm>
            <a:off x="982766" y="743483"/>
            <a:ext cx="10363200" cy="948583"/>
          </a:xfrm>
        </p:spPr>
        <p:txBody>
          <a:bodyPr/>
          <a:lstStyle/>
          <a:p>
            <a:r>
              <a:rPr lang="de-CH" dirty="0"/>
              <a:t>Review Report</a:t>
            </a:r>
          </a:p>
        </p:txBody>
      </p:sp>
      <p:sp>
        <p:nvSpPr>
          <p:cNvPr id="12" name="Subtitle 11"/>
          <p:cNvSpPr>
            <a:spLocks noGrp="1"/>
          </p:cNvSpPr>
          <p:nvPr>
            <p:ph type="subTitle" sz="quarter" idx="1"/>
          </p:nvPr>
        </p:nvSpPr>
        <p:spPr>
          <a:xfrm>
            <a:off x="1828800" y="2427006"/>
            <a:ext cx="8534400" cy="3640508"/>
          </a:xfrm>
        </p:spPr>
        <p:txBody>
          <a:bodyPr/>
          <a:lstStyle/>
          <a:p>
            <a:pPr algn="l"/>
            <a:r>
              <a:rPr lang="de-CH" dirty="0"/>
              <a:t>Riccardo </a:t>
            </a:r>
            <a:r>
              <a:rPr lang="de-CH" dirty="0" err="1"/>
              <a:t>Bartolini</a:t>
            </a:r>
            <a:r>
              <a:rPr lang="de-CH" dirty="0"/>
              <a:t> (DESY)</a:t>
            </a:r>
          </a:p>
          <a:p>
            <a:pPr algn="l"/>
            <a:r>
              <a:rPr lang="de-CH" dirty="0"/>
              <a:t>Philippe Lebrun (CERN)</a:t>
            </a:r>
          </a:p>
          <a:p>
            <a:pPr algn="l"/>
            <a:r>
              <a:rPr lang="de-CH" dirty="0"/>
              <a:t>Benno List (DESY)</a:t>
            </a:r>
          </a:p>
          <a:p>
            <a:pPr algn="l"/>
            <a:r>
              <a:rPr lang="de-CH" dirty="0"/>
              <a:t>Vittorio Parma (CERN)</a:t>
            </a:r>
          </a:p>
          <a:p>
            <a:pPr algn="l"/>
            <a:r>
              <a:rPr lang="de-CH" b="1" dirty="0"/>
              <a:t>Lenny Rivkin (EPFL, PSI) - </a:t>
            </a:r>
            <a:r>
              <a:rPr lang="de-CH" b="1" dirty="0" err="1"/>
              <a:t>Chair</a:t>
            </a:r>
            <a:endParaRPr lang="de-CH" b="1" dirty="0"/>
          </a:p>
          <a:p>
            <a:pPr algn="l"/>
            <a:r>
              <a:rPr lang="de-CH" dirty="0"/>
              <a:t>Tetsuo </a:t>
            </a:r>
            <a:r>
              <a:rPr lang="de-CH" dirty="0" err="1"/>
              <a:t>Shidara</a:t>
            </a:r>
            <a:r>
              <a:rPr lang="de-CH" dirty="0"/>
              <a:t> (KEK)</a:t>
            </a:r>
          </a:p>
          <a:p>
            <a:pPr algn="l"/>
            <a:r>
              <a:rPr lang="de-CH" dirty="0"/>
              <a:t>Akira Yamamoto (KEK, CERN)</a:t>
            </a:r>
          </a:p>
          <a:p>
            <a:pPr algn="l"/>
            <a:r>
              <a:rPr lang="de-CH" dirty="0"/>
              <a:t>Brian Foster (DESY, Oxford) - </a:t>
            </a:r>
            <a:r>
              <a:rPr lang="de-CH" dirty="0" err="1"/>
              <a:t>observer</a:t>
            </a:r>
            <a:endParaRPr lang="de-CH" dirty="0"/>
          </a:p>
        </p:txBody>
      </p:sp>
      <p:sp>
        <p:nvSpPr>
          <p:cNvPr id="5" name="Footer Placeholder 3"/>
          <p:cNvSpPr txBox="1">
            <a:spLocks/>
          </p:cNvSpPr>
          <p:nvPr/>
        </p:nvSpPr>
        <p:spPr>
          <a:xfrm>
            <a:off x="1889184" y="6248400"/>
            <a:ext cx="8253883" cy="40005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Neue Light"/>
              </a:defRPr>
            </a:lvl9pPr>
          </a:lstStyle>
          <a:p>
            <a:pPr>
              <a:defRPr/>
            </a:pPr>
            <a:r>
              <a:rPr lang="en-US" sz="1800">
                <a:solidFill>
                  <a:schemeClr val="tx1"/>
                </a:solidFill>
              </a:rPr>
              <a:t>International Cost Review of the CEPC Accelerator TDR</a:t>
            </a:r>
            <a:endParaRPr lang="en-US" sz="1800" dirty="0">
              <a:solidFill>
                <a:schemeClr val="tx1"/>
              </a:solidFill>
            </a:endParaRPr>
          </a:p>
        </p:txBody>
      </p:sp>
    </p:spTree>
    <p:extLst>
      <p:ext uri="{BB962C8B-B14F-4D97-AF65-F5344CB8AC3E}">
        <p14:creationId xmlns:p14="http://schemas.microsoft.com/office/powerpoint/2010/main" val="228956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Methodology of the cost estimate 2</a:t>
            </a:r>
            <a:endParaRPr lang="de-CH" dirty="0"/>
          </a:p>
        </p:txBody>
      </p:sp>
      <p:sp>
        <p:nvSpPr>
          <p:cNvPr id="6" name="Content Placeholder 5"/>
          <p:cNvSpPr>
            <a:spLocks noGrp="1"/>
          </p:cNvSpPr>
          <p:nvPr>
            <p:ph idx="1"/>
          </p:nvPr>
        </p:nvSpPr>
        <p:spPr>
          <a:xfrm>
            <a:off x="609600" y="1645920"/>
            <a:ext cx="10972800" cy="4336869"/>
          </a:xfrm>
        </p:spPr>
        <p:txBody>
          <a:bodyPr/>
          <a:lstStyle/>
          <a:p>
            <a:pPr marL="0" indent="0">
              <a:buNone/>
            </a:pPr>
            <a:r>
              <a:rPr lang="en-US" dirty="0"/>
              <a:t>Costs for acceptance, tests, quality control, handling and processing are generally not quoted in the estimates provided. A project the size of CEPC is likely to surpass the in-house person power capabilities in areas that were completed entirely by institute staff in previous projects such as BEPCII, CSNS, or HEPS.</a:t>
            </a:r>
          </a:p>
          <a:p>
            <a:pPr marL="0" indent="0">
              <a:buNone/>
            </a:pPr>
            <a:endParaRPr lang="en-US" dirty="0"/>
          </a:p>
          <a:p>
            <a:pPr marL="0" indent="0">
              <a:buNone/>
            </a:pPr>
            <a:endParaRPr lang="en-US" dirty="0"/>
          </a:p>
          <a:p>
            <a:pPr marL="0" indent="0">
              <a:buNone/>
            </a:pPr>
            <a:r>
              <a:rPr lang="en-US" b="1" dirty="0">
                <a:solidFill>
                  <a:srgbClr val="FFFF00"/>
                </a:solidFill>
              </a:rPr>
              <a:t>R3: For </a:t>
            </a:r>
            <a:r>
              <a:rPr lang="en-US" b="1" dirty="0" err="1">
                <a:solidFill>
                  <a:srgbClr val="FFFF00"/>
                </a:solidFill>
              </a:rPr>
              <a:t>labour-intensive</a:t>
            </a:r>
            <a:r>
              <a:rPr lang="en-US" b="1" dirty="0">
                <a:solidFill>
                  <a:srgbClr val="FFFF00"/>
                </a:solidFill>
              </a:rPr>
              <a:t>, high-volume activities, in particular the components of the collider and booster, refine and review the production model to check the availability of in-house resources.</a:t>
            </a:r>
            <a:endParaRPr lang="de-CH" dirty="0">
              <a:solidFill>
                <a:srgbClr val="FFFF00"/>
              </a:solidFill>
            </a:endParaRPr>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215778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err="1"/>
              <a:t>Completeness</a:t>
            </a:r>
            <a:r>
              <a:rPr lang="de-CH" dirty="0"/>
              <a:t> </a:t>
            </a:r>
            <a:r>
              <a:rPr lang="de-CH" dirty="0" err="1"/>
              <a:t>and</a:t>
            </a:r>
            <a:r>
              <a:rPr lang="de-CH" dirty="0"/>
              <a:t> </a:t>
            </a:r>
            <a:r>
              <a:rPr lang="de-CH" dirty="0" err="1"/>
              <a:t>maturity</a:t>
            </a:r>
            <a:r>
              <a:rPr lang="de-CH" dirty="0"/>
              <a:t> of </a:t>
            </a:r>
            <a:r>
              <a:rPr lang="de-CH" dirty="0" err="1"/>
              <a:t>cost</a:t>
            </a:r>
            <a:r>
              <a:rPr lang="de-CH" dirty="0"/>
              <a:t> </a:t>
            </a:r>
            <a:r>
              <a:rPr lang="de-CH" dirty="0" err="1"/>
              <a:t>estimate</a:t>
            </a:r>
            <a:endParaRPr lang="de-CH" dirty="0"/>
          </a:p>
        </p:txBody>
      </p:sp>
      <p:sp>
        <p:nvSpPr>
          <p:cNvPr id="6" name="Content Placeholder 5"/>
          <p:cNvSpPr>
            <a:spLocks noGrp="1"/>
          </p:cNvSpPr>
          <p:nvPr>
            <p:ph idx="1"/>
          </p:nvPr>
        </p:nvSpPr>
        <p:spPr>
          <a:xfrm>
            <a:off x="609600" y="1301098"/>
            <a:ext cx="10972800" cy="5347352"/>
          </a:xfrm>
        </p:spPr>
        <p:txBody>
          <a:bodyPr/>
          <a:lstStyle/>
          <a:p>
            <a:pPr marL="0" indent="0">
              <a:buNone/>
            </a:pPr>
            <a:r>
              <a:rPr lang="en-US" dirty="0"/>
              <a:t>Reflects that of the PBS/WBS. No major system appears missing given the scope considered. However, some missing costs may be hiding in the insufficiently defined interfaces, e.g. the MDI - detector interface, the civil construction - accelerator systems interface (making the bare tunnel viable and ready for installation of accelerator systems), the connection to site-specific existing networks (e.g. utility power lines, raw-water adduction, roads). </a:t>
            </a:r>
          </a:p>
          <a:p>
            <a:pPr marL="0" indent="0">
              <a:buNone/>
            </a:pPr>
            <a:r>
              <a:rPr lang="en-US" dirty="0"/>
              <a:t>Potential cost increases with refined system engineering (e.g.  between SRF and cryogenics)  in particular for securing equipment safety and He resource conservation even in major emergency cases including total power failure.  </a:t>
            </a:r>
          </a:p>
          <a:p>
            <a:pPr marL="0" indent="0">
              <a:buNone/>
            </a:pPr>
            <a:r>
              <a:rPr lang="en-US" dirty="0"/>
              <a:t>Conversely, there may be potential cost reduction in improving systems integration or sharing of technical services between accelerators and detectors.</a:t>
            </a:r>
          </a:p>
          <a:p>
            <a:pPr marL="0" indent="0">
              <a:buNone/>
            </a:pPr>
            <a:r>
              <a:rPr lang="en-US" b="1" dirty="0">
                <a:solidFill>
                  <a:srgbClr val="FFFF00"/>
                </a:solidFill>
              </a:rPr>
              <a:t>R4: Improve cost-estimate maturity of several systems (particularly MDI and cryogenics) and the system integration.</a:t>
            </a:r>
            <a:endParaRPr lang="de-CH" dirty="0">
              <a:solidFill>
                <a:srgbClr val="FFFF00"/>
              </a:solidFill>
            </a:endParaRPr>
          </a:p>
        </p:txBody>
      </p:sp>
      <p:sp>
        <p:nvSpPr>
          <p:cNvPr id="3" name="Footer Placeholder 2"/>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265842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err="1"/>
              <a:t>Procurement</a:t>
            </a:r>
            <a:r>
              <a:rPr lang="de-CH" dirty="0"/>
              <a:t> </a:t>
            </a:r>
            <a:r>
              <a:rPr lang="de-CH" dirty="0" err="1"/>
              <a:t>Strategy</a:t>
            </a:r>
            <a:endParaRPr lang="de-CH" dirty="0"/>
          </a:p>
        </p:txBody>
      </p:sp>
      <p:sp>
        <p:nvSpPr>
          <p:cNvPr id="6" name="Content Placeholder 5"/>
          <p:cNvSpPr>
            <a:spLocks noGrp="1"/>
          </p:cNvSpPr>
          <p:nvPr>
            <p:ph idx="1"/>
          </p:nvPr>
        </p:nvSpPr>
        <p:spPr>
          <a:xfrm>
            <a:off x="609600" y="1301098"/>
            <a:ext cx="10972800" cy="5347352"/>
          </a:xfrm>
        </p:spPr>
        <p:txBody>
          <a:bodyPr/>
          <a:lstStyle/>
          <a:p>
            <a:pPr marL="0" indent="0">
              <a:buNone/>
            </a:pPr>
            <a:r>
              <a:rPr lang="en-US" dirty="0"/>
              <a:t>For a number of large-series key components, in particular magnets, vacuum and power sources, contracts will have to be split among multiple vendors for reasons of production capacity, competitive pricing, risk reduction and balancing of possible in-kind contributions from contributing regions. </a:t>
            </a:r>
          </a:p>
          <a:p>
            <a:pPr marL="0" indent="0">
              <a:buNone/>
            </a:pPr>
            <a:r>
              <a:rPr lang="en-US" dirty="0"/>
              <a:t>Although requiring more industrialization and production follow-up work, such multi-sourcing would act as an insurance for the project not to fall into significant delays or cost increase.</a:t>
            </a:r>
          </a:p>
          <a:p>
            <a:pPr marL="0" indent="0">
              <a:buNone/>
            </a:pPr>
            <a:r>
              <a:rPr lang="en-US" dirty="0"/>
              <a:t>A procurement strategy should be developed for the cost, schedule and performance critical components, addressing questions such as:</a:t>
            </a:r>
          </a:p>
          <a:p>
            <a:pPr marL="0" indent="0">
              <a:buNone/>
            </a:pPr>
            <a:r>
              <a:rPr lang="en-US" sz="2000" dirty="0"/>
              <a:t>international vs domestic procurement, number of vendors, specification process (build to print versus build to specification), bidding process, etc. </a:t>
            </a:r>
          </a:p>
          <a:p>
            <a:pPr marL="0" indent="0">
              <a:buNone/>
            </a:pPr>
            <a:r>
              <a:rPr lang="en-US" sz="2000" dirty="0"/>
              <a:t>This strategy would be a prerequisite for efficient production engineering (e.g. number of parallel lines, series order and learning curves, manufacturing test stations, transport and intermediate storage of components), eventually resulting in lower component prices.</a:t>
            </a:r>
          </a:p>
          <a:p>
            <a:pPr marL="0" indent="0">
              <a:buNone/>
            </a:pPr>
            <a:endParaRPr lang="en-US" dirty="0"/>
          </a:p>
        </p:txBody>
      </p:sp>
    </p:spTree>
    <p:extLst>
      <p:ext uri="{BB962C8B-B14F-4D97-AF65-F5344CB8AC3E}">
        <p14:creationId xmlns:p14="http://schemas.microsoft.com/office/powerpoint/2010/main" val="35587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a:t>Installation plan</a:t>
            </a:r>
          </a:p>
        </p:txBody>
      </p:sp>
      <p:sp>
        <p:nvSpPr>
          <p:cNvPr id="6" name="Content Placeholder 5"/>
          <p:cNvSpPr>
            <a:spLocks noGrp="1"/>
          </p:cNvSpPr>
          <p:nvPr>
            <p:ph idx="1"/>
          </p:nvPr>
        </p:nvSpPr>
        <p:spPr>
          <a:xfrm>
            <a:off x="609600" y="1649338"/>
            <a:ext cx="10972800" cy="4999112"/>
          </a:xfrm>
        </p:spPr>
        <p:txBody>
          <a:bodyPr/>
          <a:lstStyle/>
          <a:p>
            <a:pPr marL="0" indent="0">
              <a:buNone/>
            </a:pPr>
            <a:r>
              <a:rPr lang="en-US" dirty="0"/>
              <a:t>CEPC as a large, underground facility with limited access through long, vertical shafts poses unique challenges to the installation process. </a:t>
            </a:r>
          </a:p>
          <a:p>
            <a:pPr marL="0" indent="0">
              <a:buNone/>
            </a:pPr>
            <a:r>
              <a:rPr lang="en-US" dirty="0"/>
              <a:t>One possible issue is the use of ventilation shafts for material transport during construction and installation, with their subsequent conversion to ventilation shafts. Contentions with the detector installation need to be taken into account.</a:t>
            </a:r>
          </a:p>
          <a:p>
            <a:pPr marL="0" indent="0">
              <a:buNone/>
            </a:pPr>
            <a:endParaRPr lang="en-US" dirty="0"/>
          </a:p>
          <a:p>
            <a:pPr marL="0" indent="0">
              <a:buNone/>
            </a:pPr>
            <a:endParaRPr lang="en-US" dirty="0"/>
          </a:p>
          <a:p>
            <a:pPr marL="0" indent="0">
              <a:buNone/>
            </a:pPr>
            <a:r>
              <a:rPr lang="en-US" b="1" dirty="0">
                <a:solidFill>
                  <a:srgbClr val="FFFF00"/>
                </a:solidFill>
              </a:rPr>
              <a:t>R5: Analyze the installation sequence and evaluate the necessary manpower and associated cost, the ensuing logistics issues, and the requirements on transport means as well as storage and logistics needs.</a:t>
            </a:r>
            <a:endParaRPr lang="de-CH" dirty="0">
              <a:solidFill>
                <a:srgbClr val="FFFF00"/>
              </a:solidFill>
            </a:endParaRPr>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9215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err="1"/>
              <a:t>Commissioning</a:t>
            </a:r>
            <a:r>
              <a:rPr lang="de-CH" dirty="0"/>
              <a:t> </a:t>
            </a:r>
            <a:r>
              <a:rPr lang="de-CH" dirty="0" err="1"/>
              <a:t>budget</a:t>
            </a:r>
            <a:endParaRPr lang="de-CH" dirty="0"/>
          </a:p>
        </p:txBody>
      </p:sp>
      <p:sp>
        <p:nvSpPr>
          <p:cNvPr id="6" name="Content Placeholder 5"/>
          <p:cNvSpPr>
            <a:spLocks noGrp="1"/>
          </p:cNvSpPr>
          <p:nvPr>
            <p:ph idx="1"/>
          </p:nvPr>
        </p:nvSpPr>
        <p:spPr>
          <a:xfrm>
            <a:off x="609600" y="1417639"/>
            <a:ext cx="10972800" cy="5230811"/>
          </a:xfrm>
        </p:spPr>
        <p:txBody>
          <a:bodyPr/>
          <a:lstStyle/>
          <a:p>
            <a:pPr marL="0" indent="0">
              <a:buNone/>
            </a:pPr>
            <a:r>
              <a:rPr lang="en-US" dirty="0"/>
              <a:t>CEPC machine commissioning costs with beam are included in the 3% commissioning cost quoted; the degree of machine performance (luminosity) reached within this cost cap is not clearly defined at this stage.</a:t>
            </a:r>
          </a:p>
          <a:p>
            <a:pPr marL="0" indent="0">
              <a:buNone/>
            </a:pPr>
            <a:r>
              <a:rPr lang="en-GB" sz="1800" dirty="0">
                <a:latin typeface="Arial" panose="020B0604020202020204" pitchFamily="34" charset="0"/>
                <a:ea typeface="Arial" panose="020B0604020202020204" pitchFamily="34" charset="0"/>
              </a:rPr>
              <a:t>For CEPC, </a:t>
            </a:r>
            <a:r>
              <a:rPr lang="en-GB" sz="1800" dirty="0">
                <a:effectLst/>
                <a:latin typeface="Arial" panose="020B0604020202020204" pitchFamily="34" charset="0"/>
                <a:ea typeface="Arial" panose="020B0604020202020204" pitchFamily="34" charset="0"/>
              </a:rPr>
              <a:t>a construction project of almost ten years duration, the commissioning costs are likely to be a larger fraction of the overall capital costs, as compared to smaller projects of shorter duration.</a:t>
            </a:r>
            <a:endParaRPr lang="en-US" dirty="0"/>
          </a:p>
          <a:p>
            <a:pPr marL="0" indent="0">
              <a:buNone/>
            </a:pPr>
            <a:br>
              <a:rPr lang="en-US" dirty="0"/>
            </a:br>
            <a:r>
              <a:rPr lang="en-US" dirty="0"/>
              <a:t>Spares are in the operation budget and were not part of the cost estimate. Necessary provisions for “teething problems” with hardware in the start-up phase are considered to be covered by the 3% commissioning budget.</a:t>
            </a:r>
          </a:p>
          <a:p>
            <a:pPr marL="0" indent="0">
              <a:buNone/>
            </a:pPr>
            <a:endParaRPr lang="en-US" dirty="0"/>
          </a:p>
          <a:p>
            <a:pPr marL="0" indent="0">
              <a:buNone/>
            </a:pPr>
            <a:r>
              <a:rPr lang="en-US" dirty="0"/>
              <a:t>Spare parts for sensitive components with long delivery time, such as gun cathodes, SHB RF power supplies, flux concentrator coils, and so on, must be available at the start of commissioning.</a:t>
            </a:r>
          </a:p>
        </p:txBody>
      </p:sp>
    </p:spTree>
    <p:extLst>
      <p:ext uri="{BB962C8B-B14F-4D97-AF65-F5344CB8AC3E}">
        <p14:creationId xmlns:p14="http://schemas.microsoft.com/office/powerpoint/2010/main" val="3573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a:t>Schedule </a:t>
            </a:r>
            <a:r>
              <a:rPr lang="de-CH" dirty="0" err="1"/>
              <a:t>and</a:t>
            </a:r>
            <a:r>
              <a:rPr lang="de-CH" dirty="0"/>
              <a:t> </a:t>
            </a:r>
            <a:r>
              <a:rPr lang="de-CH" dirty="0" err="1"/>
              <a:t>Logistics</a:t>
            </a:r>
            <a:endParaRPr lang="de-CH" dirty="0"/>
          </a:p>
        </p:txBody>
      </p:sp>
      <p:sp>
        <p:nvSpPr>
          <p:cNvPr id="6" name="Content Placeholder 5"/>
          <p:cNvSpPr>
            <a:spLocks noGrp="1"/>
          </p:cNvSpPr>
          <p:nvPr>
            <p:ph idx="1"/>
          </p:nvPr>
        </p:nvSpPr>
        <p:spPr>
          <a:xfrm>
            <a:off x="609600" y="1417638"/>
            <a:ext cx="11138452" cy="5230811"/>
          </a:xfrm>
        </p:spPr>
        <p:txBody>
          <a:bodyPr/>
          <a:lstStyle/>
          <a:p>
            <a:pPr marL="0" indent="0">
              <a:buNone/>
            </a:pPr>
            <a:r>
              <a:rPr lang="en-US" dirty="0"/>
              <a:t>The project schedule is a highly important aspect also for the cost planning, as project delays can cause or necessitate cost overruns. </a:t>
            </a:r>
          </a:p>
          <a:p>
            <a:pPr marL="0" indent="0">
              <a:buNone/>
            </a:pPr>
            <a:endParaRPr lang="en-US" dirty="0"/>
          </a:p>
          <a:p>
            <a:pPr marL="0" indent="0">
              <a:buNone/>
            </a:pPr>
            <a:r>
              <a:rPr lang="en-US" dirty="0"/>
              <a:t>Priority should be given  in the engineering design phase to the development of a resource-loaded  project schedule, with particular emphasis on the procurement times and strategy for large quantity items such as magnets, vacuum and RF system components, and the plans for assembly, testing and installation. </a:t>
            </a:r>
          </a:p>
          <a:p>
            <a:pPr marL="0" indent="0">
              <a:buNone/>
            </a:pPr>
            <a:endParaRPr lang="en-US" dirty="0"/>
          </a:p>
          <a:p>
            <a:pPr marL="0" indent="0">
              <a:buNone/>
            </a:pPr>
            <a:r>
              <a:rPr lang="en-US" dirty="0"/>
              <a:t>This should include a logistics plan, detailing necessary storage capacities and space for assembly and testing.</a:t>
            </a:r>
          </a:p>
          <a:p>
            <a:pPr marL="0" indent="0">
              <a:buNone/>
            </a:pPr>
            <a:endParaRPr lang="en-US" dirty="0"/>
          </a:p>
          <a:p>
            <a:pPr marL="0" indent="0">
              <a:buNone/>
            </a:pPr>
            <a:r>
              <a:rPr lang="en-US" dirty="0"/>
              <a:t>.</a:t>
            </a:r>
            <a:endParaRPr lang="de-CH" dirty="0"/>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4289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a:t>Schedule and </a:t>
            </a:r>
            <a:r>
              <a:rPr lang="de-CH" dirty="0" err="1"/>
              <a:t>Logistics</a:t>
            </a:r>
            <a:r>
              <a:rPr lang="de-CH" dirty="0"/>
              <a:t> 2</a:t>
            </a:r>
          </a:p>
        </p:txBody>
      </p:sp>
      <p:sp>
        <p:nvSpPr>
          <p:cNvPr id="6" name="Content Placeholder 5"/>
          <p:cNvSpPr>
            <a:spLocks noGrp="1"/>
          </p:cNvSpPr>
          <p:nvPr>
            <p:ph idx="1"/>
          </p:nvPr>
        </p:nvSpPr>
        <p:spPr>
          <a:xfrm>
            <a:off x="609600" y="1314994"/>
            <a:ext cx="11138452" cy="5333455"/>
          </a:xfrm>
        </p:spPr>
        <p:txBody>
          <a:bodyPr/>
          <a:lstStyle/>
          <a:p>
            <a:pPr marL="0" indent="0">
              <a:buNone/>
            </a:pPr>
            <a:r>
              <a:rPr lang="en-US" dirty="0"/>
              <a:t>Some detector subsystems, notably the superconducting solenoids, have construction times of ~ 10 years, comparable to the entire project execution time, and thus need to be ready for ordering almost immediately after project start, if not before. This needs to be taken into account in the overall project schedule.</a:t>
            </a:r>
          </a:p>
          <a:p>
            <a:pPr marL="0" indent="0">
              <a:buNone/>
            </a:pPr>
            <a:endParaRPr lang="en-US" dirty="0"/>
          </a:p>
          <a:p>
            <a:pPr marL="0" indent="0">
              <a:buNone/>
            </a:pPr>
            <a:r>
              <a:rPr lang="en-US" dirty="0"/>
              <a:t>The integrated accelerator/detector master schedule indicates that the detectors’ construction will finish a couple of years later than the accelerator. This would delay the start of physics to the late 2030ies, and therefore reduce the 10-year advantage over the competing project FCC-</a:t>
            </a:r>
            <a:r>
              <a:rPr lang="en-US" dirty="0" err="1"/>
              <a:t>ee</a:t>
            </a:r>
            <a:r>
              <a:rPr lang="en-US" dirty="0"/>
              <a:t>, an advantage that is considered to be one of the major benefits to the HEP community. </a:t>
            </a:r>
          </a:p>
          <a:p>
            <a:pPr marL="0" indent="0">
              <a:buNone/>
            </a:pPr>
            <a:r>
              <a:rPr lang="en-US" dirty="0" err="1"/>
              <a:t>Synchronising</a:t>
            </a:r>
            <a:r>
              <a:rPr lang="en-US" dirty="0"/>
              <a:t> the construction and commissioning of both accelerators and detectors is highly desirable. </a:t>
            </a:r>
          </a:p>
          <a:p>
            <a:pPr marL="0" indent="0">
              <a:buNone/>
            </a:pPr>
            <a:endParaRPr lang="en-US" dirty="0"/>
          </a:p>
          <a:p>
            <a:pPr marL="0" indent="0">
              <a:buNone/>
            </a:pPr>
            <a:r>
              <a:rPr lang="en-US" dirty="0"/>
              <a:t>.</a:t>
            </a:r>
            <a:endParaRPr lang="de-CH" dirty="0"/>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7131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err="1"/>
              <a:t>Risk</a:t>
            </a:r>
            <a:r>
              <a:rPr lang="de-CH" dirty="0"/>
              <a:t> </a:t>
            </a:r>
            <a:r>
              <a:rPr lang="de-CH" dirty="0" err="1"/>
              <a:t>management</a:t>
            </a:r>
            <a:endParaRPr lang="de-CH" dirty="0"/>
          </a:p>
        </p:txBody>
      </p:sp>
      <p:sp>
        <p:nvSpPr>
          <p:cNvPr id="6" name="Content Placeholder 5"/>
          <p:cNvSpPr>
            <a:spLocks noGrp="1"/>
          </p:cNvSpPr>
          <p:nvPr>
            <p:ph idx="1"/>
          </p:nvPr>
        </p:nvSpPr>
        <p:spPr>
          <a:xfrm>
            <a:off x="609600" y="1837346"/>
            <a:ext cx="10972800" cy="4811104"/>
          </a:xfrm>
        </p:spPr>
        <p:txBody>
          <a:bodyPr/>
          <a:lstStyle/>
          <a:p>
            <a:pPr marL="0" indent="0">
              <a:buNone/>
            </a:pPr>
            <a:br>
              <a:rPr lang="en-US" dirty="0"/>
            </a:br>
            <a:r>
              <a:rPr lang="en-US" b="1" dirty="0">
                <a:solidFill>
                  <a:srgbClr val="FFFF00"/>
                </a:solidFill>
              </a:rPr>
              <a:t>R6: Implement the risk-mitigation plan in the cost estimates for the procurement plan to eliminate major risk during the mass production, providing multiple vendors and multiple production lines</a:t>
            </a:r>
            <a:r>
              <a:rPr lang="en-US" dirty="0">
                <a:solidFill>
                  <a:srgbClr val="FFFF00"/>
                </a:solidFill>
              </a:rPr>
              <a:t>.</a:t>
            </a:r>
          </a:p>
          <a:p>
            <a:pPr marL="0" indent="0">
              <a:buNone/>
            </a:pPr>
            <a:endParaRPr lang="en-US" dirty="0">
              <a:solidFill>
                <a:srgbClr val="FFFF00"/>
              </a:solidFill>
            </a:endParaRPr>
          </a:p>
          <a:p>
            <a:pPr marL="0" indent="0">
              <a:buNone/>
            </a:pPr>
            <a:r>
              <a:rPr lang="en-US" dirty="0"/>
              <a:t>In the Engineering Design Phase, it is advisable to create and maintain a database of cost items with information regarding technology maturity (TRL), design completeness and cost basis, to identify and prioritize areas for R&amp;D, prototyping and </a:t>
            </a:r>
            <a:r>
              <a:rPr lang="en-US" dirty="0" err="1"/>
              <a:t>industrialisation</a:t>
            </a:r>
            <a:r>
              <a:rPr lang="en-US" dirty="0"/>
              <a:t>.</a:t>
            </a:r>
            <a:endParaRPr lang="de-CH" dirty="0"/>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32509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7814"/>
            <a:ext cx="12192000" cy="1139825"/>
          </a:xfrm>
        </p:spPr>
        <p:txBody>
          <a:bodyPr/>
          <a:lstStyle/>
          <a:p>
            <a:r>
              <a:rPr lang="en-US" dirty="0"/>
              <a:t>Access to underground galleries during machine operation</a:t>
            </a:r>
            <a:endParaRPr lang="de-CH" dirty="0"/>
          </a:p>
        </p:txBody>
      </p:sp>
      <p:sp>
        <p:nvSpPr>
          <p:cNvPr id="6" name="Content Placeholder 5"/>
          <p:cNvSpPr>
            <a:spLocks noGrp="1"/>
          </p:cNvSpPr>
          <p:nvPr>
            <p:ph idx="1"/>
          </p:nvPr>
        </p:nvSpPr>
        <p:spPr>
          <a:xfrm>
            <a:off x="609600" y="2247544"/>
            <a:ext cx="10972800" cy="4400906"/>
          </a:xfrm>
        </p:spPr>
        <p:txBody>
          <a:bodyPr/>
          <a:lstStyle/>
          <a:p>
            <a:pPr marL="0" indent="0">
              <a:buNone/>
            </a:pPr>
            <a:r>
              <a:rPr lang="en-US" dirty="0"/>
              <a:t>Defining personnel access conditions to the underground technical galleries during machine operation is key to ensure maintainability of the technical systems and should be thoroughly reviewed. Accessibility requires access control, interlocked systems and adequate level of radiation shielding, i.e. additional associated costs which may however be beneficial to machine availability. As an example, accessibility to the klystron/SSA galleries requires an adequate level of shielding from the </a:t>
            </a:r>
            <a:r>
              <a:rPr lang="en-US"/>
              <a:t>machine tunnel.</a:t>
            </a:r>
            <a:endParaRPr lang="en-US" dirty="0"/>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388137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err="1"/>
              <a:t>Raw</a:t>
            </a:r>
            <a:r>
              <a:rPr lang="de-CH" dirty="0"/>
              <a:t> Materials </a:t>
            </a:r>
            <a:r>
              <a:rPr lang="de-CH" dirty="0" err="1"/>
              <a:t>Costs</a:t>
            </a:r>
            <a:endParaRPr lang="de-CH" dirty="0"/>
          </a:p>
        </p:txBody>
      </p:sp>
      <p:sp>
        <p:nvSpPr>
          <p:cNvPr id="6" name="Content Placeholder 5"/>
          <p:cNvSpPr>
            <a:spLocks noGrp="1"/>
          </p:cNvSpPr>
          <p:nvPr>
            <p:ph idx="1"/>
          </p:nvPr>
        </p:nvSpPr>
        <p:spPr>
          <a:xfrm>
            <a:off x="609600" y="1828800"/>
            <a:ext cx="10972800" cy="4819650"/>
          </a:xfrm>
        </p:spPr>
        <p:txBody>
          <a:bodyPr/>
          <a:lstStyle/>
          <a:p>
            <a:pPr marL="0" indent="0">
              <a:buNone/>
            </a:pPr>
            <a:r>
              <a:rPr lang="en-US" dirty="0"/>
              <a:t>A number of high value components have a significant fraction of cost originating from raw material costs that are highly volatile, notably: </a:t>
            </a:r>
          </a:p>
          <a:p>
            <a:pPr marL="0" indent="0">
              <a:buNone/>
            </a:pPr>
            <a:r>
              <a:rPr lang="en-US" dirty="0"/>
              <a:t>magnets (steel, aluminum), vacuum chambers (copper), supports (steel).</a:t>
            </a:r>
          </a:p>
          <a:p>
            <a:pPr marL="0" indent="0">
              <a:buNone/>
            </a:pPr>
            <a:endParaRPr lang="en-US" dirty="0"/>
          </a:p>
          <a:p>
            <a:pPr marL="0" indent="0">
              <a:buNone/>
            </a:pPr>
            <a:endParaRPr lang="en-US" dirty="0"/>
          </a:p>
          <a:p>
            <a:pPr marL="0" indent="0">
              <a:buNone/>
            </a:pPr>
            <a:r>
              <a:rPr lang="en-US" b="1" dirty="0">
                <a:solidFill>
                  <a:srgbClr val="FFFF00"/>
                </a:solidFill>
              </a:rPr>
              <a:t>R7: Include raw material costs explicitly as line items in the cost estimate, for WBS items with a high dependency on raw material costs (magnets, vacuum system, supports). </a:t>
            </a:r>
            <a:endParaRPr lang="de-CH" dirty="0">
              <a:solidFill>
                <a:srgbClr val="FFFF00"/>
              </a:solidFill>
            </a:endParaRPr>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415652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Acknowledgements</a:t>
            </a:r>
            <a:endParaRPr lang="de-CH" dirty="0"/>
          </a:p>
        </p:txBody>
      </p:sp>
      <p:sp>
        <p:nvSpPr>
          <p:cNvPr id="3" name="Content Placeholder 2"/>
          <p:cNvSpPr>
            <a:spLocks noGrp="1"/>
          </p:cNvSpPr>
          <p:nvPr>
            <p:ph idx="1"/>
          </p:nvPr>
        </p:nvSpPr>
        <p:spPr>
          <a:xfrm>
            <a:off x="609600" y="1380769"/>
            <a:ext cx="10972800" cy="4525963"/>
          </a:xfrm>
        </p:spPr>
        <p:txBody>
          <a:bodyPr/>
          <a:lstStyle/>
          <a:p>
            <a:r>
              <a:rPr lang="de-CH" dirty="0" err="1"/>
              <a:t>We</a:t>
            </a:r>
            <a:r>
              <a:rPr lang="de-CH" dirty="0"/>
              <a:t> </a:t>
            </a:r>
            <a:r>
              <a:rPr lang="de-CH" dirty="0" err="1"/>
              <a:t>congratulate</a:t>
            </a:r>
            <a:r>
              <a:rPr lang="de-CH" dirty="0"/>
              <a:t> the CEPC </a:t>
            </a:r>
            <a:r>
              <a:rPr lang="de-CH" dirty="0" err="1"/>
              <a:t>team</a:t>
            </a:r>
            <a:r>
              <a:rPr lang="de-CH" dirty="0"/>
              <a:t> on the </a:t>
            </a:r>
            <a:r>
              <a:rPr lang="de-CH" dirty="0" err="1"/>
              <a:t>impressive</a:t>
            </a:r>
            <a:r>
              <a:rPr lang="de-CH" dirty="0"/>
              <a:t> </a:t>
            </a:r>
            <a:r>
              <a:rPr lang="de-CH" dirty="0" err="1"/>
              <a:t>progress</a:t>
            </a:r>
            <a:r>
              <a:rPr lang="de-CH" dirty="0"/>
              <a:t> </a:t>
            </a:r>
            <a:r>
              <a:rPr lang="de-CH" dirty="0" err="1"/>
              <a:t>with</a:t>
            </a:r>
            <a:r>
              <a:rPr lang="de-CH" dirty="0"/>
              <a:t> </a:t>
            </a:r>
            <a:r>
              <a:rPr lang="de-CH" dirty="0" err="1"/>
              <a:t>defining</a:t>
            </a:r>
            <a:r>
              <a:rPr lang="de-CH" dirty="0"/>
              <a:t> an </a:t>
            </a:r>
            <a:r>
              <a:rPr lang="de-CH" dirty="0" err="1"/>
              <a:t>ambitious</a:t>
            </a:r>
            <a:r>
              <a:rPr lang="de-CH" dirty="0"/>
              <a:t> </a:t>
            </a:r>
            <a:r>
              <a:rPr lang="de-CH" dirty="0" err="1"/>
              <a:t>project</a:t>
            </a:r>
            <a:r>
              <a:rPr lang="de-CH" dirty="0"/>
              <a:t>. </a:t>
            </a:r>
            <a:br>
              <a:rPr lang="de-CH" dirty="0"/>
            </a:br>
            <a:r>
              <a:rPr lang="en-US" dirty="0"/>
              <a:t>We thank the CEPC team for their excellent preparation, their presentations and their patience in answering all our questions.</a:t>
            </a:r>
            <a:br>
              <a:rPr lang="de-CH" dirty="0"/>
            </a:br>
            <a:endParaRPr lang="de-CH" dirty="0"/>
          </a:p>
          <a:p>
            <a:r>
              <a:rPr lang="de-CH" dirty="0" err="1"/>
              <a:t>Very</a:t>
            </a:r>
            <a:r>
              <a:rPr lang="de-CH" dirty="0"/>
              <a:t> </a:t>
            </a:r>
            <a:r>
              <a:rPr lang="de-CH" dirty="0" err="1"/>
              <a:t>well</a:t>
            </a:r>
            <a:r>
              <a:rPr lang="de-CH" dirty="0"/>
              <a:t> </a:t>
            </a:r>
            <a:r>
              <a:rPr lang="de-CH" dirty="0" err="1"/>
              <a:t>structured</a:t>
            </a:r>
            <a:r>
              <a:rPr lang="de-CH" dirty="0"/>
              <a:t> </a:t>
            </a:r>
            <a:r>
              <a:rPr lang="de-CH" dirty="0" err="1"/>
              <a:t>presentation</a:t>
            </a:r>
            <a:r>
              <a:rPr lang="de-CH" dirty="0"/>
              <a:t> of the Phase-II CEPC TDR </a:t>
            </a:r>
            <a:r>
              <a:rPr lang="de-CH" dirty="0" err="1"/>
              <a:t>Cost</a:t>
            </a:r>
            <a:r>
              <a:rPr lang="de-CH" dirty="0"/>
              <a:t> </a:t>
            </a:r>
            <a:r>
              <a:rPr lang="de-CH" dirty="0" err="1"/>
              <a:t>Estimate</a:t>
            </a:r>
            <a:r>
              <a:rPr lang="de-CH" dirty="0"/>
              <a:t> </a:t>
            </a:r>
          </a:p>
          <a:p>
            <a:endParaRPr lang="de-CH" dirty="0"/>
          </a:p>
          <a:p>
            <a:endParaRPr lang="en-US" dirty="0"/>
          </a:p>
          <a:p>
            <a:r>
              <a:rPr lang="en-US" sz="2800" dirty="0"/>
              <a:t>The cost estimate presented is sound and sufficiently complete to form a proper basis for the next iteration during the EDR stage</a:t>
            </a:r>
          </a:p>
        </p:txBody>
      </p:sp>
      <p:sp>
        <p:nvSpPr>
          <p:cNvPr id="4" name="Footer Placeholder 3"/>
          <p:cNvSpPr>
            <a:spLocks noGrp="1"/>
          </p:cNvSpPr>
          <p:nvPr>
            <p:ph type="ftr" sz="quarter" idx="10"/>
          </p:nvPr>
        </p:nvSpPr>
        <p:spPr/>
        <p:txBody>
          <a:bodyPr/>
          <a:lstStyle/>
          <a:p>
            <a:pPr>
              <a:defRPr/>
            </a:pPr>
            <a:r>
              <a:rPr lang="en-US" dirty="0"/>
              <a:t>International Cost Review of the CEPC Accelerator TDR</a:t>
            </a:r>
          </a:p>
        </p:txBody>
      </p:sp>
    </p:spTree>
    <p:extLst>
      <p:ext uri="{BB962C8B-B14F-4D97-AF65-F5344CB8AC3E}">
        <p14:creationId xmlns:p14="http://schemas.microsoft.com/office/powerpoint/2010/main" val="176248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Rectangle 5"/>
          <p:cNvSpPr/>
          <p:nvPr/>
        </p:nvSpPr>
        <p:spPr>
          <a:xfrm>
            <a:off x="10668000" y="3056295"/>
            <a:ext cx="1441420" cy="523220"/>
          </a:xfrm>
          <a:prstGeom prst="rect">
            <a:avLst/>
          </a:prstGeom>
        </p:spPr>
        <p:txBody>
          <a:bodyPr wrap="none">
            <a:spAutoFit/>
          </a:bodyPr>
          <a:lstStyle/>
          <a:p>
            <a:r>
              <a:rPr lang="de-CH" sz="2800" dirty="0">
                <a:solidFill>
                  <a:schemeClr val="tx1"/>
                </a:solidFill>
                <a:latin typeface="SimSun" panose="02010600030101010101" pitchFamily="2" charset="-122"/>
                <a:cs typeface="Calibri" panose="020F0502020204030204" pitchFamily="34" charset="0"/>
              </a:rPr>
              <a:t> </a:t>
            </a:r>
            <a:r>
              <a:rPr lang="en-US" sz="2800" dirty="0" err="1">
                <a:solidFill>
                  <a:schemeClr val="tx1"/>
                </a:solidFill>
                <a:latin typeface="SimSun" panose="02010600030101010101" pitchFamily="2" charset="-122"/>
                <a:cs typeface="Calibri" panose="020F0502020204030204" pitchFamily="34" charset="0"/>
              </a:rPr>
              <a:t>祝好</a:t>
            </a:r>
            <a:r>
              <a:rPr lang="en-US" sz="2800" dirty="0">
                <a:solidFill>
                  <a:schemeClr val="tx1"/>
                </a:solidFill>
                <a:latin typeface="SimSun" panose="02010600030101010101" pitchFamily="2" charset="-122"/>
                <a:cs typeface="Calibri" panose="020F0502020204030204" pitchFamily="34" charset="0"/>
              </a:rPr>
              <a:t>！</a:t>
            </a:r>
            <a:endParaRPr lang="de-CH" dirty="0">
              <a:solidFill>
                <a:schemeClr val="tx1"/>
              </a:solidFill>
            </a:endParaRPr>
          </a:p>
        </p:txBody>
      </p:sp>
      <p:sp>
        <p:nvSpPr>
          <p:cNvPr id="7" name="TextBox 6"/>
          <p:cNvSpPr txBox="1"/>
          <p:nvPr/>
        </p:nvSpPr>
        <p:spPr>
          <a:xfrm>
            <a:off x="464263" y="1502414"/>
            <a:ext cx="602537" cy="3853171"/>
          </a:xfrm>
          <a:prstGeom prst="rect">
            <a:avLst/>
          </a:prstGeom>
          <a:noFill/>
        </p:spPr>
        <p:txBody>
          <a:bodyPr vert="wordArtVert" wrap="none" rtlCol="0">
            <a:spAutoFit/>
          </a:bodyPr>
          <a:lstStyle/>
          <a:p>
            <a:r>
              <a:rPr lang="de-CH" dirty="0" err="1">
                <a:solidFill>
                  <a:schemeClr val="tx1"/>
                </a:solidFill>
              </a:rPr>
              <a:t>Thank</a:t>
            </a:r>
            <a:r>
              <a:rPr lang="de-CH" dirty="0">
                <a:solidFill>
                  <a:schemeClr val="tx1"/>
                </a:solidFill>
              </a:rPr>
              <a:t> </a:t>
            </a:r>
            <a:r>
              <a:rPr lang="de-CH" dirty="0" err="1">
                <a:solidFill>
                  <a:schemeClr val="tx1"/>
                </a:solidFill>
              </a:rPr>
              <a:t>you</a:t>
            </a:r>
            <a:endParaRPr lang="de-CH" dirty="0">
              <a:solidFill>
                <a:schemeClr val="tx1"/>
              </a:solidFill>
            </a:endParaRPr>
          </a:p>
        </p:txBody>
      </p:sp>
      <p:grpSp>
        <p:nvGrpSpPr>
          <p:cNvPr id="9" name="Group 8">
            <a:extLst>
              <a:ext uri="{FF2B5EF4-FFF2-40B4-BE49-F238E27FC236}">
                <a16:creationId xmlns:a16="http://schemas.microsoft.com/office/drawing/2014/main" id="{F3AF9926-4A69-1213-D597-CBDEACCF7E33}"/>
              </a:ext>
            </a:extLst>
          </p:cNvPr>
          <p:cNvGrpSpPr/>
          <p:nvPr/>
        </p:nvGrpSpPr>
        <p:grpSpPr>
          <a:xfrm>
            <a:off x="9302690" y="2372879"/>
            <a:ext cx="1680754" cy="1366832"/>
            <a:chOff x="10668000" y="1770225"/>
            <a:chExt cx="1680754" cy="1366832"/>
          </a:xfrm>
        </p:grpSpPr>
        <p:sp>
          <p:nvSpPr>
            <p:cNvPr id="8" name="Cloud 7">
              <a:extLst>
                <a:ext uri="{FF2B5EF4-FFF2-40B4-BE49-F238E27FC236}">
                  <a16:creationId xmlns:a16="http://schemas.microsoft.com/office/drawing/2014/main" id="{B3A4AD1D-56E6-E624-EC63-5A4C518978A0}"/>
                </a:ext>
              </a:extLst>
            </p:cNvPr>
            <p:cNvSpPr/>
            <p:nvPr/>
          </p:nvSpPr>
          <p:spPr bwMode="auto">
            <a:xfrm>
              <a:off x="10668000" y="1770225"/>
              <a:ext cx="1680754" cy="1366832"/>
            </a:xfrm>
            <a:prstGeom prst="cloud">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1800" b="0" i="0" u="none" strike="noStrike" cap="none" normalizeH="0" baseline="0">
                <a:ln>
                  <a:noFill/>
                </a:ln>
                <a:solidFill>
                  <a:schemeClr val="tx1"/>
                </a:solidFill>
                <a:effectLst/>
                <a:latin typeface="Arial" charset="0"/>
              </a:endParaRPr>
            </a:p>
          </p:txBody>
        </p:sp>
        <p:pic>
          <p:nvPicPr>
            <p:cNvPr id="3" name="Picture 2" descr="A person in a white shirt&#10;&#10;Description automatically generated">
              <a:extLst>
                <a:ext uri="{FF2B5EF4-FFF2-40B4-BE49-F238E27FC236}">
                  <a16:creationId xmlns:a16="http://schemas.microsoft.com/office/drawing/2014/main" id="{6293F9EC-60D4-4303-F570-D5E7B97F1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2890" y="2022176"/>
              <a:ext cx="1050973" cy="906196"/>
            </a:xfrm>
            <a:prstGeom prst="rect">
              <a:avLst/>
            </a:prstGeom>
          </p:spPr>
        </p:pic>
      </p:grpSp>
    </p:spTree>
    <p:extLst>
      <p:ext uri="{BB962C8B-B14F-4D97-AF65-F5344CB8AC3E}">
        <p14:creationId xmlns:p14="http://schemas.microsoft.com/office/powerpoint/2010/main" val="330409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7815"/>
            <a:ext cx="10972800" cy="713498"/>
          </a:xfrm>
        </p:spPr>
        <p:txBody>
          <a:bodyPr/>
          <a:lstStyle/>
          <a:p>
            <a:r>
              <a:rPr lang="de-CH" dirty="0"/>
              <a:t>Charge</a:t>
            </a:r>
          </a:p>
        </p:txBody>
      </p:sp>
      <p:sp>
        <p:nvSpPr>
          <p:cNvPr id="4" name="Content Placeholder 3"/>
          <p:cNvSpPr>
            <a:spLocks noGrp="1"/>
          </p:cNvSpPr>
          <p:nvPr>
            <p:ph idx="1"/>
          </p:nvPr>
        </p:nvSpPr>
        <p:spPr>
          <a:xfrm>
            <a:off x="609600" y="1341691"/>
            <a:ext cx="10972800" cy="4784474"/>
          </a:xfrm>
        </p:spPr>
        <p:txBody>
          <a:bodyPr/>
          <a:lstStyle/>
          <a:p>
            <a:pPr marL="457200" indent="-457200">
              <a:buFont typeface="+mj-lt"/>
              <a:buAutoNum type="arabicPeriod"/>
            </a:pPr>
            <a:r>
              <a:rPr lang="en-US" sz="2000" dirty="0"/>
              <a:t>Are the CEPC team and the presenters professionally competent and possessing the technical proficiency to perform the cost evaluation?</a:t>
            </a:r>
          </a:p>
          <a:p>
            <a:pPr marL="457200" indent="-457200">
              <a:buFont typeface="+mj-lt"/>
              <a:buAutoNum type="arabicPeriod"/>
            </a:pPr>
            <a:r>
              <a:rPr lang="en-US" sz="2000" dirty="0"/>
              <a:t>Are there any missing subsystem or components in the consideration that will affect the accuracy of the cost calculation of the CEPC accelerator?</a:t>
            </a:r>
          </a:p>
          <a:p>
            <a:pPr marL="457200" indent="-457200">
              <a:buFont typeface="+mj-lt"/>
              <a:buAutoNum type="arabicPeriod"/>
            </a:pPr>
            <a:r>
              <a:rPr lang="en-US" sz="2000" dirty="0"/>
              <a:t>Are the basic considerations, pricing information on the material, manufacturing cost and other relevant inputs adequate and credible?</a:t>
            </a:r>
          </a:p>
          <a:p>
            <a:pPr marL="457200" indent="-457200">
              <a:buFont typeface="+mj-lt"/>
              <a:buAutoNum type="arabicPeriod"/>
            </a:pPr>
            <a:r>
              <a:rPr lang="en-US" sz="2000" dirty="0"/>
              <a:t>Are the cost models adopted in this report credible and reliable?</a:t>
            </a:r>
          </a:p>
          <a:p>
            <a:pPr marL="457200" indent="-457200">
              <a:buFont typeface="+mj-lt"/>
              <a:buAutoNum type="arabicPeriod"/>
            </a:pPr>
            <a:r>
              <a:rPr lang="en-US" sz="2000" dirty="0"/>
              <a:t>What are the primary uncertainties, and how should they be addressed?</a:t>
            </a:r>
          </a:p>
          <a:p>
            <a:pPr marL="457200" indent="-457200">
              <a:buFont typeface="+mj-lt"/>
              <a:buAutoNum type="arabicPeriod"/>
            </a:pPr>
            <a:r>
              <a:rPr lang="en-US" sz="2000" dirty="0"/>
              <a:t>Can the CEPC accelerator cost evaluation can be relied upon to budget for its construction and commissioning, after the completion of the outlined R&amp;D program, and industrial and engineering preparation, as well as issues identified in item 5 above have been properly addressed?</a:t>
            </a:r>
          </a:p>
          <a:p>
            <a:pPr marL="457200" indent="-457200">
              <a:buFont typeface="+mj-lt"/>
              <a:buAutoNum type="arabicPeriod"/>
            </a:pPr>
            <a:r>
              <a:rPr lang="en-US" sz="2000" dirty="0"/>
              <a:t>Any other issues you notice or any improvements you may suggest.</a:t>
            </a:r>
          </a:p>
        </p:txBody>
      </p:sp>
      <p:sp>
        <p:nvSpPr>
          <p:cNvPr id="2" name="Footer Placeholder 1"/>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1773842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7815"/>
            <a:ext cx="10972800" cy="713498"/>
          </a:xfrm>
        </p:spPr>
        <p:txBody>
          <a:bodyPr/>
          <a:lstStyle/>
          <a:p>
            <a:r>
              <a:rPr lang="de-CH" dirty="0" err="1"/>
              <a:t>Answers</a:t>
            </a:r>
            <a:r>
              <a:rPr lang="de-CH" dirty="0"/>
              <a:t> to the Charge</a:t>
            </a:r>
          </a:p>
        </p:txBody>
      </p:sp>
      <p:sp>
        <p:nvSpPr>
          <p:cNvPr id="4" name="Content Placeholder 3"/>
          <p:cNvSpPr>
            <a:spLocks noGrp="1"/>
          </p:cNvSpPr>
          <p:nvPr>
            <p:ph idx="1"/>
          </p:nvPr>
        </p:nvSpPr>
        <p:spPr>
          <a:xfrm>
            <a:off x="620889" y="1341691"/>
            <a:ext cx="10972800" cy="4784474"/>
          </a:xfrm>
        </p:spPr>
        <p:txBody>
          <a:bodyPr/>
          <a:lstStyle/>
          <a:p>
            <a:pPr marL="457200" indent="-457200">
              <a:buFont typeface="+mj-lt"/>
              <a:buAutoNum type="arabicPeriod"/>
            </a:pPr>
            <a:r>
              <a:rPr lang="en-US" sz="2000" dirty="0"/>
              <a:t>Are the CEPC team and the presenters professionally competent and possessing the technical proficiency to perform the cost evaluation? </a:t>
            </a:r>
            <a:r>
              <a:rPr lang="en-US" b="1" dirty="0">
                <a:solidFill>
                  <a:srgbClr val="FF9900"/>
                </a:solidFill>
              </a:rPr>
              <a:t>Yes</a:t>
            </a:r>
          </a:p>
          <a:p>
            <a:pPr marL="400050" lvl="1" indent="0">
              <a:buNone/>
            </a:pPr>
            <a:r>
              <a:rPr lang="en-US" dirty="0">
                <a:solidFill>
                  <a:srgbClr val="FFFF00"/>
                </a:solidFill>
              </a:rPr>
              <a:t>The involvement of IHEP staff in many projects built and under construction in China (BEPC/BEPCII, ADS, CSNS, and HEPS) provides a good basis for the current CEPC cost estimate. Scaling up to the CEPC number of components will require a qualitatively higher level of scheduling, procurement strategy and risk management and will allow refinement of the TDR cost estimate in the next, EDR stage of project development..</a:t>
            </a:r>
            <a:endParaRPr lang="en-US" sz="1600" dirty="0">
              <a:solidFill>
                <a:srgbClr val="FFFF00"/>
              </a:solidFill>
            </a:endParaRPr>
          </a:p>
          <a:p>
            <a:pPr marL="457200" indent="-457200">
              <a:buFont typeface="+mj-lt"/>
              <a:buAutoNum type="arabicPeriod"/>
            </a:pPr>
            <a:r>
              <a:rPr lang="en-US" sz="2000" dirty="0"/>
              <a:t>Are there any missing subsystem or components in the consideration that will affect the accuracy of the cost calculation of the CEPC accelerator?</a:t>
            </a:r>
          </a:p>
          <a:p>
            <a:pPr marL="685800" lvl="1"/>
            <a:r>
              <a:rPr lang="en-US" dirty="0">
                <a:solidFill>
                  <a:srgbClr val="FFFF00"/>
                </a:solidFill>
              </a:rPr>
              <a:t>Interface items and system integration need to be more detailed/accounted</a:t>
            </a:r>
          </a:p>
          <a:p>
            <a:pPr marL="685800" lvl="1"/>
            <a:r>
              <a:rPr lang="en-US" dirty="0">
                <a:solidFill>
                  <a:srgbClr val="FFFF00"/>
                </a:solidFill>
              </a:rPr>
              <a:t>Details on 3% installation and 3% commissioning</a:t>
            </a:r>
          </a:p>
          <a:p>
            <a:pPr marL="685800" lvl="1"/>
            <a:r>
              <a:rPr lang="en-US" dirty="0">
                <a:solidFill>
                  <a:srgbClr val="FFFF00"/>
                </a:solidFill>
              </a:rPr>
              <a:t>Site specific items (not part of this review) bear significant uncertainty</a:t>
            </a:r>
          </a:p>
          <a:p>
            <a:pPr marL="457200" indent="-457200">
              <a:buFont typeface="+mj-lt"/>
              <a:buAutoNum type="arabicPeriod"/>
            </a:pPr>
            <a:r>
              <a:rPr lang="en-US" sz="2000" dirty="0"/>
              <a:t>Are the basic considerations, pricing information on the material, manufacturing cost and other relevant inputs adequate and credible? </a:t>
            </a:r>
            <a:r>
              <a:rPr lang="en-US" sz="2000" b="1" dirty="0">
                <a:solidFill>
                  <a:srgbClr val="FF9900"/>
                </a:solidFill>
              </a:rPr>
              <a:t>Yes</a:t>
            </a:r>
            <a:endParaRPr lang="en-US" sz="2000" b="1" dirty="0"/>
          </a:p>
        </p:txBody>
      </p:sp>
      <p:sp>
        <p:nvSpPr>
          <p:cNvPr id="2" name="Footer Placeholder 1"/>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40888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7815"/>
            <a:ext cx="10972800" cy="713498"/>
          </a:xfrm>
        </p:spPr>
        <p:txBody>
          <a:bodyPr/>
          <a:lstStyle/>
          <a:p>
            <a:r>
              <a:rPr lang="de-CH" dirty="0" err="1"/>
              <a:t>Answers</a:t>
            </a:r>
            <a:r>
              <a:rPr lang="de-CH" dirty="0"/>
              <a:t> to the Charge 2</a:t>
            </a:r>
          </a:p>
        </p:txBody>
      </p:sp>
      <p:sp>
        <p:nvSpPr>
          <p:cNvPr id="4" name="Content Placeholder 3"/>
          <p:cNvSpPr>
            <a:spLocks noGrp="1"/>
          </p:cNvSpPr>
          <p:nvPr>
            <p:ph idx="1"/>
          </p:nvPr>
        </p:nvSpPr>
        <p:spPr>
          <a:xfrm>
            <a:off x="609600" y="1068224"/>
            <a:ext cx="10972800" cy="5180175"/>
          </a:xfrm>
        </p:spPr>
        <p:txBody>
          <a:bodyPr/>
          <a:lstStyle/>
          <a:p>
            <a:pPr marL="457200" indent="-457200">
              <a:buFont typeface="+mj-lt"/>
              <a:buAutoNum type="arabicPeriod" startAt="4"/>
            </a:pPr>
            <a:r>
              <a:rPr lang="en-US" sz="2000" dirty="0"/>
              <a:t>Are the cost models adopted in this report credible and reliable? </a:t>
            </a:r>
            <a:r>
              <a:rPr lang="en-US" sz="2000" b="1" dirty="0">
                <a:solidFill>
                  <a:srgbClr val="FF9900"/>
                </a:solidFill>
              </a:rPr>
              <a:t>To a large extent</a:t>
            </a:r>
          </a:p>
          <a:p>
            <a:r>
              <a:rPr lang="en-US" sz="2000" dirty="0">
                <a:solidFill>
                  <a:srgbClr val="FFFF00"/>
                </a:solidFill>
              </a:rPr>
              <a:t>Scaling to 100 x larger project may bring potential savings due to large series production. </a:t>
            </a:r>
          </a:p>
          <a:p>
            <a:r>
              <a:rPr lang="en-US" sz="2000" dirty="0">
                <a:solidFill>
                  <a:srgbClr val="FFFF00"/>
                </a:solidFill>
              </a:rPr>
              <a:t>Procurement strategy to be refined</a:t>
            </a:r>
            <a:endParaRPr lang="en-US" sz="2000" dirty="0">
              <a:solidFill>
                <a:srgbClr val="FFC000"/>
              </a:solidFill>
            </a:endParaRPr>
          </a:p>
          <a:p>
            <a:pPr marL="457200" indent="-457200">
              <a:buFont typeface="+mj-lt"/>
              <a:buAutoNum type="arabicPeriod" startAt="5"/>
            </a:pPr>
            <a:r>
              <a:rPr lang="en-US" sz="2000" dirty="0"/>
              <a:t>What are the primary uncertainties, and how should they be addressed?</a:t>
            </a:r>
          </a:p>
          <a:p>
            <a:r>
              <a:rPr lang="en-US" sz="2000" dirty="0">
                <a:solidFill>
                  <a:srgbClr val="FFFF00"/>
                </a:solidFill>
              </a:rPr>
              <a:t>Market uncertainties of material costs are the major risk factor</a:t>
            </a:r>
          </a:p>
          <a:p>
            <a:r>
              <a:rPr lang="en-US" sz="2000" dirty="0">
                <a:solidFill>
                  <a:srgbClr val="FFFF00"/>
                </a:solidFill>
              </a:rPr>
              <a:t>Risk management plan for early detection of appearing cost and schedule risks</a:t>
            </a:r>
            <a:endParaRPr lang="en-US" sz="2000" dirty="0"/>
          </a:p>
          <a:p>
            <a:pPr marL="457200" indent="-457200">
              <a:buFont typeface="+mj-lt"/>
              <a:buAutoNum type="arabicPeriod" startAt="6"/>
            </a:pPr>
            <a:r>
              <a:rPr lang="en-US" sz="2000" dirty="0"/>
              <a:t>Can the CEPC accelerator cost evaluation can be relied upon to budget for its construction and commissioning, after the completion of the outlined R&amp;D program, and industrial and engineering preparation, as well as issues identified in item 5 above have been properly addressed?</a:t>
            </a:r>
          </a:p>
          <a:p>
            <a:r>
              <a:rPr lang="en-US" sz="2000" b="1" dirty="0">
                <a:solidFill>
                  <a:srgbClr val="FF9900"/>
                </a:solidFill>
              </a:rPr>
              <a:t>Yes (+20% contingency)</a:t>
            </a:r>
            <a:r>
              <a:rPr lang="en-US" sz="2000" dirty="0">
                <a:solidFill>
                  <a:srgbClr val="FFFF00"/>
                </a:solidFill>
              </a:rPr>
              <a:t> Given R&amp;D program is detailed further (cf. TDR Review Report)</a:t>
            </a:r>
          </a:p>
          <a:p>
            <a:pPr marL="457200" indent="-457200">
              <a:buFont typeface="+mj-lt"/>
              <a:buAutoNum type="arabicPeriod" startAt="7"/>
            </a:pPr>
            <a:r>
              <a:rPr lang="en-US" sz="2000" dirty="0"/>
              <a:t>Any other issues you notice or any improvements you may suggest.</a:t>
            </a:r>
          </a:p>
          <a:p>
            <a:r>
              <a:rPr lang="en-US" sz="2000" dirty="0">
                <a:solidFill>
                  <a:srgbClr val="FFFF00"/>
                </a:solidFill>
              </a:rPr>
              <a:t>Resource-loaded schedule integrating procurement strategy and logistics plan</a:t>
            </a:r>
          </a:p>
          <a:p>
            <a:r>
              <a:rPr lang="en-US" sz="2000" dirty="0">
                <a:solidFill>
                  <a:srgbClr val="FFFF00"/>
                </a:solidFill>
              </a:rPr>
              <a:t>Assessing maturity levels of components (TRL methodology) will reduce cost uncertainty</a:t>
            </a:r>
          </a:p>
        </p:txBody>
      </p:sp>
      <p:sp>
        <p:nvSpPr>
          <p:cNvPr id="2" name="Footer Placeholder 1"/>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16914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a:t>General </a:t>
            </a:r>
            <a:r>
              <a:rPr lang="de-CH" dirty="0" err="1"/>
              <a:t>Observations</a:t>
            </a:r>
            <a:br>
              <a:rPr lang="de-CH" dirty="0"/>
            </a:br>
            <a:r>
              <a:rPr lang="de-CH" dirty="0" err="1"/>
              <a:t>and</a:t>
            </a:r>
            <a:r>
              <a:rPr lang="de-CH" dirty="0"/>
              <a:t> </a:t>
            </a:r>
            <a:r>
              <a:rPr lang="de-CH" dirty="0" err="1">
                <a:solidFill>
                  <a:srgbClr val="FFFF00"/>
                </a:solidFill>
              </a:rPr>
              <a:t>recommendations</a:t>
            </a:r>
            <a:endParaRPr lang="de-CH" dirty="0">
              <a:solidFill>
                <a:srgbClr val="FFFF00"/>
              </a:solidFill>
            </a:endParaRPr>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315714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err="1"/>
              <a:t>Scope</a:t>
            </a:r>
            <a:endParaRPr lang="de-CH" dirty="0"/>
          </a:p>
        </p:txBody>
      </p:sp>
      <p:sp>
        <p:nvSpPr>
          <p:cNvPr id="6" name="Content Placeholder 5"/>
          <p:cNvSpPr>
            <a:spLocks noGrp="1"/>
          </p:cNvSpPr>
          <p:nvPr>
            <p:ph idx="1"/>
          </p:nvPr>
        </p:nvSpPr>
        <p:spPr>
          <a:xfrm>
            <a:off x="609600" y="1570038"/>
            <a:ext cx="10972800" cy="4525963"/>
          </a:xfrm>
        </p:spPr>
        <p:txBody>
          <a:bodyPr/>
          <a:lstStyle/>
          <a:p>
            <a:pPr marL="0" indent="0">
              <a:buNone/>
            </a:pPr>
            <a:r>
              <a:rPr lang="en-US" dirty="0"/>
              <a:t>Costed is Higgs factory of 30 MW SR power/beam, upgradable to 50 MW. Excluded are civil engineering, detectors at IP with their technical services, central computing services, operation and maintenance costs (including spare parts), personnel expenses.</a:t>
            </a:r>
          </a:p>
          <a:p>
            <a:pPr marL="0" indent="0">
              <a:buNone/>
            </a:pPr>
            <a:endParaRPr lang="en-US" dirty="0"/>
          </a:p>
          <a:p>
            <a:pPr marL="0" indent="0">
              <a:buNone/>
            </a:pPr>
            <a:r>
              <a:rPr lang="en-US" dirty="0"/>
              <a:t>The technical design of accelerator components and systems has been “optimized to reduce material and fabrication costs”, i.e. capital expenditure, at the expense of operational expenditure. In a general context of increasing energy costs and limitation of CO</a:t>
            </a:r>
            <a:r>
              <a:rPr lang="en-US" baseline="-25000" dirty="0"/>
              <a:t>2</a:t>
            </a:r>
            <a:r>
              <a:rPr lang="en-US" dirty="0"/>
              <a:t> emissions, the Committee wonders whether the technical optimization of the project should not be revised to take into account both capital and operational expenditure.</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116602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CH" dirty="0" err="1"/>
              <a:t>Scope</a:t>
            </a:r>
            <a:endParaRPr lang="de-CH" dirty="0"/>
          </a:p>
        </p:txBody>
      </p:sp>
      <p:sp>
        <p:nvSpPr>
          <p:cNvPr id="6" name="Content Placeholder 5"/>
          <p:cNvSpPr>
            <a:spLocks noGrp="1"/>
          </p:cNvSpPr>
          <p:nvPr>
            <p:ph idx="1"/>
          </p:nvPr>
        </p:nvSpPr>
        <p:spPr>
          <a:xfrm>
            <a:off x="609600" y="2038865"/>
            <a:ext cx="10972800" cy="3788196"/>
          </a:xfrm>
        </p:spPr>
        <p:txBody>
          <a:bodyPr/>
          <a:lstStyle/>
          <a:p>
            <a:pPr marL="0" indent="0">
              <a:buNone/>
            </a:pPr>
            <a:endParaRPr lang="en-US" dirty="0"/>
          </a:p>
          <a:p>
            <a:pPr marL="0" indent="0">
              <a:buNone/>
            </a:pPr>
            <a:r>
              <a:rPr lang="en-US" b="1" dirty="0">
                <a:solidFill>
                  <a:srgbClr val="FFFF00"/>
                </a:solidFill>
              </a:rPr>
              <a:t>R1: Consider re-optimizing the technical design of components and systems with large electricity consumption, taking into account both capital and operational expenditure.</a:t>
            </a:r>
          </a:p>
          <a:p>
            <a:pPr marL="0" indent="0">
              <a:buNone/>
            </a:pPr>
            <a:endParaRPr lang="en-US" b="1" dirty="0">
              <a:solidFill>
                <a:srgbClr val="FF9900"/>
              </a:solidFill>
            </a:endParaRPr>
          </a:p>
          <a:p>
            <a:pPr marL="0" indent="0">
              <a:buNone/>
            </a:pPr>
            <a:r>
              <a:rPr lang="en-US" dirty="0"/>
              <a:t>Define unambiguously what constitutes the end of the construction project</a:t>
            </a:r>
            <a:endParaRPr lang="de-CH" dirty="0"/>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spTree>
    <p:extLst>
      <p:ext uri="{BB962C8B-B14F-4D97-AF65-F5344CB8AC3E}">
        <p14:creationId xmlns:p14="http://schemas.microsoft.com/office/powerpoint/2010/main" val="11672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Methodology of the cost estimate</a:t>
            </a:r>
            <a:endParaRPr lang="de-CH" dirty="0"/>
          </a:p>
        </p:txBody>
      </p:sp>
      <p:sp>
        <p:nvSpPr>
          <p:cNvPr id="6" name="Content Placeholder 5"/>
          <p:cNvSpPr>
            <a:spLocks noGrp="1"/>
          </p:cNvSpPr>
          <p:nvPr>
            <p:ph idx="1"/>
          </p:nvPr>
        </p:nvSpPr>
        <p:spPr>
          <a:xfrm>
            <a:off x="609600" y="1417638"/>
            <a:ext cx="6984274" cy="5230811"/>
          </a:xfrm>
        </p:spPr>
        <p:txBody>
          <a:bodyPr/>
          <a:lstStyle/>
          <a:p>
            <a:pPr marL="0" indent="0">
              <a:buNone/>
            </a:pPr>
            <a:r>
              <a:rPr lang="en-US" dirty="0"/>
              <a:t>Uncertainty on individual systems is estimated to be -20 % to +30 % (Class 3 maturity level), leading to an uncertainty on the total cost stated to be around 10% at the TDR stage, expected to be reduced to 5  % at the time of project approval. Based on experience the Committee considers that 10% value of uncertainty would be difficult to achieve at this stage of the project.</a:t>
            </a:r>
          </a:p>
          <a:p>
            <a:pPr marL="0" indent="0">
              <a:buNone/>
            </a:pPr>
            <a:endParaRPr lang="en-US" dirty="0"/>
          </a:p>
          <a:p>
            <a:pPr marL="0" indent="0">
              <a:buNone/>
            </a:pPr>
            <a:r>
              <a:rPr lang="en-US" b="1" dirty="0">
                <a:solidFill>
                  <a:srgbClr val="FFFF00"/>
                </a:solidFill>
              </a:rPr>
              <a:t>R2: Adding 20% contingency to offset the uncertainty of the cost estimate at this stage of the project would be recommended.</a:t>
            </a:r>
            <a:endParaRPr lang="de-CH" dirty="0">
              <a:solidFill>
                <a:srgbClr val="FFFF00"/>
              </a:solidFill>
            </a:endParaRPr>
          </a:p>
        </p:txBody>
      </p:sp>
      <p:sp>
        <p:nvSpPr>
          <p:cNvPr id="4" name="Footer Placeholder 3"/>
          <p:cNvSpPr>
            <a:spLocks noGrp="1"/>
          </p:cNvSpPr>
          <p:nvPr>
            <p:ph type="ftr" sz="quarter" idx="10"/>
          </p:nvPr>
        </p:nvSpPr>
        <p:spPr/>
        <p:txBody>
          <a:bodyPr/>
          <a:lstStyle/>
          <a:p>
            <a:pPr>
              <a:defRPr/>
            </a:pPr>
            <a:r>
              <a:rPr lang="en-US"/>
              <a:t>International Cost Review of the CEPC Accelerator TDR</a:t>
            </a:r>
            <a:endParaRPr lang="en-US" dirty="0"/>
          </a:p>
        </p:txBody>
      </p:sp>
      <p:pic>
        <p:nvPicPr>
          <p:cNvPr id="3" name="Picture 2" descr="A diagram of a project definition&#10;&#10;Description automatically generated">
            <a:extLst>
              <a:ext uri="{FF2B5EF4-FFF2-40B4-BE49-F238E27FC236}">
                <a16:creationId xmlns:a16="http://schemas.microsoft.com/office/drawing/2014/main" id="{2F6C6FCB-DD35-9A04-4F5F-0CC85E575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3874" y="1441269"/>
            <a:ext cx="4468800" cy="4807131"/>
          </a:xfrm>
          <a:prstGeom prst="rect">
            <a:avLst/>
          </a:prstGeom>
        </p:spPr>
      </p:pic>
      <p:sp>
        <p:nvSpPr>
          <p:cNvPr id="2" name="TextBox 1">
            <a:extLst>
              <a:ext uri="{FF2B5EF4-FFF2-40B4-BE49-F238E27FC236}">
                <a16:creationId xmlns:a16="http://schemas.microsoft.com/office/drawing/2014/main" id="{DEF22CA2-0CAF-B68D-227A-6604C99D91E8}"/>
              </a:ext>
            </a:extLst>
          </p:cNvPr>
          <p:cNvSpPr txBox="1"/>
          <p:nvPr/>
        </p:nvSpPr>
        <p:spPr>
          <a:xfrm>
            <a:off x="8532541" y="1934192"/>
            <a:ext cx="3530133" cy="661720"/>
          </a:xfrm>
          <a:prstGeom prst="rect">
            <a:avLst/>
          </a:prstGeom>
          <a:noFill/>
        </p:spPr>
        <p:txBody>
          <a:bodyPr wrap="none" rtlCol="0">
            <a:spAutoFit/>
          </a:bodyPr>
          <a:lstStyle/>
          <a:p>
            <a:r>
              <a:rPr lang="de-CH" dirty="0"/>
              <a:t>AACE 18R-97</a:t>
            </a:r>
          </a:p>
          <a:p>
            <a:r>
              <a:rPr lang="en-GB" sz="1200" i="1" dirty="0">
                <a:solidFill>
                  <a:srgbClr val="260507"/>
                </a:solidFill>
              </a:rPr>
              <a:t>International Cost Estimate Classification System</a:t>
            </a:r>
            <a:endParaRPr lang="de-CH" sz="1200" dirty="0"/>
          </a:p>
        </p:txBody>
      </p:sp>
    </p:spTree>
    <p:extLst>
      <p:ext uri="{BB962C8B-B14F-4D97-AF65-F5344CB8AC3E}">
        <p14:creationId xmlns:p14="http://schemas.microsoft.com/office/powerpoint/2010/main" val="33723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ElsenTemplate</Template>
  <TotalTime>0</TotalTime>
  <Words>2220</Words>
  <Application>Microsoft Office PowerPoint</Application>
  <PresentationFormat>Widescreen</PresentationFormat>
  <Paragraphs>134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SimSun</vt:lpstr>
      <vt:lpstr>Arial</vt:lpstr>
      <vt:lpstr>Helvetica Neue</vt:lpstr>
      <vt:lpstr>Wingdings</vt:lpstr>
      <vt:lpstr>Ripple</vt:lpstr>
      <vt:lpstr>Review Report</vt:lpstr>
      <vt:lpstr>Acknowledgements</vt:lpstr>
      <vt:lpstr>Charge</vt:lpstr>
      <vt:lpstr>Answers to the Charge</vt:lpstr>
      <vt:lpstr>Answers to the Charge 2</vt:lpstr>
      <vt:lpstr>General Observations and recommendations</vt:lpstr>
      <vt:lpstr>Scope</vt:lpstr>
      <vt:lpstr>Scope</vt:lpstr>
      <vt:lpstr>Methodology of the cost estimate</vt:lpstr>
      <vt:lpstr>Methodology of the cost estimate 2</vt:lpstr>
      <vt:lpstr>Completeness and maturity of cost estimate</vt:lpstr>
      <vt:lpstr>Procurement Strategy</vt:lpstr>
      <vt:lpstr>Installation plan</vt:lpstr>
      <vt:lpstr>Commissioning budget</vt:lpstr>
      <vt:lpstr>Schedule and Logistics</vt:lpstr>
      <vt:lpstr>Schedule and Logistics 2</vt:lpstr>
      <vt:lpstr>Risk management</vt:lpstr>
      <vt:lpstr>Access to underground galleries during machine operation</vt:lpstr>
      <vt:lpstr>Raw Materials Costs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TDR Cost review report</dc:title>
  <dc:subject/>
  <dc:creator>Leonid Rivkin</dc:creator>
  <cp:keywords/>
  <dc:description/>
  <cp:lastModifiedBy>Rivkin Leonid</cp:lastModifiedBy>
  <cp:revision>379</cp:revision>
  <dcterms:created xsi:type="dcterms:W3CDTF">2017-08-14T13:29:33Z</dcterms:created>
  <dcterms:modified xsi:type="dcterms:W3CDTF">2023-10-29T11:56:13Z</dcterms:modified>
  <cp:category/>
</cp:coreProperties>
</file>