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38"/>
  </p:notesMasterIdLst>
  <p:sldIdLst>
    <p:sldId id="256" r:id="rId2"/>
    <p:sldId id="1880" r:id="rId3"/>
    <p:sldId id="1886" r:id="rId4"/>
    <p:sldId id="1887" r:id="rId5"/>
    <p:sldId id="1895" r:id="rId6"/>
    <p:sldId id="1896" r:id="rId7"/>
    <p:sldId id="1897" r:id="rId8"/>
    <p:sldId id="1898" r:id="rId9"/>
    <p:sldId id="1894" r:id="rId10"/>
    <p:sldId id="1885" r:id="rId11"/>
    <p:sldId id="1888" r:id="rId12"/>
    <p:sldId id="1892" r:id="rId13"/>
    <p:sldId id="1891" r:id="rId14"/>
    <p:sldId id="1890" r:id="rId15"/>
    <p:sldId id="1878" r:id="rId16"/>
    <p:sldId id="1879" r:id="rId17"/>
    <p:sldId id="322" r:id="rId18"/>
    <p:sldId id="1875" r:id="rId19"/>
    <p:sldId id="1883" r:id="rId20"/>
    <p:sldId id="1884" r:id="rId21"/>
    <p:sldId id="1876" r:id="rId22"/>
    <p:sldId id="335" r:id="rId23"/>
    <p:sldId id="328" r:id="rId24"/>
    <p:sldId id="1873" r:id="rId25"/>
    <p:sldId id="1874" r:id="rId26"/>
    <p:sldId id="1899" r:id="rId27"/>
    <p:sldId id="1901" r:id="rId28"/>
    <p:sldId id="346" r:id="rId29"/>
    <p:sldId id="347" r:id="rId30"/>
    <p:sldId id="1902" r:id="rId31"/>
    <p:sldId id="301" r:id="rId32"/>
    <p:sldId id="1882" r:id="rId33"/>
    <p:sldId id="332" r:id="rId34"/>
    <p:sldId id="1877" r:id="rId35"/>
    <p:sldId id="331" r:id="rId36"/>
    <p:sldId id="1900" r:id="rId37"/>
  </p:sldIdLst>
  <p:sldSz cx="9144000" cy="6858000" type="screen4x3"/>
  <p:notesSz cx="6792913" cy="99075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99" autoAdjust="0"/>
    <p:restoredTop sz="94765" autoAdjust="0"/>
  </p:normalViewPr>
  <p:slideViewPr>
    <p:cSldViewPr snapToGrid="0">
      <p:cViewPr varScale="1">
        <p:scale>
          <a:sx n="100" d="100"/>
          <a:sy n="100" d="100"/>
        </p:scale>
        <p:origin x="15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165E4-531A-41F5-AA0C-F50B00BBB3AA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8250"/>
            <a:ext cx="4459287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4013" cy="3902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1070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8100" y="941070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1A020-6829-48F5-BC37-90CB425E5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9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418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018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404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192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618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D3497-75E9-4770-B085-E70ABE128D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104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D3497-75E9-4770-B085-E70ABE128D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414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079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401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542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43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6788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389F-D717-4CA7-949F-25BD5E9211B8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136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389F-D717-4CA7-949F-25BD5E9211B8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275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389F-D717-4CA7-949F-25BD5E9211B8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601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120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609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863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5046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849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389F-D717-4CA7-949F-25BD5E9211B8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08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056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273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902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75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765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151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3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79B327F-9282-4167-1544-74B8B349AD3A}"/>
              </a:ext>
            </a:extLst>
          </p:cNvPr>
          <p:cNvSpPr txBox="1"/>
          <p:nvPr userDrawn="1"/>
        </p:nvSpPr>
        <p:spPr>
          <a:xfrm>
            <a:off x="2650923" y="6492974"/>
            <a:ext cx="4230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i="0" dirty="0">
                <a:solidFill>
                  <a:srgbClr val="000000"/>
                </a:solidFill>
                <a:effectLst/>
                <a:latin typeface="Roboto" panose="020F0502020204030204" pitchFamily="2" charset="0"/>
              </a:rPr>
              <a:t>2023</a:t>
            </a:r>
            <a:r>
              <a:rPr lang="zh-CN" altLang="en-US" sz="1600" b="1" i="0" dirty="0">
                <a:solidFill>
                  <a:srgbClr val="000000"/>
                </a:solidFill>
                <a:effectLst/>
                <a:latin typeface="Roboto" panose="020F0502020204030204" pitchFamily="2" charset="0"/>
              </a:rPr>
              <a:t>年</a:t>
            </a:r>
            <a:r>
              <a:rPr lang="en-US" altLang="zh-CN" sz="1600" b="1" i="0" dirty="0">
                <a:solidFill>
                  <a:srgbClr val="000000"/>
                </a:solidFill>
                <a:effectLst/>
                <a:latin typeface="Roboto" panose="020F0502020204030204" pitchFamily="2" charset="0"/>
              </a:rPr>
              <a:t>BESIII</a:t>
            </a:r>
            <a:r>
              <a:rPr lang="zh-CN" altLang="en-US" sz="1600" b="1" i="0" dirty="0">
                <a:solidFill>
                  <a:srgbClr val="000000"/>
                </a:solidFill>
                <a:effectLst/>
                <a:latin typeface="Roboto" panose="020F0502020204030204" pitchFamily="2" charset="0"/>
              </a:rPr>
              <a:t>新物理研讨会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5F0EACF-F764-6692-27DF-BE2337EA724A}"/>
              </a:ext>
            </a:extLst>
          </p:cNvPr>
          <p:cNvSpPr txBox="1"/>
          <p:nvPr userDrawn="1"/>
        </p:nvSpPr>
        <p:spPr>
          <a:xfrm>
            <a:off x="114652" y="6492974"/>
            <a:ext cx="1937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13-16/10/2023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74904" y="6520261"/>
            <a:ext cx="2133600" cy="3651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10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6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body"/>
          </p:nvPr>
        </p:nvSpPr>
        <p:spPr>
          <a:xfrm>
            <a:off x="93960" y="681840"/>
            <a:ext cx="8960040" cy="572580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1B2592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1B2592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Second Outline Level</a:t>
            </a:r>
            <a:endParaRPr lang="de-DE" sz="1600" b="0" strike="noStrike" spc="-1">
              <a:solidFill>
                <a:srgbClr val="1B2592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1B2592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Third Outline Level</a:t>
            </a:r>
            <a:endParaRPr lang="de-DE" sz="1400" b="0" strike="noStrike" spc="-1">
              <a:solidFill>
                <a:srgbClr val="1B2592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1B2592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Fourth Outline Level</a:t>
            </a:r>
            <a:endParaRPr lang="de-DE" sz="1400" b="0" strike="noStrike" spc="-1">
              <a:solidFill>
                <a:srgbClr val="1B2592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1B2592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1B2592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1B2592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Seventh Outline LevelMastertextformat bearbeiten</a:t>
            </a:r>
          </a:p>
          <a:p>
            <a:pPr marL="3456000" lvl="7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1B2592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Zweite Ebene</a:t>
            </a:r>
            <a:endParaRPr lang="de-DE" sz="2000" b="0" strike="noStrike" spc="-1">
              <a:solidFill>
                <a:srgbClr val="1B2592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3888000" lvl="8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1B2592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Dritte Ebene</a:t>
            </a:r>
            <a:endParaRPr lang="de-DE" sz="2000" b="0" strike="noStrike" spc="-1">
              <a:solidFill>
                <a:srgbClr val="1B2592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4320000" lvl="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0" strike="noStrike" spc="-1">
                <a:solidFill>
                  <a:srgbClr val="1B2592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Vierte Ebene</a:t>
            </a:r>
            <a:endParaRPr lang="de-DE" sz="2000" b="0" strike="noStrike" spc="-1">
              <a:solidFill>
                <a:srgbClr val="1B2592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4320000" lvl="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0" strike="noStrike" spc="-1">
                <a:solidFill>
                  <a:srgbClr val="1B2592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Fünfte Ebene</a:t>
            </a:r>
            <a:endParaRPr lang="de-DE" sz="2000" b="0" strike="noStrike" spc="-1">
              <a:solidFill>
                <a:srgbClr val="1B2592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CFC2107-6597-4845-9DD6-01E1486DAEC6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TextShape 5"/>
          <p:cNvSpPr txBox="1"/>
          <p:nvPr/>
        </p:nvSpPr>
        <p:spPr>
          <a:xfrm>
            <a:off x="5586840" y="540360"/>
            <a:ext cx="2923920" cy="264600"/>
          </a:xfrm>
          <a:prstGeom prst="rect">
            <a:avLst/>
          </a:prstGeom>
          <a:noFill/>
          <a:ln w="36720">
            <a:noFill/>
          </a:ln>
        </p:spPr>
        <p:txBody>
          <a:bodyPr lIns="90000" tIns="-36720" rIns="90000" bIns="45000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	</a:t>
            </a:r>
          </a:p>
        </p:txBody>
      </p:sp>
      <p:sp>
        <p:nvSpPr>
          <p:cNvPr id="43" name="CustomShape 6"/>
          <p:cNvSpPr/>
          <p:nvPr/>
        </p:nvSpPr>
        <p:spPr>
          <a:xfrm>
            <a:off x="0" y="0"/>
            <a:ext cx="9144000" cy="744480"/>
          </a:xfrm>
          <a:prstGeom prst="rect">
            <a:avLst/>
          </a:prstGeom>
          <a:solidFill>
            <a:srgbClr val="00A6EB">
              <a:alpha val="50000"/>
            </a:srgbClr>
          </a:solidFill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7"/>
          <p:cNvSpPr/>
          <p:nvPr/>
        </p:nvSpPr>
        <p:spPr>
          <a:xfrm>
            <a:off x="2838994" y="6505047"/>
            <a:ext cx="6155966" cy="288360"/>
          </a:xfrm>
          <a:prstGeom prst="rect">
            <a:avLst/>
          </a:prstGeom>
          <a:noFill/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0" bIns="46800" anchor="ctr"/>
          <a:lstStyle/>
          <a:p>
            <a:pPr algn="r"/>
            <a:r>
              <a:rPr lang="en-GB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|  Page </a:t>
            </a:r>
            <a:fld id="{74BA4F1C-4BBA-405A-A4E4-9DF352492A52}" type="slidenum">
              <a:rPr lang="en-GB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/>
              <a:t>‹#›</a:t>
            </a:fld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</a:p>
        </p:txBody>
      </p:sp>
      <p:sp>
        <p:nvSpPr>
          <p:cNvPr id="46" name="CustomShape 9"/>
          <p:cNvSpPr/>
          <p:nvPr/>
        </p:nvSpPr>
        <p:spPr>
          <a:xfrm>
            <a:off x="0" y="0"/>
            <a:ext cx="9144000" cy="744480"/>
          </a:xfrm>
          <a:prstGeom prst="rect">
            <a:avLst/>
          </a:prstGeom>
          <a:solidFill>
            <a:srgbClr val="00A6EB">
              <a:alpha val="50000"/>
            </a:srgbClr>
          </a:solidFill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Line 10"/>
          <p:cNvSpPr/>
          <p:nvPr/>
        </p:nvSpPr>
        <p:spPr>
          <a:xfrm flipH="1">
            <a:off x="0" y="6478920"/>
            <a:ext cx="9144000" cy="288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rxiv.org/abs/2212.11203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10.png"/><Relationship Id="rId7" Type="http://schemas.openxmlformats.org/officeDocument/2006/relationships/hyperlink" Target="https://arxiv.org/abs/2212.1120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2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7/JHEP03(2022)109" TargetMode="External"/><Relationship Id="rId3" Type="http://schemas.openxmlformats.org/officeDocument/2006/relationships/image" Target="../media/image38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60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2207.04005" TargetMode="External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rxiv.org/abs/2209.09846" TargetMode="Externa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rxiv.org/abs/2206.06673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2206.06673" TargetMode="External"/><Relationship Id="rId3" Type="http://schemas.openxmlformats.org/officeDocument/2006/relationships/image" Target="../media/image340.png"/><Relationship Id="rId7" Type="http://schemas.openxmlformats.org/officeDocument/2006/relationships/image" Target="../media/image41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0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03/PhysRevD.105.012010" TargetMode="External"/><Relationship Id="rId3" Type="http://schemas.openxmlformats.org/officeDocument/2006/relationships/image" Target="../media/image490.png"/><Relationship Id="rId7" Type="http://schemas.openxmlformats.org/officeDocument/2006/relationships/hyperlink" Target="https://doi.org/10.1103/PhysRevLett.128.04180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30.png"/><Relationship Id="rId7" Type="http://schemas.openxmlformats.org/officeDocument/2006/relationships/hyperlink" Target="https://doi.org/10.1103/PhysRevD.105.01201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03/PhysRevLett.128.041801" TargetMode="External"/><Relationship Id="rId5" Type="http://schemas.openxmlformats.org/officeDocument/2006/relationships/image" Target="../media/image55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0.png"/><Relationship Id="rId7" Type="http://schemas.openxmlformats.org/officeDocument/2006/relationships/image" Target="../media/image4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hyperlink" Target="https://doi.org/10.1103/PhysRevLett.128.041801" TargetMode="External"/><Relationship Id="rId5" Type="http://schemas.openxmlformats.org/officeDocument/2006/relationships/image" Target="../media/image220.png"/><Relationship Id="rId10" Type="http://schemas.openxmlformats.org/officeDocument/2006/relationships/hyperlink" Target="https://doi.org/10.1103/PhysRevD.105.012010" TargetMode="External"/><Relationship Id="rId4" Type="http://schemas.openxmlformats.org/officeDocument/2006/relationships/image" Target="../media/image62.png"/><Relationship Id="rId9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67.png"/><Relationship Id="rId9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rxiv.org/abs/2211.08847" TargetMode="External"/><Relationship Id="rId4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rxiv.org/abs/2211.08847" TargetMode="External"/><Relationship Id="rId5" Type="http://schemas.openxmlformats.org/officeDocument/2006/relationships/image" Target="../media/image510.png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007/JHEP05(2022)067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0.png"/><Relationship Id="rId7" Type="http://schemas.openxmlformats.org/officeDocument/2006/relationships/image" Target="../media/image48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hyperlink" Target="https://doi.org/10.1103/PhysRevLett.128.041801" TargetMode="External"/><Relationship Id="rId5" Type="http://schemas.openxmlformats.org/officeDocument/2006/relationships/image" Target="../media/image220.png"/><Relationship Id="rId10" Type="http://schemas.openxmlformats.org/officeDocument/2006/relationships/hyperlink" Target="https://doi.org/10.1103/PhysRevD.105.012010" TargetMode="External"/><Relationship Id="rId4" Type="http://schemas.openxmlformats.org/officeDocument/2006/relationships/image" Target="../media/image62.png"/><Relationship Id="rId9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arxiv.org/abs/2303.04062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arxiv.org/abs/2303.04062" TargetMode="Externa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doi.org/10.1007/JHEP09(2023)12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367527" y="1357561"/>
            <a:ext cx="8480066" cy="9233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de-DE" sz="5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Search for new physics at LHCb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10887A8-2F08-FFAD-27CC-F3E9DCCE9550}"/>
              </a:ext>
            </a:extLst>
          </p:cNvPr>
          <p:cNvSpPr txBox="1"/>
          <p:nvPr/>
        </p:nvSpPr>
        <p:spPr>
          <a:xfrm>
            <a:off x="2470254" y="4874825"/>
            <a:ext cx="4235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王纪科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武汉大学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/>
              <p:nvPr/>
            </p:nvSpPr>
            <p:spPr>
              <a:xfrm>
                <a:off x="0" y="152662"/>
                <a:ext cx="9143999" cy="4700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𝟎</m:t>
                        </m:r>
                      </m:sup>
                    </m:sSup>
                    <m:r>
                      <a:rPr lang="en-US" altLang="en-US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662"/>
                <a:ext cx="9143999" cy="470000"/>
              </a:xfrm>
              <a:prstGeom prst="rect">
                <a:avLst/>
              </a:prstGeom>
              <a:blipFill>
                <a:blip r:embed="rId3"/>
                <a:stretch>
                  <a:fillRect t="-7792" b="-2987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B8B4E5A-9A48-5049-3ACB-419815187688}"/>
                  </a:ext>
                </a:extLst>
              </p:cNvPr>
              <p:cNvSpPr txBox="1"/>
              <p:nvPr/>
            </p:nvSpPr>
            <p:spPr>
              <a:xfrm>
                <a:off x="401319" y="870761"/>
                <a:ext cx="8189007" cy="4684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among the most interesting charm-hadrons decays, being fully leptonic and additionally suppressed by helicity reasons.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 short-distance contribution extremely suppressed</a:t>
                </a:r>
                <a:r>
                  <a:rPr lang="zh-CN" altLang="en-US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−18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；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long-distance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contribution</a:t>
                </a:r>
                <a:r>
                  <a:rPr lang="zh-CN" altLang="en-US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−13</m:t>
                        </m:r>
                      </m:sup>
                    </m:sSup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However the rate can be enhanced in many NP models: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- </a:t>
                </a: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 particles could mediate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altLang="en-US" sz="1600" b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1600" b="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at tree level.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- </a:t>
                </a: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SUSY models with </a:t>
                </a:r>
                <a:r>
                  <a:rPr lang="en-US" altLang="zh-CN" sz="16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-parity symmetry violation would allow tree level contributions</a:t>
                </a: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400" dirty="0">
                  <a:solidFill>
                    <a:srgbClr val="000000"/>
                  </a:solidFill>
                  <a:latin typeface="CMR12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</a:t>
                </a:r>
                <a:r>
                  <a:rPr lang="en-US" altLang="zh-CN" sz="20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 is correlated to the rate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alt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mixing in many NP models. This is of uttermost importance given the recent first observation of the mass difference between neutral charm-meson eigen-states 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B8B4E5A-9A48-5049-3ACB-419815187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19" y="870761"/>
                <a:ext cx="8189007" cy="4684424"/>
              </a:xfrm>
              <a:prstGeom prst="rect">
                <a:avLst/>
              </a:prstGeom>
              <a:blipFill>
                <a:blip r:embed="rId4"/>
                <a:stretch>
                  <a:fillRect l="-670" r="-670" b="-1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8ED2DAB3-C9D9-21D1-4327-990E1E22A625}"/>
              </a:ext>
            </a:extLst>
          </p:cNvPr>
          <p:cNvSpPr txBox="1"/>
          <p:nvPr/>
        </p:nvSpPr>
        <p:spPr>
          <a:xfrm>
            <a:off x="6365240" y="6020500"/>
            <a:ext cx="23367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en-US" altLang="zh-CN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PRL 131 (2023) 041804</a:t>
            </a:r>
            <a:endParaRPr lang="en-US" altLang="zh-CN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3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/>
              <p:nvPr/>
            </p:nvSpPr>
            <p:spPr>
              <a:xfrm>
                <a:off x="0" y="152662"/>
                <a:ext cx="9143999" cy="4700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𝟎</m:t>
                        </m:r>
                      </m:sup>
                    </m:sSup>
                    <m:r>
                      <a:rPr lang="en-US" altLang="en-US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662"/>
                <a:ext cx="9143999" cy="470000"/>
              </a:xfrm>
              <a:prstGeom prst="rect">
                <a:avLst/>
              </a:prstGeom>
              <a:blipFill>
                <a:blip r:embed="rId3"/>
                <a:stretch>
                  <a:fillRect t="-7792" b="-2987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B8B4E5A-9A48-5049-3ACB-419815187688}"/>
                  </a:ext>
                </a:extLst>
              </p:cNvPr>
              <p:cNvSpPr txBox="1"/>
              <p:nvPr/>
            </p:nvSpPr>
            <p:spPr>
              <a:xfrm>
                <a:off x="377504" y="759001"/>
                <a:ext cx="8419803" cy="929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earched for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alt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∗+</m:t>
                        </m:r>
                      </m:sup>
                    </m:sSup>
                    <m:r>
                      <a:rPr lang="en-US" alt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en-US" b="1" i="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en-US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b="1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en-US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decays, as this improves the background rejection and allows the yield of the decay to be obtained Charge conjugate processes are implied throughout.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B8B4E5A-9A48-5049-3ACB-419815187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04" y="759001"/>
                <a:ext cx="8419803" cy="929550"/>
              </a:xfrm>
              <a:prstGeom prst="rect">
                <a:avLst/>
              </a:prstGeom>
              <a:blipFill>
                <a:blip r:embed="rId4"/>
                <a:stretch>
                  <a:fillRect l="-507" t="-3289" b="-9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7E6FB838-90C4-9C2F-9601-C96E59C6F3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7" y="1666881"/>
            <a:ext cx="6267962" cy="3762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2A9A615-B8FD-FFFD-6FA9-EB47CD7D9E46}"/>
                  </a:ext>
                </a:extLst>
              </p:cNvPr>
              <p:cNvSpPr txBox="1"/>
              <p:nvPr/>
            </p:nvSpPr>
            <p:spPr>
              <a:xfrm>
                <a:off x="6913405" y="2013228"/>
                <a:ext cx="1923177" cy="2831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altLang="zh-CN" sz="1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2-D fit to the </a:t>
                </a:r>
                <a:r>
                  <a:rPr lang="en-US" altLang="zh-CN" sz="16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16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16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and the mass difference between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1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en-US" sz="1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∗+</m:t>
                        </m:r>
                      </m:sup>
                    </m:sSup>
                  </m:oMath>
                </a14:m>
                <a:r>
                  <a:rPr lang="en-US" altLang="zh-CN" sz="16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16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altLang="zh-CN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most sensitive BDT interval </a:t>
                </a:r>
                <a:endParaRPr lang="en-US" altLang="zh-CN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2A9A615-B8FD-FFFD-6FA9-EB47CD7D9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405" y="2013228"/>
                <a:ext cx="1923177" cy="2831544"/>
              </a:xfrm>
              <a:prstGeom prst="rect">
                <a:avLst/>
              </a:prstGeom>
              <a:blipFill>
                <a:blip r:embed="rId6"/>
                <a:stretch>
                  <a:fillRect l="-1266" b="-17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815FC30F-65E6-4E96-4470-35C6A5587B6E}"/>
              </a:ext>
            </a:extLst>
          </p:cNvPr>
          <p:cNvSpPr txBox="1"/>
          <p:nvPr/>
        </p:nvSpPr>
        <p:spPr>
          <a:xfrm>
            <a:off x="6569811" y="6042294"/>
            <a:ext cx="2227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en-US" altLang="zh-CN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PRL 131 (2023) 041804</a:t>
            </a:r>
            <a:endParaRPr lang="en-US" altLang="zh-CN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3CC0030-C8DE-1312-0E73-FA8DD83BFD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34" y="5418627"/>
            <a:ext cx="4339966" cy="40389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CC9C19A-EC2E-C21F-B90B-02E2E804C69C}"/>
              </a:ext>
            </a:extLst>
          </p:cNvPr>
          <p:cNvSpPr txBox="1"/>
          <p:nvPr/>
        </p:nvSpPr>
        <p:spPr>
          <a:xfrm>
            <a:off x="437394" y="5855192"/>
            <a:ext cx="63751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ost stringent limit on the relevant FCNC couplings in the charm sector, allowing to set additional constraints on NP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5ACF2CB-FBF2-CCD7-FCF3-69054A790480}"/>
              </a:ext>
            </a:extLst>
          </p:cNvPr>
          <p:cNvSpPr txBox="1"/>
          <p:nvPr/>
        </p:nvSpPr>
        <p:spPr>
          <a:xfrm>
            <a:off x="1542779" y="5388090"/>
            <a:ext cx="4710677" cy="5143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1562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/>
              <p:nvPr/>
            </p:nvSpPr>
            <p:spPr>
              <a:xfrm>
                <a:off x="0" y="152662"/>
                <a:ext cx="9143999" cy="4700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𝟐𝟎𝟎𝟕</m:t>
                        </m:r>
                        <m:r>
                          <a:rPr lang="en-US" altLang="zh-CN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2400" b="1" dirty="0">
                    <a:solidFill>
                      <a:srgbClr val="000000"/>
                    </a:solidFill>
                    <a:sym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2400" b="1" i="1" dirty="0">
                    <a:solidFill>
                      <a:srgbClr val="000000"/>
                    </a:solidFill>
                    <a:effectLst/>
                    <a:latin typeface="CMBSY1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2400" b="1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dirty="0">
                    <a:solidFill>
                      <a:srgbClr val="000000"/>
                    </a:solidFill>
                    <a:effectLst/>
                    <a:latin typeface="CMBSY1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effectLst/>
                    <a:latin typeface="CMBX12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en-US" sz="2400" b="1" i="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662"/>
                <a:ext cx="9143999" cy="470000"/>
              </a:xfrm>
              <a:prstGeom prst="rect">
                <a:avLst/>
              </a:prstGeom>
              <a:blipFill>
                <a:blip r:embed="rId3"/>
                <a:stretch>
                  <a:fillRect t="-9091" b="-2987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22F8D87-8C7A-BE6E-9C90-26FDC18B0560}"/>
                  </a:ext>
                </a:extLst>
              </p:cNvPr>
              <p:cNvSpPr txBox="1"/>
              <p:nvPr/>
            </p:nvSpPr>
            <p:spPr>
              <a:xfrm>
                <a:off x="268686" y="780572"/>
                <a:ext cx="8476617" cy="1713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irst search for a rare charm-meson decay exploiting production via B decay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most promising approach appears to be with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b="1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en-US" b="1" i="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en-US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b="1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chain since the displaced vertex and exclusive final state provide powerful background rejection capabilities.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22F8D87-8C7A-BE6E-9C90-26FDC18B0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86" y="780572"/>
                <a:ext cx="8476617" cy="1713931"/>
              </a:xfrm>
              <a:prstGeom prst="rect">
                <a:avLst/>
              </a:prstGeom>
              <a:blipFill>
                <a:blip r:embed="rId4"/>
                <a:stretch>
                  <a:fillRect l="-431" r="-575" b="-49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FCCFC716-F4D7-6C51-9B87-76F47CCE7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6" y="2407388"/>
            <a:ext cx="6478806" cy="2457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D4CA815-0ACD-38EC-BA76-3DF40B3D7F5D}"/>
                  </a:ext>
                </a:extLst>
              </p:cNvPr>
              <p:cNvSpPr txBox="1"/>
              <p:nvPr/>
            </p:nvSpPr>
            <p:spPr>
              <a:xfrm>
                <a:off x="6888480" y="2494503"/>
                <a:ext cx="1813560" cy="18944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Reconstructed (left)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16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16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6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(right)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en-US" sz="16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16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16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6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for the selected candidates,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D4CA815-0ACD-38EC-BA76-3DF40B3D7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80" y="2494503"/>
                <a:ext cx="1813560" cy="1894493"/>
              </a:xfrm>
              <a:prstGeom prst="rect">
                <a:avLst/>
              </a:prstGeom>
              <a:blipFill>
                <a:blip r:embed="rId6"/>
                <a:stretch>
                  <a:fillRect l="-1333" r="-3667" b="-28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BDA6A999-9390-6F8C-9953-A89F7144DB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95" y="4849498"/>
            <a:ext cx="5166808" cy="4724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A39646B-70FF-037C-547A-25B31303CFA0}"/>
                  </a:ext>
                </a:extLst>
              </p:cNvPr>
              <p:cNvSpPr txBox="1"/>
              <p:nvPr/>
            </p:nvSpPr>
            <p:spPr>
              <a:xfrm>
                <a:off x="268686" y="5259146"/>
                <a:ext cx="8331754" cy="880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search for a rare charm-meson decay exploiting its production in B-meson decays. the most stringent </a:t>
                </a:r>
                <a:r>
                  <a:rPr lang="en-US" altLang="zh-CN" sz="18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</m:oMath>
                </a14:m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decays to leptonic final states.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A39646B-70FF-037C-547A-25B31303C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86" y="5259146"/>
                <a:ext cx="8331754" cy="880113"/>
              </a:xfrm>
              <a:prstGeom prst="rect">
                <a:avLst/>
              </a:prstGeom>
              <a:blipFill>
                <a:blip r:embed="rId8"/>
                <a:stretch>
                  <a:fillRect l="-439" b="-97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1A8A87C3-8B78-8CB4-7DD4-9666DE1DD04A}"/>
              </a:ext>
            </a:extLst>
          </p:cNvPr>
          <p:cNvSpPr txBox="1"/>
          <p:nvPr/>
        </p:nvSpPr>
        <p:spPr>
          <a:xfrm>
            <a:off x="6189533" y="6077428"/>
            <a:ext cx="26857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600" b="0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Eur. Phys. J. C 83, 666 (2023)</a:t>
            </a:r>
            <a:r>
              <a:rPr lang="fr-FR" altLang="zh-CN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9355CC7-4588-3EE9-F244-AE1FBEC18A72}"/>
              </a:ext>
            </a:extLst>
          </p:cNvPr>
          <p:cNvSpPr txBox="1"/>
          <p:nvPr/>
        </p:nvSpPr>
        <p:spPr>
          <a:xfrm>
            <a:off x="1054695" y="4806997"/>
            <a:ext cx="5043121" cy="5143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1271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/>
              <p:nvPr/>
            </p:nvSpPr>
            <p:spPr>
              <a:xfrm>
                <a:off x="0" y="91702"/>
                <a:ext cx="9143999" cy="5438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en-US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𝑲</m:t>
                        </m:r>
                      </m:e>
                      <m:sub>
                        <m:r>
                          <a:rPr lang="en-US" altLang="en-US" sz="24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𝐒</m:t>
                        </m:r>
                        <m:r>
                          <a:rPr lang="en-US" altLang="en-US" sz="24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(</m:t>
                        </m:r>
                        <m:r>
                          <a:rPr lang="en-US" altLang="en-US" sz="24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𝐋</m:t>
                        </m:r>
                        <m:r>
                          <a:rPr lang="en-US" altLang="en-US" sz="24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)</m:t>
                        </m:r>
                      </m:sub>
                      <m:sup>
                        <m:r>
                          <a:rPr lang="en-US" altLang="en-US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𝟎</m:t>
                        </m:r>
                      </m:sup>
                    </m:sSubSup>
                    <m:r>
                      <a:rPr lang="en-US" altLang="en-US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702"/>
                <a:ext cx="9143999" cy="543867"/>
              </a:xfrm>
              <a:prstGeom prst="rect">
                <a:avLst/>
              </a:prstGeom>
              <a:blipFill>
                <a:blip r:embed="rId3"/>
                <a:stretch>
                  <a:fillRect t="-3371" b="-1573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C22F8D87-8C7A-BE6E-9C90-26FDC18B0560}"/>
              </a:ext>
            </a:extLst>
          </p:cNvPr>
          <p:cNvSpPr txBox="1"/>
          <p:nvPr/>
        </p:nvSpPr>
        <p:spPr>
          <a:xfrm>
            <a:off x="346692" y="853811"/>
            <a:ext cx="8233934" cy="87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are FCNC process that has not yet been observed. In SM its decay rate is highly suppressed, with an expected branching fraction:  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4535719-978A-29EC-0A11-D913D3E1F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829" y="1807132"/>
            <a:ext cx="4171748" cy="41299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CD49A1A-1E40-D7AC-3AE6-2E8E7CFDE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29" y="2353197"/>
            <a:ext cx="4223644" cy="483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B8BE255-150C-7E96-158E-89E91CF164C8}"/>
                  </a:ext>
                </a:extLst>
              </p:cNvPr>
              <p:cNvSpPr txBox="1"/>
              <p:nvPr/>
            </p:nvSpPr>
            <p:spPr>
              <a:xfrm>
                <a:off x="346692" y="2962989"/>
                <a:ext cx="8298938" cy="2906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BSM can lead to large </a:t>
                </a:r>
                <a:r>
                  <a:rPr lang="en-US" altLang="zh-CN" sz="18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enhancements of </a:t>
                </a:r>
                <a:r>
                  <a:rPr lang="en-US" altLang="zh-CN" sz="1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18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18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S</m:t>
                        </m:r>
                        <m:r>
                          <a:rPr lang="en-US" altLang="en-US" sz="18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en-US" sz="18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L</m:t>
                        </m:r>
                        <m:r>
                          <a:rPr lang="en-US" altLang="en-US" sz="18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)</m:t>
                        </m:r>
                      </m:sub>
                      <m:sup>
                        <m:r>
                          <a:rPr lang="en-US" alt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0</m:t>
                        </m:r>
                      </m:sup>
                    </m:sSubSup>
                    <m:r>
                      <a:rPr lang="en-US" altLang="en-US" sz="1800" b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sz="18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800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8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800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sz="18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800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8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800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8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For instance, proposed </a:t>
                </a:r>
                <a:r>
                  <a:rPr lang="en-US" altLang="zh-CN" sz="18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dark-sector scenarios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enhance the BR by up to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∼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date, no direct experimental search of these decays has been performed.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1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analysis data(13 </a:t>
                </a:r>
                <a:r>
                  <a:rPr lang="en-US" altLang="zh-CN" sz="18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5.1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sample is split according to the L0 hardware trigger decision: </a:t>
                </a:r>
                <a:r>
                  <a:rPr lang="en-US" altLang="zh-CN" sz="18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TIS and </a:t>
                </a:r>
                <a:r>
                  <a:rPr lang="en-US" altLang="zh-CN" sz="18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xTOS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en-US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altLang="en-US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𝑆</m:t>
                        </m:r>
                      </m:sub>
                      <m:sup>
                        <m:r>
                          <a:rPr lang="en-US" altLang="en-US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0</m:t>
                        </m:r>
                      </m:sup>
                    </m:sSubSup>
                    <m:r>
                      <a:rPr lang="en-US" altLang="en-US" b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en-US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en-US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normalization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B8BE255-150C-7E96-158E-89E91CF16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92" y="2962989"/>
                <a:ext cx="8298938" cy="2906052"/>
              </a:xfrm>
              <a:prstGeom prst="rect">
                <a:avLst/>
              </a:prstGeom>
              <a:blipFill>
                <a:blip r:embed="rId6"/>
                <a:stretch>
                  <a:fillRect l="-514" b="-23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5C1686A7-3CF8-AE32-421E-1F648D1AB535}"/>
              </a:ext>
            </a:extLst>
          </p:cNvPr>
          <p:cNvSpPr txBox="1"/>
          <p:nvPr/>
        </p:nvSpPr>
        <p:spPr>
          <a:xfrm>
            <a:off x="6438666" y="5933254"/>
            <a:ext cx="22847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PRD108 (2023) L031102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77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/>
              <p:nvPr/>
            </p:nvSpPr>
            <p:spPr>
              <a:xfrm>
                <a:off x="0" y="101862"/>
                <a:ext cx="9143999" cy="5438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en-US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𝑲</m:t>
                        </m:r>
                      </m:e>
                      <m:sub>
                        <m:r>
                          <a:rPr lang="en-US" altLang="en-US" sz="24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𝐒</m:t>
                        </m:r>
                        <m:r>
                          <a:rPr lang="en-US" altLang="en-US" sz="24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(</m:t>
                        </m:r>
                        <m:r>
                          <a:rPr lang="en-US" altLang="en-US" sz="24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𝐋</m:t>
                        </m:r>
                        <m:r>
                          <a:rPr lang="en-US" altLang="en-US" sz="24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)</m:t>
                        </m:r>
                      </m:sub>
                      <m:sup>
                        <m:r>
                          <a:rPr lang="en-US" altLang="en-US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𝟎</m:t>
                        </m:r>
                      </m:sup>
                    </m:sSubSup>
                    <m:r>
                      <a:rPr lang="en-US" altLang="en-US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862"/>
                <a:ext cx="9143999" cy="543867"/>
              </a:xfrm>
              <a:prstGeom prst="rect">
                <a:avLst/>
              </a:prstGeom>
              <a:blipFill>
                <a:blip r:embed="rId3"/>
                <a:stretch>
                  <a:fillRect t="-3371" b="-1573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D0E4BC23-35A4-1549-365B-E95725AF35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1" y="989149"/>
            <a:ext cx="6461977" cy="347952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07EB79F-4E40-3092-616E-3611C85ED2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17" y="4843944"/>
            <a:ext cx="4580703" cy="10249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18306F5-2D21-24BE-8A86-ABA4EE0E6CD1}"/>
                  </a:ext>
                </a:extLst>
              </p:cNvPr>
              <p:cNvSpPr txBox="1"/>
              <p:nvPr/>
            </p:nvSpPr>
            <p:spPr>
              <a:xfrm>
                <a:off x="6854188" y="1246020"/>
                <a:ext cx="1869223" cy="25352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18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18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sz="1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18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18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1800" b="1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candidates in the (left) </a:t>
                </a:r>
                <a:r>
                  <a:rPr lang="en-US" altLang="zh-CN" sz="18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xTOS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trigger category, and (right) TIS trigger category.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18306F5-2D21-24BE-8A86-ABA4EE0E6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188" y="1246020"/>
                <a:ext cx="1869223" cy="2535246"/>
              </a:xfrm>
              <a:prstGeom prst="rect">
                <a:avLst/>
              </a:prstGeom>
              <a:blipFill>
                <a:blip r:embed="rId6"/>
                <a:stretch>
                  <a:fillRect l="-2265" r="-3560" b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F86A506F-25B1-5641-6A25-558702847929}"/>
              </a:ext>
            </a:extLst>
          </p:cNvPr>
          <p:cNvSpPr txBox="1"/>
          <p:nvPr/>
        </p:nvSpPr>
        <p:spPr>
          <a:xfrm>
            <a:off x="6438666" y="5897694"/>
            <a:ext cx="22847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PRD108 (2023) L031102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2130B44-E694-2681-E202-5C426F359E17}"/>
              </a:ext>
            </a:extLst>
          </p:cNvPr>
          <p:cNvSpPr txBox="1"/>
          <p:nvPr/>
        </p:nvSpPr>
        <p:spPr>
          <a:xfrm>
            <a:off x="1407160" y="4837476"/>
            <a:ext cx="4228238" cy="9130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180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/>
              <p:nvPr/>
            </p:nvSpPr>
            <p:spPr>
              <a:xfrm>
                <a:off x="0" y="132729"/>
                <a:ext cx="9144000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the rare decays </a:t>
                </a:r>
                <a14:m>
                  <m:oMath xmlns:m="http://schemas.openxmlformats.org/officeDocument/2006/math">
                    <m:r>
                      <a:rPr kumimoji="0" lang="en-US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𝑩</m:t>
                    </m:r>
                    <m:r>
                      <a:rPr kumimoji="0" lang="en-US" altLang="en-US" sz="2400" b="1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𝒔</m:t>
                    </m:r>
                    <m:r>
                      <a:rPr kumimoji="0" lang="en-US" altLang="en-US" sz="2400" b="1" i="1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𝟎</m:t>
                    </m:r>
                    <m:r>
                      <a:rPr kumimoji="0" lang="en-US" alt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𝑩</m:t>
                    </m:r>
                    <m:r>
                      <a:rPr kumimoji="0" lang="en-US" altLang="en-US" sz="2400" b="1" i="1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𝟎</m:t>
                    </m:r>
                    <m:r>
                      <a:rPr kumimoji="0" lang="en-US" alt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kumimoji="0" lang="en-US" altLang="en-US" sz="2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2729"/>
                <a:ext cx="9144000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B8B4E5A-9A48-5049-3ACB-419815187688}"/>
                  </a:ext>
                </a:extLst>
              </p:cNvPr>
              <p:cNvSpPr txBox="1"/>
              <p:nvPr/>
            </p:nvSpPr>
            <p:spPr>
              <a:xfrm>
                <a:off x="310393" y="762713"/>
                <a:ext cx="8611299" cy="2982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Highly suppressed 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SM: </a:t>
                </a:r>
                <a:r>
                  <a:rPr kumimoji="0" lang="en-US" altLang="zh-CN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BR (</a:t>
                </a:r>
                <a:r>
                  <a:rPr kumimoji="0" lang="en-US" altLang="zh-CN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altLang="zh-CN" sz="1800" b="0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kumimoji="0" lang="en-US" altLang="en-US" sz="1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4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𝜇</m:t>
                    </m:r>
                    <m:r>
                      <a:rPr kumimoji="0" lang="en-US" alt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~ </m:t>
                    </m:r>
                    <m:sSup>
                      <m:s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kumimoji="0" lang="en-US" altLang="en-US" sz="1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zh-CN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, BR(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kumimoji="0" lang="en-US" altLang="en-US" sz="1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4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𝜇</m:t>
                    </m:r>
                    <m:r>
                      <a:rPr kumimoji="0" lang="en-US" altLang="en-US" sz="1800" b="0" i="0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en-US" altLang="en-US" sz="1800" b="0" i="0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−10</m:t>
                        </m:r>
                      </m:sup>
                    </m:sSup>
                  </m:oMath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decays via scalar and pseudoscalar </a:t>
                </a:r>
                <a:r>
                  <a:rPr kumimoji="0" lang="en-US" altLang="zh-CN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Sgoldstino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particles into a pair of dimuons in the MSSM may lead to significant enhancements of the BRs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Furthermore, the decays into a pair of dimuons mediated by BSM light narrow scalars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kumimoji="0" lang="en-US" alt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en-US" sz="1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kumimoji="0" lang="en-US" altLang="en-US" sz="1800" b="0" i="0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kumimoji="0" lang="en-US" altLang="en-US" sz="1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kumimoji="0" lang="en-US" altLang="en-US" sz="1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kumimoji="0" lang="en-US" alt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0" lang="en-US" alt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kumimoji="0" lang="en-US" alt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kumimoji="0" lang="en-US" altLang="en-US" sz="1800" b="0" i="0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naturally occur in the extensions of SM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- In particular, such models can account for the long-standing tension of the anomalous magnetic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dipole moment of the muon, as well as the widely discussed anomalies in transitions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B8B4E5A-9A48-5049-3ACB-419815187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93" y="762713"/>
                <a:ext cx="8611299" cy="2982227"/>
              </a:xfrm>
              <a:prstGeom prst="rect">
                <a:avLst/>
              </a:prstGeom>
              <a:blipFill>
                <a:blip r:embed="rId4"/>
                <a:stretch>
                  <a:fillRect l="-495" r="-283" b="-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75303EBA-C23F-D264-3E46-07EA5B86BD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03" y="3673164"/>
            <a:ext cx="5456393" cy="27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9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14610AA-959D-95AB-3699-F8B35FBB4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9" y="1916885"/>
            <a:ext cx="5221552" cy="20154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CC2D1DB-7029-C089-5839-A0930ADC15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9" y="4232246"/>
            <a:ext cx="5313832" cy="22016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6550D3-0EC2-98F7-62AD-83AE636639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707" y="2186566"/>
            <a:ext cx="3396724" cy="1521833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3B2CC2D-C476-C887-1421-2F89C3B4B5DA}"/>
                  </a:ext>
                </a:extLst>
              </p:cNvPr>
              <p:cNvSpPr txBox="1"/>
              <p:nvPr/>
            </p:nvSpPr>
            <p:spPr>
              <a:xfrm>
                <a:off x="407914" y="794264"/>
                <a:ext cx="8274691" cy="964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evidence for  the six signal decay modes, with the most significant excesses found in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1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en-US" sz="1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kumimoji="0" lang="en-US" altLang="en-US" sz="1800" b="0" i="0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kumimoji="0" lang="en-US" altLang="en-US" sz="1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nor/>
                      </m:rPr>
                      <a:rPr kumimoji="0" lang="en-US" altLang="zh-CN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J</m:t>
                    </m:r>
                    <m:r>
                      <m:rPr>
                        <m:nor/>
                      </m:rPr>
                      <a:rPr kumimoji="0" lang="en-US" altLang="zh-CN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kumimoji="0" lang="en-US" alt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kumimoji="0" lang="en-US" alt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searches, amounting to 2</a:t>
                </a:r>
                <a14:m>
                  <m:oMath xmlns:m="http://schemas.openxmlformats.org/officeDocument/2006/math">
                    <m:r>
                      <a:rPr kumimoji="0" lang="zh-CN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3B2CC2D-C476-C887-1421-2F89C3B4B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14" y="794264"/>
                <a:ext cx="8274691" cy="964303"/>
              </a:xfrm>
              <a:prstGeom prst="rect">
                <a:avLst/>
              </a:prstGeom>
              <a:blipFill>
                <a:blip r:embed="rId6"/>
                <a:stretch>
                  <a:fillRect l="-516" b="-50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5D184491-14CD-E97B-6836-F7A76F85C762}"/>
              </a:ext>
            </a:extLst>
          </p:cNvPr>
          <p:cNvSpPr txBox="1"/>
          <p:nvPr/>
        </p:nvSpPr>
        <p:spPr>
          <a:xfrm>
            <a:off x="5574707" y="4136398"/>
            <a:ext cx="3279873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most stringent limits on each of the six decays 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3">
                <a:extLst>
                  <a:ext uri="{FF2B5EF4-FFF2-40B4-BE49-F238E27FC236}">
                    <a16:creationId xmlns:a16="http://schemas.microsoft.com/office/drawing/2014/main" id="{D22C0CF6-5FCD-CAB6-2DD4-198B203C357C}"/>
                  </a:ext>
                </a:extLst>
              </p:cNvPr>
              <p:cNvSpPr txBox="1"/>
              <p:nvPr/>
            </p:nvSpPr>
            <p:spPr>
              <a:xfrm>
                <a:off x="0" y="168289"/>
                <a:ext cx="9144000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the rare decays </a:t>
                </a:r>
                <a14:m>
                  <m:oMath xmlns:m="http://schemas.openxmlformats.org/officeDocument/2006/math">
                    <m:r>
                      <a:rPr kumimoji="0" lang="en-US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𝑩</m:t>
                    </m:r>
                    <m:r>
                      <a:rPr kumimoji="0" lang="en-US" altLang="en-US" sz="2400" b="1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𝒔</m:t>
                    </m:r>
                    <m:r>
                      <a:rPr kumimoji="0" lang="en-US" altLang="en-US" sz="2400" b="1" i="1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𝟎</m:t>
                    </m:r>
                    <m:r>
                      <a:rPr kumimoji="0" lang="en-US" alt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𝑩</m:t>
                    </m:r>
                    <m:r>
                      <a:rPr kumimoji="0" lang="en-US" altLang="en-US" sz="2400" b="1" i="1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𝟎</m:t>
                    </m:r>
                    <m:r>
                      <a:rPr kumimoji="0" lang="en-US" alt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kumimoji="0" lang="en-US" altLang="en-US" sz="2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3">
                <a:extLst>
                  <a:ext uri="{FF2B5EF4-FFF2-40B4-BE49-F238E27FC236}">
                    <a16:creationId xmlns:a16="http://schemas.microsoft.com/office/drawing/2014/main" id="{D22C0CF6-5FCD-CAB6-2DD4-198B203C3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8289"/>
                <a:ext cx="9144000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84511796-12EA-B42F-970C-3AF3D16B44EE}"/>
              </a:ext>
            </a:extLst>
          </p:cNvPr>
          <p:cNvSpPr txBox="1"/>
          <p:nvPr/>
        </p:nvSpPr>
        <p:spPr>
          <a:xfrm>
            <a:off x="6775159" y="5660363"/>
            <a:ext cx="19074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 03 (2022) 109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96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/>
              <p:nvPr/>
            </p:nvSpPr>
            <p:spPr>
              <a:xfrm>
                <a:off x="0" y="168289"/>
                <a:ext cx="9144000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en-US" altLang="zh-CN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baryon and lepton</a:t>
                </a:r>
                <a:r>
                  <a:rPr lang="en-US" altLang="zh-CN" sz="22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violating decays </a:t>
                </a:r>
                <a14:m>
                  <m:oMath xmlns:m="http://schemas.openxmlformats.org/officeDocument/2006/math">
                    <m:r>
                      <a:rPr lang="en-US" alt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𝐁</m:t>
                    </m:r>
                    <m:r>
                      <a:rPr lang="en-US" altLang="en-US" sz="2200" b="1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𝐬</m:t>
                    </m:r>
                    <m:r>
                      <a:rPr lang="en-US" altLang="en-US" sz="2200" b="1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𝟎</m:t>
                    </m:r>
                    <m:r>
                      <a:rPr lang="en-US" alt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r>
                      <a:rPr lang="en-US" alt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𝐩</m:t>
                    </m:r>
                    <m:r>
                      <a:rPr lang="en-US" altLang="zh-CN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𝛍</m:t>
                    </m:r>
                  </m:oMath>
                </a14:m>
                <a:r>
                  <a:rPr lang="en-US" altLang="en-US" sz="22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-</a:t>
                </a:r>
                <a:r>
                  <a:rPr lang="en-US" altLang="en-US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𝐁</m:t>
                    </m:r>
                    <m:r>
                      <a:rPr lang="en-US" altLang="en-US" sz="2200" b="1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𝟎</m:t>
                    </m:r>
                    <m:r>
                      <a:rPr lang="en-US" alt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r>
                      <a:rPr lang="en-US" alt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𝐩</m:t>
                    </m:r>
                    <m:r>
                      <a:rPr lang="en-US" altLang="zh-CN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𝛍</m:t>
                    </m:r>
                  </m:oMath>
                </a14:m>
                <a:r>
                  <a:rPr lang="en-US" altLang="en-US" sz="22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-</a:t>
                </a:r>
              </a:p>
            </p:txBody>
          </p:sp>
        </mc:Choice>
        <mc:Fallback xmlns="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8289"/>
                <a:ext cx="9144000" cy="430887"/>
              </a:xfrm>
              <a:prstGeom prst="rect">
                <a:avLst/>
              </a:prstGeom>
              <a:blipFill>
                <a:blip r:embed="rId3"/>
                <a:stretch>
                  <a:fillRect t="-10000" b="-2857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5DEAD447-F8CC-F3BF-19BF-761CBA4E3207}"/>
              </a:ext>
            </a:extLst>
          </p:cNvPr>
          <p:cNvSpPr txBox="1"/>
          <p:nvPr/>
        </p:nvSpPr>
        <p:spPr>
          <a:xfrm>
            <a:off x="264593" y="949231"/>
            <a:ext cx="4784927" cy="3372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Matter-antimatter asymmetry is a serious challenge to our understanding of nature. Proposed three necessary conditions to produce such a large matter-antimatter asymmetry, </a:t>
            </a:r>
            <a:r>
              <a:rPr lang="en-US" altLang="zh-CN" sz="1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one of which is baryon number violation.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Various violation processes have been searched for in </a:t>
            </a:r>
            <a:r>
              <a:rPr lang="en-US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τ</a:t>
            </a:r>
            <a:r>
              <a:rPr lang="en-US" altLang="zh-CN" sz="1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Λ</a:t>
            </a:r>
            <a:r>
              <a:rPr lang="en-US" altLang="zh-CN" sz="1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1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J/ψ</a:t>
            </a:r>
            <a:r>
              <a:rPr lang="en-US" altLang="zh-CN" sz="1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and </a:t>
            </a:r>
            <a:r>
              <a:rPr lang="en-US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1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decays by the CLEO, CLAS, BESIII and BABAR experiments, but no evidence has been found so far.</a:t>
            </a:r>
            <a:endParaRPr lang="zh-CN" altLang="zh-CN" sz="1600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7B77BD8-D5D7-078D-195B-907286FB22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7"/>
          <a:stretch/>
        </p:blipFill>
        <p:spPr>
          <a:xfrm>
            <a:off x="1211883" y="4223629"/>
            <a:ext cx="6827812" cy="216011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E7236D5-6AB8-91E2-462B-55219554AD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28" y="1377211"/>
            <a:ext cx="3608726" cy="202774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D005DB3-65B9-027D-FF79-C9BDDFDC3D73}"/>
              </a:ext>
            </a:extLst>
          </p:cNvPr>
          <p:cNvSpPr txBox="1"/>
          <p:nvPr/>
        </p:nvSpPr>
        <p:spPr>
          <a:xfrm>
            <a:off x="6622590" y="854403"/>
            <a:ext cx="1554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</a:rPr>
              <a:t>? ?</a:t>
            </a:r>
            <a:r>
              <a:rPr lang="zh-CN" altLang="en-US" sz="3200" dirty="0">
                <a:solidFill>
                  <a:srgbClr val="0000FF"/>
                </a:solidFill>
              </a:rPr>
              <a:t> </a:t>
            </a:r>
            <a:r>
              <a:rPr lang="en-US" altLang="zh-CN" sz="3200" dirty="0">
                <a:solidFill>
                  <a:srgbClr val="0000FF"/>
                </a:solidFill>
              </a:rPr>
              <a:t>?</a:t>
            </a:r>
            <a:endParaRPr lang="zh-CN" altLang="en-US" sz="3200" dirty="0">
              <a:solidFill>
                <a:srgbClr val="0000FF"/>
              </a:solidFill>
            </a:endParaRPr>
          </a:p>
          <a:p>
            <a:endParaRPr lang="zh-CN" alt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9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508BC6D-3863-5832-E2AF-85F638E6BA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8" y="1723938"/>
            <a:ext cx="3561127" cy="46766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3F7F846-567D-A846-25A9-FC8E29F81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95" y="1055618"/>
            <a:ext cx="4864145" cy="1701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12CBA33-422C-FF11-3B9D-EEEDD37A3207}"/>
                  </a:ext>
                </a:extLst>
              </p:cNvPr>
              <p:cNvSpPr txBox="1"/>
              <p:nvPr/>
            </p:nvSpPr>
            <p:spPr>
              <a:xfrm>
                <a:off x="4474692" y="2977391"/>
                <a:ext cx="4295440" cy="1156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 from the CLs scan used to obtain the limit on BR(</a:t>
                </a:r>
                <a14:m>
                  <m:oMath xmlns:m="http://schemas.openxmlformats.org/officeDocument/2006/math">
                    <m:r>
                      <a:rPr lang="en-US" altLang="en-US" sz="16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𝐵</m:t>
                    </m:r>
                    <m:r>
                      <a:rPr lang="en-US" altLang="en-US" sz="1600" b="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0</m:t>
                    </m:r>
                    <m:r>
                      <a:rPr lang="en-US" altLang="en-US" sz="1600" b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r>
                      <a:rPr lang="en-US" altLang="en-US" sz="16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𝑝</m:t>
                    </m:r>
                    <m:r>
                      <a:rPr lang="en-US" altLang="zh-CN" sz="16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𝜇</m:t>
                    </m:r>
                    <m:r>
                      <m:rPr>
                        <m:nor/>
                      </m:rPr>
                      <a:rPr lang="en-US" altLang="en-US" sz="1600" baseline="30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BR(</a:t>
                </a:r>
                <a14:m>
                  <m:oMath xmlns:m="http://schemas.openxmlformats.org/officeDocument/2006/math">
                    <m:r>
                      <a:rPr lang="en-US" altLang="en-US" sz="16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𝐵</m:t>
                    </m:r>
                    <m:r>
                      <a:rPr lang="en-US" altLang="en-US" sz="1600" b="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𝑠</m:t>
                    </m:r>
                    <m:r>
                      <a:rPr lang="en-US" altLang="en-US" sz="1600" b="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0</m:t>
                    </m:r>
                    <m:r>
                      <a:rPr lang="en-US" altLang="en-US" sz="1600" b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r>
                      <a:rPr lang="en-US" altLang="en-US" sz="16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𝑝</m:t>
                    </m:r>
                    <m:r>
                      <a:rPr lang="en-US" altLang="zh-CN" sz="16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𝜇</m:t>
                    </m:r>
                    <m:r>
                      <m:rPr>
                        <m:nor/>
                      </m:rPr>
                      <a:rPr lang="en-US" altLang="en-US" sz="1600" baseline="30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upper limits on these decays </a:t>
                </a:r>
                <a:endParaRPr lang="zh-CN" alt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12CBA33-422C-FF11-3B9D-EEEDD37A3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692" y="2977391"/>
                <a:ext cx="4295440" cy="1156086"/>
              </a:xfrm>
              <a:prstGeom prst="rect">
                <a:avLst/>
              </a:prstGeom>
              <a:blipFill>
                <a:blip r:embed="rId5"/>
                <a:stretch>
                  <a:fillRect l="-567" b="-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558EC679-ADE6-DBD1-EF9F-DF4B7AC1C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692" y="4900267"/>
            <a:ext cx="4448943" cy="99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B8B4E5A-9A48-5049-3ACB-419815187688}"/>
              </a:ext>
            </a:extLst>
          </p:cNvPr>
          <p:cNvSpPr txBox="1"/>
          <p:nvPr/>
        </p:nvSpPr>
        <p:spPr>
          <a:xfrm>
            <a:off x="310393" y="829823"/>
            <a:ext cx="3762462" cy="786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Mass distribution of signal candidates for Run 2 samples in regions of MLP.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3">
                <a:extLst>
                  <a:ext uri="{FF2B5EF4-FFF2-40B4-BE49-F238E27FC236}">
                    <a16:creationId xmlns:a16="http://schemas.microsoft.com/office/drawing/2014/main" id="{288752B6-3C12-49FA-8D57-BC140DF21776}"/>
                  </a:ext>
                </a:extLst>
              </p:cNvPr>
              <p:cNvSpPr txBox="1"/>
              <p:nvPr/>
            </p:nvSpPr>
            <p:spPr>
              <a:xfrm>
                <a:off x="0" y="168289"/>
                <a:ext cx="9144000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en-US" altLang="zh-CN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baryon and lepton</a:t>
                </a:r>
                <a:r>
                  <a:rPr lang="en-US" altLang="zh-CN" sz="22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violating decays </a:t>
                </a:r>
                <a14:m>
                  <m:oMath xmlns:m="http://schemas.openxmlformats.org/officeDocument/2006/math">
                    <m:r>
                      <a:rPr lang="en-US" alt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𝐁</m:t>
                    </m:r>
                    <m:r>
                      <a:rPr lang="en-US" altLang="en-US" sz="2200" b="1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𝐬</m:t>
                    </m:r>
                    <m:r>
                      <a:rPr lang="en-US" altLang="en-US" sz="2200" b="1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𝟎</m:t>
                    </m:r>
                    <m:r>
                      <a:rPr lang="en-US" alt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r>
                      <a:rPr lang="en-US" alt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𝐩</m:t>
                    </m:r>
                    <m:r>
                      <a:rPr lang="en-US" altLang="zh-CN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𝛍</m:t>
                    </m:r>
                  </m:oMath>
                </a14:m>
                <a:r>
                  <a:rPr lang="en-US" altLang="en-US" sz="22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-</a:t>
                </a:r>
                <a:r>
                  <a:rPr lang="en-US" altLang="en-US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𝐁</m:t>
                    </m:r>
                    <m:r>
                      <a:rPr lang="en-US" altLang="en-US" sz="2200" b="1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𝟎</m:t>
                    </m:r>
                    <m:r>
                      <a:rPr lang="en-US" alt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r>
                      <a:rPr lang="en-US" alt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𝐩</m:t>
                    </m:r>
                    <m:r>
                      <a:rPr lang="en-US" altLang="zh-CN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𝛍</m:t>
                    </m:r>
                  </m:oMath>
                </a14:m>
                <a:r>
                  <a:rPr lang="en-US" altLang="en-US" sz="22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-</a:t>
                </a:r>
              </a:p>
            </p:txBody>
          </p:sp>
        </mc:Choice>
        <mc:Fallback xmlns="">
          <p:sp>
            <p:nvSpPr>
              <p:cNvPr id="13" name="文本框 3">
                <a:extLst>
                  <a:ext uri="{FF2B5EF4-FFF2-40B4-BE49-F238E27FC236}">
                    <a16:creationId xmlns:a16="http://schemas.microsoft.com/office/drawing/2014/main" id="{288752B6-3C12-49FA-8D57-BC140DF21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8289"/>
                <a:ext cx="9144000" cy="430887"/>
              </a:xfrm>
              <a:prstGeom prst="rect">
                <a:avLst/>
              </a:prstGeom>
              <a:blipFill>
                <a:blip r:embed="rId7"/>
                <a:stretch>
                  <a:fillRect t="-10000" b="-2857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C82FFE37-390A-5205-CFD5-D1154A248AB8}"/>
              </a:ext>
            </a:extLst>
          </p:cNvPr>
          <p:cNvSpPr txBox="1"/>
          <p:nvPr/>
        </p:nvSpPr>
        <p:spPr>
          <a:xfrm>
            <a:off x="7060374" y="6079352"/>
            <a:ext cx="18906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en-US" altLang="zh-CN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arXiv:2210.10412</a:t>
            </a:r>
            <a:endParaRPr lang="en-US" altLang="zh-CN" sz="1600" b="1" i="0" cap="all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97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/>
              <p:nvPr/>
            </p:nvSpPr>
            <p:spPr>
              <a:xfrm>
                <a:off x="0" y="126346"/>
                <a:ext cx="9144000" cy="4828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LFV decays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en-US" sz="2400" b="1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𝝓</m:t>
                    </m:r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en-US" sz="24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𝟎</m:t>
                        </m:r>
                      </m:sup>
                    </m:sSup>
                    <m:r>
                      <a:rPr lang="en-US" altLang="en-US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𝑲</m:t>
                        </m:r>
                      </m:e>
                      <m:sup>
                        <m:r>
                          <a:rPr lang="en-US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∗</m:t>
                        </m:r>
                        <m:r>
                          <a:rPr lang="en-US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∓</m:t>
                        </m:r>
                      </m:sup>
                    </m:sSup>
                  </m:oMath>
                </a14:m>
                <a:endPara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6346"/>
                <a:ext cx="9144000" cy="482824"/>
              </a:xfrm>
              <a:prstGeom prst="rect">
                <a:avLst/>
              </a:prstGeom>
              <a:blipFill>
                <a:blip r:embed="rId3"/>
                <a:stretch>
                  <a:fillRect t="-5063" b="-2911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9591936-E2F4-36D0-2353-DEB3ADDC2829}"/>
                  </a:ext>
                </a:extLst>
              </p:cNvPr>
              <p:cNvSpPr txBox="1"/>
              <p:nvPr/>
            </p:nvSpPr>
            <p:spPr>
              <a:xfrm>
                <a:off x="406866" y="802002"/>
                <a:ext cx="8380602" cy="2769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observation of LFV decays involving charged leptons would constitute a clear and unambiguous sign of New Physics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- Specific NP scenarios that can induce LFV b-hadron decays include models with scalar or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vector leptoquarks and models with additional Z’ bosons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flavour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anomalies in rare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also make LFV important, as lepton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flavour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non-universality is closely connected with LFV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9591936-E2F4-36D0-2353-DEB3ADDC2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66" y="802002"/>
                <a:ext cx="8380602" cy="2769989"/>
              </a:xfrm>
              <a:prstGeom prst="rect">
                <a:avLst/>
              </a:prstGeom>
              <a:blipFill>
                <a:blip r:embed="rId4"/>
                <a:stretch>
                  <a:fillRect l="-509" r="-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A34DB0E7-D581-8152-8188-FEE73A8E0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81" y="3297442"/>
            <a:ext cx="2711448" cy="200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F8BE6A3-F64F-F403-8A0E-7AAF73B35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822" y="3318411"/>
            <a:ext cx="2683081" cy="198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D9ECACE-4622-CA98-8719-8291A3D3CB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3" y="3606800"/>
            <a:ext cx="3083259" cy="1361368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69CE5C1-A6C0-6725-E1E9-79155E9696B1}"/>
              </a:ext>
            </a:extLst>
          </p:cNvPr>
          <p:cNvSpPr txBox="1"/>
          <p:nvPr/>
        </p:nvSpPr>
        <p:spPr>
          <a:xfrm>
            <a:off x="246367" y="5325417"/>
            <a:ext cx="329163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world's most stringent limits to date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219581F-3DE4-1EA0-192E-18F4ACF57B80}"/>
              </a:ext>
            </a:extLst>
          </p:cNvPr>
          <p:cNvSpPr txBox="1"/>
          <p:nvPr/>
        </p:nvSpPr>
        <p:spPr>
          <a:xfrm>
            <a:off x="7043608" y="6014323"/>
            <a:ext cx="23017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arXiv:2207.04005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9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3">
            <a:extLst>
              <a:ext uri="{FF2B5EF4-FFF2-40B4-BE49-F238E27FC236}">
                <a16:creationId xmlns:a16="http://schemas.microsoft.com/office/drawing/2014/main" id="{AF8A71D0-D6FF-6129-ABE8-DA99653B18C0}"/>
              </a:ext>
            </a:extLst>
          </p:cNvPr>
          <p:cNvSpPr txBox="1"/>
          <p:nvPr/>
        </p:nvSpPr>
        <p:spPr>
          <a:xfrm>
            <a:off x="0" y="152662"/>
            <a:ext cx="914399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content</a:t>
            </a:r>
            <a:endParaRPr lang="en-US" altLang="en-US" sz="2400" b="1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DB3FBD8-D4CA-BD3D-3884-B16C29836B69}"/>
              </a:ext>
            </a:extLst>
          </p:cNvPr>
          <p:cNvSpPr txBox="1"/>
          <p:nvPr/>
        </p:nvSpPr>
        <p:spPr>
          <a:xfrm>
            <a:off x="768696" y="3617532"/>
            <a:ext cx="7525317" cy="82375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Rare decay (including LFV)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D05E9E9-E540-15B4-30EE-AE0B09177412}"/>
              </a:ext>
            </a:extLst>
          </p:cNvPr>
          <p:cNvSpPr txBox="1"/>
          <p:nvPr/>
        </p:nvSpPr>
        <p:spPr>
          <a:xfrm>
            <a:off x="768698" y="2148143"/>
            <a:ext cx="7525317" cy="82375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 CPV Searches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85F3047-71E5-96F2-83C0-3DCC7FB4DF5A}"/>
              </a:ext>
            </a:extLst>
          </p:cNvPr>
          <p:cNvSpPr txBox="1"/>
          <p:nvPr/>
        </p:nvSpPr>
        <p:spPr>
          <a:xfrm>
            <a:off x="330282" y="965063"/>
            <a:ext cx="8212822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Mainly focus on the results related with Charm and </a:t>
            </a:r>
            <a:r>
              <a:rPr lang="en-US" altLang="zh-CN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typical 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DC32192-1250-D523-B163-EB079C0BA2B8}"/>
              </a:ext>
            </a:extLst>
          </p:cNvPr>
          <p:cNvSpPr txBox="1"/>
          <p:nvPr/>
        </p:nvSpPr>
        <p:spPr>
          <a:xfrm>
            <a:off x="768696" y="5068571"/>
            <a:ext cx="7525317" cy="82375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LFU test results</a:t>
            </a:r>
          </a:p>
        </p:txBody>
      </p:sp>
    </p:spTree>
    <p:extLst>
      <p:ext uri="{BB962C8B-B14F-4D97-AF65-F5344CB8AC3E}">
        <p14:creationId xmlns:p14="http://schemas.microsoft.com/office/powerpoint/2010/main" val="2005637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/>
              <p:nvPr/>
            </p:nvSpPr>
            <p:spPr>
              <a:xfrm>
                <a:off x="0" y="126346"/>
                <a:ext cx="9144000" cy="4828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LFV decays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𝟎</m:t>
                        </m:r>
                      </m:sup>
                    </m:sSup>
                    <m:r>
                      <a:rPr lang="en-US" altLang="en-US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𝑲</m:t>
                        </m:r>
                      </m:e>
                      <m:sup>
                        <m: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∗</m:t>
                        </m:r>
                        <m: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∓</m:t>
                        </m:r>
                      </m:sup>
                    </m:sSup>
                  </m:oMath>
                </a14:m>
                <a:endPara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6346"/>
                <a:ext cx="9144000" cy="482824"/>
              </a:xfrm>
              <a:prstGeom prst="rect">
                <a:avLst/>
              </a:prstGeom>
              <a:blipFill>
                <a:blip r:embed="rId3"/>
                <a:stretch>
                  <a:fillRect t="-5063" b="-2911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19591936-E2F4-36D0-2353-DEB3ADDC2829}"/>
              </a:ext>
            </a:extLst>
          </p:cNvPr>
          <p:cNvSpPr txBox="1"/>
          <p:nvPr/>
        </p:nvSpPr>
        <p:spPr>
          <a:xfrm>
            <a:off x="406866" y="802002"/>
            <a:ext cx="8380602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ever investigated by any prior experiment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69CE5C1-A6C0-6725-E1E9-79155E9696B1}"/>
              </a:ext>
            </a:extLst>
          </p:cNvPr>
          <p:cNvSpPr txBox="1"/>
          <p:nvPr/>
        </p:nvSpPr>
        <p:spPr>
          <a:xfrm>
            <a:off x="496067" y="5494582"/>
            <a:ext cx="4952582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world's most stringent limits to date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A91AED0-C1F6-C9B2-AD79-7A802DFD9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493" y="1800647"/>
            <a:ext cx="4093121" cy="27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B02E7A1-5A99-CDB6-A848-8B356363F13F}"/>
              </a:ext>
            </a:extLst>
          </p:cNvPr>
          <p:cNvSpPr/>
          <p:nvPr/>
        </p:nvSpPr>
        <p:spPr bwMode="auto">
          <a:xfrm>
            <a:off x="3689802" y="1536394"/>
            <a:ext cx="1988192" cy="26425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</a:rPr>
              <a:t>corrected mass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EB22F89-39CC-868F-5B99-E3575725562E}"/>
              </a:ext>
            </a:extLst>
          </p:cNvPr>
          <p:cNvSpPr txBox="1"/>
          <p:nvPr/>
        </p:nvSpPr>
        <p:spPr>
          <a:xfrm>
            <a:off x="6942972" y="5614102"/>
            <a:ext cx="18696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arXiv:2209.09846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B230A7F-DC91-C26A-334B-402C836E7704}"/>
                  </a:ext>
                </a:extLst>
              </p:cNvPr>
              <p:cNvSpPr txBox="1"/>
              <p:nvPr/>
            </p:nvSpPr>
            <p:spPr>
              <a:xfrm>
                <a:off x="805343" y="4800946"/>
                <a:ext cx="7449423" cy="372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BR(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alt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altLang="en-US" sz="1800" b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∗0</m:t>
                        </m:r>
                      </m:sup>
                    </m:sSup>
                    <m:sSup>
                      <m:sSupPr>
                        <m:ctrlPr>
                          <a:rPr lang="en-US" altLang="en-US" sz="18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800" b="0" i="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sz="18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en-US" sz="1800" b="0" i="0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&lt;1.0(1.2)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BR(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alt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∗0</m:t>
                        </m:r>
                      </m:sup>
                    </m:sSup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b="0" i="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en-US" b="0" i="0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&lt;8.2(9.8)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B230A7F-DC91-C26A-334B-402C836E7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43" y="4800946"/>
                <a:ext cx="7449423" cy="372410"/>
              </a:xfrm>
              <a:prstGeom prst="rect">
                <a:avLst/>
              </a:prstGeom>
              <a:blipFill>
                <a:blip r:embed="rId7"/>
                <a:stretch>
                  <a:fillRect l="-655" t="-819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774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3">
                <a:extLst>
                  <a:ext uri="{FF2B5EF4-FFF2-40B4-BE49-F238E27FC236}">
                    <a16:creationId xmlns:a16="http://schemas.microsoft.com/office/drawing/2014/main" id="{0151F221-6164-EBA2-3A4F-C8B0CDA7C938}"/>
                  </a:ext>
                </a:extLst>
              </p:cNvPr>
              <p:cNvSpPr txBox="1"/>
              <p:nvPr/>
            </p:nvSpPr>
            <p:spPr>
              <a:xfrm>
                <a:off x="0" y="153322"/>
                <a:ext cx="9144000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the rare hadronic decay </a:t>
                </a:r>
                <a:r>
                  <a:rPr lang="en-US" altLang="zh-CN" sz="2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b="1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b="1" i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bar>
                      <m:barPr>
                        <m:pos m:val="top"/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bar>
                  </m:oMath>
                </a14:m>
                <a:endParaRPr lang="en-US" altLang="en-US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3">
                <a:extLst>
                  <a:ext uri="{FF2B5EF4-FFF2-40B4-BE49-F238E27FC236}">
                    <a16:creationId xmlns:a16="http://schemas.microsoft.com/office/drawing/2014/main" id="{0151F221-6164-EBA2-3A4F-C8B0CDA7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3322"/>
                <a:ext cx="9144000" cy="461665"/>
              </a:xfrm>
              <a:prstGeom prst="rect">
                <a:avLst/>
              </a:prstGeom>
              <a:blipFill>
                <a:blip r:embed="rId2"/>
                <a:stretch>
                  <a:fillRect t="-10526" b="-2894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BE5786F-4793-FCAC-2629-C84072C7D07C}"/>
                  </a:ext>
                </a:extLst>
              </p:cNvPr>
              <p:cNvSpPr txBox="1"/>
              <p:nvPr/>
            </p:nvSpPr>
            <p:spPr>
              <a:xfrm>
                <a:off x="129241" y="1042805"/>
                <a:ext cx="8427207" cy="1868035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214313" indent="-214313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To date only three charmless two-body baryonic decays have been observed, namely the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p</a:t>
                </a:r>
                <a:r>
                  <a:rPr lang="el-GR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l-GR" altLang="zh-CN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el-GR" altLang="zh-CN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bar>
                  </m:oMath>
                </a14:m>
                <a:r>
                  <a:rPr lang="el-GR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(1520)</a:t>
                </a:r>
                <a:r>
                  <a:rPr lang="el-GR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p</a:t>
                </a:r>
                <a:r>
                  <a:rPr lang="el-GR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l-GR" altLang="zh-CN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el-GR" altLang="zh-CN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bar>
                  </m:oMath>
                </a14:m>
                <a:r>
                  <a:rPr lang="el-GR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and 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i="1" kern="100" baseline="300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→ 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𝑝</m:t>
                    </m:r>
                    <m:bar>
                      <m:barPr>
                        <m:pos m:val="top"/>
                        <m:ctrlP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bar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modes. </a:t>
                </a:r>
              </a:p>
              <a:p>
                <a:pPr marL="214313" indent="-214313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altLang="zh-CN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14313" indent="-214313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Run-I result: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BR(</a:t>
                </a:r>
                <a:r>
                  <a:rPr lang="en-US" altLang="zh-CN" sz="1600" i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1600" i="1" kern="100" baseline="300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1600" i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→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𝑝</m:t>
                    </m:r>
                    <m:bar>
                      <m:barPr>
                        <m:pos m:val="top"/>
                        <m:ctrlPr>
                          <a:rPr lang="en-US" altLang="zh-CN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bar>
                  </m:oMath>
                </a14:m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)=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(1.25±0.27±0.18)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altLang="zh-CN" sz="16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BE5786F-4793-FCAC-2629-C84072C7D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41" y="1042805"/>
                <a:ext cx="8427207" cy="1868035"/>
              </a:xfrm>
              <a:prstGeom prst="rect">
                <a:avLst/>
              </a:prstGeom>
              <a:blipFill>
                <a:blip r:embed="rId3"/>
                <a:stretch>
                  <a:fillRect l="-434" r="-5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921D3CD6-EB7A-89EA-D544-54A2359C6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9" y="3147175"/>
            <a:ext cx="3938697" cy="287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0F35FFF-8319-874A-0724-020D6F775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32" y="3240683"/>
            <a:ext cx="3984010" cy="269185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8B85C09-3654-96C8-CDAD-4D7EA21393BD}"/>
              </a:ext>
            </a:extLst>
          </p:cNvPr>
          <p:cNvSpPr txBox="1"/>
          <p:nvPr/>
        </p:nvSpPr>
        <p:spPr>
          <a:xfrm>
            <a:off x="6929306" y="6026051"/>
            <a:ext cx="17240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arXiv:2206.06673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20B04071-3B4B-43CF-62CA-6AB214CACCBF}"/>
              </a:ext>
            </a:extLst>
          </p:cNvPr>
          <p:cNvCxnSpPr>
            <a:cxnSpLocks/>
          </p:cNvCxnSpPr>
          <p:nvPr/>
        </p:nvCxnSpPr>
        <p:spPr>
          <a:xfrm flipH="1">
            <a:off x="2418080" y="3896360"/>
            <a:ext cx="695960" cy="132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83508441-AD18-2AEE-F476-0870038D4852}"/>
              </a:ext>
            </a:extLst>
          </p:cNvPr>
          <p:cNvCxnSpPr>
            <a:cxnSpLocks/>
          </p:cNvCxnSpPr>
          <p:nvPr/>
        </p:nvCxnSpPr>
        <p:spPr>
          <a:xfrm flipH="1">
            <a:off x="3068320" y="4185920"/>
            <a:ext cx="457200" cy="8413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074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F654098-23EF-60AB-79F8-7DC4C6934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74" y="2306620"/>
            <a:ext cx="6016744" cy="601675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C48FF5C-21BA-A344-906D-0E42A1582379}"/>
                  </a:ext>
                </a:extLst>
              </p:cNvPr>
              <p:cNvSpPr txBox="1"/>
              <p:nvPr/>
            </p:nvSpPr>
            <p:spPr>
              <a:xfrm>
                <a:off x="331365" y="989527"/>
                <a:ext cx="7894041" cy="1317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statistically significant excess 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decay is observed.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90% (95%) upper limit on the </a:t>
                </a:r>
                <a:r>
                  <a:rPr lang="en-US" altLang="zh-CN" i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i="1" kern="1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i="1" kern="1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i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bar>
                      <m:barPr>
                        <m:pos m:val="top"/>
                        <m:ctrlP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bar>
                    <m:r>
                      <a:rPr lang="en-US" altLang="zh-CN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branching fraction is set at</a:t>
                </a:r>
                <a:endParaRPr lang="en-US" altLang="zh-CN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altLang="zh-CN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C48FF5C-21BA-A344-906D-0E42A1582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65" y="989527"/>
                <a:ext cx="7894041" cy="1317092"/>
              </a:xfrm>
              <a:prstGeom prst="rect">
                <a:avLst/>
              </a:prstGeom>
              <a:blipFill>
                <a:blip r:embed="rId3"/>
                <a:stretch>
                  <a:fillRect l="-6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84140B0F-815B-2833-6EB5-22ADE0CFC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34" y="4157148"/>
            <a:ext cx="7860950" cy="82464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45CD771-9BA9-10F0-E03E-4A3C098ED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46" y="5189295"/>
            <a:ext cx="5318999" cy="641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139F57D-114A-DDEA-2F52-44B7B283341D}"/>
                  </a:ext>
                </a:extLst>
              </p:cNvPr>
              <p:cNvSpPr txBox="1"/>
              <p:nvPr/>
            </p:nvSpPr>
            <p:spPr>
              <a:xfrm>
                <a:off x="355509" y="3429000"/>
                <a:ext cx="7529209" cy="728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measured quantities and the equation below, the branching fraction of the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i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1800" i="1" kern="100" baseline="300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1800" i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→</a:t>
                </a:r>
                <a14:m>
                  <m:oMath xmlns:m="http://schemas.openxmlformats.org/officeDocument/2006/math">
                    <m:r>
                      <a:rPr lang="en-US" altLang="zh-CN" sz="18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𝑝</m:t>
                    </m:r>
                    <m:bar>
                      <m:barPr>
                        <m:pos m:val="top"/>
                        <m:ctrlPr>
                          <a:rPr lang="en-US" altLang="zh-CN" sz="18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altLang="zh-CN" sz="18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bar>
                  </m:oMath>
                </a14:m>
                <a:r>
                  <a:rPr lang="en-US" altLang="zh-CN" sz="18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)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is measured </a:t>
                </a:r>
                <a:r>
                  <a:rPr lang="en-US" altLang="zh-CN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precisely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be: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139F57D-114A-DDEA-2F52-44B7B2833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09" y="3429000"/>
                <a:ext cx="7529209" cy="728148"/>
              </a:xfrm>
              <a:prstGeom prst="rect">
                <a:avLst/>
              </a:prstGeom>
              <a:blipFill>
                <a:blip r:embed="rId6"/>
                <a:stretch>
                  <a:fillRect l="-486" t="-840" b="-126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3">
                <a:extLst>
                  <a:ext uri="{FF2B5EF4-FFF2-40B4-BE49-F238E27FC236}">
                    <a16:creationId xmlns:a16="http://schemas.microsoft.com/office/drawing/2014/main" id="{6838F093-7C20-F2E7-9E6F-13D051C2BA67}"/>
                  </a:ext>
                </a:extLst>
              </p:cNvPr>
              <p:cNvSpPr txBox="1"/>
              <p:nvPr/>
            </p:nvSpPr>
            <p:spPr>
              <a:xfrm>
                <a:off x="0" y="153322"/>
                <a:ext cx="9144000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the rare hadronic decay </a:t>
                </a:r>
                <a:r>
                  <a:rPr lang="en-US" altLang="zh-CN" sz="2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b="1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b="1" i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bar>
                      <m:barPr>
                        <m:pos m:val="top"/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bar>
                  </m:oMath>
                </a14:m>
                <a:endParaRPr lang="en-US" altLang="en-US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3">
                <a:extLst>
                  <a:ext uri="{FF2B5EF4-FFF2-40B4-BE49-F238E27FC236}">
                    <a16:creationId xmlns:a16="http://schemas.microsoft.com/office/drawing/2014/main" id="{6838F093-7C20-F2E7-9E6F-13D051C2B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3322"/>
                <a:ext cx="9144000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7748BBC7-94E1-CD59-C54E-54F6C620EBF2}"/>
              </a:ext>
            </a:extLst>
          </p:cNvPr>
          <p:cNvSpPr txBox="1"/>
          <p:nvPr/>
        </p:nvSpPr>
        <p:spPr>
          <a:xfrm>
            <a:off x="6828638" y="6007677"/>
            <a:ext cx="17240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arXiv:2206.06673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188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41945" y="12226"/>
                <a:ext cx="9102055" cy="70643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cs typeface="+mj-cs"/>
                  </a:defRPr>
                </a:lvl1pPr>
              </a:lstStyle>
              <a:p>
                <a:r>
                  <a:rPr lang="en-US" altLang="zh-CN" sz="2200" b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Measurement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en-US" sz="2200" b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2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2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200" b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and search for </a:t>
                </a:r>
                <a:r>
                  <a:rPr lang="en-US" altLang="zh-CN" sz="2200" b="1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200" b="1" i="1" baseline="30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altLang="en-US" sz="2200" b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2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2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200" b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en-US" sz="2200" b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2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2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2200" b="1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𝛄</m:t>
                    </m:r>
                    <m:r>
                      <a:rPr lang="en-US" altLang="en-US" sz="2200" b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en-US" sz="22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5" y="12226"/>
                <a:ext cx="9102055" cy="7064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7008C034-A7DA-C8D8-80DC-B89C777B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12" y="218733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ADB8DB-AE16-120B-09AD-E0BC11A58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758" y="4235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22">
                <a:extLst>
                  <a:ext uri="{FF2B5EF4-FFF2-40B4-BE49-F238E27FC236}">
                    <a16:creationId xmlns:a16="http://schemas.microsoft.com/office/drawing/2014/main" id="{00F9D6FF-EC1B-3FE7-B224-63D497AFE321}"/>
                  </a:ext>
                </a:extLst>
              </p:cNvPr>
              <p:cNvSpPr txBox="1"/>
              <p:nvPr/>
            </p:nvSpPr>
            <p:spPr>
              <a:xfrm>
                <a:off x="305701" y="2739225"/>
                <a:ext cx="4551525" cy="300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Highly suppressed in SM, (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Cabibbo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suppressed, (ii)Helicity suppressed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Extremely rare in SM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6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~(3.66±0.14)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1600" i="1" baseline="30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altLang="en-US" sz="16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~(1.03±0.05)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powerful probes for detecting deviations from the SM </a:t>
                </a: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due to new physics contributions mediated, for instance, by heavy </a:t>
                </a:r>
                <a:r>
                  <a:rPr lang="en-US" altLang="zh-CN" sz="16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Z’ </a:t>
                </a: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gauge bosons, leptoquarks or non-SM Higgs bosons</a:t>
                </a:r>
                <a:endParaRPr lang="zh-CN" altLang="en-US" sz="16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12" name="文本框 22">
                <a:extLst>
                  <a:ext uri="{FF2B5EF4-FFF2-40B4-BE49-F238E27FC236}">
                    <a16:creationId xmlns:a16="http://schemas.microsoft.com/office/drawing/2014/main" id="{00F9D6FF-EC1B-3FE7-B224-63D497AFE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01" y="2739225"/>
                <a:ext cx="4551525" cy="3002745"/>
              </a:xfrm>
              <a:prstGeom prst="rect">
                <a:avLst/>
              </a:prstGeom>
              <a:blipFill>
                <a:blip r:embed="rId4"/>
                <a:stretch>
                  <a:fillRect l="-535" r="-3213" b="-1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A83B888A-A67A-2D40-CF81-7AB6E69E81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5" y="891840"/>
            <a:ext cx="7296665" cy="19469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7294E82-1170-2D13-BAB4-8F8CFC65F6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009" y="2949341"/>
            <a:ext cx="3664957" cy="280190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9960C77-1DC5-A033-307D-59C7E61D6139}"/>
              </a:ext>
            </a:extLst>
          </p:cNvPr>
          <p:cNvSpPr txBox="1"/>
          <p:nvPr/>
        </p:nvSpPr>
        <p:spPr>
          <a:xfrm>
            <a:off x="5560331" y="5796883"/>
            <a:ext cx="31867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Rev. Lett. 128, (2022) 041801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CDE5D98-1936-1FDF-CCF6-684BAAB58A29}"/>
              </a:ext>
            </a:extLst>
          </p:cNvPr>
          <p:cNvSpPr txBox="1"/>
          <p:nvPr/>
        </p:nvSpPr>
        <p:spPr>
          <a:xfrm>
            <a:off x="5917335" y="6080685"/>
            <a:ext cx="2829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Rev. D105 (2022) 012010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8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428596" y="12226"/>
                <a:ext cx="8229600" cy="70643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cs typeface="+mj-cs"/>
                  </a:defRPr>
                </a:lvl1pPr>
              </a:lstStyle>
              <a:p>
                <a:r>
                  <a:rPr lang="en-US" altLang="zh-C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LHCb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Run 1 + Run 2,</a:t>
                </a:r>
                <a:r>
                  <a:rPr lang="en-US" altLang="zh-CN" sz="2400" b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en-US" sz="2400" b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en-US" sz="24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" y="12226"/>
                <a:ext cx="8229600" cy="706437"/>
              </a:xfrm>
              <a:prstGeom prst="rect">
                <a:avLst/>
              </a:prstGeom>
              <a:blipFill>
                <a:blip r:embed="rId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7008C034-A7DA-C8D8-80DC-B89C777B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12" y="218733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ADB8DB-AE16-120B-09AD-E0BC11A58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758" y="4235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621B50D-8C80-9428-CC1F-1E3644D2D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4" y="1478784"/>
            <a:ext cx="4464449" cy="321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11C676AF-C9CA-68B5-9F0C-FC57DEFDA08A}"/>
              </a:ext>
            </a:extLst>
          </p:cNvPr>
          <p:cNvSpPr txBox="1"/>
          <p:nvPr/>
        </p:nvSpPr>
        <p:spPr>
          <a:xfrm>
            <a:off x="396888" y="994923"/>
            <a:ext cx="470362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Branching ratios,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consistent with SM:  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4292C2A-DD0E-9356-56DD-6DEF56BB8989}"/>
                  </a:ext>
                </a:extLst>
              </p:cNvPr>
              <p:cNvSpPr txBox="1"/>
              <p:nvPr/>
            </p:nvSpPr>
            <p:spPr>
              <a:xfrm>
                <a:off x="387226" y="4603864"/>
                <a:ext cx="4938865" cy="1893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16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ystematic uncertainties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600" b="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6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zh-CN" sz="16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1600" i="1" baseline="30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altLang="en-US" sz="1600" b="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1600" b="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dominated by the uncertainty on </a:t>
                </a:r>
                <a:r>
                  <a:rPr lang="en-US" altLang="zh-CN" sz="16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fs/</a:t>
                </a:r>
                <a:r>
                  <a:rPr lang="en-US" altLang="zh-CN" sz="16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fd</a:t>
                </a:r>
                <a:r>
                  <a:rPr lang="en-US" altLang="zh-CN" sz="16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(3%) and the knowledge of the background from specific processes (9%), respectively. </a:t>
                </a:r>
                <a:br>
                  <a:rPr lang="en-US" altLang="zh-CN" sz="1600" dirty="0"/>
                </a:br>
                <a:endParaRPr lang="zh-CN" altLang="en-US" sz="16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4292C2A-DD0E-9356-56DD-6DEF56BB8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26" y="4603864"/>
                <a:ext cx="4938865" cy="1893339"/>
              </a:xfrm>
              <a:prstGeom prst="rect">
                <a:avLst/>
              </a:prstGeom>
              <a:blipFill>
                <a:blip r:embed="rId5"/>
                <a:stretch>
                  <a:fillRect l="-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7C9D73F3-FF27-7CBB-458C-EFB4811A227C}"/>
              </a:ext>
            </a:extLst>
          </p:cNvPr>
          <p:cNvSpPr txBox="1"/>
          <p:nvPr/>
        </p:nvSpPr>
        <p:spPr>
          <a:xfrm>
            <a:off x="2856659" y="6080685"/>
            <a:ext cx="31867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Rev. Lett. 128, (2022) 041801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96042BC-AB65-FF42-64DE-D236A324AA47}"/>
              </a:ext>
            </a:extLst>
          </p:cNvPr>
          <p:cNvSpPr txBox="1"/>
          <p:nvPr/>
        </p:nvSpPr>
        <p:spPr>
          <a:xfrm>
            <a:off x="5917335" y="6080685"/>
            <a:ext cx="2829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Rev. D105 (2022) 012010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D8E870E-7F84-9463-BD34-ECD7CEE54F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15" y="755069"/>
            <a:ext cx="3186781" cy="53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4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428596" y="12226"/>
                <a:ext cx="8229600" cy="70643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cs typeface="+mj-cs"/>
                  </a:defRPr>
                </a:lvl1pPr>
              </a:lstStyle>
              <a:p>
                <a:r>
                  <a:rPr lang="en-US" altLang="en-US" sz="2400" b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Search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en-US" sz="2400" b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2400" b="1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𝛄</m:t>
                    </m:r>
                  </m:oMath>
                </a14:m>
                <a:endParaRPr lang="en-US" altLang="en-US" sz="24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" y="12226"/>
                <a:ext cx="8229600" cy="706437"/>
              </a:xfrm>
              <a:prstGeom prst="rect">
                <a:avLst/>
              </a:prstGeom>
              <a:blipFill>
                <a:blip r:embed="rId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7008C034-A7DA-C8D8-80DC-B89C777B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12" y="218733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ADB8DB-AE16-120B-09AD-E0BC11A58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758" y="4235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11C676AF-C9CA-68B5-9F0C-FC57DEFDA08A}"/>
              </a:ext>
            </a:extLst>
          </p:cNvPr>
          <p:cNvSpPr txBox="1"/>
          <p:nvPr/>
        </p:nvSpPr>
        <p:spPr>
          <a:xfrm>
            <a:off x="428596" y="3792729"/>
            <a:ext cx="2542189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Indirect search: </a:t>
            </a:r>
            <a:endParaRPr lang="zh-CN" altLang="en-US" sz="1600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2BF5F7D-676E-CFD9-7CE5-4E7DF9D9D7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76" y="4134521"/>
            <a:ext cx="2910952" cy="2063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22">
                <a:extLst>
                  <a:ext uri="{FF2B5EF4-FFF2-40B4-BE49-F238E27FC236}">
                    <a16:creationId xmlns:a16="http://schemas.microsoft.com/office/drawing/2014/main" id="{7E45D9E6-49E7-331E-1F0D-C1E3FB0AAAB6}"/>
                  </a:ext>
                </a:extLst>
              </p:cNvPr>
              <p:cNvSpPr txBox="1"/>
              <p:nvPr/>
            </p:nvSpPr>
            <p:spPr>
              <a:xfrm>
                <a:off x="385638" y="774688"/>
                <a:ext cx="8185350" cy="1525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Compared to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6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16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amplitude, the additional suppression arising from the photon is compensated by no longer helicity suppressed, increasing the total predicted BR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6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16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en-US" sz="16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process is a powerful probe of SM, being sensitive to C7 , C9 and C10, While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6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16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is only sensitive to C10</a:t>
                </a: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文本框 22">
                <a:extLst>
                  <a:ext uri="{FF2B5EF4-FFF2-40B4-BE49-F238E27FC236}">
                    <a16:creationId xmlns:a16="http://schemas.microsoft.com/office/drawing/2014/main" id="{7E45D9E6-49E7-331E-1F0D-C1E3FB0A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38" y="774688"/>
                <a:ext cx="8185350" cy="1525097"/>
              </a:xfrm>
              <a:prstGeom prst="rect">
                <a:avLst/>
              </a:prstGeom>
              <a:blipFill>
                <a:blip r:embed="rId5"/>
                <a:stretch>
                  <a:fillRect l="-298" r="-745" b="-4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EF809ED9-59A3-1EDD-AEE4-DA0320C8E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323" y="2306218"/>
            <a:ext cx="8069828" cy="1362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22">
                <a:extLst>
                  <a:ext uri="{FF2B5EF4-FFF2-40B4-BE49-F238E27FC236}">
                    <a16:creationId xmlns:a16="http://schemas.microsoft.com/office/drawing/2014/main" id="{58377936-2A8A-13D4-9002-F74EFF4BA4A1}"/>
                  </a:ext>
                </a:extLst>
              </p:cNvPr>
              <p:cNvSpPr txBox="1"/>
              <p:nvPr/>
            </p:nvSpPr>
            <p:spPr>
              <a:xfrm>
                <a:off x="5529202" y="3635641"/>
                <a:ext cx="3287949" cy="1069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Direct search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(coming very soon):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Direct photon search first time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Probe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𝑞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regions for the first time    </a:t>
                </a:r>
                <a:endParaRPr lang="zh-CN" altLang="en-US" sz="14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12" name="文本框 22">
                <a:extLst>
                  <a:ext uri="{FF2B5EF4-FFF2-40B4-BE49-F238E27FC236}">
                    <a16:creationId xmlns:a16="http://schemas.microsoft.com/office/drawing/2014/main" id="{58377936-2A8A-13D4-9002-F74EFF4BA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202" y="3635641"/>
                <a:ext cx="3287949" cy="1069011"/>
              </a:xfrm>
              <a:prstGeom prst="rect">
                <a:avLst/>
              </a:prstGeom>
              <a:blipFill>
                <a:blip r:embed="rId7"/>
                <a:stretch>
                  <a:fillRect l="-742" r="-3154" b="-5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D678BD58-6889-69EC-D155-9A902C368A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6" y="4704651"/>
            <a:ext cx="2443370" cy="684467"/>
          </a:xfrm>
          <a:prstGeom prst="rect">
            <a:avLst/>
          </a:prstGeom>
        </p:spPr>
      </p:pic>
      <p:pic>
        <p:nvPicPr>
          <p:cNvPr id="17" name="DBmkTxmEw3WxN4pkRWjBroaqrr6eg5UfKRx68AKKqI7DaeIkSp6MemzGJsDmqd8_fZ6XuoeDn3fR6L-dY7SfmxD9umGD157BonC_cxKO_AxuPm3hvrZ2o6WW3-_CbjlooVDgvQkBfyiChqUQdnq_Ql6Jr0LZpczyzvfKXBtr2h-taif51Ac5x55eGeJ93eDG.png" descr="DBmkTxmEw3WxN4pkRWjBroaqrr6eg5UfKRx68AKKqI7DaeIkSp6MemzGJsDmqd8_fZ6XuoeDn3fR6L-dY7SfmxD9umGD157BonC_cxKO_AxuPm3hvrZ2o6WW3-_CbjlooVDgvQkBfyiChqUQdnq_Ql6Jr0LZpczyzvfKXBtr2h-taif51Ac5x55eGeJ93eDG.png">
            <a:extLst>
              <a:ext uri="{FF2B5EF4-FFF2-40B4-BE49-F238E27FC236}">
                <a16:creationId xmlns:a16="http://schemas.microsoft.com/office/drawing/2014/main" id="{217B0ADC-E702-D5D0-6FC6-4506C91FEE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1790" y="4698498"/>
            <a:ext cx="2482499" cy="158569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A950105-ABE2-5817-742E-57943FC6C1F7}"/>
              </a:ext>
            </a:extLst>
          </p:cNvPr>
          <p:cNvSpPr txBox="1"/>
          <p:nvPr/>
        </p:nvSpPr>
        <p:spPr>
          <a:xfrm>
            <a:off x="3422529" y="6172214"/>
            <a:ext cx="2829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Rev. D105 (2022) 012010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3CD29C-7565-9C2A-D9BC-FA30096E7260}"/>
              </a:ext>
            </a:extLst>
          </p:cNvPr>
          <p:cNvSpPr txBox="1"/>
          <p:nvPr/>
        </p:nvSpPr>
        <p:spPr>
          <a:xfrm>
            <a:off x="249367" y="6170343"/>
            <a:ext cx="31867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Rev. Lett. 128, (2022) 041801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9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DB3FBD8-D4CA-BD3D-3884-B16C29836B69}"/>
              </a:ext>
            </a:extLst>
          </p:cNvPr>
          <p:cNvSpPr txBox="1"/>
          <p:nvPr/>
        </p:nvSpPr>
        <p:spPr>
          <a:xfrm>
            <a:off x="809340" y="1673650"/>
            <a:ext cx="7525317" cy="98559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LFU tests</a:t>
            </a:r>
            <a:endParaRPr lang="en-US" altLang="zh-CN" sz="4400" b="1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28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052D850F-000B-68B6-309A-331CDC6D7630}"/>
              </a:ext>
            </a:extLst>
          </p:cNvPr>
          <p:cNvGrpSpPr/>
          <p:nvPr/>
        </p:nvGrpSpPr>
        <p:grpSpPr>
          <a:xfrm>
            <a:off x="558800" y="1074361"/>
            <a:ext cx="2936711" cy="2659439"/>
            <a:chOff x="918026" y="1294766"/>
            <a:chExt cx="3986102" cy="246759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FDA31E5-8233-5990-9CC3-CB3440E632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122" r="57581"/>
            <a:stretch/>
          </p:blipFill>
          <p:spPr>
            <a:xfrm>
              <a:off x="918026" y="1294766"/>
              <a:ext cx="3954357" cy="2467593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4B99B26-CC3B-15B7-D6B4-2746693AF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2202" y="1294766"/>
              <a:ext cx="161926" cy="817528"/>
            </a:xfrm>
            <a:prstGeom prst="rect">
              <a:avLst/>
            </a:prstGeom>
          </p:spPr>
        </p:pic>
      </p:grp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65C6A2D-B787-C80F-47DD-52CDDDCCF815}"/>
              </a:ext>
            </a:extLst>
          </p:cNvPr>
          <p:cNvSpPr/>
          <p:nvPr/>
        </p:nvSpPr>
        <p:spPr>
          <a:xfrm>
            <a:off x="3729416" y="1815088"/>
            <a:ext cx="1909942" cy="6617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文本框 3">
            <a:extLst>
              <a:ext uri="{FF2B5EF4-FFF2-40B4-BE49-F238E27FC236}">
                <a16:creationId xmlns:a16="http://schemas.microsoft.com/office/drawing/2014/main" id="{AF8A71D0-D6FF-6129-ABE8-DA99653B18C0}"/>
              </a:ext>
            </a:extLst>
          </p:cNvPr>
          <p:cNvSpPr txBox="1"/>
          <p:nvPr/>
        </p:nvSpPr>
        <p:spPr>
          <a:xfrm>
            <a:off x="558800" y="157392"/>
            <a:ext cx="801141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R(D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(*)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measurements</a:t>
            </a:r>
            <a:endParaRPr lang="en-US" altLang="en-US" sz="2400" b="1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DEAD447-F8CC-F3BF-19BF-761CBA4E3207}"/>
                  </a:ext>
                </a:extLst>
              </p:cNvPr>
              <p:cNvSpPr txBox="1"/>
              <p:nvPr/>
            </p:nvSpPr>
            <p:spPr>
              <a:xfrm>
                <a:off x="464607" y="4258221"/>
                <a:ext cx="3818220" cy="1525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Muonic </a:t>
                </a:r>
                <a14:m>
                  <m:oMath xmlns:m="http://schemas.openxmlformats.org/officeDocument/2006/math">
                    <m:r>
                      <a:rPr lang="el-GR" altLang="en-US" sz="1600" i="1" kern="1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𝜏</m:t>
                    </m:r>
                    <m:r>
                      <a:rPr lang="en-US" altLang="en-US" sz="1600" i="1" kern="1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→</m:t>
                    </m:r>
                    <m:r>
                      <a:rPr lang="el-GR" altLang="en-US" sz="1600" i="1" kern="1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𝜇</m:t>
                    </m:r>
                    <m:acc>
                      <m:accPr>
                        <m:chr m:val="̅"/>
                        <m:ctrlPr>
                          <a:rPr lang="el-GR" altLang="en-US" sz="1600" i="1" kern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l-GR" altLang="en-US" sz="1600" i="1" kern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𝜈</m:t>
                        </m:r>
                      </m:e>
                    </m:acc>
                    <m:r>
                      <a:rPr lang="el-GR" altLang="en-US" sz="1600" i="1" kern="1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𝜈</m:t>
                    </m:r>
                    <m:r>
                      <m:rPr>
                        <m:nor/>
                      </m:rPr>
                      <a:rPr lang="en-US" altLang="en-US" sz="1600" i="1" kern="1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600" kern="1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:</m:t>
                    </m:r>
                  </m:oMath>
                </a14:m>
                <a:endParaRPr lang="en-US" altLang="en-US" sz="16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  <a:p>
                <a:pPr marL="214313" indent="-214313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Large statistics</a:t>
                </a:r>
              </a:p>
              <a:p>
                <a:pPr marL="214313" indent="-214313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Study of τ and μ modes in one dataset </a:t>
                </a:r>
              </a:p>
              <a:p>
                <a:pPr marL="214313" indent="-214313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measure R(D) and R(D*) simultaneously</a:t>
                </a:r>
                <a:endParaRPr lang="zh-CN" altLang="zh-CN" sz="16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DEAD447-F8CC-F3BF-19BF-761CBA4E3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07" y="4258221"/>
                <a:ext cx="3818220" cy="1525418"/>
              </a:xfrm>
              <a:prstGeom prst="rect">
                <a:avLst/>
              </a:prstGeom>
              <a:blipFill>
                <a:blip r:embed="rId5"/>
                <a:stretch>
                  <a:fillRect l="-797" b="-4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7F11DB2E-EAF0-68F2-7302-168DCDFDA08F}"/>
              </a:ext>
            </a:extLst>
          </p:cNvPr>
          <p:cNvSpPr txBox="1"/>
          <p:nvPr/>
        </p:nvSpPr>
        <p:spPr>
          <a:xfrm>
            <a:off x="7018867" y="5677292"/>
            <a:ext cx="1718733" cy="7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arXiv:2302.02886 arXiv:2305.01463</a:t>
            </a:r>
            <a:endParaRPr lang="zh-CN" altLang="en-US" sz="1400" u="sng" kern="100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128DEED-99EF-7D29-C282-2B73DD3BE461}"/>
              </a:ext>
            </a:extLst>
          </p:cNvPr>
          <p:cNvGrpSpPr/>
          <p:nvPr/>
        </p:nvGrpSpPr>
        <p:grpSpPr>
          <a:xfrm>
            <a:off x="5648490" y="766233"/>
            <a:ext cx="2741977" cy="2311834"/>
            <a:chOff x="6939723" y="1396852"/>
            <a:chExt cx="3974234" cy="282042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FFEC8AB-BD11-84BA-D703-F55AFBF575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695" t="2122"/>
            <a:stretch/>
          </p:blipFill>
          <p:spPr>
            <a:xfrm>
              <a:off x="7063409" y="1749679"/>
              <a:ext cx="3850548" cy="2467593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9AB68905-CF86-A806-0DC8-47B317BBE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9723" y="1396852"/>
              <a:ext cx="1454166" cy="123466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E9F4AB3-A58D-A724-1209-D12192B3486B}"/>
                  </a:ext>
                </a:extLst>
              </p:cNvPr>
              <p:cNvSpPr txBox="1"/>
              <p:nvPr/>
            </p:nvSpPr>
            <p:spPr>
              <a:xfrm>
                <a:off x="3738548" y="1903673"/>
                <a:ext cx="1986847" cy="484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600" i="1" kern="1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R</m:t>
                    </m:r>
                    <m:r>
                      <m:rPr>
                        <m:nor/>
                      </m:rPr>
                      <a:rPr lang="en-US" altLang="en-US" sz="1600" i="1" kern="1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en-US" sz="1600" i="1" kern="1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altLang="en-US" sz="1600" i="1" kern="100" baseline="300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(∗)</m:t>
                    </m:r>
                    <m:r>
                      <m:rPr>
                        <m:nor/>
                      </m:rPr>
                      <a:rPr lang="en-US" altLang="en-US" sz="1600" i="1" kern="1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) =</m:t>
                    </m:r>
                    <m:f>
                      <m:fPr>
                        <m:ctrlPr>
                          <a:rPr lang="en-US" altLang="en-US" sz="1600" i="1" kern="100" dirty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1600" i="1" kern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ℬ</m:t>
                        </m:r>
                        <m:r>
                          <a:rPr lang="en-US" altLang="en-US" sz="1600" i="1" kern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(</m:t>
                        </m:r>
                        <m:r>
                          <a:rPr lang="en-US" altLang="en-US" sz="1600" i="1" kern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𝐵</m:t>
                        </m:r>
                        <m:r>
                          <a:rPr lang="en-US" altLang="en-US" sz="1600" i="1" kern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→</m:t>
                        </m:r>
                        <m:r>
                          <a:rPr lang="en-US" altLang="en-US" sz="1600" i="1" kern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𝐷</m:t>
                        </m:r>
                        <m:r>
                          <a:rPr lang="en-US" altLang="en-US" sz="1600" i="1" kern="100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(∗)</m:t>
                        </m:r>
                        <m:r>
                          <a:rPr lang="en-US" altLang="en-US" sz="1600" i="1" kern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𝜏𝜈</m:t>
                        </m:r>
                        <m:r>
                          <a:rPr lang="en-US" altLang="en-US" sz="1600" i="1" kern="100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𝜏</m:t>
                        </m:r>
                        <m:r>
                          <a:rPr lang="en-US" altLang="en-US" sz="1600" i="1" kern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)</m:t>
                        </m:r>
                        <m:r>
                          <a:rPr lang="en-US" altLang="en-US" sz="1600" i="1" kern="100" dirty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altLang="en-US" sz="1600" i="1" kern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ℬ</m:t>
                        </m:r>
                        <m:r>
                          <a:rPr lang="en-US" altLang="en-US" sz="1600" i="1" kern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(</m:t>
                        </m:r>
                        <m:r>
                          <a:rPr lang="en-US" altLang="en-US" sz="1600" i="1" kern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𝐵</m:t>
                        </m:r>
                        <m:r>
                          <a:rPr lang="en-US" altLang="en-US" sz="1600" i="1" kern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→</m:t>
                        </m:r>
                        <m:r>
                          <a:rPr lang="en-US" altLang="en-US" sz="1600" i="1" kern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𝐷</m:t>
                        </m:r>
                        <m:r>
                          <a:rPr lang="en-US" altLang="en-US" sz="1600" i="1" kern="100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(∗)</m:t>
                        </m:r>
                        <m:r>
                          <a:rPr lang="en-US" altLang="en-US" sz="1600" i="1" kern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𝜇𝜈</m:t>
                        </m:r>
                        <m:r>
                          <a:rPr lang="en-US" altLang="en-US" sz="1600" i="1" kern="100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𝜇</m:t>
                        </m:r>
                        <m:r>
                          <a:rPr lang="en-US" altLang="en-US" sz="1600" i="1" kern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en-US" sz="1600" i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 </a:t>
                </a:r>
                <a:endParaRPr lang="zh-CN" altLang="en-US" sz="1600" i="1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E9F4AB3-A58D-A724-1209-D12192B34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548" y="1903673"/>
                <a:ext cx="1986847" cy="484556"/>
              </a:xfrm>
              <a:prstGeom prst="rect">
                <a:avLst/>
              </a:prstGeom>
              <a:blipFill>
                <a:blip r:embed="rId7"/>
                <a:stretch>
                  <a:fillRect t="-5000" b="-3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EAD550D-D6B2-8E88-8C43-522D5FC52113}"/>
                  </a:ext>
                </a:extLst>
              </p:cNvPr>
              <p:cNvSpPr txBox="1"/>
              <p:nvPr/>
            </p:nvSpPr>
            <p:spPr>
              <a:xfrm>
                <a:off x="4605867" y="3066799"/>
                <a:ext cx="4131733" cy="2633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Hadronic </a:t>
                </a:r>
                <a14:m>
                  <m:oMath xmlns:m="http://schemas.openxmlformats.org/officeDocument/2006/math">
                    <m:r>
                      <a:rPr lang="el-GR" altLang="en-US" sz="1600" i="1" kern="100" dirty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𝜏</m:t>
                    </m:r>
                    <m:r>
                      <a:rPr lang="en-US" altLang="en-US" sz="1600" i="1" kern="100" dirty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→</m:t>
                    </m:r>
                    <m:r>
                      <m:rPr>
                        <m:nor/>
                      </m:rPr>
                      <a:rPr lang="el-GR" altLang="zh-CN" sz="1600" i="1" kern="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πππ</m:t>
                    </m:r>
                    <m:r>
                      <a:rPr lang="en-US" altLang="zh-CN" sz="16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l-GR" altLang="zh-CN" sz="1600" i="1" kern="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lang="en-US" altLang="zh-CN" sz="1600" i="1" kern="100" baseline="30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16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̅"/>
                        <m:ctrlPr>
                          <a:rPr lang="el-GR" altLang="en-US" sz="1600" i="1" kern="100" dirty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l-GR" altLang="en-US" sz="1600" i="1" kern="100" dirty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𝜈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i="1" kern="1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600" kern="1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:</m:t>
                    </m:r>
                  </m:oMath>
                </a14:m>
                <a:endParaRPr lang="en-US" altLang="en-US" sz="16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  <a:p>
                <a:pPr marL="214313" indent="-214313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Relatively high purity</a:t>
                </a:r>
              </a:p>
              <a:p>
                <a:pPr marL="214313" indent="-214313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External BR measurement for normalization</a:t>
                </a:r>
              </a:p>
              <a:p>
                <a:pPr marL="214313" indent="-214313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Decay vertex of τ well measured to suppress dominant backgrounds</a:t>
                </a:r>
              </a:p>
              <a:p>
                <a:pPr marL="214313" indent="-214313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3π dynamics important for the separation of </a:t>
                </a:r>
                <a14:m>
                  <m:oMath xmlns:m="http://schemas.openxmlformats.org/officeDocument/2006/math">
                    <m:r>
                      <a:rPr lang="en-US" altLang="en-US" sz="1600" i="1" kern="100" dirty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𝐵</m:t>
                    </m:r>
                    <m:r>
                      <a:rPr lang="en-US" altLang="en-US" sz="1600" i="1" kern="100" dirty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→</m:t>
                    </m:r>
                    <m:r>
                      <m:rPr>
                        <m:nor/>
                      </m:rPr>
                      <a:rPr lang="en-US" altLang="zh-CN" sz="1600" kern="1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altLang="zh-CN" sz="1600" kern="1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  <m:r>
                      <m:rPr>
                        <m:nor/>
                      </m:rPr>
                      <a:rPr lang="en-US" altLang="zh-CN" sz="1600" b="0" kern="100" dirty="0" smtClean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DX</m:t>
                    </m:r>
                    <m:r>
                      <m:rPr>
                        <m:nor/>
                      </m:rPr>
                      <a:rPr lang="en-US" altLang="en-US" sz="1600" kern="1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backgrounds</a:t>
                </a:r>
                <a:endParaRPr lang="zh-CN" altLang="zh-CN" sz="16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EAD550D-D6B2-8E88-8C43-522D5FC52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867" y="3066799"/>
                <a:ext cx="4131733" cy="2633413"/>
              </a:xfrm>
              <a:prstGeom prst="rect">
                <a:avLst/>
              </a:prstGeom>
              <a:blipFill>
                <a:blip r:embed="rId8"/>
                <a:stretch>
                  <a:fillRect l="-886" r="-886" b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316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82BFCBD2-5F10-FCA1-7B9A-AC5A0842B5E7}"/>
              </a:ext>
            </a:extLst>
          </p:cNvPr>
          <p:cNvSpPr/>
          <p:nvPr/>
        </p:nvSpPr>
        <p:spPr>
          <a:xfrm>
            <a:off x="4652319" y="942481"/>
            <a:ext cx="2113920" cy="584354"/>
          </a:xfrm>
          <a:prstGeom prst="round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53AE4DA-B397-AEFF-7169-5B72993D7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19" y="2241115"/>
            <a:ext cx="3895438" cy="2186649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5DAC03B6-7F32-57D8-294F-40C84780FD10}"/>
              </a:ext>
            </a:extLst>
          </p:cNvPr>
          <p:cNvSpPr/>
          <p:nvPr/>
        </p:nvSpPr>
        <p:spPr>
          <a:xfrm>
            <a:off x="473101" y="942481"/>
            <a:ext cx="1783266" cy="550806"/>
          </a:xfrm>
          <a:prstGeom prst="round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4B99B26-CC3B-15B7-D6B4-2746693AF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022" y="2057345"/>
            <a:ext cx="107424" cy="564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DEAD447-F8CC-F3BF-19BF-761CBA4E3207}"/>
                  </a:ext>
                </a:extLst>
              </p:cNvPr>
              <p:cNvSpPr txBox="1"/>
              <p:nvPr/>
            </p:nvSpPr>
            <p:spPr>
              <a:xfrm>
                <a:off x="473101" y="4577473"/>
                <a:ext cx="3592104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Using Run-I 3 fb</a:t>
                </a:r>
                <a:r>
                  <a:rPr lang="en-US" altLang="zh-CN" sz="1600" kern="100" baseline="300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data: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600" i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R(D*) </a:t>
                </a: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= 0.281±0.018 (stat.) ±0.024(syst.)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600" i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R(D)   </a:t>
                </a: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= 0.441±0.060 (stat.) ±0.066(syst.)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1600" i="1" kern="10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en-US" altLang="zh-CN" sz="1600" i="1" kern="10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=−0.43</m:t>
                      </m:r>
                    </m:oMath>
                  </m:oMathPara>
                </a14:m>
                <a:endParaRPr lang="en-US" altLang="zh-CN" sz="16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DEAD447-F8CC-F3BF-19BF-761CBA4E3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01" y="4577473"/>
                <a:ext cx="3592104" cy="1569660"/>
              </a:xfrm>
              <a:prstGeom prst="rect">
                <a:avLst/>
              </a:prstGeom>
              <a:blipFill>
                <a:blip r:embed="rId5"/>
                <a:stretch>
                  <a:fillRect l="-1019" r="-28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58C901D-5E46-232A-9BC1-0298732B7387}"/>
                  </a:ext>
                </a:extLst>
              </p:cNvPr>
              <p:cNvSpPr txBox="1"/>
              <p:nvPr/>
            </p:nvSpPr>
            <p:spPr>
              <a:xfrm>
                <a:off x="529167" y="945108"/>
                <a:ext cx="1783266" cy="417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Muonic </a:t>
                </a:r>
                <a14:m>
                  <m:oMath xmlns:m="http://schemas.openxmlformats.org/officeDocument/2006/math">
                    <m:r>
                      <a:rPr lang="el-GR" altLang="en-US" sz="1600" i="1" kern="1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𝜏</m:t>
                    </m:r>
                    <m:r>
                      <a:rPr lang="en-US" altLang="en-US" sz="1600" i="1" kern="1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→</m:t>
                    </m:r>
                    <m:r>
                      <a:rPr lang="el-GR" altLang="en-US" sz="1600" i="1" kern="1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𝜇</m:t>
                    </m:r>
                    <m:acc>
                      <m:accPr>
                        <m:chr m:val="̅"/>
                        <m:ctrlPr>
                          <a:rPr lang="el-GR" altLang="en-US" sz="1600" i="1" kern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l-GR" altLang="en-US" sz="1600" i="1" kern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𝜈</m:t>
                        </m:r>
                      </m:e>
                    </m:acc>
                    <m:r>
                      <a:rPr lang="el-GR" altLang="en-US" sz="1600" i="1" kern="1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𝜈</m:t>
                    </m:r>
                    <m:r>
                      <m:rPr>
                        <m:nor/>
                      </m:rPr>
                      <a:rPr lang="en-US" altLang="en-US" sz="1600" i="1" kern="1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600" kern="1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:</m:t>
                    </m:r>
                  </m:oMath>
                </a14:m>
                <a:endParaRPr lang="en-US" altLang="en-US" sz="16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58C901D-5E46-232A-9BC1-0298732B7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67" y="945108"/>
                <a:ext cx="1783266" cy="417422"/>
              </a:xfrm>
              <a:prstGeom prst="rect">
                <a:avLst/>
              </a:prstGeom>
              <a:blipFill>
                <a:blip r:embed="rId6"/>
                <a:stretch>
                  <a:fillRect l="-2055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6C8496D-2822-97DC-1439-46E2CF4B88E5}"/>
                  </a:ext>
                </a:extLst>
              </p:cNvPr>
              <p:cNvSpPr txBox="1"/>
              <p:nvPr/>
            </p:nvSpPr>
            <p:spPr>
              <a:xfrm>
                <a:off x="4618455" y="978872"/>
                <a:ext cx="2269181" cy="417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Hadronic </a:t>
                </a:r>
                <a14:m>
                  <m:oMath xmlns:m="http://schemas.openxmlformats.org/officeDocument/2006/math">
                    <m:r>
                      <a:rPr lang="el-GR" altLang="en-US" sz="1600" i="1" kern="100" dirty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𝜏</m:t>
                    </m:r>
                    <m:r>
                      <a:rPr lang="en-US" altLang="en-US" sz="1600" i="1" kern="100" dirty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→</m:t>
                    </m:r>
                    <m:r>
                      <m:rPr>
                        <m:nor/>
                      </m:rPr>
                      <a:rPr lang="el-GR" altLang="zh-CN" sz="1600" i="1" kern="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πππ</m:t>
                    </m:r>
                    <m:r>
                      <a:rPr lang="en-US" altLang="zh-CN" sz="16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l-GR" altLang="zh-CN" sz="1600" i="1" kern="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lang="en-US" altLang="zh-CN" sz="1600" i="1" kern="100" baseline="30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16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̅"/>
                        <m:ctrlPr>
                          <a:rPr lang="el-GR" altLang="en-US" sz="1600" i="1" kern="100" dirty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l-GR" altLang="en-US" sz="1600" i="1" kern="100" dirty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𝜈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i="1" kern="1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600" kern="1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:</m:t>
                    </m:r>
                  </m:oMath>
                </a14:m>
                <a:endParaRPr lang="en-US" altLang="en-US" sz="16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6C8496D-2822-97DC-1439-46E2CF4B8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55" y="978872"/>
                <a:ext cx="2269181" cy="417422"/>
              </a:xfrm>
              <a:prstGeom prst="rect">
                <a:avLst/>
              </a:prstGeom>
              <a:blipFill>
                <a:blip r:embed="rId7"/>
                <a:stretch>
                  <a:fillRect l="-1613" r="-3495" b="-19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>
            <a:extLst>
              <a:ext uri="{FF2B5EF4-FFF2-40B4-BE49-F238E27FC236}">
                <a16:creationId xmlns:a16="http://schemas.microsoft.com/office/drawing/2014/main" id="{7C92700A-891F-6FF9-B0F8-A8BC6AAD37D1}"/>
              </a:ext>
            </a:extLst>
          </p:cNvPr>
          <p:cNvGrpSpPr/>
          <p:nvPr/>
        </p:nvGrpSpPr>
        <p:grpSpPr>
          <a:xfrm>
            <a:off x="4792133" y="1752531"/>
            <a:ext cx="3699933" cy="2252202"/>
            <a:chOff x="6819030" y="1520561"/>
            <a:chExt cx="4474198" cy="2826686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58E4EA87-4414-57F2-DBBA-7CAAEF6DD8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199"/>
            <a:stretch/>
          </p:blipFill>
          <p:spPr>
            <a:xfrm>
              <a:off x="6819030" y="1520561"/>
              <a:ext cx="4474198" cy="2767505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280E6DF9-0854-8F56-9C49-FB51D4D65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09619" y="3853070"/>
              <a:ext cx="1965574" cy="494177"/>
            </a:xfrm>
            <a:prstGeom prst="rect">
              <a:avLst/>
            </a:prstGeom>
          </p:spPr>
        </p:pic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575B7745-82E0-B335-5E29-8F14526D3A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9378" y="801543"/>
            <a:ext cx="891802" cy="1347687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982CE7E2-B324-75F1-6479-3E3BD05C5E03}"/>
              </a:ext>
            </a:extLst>
          </p:cNvPr>
          <p:cNvSpPr txBox="1"/>
          <p:nvPr/>
        </p:nvSpPr>
        <p:spPr>
          <a:xfrm>
            <a:off x="473101" y="6090625"/>
            <a:ext cx="2479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kern="100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1.9σ deviation from SM</a:t>
            </a:r>
            <a:endParaRPr lang="zh-CN" altLang="en-US" sz="1600" kern="100" dirty="0">
              <a:solidFill>
                <a:srgbClr val="C0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4D41DFE-48AC-B189-A850-A0EC6AB307CF}"/>
              </a:ext>
            </a:extLst>
          </p:cNvPr>
          <p:cNvSpPr txBox="1"/>
          <p:nvPr/>
        </p:nvSpPr>
        <p:spPr>
          <a:xfrm>
            <a:off x="4512732" y="4083499"/>
            <a:ext cx="4402667" cy="792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Using Run1+2 5 fb</a:t>
            </a:r>
            <a:r>
              <a:rPr lang="en-US" altLang="zh-CN" sz="1600" kern="100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1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data: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R(D*)</a:t>
            </a:r>
            <a:r>
              <a:rPr lang="en-US" altLang="zh-CN" sz="1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=0.257±0.012(stat.)±0.014(syst.)±0.012(ext.)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6CC14C7-F64E-0B2E-9AED-9787D08A3A3A}"/>
              </a:ext>
            </a:extLst>
          </p:cNvPr>
          <p:cNvSpPr txBox="1"/>
          <p:nvPr/>
        </p:nvSpPr>
        <p:spPr>
          <a:xfrm>
            <a:off x="4512732" y="4875511"/>
            <a:ext cx="2299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kern="100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Agreement w/ SM &lt;1σ</a:t>
            </a:r>
            <a:endParaRPr lang="zh-CN" altLang="en-US" sz="1600" kern="100" dirty="0">
              <a:solidFill>
                <a:srgbClr val="C0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3">
            <a:extLst>
              <a:ext uri="{FF2B5EF4-FFF2-40B4-BE49-F238E27FC236}">
                <a16:creationId xmlns:a16="http://schemas.microsoft.com/office/drawing/2014/main" id="{20C82533-EFEC-9FEA-BEDB-3E6391FF38D4}"/>
              </a:ext>
            </a:extLst>
          </p:cNvPr>
          <p:cNvSpPr txBox="1"/>
          <p:nvPr/>
        </p:nvSpPr>
        <p:spPr>
          <a:xfrm>
            <a:off x="529167" y="148926"/>
            <a:ext cx="804104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R(D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(*)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measurements</a:t>
            </a:r>
            <a:endParaRPr lang="en-US" altLang="en-US" sz="2400" b="1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098D9D2-FA1B-701F-3D0D-5CECCF13905D}"/>
              </a:ext>
            </a:extLst>
          </p:cNvPr>
          <p:cNvSpPr txBox="1"/>
          <p:nvPr/>
        </p:nvSpPr>
        <p:spPr>
          <a:xfrm>
            <a:off x="6952166" y="5529128"/>
            <a:ext cx="1718733" cy="7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arXiv:2302.02886 arXiv:2305.01463</a:t>
            </a:r>
            <a:endParaRPr lang="zh-CN" altLang="en-US" sz="1400" u="sng" kern="100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52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34B99B26-CC3B-15B7-D6B4-2746693AF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022" y="2057345"/>
            <a:ext cx="107424" cy="564282"/>
          </a:xfrm>
          <a:prstGeom prst="rect">
            <a:avLst/>
          </a:prstGeom>
        </p:spPr>
      </p:pic>
      <p:sp>
        <p:nvSpPr>
          <p:cNvPr id="17" name="文本框 3">
            <a:extLst>
              <a:ext uri="{FF2B5EF4-FFF2-40B4-BE49-F238E27FC236}">
                <a16:creationId xmlns:a16="http://schemas.microsoft.com/office/drawing/2014/main" id="{AF8A71D0-D6FF-6129-ABE8-DA99653B18C0}"/>
              </a:ext>
            </a:extLst>
          </p:cNvPr>
          <p:cNvSpPr txBox="1"/>
          <p:nvPr/>
        </p:nvSpPr>
        <p:spPr>
          <a:xfrm>
            <a:off x="542717" y="152414"/>
            <a:ext cx="805957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Updated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R(D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world averages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DEAD447-F8CC-F3BF-19BF-761CBA4E3207}"/>
                  </a:ext>
                </a:extLst>
              </p:cNvPr>
              <p:cNvSpPr txBox="1"/>
              <p:nvPr/>
            </p:nvSpPr>
            <p:spPr>
              <a:xfrm>
                <a:off x="312629" y="1236978"/>
                <a:ext cx="2684571" cy="3716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Updates with inclusion of two new results (</a:t>
                </a:r>
                <a:r>
                  <a:rPr lang="en-US" altLang="zh-CN" sz="1600" kern="100" dirty="0">
                    <a:solidFill>
                      <a:srgbClr val="9D90EE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LHCb22</a:t>
                </a: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kern="100" dirty="0">
                    <a:solidFill>
                      <a:srgbClr val="FE515A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LHCb23</a:t>
                </a: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)</a:t>
                </a:r>
              </a:p>
              <a:p>
                <a:pPr marL="557213" lvl="1" indent="-214313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R(D*) = 0.284±0.013</a:t>
                </a:r>
              </a:p>
              <a:p>
                <a:pPr marL="557213" lvl="1" indent="-214313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R(D)   = 0.356±0.029</a:t>
                </a:r>
              </a:p>
              <a:p>
                <a:pPr marL="557213" lvl="1" indent="-214313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0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Deviation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from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SM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combined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1600" kern="100" smtClean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 − 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altLang="zh-CN" sz="1600" baseline="30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 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now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moves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from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3.3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to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3.2</m:t>
                    </m:r>
                    <m:r>
                      <m:rPr>
                        <m:nor/>
                      </m:rPr>
                      <a:rPr lang="en-US" altLang="zh-CN" sz="16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endParaRPr lang="en-US" altLang="zh-CN" sz="16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DEAD447-F8CC-F3BF-19BF-761CBA4E3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29" y="1236978"/>
                <a:ext cx="2684571" cy="3716017"/>
              </a:xfrm>
              <a:prstGeom prst="rect">
                <a:avLst/>
              </a:prstGeom>
              <a:blipFill>
                <a:blip r:embed="rId4"/>
                <a:stretch>
                  <a:fillRect l="-907" r="-11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5A9A02B9-F4BA-DC68-8879-F2041FD2848E}"/>
              </a:ext>
            </a:extLst>
          </p:cNvPr>
          <p:cNvSpPr txBox="1"/>
          <p:nvPr/>
        </p:nvSpPr>
        <p:spPr>
          <a:xfrm>
            <a:off x="7247941" y="5468615"/>
            <a:ext cx="1536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arXiv:2212.13072 arXiv:2301.03214</a:t>
            </a:r>
            <a:endParaRPr lang="zh-CN" altLang="en-US" sz="1400" u="sng" kern="100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44679C-BD2E-4F20-08FD-9CE5A0952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76" y="1127775"/>
            <a:ext cx="6097691" cy="3897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1F3F47A-ECF7-BADB-A39C-A1473D07339C}"/>
                  </a:ext>
                </a:extLst>
              </p:cNvPr>
              <p:cNvSpPr txBox="1"/>
              <p:nvPr/>
            </p:nvSpPr>
            <p:spPr>
              <a:xfrm>
                <a:off x="312629" y="5134388"/>
                <a:ext cx="6372652" cy="1191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b="1" kern="1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Recent BESIII measurements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kern="10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1600" b="1" i="1" kern="10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altLang="en-US" sz="1600" b="1" i="1" kern="10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(</m:t>
                        </m:r>
                        <m:r>
                          <a:rPr lang="en-US" altLang="en-US" sz="1600" b="1" i="1" kern="10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𝒔</m:t>
                        </m:r>
                        <m:r>
                          <a:rPr lang="en-US" altLang="en-US" sz="1600" b="1" i="1" kern="10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)</m:t>
                        </m:r>
                      </m:sub>
                    </m:sSub>
                    <m:r>
                      <a:rPr lang="en-US" altLang="en-US" sz="1600" b="1" i="1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→</m:t>
                    </m:r>
                    <m:r>
                      <m:rPr>
                        <m:nor/>
                      </m:rPr>
                      <a:rPr lang="en-US" altLang="en-US" sz="1600" b="1" i="1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3</m:t>
                    </m:r>
                    <m:r>
                      <a:rPr lang="en-US" altLang="en-US" sz="1600" b="1" i="1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𝝅</m:t>
                    </m:r>
                    <m:r>
                      <m:rPr>
                        <m:nor/>
                      </m:rPr>
                      <a:rPr lang="en-US" altLang="en-US" sz="1600" b="1" i="1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sz="1600" b="1" i="1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1600" b="1" kern="1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could be helpful in understanding double-charm backgrounds in hadronic R(D*) measurements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1F3F47A-ECF7-BADB-A39C-A1473D073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29" y="5134388"/>
                <a:ext cx="6372652" cy="1191673"/>
              </a:xfrm>
              <a:prstGeom prst="rect">
                <a:avLst/>
              </a:prstGeom>
              <a:blipFill>
                <a:blip r:embed="rId6"/>
                <a:stretch>
                  <a:fillRect l="-382" r="-478" b="-56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61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3">
            <a:extLst>
              <a:ext uri="{FF2B5EF4-FFF2-40B4-BE49-F238E27FC236}">
                <a16:creationId xmlns:a16="http://schemas.microsoft.com/office/drawing/2014/main" id="{AF8A71D0-D6FF-6129-ABE8-DA99653B18C0}"/>
              </a:ext>
            </a:extLst>
          </p:cNvPr>
          <p:cNvSpPr txBox="1"/>
          <p:nvPr/>
        </p:nvSpPr>
        <p:spPr>
          <a:xfrm>
            <a:off x="0" y="152662"/>
            <a:ext cx="914399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detector</a:t>
            </a:r>
            <a:endParaRPr lang="en-US" altLang="en-US" sz="2400" b="1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4">
                <a:extLst>
                  <a:ext uri="{FF2B5EF4-FFF2-40B4-BE49-F238E27FC236}">
                    <a16:creationId xmlns:a16="http://schemas.microsoft.com/office/drawing/2014/main" id="{0CF2C5CD-6841-A772-DA66-0D2D5DA0E32F}"/>
                  </a:ext>
                </a:extLst>
              </p:cNvPr>
              <p:cNvSpPr txBox="1"/>
              <p:nvPr/>
            </p:nvSpPr>
            <p:spPr>
              <a:xfrm>
                <a:off x="410509" y="4739337"/>
                <a:ext cx="8177020" cy="1572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zh-CN" sz="1600" kern="1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单臂前向的谱仪，对应于前向</a:t>
                </a:r>
                <a:r>
                  <a:rPr lang="en-US" altLang="zh-CN" sz="1600" kern="1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η</a:t>
                </a:r>
                <a:r>
                  <a:rPr lang="zh-CN" altLang="zh-CN" sz="1600" kern="1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范围</a:t>
                </a:r>
                <a:r>
                  <a:rPr lang="en-US" altLang="zh-CN" sz="1600" kern="1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2&lt;η&lt;5</a:t>
                </a:r>
                <a:r>
                  <a:rPr lang="zh-CN" altLang="zh-CN" sz="1600" kern="1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r>
                  <a:rPr lang="zh-CN" altLang="en-US" sz="1600" kern="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</a:t>
                </a:r>
                <a:r>
                  <a:rPr lang="en-US" altLang="zh-CN" sz="1600" kern="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LHC</a:t>
                </a:r>
                <a:r>
                  <a:rPr lang="zh-CN" altLang="zh-CN" sz="1600" kern="1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上专门用于重味物理。</a:t>
                </a:r>
                <a:endParaRPr lang="en-US" altLang="zh-CN" sz="1600" kern="1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400" kern="1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- LHC</a:t>
                </a:r>
                <a:r>
                  <a:rPr lang="en-US" altLang="zh-CN" sz="1400" kern="1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pp</a:t>
                </a:r>
                <a:r>
                  <a:rPr lang="zh-CN" altLang="zh-CN" sz="1400" kern="1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对撞中，</a:t>
                </a:r>
                <a14:m>
                  <m:oMath xmlns:m="http://schemas.openxmlformats.org/officeDocument/2006/math"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zh-CN" altLang="zh-CN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zh-CN" sz="1400" kern="1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强子对在前向和后向相对于束流方向（</a:t>
                </a:r>
                <a:r>
                  <a:rPr lang="en-US" altLang="zh-CN" sz="1400" kern="1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Z-</a:t>
                </a:r>
                <a:r>
                  <a:rPr lang="zh-CN" altLang="zh-CN" sz="1400" kern="1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方向）的小极角上产生</a:t>
                </a:r>
                <a:r>
                  <a:rPr lang="zh-CN" altLang="zh-CN" sz="18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。</a:t>
                </a:r>
                <a:endParaRPr lang="en-US" altLang="zh-CN" sz="1600" kern="1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zh-CN" sz="1600" kern="1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包括一个高精度的径迹探测系统、两个环形的切伦科夫探测器、一个量能器系统和一个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𝜇</m:t>
                    </m:r>
                  </m:oMath>
                </a14:m>
                <a:r>
                  <a:rPr lang="zh-CN" altLang="zh-CN" sz="1600" kern="1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子探测器。</a:t>
                </a:r>
                <a:endParaRPr lang="en-US" altLang="zh-CN" sz="1600" kern="1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4">
                <a:extLst>
                  <a:ext uri="{FF2B5EF4-FFF2-40B4-BE49-F238E27FC236}">
                    <a16:creationId xmlns:a16="http://schemas.microsoft.com/office/drawing/2014/main" id="{0CF2C5CD-6841-A772-DA66-0D2D5DA0E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09" y="4739337"/>
                <a:ext cx="8177020" cy="1572354"/>
              </a:xfrm>
              <a:prstGeom prst="rect">
                <a:avLst/>
              </a:prstGeom>
              <a:blipFill>
                <a:blip r:embed="rId3"/>
                <a:stretch>
                  <a:fillRect l="-298" r="-373" b="-42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LHCb’s momentous metamorphosis – CERN Courier">
            <a:extLst>
              <a:ext uri="{FF2B5EF4-FFF2-40B4-BE49-F238E27FC236}">
                <a16:creationId xmlns:a16="http://schemas.microsoft.com/office/drawing/2014/main" id="{43763173-2778-3254-2D31-55BBB5154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6" y="869888"/>
            <a:ext cx="6172630" cy="37570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B65E004-C113-2804-82F7-7447FE08BC5E}"/>
              </a:ext>
            </a:extLst>
          </p:cNvPr>
          <p:cNvSpPr txBox="1"/>
          <p:nvPr/>
        </p:nvSpPr>
        <p:spPr>
          <a:xfrm>
            <a:off x="6827520" y="1690584"/>
            <a:ext cx="1976726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优秀的顶点、径迹重建和粒子鉴别等性能，灵活高效的在线触发系统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3825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34B99B26-CC3B-15B7-D6B4-2746693AF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022" y="2057345"/>
            <a:ext cx="107424" cy="564282"/>
          </a:xfrm>
          <a:prstGeom prst="rect">
            <a:avLst/>
          </a:prstGeom>
        </p:spPr>
      </p:pic>
      <p:sp>
        <p:nvSpPr>
          <p:cNvPr id="17" name="文本框 3">
            <a:extLst>
              <a:ext uri="{FF2B5EF4-FFF2-40B4-BE49-F238E27FC236}">
                <a16:creationId xmlns:a16="http://schemas.microsoft.com/office/drawing/2014/main" id="{AF8A71D0-D6FF-6129-ABE8-DA99653B18C0}"/>
              </a:ext>
            </a:extLst>
          </p:cNvPr>
          <p:cNvSpPr txBox="1"/>
          <p:nvPr/>
        </p:nvSpPr>
        <p:spPr>
          <a:xfrm>
            <a:off x="542717" y="152414"/>
            <a:ext cx="805957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Updated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R(D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world averages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DEAD447-F8CC-F3BF-19BF-761CBA4E3207}"/>
                  </a:ext>
                </a:extLst>
              </p:cNvPr>
              <p:cNvSpPr txBox="1"/>
              <p:nvPr/>
            </p:nvSpPr>
            <p:spPr>
              <a:xfrm>
                <a:off x="502920" y="1071878"/>
                <a:ext cx="3421380" cy="3370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Updates with inclusion of two new results (</a:t>
                </a:r>
                <a:r>
                  <a:rPr lang="en-US" altLang="zh-CN" sz="2000" kern="100" dirty="0">
                    <a:solidFill>
                      <a:srgbClr val="9D90EE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LHCb22</a:t>
                </a:r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kern="100" dirty="0">
                    <a:solidFill>
                      <a:srgbClr val="FE515A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LHCb23</a:t>
                </a:r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)</a:t>
                </a:r>
              </a:p>
              <a:p>
                <a:pPr marL="557213" lvl="1" indent="-214313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R(D*) = 0.284±0.013</a:t>
                </a:r>
              </a:p>
              <a:p>
                <a:pPr marL="557213" lvl="1" indent="-214313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R(D)   = 0.356±0.029</a:t>
                </a:r>
              </a:p>
              <a:p>
                <a:pPr marL="557213" lvl="1" indent="-214313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0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Deviation</m:t>
                    </m:r>
                    <m:r>
                      <m:rPr>
                        <m:nor/>
                      </m:rPr>
                      <a:rPr lang="en-US" altLang="zh-CN" sz="20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from</m:t>
                    </m:r>
                    <m:r>
                      <m:rPr>
                        <m:nor/>
                      </m:rPr>
                      <a:rPr lang="en-US" altLang="zh-CN" sz="20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SM</m:t>
                    </m:r>
                    <m:r>
                      <m:rPr>
                        <m:nor/>
                      </m:rPr>
                      <a:rPr lang="en-US" altLang="zh-CN" sz="20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kern="10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for</m:t>
                    </m:r>
                  </m:oMath>
                </a14:m>
                <a:endParaRPr lang="en-US" altLang="zh-CN" sz="20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kern="10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combined</m:t>
                      </m:r>
                      <m:r>
                        <m:rPr>
                          <m:nor/>
                        </m:rPr>
                        <a:rPr lang="en-US" altLang="zh-CN" sz="2000" kern="10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kern="10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altLang="zh-CN" sz="2000" kern="10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CN" sz="2000" kern="10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altLang="zh-CN" sz="2000" kern="10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∗) </m:t>
                      </m:r>
                      <m:r>
                        <m:rPr>
                          <m:nor/>
                        </m:rPr>
                        <a:rPr lang="en-US" altLang="zh-CN" sz="2000" kern="10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now</m:t>
                      </m:r>
                      <m:r>
                        <m:rPr>
                          <m:nor/>
                        </m:rPr>
                        <a:rPr lang="en-US" altLang="zh-CN" sz="2000" kern="10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kern="10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at</m:t>
                      </m:r>
                      <m:r>
                        <m:rPr>
                          <m:nor/>
                        </m:rPr>
                        <a:rPr lang="en-US" altLang="zh-CN" sz="2000" b="0" i="0" kern="100" smtClean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kern="10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1.9</m:t>
                      </m:r>
                      <m:r>
                        <m:rPr>
                          <m:nor/>
                        </m:rPr>
                        <a:rPr lang="en-US" altLang="zh-CN" sz="2000" kern="10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altLang="zh-CN" sz="2000" kern="10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US" altLang="zh-CN" sz="1600" dirty="0"/>
                </a:br>
                <a:endParaRPr lang="en-US" altLang="zh-CN" sz="16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DEAD447-F8CC-F3BF-19BF-761CBA4E3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1071878"/>
                <a:ext cx="3421380" cy="3370153"/>
              </a:xfrm>
              <a:prstGeom prst="rect">
                <a:avLst/>
              </a:prstGeom>
              <a:blipFill>
                <a:blip r:embed="rId4"/>
                <a:stretch>
                  <a:fillRect l="-1604" r="-1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4D41DFE-48AC-B189-A850-A0EC6AB307CF}"/>
                  </a:ext>
                </a:extLst>
              </p:cNvPr>
              <p:cNvSpPr txBox="1"/>
              <p:nvPr/>
            </p:nvSpPr>
            <p:spPr>
              <a:xfrm>
                <a:off x="502920" y="5272569"/>
                <a:ext cx="6372652" cy="1191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b="1" kern="1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Recent BESIII measurements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kern="10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1600" b="1" i="1" kern="10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altLang="en-US" sz="1600" b="1" i="1" kern="10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(</m:t>
                        </m:r>
                        <m:r>
                          <a:rPr lang="en-US" altLang="en-US" sz="1600" b="1" i="1" kern="10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𝒔</m:t>
                        </m:r>
                        <m:r>
                          <a:rPr lang="en-US" altLang="en-US" sz="1600" b="1" i="1" kern="10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)</m:t>
                        </m:r>
                      </m:sub>
                    </m:sSub>
                    <m:r>
                      <a:rPr lang="en-US" altLang="en-US" sz="1600" b="1" i="1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→</m:t>
                    </m:r>
                    <m:r>
                      <m:rPr>
                        <m:nor/>
                      </m:rPr>
                      <a:rPr lang="en-US" altLang="en-US" sz="1600" b="1" i="1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3</m:t>
                    </m:r>
                    <m:r>
                      <a:rPr lang="en-US" altLang="en-US" sz="1600" b="1" i="1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𝝅</m:t>
                    </m:r>
                    <m:r>
                      <m:rPr>
                        <m:nor/>
                      </m:rPr>
                      <a:rPr lang="en-US" altLang="en-US" sz="1600" b="1" i="1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sz="1600" b="1" i="1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1600" b="1" kern="1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could be helpful in understanding double-charm backgrounds in hadronic R(D*) measurements</a:t>
                </a: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4D41DFE-48AC-B189-A850-A0EC6AB30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5272569"/>
                <a:ext cx="6372652" cy="1191673"/>
              </a:xfrm>
              <a:prstGeom prst="rect">
                <a:avLst/>
              </a:prstGeom>
              <a:blipFill>
                <a:blip r:embed="rId5"/>
                <a:stretch>
                  <a:fillRect l="-383" r="-478" b="-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5A9A02B9-F4BA-DC68-8879-F2041FD2848E}"/>
              </a:ext>
            </a:extLst>
          </p:cNvPr>
          <p:cNvSpPr txBox="1"/>
          <p:nvPr/>
        </p:nvSpPr>
        <p:spPr>
          <a:xfrm>
            <a:off x="7247941" y="5468615"/>
            <a:ext cx="1536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arXiv:2212.13072 arXiv:2301.03214</a:t>
            </a:r>
            <a:endParaRPr lang="zh-CN" altLang="en-US" sz="1400" u="sng" kern="100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9ED2370-B6DF-7FD6-FAF6-0066691C75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56" y="864823"/>
            <a:ext cx="4364789" cy="46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22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167DC75-A7DE-79DE-02C7-8C3850D48260}"/>
              </a:ext>
            </a:extLst>
          </p:cNvPr>
          <p:cNvSpPr txBox="1"/>
          <p:nvPr/>
        </p:nvSpPr>
        <p:spPr>
          <a:xfrm>
            <a:off x="346710" y="757673"/>
            <a:ext cx="8446770" cy="5185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zh-CN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US" altLang="zh-C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in fact a charm factory as well </a:t>
            </a:r>
            <a:br>
              <a:rPr lang="en-US" altLang="zh-C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High statistics and excellent detector performance allow for high precision measurements on charm CP, rare decays, etc.</a:t>
            </a:r>
          </a:p>
          <a:p>
            <a:pPr>
              <a:lnSpc>
                <a:spcPct val="150000"/>
              </a:lnSpc>
            </a:pPr>
            <a:r>
              <a:rPr lang="en-US" altLang="zh-C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Still more charm results in the pipeline with full Run1+2 data; and new data (Run3) has started</a:t>
            </a:r>
          </a:p>
          <a:p>
            <a:pPr>
              <a:lnSpc>
                <a:spcPct val="150000"/>
              </a:lnSpc>
            </a:pPr>
            <a:r>
              <a:rPr lang="en-US" altLang="zh-C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Complementary and cross-check with BESIII in many aspects.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961944-60F7-F828-283E-73CCADB9D80C}"/>
              </a:ext>
            </a:extLst>
          </p:cNvPr>
          <p:cNvSpPr txBox="1">
            <a:spLocks/>
          </p:cNvSpPr>
          <p:nvPr/>
        </p:nvSpPr>
        <p:spPr>
          <a:xfrm>
            <a:off x="428596" y="12226"/>
            <a:ext cx="82296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en-US" sz="2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Summary</a:t>
            </a:r>
            <a:endParaRPr lang="en-US" altLang="en-US" sz="2400" b="1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44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7FC52207-1C08-4924-9202-E55DFF980177}"/>
              </a:ext>
            </a:extLst>
          </p:cNvPr>
          <p:cNvSpPr txBox="1"/>
          <p:nvPr/>
        </p:nvSpPr>
        <p:spPr>
          <a:xfrm>
            <a:off x="797829" y="2657854"/>
            <a:ext cx="7548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谢谢大家！</a:t>
            </a:r>
          </a:p>
        </p:txBody>
      </p:sp>
    </p:spTree>
    <p:extLst>
      <p:ext uri="{BB962C8B-B14F-4D97-AF65-F5344CB8AC3E}">
        <p14:creationId xmlns:p14="http://schemas.microsoft.com/office/powerpoint/2010/main" val="3363049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3">
                <a:extLst>
                  <a:ext uri="{FF2B5EF4-FFF2-40B4-BE49-F238E27FC236}">
                    <a16:creationId xmlns:a16="http://schemas.microsoft.com/office/drawing/2014/main" id="{0151F221-6164-EBA2-3A4F-C8B0CDA7C938}"/>
                  </a:ext>
                </a:extLst>
              </p:cNvPr>
              <p:cNvSpPr txBox="1"/>
              <p:nvPr/>
            </p:nvSpPr>
            <p:spPr>
              <a:xfrm>
                <a:off x="743856" y="102986"/>
                <a:ext cx="7715846" cy="5438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rare hadronic decay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  <m: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kumimoji="0" lang="en-US" altLang="zh-CN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14:m>
                  <m:oMath xmlns:m="http://schemas.openxmlformats.org/officeDocument/2006/math">
                    <m:r>
                      <a:rPr kumimoji="0" lang="en-US" altLang="zh-CN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𝒑</m:t>
                    </m:r>
                    <m:bar>
                      <m:barPr>
                        <m:pos m:val="top"/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bar>
                    <m:r>
                      <a:rPr kumimoji="0" lang="en-US" altLang="zh-CN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𝒑</m:t>
                    </m:r>
                    <m:bar>
                      <m:barPr>
                        <m:pos m:val="top"/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bar>
                  </m:oMath>
                </a14:m>
                <a:endParaRPr kumimoji="0" lang="en-US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3">
                <a:extLst>
                  <a:ext uri="{FF2B5EF4-FFF2-40B4-BE49-F238E27FC236}">
                    <a16:creationId xmlns:a16="http://schemas.microsoft.com/office/drawing/2014/main" id="{0151F221-6164-EBA2-3A4F-C8B0CDA7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56" y="102986"/>
                <a:ext cx="7715846" cy="543867"/>
              </a:xfrm>
              <a:prstGeom prst="rect">
                <a:avLst/>
              </a:prstGeom>
              <a:blipFill>
                <a:blip r:embed="rId2"/>
                <a:stretch>
                  <a:fillRect t="-3371" b="-1573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BE5786F-4793-FCAC-2629-C84072C7D07C}"/>
                  </a:ext>
                </a:extLst>
              </p:cNvPr>
              <p:cNvSpPr txBox="1"/>
              <p:nvPr/>
            </p:nvSpPr>
            <p:spPr>
              <a:xfrm>
                <a:off x="358396" y="748861"/>
                <a:ext cx="8427207" cy="2057256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reliable theoretical prediction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0" lang="en-US" altLang="zh-CN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bar>
                      <m:barPr>
                        <m:pos m:val="top"/>
                        <m:ctrlP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bar>
                      <m:barPr>
                        <m:pos m:val="top"/>
                        <m:ctrlP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decays for now, a first measurement of the corresponding BR would allow to better understand the underlying dynamics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BRs of multi-body baryonic decay modes may be significantly increased due to a threshold enhancement effect in the baryon-antibaryon invariant mass, while two-body baryonic decays (such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zh-CN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kumimoji="0" lang="en-US" altLang="zh-CN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bar>
                      <m:barPr>
                        <m:pos m:val="top"/>
                        <m:ctrlP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bar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are suppressed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significance of 9.3</a:t>
                </a:r>
                <a14:m>
                  <m:oMath xmlns:m="http://schemas.openxmlformats.org/officeDocument/2006/math">
                    <m:r>
                      <a:rPr kumimoji="0" lang="zh-CN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4.0</a:t>
                </a:r>
                <a14:m>
                  <m:oMath xmlns:m="http://schemas.openxmlformats.org/officeDocument/2006/math">
                    <m:r>
                      <a:rPr kumimoji="0" lang="zh-CN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kumimoji="0" lang="en-US" altLang="zh-CN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b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</a:b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significance of 9.3</a:t>
                </a:r>
                <a14:m>
                  <m:oMath xmlns:m="http://schemas.openxmlformats.org/officeDocument/2006/math">
                    <m:r>
                      <a:rPr kumimoji="0" lang="zh-CN" alt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4.0</a:t>
                </a:r>
                <a14:m>
                  <m:oMath xmlns:m="http://schemas.openxmlformats.org/officeDocument/2006/math">
                    <m:r>
                      <a:rPr kumimoji="0" lang="zh-CN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kumimoji="0" lang="en-US" altLang="zh-CN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14313" marR="0" lvl="0" indent="-214313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zh-CN" sz="135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BE5786F-4793-FCAC-2629-C84072C7D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96" y="748861"/>
                <a:ext cx="8427207" cy="2057256"/>
              </a:xfrm>
              <a:prstGeom prst="rect">
                <a:avLst/>
              </a:prstGeom>
              <a:blipFill>
                <a:blip r:embed="rId3"/>
                <a:stretch>
                  <a:fillRect l="-289" b="-557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62D1FC41-56CF-B97F-088F-8474C1D950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0" y="3200378"/>
            <a:ext cx="8089504" cy="275999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0DB6C41-9B04-1427-A285-FF7DD17AD7D2}"/>
              </a:ext>
            </a:extLst>
          </p:cNvPr>
          <p:cNvSpPr txBox="1"/>
          <p:nvPr/>
        </p:nvSpPr>
        <p:spPr>
          <a:xfrm>
            <a:off x="6870582" y="6058840"/>
            <a:ext cx="17365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arXiv:2211.08847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21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BE5786F-4793-FCAC-2629-C84072C7D07C}"/>
                  </a:ext>
                </a:extLst>
              </p:cNvPr>
              <p:cNvSpPr txBox="1"/>
              <p:nvPr/>
            </p:nvSpPr>
            <p:spPr>
              <a:xfrm>
                <a:off x="358396" y="845334"/>
                <a:ext cx="8427207" cy="1868505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branching fractions are measured relative to the topologically similar </a:t>
                </a:r>
                <a:r>
                  <a:rPr kumimoji="0" lang="en-US" altLang="zh-CN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normalisation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decays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altLang="zh-CN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J/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𝜓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(→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bar>
                      <m:barPr>
                        <m:pos m:val="top"/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  <m:r>
                      <a:rPr kumimoji="0" lang="en-US" altLang="zh-CN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0" lang="zh-CN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𝜋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0" lang="en-US" altLang="zh-CN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J/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𝜓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(→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bar>
                      <m:barPr>
                        <m:pos m:val="top"/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  <m:r>
                      <a:rPr kumimoji="0" lang="en-US" altLang="zh-C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𝜙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(→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𝐾𝐾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Results: 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BR(</a:t>
                </a:r>
                <a:r>
                  <a:rPr kumimoji="0" lang="en-US" altLang="zh-CN" sz="18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kumimoji="0" lang="en-US" altLang="zh-CN" sz="1800" b="0" i="1" u="none" strike="noStrike" kern="1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kumimoji="0" lang="en-US" altLang="zh-CN" sz="18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→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𝑝</m:t>
                    </m:r>
                    <m:bar>
                      <m:barPr>
                        <m:pos m:val="top"/>
                        <m:ctrlPr>
                          <a:rPr kumimoji="0" lang="en-US" altLang="zh-CN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kumimoji="0" lang="en-US" altLang="zh-CN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bar>
                    <m:r>
                      <a:rPr kumimoji="0" lang="en-US" altLang="zh-CN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𝑝</m:t>
                    </m:r>
                    <m:bar>
                      <m:barPr>
                        <m:pos m:val="top"/>
                        <m:ctrlPr>
                          <a:rPr kumimoji="0" lang="en-US" altLang="zh-CN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kumimoji="0" lang="en-US" altLang="zh-CN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bar>
                  </m:oMath>
                </a14:m>
                <a:r>
                  <a:rPr kumimoji="0" lang="en-US" altLang="zh-CN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)= 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(2.2±0.4±0.1)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BR(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0" lang="en-US" altLang="zh-CN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8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→</a:t>
                </a:r>
                <a:r>
                  <a:rPr kumimoji="0" lang="en-US" altLang="zh-CN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𝑝</m:t>
                    </m:r>
                    <m:bar>
                      <m:barPr>
                        <m:pos m:val="top"/>
                        <m:ctrlPr>
                          <a:rPr kumimoji="0" lang="en-US" altLang="zh-CN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kumimoji="0" lang="en-US" altLang="zh-CN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bar>
                    <m:r>
                      <a:rPr kumimoji="0" lang="en-US" altLang="zh-CN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𝑝</m:t>
                    </m:r>
                    <m:bar>
                      <m:barPr>
                        <m:pos m:val="top"/>
                        <m:ctrlPr>
                          <a:rPr kumimoji="0" lang="en-US" altLang="zh-CN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kumimoji="0" lang="en-US" altLang="zh-CN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bar>
                  </m:oMath>
                </a14:m>
                <a:r>
                  <a:rPr kumimoji="0" lang="en-US" altLang="zh-CN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)= 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(2.2±1.0±0.2)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endParaRPr kumimoji="0" lang="en-US" altLang="zh-CN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BE5786F-4793-FCAC-2629-C84072C7D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96" y="845334"/>
                <a:ext cx="8427207" cy="1868505"/>
              </a:xfrm>
              <a:prstGeom prst="rect">
                <a:avLst/>
              </a:prstGeom>
              <a:blipFill>
                <a:blip r:embed="rId2"/>
                <a:stretch>
                  <a:fillRect l="-5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Fig1a.pdf">
            <a:extLst>
              <a:ext uri="{FF2B5EF4-FFF2-40B4-BE49-F238E27FC236}">
                <a16:creationId xmlns:a16="http://schemas.microsoft.com/office/drawing/2014/main" id="{290D0F17-2181-A85E-F36B-405F5AA4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1" y="2688529"/>
            <a:ext cx="4040348" cy="290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1b.pdf">
            <a:extLst>
              <a:ext uri="{FF2B5EF4-FFF2-40B4-BE49-F238E27FC236}">
                <a16:creationId xmlns:a16="http://schemas.microsoft.com/office/drawing/2014/main" id="{3C399B73-9673-48C0-7C6A-CDDF3BF1F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40" y="2657628"/>
            <a:ext cx="4208127" cy="30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3">
                <a:extLst>
                  <a:ext uri="{FF2B5EF4-FFF2-40B4-BE49-F238E27FC236}">
                    <a16:creationId xmlns:a16="http://schemas.microsoft.com/office/drawing/2014/main" id="{5686BE76-91E3-8B8B-C58A-CE0205D733D2}"/>
                  </a:ext>
                </a:extLst>
              </p:cNvPr>
              <p:cNvSpPr txBox="1"/>
              <p:nvPr/>
            </p:nvSpPr>
            <p:spPr>
              <a:xfrm>
                <a:off x="743856" y="102986"/>
                <a:ext cx="7715846" cy="5438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rare hadronic decay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  <m: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kumimoji="0" lang="en-US" altLang="zh-CN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14:m>
                  <m:oMath xmlns:m="http://schemas.openxmlformats.org/officeDocument/2006/math">
                    <m:r>
                      <a:rPr kumimoji="0" lang="en-US" altLang="zh-CN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𝒑</m:t>
                    </m:r>
                    <m:bar>
                      <m:barPr>
                        <m:pos m:val="top"/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bar>
                    <m:r>
                      <a:rPr kumimoji="0" lang="en-US" altLang="zh-CN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𝒑</m:t>
                    </m:r>
                    <m:bar>
                      <m:barPr>
                        <m:pos m:val="top"/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bar>
                  </m:oMath>
                </a14:m>
                <a:endParaRPr kumimoji="0" lang="en-US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文本框 3">
                <a:extLst>
                  <a:ext uri="{FF2B5EF4-FFF2-40B4-BE49-F238E27FC236}">
                    <a16:creationId xmlns:a16="http://schemas.microsoft.com/office/drawing/2014/main" id="{5686BE76-91E3-8B8B-C58A-CE0205D73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56" y="102986"/>
                <a:ext cx="7715846" cy="543867"/>
              </a:xfrm>
              <a:prstGeom prst="rect">
                <a:avLst/>
              </a:prstGeom>
              <a:blipFill>
                <a:blip r:embed="rId5"/>
                <a:stretch>
                  <a:fillRect t="-3371" b="-1573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F1F28E0A-AE36-5203-EECE-11FB27BF51F3}"/>
              </a:ext>
            </a:extLst>
          </p:cNvPr>
          <p:cNvSpPr txBox="1"/>
          <p:nvPr/>
        </p:nvSpPr>
        <p:spPr>
          <a:xfrm>
            <a:off x="6870582" y="6058840"/>
            <a:ext cx="17365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arXiv:2211.08847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00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>
            <a:extLst>
              <a:ext uri="{FF2B5EF4-FFF2-40B4-BE49-F238E27FC236}">
                <a16:creationId xmlns:a16="http://schemas.microsoft.com/office/drawing/2014/main" id="{0151F221-6164-EBA2-3A4F-C8B0CDA7C938}"/>
              </a:ext>
            </a:extLst>
          </p:cNvPr>
          <p:cNvSpPr txBox="1"/>
          <p:nvPr/>
        </p:nvSpPr>
        <p:spPr>
          <a:xfrm>
            <a:off x="419287" y="132970"/>
            <a:ext cx="824218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Search for the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zh-CN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kumimoji="0" lang="el-GR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φµ</a:t>
            </a:r>
            <a:r>
              <a:rPr kumimoji="0" lang="el-GR" altLang="zh-CN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l-GR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kumimoji="0" lang="el-GR" altLang="zh-CN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endParaRPr kumimoji="0" lang="en-US" altLang="en-US" sz="2400" b="1" i="1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1087BE8-7D53-E988-3CB2-29F4099011DF}"/>
              </a:ext>
            </a:extLst>
          </p:cNvPr>
          <p:cNvSpPr txBox="1"/>
          <p:nvPr/>
        </p:nvSpPr>
        <p:spPr>
          <a:xfrm>
            <a:off x="450909" y="3652250"/>
            <a:ext cx="8242184" cy="1893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 statistically significant excess of the decay </a:t>
            </a:r>
            <a:r>
              <a:rPr kumimoji="0" lang="en-US" altLang="zh-CN" sz="1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1600" b="0" i="1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kumimoji="0" lang="en-US" altLang="zh-CN" sz="1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→ </a:t>
            </a:r>
            <a:r>
              <a:rPr kumimoji="0" lang="el-GR" altLang="zh-CN" sz="1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φµ</a:t>
            </a:r>
            <a:r>
              <a:rPr kumimoji="0" lang="el-GR" altLang="zh-CN" sz="1600" b="0" i="1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0" lang="el-GR" altLang="zh-CN" sz="1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µ</a:t>
            </a:r>
            <a:r>
              <a:rPr kumimoji="0" lang="el-GR" altLang="zh-CN" sz="1600" b="0" i="1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−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 upper limit on its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BR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excluding the </a:t>
            </a:r>
            <a:r>
              <a: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and charmonium regions in the dimuon spectrum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relative to that of the decay </a:t>
            </a:r>
            <a:r>
              <a:rPr kumimoji="0" lang="en-US" altLang="zh-CN" sz="1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1600" b="0" i="1" u="none" strike="noStrike" kern="1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en-US" altLang="zh-CN" sz="1600" b="0" i="1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kumimoji="0" lang="en-US" altLang="zh-CN" sz="1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→ </a:t>
            </a:r>
            <a:r>
              <a:rPr kumimoji="0" lang="el-GR" altLang="zh-CN" sz="1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φµ</a:t>
            </a:r>
            <a:r>
              <a:rPr kumimoji="0" lang="el-GR" altLang="zh-CN" sz="1600" b="0" i="1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0" lang="el-GR" altLang="zh-CN" sz="1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µ</a:t>
            </a:r>
            <a:r>
              <a:rPr kumimoji="0" lang="el-GR" altLang="zh-CN" sz="1600" b="0" i="1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−</a:t>
            </a:r>
            <a:r>
              <a:rPr kumimoji="0" lang="el-GR" altLang="zh-CN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is determined to be 4.4 × 10</a:t>
            </a:r>
            <a:r>
              <a:rPr kumimoji="0" lang="zh-CN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−3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 a 90% CL. 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LHCb measurement of B(</a:t>
            </a:r>
            <a:r>
              <a:rPr kumimoji="0" lang="en-US" altLang="zh-CN" sz="1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1600" b="0" i="1" u="none" strike="noStrike" kern="1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en-US" altLang="zh-CN" sz="1600" b="0" i="1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kumimoji="0" lang="en-US" altLang="zh-CN" sz="1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→ </a:t>
            </a:r>
            <a:r>
              <a:rPr kumimoji="0" lang="el-GR" altLang="zh-CN" sz="1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φµ</a:t>
            </a:r>
            <a:r>
              <a:rPr kumimoji="0" lang="el-GR" altLang="zh-CN" sz="1600" b="0" i="1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0" lang="el-GR" altLang="zh-CN" sz="1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µ</a:t>
            </a:r>
            <a:r>
              <a:rPr kumimoji="0" lang="el-GR" altLang="zh-CN" sz="1600" b="0" i="1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−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), an upper limit on B(</a:t>
            </a:r>
            <a:r>
              <a:rPr kumimoji="0" lang="en-US" altLang="zh-CN" sz="1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1600" b="0" i="1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kumimoji="0" lang="en-US" altLang="zh-CN" sz="1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→ </a:t>
            </a:r>
            <a:r>
              <a:rPr kumimoji="0" lang="el-GR" altLang="zh-CN" sz="1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φµ</a:t>
            </a:r>
            <a:r>
              <a:rPr kumimoji="0" lang="el-GR" altLang="zh-CN" sz="1600" b="0" i="1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0" lang="el-GR" altLang="zh-CN" sz="1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µ</a:t>
            </a:r>
            <a:r>
              <a:rPr kumimoji="0" lang="el-GR" altLang="zh-CN" sz="1600" b="0" i="1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−</a:t>
            </a:r>
            <a:r>
              <a:rPr kumimoji="0" lang="el-GR" altLang="zh-CN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in the full q</a:t>
            </a:r>
            <a:r>
              <a:rPr kumimoji="0" lang="zh-CN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range is set to be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3.2 × 10</a:t>
            </a:r>
            <a:r>
              <a:rPr kumimoji="0" lang="zh-CN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−9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 a 90% CL, which is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compatible with the SM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sim_run1_exp_1_log_draft.pdf">
            <a:extLst>
              <a:ext uri="{FF2B5EF4-FFF2-40B4-BE49-F238E27FC236}">
                <a16:creationId xmlns:a16="http://schemas.microsoft.com/office/drawing/2014/main" id="{1615B949-BC49-E1BE-D6C3-3F46A928B9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028" name="Picture 4" descr="sim_run1_exp_1_log_draft.pdf">
            <a:extLst>
              <a:ext uri="{FF2B5EF4-FFF2-40B4-BE49-F238E27FC236}">
                <a16:creationId xmlns:a16="http://schemas.microsoft.com/office/drawing/2014/main" id="{CAEEA3F5-A430-E334-511C-B0DB32F58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" y="1003023"/>
            <a:ext cx="4054980" cy="258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m_run2_exp_1_log_draft.pdf">
            <a:extLst>
              <a:ext uri="{FF2B5EF4-FFF2-40B4-BE49-F238E27FC236}">
                <a16:creationId xmlns:a16="http://schemas.microsoft.com/office/drawing/2014/main" id="{606247C6-BEDE-CBDB-B0F3-42DB9C556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82" y="1003023"/>
            <a:ext cx="3979546" cy="25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522A978-270E-68F7-0307-1DDE415BA8DF}"/>
              </a:ext>
            </a:extLst>
          </p:cNvPr>
          <p:cNvSpPr txBox="1"/>
          <p:nvPr/>
        </p:nvSpPr>
        <p:spPr>
          <a:xfrm>
            <a:off x="6917301" y="5800905"/>
            <a:ext cx="17441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 05 (2022) 67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61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428596" y="12226"/>
                <a:ext cx="8229600" cy="70643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cs typeface="+mj-cs"/>
                  </a:defRPr>
                </a:lvl1pPr>
              </a:lstStyle>
              <a:p>
                <a:r>
                  <a:rPr lang="en-US" altLang="en-US" sz="2400" b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Search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en-US" sz="2400" b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2400" b="1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𝛄</m:t>
                    </m:r>
                  </m:oMath>
                </a14:m>
                <a:endParaRPr lang="en-US" altLang="en-US" sz="24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" y="12226"/>
                <a:ext cx="8229600" cy="706437"/>
              </a:xfrm>
              <a:prstGeom prst="rect">
                <a:avLst/>
              </a:prstGeom>
              <a:blipFill>
                <a:blip r:embed="rId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7008C034-A7DA-C8D8-80DC-B89C777B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12" y="218733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ADB8DB-AE16-120B-09AD-E0BC11A58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758" y="4235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11C676AF-C9CA-68B5-9F0C-FC57DEFDA08A}"/>
              </a:ext>
            </a:extLst>
          </p:cNvPr>
          <p:cNvSpPr txBox="1"/>
          <p:nvPr/>
        </p:nvSpPr>
        <p:spPr>
          <a:xfrm>
            <a:off x="428596" y="3792729"/>
            <a:ext cx="2542189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Indirect search: </a:t>
            </a:r>
            <a:endParaRPr lang="zh-CN" altLang="en-US" sz="1600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2BF5F7D-676E-CFD9-7CE5-4E7DF9D9D7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76" y="4134521"/>
            <a:ext cx="2910952" cy="2063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22">
                <a:extLst>
                  <a:ext uri="{FF2B5EF4-FFF2-40B4-BE49-F238E27FC236}">
                    <a16:creationId xmlns:a16="http://schemas.microsoft.com/office/drawing/2014/main" id="{7E45D9E6-49E7-331E-1F0D-C1E3FB0AAAB6}"/>
                  </a:ext>
                </a:extLst>
              </p:cNvPr>
              <p:cNvSpPr txBox="1"/>
              <p:nvPr/>
            </p:nvSpPr>
            <p:spPr>
              <a:xfrm>
                <a:off x="385638" y="774688"/>
                <a:ext cx="8185350" cy="1525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Compared to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6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16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amplitude, the additional suppression arising from the photon is compensated by no longer helicity suppressed, increasing the total predicted BR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6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16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en-US" sz="16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process is a powerful probe of SM, being sensitive to C7 , C9 and C10, While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6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16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is only sensitive to C10</a:t>
                </a: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文本框 22">
                <a:extLst>
                  <a:ext uri="{FF2B5EF4-FFF2-40B4-BE49-F238E27FC236}">
                    <a16:creationId xmlns:a16="http://schemas.microsoft.com/office/drawing/2014/main" id="{7E45D9E6-49E7-331E-1F0D-C1E3FB0A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38" y="774688"/>
                <a:ext cx="8185350" cy="1525097"/>
              </a:xfrm>
              <a:prstGeom prst="rect">
                <a:avLst/>
              </a:prstGeom>
              <a:blipFill>
                <a:blip r:embed="rId5"/>
                <a:stretch>
                  <a:fillRect l="-298" r="-745" b="-4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EF809ED9-59A3-1EDD-AEE4-DA0320C8E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323" y="2306218"/>
            <a:ext cx="8069828" cy="1362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22">
                <a:extLst>
                  <a:ext uri="{FF2B5EF4-FFF2-40B4-BE49-F238E27FC236}">
                    <a16:creationId xmlns:a16="http://schemas.microsoft.com/office/drawing/2014/main" id="{58377936-2A8A-13D4-9002-F74EFF4BA4A1}"/>
                  </a:ext>
                </a:extLst>
              </p:cNvPr>
              <p:cNvSpPr txBox="1"/>
              <p:nvPr/>
            </p:nvSpPr>
            <p:spPr>
              <a:xfrm>
                <a:off x="5529202" y="3635641"/>
                <a:ext cx="3287949" cy="1069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Direct search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(coming very soon):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Direct photon search first time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Probe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𝑞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regions for the first time    </a:t>
                </a:r>
                <a:endParaRPr lang="zh-CN" altLang="en-US" sz="14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12" name="文本框 22">
                <a:extLst>
                  <a:ext uri="{FF2B5EF4-FFF2-40B4-BE49-F238E27FC236}">
                    <a16:creationId xmlns:a16="http://schemas.microsoft.com/office/drawing/2014/main" id="{58377936-2A8A-13D4-9002-F74EFF4BA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202" y="3635641"/>
                <a:ext cx="3287949" cy="1069011"/>
              </a:xfrm>
              <a:prstGeom prst="rect">
                <a:avLst/>
              </a:prstGeom>
              <a:blipFill>
                <a:blip r:embed="rId7"/>
                <a:stretch>
                  <a:fillRect l="-742" r="-3154" b="-5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D678BD58-6889-69EC-D155-9A902C368A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6" y="4704651"/>
            <a:ext cx="2443370" cy="684467"/>
          </a:xfrm>
          <a:prstGeom prst="rect">
            <a:avLst/>
          </a:prstGeom>
        </p:spPr>
      </p:pic>
      <p:pic>
        <p:nvPicPr>
          <p:cNvPr id="17" name="DBmkTxmEw3WxN4pkRWjBroaqrr6eg5UfKRx68AKKqI7DaeIkSp6MemzGJsDmqd8_fZ6XuoeDn3fR6L-dY7SfmxD9umGD157BonC_cxKO_AxuPm3hvrZ2o6WW3-_CbjlooVDgvQkBfyiChqUQdnq_Ql6Jr0LZpczyzvfKXBtr2h-taif51Ac5x55eGeJ93eDG.png" descr="DBmkTxmEw3WxN4pkRWjBroaqrr6eg5UfKRx68AKKqI7DaeIkSp6MemzGJsDmqd8_fZ6XuoeDn3fR6L-dY7SfmxD9umGD157BonC_cxKO_AxuPm3hvrZ2o6WW3-_CbjlooVDgvQkBfyiChqUQdnq_Ql6Jr0LZpczyzvfKXBtr2h-taif51Ac5x55eGeJ93eDG.png">
            <a:extLst>
              <a:ext uri="{FF2B5EF4-FFF2-40B4-BE49-F238E27FC236}">
                <a16:creationId xmlns:a16="http://schemas.microsoft.com/office/drawing/2014/main" id="{217B0ADC-E702-D5D0-6FC6-4506C91FEE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1790" y="4698498"/>
            <a:ext cx="2482499" cy="158569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A950105-ABE2-5817-742E-57943FC6C1F7}"/>
              </a:ext>
            </a:extLst>
          </p:cNvPr>
          <p:cNvSpPr txBox="1"/>
          <p:nvPr/>
        </p:nvSpPr>
        <p:spPr>
          <a:xfrm>
            <a:off x="3422529" y="6172214"/>
            <a:ext cx="2829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Rev. D105 (2022) 012010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3CD29C-7565-9C2A-D9BC-FA30096E7260}"/>
              </a:ext>
            </a:extLst>
          </p:cNvPr>
          <p:cNvSpPr txBox="1"/>
          <p:nvPr/>
        </p:nvSpPr>
        <p:spPr>
          <a:xfrm>
            <a:off x="249367" y="6170343"/>
            <a:ext cx="31867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Rev. Lett. 128, (2022) 041801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1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>
            <a:extLst>
              <a:ext uri="{FF2B5EF4-FFF2-40B4-BE49-F238E27FC236}">
                <a16:creationId xmlns:a16="http://schemas.microsoft.com/office/drawing/2014/main" id="{0FFB0A15-BD2F-B128-216E-DAFAC192F9B6}"/>
              </a:ext>
            </a:extLst>
          </p:cNvPr>
          <p:cNvSpPr txBox="1"/>
          <p:nvPr/>
        </p:nvSpPr>
        <p:spPr>
          <a:xfrm>
            <a:off x="0" y="152662"/>
            <a:ext cx="914399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taking</a:t>
            </a:r>
            <a:endParaRPr lang="en-US" altLang="en-US" sz="2400" b="1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10E965C-447E-5FE8-D986-C6323DFAA3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8" y="810336"/>
            <a:ext cx="8615964" cy="20273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AABB1F-F16D-060C-D415-327A3E2E8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33" y="3167845"/>
            <a:ext cx="4858933" cy="313970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BFBC3D9-D1CB-07B2-3B88-A6CD9CAB26EA}"/>
                  </a:ext>
                </a:extLst>
              </p:cNvPr>
              <p:cNvSpPr txBox="1"/>
              <p:nvPr/>
            </p:nvSpPr>
            <p:spPr>
              <a:xfrm>
                <a:off x="5393901" y="3344108"/>
                <a:ext cx="3216480" cy="26337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LHCb</a:t>
                </a:r>
                <a:r>
                  <a:rPr lang="en-US" altLang="zh-CN" sz="1600" kern="1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Run-I</a:t>
                </a:r>
                <a:r>
                  <a:rPr lang="zh-CN" altLang="en-US" sz="1600" kern="1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2010-12</a:t>
                </a:r>
                <a:r>
                  <a:rPr lang="zh-CN" altLang="en-US" sz="1600" kern="1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）：</a:t>
                </a:r>
                <a:r>
                  <a:rPr lang="en-US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i="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fb</m:t>
                        </m:r>
                      </m:e>
                      <m:sup>
                        <m:r>
                          <a:rPr lang="en-US" altLang="zh-CN" sz="1600" i="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7/8 </a:t>
                </a:r>
                <a:r>
                  <a:rPr lang="en-US" altLang="zh-CN" sz="1600" kern="100" dirty="0" err="1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TeV</a:t>
                </a:r>
                <a:r>
                  <a:rPr lang="en-US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1600" kern="1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pp</a:t>
                </a:r>
                <a:r>
                  <a:rPr lang="zh-CN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对撞数据</a:t>
                </a:r>
                <a:endParaRPr lang="en-US" altLang="zh-CN" sz="1600" kern="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Run-II</a:t>
                </a:r>
                <a:r>
                  <a:rPr lang="zh-CN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2015-18</a:t>
                </a:r>
                <a:r>
                  <a:rPr lang="zh-CN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en-US" sz="1600" kern="1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i="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fb</m:t>
                        </m:r>
                      </m:e>
                      <m:sup>
                        <m:r>
                          <a:rPr lang="en-US" altLang="zh-CN" sz="1600" i="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1600" kern="100" dirty="0">
                    <a:effectLst/>
                    <a:latin typeface="微软雅黑" panose="020B0503020204020204" pitchFamily="34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kern="100" dirty="0">
                    <a:latin typeface="微软雅黑" panose="020B0503020204020204" pitchFamily="34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1600" kern="100" dirty="0">
                    <a:effectLst/>
                    <a:latin typeface="微软雅黑" panose="020B0503020204020204" pitchFamily="34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13T</a:t>
                </a:r>
                <a:r>
                  <a:rPr lang="en-US" altLang="zh-CN" sz="1600" kern="100" dirty="0">
                    <a:latin typeface="微软雅黑" panose="020B0503020204020204" pitchFamily="34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eV</a:t>
                </a:r>
                <a:r>
                  <a:rPr lang="zh-CN" altLang="zh-CN" sz="1600" kern="1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1600" kern="1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pp</a:t>
                </a:r>
                <a:r>
                  <a:rPr lang="zh-CN" altLang="zh-CN" sz="1600" kern="1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对撞数据</a:t>
                </a:r>
                <a:endParaRPr lang="en-US" altLang="zh-CN" sz="1600" kern="100" dirty="0">
                  <a:effectLst/>
                  <a:latin typeface="微软雅黑" panose="020B0503020204020204" pitchFamily="34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预计在</a:t>
                </a:r>
                <a:r>
                  <a:rPr lang="en-US" altLang="zh-CN" sz="1600" kern="100" dirty="0" err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RunIII</a:t>
                </a:r>
                <a:r>
                  <a:rPr lang="zh-CN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2022-24</a:t>
                </a:r>
                <a:r>
                  <a:rPr lang="zh-CN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）采集约</a:t>
                </a:r>
                <a:r>
                  <a:rPr lang="en-US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30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i="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fb</m:t>
                        </m:r>
                      </m:e>
                      <m:sup>
                        <m:r>
                          <a:rPr lang="en-US" altLang="zh-CN" sz="1600" i="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13 </a:t>
                </a:r>
                <a:r>
                  <a:rPr lang="en-US" altLang="zh-CN" sz="1600" kern="100" dirty="0" err="1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TeV</a:t>
                </a:r>
                <a:r>
                  <a:rPr lang="en-US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pp</a:t>
                </a:r>
                <a:r>
                  <a:rPr lang="zh-CN" altLang="zh-CN" sz="1600" kern="10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数据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BFBC3D9-D1CB-07B2-3B88-A6CD9CAB2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901" y="3344108"/>
                <a:ext cx="3216480" cy="2633734"/>
              </a:xfrm>
              <a:prstGeom prst="rect">
                <a:avLst/>
              </a:prstGeom>
              <a:blipFill>
                <a:blip r:embed="rId5"/>
                <a:stretch>
                  <a:fillRect l="-759" r="-1898" b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64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DB3FBD8-D4CA-BD3D-3884-B16C29836B69}"/>
              </a:ext>
            </a:extLst>
          </p:cNvPr>
          <p:cNvSpPr txBox="1"/>
          <p:nvPr/>
        </p:nvSpPr>
        <p:spPr>
          <a:xfrm>
            <a:off x="809340" y="1673650"/>
            <a:ext cx="7525317" cy="98636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 CPV search results</a:t>
            </a:r>
          </a:p>
        </p:txBody>
      </p:sp>
    </p:spTree>
    <p:extLst>
      <p:ext uri="{BB962C8B-B14F-4D97-AF65-F5344CB8AC3E}">
        <p14:creationId xmlns:p14="http://schemas.microsoft.com/office/powerpoint/2010/main" val="67191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B8B4E5A-9A48-5049-3ACB-419815187688}"/>
                  </a:ext>
                </a:extLst>
              </p:cNvPr>
              <p:cNvSpPr txBox="1"/>
              <p:nvPr/>
            </p:nvSpPr>
            <p:spPr>
              <a:xfrm>
                <a:off x="377504" y="759001"/>
                <a:ext cx="8324463" cy="5485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charm, CPV are very small: direct CPV (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decay) can occur only for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Cabibbo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-suppressed (CS) decays, expected at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.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doubly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Cabibbo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-suppressed (DCS) decays, CPV is essentially forbidden, thus its observation would indicate a manifestation of BSM physics.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date there is only one observation of CPV in the charm sector, through the difference of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CPV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𝟎</m:t>
                        </m:r>
                      </m:sup>
                    </m:sSup>
                    <m:r>
                      <a:rPr lang="en-US" alt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sz="1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en-US" sz="18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en-US" sz="18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8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𝟎</m:t>
                        </m:r>
                      </m:sup>
                    </m:sSup>
                    <m:r>
                      <a:rPr lang="en-US" alt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b="1" i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en-US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b="1" i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en-US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b="1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 important to extend to different charm-hadron species decaying into a broad range of final states, including not only CS but also DCS decays</a:t>
                </a:r>
                <a:endParaRPr lang="en-US" altLang="zh-CN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model-independent search for direct CPV in the </a:t>
                </a:r>
                <a:r>
                  <a:rPr lang="en-US" altLang="zh-CN" sz="18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Dalitz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plots of the </a:t>
                </a:r>
                <a:r>
                  <a:rPr lang="en-US" altLang="zh-CN" sz="18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sz="1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en-US" sz="1800" b="1" i="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sz="1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en-US" sz="18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en-US" sz="1800" b="1" i="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DCS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en-US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en-US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en-US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</a:t>
                </a:r>
                <a:endPara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- with 5.6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i="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fb</m:t>
                        </m:r>
                      </m:e>
                      <m:sup>
                        <m:r>
                          <a:rPr lang="en-US" altLang="zh-CN" sz="1600" i="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16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Run-II data</a:t>
                </a:r>
                <a:endParaRPr lang="en-US" altLang="zh-CN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ivide the </a:t>
                </a:r>
                <a:r>
                  <a:rPr lang="en-US" altLang="zh-CN" sz="18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Dalitz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plot in 2D bins and computing, for each bin, the significance of the difference in the numbers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candidates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zh-CN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candidates,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B8B4E5A-9A48-5049-3ACB-419815187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04" y="759001"/>
                <a:ext cx="8324463" cy="5485348"/>
              </a:xfrm>
              <a:prstGeom prst="rect">
                <a:avLst/>
              </a:prstGeom>
              <a:blipFill>
                <a:blip r:embed="rId3"/>
                <a:stretch>
                  <a:fillRect l="-513" r="-220" b="-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8ED2DAB3-C9D9-21D1-4327-990E1E22A625}"/>
              </a:ext>
            </a:extLst>
          </p:cNvPr>
          <p:cNvSpPr txBox="1"/>
          <p:nvPr/>
        </p:nvSpPr>
        <p:spPr>
          <a:xfrm>
            <a:off x="6833628" y="6076380"/>
            <a:ext cx="19328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en-US" altLang="zh-CN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 07 (2023) 067 </a:t>
            </a:r>
            <a:endParaRPr lang="en-US" altLang="zh-CN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3">
                <a:extLst>
                  <a:ext uri="{FF2B5EF4-FFF2-40B4-BE49-F238E27FC236}">
                    <a16:creationId xmlns:a16="http://schemas.microsoft.com/office/drawing/2014/main" id="{4D810394-808C-F9B2-6CF7-36B3D4F55372}"/>
                  </a:ext>
                </a:extLst>
              </p:cNvPr>
              <p:cNvSpPr txBox="1"/>
              <p:nvPr/>
            </p:nvSpPr>
            <p:spPr>
              <a:xfrm>
                <a:off x="0" y="121890"/>
                <a:ext cx="9143999" cy="5228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CPV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sz="24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en-US" sz="2400" b="0" i="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sz="24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en-US" sz="24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4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en-US" sz="2400" b="0" i="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文本框 3">
                <a:extLst>
                  <a:ext uri="{FF2B5EF4-FFF2-40B4-BE49-F238E27FC236}">
                    <a16:creationId xmlns:a16="http://schemas.microsoft.com/office/drawing/2014/main" id="{4D810394-808C-F9B2-6CF7-36B3D4F55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890"/>
                <a:ext cx="9143999" cy="522835"/>
              </a:xfrm>
              <a:prstGeom prst="rect">
                <a:avLst/>
              </a:prstGeom>
              <a:blipFill>
                <a:blip r:embed="rId5"/>
                <a:stretch>
                  <a:fillRect t="-8140" b="-15116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128BEA7D-C537-E91B-85DE-45AF2E1C7B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61" y="2966183"/>
            <a:ext cx="2270957" cy="26291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55C63BD-44CE-F085-58FC-06F39A33CD68}"/>
              </a:ext>
            </a:extLst>
          </p:cNvPr>
          <p:cNvSpPr txBox="1"/>
          <p:nvPr/>
        </p:nvSpPr>
        <p:spPr>
          <a:xfrm>
            <a:off x="5709920" y="2891269"/>
            <a:ext cx="2570480" cy="38862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39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/>
              <p:nvPr/>
            </p:nvSpPr>
            <p:spPr>
              <a:xfrm>
                <a:off x="0" y="121890"/>
                <a:ext cx="9143999" cy="5228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CPV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violation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sz="24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en-US" sz="2400" b="0" i="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sz="24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en-US" sz="24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4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en-US" sz="2400" b="0" i="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890"/>
                <a:ext cx="9143999" cy="522835"/>
              </a:xfrm>
              <a:prstGeom prst="rect">
                <a:avLst/>
              </a:prstGeom>
              <a:blipFill>
                <a:blip r:embed="rId3"/>
                <a:stretch>
                  <a:fillRect t="-8140" b="-15116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8ED2DAB3-C9D9-21D1-4327-990E1E22A625}"/>
              </a:ext>
            </a:extLst>
          </p:cNvPr>
          <p:cNvSpPr txBox="1"/>
          <p:nvPr/>
        </p:nvSpPr>
        <p:spPr>
          <a:xfrm>
            <a:off x="6769100" y="6020500"/>
            <a:ext cx="19328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en-US" altLang="zh-CN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 07 (2023) 067 </a:t>
            </a:r>
            <a:endParaRPr lang="en-US" altLang="zh-CN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A5C2289-3872-76DA-F450-380CE8CED7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18" y="1201164"/>
            <a:ext cx="5164703" cy="823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A6D00C6-BF43-6662-B7D9-3DAD240E2C6B}"/>
                  </a:ext>
                </a:extLst>
              </p:cNvPr>
              <p:cNvSpPr txBox="1"/>
              <p:nvPr/>
            </p:nvSpPr>
            <p:spPr>
              <a:xfrm>
                <a:off x="391258" y="795044"/>
                <a:ext cx="739384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binned model-independent technique used, local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A6D00C6-BF43-6662-B7D9-3DAD240E2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58" y="795044"/>
                <a:ext cx="7393842" cy="369332"/>
              </a:xfrm>
              <a:prstGeom prst="rect">
                <a:avLst/>
              </a:prstGeom>
              <a:blipFill>
                <a:blip r:embed="rId6"/>
                <a:stretch>
                  <a:fillRect l="-495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5278E0F1-B7E1-A2BF-708F-AB1EF8EADD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58" y="2007304"/>
            <a:ext cx="6331275" cy="2825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0124D91-0422-4CD7-927D-F507AA35903D}"/>
                  </a:ext>
                </a:extLst>
              </p:cNvPr>
              <p:cNvSpPr txBox="1"/>
              <p:nvPr/>
            </p:nvSpPr>
            <p:spPr>
              <a:xfrm>
                <a:off x="6769101" y="2104809"/>
                <a:ext cx="2049780" cy="23252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across the </a:t>
                </a:r>
                <a:r>
                  <a:rPr lang="en-US" altLang="zh-CN" sz="160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Dalitz</a:t>
                </a:r>
                <a:r>
                  <a:rPr lang="en-US" altLang="zh-CN" sz="16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plot for (left)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6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b="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1600" b="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sz="1600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en-US" sz="1600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en-US" sz="1600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en-US" sz="1600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(right)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en-US" sz="1600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en-US" sz="1600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en-US" sz="1600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candidates using 21 bins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0124D91-0422-4CD7-927D-F507AA359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101" y="2104809"/>
                <a:ext cx="2049780" cy="2325252"/>
              </a:xfrm>
              <a:prstGeom prst="rect">
                <a:avLst/>
              </a:prstGeom>
              <a:blipFill>
                <a:blip r:embed="rId8"/>
                <a:stretch>
                  <a:fillRect l="-1180" b="-208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2">
                <a:extLst>
                  <a:ext uri="{FF2B5EF4-FFF2-40B4-BE49-F238E27FC236}">
                    <a16:creationId xmlns:a16="http://schemas.microsoft.com/office/drawing/2014/main" id="{10B07C30-DB6D-FA30-91B3-3CEBB20F0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258" y="4741912"/>
                <a:ext cx="8249822" cy="17045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esults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p-values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13.3%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sub>
                      <m:sup>
                        <m:r>
                          <a:rPr lang="en-US" altLang="zh-CN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en-US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en-US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en-US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31.6%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zh-CN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en-US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en-US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en-US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evidence for CP violation is found.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first search for CP violation in the CS channel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>
                        <m: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sz="18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1800" b="0" i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en-US" sz="1800" b="0" i="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sz="18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1800" b="0" i="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en-US" sz="1800" b="0" i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8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1800" b="0" i="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en-US" sz="1800" b="0" i="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in the DCS channel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zh-CN" b="0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en-US" b="0" i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en-US" b="0" i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en-US" b="0" i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Rectangle 2">
                <a:extLst>
                  <a:ext uri="{FF2B5EF4-FFF2-40B4-BE49-F238E27FC236}">
                    <a16:creationId xmlns:a16="http://schemas.microsoft.com/office/drawing/2014/main" id="{10B07C30-DB6D-FA30-91B3-3CEBB20F0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258" y="4741912"/>
                <a:ext cx="8249822" cy="1704569"/>
              </a:xfrm>
              <a:prstGeom prst="rect">
                <a:avLst/>
              </a:prstGeom>
              <a:blipFill>
                <a:blip r:embed="rId9"/>
                <a:stretch>
                  <a:fillRect l="-443" b="-53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43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/>
              <p:nvPr/>
            </p:nvSpPr>
            <p:spPr>
              <a:xfrm>
                <a:off x="0" y="121890"/>
                <a:ext cx="9143999" cy="4700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CPV in the phase-space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sz="24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en-US" sz="2400" b="0" i="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4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en-US" sz="2400" b="0" i="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sz="24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en-US" sz="2400" b="0" i="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890"/>
                <a:ext cx="9143999" cy="470000"/>
              </a:xfrm>
              <a:prstGeom prst="rect">
                <a:avLst/>
              </a:prstGeom>
              <a:blipFill>
                <a:blip r:embed="rId3"/>
                <a:stretch>
                  <a:fillRect t="-7792" b="-2987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8ED2DAB3-C9D9-21D1-4327-990E1E22A625}"/>
              </a:ext>
            </a:extLst>
          </p:cNvPr>
          <p:cNvSpPr txBox="1"/>
          <p:nvPr/>
        </p:nvSpPr>
        <p:spPr>
          <a:xfrm>
            <a:off x="6769100" y="6020500"/>
            <a:ext cx="19328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en-US" altLang="zh-CN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 09 (2023) 129 </a:t>
            </a:r>
            <a:endParaRPr lang="en-US" altLang="zh-CN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A6D00C6-BF43-6662-B7D9-3DAD240E2C6B}"/>
              </a:ext>
            </a:extLst>
          </p:cNvPr>
          <p:cNvSpPr txBox="1"/>
          <p:nvPr/>
        </p:nvSpPr>
        <p:spPr>
          <a:xfrm>
            <a:off x="538527" y="747990"/>
            <a:ext cx="8066943" cy="1935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Multi-body charm decays provide a powerful tool to probe CPV. In these decays, PS-dependent local CP asymmetries can arise from the interference among intermediate resonances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Studies of these local asymmetries provide additional sensitivity to observation of CPV, complementing studies of PS integrated asymmetries and two-body decays</a:t>
            </a:r>
            <a:r>
              <a:rPr lang="en-US" altLang="zh-CN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10AABA8-3B98-262A-7FC3-3BBF4A6ACE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7" y="2683392"/>
            <a:ext cx="6111770" cy="31968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E2D046B-CECF-8D3A-74C3-07E2D9DC7CC5}"/>
                  </a:ext>
                </a:extLst>
              </p:cNvPr>
              <p:cNvSpPr txBox="1"/>
              <p:nvPr/>
            </p:nvSpPr>
            <p:spPr>
              <a:xfrm>
                <a:off x="6535369" y="2844225"/>
                <a:ext cx="2238565" cy="2658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2015 to 2018 data, 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b="0" i="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fb</m:t>
                        </m:r>
                      </m:e>
                      <m:sup>
                        <m:r>
                          <a:rPr lang="en-US" altLang="zh-CN" sz="1600" b="0" i="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flavour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-tagged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en-US" sz="1600" b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en-US" sz="1600" b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en-US" sz="1600" b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en-US" sz="1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en-US" sz="16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obtained by selecting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600" b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∗+</m:t>
                        </m:r>
                      </m:sup>
                    </m:sSup>
                    <m:r>
                      <a:rPr lang="en-US" altLang="en-US" sz="1600" b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en-US" sz="16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en-US" sz="1600" b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en-US" sz="1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en-US" sz="1600" b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en-US" sz="1600" b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en-US" sz="1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en-US" sz="16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en-US" sz="1600" b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br>
                  <a:rPr lang="en-US" altLang="zh-CN" sz="1600" dirty="0"/>
                </a:b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E2D046B-CECF-8D3A-74C3-07E2D9DC7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369" y="2844225"/>
                <a:ext cx="2238565" cy="2658356"/>
              </a:xfrm>
              <a:prstGeom prst="rect">
                <a:avLst/>
              </a:prstGeom>
              <a:blipFill>
                <a:blip r:embed="rId6"/>
                <a:stretch>
                  <a:fillRect l="-10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DC491425-9419-18EA-93EB-3B05634ABE36}"/>
              </a:ext>
            </a:extLst>
          </p:cNvPr>
          <p:cNvSpPr txBox="1"/>
          <p:nvPr/>
        </p:nvSpPr>
        <p:spPr>
          <a:xfrm>
            <a:off x="538527" y="6023796"/>
            <a:ext cx="59968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evidence is found for </a:t>
            </a:r>
            <a:r>
              <a:rPr lang="en-US" altLang="zh-CN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CPV </a:t>
            </a:r>
            <a:r>
              <a:rPr lang="en-US" altLang="zh-CN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localised</a:t>
            </a:r>
            <a:r>
              <a:rPr lang="en-US" altLang="zh-CN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regions of the PS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DB3FBD8-D4CA-BD3D-3884-B16C29836B69}"/>
              </a:ext>
            </a:extLst>
          </p:cNvPr>
          <p:cNvSpPr txBox="1"/>
          <p:nvPr/>
        </p:nvSpPr>
        <p:spPr>
          <a:xfrm>
            <a:off x="809340" y="1673650"/>
            <a:ext cx="7525317" cy="2002023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Rare decay searches (including LFV)</a:t>
            </a:r>
          </a:p>
        </p:txBody>
      </p:sp>
    </p:spTree>
    <p:extLst>
      <p:ext uri="{BB962C8B-B14F-4D97-AF65-F5344CB8AC3E}">
        <p14:creationId xmlns:p14="http://schemas.microsoft.com/office/powerpoint/2010/main" val="221114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20060</TotalTime>
  <Words>2913</Words>
  <Application>Microsoft Office PowerPoint</Application>
  <PresentationFormat>全屏显示(4:3)</PresentationFormat>
  <Paragraphs>240</Paragraphs>
  <Slides>36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0" baseType="lpstr">
      <vt:lpstr>CMBSY10</vt:lpstr>
      <vt:lpstr>CMBX12</vt:lpstr>
      <vt:lpstr>CMR12</vt:lpstr>
      <vt:lpstr>华文行楷</vt:lpstr>
      <vt:lpstr>微软雅黑</vt:lpstr>
      <vt:lpstr>Arial</vt:lpstr>
      <vt:lpstr>Calibri</vt:lpstr>
      <vt:lpstr>Cambria Math</vt:lpstr>
      <vt:lpstr>Roboto</vt:lpstr>
      <vt:lpstr>Symbol</vt:lpstr>
      <vt:lpstr>Times New Roman</vt:lpstr>
      <vt:lpstr>Verdana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sommera</dc:creator>
  <dc:description/>
  <cp:lastModifiedBy>Jike Wang</cp:lastModifiedBy>
  <cp:revision>2035</cp:revision>
  <cp:lastPrinted>2019-03-30T09:49:06Z</cp:lastPrinted>
  <dcterms:created xsi:type="dcterms:W3CDTF">2008-04-14T13:45:38Z</dcterms:created>
  <dcterms:modified xsi:type="dcterms:W3CDTF">2023-10-15T00:42:17Z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