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8" r:id="rId3"/>
    <p:sldId id="257" r:id="rId4"/>
    <p:sldId id="259" r:id="rId5"/>
    <p:sldId id="260" r:id="rId6"/>
    <p:sldId id="261" r:id="rId7"/>
    <p:sldId id="263" r:id="rId8"/>
    <p:sldId id="264" r:id="rId9"/>
    <p:sldId id="262"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C43A6-3818-4D2B-92CA-5B6EAA6AD2BC}" type="datetimeFigureOut">
              <a:rPr lang="zh-CN" altLang="en-US" smtClean="0"/>
              <a:t>2023/7/25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656D8-70E1-44CB-A5C0-5C3BF838E695}" type="slidenum">
              <a:rPr lang="zh-CN" altLang="en-US" smtClean="0"/>
              <a:t>‹#›</a:t>
            </a:fld>
            <a:endParaRPr lang="zh-CN" altLang="en-US"/>
          </a:p>
        </p:txBody>
      </p:sp>
    </p:spTree>
    <p:extLst>
      <p:ext uri="{BB962C8B-B14F-4D97-AF65-F5344CB8AC3E}">
        <p14:creationId xmlns:p14="http://schemas.microsoft.com/office/powerpoint/2010/main" val="306183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5656D8-70E1-44CB-A5C0-5C3BF838E695}" type="slidenum">
              <a:rPr lang="zh-CN" altLang="en-US" smtClean="0"/>
              <a:t>3</a:t>
            </a:fld>
            <a:endParaRPr lang="zh-CN" altLang="en-US"/>
          </a:p>
        </p:txBody>
      </p:sp>
    </p:spTree>
    <p:extLst>
      <p:ext uri="{BB962C8B-B14F-4D97-AF65-F5344CB8AC3E}">
        <p14:creationId xmlns:p14="http://schemas.microsoft.com/office/powerpoint/2010/main" val="57323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5656D8-70E1-44CB-A5C0-5C3BF838E695}" type="slidenum">
              <a:rPr lang="zh-CN" altLang="en-US" smtClean="0"/>
              <a:t>4</a:t>
            </a:fld>
            <a:endParaRPr lang="zh-CN" altLang="en-US"/>
          </a:p>
        </p:txBody>
      </p:sp>
    </p:spTree>
    <p:extLst>
      <p:ext uri="{BB962C8B-B14F-4D97-AF65-F5344CB8AC3E}">
        <p14:creationId xmlns:p14="http://schemas.microsoft.com/office/powerpoint/2010/main" val="327601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2023/7/25</a:t>
            </a:fld>
            <a:endParaRPr lang="zh-CN" altLang="en-US"/>
          </a:p>
        </p:txBody>
      </p:sp>
      <p:sp>
        <p:nvSpPr>
          <p:cNvPr id="5" name="Footer Placeholder 4"/>
          <p:cNvSpPr>
            <a:spLocks noGrp="1"/>
          </p:cNvSpPr>
          <p:nvPr>
            <p:ph type="ftr" sz="quarter" idx="11"/>
          </p:nvPr>
        </p:nvSpPr>
        <p:spPr/>
        <p:txBody>
          <a:bodyPr/>
          <a:lstStyle>
            <a:lvl1pPr>
              <a:defRPr/>
            </a:lvl1pPr>
          </a:lstStyle>
          <a:p>
            <a:r>
              <a:rPr lang="en-US" altLang="zh-CN" dirty="0"/>
              <a:t>2023</a:t>
            </a:r>
            <a:r>
              <a:rPr lang="zh-CN" altLang="en-US" dirty="0"/>
              <a:t> </a:t>
            </a:r>
            <a:r>
              <a:rPr lang="en-US" altLang="zh-CN" dirty="0"/>
              <a:t>CEPC Workshop</a:t>
            </a:r>
            <a:r>
              <a:rPr lang="zh-CN" altLang="en-US" dirty="0"/>
              <a:t> </a:t>
            </a:r>
            <a:r>
              <a:rPr lang="en-US" altLang="zh-CN" dirty="0"/>
              <a:t>EU</a:t>
            </a:r>
            <a:r>
              <a:rPr lang="zh-CN" altLang="en-US" dirty="0"/>
              <a:t> </a:t>
            </a:r>
            <a:r>
              <a:rPr lang="en-US" altLang="zh-CN" dirty="0"/>
              <a:t>Edition,</a:t>
            </a:r>
            <a:r>
              <a:rPr lang="zh-CN" altLang="en-US" dirty="0"/>
              <a:t> </a:t>
            </a:r>
            <a:r>
              <a:rPr lang="en-US" altLang="zh-CN" dirty="0"/>
              <a:t>Univ.</a:t>
            </a:r>
            <a:r>
              <a:rPr lang="zh-CN" altLang="en-US" dirty="0"/>
              <a:t> </a:t>
            </a:r>
            <a:r>
              <a:rPr lang="en-US" altLang="zh-CN" dirty="0"/>
              <a:t>of</a:t>
            </a:r>
            <a:r>
              <a:rPr lang="zh-CN" altLang="en-US" dirty="0"/>
              <a:t> </a:t>
            </a:r>
            <a:r>
              <a:rPr lang="en-US" altLang="zh-CN" dirty="0"/>
              <a:t>Edinburgh,</a:t>
            </a:r>
            <a:r>
              <a:rPr lang="zh-CN" altLang="en-US" dirty="0"/>
              <a:t> </a:t>
            </a:r>
            <a:r>
              <a:rPr lang="en-US" altLang="zh-CN" dirty="0"/>
              <a:t>3-6</a:t>
            </a:r>
            <a:r>
              <a:rPr lang="zh-CN" altLang="en-US" dirty="0"/>
              <a:t> </a:t>
            </a:r>
            <a:r>
              <a:rPr lang="en-US" altLang="zh-CN" dirty="0"/>
              <a:t>July</a:t>
            </a:r>
            <a:r>
              <a:rPr lang="zh-CN" altLang="en-US" dirty="0"/>
              <a:t> </a:t>
            </a:r>
            <a:r>
              <a:rPr lang="en-US" altLang="zh-CN" dirty="0"/>
              <a:t>2023</a:t>
            </a:r>
            <a:endParaRPr lang="zh-CN" altLang="en-US" dirty="0"/>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322430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90981" y="1718149"/>
            <a:ext cx="77724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solidFill>
                  <a:prstClr val="black">
                    <a:tint val="75000"/>
                  </a:prstClr>
                </a:solidFill>
              </a:rPr>
              <a:pPr/>
              <a:t>2023/7/25</a:t>
            </a:fld>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1" y="0"/>
            <a:ext cx="9144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6929454" y="-2"/>
            <a:ext cx="2214546"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页脚占位符 4"/>
          <p:cNvSpPr>
            <a:spLocks noGrp="1"/>
          </p:cNvSpPr>
          <p:nvPr>
            <p:ph type="ftr" sz="quarter" idx="11"/>
          </p:nvPr>
        </p:nvSpPr>
        <p:spPr>
          <a:xfrm>
            <a:off x="2800164" y="6356352"/>
            <a:ext cx="3554034" cy="365125"/>
          </a:xfrm>
        </p:spPr>
        <p:txBody>
          <a:bodyPr/>
          <a:lstStyle>
            <a:lvl1pPr>
              <a:defRPr>
                <a:solidFill>
                  <a:schemeClr val="tx1"/>
                </a:solidFill>
              </a:defRPr>
            </a:lvl1pPr>
          </a:lstStyle>
          <a:p>
            <a:r>
              <a:rPr lang="en-US" altLang="zh-CN" dirty="0">
                <a:solidFill>
                  <a:prstClr val="black"/>
                </a:solidFill>
              </a:rPr>
              <a:t>2023</a:t>
            </a:r>
            <a:r>
              <a:rPr lang="zh-CN" altLang="en-US" dirty="0">
                <a:solidFill>
                  <a:prstClr val="black"/>
                </a:solidFill>
              </a:rPr>
              <a:t> </a:t>
            </a:r>
            <a:r>
              <a:rPr lang="en-US" altLang="zh-CN" dirty="0">
                <a:solidFill>
                  <a:prstClr val="black"/>
                </a:solidFill>
              </a:rPr>
              <a:t>CEPC Workshop</a:t>
            </a:r>
            <a:r>
              <a:rPr lang="zh-CN" altLang="en-US" dirty="0">
                <a:solidFill>
                  <a:prstClr val="black"/>
                </a:solidFill>
              </a:rPr>
              <a:t> </a:t>
            </a:r>
            <a:r>
              <a:rPr lang="en-US" altLang="zh-CN" dirty="0">
                <a:solidFill>
                  <a:prstClr val="black"/>
                </a:solidFill>
              </a:rPr>
              <a:t>EU</a:t>
            </a:r>
            <a:r>
              <a:rPr lang="zh-CN" altLang="en-US" dirty="0">
                <a:solidFill>
                  <a:prstClr val="black"/>
                </a:solidFill>
              </a:rPr>
              <a:t> </a:t>
            </a:r>
            <a:r>
              <a:rPr lang="en-US" altLang="zh-CN" dirty="0">
                <a:solidFill>
                  <a:prstClr val="black"/>
                </a:solidFill>
              </a:rPr>
              <a:t>Edition,</a:t>
            </a:r>
            <a:r>
              <a:rPr lang="zh-CN" altLang="en-US" dirty="0">
                <a:solidFill>
                  <a:prstClr val="black"/>
                </a:solidFill>
              </a:rPr>
              <a:t> </a:t>
            </a:r>
            <a:r>
              <a:rPr lang="en-US" altLang="zh-CN" dirty="0">
                <a:solidFill>
                  <a:prstClr val="black"/>
                </a:solidFill>
              </a:rPr>
              <a:t>Univ.</a:t>
            </a:r>
            <a:r>
              <a:rPr lang="zh-CN" altLang="en-US" dirty="0">
                <a:solidFill>
                  <a:prstClr val="black"/>
                </a:solidFill>
              </a:rPr>
              <a:t> </a:t>
            </a:r>
            <a:r>
              <a:rPr lang="en-US" altLang="zh-CN" dirty="0">
                <a:solidFill>
                  <a:prstClr val="black"/>
                </a:solidFill>
              </a:rPr>
              <a:t>of</a:t>
            </a:r>
            <a:r>
              <a:rPr lang="zh-CN" altLang="en-US" dirty="0">
                <a:solidFill>
                  <a:prstClr val="black"/>
                </a:solidFill>
              </a:rPr>
              <a:t> </a:t>
            </a:r>
            <a:r>
              <a:rPr lang="en-US" altLang="zh-CN" dirty="0">
                <a:solidFill>
                  <a:prstClr val="black"/>
                </a:solidFill>
              </a:rPr>
              <a:t>Edinburgh,</a:t>
            </a:r>
            <a:r>
              <a:rPr lang="zh-CN" altLang="en-US" dirty="0">
                <a:solidFill>
                  <a:prstClr val="black"/>
                </a:solidFill>
              </a:rPr>
              <a:t> </a:t>
            </a:r>
            <a:r>
              <a:rPr lang="en-US" altLang="zh-CN" dirty="0">
                <a:solidFill>
                  <a:prstClr val="black"/>
                </a:solidFill>
              </a:rPr>
              <a:t>3-6</a:t>
            </a:r>
            <a:r>
              <a:rPr lang="zh-CN" altLang="en-US" dirty="0">
                <a:solidFill>
                  <a:prstClr val="black"/>
                </a:solidFill>
              </a:rPr>
              <a:t> </a:t>
            </a:r>
            <a:r>
              <a:rPr lang="en-US" altLang="zh-CN" dirty="0">
                <a:solidFill>
                  <a:prstClr val="black"/>
                </a:solidFill>
              </a:rPr>
              <a:t>July</a:t>
            </a:r>
            <a:r>
              <a:rPr lang="zh-CN" altLang="en-US" dirty="0">
                <a:solidFill>
                  <a:prstClr val="black"/>
                </a:solidFill>
              </a:rPr>
              <a:t> </a:t>
            </a:r>
            <a:r>
              <a:rPr lang="en-US" altLang="zh-CN" dirty="0">
                <a:solidFill>
                  <a:prstClr val="black"/>
                </a:solidFill>
              </a:rPr>
              <a:t>2023</a:t>
            </a:r>
            <a:endParaRPr lang="zh-CN" altLang="en-US" dirty="0">
              <a:solidFill>
                <a:prstClr val="black"/>
              </a:solidFill>
            </a:endParaRPr>
          </a:p>
        </p:txBody>
      </p:sp>
    </p:spTree>
    <p:extLst>
      <p:ext uri="{BB962C8B-B14F-4D97-AF65-F5344CB8AC3E}">
        <p14:creationId xmlns:p14="http://schemas.microsoft.com/office/powerpoint/2010/main" val="374962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1"/>
            <a:ext cx="82296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solidFill>
                  <a:prstClr val="black">
                    <a:tint val="75000"/>
                  </a:prstClr>
                </a:solidFill>
              </a:rPr>
              <a:pPr/>
              <a:t>2023/7/25</a:t>
            </a:fld>
            <a:endParaRPr lang="zh-CN" altLang="en-US">
              <a:solidFill>
                <a:prstClr val="black">
                  <a:tint val="75000"/>
                </a:prstClr>
              </a:solidFill>
            </a:endParaRPr>
          </a:p>
        </p:txBody>
      </p:sp>
      <p:sp>
        <p:nvSpPr>
          <p:cNvPr id="2" name="标题 1"/>
          <p:cNvSpPr>
            <a:spLocks noGrp="1"/>
          </p:cNvSpPr>
          <p:nvPr>
            <p:ph type="title"/>
          </p:nvPr>
        </p:nvSpPr>
        <p:spPr>
          <a:xfrm>
            <a:off x="500034" y="142852"/>
            <a:ext cx="8072494"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 y="937526"/>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userDrawn="1"/>
        </p:nvSpPr>
        <p:spPr>
          <a:xfrm>
            <a:off x="0" y="0"/>
            <a:ext cx="214282"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页脚占位符 4"/>
          <p:cNvSpPr>
            <a:spLocks noGrp="1"/>
          </p:cNvSpPr>
          <p:nvPr>
            <p:ph type="ftr" sz="quarter" idx="11"/>
          </p:nvPr>
        </p:nvSpPr>
        <p:spPr>
          <a:xfrm>
            <a:off x="2689940" y="6386392"/>
            <a:ext cx="3780420" cy="354977"/>
          </a:xfrm>
        </p:spPr>
        <p:txBody>
          <a:bodyPr/>
          <a:lstStyle>
            <a:lvl1pPr>
              <a:defRPr/>
            </a:lvl1pPr>
          </a:lstStyle>
          <a:p>
            <a:r>
              <a:rPr lang="en-US" altLang="zh-CN" dirty="0">
                <a:solidFill>
                  <a:prstClr val="black">
                    <a:tint val="75000"/>
                  </a:prstClr>
                </a:solidFill>
              </a:rPr>
              <a:t>2023</a:t>
            </a:r>
            <a:r>
              <a:rPr lang="zh-CN" altLang="en-US" dirty="0">
                <a:solidFill>
                  <a:prstClr val="black">
                    <a:tint val="75000"/>
                  </a:prstClr>
                </a:solidFill>
              </a:rPr>
              <a:t> </a:t>
            </a:r>
            <a:r>
              <a:rPr lang="en-US" altLang="zh-CN" dirty="0">
                <a:solidFill>
                  <a:prstClr val="black">
                    <a:tint val="75000"/>
                  </a:prstClr>
                </a:solidFill>
              </a:rPr>
              <a:t>CEPC Workshop</a:t>
            </a:r>
            <a:r>
              <a:rPr lang="zh-CN" altLang="en-US" dirty="0">
                <a:solidFill>
                  <a:prstClr val="black">
                    <a:tint val="75000"/>
                  </a:prstClr>
                </a:solidFill>
              </a:rPr>
              <a:t> </a:t>
            </a:r>
            <a:r>
              <a:rPr lang="en-US" altLang="zh-CN" dirty="0">
                <a:solidFill>
                  <a:prstClr val="black">
                    <a:tint val="75000"/>
                  </a:prstClr>
                </a:solidFill>
              </a:rPr>
              <a:t>EU</a:t>
            </a:r>
            <a:r>
              <a:rPr lang="zh-CN" altLang="en-US" dirty="0">
                <a:solidFill>
                  <a:prstClr val="black">
                    <a:tint val="75000"/>
                  </a:prstClr>
                </a:solidFill>
              </a:rPr>
              <a:t> </a:t>
            </a:r>
            <a:r>
              <a:rPr lang="en-US" altLang="zh-CN" dirty="0">
                <a:solidFill>
                  <a:prstClr val="black">
                    <a:tint val="75000"/>
                  </a:prstClr>
                </a:solidFill>
              </a:rPr>
              <a:t>Edition,</a:t>
            </a:r>
            <a:r>
              <a:rPr lang="zh-CN" altLang="en-US" dirty="0">
                <a:solidFill>
                  <a:prstClr val="black">
                    <a:tint val="75000"/>
                  </a:prstClr>
                </a:solidFill>
              </a:rPr>
              <a:t> </a:t>
            </a:r>
            <a:r>
              <a:rPr lang="en-US" altLang="zh-CN" dirty="0">
                <a:solidFill>
                  <a:prstClr val="black">
                    <a:tint val="75000"/>
                  </a:prstClr>
                </a:solidFill>
              </a:rPr>
              <a:t>Univ.</a:t>
            </a:r>
            <a:r>
              <a:rPr lang="zh-CN" altLang="en-US" dirty="0">
                <a:solidFill>
                  <a:prstClr val="black">
                    <a:tint val="75000"/>
                  </a:prstClr>
                </a:solidFill>
              </a:rPr>
              <a:t> </a:t>
            </a:r>
            <a:r>
              <a:rPr lang="en-US" altLang="zh-CN" dirty="0">
                <a:solidFill>
                  <a:prstClr val="black">
                    <a:tint val="75000"/>
                  </a:prstClr>
                </a:solidFill>
              </a:rPr>
              <a:t>of</a:t>
            </a:r>
            <a:r>
              <a:rPr lang="zh-CN" altLang="en-US" dirty="0">
                <a:solidFill>
                  <a:prstClr val="black">
                    <a:tint val="75000"/>
                  </a:prstClr>
                </a:solidFill>
              </a:rPr>
              <a:t> </a:t>
            </a:r>
            <a:r>
              <a:rPr lang="en-US" altLang="zh-CN" dirty="0">
                <a:solidFill>
                  <a:prstClr val="black">
                    <a:tint val="75000"/>
                  </a:prstClr>
                </a:solidFill>
              </a:rPr>
              <a:t>Edinburgh,</a:t>
            </a:r>
            <a:r>
              <a:rPr lang="zh-CN" altLang="en-US" dirty="0">
                <a:solidFill>
                  <a:prstClr val="black">
                    <a:tint val="75000"/>
                  </a:prstClr>
                </a:solidFill>
              </a:rPr>
              <a:t> </a:t>
            </a:r>
            <a:r>
              <a:rPr lang="en-US" altLang="zh-CN" dirty="0">
                <a:solidFill>
                  <a:prstClr val="black">
                    <a:tint val="75000"/>
                  </a:prstClr>
                </a:solidFill>
              </a:rPr>
              <a:t>3-6</a:t>
            </a:r>
            <a:r>
              <a:rPr lang="zh-CN" altLang="en-US" dirty="0">
                <a:solidFill>
                  <a:prstClr val="black">
                    <a:tint val="75000"/>
                  </a:prstClr>
                </a:solidFill>
              </a:rPr>
              <a:t> </a:t>
            </a:r>
            <a:r>
              <a:rPr lang="en-US" altLang="zh-CN" dirty="0">
                <a:solidFill>
                  <a:prstClr val="black">
                    <a:tint val="75000"/>
                  </a:prstClr>
                </a:solidFill>
              </a:rPr>
              <a:t>July</a:t>
            </a:r>
            <a:r>
              <a:rPr lang="zh-CN" altLang="en-US" dirty="0">
                <a:solidFill>
                  <a:prstClr val="black">
                    <a:tint val="75000"/>
                  </a:prstClr>
                </a:solidFill>
              </a:rPr>
              <a:t> </a:t>
            </a:r>
            <a:r>
              <a:rPr lang="en-US" altLang="zh-CN" dirty="0">
                <a:solidFill>
                  <a:prstClr val="black">
                    <a:tint val="75000"/>
                  </a:prstClr>
                </a:solidFill>
              </a:rPr>
              <a:t>2023</a:t>
            </a: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3889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solidFill>
                  <a:prstClr val="black">
                    <a:tint val="75000"/>
                  </a:prstClr>
                </a:solidFill>
              </a:rPr>
              <a:pPr/>
              <a:t>2023/7/25</a:t>
            </a:fld>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页脚占位符 4"/>
          <p:cNvSpPr>
            <a:spLocks noGrp="1"/>
          </p:cNvSpPr>
          <p:nvPr>
            <p:ph type="ftr" sz="quarter" idx="11"/>
          </p:nvPr>
        </p:nvSpPr>
        <p:spPr>
          <a:xfrm>
            <a:off x="2689940" y="6386392"/>
            <a:ext cx="3780420" cy="354977"/>
          </a:xfrm>
        </p:spPr>
        <p:txBody>
          <a:bodyPr/>
          <a:lstStyle>
            <a:lvl1pPr>
              <a:defRPr/>
            </a:lvl1pPr>
          </a:lstStyle>
          <a:p>
            <a:r>
              <a:rPr lang="en-US" altLang="zh-CN" dirty="0">
                <a:solidFill>
                  <a:prstClr val="black">
                    <a:tint val="75000"/>
                  </a:prstClr>
                </a:solidFill>
              </a:rPr>
              <a:t>2023</a:t>
            </a:r>
            <a:r>
              <a:rPr lang="zh-CN" altLang="en-US" dirty="0">
                <a:solidFill>
                  <a:prstClr val="black">
                    <a:tint val="75000"/>
                  </a:prstClr>
                </a:solidFill>
              </a:rPr>
              <a:t> </a:t>
            </a:r>
            <a:r>
              <a:rPr lang="en-US" altLang="zh-CN" dirty="0">
                <a:solidFill>
                  <a:prstClr val="black">
                    <a:tint val="75000"/>
                  </a:prstClr>
                </a:solidFill>
              </a:rPr>
              <a:t>CEPC Workshop</a:t>
            </a:r>
            <a:r>
              <a:rPr lang="zh-CN" altLang="en-US" dirty="0">
                <a:solidFill>
                  <a:prstClr val="black">
                    <a:tint val="75000"/>
                  </a:prstClr>
                </a:solidFill>
              </a:rPr>
              <a:t> </a:t>
            </a:r>
            <a:r>
              <a:rPr lang="en-US" altLang="zh-CN" dirty="0">
                <a:solidFill>
                  <a:prstClr val="black">
                    <a:tint val="75000"/>
                  </a:prstClr>
                </a:solidFill>
              </a:rPr>
              <a:t>EU</a:t>
            </a:r>
            <a:r>
              <a:rPr lang="zh-CN" altLang="en-US" dirty="0">
                <a:solidFill>
                  <a:prstClr val="black">
                    <a:tint val="75000"/>
                  </a:prstClr>
                </a:solidFill>
              </a:rPr>
              <a:t> </a:t>
            </a:r>
            <a:r>
              <a:rPr lang="en-US" altLang="zh-CN" dirty="0">
                <a:solidFill>
                  <a:prstClr val="black">
                    <a:tint val="75000"/>
                  </a:prstClr>
                </a:solidFill>
              </a:rPr>
              <a:t>Edition,</a:t>
            </a:r>
            <a:r>
              <a:rPr lang="zh-CN" altLang="en-US" dirty="0">
                <a:solidFill>
                  <a:prstClr val="black">
                    <a:tint val="75000"/>
                  </a:prstClr>
                </a:solidFill>
              </a:rPr>
              <a:t> </a:t>
            </a:r>
            <a:r>
              <a:rPr lang="en-US" altLang="zh-CN" dirty="0">
                <a:solidFill>
                  <a:prstClr val="black">
                    <a:tint val="75000"/>
                  </a:prstClr>
                </a:solidFill>
              </a:rPr>
              <a:t>Univ.</a:t>
            </a:r>
            <a:r>
              <a:rPr lang="zh-CN" altLang="en-US" dirty="0">
                <a:solidFill>
                  <a:prstClr val="black">
                    <a:tint val="75000"/>
                  </a:prstClr>
                </a:solidFill>
              </a:rPr>
              <a:t> </a:t>
            </a:r>
            <a:r>
              <a:rPr lang="en-US" altLang="zh-CN" dirty="0">
                <a:solidFill>
                  <a:prstClr val="black">
                    <a:tint val="75000"/>
                  </a:prstClr>
                </a:solidFill>
              </a:rPr>
              <a:t>of</a:t>
            </a:r>
            <a:r>
              <a:rPr lang="zh-CN" altLang="en-US" dirty="0">
                <a:solidFill>
                  <a:prstClr val="black">
                    <a:tint val="75000"/>
                  </a:prstClr>
                </a:solidFill>
              </a:rPr>
              <a:t> </a:t>
            </a:r>
            <a:r>
              <a:rPr lang="en-US" altLang="zh-CN" dirty="0">
                <a:solidFill>
                  <a:prstClr val="black">
                    <a:tint val="75000"/>
                  </a:prstClr>
                </a:solidFill>
              </a:rPr>
              <a:t>Edinburgh,</a:t>
            </a:r>
            <a:r>
              <a:rPr lang="zh-CN" altLang="en-US" dirty="0">
                <a:solidFill>
                  <a:prstClr val="black">
                    <a:tint val="75000"/>
                  </a:prstClr>
                </a:solidFill>
              </a:rPr>
              <a:t> </a:t>
            </a:r>
            <a:r>
              <a:rPr lang="en-US" altLang="zh-CN" dirty="0">
                <a:solidFill>
                  <a:prstClr val="black">
                    <a:tint val="75000"/>
                  </a:prstClr>
                </a:solidFill>
              </a:rPr>
              <a:t>3-6</a:t>
            </a:r>
            <a:r>
              <a:rPr lang="zh-CN" altLang="en-US" dirty="0">
                <a:solidFill>
                  <a:prstClr val="black">
                    <a:tint val="75000"/>
                  </a:prstClr>
                </a:solidFill>
              </a:rPr>
              <a:t> </a:t>
            </a:r>
            <a:r>
              <a:rPr lang="en-US" altLang="zh-CN" dirty="0">
                <a:solidFill>
                  <a:prstClr val="black">
                    <a:tint val="75000"/>
                  </a:prstClr>
                </a:solidFill>
              </a:rPr>
              <a:t>July</a:t>
            </a:r>
            <a:r>
              <a:rPr lang="zh-CN" altLang="en-US" dirty="0">
                <a:solidFill>
                  <a:prstClr val="black">
                    <a:tint val="75000"/>
                  </a:prstClr>
                </a:solidFill>
              </a:rPr>
              <a:t> </a:t>
            </a:r>
            <a:r>
              <a:rPr lang="en-US" altLang="zh-CN" dirty="0">
                <a:solidFill>
                  <a:prstClr val="black">
                    <a:tint val="75000"/>
                  </a:prstClr>
                </a:solidFill>
              </a:rPr>
              <a:t>2023</a:t>
            </a:r>
            <a:endParaRPr lang="zh-CN" altLang="en-US" dirty="0">
              <a:solidFill>
                <a:prstClr val="black">
                  <a:tint val="75000"/>
                </a:prstClr>
              </a:solidFill>
            </a:endParaRPr>
          </a:p>
        </p:txBody>
      </p:sp>
    </p:spTree>
    <p:extLst>
      <p:ext uri="{BB962C8B-B14F-4D97-AF65-F5344CB8AC3E}">
        <p14:creationId xmlns:p14="http://schemas.microsoft.com/office/powerpoint/2010/main" val="401783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altLang="zh-CN" dirty="0">
                <a:solidFill>
                  <a:prstClr val="black">
                    <a:tint val="75000"/>
                  </a:prstClr>
                </a:solidFill>
              </a:rPr>
              <a:t>2023</a:t>
            </a:r>
            <a:r>
              <a:rPr lang="zh-CN" altLang="en-US" dirty="0">
                <a:solidFill>
                  <a:prstClr val="black">
                    <a:tint val="75000"/>
                  </a:prstClr>
                </a:solidFill>
              </a:rPr>
              <a:t> </a:t>
            </a:r>
            <a:r>
              <a:rPr lang="en-US" altLang="zh-CN" dirty="0">
                <a:solidFill>
                  <a:prstClr val="black">
                    <a:tint val="75000"/>
                  </a:prstClr>
                </a:solidFill>
              </a:rPr>
              <a:t>CEPC Workshop</a:t>
            </a:r>
            <a:r>
              <a:rPr lang="zh-CN" altLang="en-US" dirty="0">
                <a:solidFill>
                  <a:prstClr val="black">
                    <a:tint val="75000"/>
                  </a:prstClr>
                </a:solidFill>
              </a:rPr>
              <a:t> </a:t>
            </a:r>
            <a:r>
              <a:rPr lang="en-US" altLang="zh-CN" dirty="0">
                <a:solidFill>
                  <a:prstClr val="black">
                    <a:tint val="75000"/>
                  </a:prstClr>
                </a:solidFill>
              </a:rPr>
              <a:t>EU</a:t>
            </a:r>
            <a:r>
              <a:rPr lang="zh-CN" altLang="en-US" dirty="0">
                <a:solidFill>
                  <a:prstClr val="black">
                    <a:tint val="75000"/>
                  </a:prstClr>
                </a:solidFill>
              </a:rPr>
              <a:t> </a:t>
            </a:r>
            <a:r>
              <a:rPr lang="en-US" altLang="zh-CN" dirty="0">
                <a:solidFill>
                  <a:prstClr val="black">
                    <a:tint val="75000"/>
                  </a:prstClr>
                </a:solidFill>
              </a:rPr>
              <a:t>Edition,</a:t>
            </a:r>
            <a:r>
              <a:rPr lang="zh-CN" altLang="en-US" dirty="0">
                <a:solidFill>
                  <a:prstClr val="black">
                    <a:tint val="75000"/>
                  </a:prstClr>
                </a:solidFill>
              </a:rPr>
              <a:t> </a:t>
            </a:r>
            <a:r>
              <a:rPr lang="en-US" altLang="zh-CN" dirty="0">
                <a:solidFill>
                  <a:prstClr val="black">
                    <a:tint val="75000"/>
                  </a:prstClr>
                </a:solidFill>
              </a:rPr>
              <a:t>Univ.</a:t>
            </a:r>
            <a:r>
              <a:rPr lang="zh-CN" altLang="en-US" dirty="0">
                <a:solidFill>
                  <a:prstClr val="black">
                    <a:tint val="75000"/>
                  </a:prstClr>
                </a:solidFill>
              </a:rPr>
              <a:t> </a:t>
            </a:r>
            <a:r>
              <a:rPr lang="en-US" altLang="zh-CN" dirty="0">
                <a:solidFill>
                  <a:prstClr val="black">
                    <a:tint val="75000"/>
                  </a:prstClr>
                </a:solidFill>
              </a:rPr>
              <a:t>of</a:t>
            </a:r>
            <a:r>
              <a:rPr lang="zh-CN" altLang="en-US" dirty="0">
                <a:solidFill>
                  <a:prstClr val="black">
                    <a:tint val="75000"/>
                  </a:prstClr>
                </a:solidFill>
              </a:rPr>
              <a:t> </a:t>
            </a:r>
            <a:r>
              <a:rPr lang="en-US" altLang="zh-CN" dirty="0">
                <a:solidFill>
                  <a:prstClr val="black">
                    <a:tint val="75000"/>
                  </a:prstClr>
                </a:solidFill>
              </a:rPr>
              <a:t>Edinburgh,</a:t>
            </a:r>
            <a:r>
              <a:rPr lang="zh-CN" altLang="en-US" dirty="0">
                <a:solidFill>
                  <a:prstClr val="black">
                    <a:tint val="75000"/>
                  </a:prstClr>
                </a:solidFill>
              </a:rPr>
              <a:t> </a:t>
            </a:r>
            <a:r>
              <a:rPr lang="en-US" altLang="zh-CN" dirty="0">
                <a:solidFill>
                  <a:prstClr val="black">
                    <a:tint val="75000"/>
                  </a:prstClr>
                </a:solidFill>
              </a:rPr>
              <a:t>3-6</a:t>
            </a:r>
            <a:r>
              <a:rPr lang="zh-CN" altLang="en-US" dirty="0">
                <a:solidFill>
                  <a:prstClr val="black">
                    <a:tint val="75000"/>
                  </a:prstClr>
                </a:solidFill>
              </a:rPr>
              <a:t> </a:t>
            </a:r>
            <a:r>
              <a:rPr lang="en-US" altLang="zh-CN" dirty="0">
                <a:solidFill>
                  <a:prstClr val="black">
                    <a:tint val="75000"/>
                  </a:prstClr>
                </a:solidFill>
              </a:rPr>
              <a:t>July</a:t>
            </a:r>
            <a:r>
              <a:rPr lang="zh-CN" altLang="en-US" dirty="0">
                <a:solidFill>
                  <a:prstClr val="black">
                    <a:tint val="75000"/>
                  </a:prstClr>
                </a:solidFill>
              </a:rPr>
              <a:t> </a:t>
            </a:r>
            <a:r>
              <a:rPr lang="en-US" altLang="zh-CN" dirty="0">
                <a:solidFill>
                  <a:prstClr val="black">
                    <a:tint val="75000"/>
                  </a:prstClr>
                </a:solidFill>
              </a:rPr>
              <a:t>2023</a:t>
            </a:r>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152783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2023/7/25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solidFill>
                  <a:prstClr val="black">
                    <a:tint val="75000"/>
                  </a:prstClr>
                </a:solidFill>
              </a:rPr>
              <a:pPr/>
              <a:t>2023/7/25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solidFill>
                  <a:prstClr val="black">
                    <a:tint val="75000"/>
                  </a:prstClr>
                </a:solidFill>
              </a:rPr>
              <a:t>CEPC Accelerator TDR International Review</a:t>
            </a: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4351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arxiv.org/abs/1201.3836v1" TargetMode="External"/><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hyperlink" Target="https://arxiv.org/abs/hep-ex/9611005v1" TargetMode="External"/><Relationship Id="rId4" Type="http://schemas.openxmlformats.org/officeDocument/2006/relationships/hyperlink" Target="https://arxiv.org/abs/1502.06955v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477" y="5"/>
            <a:ext cx="9143524" cy="2118283"/>
          </a:xfrm>
          <a:prstGeom prst="rect">
            <a:avLst/>
          </a:prstGeom>
        </p:spPr>
      </p:pic>
      <p:sp>
        <p:nvSpPr>
          <p:cNvPr id="6" name="标题 3"/>
          <p:cNvSpPr txBox="1">
            <a:spLocks/>
          </p:cNvSpPr>
          <p:nvPr/>
        </p:nvSpPr>
        <p:spPr>
          <a:xfrm>
            <a:off x="637694" y="2480575"/>
            <a:ext cx="8243931"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5000" dirty="0" smtClean="0"/>
              <a:t>Longitudinal and transverse </a:t>
            </a:r>
            <a:r>
              <a:rPr lang="en-US" altLang="zh-CN" sz="5000" dirty="0" err="1" smtClean="0"/>
              <a:t>polarimeter</a:t>
            </a:r>
            <a:endParaRPr lang="zh-CN" altLang="en-US" sz="5000" dirty="0">
              <a:solidFill>
                <a:srgbClr val="C00000"/>
              </a:solidFill>
            </a:endParaRPr>
          </a:p>
        </p:txBody>
      </p:sp>
      <p:sp>
        <p:nvSpPr>
          <p:cNvPr id="7" name="文本框 7">
            <a:extLst>
              <a:ext uri="{FF2B5EF4-FFF2-40B4-BE49-F238E27FC236}">
                <a16:creationId xmlns:a16="http://schemas.microsoft.com/office/drawing/2014/main" xmlns="" id="{785816F2-AEF2-4FFE-A0DA-84B4490709A4}"/>
              </a:ext>
            </a:extLst>
          </p:cNvPr>
          <p:cNvSpPr txBox="1"/>
          <p:nvPr/>
        </p:nvSpPr>
        <p:spPr>
          <a:xfrm>
            <a:off x="1966304" y="4242209"/>
            <a:ext cx="5077125" cy="523220"/>
          </a:xfrm>
          <a:prstGeom prst="rect">
            <a:avLst/>
          </a:prstGeom>
          <a:noFill/>
        </p:spPr>
        <p:txBody>
          <a:bodyPr wrap="square" rtlCol="0">
            <a:spAutoFit/>
          </a:bodyPr>
          <a:lstStyle/>
          <a:p>
            <a:pPr algn="ctr"/>
            <a:r>
              <a:rPr lang="en-US" altLang="zh-CN" sz="2800" dirty="0" err="1" smtClean="0">
                <a:latin typeface="Times New Roman" panose="02020603050405020304" pitchFamily="18" charset="0"/>
                <a:ea typeface="微软雅黑" panose="020B0503020204020204" pitchFamily="34" charset="-122"/>
              </a:rPr>
              <a:t>Yuting</a:t>
            </a:r>
            <a:r>
              <a:rPr lang="en-US" altLang="zh-CN" sz="2800" dirty="0" smtClean="0">
                <a:latin typeface="Times New Roman" panose="02020603050405020304" pitchFamily="18" charset="0"/>
                <a:ea typeface="微软雅黑" panose="020B0503020204020204" pitchFamily="34" charset="-122"/>
              </a:rPr>
              <a:t> Wang</a:t>
            </a:r>
            <a:endParaRPr lang="en-US" altLang="zh-CN" sz="2800" dirty="0">
              <a:latin typeface="Times New Roman" panose="02020603050405020304" pitchFamily="18" charset="0"/>
              <a:ea typeface="微软雅黑" panose="020B0503020204020204" pitchFamily="34" charset="-122"/>
            </a:endParaRPr>
          </a:p>
        </p:txBody>
      </p:sp>
      <p:sp>
        <p:nvSpPr>
          <p:cNvPr id="9" name="TextBox 8"/>
          <p:cNvSpPr txBox="1"/>
          <p:nvPr/>
        </p:nvSpPr>
        <p:spPr>
          <a:xfrm>
            <a:off x="477" y="6457890"/>
            <a:ext cx="9143524" cy="369332"/>
          </a:xfrm>
          <a:prstGeom prst="rect">
            <a:avLst/>
          </a:prstGeom>
          <a:solidFill>
            <a:schemeClr val="accent1"/>
          </a:solidFill>
        </p:spPr>
        <p:txBody>
          <a:bodyPr wrap="square" rtlCol="0">
            <a:spAutoFit/>
          </a:bodyPr>
          <a:lstStyle/>
          <a:p>
            <a:pPr algn="ctr"/>
            <a:r>
              <a:rPr lang="en-US" altLang="zh-CN" smtClean="0"/>
              <a:t>July 25, </a:t>
            </a:r>
            <a:r>
              <a:rPr lang="en-US" altLang="zh-CN" dirty="0" smtClean="0"/>
              <a:t>2023</a:t>
            </a:r>
            <a:endParaRPr lang="zh-CN" altLang="en-US" dirty="0"/>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 y="35979"/>
            <a:ext cx="1161321"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775" y="5398314"/>
            <a:ext cx="2664619"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267692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内容占位符 9"/>
              <p:cNvSpPr>
                <a:spLocks noGrp="1"/>
              </p:cNvSpPr>
              <p:nvPr>
                <p:ph idx="1"/>
              </p:nvPr>
            </p:nvSpPr>
            <p:spPr/>
            <p:txBody>
              <a:bodyPr>
                <a:normAutofit fontScale="62500" lnSpcReduction="20000"/>
              </a:bodyPr>
              <a:lstStyle/>
              <a:p>
                <a:pPr algn="just"/>
                <a:r>
                  <a:rPr lang="en-US" altLang="zh-CN" dirty="0" smtClean="0">
                    <a:latin typeface="Times New Roman" panose="02020603050405020304" pitchFamily="18" charset="0"/>
                    <a:cs typeface="Times New Roman" panose="02020603050405020304" pitchFamily="18" charset="0"/>
                  </a:rPr>
                  <a:t>The Compton analyzing power for longitudinally polarized electrons depends only on the backscattered photon energy.</a:t>
                </a:r>
                <a:endParaRPr lang="en-US" altLang="zh-CN" dirty="0" smtClean="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altLang="zh-CN" sz="2900" i="1">
                              <a:latin typeface="Cambria Math"/>
                            </a:rPr>
                          </m:ctrlPr>
                        </m:fPr>
                        <m:num>
                          <m:sSub>
                            <m:sSubPr>
                              <m:ctrlPr>
                                <a:rPr lang="en-US" altLang="zh-CN" sz="2900" i="1">
                                  <a:latin typeface="Cambria Math"/>
                                </a:rPr>
                              </m:ctrlPr>
                            </m:sSubPr>
                            <m:e>
                              <m:sSup>
                                <m:sSupPr>
                                  <m:ctrlPr>
                                    <a:rPr lang="en-US" altLang="zh-CN" sz="2900" i="1" smtClean="0">
                                      <a:latin typeface="Cambria Math"/>
                                    </a:rPr>
                                  </m:ctrlPr>
                                </m:sSupPr>
                                <m:e>
                                  <m:r>
                                    <a:rPr lang="en-US" altLang="zh-CN" sz="2900" b="0" i="1" smtClean="0">
                                      <a:latin typeface="Cambria Math"/>
                                    </a:rPr>
                                    <m:t>𝑑</m:t>
                                  </m:r>
                                </m:e>
                                <m:sup>
                                  <m:r>
                                    <a:rPr lang="en-US" altLang="zh-CN" sz="2900" b="0" i="1" smtClean="0">
                                      <a:latin typeface="Cambria Math"/>
                                    </a:rPr>
                                    <m:t>2</m:t>
                                  </m:r>
                                </m:sup>
                              </m:sSup>
                              <m:r>
                                <a:rPr lang="zh-CN" altLang="en-US" sz="2900" i="1">
                                  <a:latin typeface="Cambria Math"/>
                                </a:rPr>
                                <m:t>𝜎</m:t>
                              </m:r>
                            </m:e>
                            <m:sub>
                              <m:r>
                                <a:rPr lang="en-US" altLang="zh-CN" sz="2900" i="1">
                                  <a:latin typeface="Cambria Math"/>
                                </a:rPr>
                                <m:t>𝑧</m:t>
                              </m:r>
                            </m:sub>
                          </m:sSub>
                        </m:num>
                        <m:den>
                          <m:r>
                            <a:rPr lang="en-US" altLang="zh-CN" sz="2900" i="1">
                              <a:latin typeface="Cambria Math"/>
                            </a:rPr>
                            <m:t>𝑑𝑢</m:t>
                          </m:r>
                          <m:r>
                            <a:rPr lang="en-US" altLang="zh-CN" sz="2900" i="1">
                              <a:latin typeface="Cambria Math"/>
                            </a:rPr>
                            <m:t> </m:t>
                          </m:r>
                          <m:r>
                            <a:rPr lang="en-US" altLang="zh-CN" sz="2900" i="1">
                              <a:latin typeface="Cambria Math"/>
                            </a:rPr>
                            <m:t>𝑑</m:t>
                          </m:r>
                          <m:r>
                            <a:rPr lang="zh-CN" altLang="en-US" sz="2900" i="1">
                              <a:latin typeface="Cambria Math"/>
                            </a:rPr>
                            <m:t>𝜑</m:t>
                          </m:r>
                        </m:den>
                      </m:f>
                      <m:r>
                        <a:rPr lang="en-US" altLang="zh-CN" sz="2900" i="1">
                          <a:latin typeface="Cambria Math"/>
                        </a:rPr>
                        <m:t>=</m:t>
                      </m:r>
                      <m:sSub>
                        <m:sSubPr>
                          <m:ctrlPr>
                            <a:rPr lang="en-US" altLang="zh-CN" sz="2900" i="1">
                              <a:latin typeface="Cambria Math"/>
                            </a:rPr>
                          </m:ctrlPr>
                        </m:sSubPr>
                        <m:e>
                          <m:r>
                            <a:rPr lang="zh-CN" altLang="en-US" sz="2900" i="1">
                              <a:latin typeface="Cambria Math"/>
                            </a:rPr>
                            <m:t>𝜉</m:t>
                          </m:r>
                        </m:e>
                        <m:sub>
                          <m:r>
                            <a:rPr lang="en-US" altLang="zh-CN" sz="2900" i="1">
                              <a:latin typeface="Cambria Math"/>
                            </a:rPr>
                            <m:t>3</m:t>
                          </m:r>
                        </m:sub>
                      </m:sSub>
                      <m:sSub>
                        <m:sSubPr>
                          <m:ctrlPr>
                            <a:rPr lang="en-US" altLang="zh-CN" sz="2900" i="1">
                              <a:latin typeface="Cambria Math"/>
                            </a:rPr>
                          </m:ctrlPr>
                        </m:sSubPr>
                        <m:e>
                          <m:r>
                            <a:rPr lang="zh-CN" altLang="en-US" sz="2900" i="1">
                              <a:latin typeface="Cambria Math"/>
                            </a:rPr>
                            <m:t>𝜍</m:t>
                          </m:r>
                        </m:e>
                        <m:sub>
                          <m:r>
                            <a:rPr lang="en-US" altLang="zh-CN" sz="2900" i="1">
                              <a:latin typeface="Cambria Math"/>
                            </a:rPr>
                            <m:t>𝑧</m:t>
                          </m:r>
                        </m:sub>
                      </m:sSub>
                      <m:f>
                        <m:fPr>
                          <m:ctrlPr>
                            <a:rPr lang="en-US" altLang="zh-CN" sz="2900" i="1">
                              <a:latin typeface="Cambria Math"/>
                            </a:rPr>
                          </m:ctrlPr>
                        </m:fPr>
                        <m:num>
                          <m:sSubSup>
                            <m:sSubSupPr>
                              <m:ctrlPr>
                                <a:rPr lang="en-US" altLang="zh-CN" sz="2900" i="1">
                                  <a:latin typeface="Cambria Math"/>
                                </a:rPr>
                              </m:ctrlPr>
                            </m:sSubSupPr>
                            <m:e>
                              <m:r>
                                <a:rPr lang="en-US" altLang="zh-CN" sz="2900" i="1">
                                  <a:latin typeface="Cambria Math"/>
                                </a:rPr>
                                <m:t>𝑟</m:t>
                              </m:r>
                            </m:e>
                            <m:sub>
                              <m:r>
                                <a:rPr lang="en-US" altLang="zh-CN" sz="2900" i="1">
                                  <a:latin typeface="Cambria Math"/>
                                </a:rPr>
                                <m:t>𝑒</m:t>
                              </m:r>
                            </m:sub>
                            <m:sup>
                              <m:r>
                                <a:rPr lang="en-US" altLang="zh-CN" sz="2900" i="1">
                                  <a:latin typeface="Cambria Math"/>
                                </a:rPr>
                                <m:t>2</m:t>
                              </m:r>
                            </m:sup>
                          </m:sSubSup>
                          <m:r>
                            <a:rPr lang="en-US" altLang="zh-CN" sz="2900" i="1">
                              <a:latin typeface="Cambria Math"/>
                            </a:rPr>
                            <m:t> </m:t>
                          </m:r>
                          <m:r>
                            <a:rPr lang="en-US" altLang="zh-CN" sz="2900" i="1">
                              <a:latin typeface="Cambria Math"/>
                            </a:rPr>
                            <m:t>𝑢</m:t>
                          </m:r>
                        </m:num>
                        <m:den>
                          <m:r>
                            <a:rPr lang="zh-CN" altLang="en-US" sz="2900" i="1">
                              <a:latin typeface="Cambria Math"/>
                            </a:rPr>
                            <m:t>𝜅</m:t>
                          </m:r>
                          <m:sSup>
                            <m:sSupPr>
                              <m:ctrlPr>
                                <a:rPr lang="en-US" altLang="zh-CN" sz="2900" i="1">
                                  <a:latin typeface="Cambria Math"/>
                                </a:rPr>
                              </m:ctrlPr>
                            </m:sSupPr>
                            <m:e>
                              <m:d>
                                <m:dPr>
                                  <m:ctrlPr>
                                    <a:rPr lang="en-US" altLang="zh-CN" sz="2900" i="1">
                                      <a:latin typeface="Cambria Math"/>
                                    </a:rPr>
                                  </m:ctrlPr>
                                </m:dPr>
                                <m:e>
                                  <m:r>
                                    <a:rPr lang="en-US" altLang="zh-CN" sz="2900" i="1">
                                      <a:latin typeface="Cambria Math"/>
                                    </a:rPr>
                                    <m:t>1+</m:t>
                                  </m:r>
                                  <m:r>
                                    <a:rPr lang="en-US" altLang="zh-CN" sz="2900" i="1">
                                      <a:latin typeface="Cambria Math"/>
                                    </a:rPr>
                                    <m:t>𝑢</m:t>
                                  </m:r>
                                </m:e>
                              </m:d>
                            </m:e>
                            <m:sup>
                              <m:r>
                                <a:rPr lang="en-US" altLang="zh-CN" sz="2900" i="1">
                                  <a:latin typeface="Cambria Math"/>
                                </a:rPr>
                                <m:t>3</m:t>
                              </m:r>
                            </m:sup>
                          </m:sSup>
                        </m:den>
                      </m:f>
                      <m:r>
                        <a:rPr lang="en-US" altLang="zh-CN" sz="2900" i="1">
                          <a:latin typeface="Cambria Math"/>
                        </a:rPr>
                        <m:t>(</m:t>
                      </m:r>
                      <m:r>
                        <a:rPr lang="en-US" altLang="zh-CN" sz="2900" i="1">
                          <a:latin typeface="Cambria Math"/>
                        </a:rPr>
                        <m:t>𝑢</m:t>
                      </m:r>
                      <m:r>
                        <a:rPr lang="en-US" altLang="zh-CN" sz="2900" i="1">
                          <a:latin typeface="Cambria Math"/>
                        </a:rPr>
                        <m:t>+2)(1−</m:t>
                      </m:r>
                      <m:f>
                        <m:fPr>
                          <m:ctrlPr>
                            <a:rPr lang="en-US" altLang="zh-CN" sz="2900" i="1">
                              <a:latin typeface="Cambria Math"/>
                            </a:rPr>
                          </m:ctrlPr>
                        </m:fPr>
                        <m:num>
                          <m:r>
                            <a:rPr lang="en-US" altLang="zh-CN" sz="2900" i="1">
                              <a:latin typeface="Cambria Math"/>
                            </a:rPr>
                            <m:t>2</m:t>
                          </m:r>
                          <m:r>
                            <a:rPr lang="en-US" altLang="zh-CN" sz="2900" i="1">
                              <a:latin typeface="Cambria Math"/>
                            </a:rPr>
                            <m:t>𝑢</m:t>
                          </m:r>
                        </m:num>
                        <m:den>
                          <m:r>
                            <a:rPr lang="zh-CN" altLang="en-US" sz="2900" i="1">
                              <a:latin typeface="Cambria Math"/>
                            </a:rPr>
                            <m:t>𝜅</m:t>
                          </m:r>
                        </m:den>
                      </m:f>
                      <m:r>
                        <a:rPr lang="en-US" altLang="zh-CN" sz="2900" i="1">
                          <a:latin typeface="Cambria Math"/>
                        </a:rPr>
                        <m:t>)</m:t>
                      </m:r>
                    </m:oMath>
                  </m:oMathPara>
                </a14:m>
                <a:endParaRPr lang="en-US" altLang="zh-CN" sz="2900" i="1" dirty="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The transverse analyzing power depends both on the backscattered photon energy and the azimuthal angle between the electron direction and the backscattered photon</a:t>
                </a:r>
                <a:r>
                  <a:rPr lang="en-US" altLang="zh-CN"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f>
                      <m:fPr>
                        <m:ctrlPr>
                          <a:rPr lang="en-US" altLang="zh-CN" i="1">
                            <a:latin typeface="Cambria Math"/>
                          </a:rPr>
                        </m:ctrlPr>
                      </m:fPr>
                      <m:num>
                        <m:sSub>
                          <m:sSubPr>
                            <m:ctrlPr>
                              <a:rPr lang="en-US" altLang="zh-CN" i="1">
                                <a:latin typeface="Cambria Math"/>
                              </a:rPr>
                            </m:ctrlPr>
                          </m:sSubPr>
                          <m:e>
                            <m:sSup>
                              <m:sSupPr>
                                <m:ctrlPr>
                                  <a:rPr lang="en-US" altLang="zh-CN" i="1">
                                    <a:latin typeface="Cambria Math"/>
                                  </a:rPr>
                                </m:ctrlPr>
                              </m:sSupPr>
                              <m:e>
                                <m:r>
                                  <a:rPr lang="en-US" altLang="zh-CN" i="1">
                                    <a:latin typeface="Cambria Math"/>
                                  </a:rPr>
                                  <m:t>𝑑</m:t>
                                </m:r>
                              </m:e>
                              <m:sup>
                                <m:r>
                                  <a:rPr lang="en-US" altLang="zh-CN" i="1">
                                    <a:latin typeface="Cambria Math"/>
                                  </a:rPr>
                                  <m:t>2</m:t>
                                </m:r>
                              </m:sup>
                            </m:sSup>
                            <m:r>
                              <a:rPr lang="zh-CN" altLang="en-US" i="1">
                                <a:latin typeface="Cambria Math"/>
                              </a:rPr>
                              <m:t>𝜎</m:t>
                            </m:r>
                          </m:e>
                          <m:sub>
                            <m:r>
                              <a:rPr lang="en-US" altLang="zh-CN" b="0" i="1" smtClean="0">
                                <a:latin typeface="Cambria Math"/>
                              </a:rPr>
                              <m:t>𝑥</m:t>
                            </m:r>
                          </m:sub>
                        </m:sSub>
                      </m:num>
                      <m:den>
                        <m:r>
                          <a:rPr lang="en-US" altLang="zh-CN" i="1">
                            <a:latin typeface="Cambria Math"/>
                          </a:rPr>
                          <m:t>𝑑𝑢</m:t>
                        </m:r>
                        <m:r>
                          <a:rPr lang="en-US" altLang="zh-CN" i="1">
                            <a:latin typeface="Cambria Math"/>
                          </a:rPr>
                          <m:t> </m:t>
                        </m:r>
                        <m:r>
                          <a:rPr lang="en-US" altLang="zh-CN" i="1">
                            <a:latin typeface="Cambria Math"/>
                          </a:rPr>
                          <m:t>𝑑</m:t>
                        </m:r>
                        <m:r>
                          <a:rPr lang="zh-CN" altLang="en-US" i="1">
                            <a:latin typeface="Cambria Math"/>
                          </a:rPr>
                          <m:t>𝜑</m:t>
                        </m:r>
                      </m:den>
                    </m:f>
                    <m:r>
                      <a:rPr lang="en-US" altLang="zh-CN" i="1">
                        <a:latin typeface="Cambria Math"/>
                      </a:rPr>
                      <m:t>=</m:t>
                    </m:r>
                    <m:r>
                      <a:rPr lang="en-US" altLang="zh-CN" b="0" i="1" smtClean="0">
                        <a:latin typeface="Cambria Math"/>
                      </a:rPr>
                      <m:t>−</m:t>
                    </m:r>
                    <m:sSub>
                      <m:sSubPr>
                        <m:ctrlPr>
                          <a:rPr lang="en-US" altLang="zh-CN" i="1">
                            <a:latin typeface="Cambria Math"/>
                          </a:rPr>
                        </m:ctrlPr>
                      </m:sSubPr>
                      <m:e>
                        <m:r>
                          <a:rPr lang="zh-CN" altLang="en-US" i="1">
                            <a:latin typeface="Cambria Math"/>
                          </a:rPr>
                          <m:t>𝜉</m:t>
                        </m:r>
                      </m:e>
                      <m:sub>
                        <m:r>
                          <a:rPr lang="en-US" altLang="zh-CN" i="1">
                            <a:latin typeface="Cambria Math"/>
                          </a:rPr>
                          <m:t>3</m:t>
                        </m:r>
                      </m:sub>
                    </m:sSub>
                    <m:sSub>
                      <m:sSubPr>
                        <m:ctrlPr>
                          <a:rPr lang="en-US" altLang="zh-CN" i="1" smtClean="0">
                            <a:latin typeface="Cambria Math"/>
                          </a:rPr>
                        </m:ctrlPr>
                      </m:sSubPr>
                      <m:e>
                        <m:r>
                          <a:rPr lang="zh-CN" altLang="en-US" i="1">
                            <a:latin typeface="Cambria Math"/>
                          </a:rPr>
                          <m:t>𝜍</m:t>
                        </m:r>
                      </m:e>
                      <m:sub>
                        <m:r>
                          <a:rPr lang="en-US" altLang="zh-CN" b="0" i="1" smtClean="0">
                            <a:latin typeface="Cambria Math"/>
                          </a:rPr>
                          <m:t>𝑥</m:t>
                        </m:r>
                      </m:sub>
                    </m:sSub>
                    <m:f>
                      <m:fPr>
                        <m:ctrlPr>
                          <a:rPr lang="en-US" altLang="zh-CN" i="1">
                            <a:latin typeface="Cambria Math"/>
                          </a:rPr>
                        </m:ctrlPr>
                      </m:fPr>
                      <m:num>
                        <m:r>
                          <a:rPr lang="en-US" altLang="zh-CN" b="0" i="1" smtClean="0">
                            <a:latin typeface="Cambria Math"/>
                          </a:rPr>
                          <m:t>2</m:t>
                        </m:r>
                        <m:sSubSup>
                          <m:sSubSupPr>
                            <m:ctrlPr>
                              <a:rPr lang="en-US" altLang="zh-CN" i="1">
                                <a:latin typeface="Cambria Math"/>
                              </a:rPr>
                            </m:ctrlPr>
                          </m:sSubSupPr>
                          <m:e>
                            <m:r>
                              <a:rPr lang="en-US" altLang="zh-CN" i="1">
                                <a:latin typeface="Cambria Math"/>
                              </a:rPr>
                              <m:t>𝑟</m:t>
                            </m:r>
                          </m:e>
                          <m:sub>
                            <m:r>
                              <a:rPr lang="en-US" altLang="zh-CN" i="1">
                                <a:latin typeface="Cambria Math"/>
                              </a:rPr>
                              <m:t>𝑒</m:t>
                            </m:r>
                          </m:sub>
                          <m:sup>
                            <m:r>
                              <a:rPr lang="en-US" altLang="zh-CN" i="1">
                                <a:latin typeface="Cambria Math"/>
                              </a:rPr>
                              <m:t>2</m:t>
                            </m:r>
                          </m:sup>
                        </m:sSubSup>
                        <m:r>
                          <a:rPr lang="en-US" altLang="zh-CN" i="1">
                            <a:latin typeface="Cambria Math"/>
                          </a:rPr>
                          <m:t> </m:t>
                        </m:r>
                        <m:r>
                          <a:rPr lang="en-US" altLang="zh-CN" i="1">
                            <a:latin typeface="Cambria Math"/>
                          </a:rPr>
                          <m:t>𝑢</m:t>
                        </m:r>
                      </m:num>
                      <m:den>
                        <m:r>
                          <a:rPr lang="zh-CN" altLang="en-US" i="1">
                            <a:latin typeface="Cambria Math"/>
                          </a:rPr>
                          <m:t>𝜅</m:t>
                        </m:r>
                        <m:sSup>
                          <m:sSupPr>
                            <m:ctrlPr>
                              <a:rPr lang="en-US" altLang="zh-CN" i="1">
                                <a:latin typeface="Cambria Math"/>
                              </a:rPr>
                            </m:ctrlPr>
                          </m:sSupPr>
                          <m:e>
                            <m:d>
                              <m:dPr>
                                <m:ctrlPr>
                                  <a:rPr lang="en-US" altLang="zh-CN" i="1">
                                    <a:latin typeface="Cambria Math"/>
                                  </a:rPr>
                                </m:ctrlPr>
                              </m:dPr>
                              <m:e>
                                <m:r>
                                  <a:rPr lang="en-US" altLang="zh-CN" i="1">
                                    <a:latin typeface="Cambria Math"/>
                                  </a:rPr>
                                  <m:t>1+</m:t>
                                </m:r>
                                <m:r>
                                  <a:rPr lang="en-US" altLang="zh-CN" i="1">
                                    <a:latin typeface="Cambria Math"/>
                                  </a:rPr>
                                  <m:t>𝑢</m:t>
                                </m:r>
                              </m:e>
                            </m:d>
                          </m:e>
                          <m:sup>
                            <m:r>
                              <a:rPr lang="en-US" altLang="zh-CN" i="1">
                                <a:latin typeface="Cambria Math"/>
                              </a:rPr>
                              <m:t>3</m:t>
                            </m:r>
                          </m:sup>
                        </m:sSup>
                      </m:den>
                    </m:f>
                    <m:rad>
                      <m:radPr>
                        <m:degHide m:val="on"/>
                        <m:ctrlPr>
                          <a:rPr lang="en-US" altLang="zh-CN" i="1" smtClean="0">
                            <a:latin typeface="Cambria Math"/>
                          </a:rPr>
                        </m:ctrlPr>
                      </m:radPr>
                      <m:deg/>
                      <m:e>
                        <m:f>
                          <m:fPr>
                            <m:ctrlPr>
                              <a:rPr lang="en-US" altLang="zh-CN" i="1" smtClean="0">
                                <a:latin typeface="Cambria Math"/>
                              </a:rPr>
                            </m:ctrlPr>
                          </m:fPr>
                          <m:num>
                            <m:r>
                              <a:rPr lang="en-US" altLang="zh-CN" b="0" i="1" smtClean="0">
                                <a:latin typeface="Cambria Math"/>
                              </a:rPr>
                              <m:t>𝑢</m:t>
                            </m:r>
                          </m:num>
                          <m:den>
                            <m:r>
                              <a:rPr lang="zh-CN" altLang="en-US" i="1" smtClean="0">
                                <a:latin typeface="Cambria Math"/>
                              </a:rPr>
                              <m:t>𝜅</m:t>
                            </m:r>
                          </m:den>
                        </m:f>
                        <m:d>
                          <m:dPr>
                            <m:ctrlPr>
                              <a:rPr lang="en-US" altLang="zh-CN" b="0" i="1" smtClean="0">
                                <a:latin typeface="Cambria Math"/>
                              </a:rPr>
                            </m:ctrlPr>
                          </m:dPr>
                          <m:e>
                            <m:r>
                              <a:rPr lang="en-US" altLang="zh-CN" b="0" i="1" smtClean="0">
                                <a:latin typeface="Cambria Math"/>
                              </a:rPr>
                              <m:t>1−</m:t>
                            </m:r>
                            <m:f>
                              <m:fPr>
                                <m:ctrlPr>
                                  <a:rPr lang="en-US" altLang="zh-CN" b="0" i="1" smtClean="0">
                                    <a:latin typeface="Cambria Math"/>
                                  </a:rPr>
                                </m:ctrlPr>
                              </m:fPr>
                              <m:num>
                                <m:r>
                                  <a:rPr lang="en-US" altLang="zh-CN" b="0" i="1" smtClean="0">
                                    <a:latin typeface="Cambria Math"/>
                                  </a:rPr>
                                  <m:t>𝑢</m:t>
                                </m:r>
                              </m:num>
                              <m:den>
                                <m:r>
                                  <a:rPr lang="zh-CN" altLang="en-US" b="0" i="1" smtClean="0">
                                    <a:latin typeface="Cambria Math"/>
                                  </a:rPr>
                                  <m:t>𝜅</m:t>
                                </m:r>
                              </m:den>
                            </m:f>
                          </m:e>
                        </m:d>
                      </m:e>
                    </m:rad>
                    <m:func>
                      <m:funcPr>
                        <m:ctrlPr>
                          <a:rPr lang="en-US" altLang="zh-CN" b="0" i="1" smtClean="0">
                            <a:latin typeface="Cambria Math"/>
                          </a:rPr>
                        </m:ctrlPr>
                      </m:funcPr>
                      <m:fName>
                        <m:r>
                          <m:rPr>
                            <m:sty m:val="p"/>
                          </m:rPr>
                          <a:rPr lang="en-US" altLang="zh-CN" b="0" i="0" smtClean="0">
                            <a:latin typeface="Cambria Math"/>
                          </a:rPr>
                          <m:t>cos</m:t>
                        </m:r>
                      </m:fName>
                      <m:e>
                        <m:r>
                          <a:rPr lang="zh-CN" altLang="en-US" b="0" i="1" smtClean="0">
                            <a:latin typeface="Cambria Math"/>
                          </a:rPr>
                          <m:t>𝜑</m:t>
                        </m:r>
                      </m:e>
                    </m:func>
                  </m:oMath>
                </a14:m>
                <a:r>
                  <a:rPr lang="en-US" altLang="zh-CN" dirty="0" smtClean="0">
                    <a:latin typeface="Times New Roman" panose="02020603050405020304" pitchFamily="18" charset="0"/>
                    <a:cs typeface="Times New Roman" panose="02020603050405020304" pitchFamily="18" charset="0"/>
                  </a:rPr>
                  <a:t>, </a:t>
                </a:r>
              </a:p>
              <a:p>
                <a:pPr marL="0" indent="0" algn="ctr">
                  <a:buNone/>
                </a:pPr>
                <a14:m>
                  <m:oMath xmlns:m="http://schemas.openxmlformats.org/officeDocument/2006/math">
                    <m:f>
                      <m:fPr>
                        <m:ctrlPr>
                          <a:rPr lang="en-US" altLang="zh-CN" i="1">
                            <a:latin typeface="Cambria Math"/>
                          </a:rPr>
                        </m:ctrlPr>
                      </m:fPr>
                      <m:num>
                        <m:sSub>
                          <m:sSubPr>
                            <m:ctrlPr>
                              <a:rPr lang="en-US" altLang="zh-CN" i="1">
                                <a:latin typeface="Cambria Math"/>
                              </a:rPr>
                            </m:ctrlPr>
                          </m:sSubPr>
                          <m:e>
                            <m:sSup>
                              <m:sSupPr>
                                <m:ctrlPr>
                                  <a:rPr lang="en-US" altLang="zh-CN" i="1">
                                    <a:latin typeface="Cambria Math"/>
                                  </a:rPr>
                                </m:ctrlPr>
                              </m:sSupPr>
                              <m:e>
                                <m:r>
                                  <a:rPr lang="en-US" altLang="zh-CN" i="1">
                                    <a:latin typeface="Cambria Math"/>
                                  </a:rPr>
                                  <m:t>𝑑</m:t>
                                </m:r>
                              </m:e>
                              <m:sup>
                                <m:r>
                                  <a:rPr lang="en-US" altLang="zh-CN" i="1">
                                    <a:latin typeface="Cambria Math"/>
                                  </a:rPr>
                                  <m:t>2</m:t>
                                </m:r>
                              </m:sup>
                            </m:sSup>
                            <m:r>
                              <a:rPr lang="zh-CN" altLang="en-US" i="1">
                                <a:latin typeface="Cambria Math"/>
                              </a:rPr>
                              <m:t>𝜎</m:t>
                            </m:r>
                          </m:e>
                          <m:sub>
                            <m:r>
                              <a:rPr lang="en-US" altLang="zh-CN" b="0" i="1" smtClean="0">
                                <a:latin typeface="Cambria Math"/>
                              </a:rPr>
                              <m:t>𝑦</m:t>
                            </m:r>
                          </m:sub>
                        </m:sSub>
                      </m:num>
                      <m:den>
                        <m:r>
                          <a:rPr lang="en-US" altLang="zh-CN" i="1">
                            <a:latin typeface="Cambria Math"/>
                          </a:rPr>
                          <m:t>𝑑𝑢</m:t>
                        </m:r>
                        <m:r>
                          <a:rPr lang="en-US" altLang="zh-CN" i="1">
                            <a:latin typeface="Cambria Math"/>
                          </a:rPr>
                          <m:t> </m:t>
                        </m:r>
                        <m:r>
                          <a:rPr lang="en-US" altLang="zh-CN" i="1">
                            <a:latin typeface="Cambria Math"/>
                          </a:rPr>
                          <m:t>𝑑</m:t>
                        </m:r>
                        <m:r>
                          <a:rPr lang="zh-CN" altLang="en-US" i="1">
                            <a:latin typeface="Cambria Math"/>
                          </a:rPr>
                          <m:t>𝜑</m:t>
                        </m:r>
                      </m:den>
                    </m:f>
                    <m:r>
                      <a:rPr lang="en-US" altLang="zh-CN" i="1">
                        <a:latin typeface="Cambria Math"/>
                      </a:rPr>
                      <m:t>=</m:t>
                    </m:r>
                    <m:r>
                      <a:rPr lang="en-US" altLang="zh-CN" i="1">
                        <a:latin typeface="Cambria Math"/>
                      </a:rPr>
                      <m:t>−</m:t>
                    </m:r>
                    <m:sSub>
                      <m:sSubPr>
                        <m:ctrlPr>
                          <a:rPr lang="en-US" altLang="zh-CN" i="1">
                            <a:latin typeface="Cambria Math"/>
                          </a:rPr>
                        </m:ctrlPr>
                      </m:sSubPr>
                      <m:e>
                        <m:r>
                          <a:rPr lang="zh-CN" altLang="en-US" i="1">
                            <a:latin typeface="Cambria Math"/>
                          </a:rPr>
                          <m:t>𝜉</m:t>
                        </m:r>
                      </m:e>
                      <m:sub>
                        <m:r>
                          <a:rPr lang="en-US" altLang="zh-CN" i="1">
                            <a:latin typeface="Cambria Math"/>
                          </a:rPr>
                          <m:t>3</m:t>
                        </m:r>
                      </m:sub>
                    </m:sSub>
                    <m:sSub>
                      <m:sSubPr>
                        <m:ctrlPr>
                          <a:rPr lang="en-US" altLang="zh-CN" i="1">
                            <a:latin typeface="Cambria Math"/>
                          </a:rPr>
                        </m:ctrlPr>
                      </m:sSubPr>
                      <m:e>
                        <m:r>
                          <a:rPr lang="zh-CN" altLang="en-US" i="1">
                            <a:latin typeface="Cambria Math"/>
                          </a:rPr>
                          <m:t>𝜍</m:t>
                        </m:r>
                      </m:e>
                      <m:sub>
                        <m:r>
                          <a:rPr lang="en-US" altLang="zh-CN" b="0" i="1" smtClean="0">
                            <a:latin typeface="Cambria Math"/>
                          </a:rPr>
                          <m:t>𝑦</m:t>
                        </m:r>
                      </m:sub>
                    </m:sSub>
                    <m:f>
                      <m:fPr>
                        <m:ctrlPr>
                          <a:rPr lang="en-US" altLang="zh-CN" i="1">
                            <a:latin typeface="Cambria Math"/>
                          </a:rPr>
                        </m:ctrlPr>
                      </m:fPr>
                      <m:num>
                        <m:r>
                          <a:rPr lang="en-US" altLang="zh-CN" i="1">
                            <a:latin typeface="Cambria Math"/>
                          </a:rPr>
                          <m:t>2</m:t>
                        </m:r>
                        <m:sSubSup>
                          <m:sSubSupPr>
                            <m:ctrlPr>
                              <a:rPr lang="en-US" altLang="zh-CN" i="1">
                                <a:latin typeface="Cambria Math"/>
                              </a:rPr>
                            </m:ctrlPr>
                          </m:sSubSupPr>
                          <m:e>
                            <m:r>
                              <a:rPr lang="en-US" altLang="zh-CN" i="1">
                                <a:latin typeface="Cambria Math"/>
                              </a:rPr>
                              <m:t>𝑟</m:t>
                            </m:r>
                          </m:e>
                          <m:sub>
                            <m:r>
                              <a:rPr lang="en-US" altLang="zh-CN" i="1">
                                <a:latin typeface="Cambria Math"/>
                              </a:rPr>
                              <m:t>𝑒</m:t>
                            </m:r>
                          </m:sub>
                          <m:sup>
                            <m:r>
                              <a:rPr lang="en-US" altLang="zh-CN" i="1">
                                <a:latin typeface="Cambria Math"/>
                              </a:rPr>
                              <m:t>2</m:t>
                            </m:r>
                          </m:sup>
                        </m:sSubSup>
                        <m:r>
                          <a:rPr lang="en-US" altLang="zh-CN" i="1">
                            <a:latin typeface="Cambria Math"/>
                          </a:rPr>
                          <m:t> </m:t>
                        </m:r>
                        <m:r>
                          <a:rPr lang="en-US" altLang="zh-CN" i="1">
                            <a:latin typeface="Cambria Math"/>
                          </a:rPr>
                          <m:t>𝑢</m:t>
                        </m:r>
                      </m:num>
                      <m:den>
                        <m:r>
                          <a:rPr lang="zh-CN" altLang="en-US" i="1">
                            <a:latin typeface="Cambria Math"/>
                          </a:rPr>
                          <m:t>𝜅</m:t>
                        </m:r>
                        <m:sSup>
                          <m:sSupPr>
                            <m:ctrlPr>
                              <a:rPr lang="en-US" altLang="zh-CN" i="1">
                                <a:latin typeface="Cambria Math"/>
                              </a:rPr>
                            </m:ctrlPr>
                          </m:sSupPr>
                          <m:e>
                            <m:d>
                              <m:dPr>
                                <m:ctrlPr>
                                  <a:rPr lang="en-US" altLang="zh-CN" i="1">
                                    <a:latin typeface="Cambria Math"/>
                                  </a:rPr>
                                </m:ctrlPr>
                              </m:dPr>
                              <m:e>
                                <m:r>
                                  <a:rPr lang="en-US" altLang="zh-CN" i="1">
                                    <a:latin typeface="Cambria Math"/>
                                  </a:rPr>
                                  <m:t>1+</m:t>
                                </m:r>
                                <m:r>
                                  <a:rPr lang="en-US" altLang="zh-CN" i="1">
                                    <a:latin typeface="Cambria Math"/>
                                  </a:rPr>
                                  <m:t>𝑢</m:t>
                                </m:r>
                              </m:e>
                            </m:d>
                          </m:e>
                          <m:sup>
                            <m:r>
                              <a:rPr lang="en-US" altLang="zh-CN" i="1">
                                <a:latin typeface="Cambria Math"/>
                              </a:rPr>
                              <m:t>3</m:t>
                            </m:r>
                          </m:sup>
                        </m:sSup>
                      </m:den>
                    </m:f>
                    <m:rad>
                      <m:radPr>
                        <m:degHide m:val="on"/>
                        <m:ctrlPr>
                          <a:rPr lang="en-US" altLang="zh-CN" i="1">
                            <a:latin typeface="Cambria Math"/>
                          </a:rPr>
                        </m:ctrlPr>
                      </m:radPr>
                      <m:deg/>
                      <m:e>
                        <m:f>
                          <m:fPr>
                            <m:ctrlPr>
                              <a:rPr lang="en-US" altLang="zh-CN" i="1">
                                <a:latin typeface="Cambria Math"/>
                              </a:rPr>
                            </m:ctrlPr>
                          </m:fPr>
                          <m:num>
                            <m:r>
                              <a:rPr lang="en-US" altLang="zh-CN" i="1">
                                <a:latin typeface="Cambria Math"/>
                              </a:rPr>
                              <m:t>𝑢</m:t>
                            </m:r>
                          </m:num>
                          <m:den>
                            <m:r>
                              <a:rPr lang="zh-CN" altLang="en-US" i="1">
                                <a:latin typeface="Cambria Math"/>
                              </a:rPr>
                              <m:t>𝜅</m:t>
                            </m:r>
                          </m:den>
                        </m:f>
                        <m:d>
                          <m:dPr>
                            <m:ctrlPr>
                              <a:rPr lang="en-US" altLang="zh-CN" i="1">
                                <a:latin typeface="Cambria Math"/>
                              </a:rPr>
                            </m:ctrlPr>
                          </m:dPr>
                          <m:e>
                            <m:r>
                              <a:rPr lang="en-US" altLang="zh-CN" i="1">
                                <a:latin typeface="Cambria Math"/>
                              </a:rPr>
                              <m:t>1−</m:t>
                            </m:r>
                            <m:f>
                              <m:fPr>
                                <m:ctrlPr>
                                  <a:rPr lang="en-US" altLang="zh-CN" i="1">
                                    <a:latin typeface="Cambria Math"/>
                                  </a:rPr>
                                </m:ctrlPr>
                              </m:fPr>
                              <m:num>
                                <m:r>
                                  <a:rPr lang="en-US" altLang="zh-CN" i="1">
                                    <a:latin typeface="Cambria Math"/>
                                  </a:rPr>
                                  <m:t>𝑢</m:t>
                                </m:r>
                              </m:num>
                              <m:den>
                                <m:r>
                                  <a:rPr lang="zh-CN" altLang="en-US" i="1">
                                    <a:latin typeface="Cambria Math"/>
                                  </a:rPr>
                                  <m:t>𝜅</m:t>
                                </m:r>
                              </m:den>
                            </m:f>
                          </m:e>
                        </m:d>
                      </m:e>
                    </m:rad>
                    <m:func>
                      <m:funcPr>
                        <m:ctrlPr>
                          <a:rPr lang="en-US" altLang="zh-CN" i="1">
                            <a:latin typeface="Cambria Math"/>
                          </a:rPr>
                        </m:ctrlPr>
                      </m:funcPr>
                      <m:fName>
                        <m:r>
                          <m:rPr>
                            <m:sty m:val="p"/>
                          </m:rPr>
                          <a:rPr lang="en-US" altLang="zh-CN" b="0" i="0" smtClean="0">
                            <a:latin typeface="Cambria Math"/>
                          </a:rPr>
                          <m:t>sin</m:t>
                        </m:r>
                      </m:fName>
                      <m:e>
                        <m:r>
                          <a:rPr lang="zh-CN" altLang="en-US" i="1">
                            <a:latin typeface="Cambria Math"/>
                          </a:rPr>
                          <m:t>𝜑</m:t>
                        </m:r>
                      </m:e>
                    </m:func>
                  </m:oMath>
                </a14:m>
                <a:r>
                  <a:rPr lang="en-US" altLang="zh-CN"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The beam polarization (longitudinal &amp; transverse) will dictate the type of the detector required. For measurements of the longitudinal polarization, the photon detector need only measure the total energy of the backscattered photon, but for the transverse case, one must measure the position as </a:t>
                </a:r>
                <a:r>
                  <a:rPr lang="en-US" altLang="zh-CN" dirty="0" smtClean="0">
                    <a:latin typeface="Times New Roman" panose="02020603050405020304" pitchFamily="18" charset="0"/>
                    <a:cs typeface="Times New Roman" panose="02020603050405020304" pitchFamily="18" charset="0"/>
                  </a:rPr>
                  <a:t>well [1,2,3].</a:t>
                </a:r>
                <a:endParaRPr lang="zh-CN" altLang="en-US" dirty="0">
                  <a:latin typeface="Times New Roman" panose="02020603050405020304" pitchFamily="18" charset="0"/>
                  <a:cs typeface="Times New Roman" panose="02020603050405020304" pitchFamily="18" charset="0"/>
                </a:endParaRPr>
              </a:p>
            </p:txBody>
          </p:sp>
        </mc:Choice>
        <mc:Fallback>
          <p:sp>
            <p:nvSpPr>
              <p:cNvPr id="10" name="内容占位符 9"/>
              <p:cNvSpPr>
                <a:spLocks noGrp="1" noRot="1" noChangeAspect="1" noMove="1" noResize="1" noEditPoints="1" noAdjustHandles="1" noChangeArrowheads="1" noChangeShapeType="1" noTextEdit="1"/>
              </p:cNvSpPr>
              <p:nvPr>
                <p:ph idx="1"/>
              </p:nvPr>
            </p:nvSpPr>
            <p:spPr>
              <a:blipFill rotWithShape="1">
                <a:blip r:embed="rId2"/>
                <a:stretch>
                  <a:fillRect l="-74" t="-1134" r="-593"/>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dirty="0" smtClean="0"/>
              <a:t>Compton </a:t>
            </a:r>
            <a:r>
              <a:rPr lang="en-US" dirty="0" err="1" smtClean="0"/>
              <a:t>polarimeter</a:t>
            </a:r>
            <a:r>
              <a:rPr lang="en-US" dirty="0" smtClean="0"/>
              <a:t> (LPOL &amp; TPOL)</a:t>
            </a:r>
            <a:endParaRPr lang="en-US" dirty="0"/>
          </a:p>
        </p:txBody>
      </p:sp>
      <p:sp>
        <p:nvSpPr>
          <p:cNvPr id="3" name="TextBox 2"/>
          <p:cNvSpPr txBox="1"/>
          <p:nvPr/>
        </p:nvSpPr>
        <p:spPr>
          <a:xfrm>
            <a:off x="694723" y="5838363"/>
            <a:ext cx="8280920" cy="830997"/>
          </a:xfrm>
          <a:prstGeom prst="rect">
            <a:avLst/>
          </a:prstGeom>
          <a:noFill/>
        </p:spPr>
        <p:txBody>
          <a:bodyPr wrap="square" rtlCol="0">
            <a:spAutoFit/>
          </a:bodyPr>
          <a:lstStyle/>
          <a:p>
            <a:r>
              <a:rPr lang="en-US" altLang="zh-CN" sz="1200" dirty="0"/>
              <a:t>[1] B. </a:t>
            </a:r>
            <a:r>
              <a:rPr lang="en-US" altLang="zh-CN" sz="1200" dirty="0" err="1"/>
              <a:t>Sobloher</a:t>
            </a:r>
            <a:r>
              <a:rPr lang="en-US" altLang="zh-CN" sz="1200" dirty="0"/>
              <a:t>. </a:t>
            </a:r>
            <a:r>
              <a:rPr lang="en-US" altLang="zh-CN" sz="1200" dirty="0" err="1"/>
              <a:t>Polarisation</a:t>
            </a:r>
            <a:r>
              <a:rPr lang="en-US" altLang="zh-CN" sz="1200" dirty="0"/>
              <a:t> and Polarimetry at </a:t>
            </a:r>
            <a:r>
              <a:rPr lang="en-US" altLang="zh-CN" sz="1200" dirty="0" smtClean="0"/>
              <a:t>HERA, </a:t>
            </a:r>
            <a:r>
              <a:rPr lang="en-US" altLang="zh-CN" sz="1200" dirty="0"/>
              <a:t> </a:t>
            </a:r>
            <a:r>
              <a:rPr lang="en-US" altLang="zh-CN" sz="1200" dirty="0">
                <a:hlinkClick r:id="rId3"/>
              </a:rPr>
              <a:t>arXiv:1201.3836v1</a:t>
            </a:r>
            <a:endParaRPr lang="en-US" altLang="zh-CN" sz="1200" dirty="0"/>
          </a:p>
          <a:p>
            <a:r>
              <a:rPr lang="en-US" altLang="zh-CN" sz="1200" dirty="0"/>
              <a:t>[2] Jenny List, Annika </a:t>
            </a:r>
            <a:r>
              <a:rPr lang="en-US" altLang="zh-CN" sz="1200" dirty="0" err="1"/>
              <a:t>Vauth</a:t>
            </a:r>
            <a:r>
              <a:rPr lang="en-US" altLang="zh-CN" sz="1200" dirty="0"/>
              <a:t>, </a:t>
            </a:r>
            <a:r>
              <a:rPr lang="en-US" altLang="zh-CN" sz="1200" dirty="0" err="1"/>
              <a:t>Benedikt</a:t>
            </a:r>
            <a:r>
              <a:rPr lang="en-US" altLang="zh-CN" sz="1200" dirty="0"/>
              <a:t> </a:t>
            </a:r>
            <a:r>
              <a:rPr lang="en-US" altLang="zh-CN" sz="1200" dirty="0" err="1"/>
              <a:t>Vormwald</a:t>
            </a:r>
            <a:r>
              <a:rPr lang="en-US" altLang="zh-CN" sz="1200" dirty="0"/>
              <a:t>, A Quartz Cherenkov Detector for Compton-Polarimetry at Future </a:t>
            </a:r>
            <a:r>
              <a:rPr lang="en-US" altLang="zh-CN" sz="1200" dirty="0" err="1"/>
              <a:t>e+e</a:t>
            </a:r>
            <a:r>
              <a:rPr lang="en-US" altLang="zh-CN" sz="1200" dirty="0"/>
              <a:t>- </a:t>
            </a:r>
            <a:r>
              <a:rPr lang="en-US" altLang="zh-CN" sz="1200" dirty="0" smtClean="0"/>
              <a:t>Colliders,</a:t>
            </a:r>
            <a:r>
              <a:rPr lang="en-US" altLang="zh-CN" sz="1200" dirty="0"/>
              <a:t>  </a:t>
            </a:r>
            <a:r>
              <a:rPr lang="en-US" altLang="zh-CN" sz="1200" dirty="0" smtClean="0">
                <a:hlinkClick r:id="rId4"/>
              </a:rPr>
              <a:t>arXiv:1502.06955v2</a:t>
            </a:r>
            <a:endParaRPr lang="en-US" altLang="zh-CN" sz="1200" dirty="0"/>
          </a:p>
          <a:p>
            <a:r>
              <a:rPr lang="en-US" altLang="zh-CN" sz="1200" dirty="0"/>
              <a:t>[3] M. Woods, The scanning Compton </a:t>
            </a:r>
            <a:r>
              <a:rPr lang="en-US" altLang="zh-CN" sz="1200" dirty="0" err="1"/>
              <a:t>polarimeter</a:t>
            </a:r>
            <a:r>
              <a:rPr lang="en-US" altLang="zh-CN" sz="1200" dirty="0"/>
              <a:t> for the SLD </a:t>
            </a:r>
            <a:r>
              <a:rPr lang="en-US" altLang="zh-CN" sz="1200" dirty="0" smtClean="0"/>
              <a:t>experiment,</a:t>
            </a:r>
            <a:r>
              <a:rPr lang="en-US" altLang="zh-CN" sz="1200" dirty="0"/>
              <a:t> </a:t>
            </a:r>
            <a:r>
              <a:rPr lang="en-US" altLang="zh-CN" sz="1200" dirty="0" err="1">
                <a:hlinkClick r:id="rId5"/>
              </a:rPr>
              <a:t>arXiv:hep-ex</a:t>
            </a:r>
            <a:r>
              <a:rPr lang="en-US" altLang="zh-CN" sz="1200" dirty="0">
                <a:hlinkClick r:id="rId5"/>
              </a:rPr>
              <a:t>/9611005v1</a:t>
            </a:r>
            <a:endParaRPr lang="zh-CN" altLang="en-US" sz="1200" dirty="0"/>
          </a:p>
        </p:txBody>
      </p:sp>
    </p:spTree>
    <p:extLst>
      <p:ext uri="{BB962C8B-B14F-4D97-AF65-F5344CB8AC3E}">
        <p14:creationId xmlns:p14="http://schemas.microsoft.com/office/powerpoint/2010/main" val="186925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内容占位符 3"/>
              <p:cNvSpPr>
                <a:spLocks noGrp="1"/>
              </p:cNvSpPr>
              <p:nvPr>
                <p:ph idx="1"/>
              </p:nvPr>
            </p:nvSpPr>
            <p:spPr/>
            <p:txBody>
              <a:bodyPr>
                <a:normAutofit/>
              </a:bodyPr>
              <a:lstStyle/>
              <a:p>
                <a:r>
                  <a:rPr lang="en-US" altLang="zh-CN" sz="1600" dirty="0" smtClean="0">
                    <a:latin typeface="Times New Roman" panose="02020603050405020304" pitchFamily="18" charset="0"/>
                    <a:cs typeface="Times New Roman" panose="02020603050405020304" pitchFamily="18" charset="0"/>
                  </a:rPr>
                  <a:t>A </a:t>
                </a:r>
                <a:r>
                  <a:rPr lang="en-US" altLang="zh-CN" sz="1600" dirty="0">
                    <a:latin typeface="Times New Roman" panose="02020603050405020304" pitchFamily="18" charset="0"/>
                    <a:cs typeface="Times New Roman" panose="02020603050405020304" pitchFamily="18" charset="0"/>
                  </a:rPr>
                  <a:t>quartz Cherenkov detector for such </a:t>
                </a:r>
                <a:r>
                  <a:rPr lang="en-US" altLang="zh-CN" sz="1600" dirty="0" smtClean="0">
                    <a:latin typeface="Times New Roman" panose="02020603050405020304" pitchFamily="18" charset="0"/>
                    <a:cs typeface="Times New Roman" panose="02020603050405020304" pitchFamily="18" charset="0"/>
                  </a:rPr>
                  <a:t>Compton </a:t>
                </a:r>
                <a:r>
                  <a:rPr lang="en-US" altLang="zh-CN" sz="1600" dirty="0" err="1" smtClean="0">
                    <a:latin typeface="Times New Roman" panose="02020603050405020304" pitchFamily="18" charset="0"/>
                    <a:cs typeface="Times New Roman" panose="02020603050405020304" pitchFamily="18" charset="0"/>
                  </a:rPr>
                  <a:t>polarimeters</a:t>
                </a:r>
                <a:r>
                  <a:rPr lang="en-US" altLang="zh-CN" sz="1600" dirty="0" smtClean="0">
                    <a:latin typeface="Times New Roman" panose="02020603050405020304" pitchFamily="18" charset="0"/>
                    <a:cs typeface="Times New Roman" panose="02020603050405020304" pitchFamily="18" charset="0"/>
                  </a:rPr>
                  <a:t>. (LPOL)</a:t>
                </a:r>
              </a:p>
              <a:p>
                <a:r>
                  <a:rPr lang="en-US" altLang="zh-CN" sz="1600" dirty="0">
                    <a:latin typeface="Times New Roman" panose="02020603050405020304" pitchFamily="18" charset="0"/>
                    <a:cs typeface="Times New Roman" panose="02020603050405020304" pitchFamily="18" charset="0"/>
                  </a:rPr>
                  <a:t>The baseline solution is a gas Cherenkov </a:t>
                </a:r>
                <a:r>
                  <a:rPr lang="en-US" altLang="zh-CN" sz="1600" dirty="0" smtClean="0">
                    <a:latin typeface="Times New Roman" panose="02020603050405020304" pitchFamily="18" charset="0"/>
                    <a:cs typeface="Times New Roman" panose="02020603050405020304" pitchFamily="18" charset="0"/>
                  </a:rPr>
                  <a:t>detector consisting </a:t>
                </a:r>
                <a:r>
                  <a:rPr lang="en-US" altLang="zh-CN" sz="1600" dirty="0">
                    <a:latin typeface="Times New Roman" panose="02020603050405020304" pitchFamily="18" charset="0"/>
                    <a:cs typeface="Times New Roman" panose="02020603050405020304" pitchFamily="18" charset="0"/>
                  </a:rPr>
                  <a:t>of 20 channels, each 1 cm wide</a:t>
                </a:r>
                <a:r>
                  <a:rPr lang="en-US" altLang="zh-CN" sz="1600" dirty="0" smtClean="0">
                    <a:latin typeface="Times New Roman" panose="02020603050405020304" pitchFamily="18" charset="0"/>
                    <a:cs typeface="Times New Roman" panose="02020603050405020304" pitchFamily="18" charset="0"/>
                  </a:rPr>
                  <a:t>.</a:t>
                </a:r>
              </a:p>
              <a:p>
                <a:r>
                  <a:rPr lang="en-US" altLang="zh-CN" sz="1600" dirty="0" smtClean="0">
                    <a:latin typeface="Times New Roman" panose="02020603050405020304" pitchFamily="18" charset="0"/>
                    <a:cs typeface="Times New Roman" panose="02020603050405020304" pitchFamily="18" charset="0"/>
                  </a:rPr>
                  <a:t>The rate asymmetry with respect to the laser helicity is determined in each channel </a:t>
                </a:r>
                <a:r>
                  <a:rPr lang="en-US" altLang="zh-CN" sz="1600" i="1" dirty="0" err="1" smtClean="0">
                    <a:latin typeface="Times New Roman" panose="02020603050405020304" pitchFamily="18" charset="0"/>
                    <a:cs typeface="Times New Roman" panose="02020603050405020304" pitchFamily="18" charset="0"/>
                  </a:rPr>
                  <a:t>i</a:t>
                </a:r>
                <a:r>
                  <a:rPr lang="en-US" altLang="zh-CN" sz="1600" dirty="0" smtClean="0">
                    <a:latin typeface="Times New Roman" panose="02020603050405020304" pitchFamily="18" charset="0"/>
                    <a:cs typeface="Times New Roman" panose="02020603050405020304" pitchFamily="18" charset="0"/>
                  </a:rPr>
                  <a:t> as </a:t>
                </a:r>
                <a14:m>
                  <m:oMath xmlns:m="http://schemas.openxmlformats.org/officeDocument/2006/math">
                    <m:sSub>
                      <m:sSubPr>
                        <m:ctrlPr>
                          <a:rPr lang="en-US" altLang="zh-CN" sz="1600" i="1" smtClean="0">
                            <a:latin typeface="Cambria Math"/>
                            <a:cs typeface="Times New Roman" panose="02020603050405020304" pitchFamily="18" charset="0"/>
                          </a:rPr>
                        </m:ctrlPr>
                      </m:sSubPr>
                      <m:e>
                        <m:r>
                          <a:rPr lang="en-US" altLang="zh-CN" sz="1600" b="0" i="1" smtClean="0">
                            <a:latin typeface="Cambria Math"/>
                            <a:cs typeface="Times New Roman" panose="02020603050405020304" pitchFamily="18" charset="0"/>
                          </a:rPr>
                          <m:t>𝐴</m:t>
                        </m:r>
                      </m:e>
                      <m:sub>
                        <m:r>
                          <a:rPr lang="en-US" altLang="zh-CN" sz="1600" b="0" i="1" smtClean="0">
                            <a:latin typeface="Cambria Math"/>
                            <a:cs typeface="Times New Roman" panose="02020603050405020304" pitchFamily="18" charset="0"/>
                          </a:rPr>
                          <m:t>𝑖</m:t>
                        </m:r>
                      </m:sub>
                    </m:sSub>
                    <m:r>
                      <a:rPr lang="en-US" altLang="zh-CN" sz="1600" b="0" i="1" smtClean="0">
                        <a:latin typeface="Cambria Math"/>
                        <a:cs typeface="Times New Roman" panose="02020603050405020304" pitchFamily="18" charset="0"/>
                      </a:rPr>
                      <m:t>=</m:t>
                    </m:r>
                    <m:f>
                      <m:fPr>
                        <m:ctrlPr>
                          <a:rPr lang="en-US" altLang="zh-CN" sz="1600" b="0" i="1" smtClean="0">
                            <a:latin typeface="Cambria Math"/>
                            <a:cs typeface="Times New Roman" panose="02020603050405020304" pitchFamily="18" charset="0"/>
                          </a:rPr>
                        </m:ctrlPr>
                      </m:fPr>
                      <m:num>
                        <m:sSubSup>
                          <m:sSubSupPr>
                            <m:ctrlPr>
                              <a:rPr lang="en-US" altLang="zh-CN" sz="1600" b="0" i="1" smtClean="0">
                                <a:latin typeface="Cambria Math"/>
                                <a:cs typeface="Times New Roman" panose="02020603050405020304" pitchFamily="18" charset="0"/>
                              </a:rPr>
                            </m:ctrlPr>
                          </m:sSubSupPr>
                          <m:e>
                            <m:r>
                              <a:rPr lang="en-US" altLang="zh-CN" sz="1600" b="0" i="1" smtClean="0">
                                <a:latin typeface="Cambria Math"/>
                                <a:cs typeface="Times New Roman" panose="02020603050405020304" pitchFamily="18" charset="0"/>
                              </a:rPr>
                              <m:t>𝑁</m:t>
                            </m:r>
                          </m:e>
                          <m:sub>
                            <m:r>
                              <a:rPr lang="en-US" altLang="zh-CN" sz="1600" b="0" i="1" smtClean="0">
                                <a:latin typeface="Cambria Math"/>
                                <a:cs typeface="Times New Roman" panose="02020603050405020304" pitchFamily="18" charset="0"/>
                              </a:rPr>
                              <m:t>𝑖</m:t>
                            </m:r>
                          </m:sub>
                          <m:sup>
                            <m:r>
                              <a:rPr lang="en-US" altLang="zh-CN" sz="1600" b="0" i="1" smtClean="0">
                                <a:latin typeface="Cambria Math"/>
                                <a:cs typeface="Times New Roman" panose="02020603050405020304" pitchFamily="18" charset="0"/>
                              </a:rPr>
                              <m:t>𝑅</m:t>
                            </m:r>
                          </m:sup>
                        </m:sSubSup>
                        <m:r>
                          <a:rPr lang="en-US" altLang="zh-CN" sz="1600" b="0" i="1" smtClean="0">
                            <a:latin typeface="Cambria Math"/>
                            <a:cs typeface="Times New Roman" panose="02020603050405020304" pitchFamily="18" charset="0"/>
                          </a:rPr>
                          <m:t>−</m:t>
                        </m:r>
                        <m:sSubSup>
                          <m:sSubSupPr>
                            <m:ctrlPr>
                              <a:rPr lang="en-US" altLang="zh-CN" sz="1600" b="0" i="1" smtClean="0">
                                <a:latin typeface="Cambria Math"/>
                                <a:cs typeface="Times New Roman" panose="02020603050405020304" pitchFamily="18" charset="0"/>
                              </a:rPr>
                            </m:ctrlPr>
                          </m:sSubSupPr>
                          <m:e>
                            <m:r>
                              <a:rPr lang="en-US" altLang="zh-CN" sz="1600" b="0" i="1" smtClean="0">
                                <a:latin typeface="Cambria Math"/>
                                <a:cs typeface="Times New Roman" panose="02020603050405020304" pitchFamily="18" charset="0"/>
                              </a:rPr>
                              <m:t>𝑁</m:t>
                            </m:r>
                          </m:e>
                          <m:sub>
                            <m:r>
                              <a:rPr lang="en-US" altLang="zh-CN" sz="1600" b="0" i="1" smtClean="0">
                                <a:latin typeface="Cambria Math"/>
                                <a:cs typeface="Times New Roman" panose="02020603050405020304" pitchFamily="18" charset="0"/>
                              </a:rPr>
                              <m:t>𝑖</m:t>
                            </m:r>
                          </m:sub>
                          <m:sup>
                            <m:r>
                              <a:rPr lang="en-US" altLang="zh-CN" sz="1600" b="0" i="1" smtClean="0">
                                <a:latin typeface="Cambria Math"/>
                                <a:cs typeface="Times New Roman" panose="02020603050405020304" pitchFamily="18" charset="0"/>
                              </a:rPr>
                              <m:t>𝐿</m:t>
                            </m:r>
                          </m:sup>
                        </m:sSubSup>
                      </m:num>
                      <m:den>
                        <m:sSubSup>
                          <m:sSubSupPr>
                            <m:ctrlPr>
                              <a:rPr lang="en-US" altLang="zh-CN" sz="1600" i="1">
                                <a:latin typeface="Cambria Math"/>
                                <a:cs typeface="Times New Roman" panose="02020603050405020304" pitchFamily="18" charset="0"/>
                              </a:rPr>
                            </m:ctrlPr>
                          </m:sSubSupPr>
                          <m:e>
                            <m:r>
                              <a:rPr lang="en-US" altLang="zh-CN" sz="1600" i="1">
                                <a:latin typeface="Cambria Math"/>
                                <a:cs typeface="Times New Roman" panose="02020603050405020304" pitchFamily="18" charset="0"/>
                              </a:rPr>
                              <m:t>𝑁</m:t>
                            </m:r>
                          </m:e>
                          <m:sub>
                            <m:r>
                              <a:rPr lang="en-US" altLang="zh-CN" sz="1600" i="1">
                                <a:latin typeface="Cambria Math"/>
                                <a:cs typeface="Times New Roman" panose="02020603050405020304" pitchFamily="18" charset="0"/>
                              </a:rPr>
                              <m:t>𝑖</m:t>
                            </m:r>
                          </m:sub>
                          <m:sup>
                            <m:r>
                              <a:rPr lang="en-US" altLang="zh-CN" sz="1600" i="1">
                                <a:latin typeface="Cambria Math"/>
                                <a:cs typeface="Times New Roman" panose="02020603050405020304" pitchFamily="18" charset="0"/>
                              </a:rPr>
                              <m:t>𝑅</m:t>
                            </m:r>
                          </m:sup>
                        </m:sSubSup>
                        <m:r>
                          <a:rPr lang="en-US" altLang="zh-CN" sz="1600" b="0" i="1" smtClean="0">
                            <a:latin typeface="Cambria Math"/>
                            <a:cs typeface="Times New Roman" panose="02020603050405020304" pitchFamily="18" charset="0"/>
                          </a:rPr>
                          <m:t>+</m:t>
                        </m:r>
                        <m:sSubSup>
                          <m:sSubSupPr>
                            <m:ctrlPr>
                              <a:rPr lang="en-US" altLang="zh-CN" sz="1600" i="1">
                                <a:latin typeface="Cambria Math"/>
                                <a:cs typeface="Times New Roman" panose="02020603050405020304" pitchFamily="18" charset="0"/>
                              </a:rPr>
                            </m:ctrlPr>
                          </m:sSubSupPr>
                          <m:e>
                            <m:r>
                              <a:rPr lang="en-US" altLang="zh-CN" sz="1600" i="1">
                                <a:latin typeface="Cambria Math"/>
                                <a:cs typeface="Times New Roman" panose="02020603050405020304" pitchFamily="18" charset="0"/>
                              </a:rPr>
                              <m:t>𝑁</m:t>
                            </m:r>
                          </m:e>
                          <m:sub>
                            <m:r>
                              <a:rPr lang="en-US" altLang="zh-CN" sz="1600" i="1">
                                <a:latin typeface="Cambria Math"/>
                                <a:cs typeface="Times New Roman" panose="02020603050405020304" pitchFamily="18" charset="0"/>
                              </a:rPr>
                              <m:t>𝑖</m:t>
                            </m:r>
                          </m:sub>
                          <m:sup>
                            <m:r>
                              <a:rPr lang="en-US" altLang="zh-CN" sz="1600" i="1">
                                <a:latin typeface="Cambria Math"/>
                                <a:cs typeface="Times New Roman" panose="02020603050405020304" pitchFamily="18" charset="0"/>
                              </a:rPr>
                              <m:t>𝐿</m:t>
                            </m:r>
                          </m:sup>
                        </m:sSubSup>
                      </m:den>
                    </m:f>
                    <m:r>
                      <a:rPr lang="en-US" altLang="zh-CN" sz="1600" b="0" i="1" smtClean="0">
                        <a:latin typeface="Cambria Math"/>
                        <a:cs typeface="Times New Roman" panose="02020603050405020304" pitchFamily="18" charset="0"/>
                      </a:rPr>
                      <m:t>,</m:t>
                    </m:r>
                  </m:oMath>
                </a14:m>
                <a:r>
                  <a:rPr lang="en-US" altLang="zh-CN" sz="1600" dirty="0" smtClean="0">
                    <a:latin typeface="Times New Roman" panose="02020603050405020304" pitchFamily="18" charset="0"/>
                    <a:cs typeface="Times New Roman" panose="02020603050405020304" pitchFamily="18" charset="0"/>
                  </a:rPr>
                  <a:t> where </a:t>
                </a:r>
                <a14:m>
                  <m:oMath xmlns:m="http://schemas.openxmlformats.org/officeDocument/2006/math">
                    <m:sSubSup>
                      <m:sSubSupPr>
                        <m:ctrlPr>
                          <a:rPr lang="en-US" altLang="zh-CN" sz="1600" i="1" smtClean="0">
                            <a:latin typeface="Cambria Math"/>
                            <a:cs typeface="Times New Roman" panose="02020603050405020304" pitchFamily="18" charset="0"/>
                          </a:rPr>
                        </m:ctrlPr>
                      </m:sSubSupPr>
                      <m:e>
                        <m:r>
                          <a:rPr lang="en-US" altLang="zh-CN" sz="1600" b="0" i="1" smtClean="0">
                            <a:latin typeface="Cambria Math"/>
                            <a:cs typeface="Times New Roman" panose="02020603050405020304" pitchFamily="18" charset="0"/>
                          </a:rPr>
                          <m:t>𝑁</m:t>
                        </m:r>
                      </m:e>
                      <m:sub>
                        <m:r>
                          <a:rPr lang="en-US" altLang="zh-CN" sz="1600" b="0" i="1" smtClean="0">
                            <a:latin typeface="Cambria Math"/>
                            <a:cs typeface="Times New Roman" panose="02020603050405020304" pitchFamily="18" charset="0"/>
                          </a:rPr>
                          <m:t>𝑖</m:t>
                        </m:r>
                      </m:sub>
                      <m:sup>
                        <m:r>
                          <a:rPr lang="en-US" altLang="zh-CN" sz="1600" b="0" i="1" smtClean="0">
                            <a:latin typeface="Cambria Math"/>
                            <a:cs typeface="Times New Roman" panose="02020603050405020304" pitchFamily="18" charset="0"/>
                          </a:rPr>
                          <m:t>𝑅</m:t>
                        </m:r>
                        <m:r>
                          <a:rPr lang="en-US" altLang="zh-CN" sz="1600" b="0" i="1" smtClean="0">
                            <a:latin typeface="Cambria Math"/>
                            <a:cs typeface="Times New Roman" panose="02020603050405020304" pitchFamily="18" charset="0"/>
                          </a:rPr>
                          <m:t>,</m:t>
                        </m:r>
                        <m:r>
                          <a:rPr lang="en-US" altLang="zh-CN" sz="1600" b="0" i="1" smtClean="0">
                            <a:latin typeface="Cambria Math"/>
                            <a:cs typeface="Times New Roman" panose="02020603050405020304" pitchFamily="18" charset="0"/>
                          </a:rPr>
                          <m:t>𝐿</m:t>
                        </m:r>
                      </m:sup>
                    </m:sSubSup>
                  </m:oMath>
                </a14:m>
                <a:r>
                  <a:rPr lang="en-US" altLang="zh-CN" sz="1600" dirty="0" smtClean="0">
                    <a:latin typeface="Times New Roman" panose="02020603050405020304" pitchFamily="18" charset="0"/>
                    <a:cs typeface="Times New Roman" panose="02020603050405020304" pitchFamily="18" charset="0"/>
                  </a:rPr>
                  <a:t> are the count rates </a:t>
                </a:r>
                <a:r>
                  <a:rPr lang="en-US" altLang="zh-CN" sz="1600" dirty="0">
                    <a:latin typeface="Times New Roman" panose="02020603050405020304" pitchFamily="18" charset="0"/>
                    <a:cs typeface="Times New Roman" panose="02020603050405020304" pitchFamily="18" charset="0"/>
                  </a:rPr>
                  <a:t>in channel </a:t>
                </a:r>
                <a:r>
                  <a:rPr lang="en-US" altLang="zh-CN" sz="1600" i="1" dirty="0" err="1">
                    <a:latin typeface="Times New Roman" panose="02020603050405020304" pitchFamily="18" charset="0"/>
                    <a:cs typeface="Times New Roman" panose="02020603050405020304" pitchFamily="18" charset="0"/>
                  </a:rPr>
                  <a:t>i</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 for right and left-handed laser polarization.</a:t>
                </a:r>
              </a:p>
              <a:p>
                <a14:m>
                  <m:oMath xmlns:m="http://schemas.openxmlformats.org/officeDocument/2006/math">
                    <m:f>
                      <m:fPr>
                        <m:ctrlPr>
                          <a:rPr lang="en-US" altLang="zh-CN" sz="2400" b="0" i="0" smtClean="0">
                            <a:latin typeface="Cambria Math"/>
                            <a:cs typeface="Times New Roman" panose="02020603050405020304" pitchFamily="18" charset="0"/>
                          </a:rPr>
                        </m:ctrlPr>
                      </m:fPr>
                      <m:num>
                        <m:r>
                          <a:rPr lang="zh-CN" altLang="en-US" sz="2400" i="1" smtClean="0">
                            <a:latin typeface="Cambria Math"/>
                            <a:cs typeface="Times New Roman" panose="02020603050405020304" pitchFamily="18" charset="0"/>
                          </a:rPr>
                          <m:t>𝛿</m:t>
                        </m:r>
                        <m:r>
                          <a:rPr lang="en-US" altLang="zh-CN" sz="2400" b="0" i="1" smtClean="0">
                            <a:latin typeface="Cambria Math"/>
                            <a:cs typeface="Times New Roman" panose="02020603050405020304" pitchFamily="18" charset="0"/>
                          </a:rPr>
                          <m:t>𝑝</m:t>
                        </m:r>
                      </m:num>
                      <m:den>
                        <m:r>
                          <a:rPr lang="en-US" altLang="zh-CN" sz="2400" i="1">
                            <a:latin typeface="Cambria Math"/>
                            <a:cs typeface="Times New Roman" panose="02020603050405020304" pitchFamily="18" charset="0"/>
                          </a:rPr>
                          <m:t>𝑝</m:t>
                        </m:r>
                      </m:den>
                    </m:f>
                    <m:r>
                      <a:rPr lang="en-US" altLang="zh-CN" sz="2400" b="0" i="1" smtClean="0">
                        <a:latin typeface="Cambria Math"/>
                        <a:ea typeface="Cambria Math"/>
                        <a:cs typeface="Times New Roman" panose="02020603050405020304" pitchFamily="18" charset="0"/>
                      </a:rPr>
                      <m:t>≤0.25%</m:t>
                    </m:r>
                  </m:oMath>
                </a14:m>
                <a:endParaRPr lang="en-US" altLang="zh-CN" sz="2400" dirty="0">
                  <a:latin typeface="Times New Roman" panose="02020603050405020304" pitchFamily="18" charset="0"/>
                  <a:cs typeface="Times New Roman" panose="02020603050405020304" pitchFamily="18" charset="0"/>
                </a:endParaRPr>
              </a:p>
            </p:txBody>
          </p:sp>
        </mc:Choice>
        <mc:Fallback>
          <p:sp>
            <p:nvSpPr>
              <p:cNvPr id="4" name="内容占位符 3"/>
              <p:cNvSpPr>
                <a:spLocks noGrp="1" noRot="1" noChangeAspect="1" noMove="1" noResize="1" noEditPoints="1" noAdjustHandles="1" noChangeArrowheads="1" noChangeShapeType="1" noTextEdit="1"/>
              </p:cNvSpPr>
              <p:nvPr>
                <p:ph idx="1"/>
              </p:nvPr>
            </p:nvSpPr>
            <p:spPr>
              <a:blipFill rotWithShape="1">
                <a:blip r:embed="rId3"/>
                <a:stretch>
                  <a:fillRect t="-252"/>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altLang="zh-CN" dirty="0" smtClean="0"/>
              <a:t>Compton </a:t>
            </a:r>
            <a:r>
              <a:rPr lang="en-US" altLang="zh-CN" dirty="0" err="1" smtClean="0"/>
              <a:t>polarimeter</a:t>
            </a:r>
            <a:r>
              <a:rPr lang="en-US" altLang="zh-CN" dirty="0" smtClean="0"/>
              <a:t> for the ILC</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965578"/>
            <a:ext cx="42635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967" y="2780928"/>
            <a:ext cx="4124613" cy="396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4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内容占位符 3"/>
              <p:cNvSpPr>
                <a:spLocks noGrp="1"/>
              </p:cNvSpPr>
              <p:nvPr>
                <p:ph idx="1"/>
              </p:nvPr>
            </p:nvSpPr>
            <p:spPr/>
            <p:txBody>
              <a:bodyPr>
                <a:normAutofit/>
              </a:bodyPr>
              <a:lstStyle/>
              <a:p>
                <a:r>
                  <a:rPr lang="en-US" altLang="zh-CN" sz="2000" dirty="0">
                    <a:latin typeface="Times New Roman" panose="02020603050405020304" pitchFamily="18" charset="0"/>
                    <a:cs typeface="Times New Roman" panose="02020603050405020304" pitchFamily="18" charset="0"/>
                  </a:rPr>
                  <a:t>After the Compton Interaction Point (CIP), the </a:t>
                </a:r>
                <a:r>
                  <a:rPr lang="en-US" altLang="zh-CN" sz="2000" dirty="0" smtClean="0">
                    <a:latin typeface="Times New Roman" panose="02020603050405020304" pitchFamily="18" charset="0"/>
                    <a:cs typeface="Times New Roman" panose="02020603050405020304" pitchFamily="18" charset="0"/>
                  </a:rPr>
                  <a:t>electrons </a:t>
                </a:r>
                <a:r>
                  <a:rPr lang="en-US" altLang="zh-CN" sz="2000" dirty="0">
                    <a:latin typeface="Times New Roman" panose="02020603050405020304" pitchFamily="18" charset="0"/>
                    <a:cs typeface="Times New Roman" panose="02020603050405020304" pitchFamily="18" charset="0"/>
                  </a:rPr>
                  <a:t>pass through a dipole spectrometer; a nine-channel Cherenkov detector </a:t>
                </a:r>
                <a:r>
                  <a:rPr lang="en-US" altLang="zh-CN" sz="2000" dirty="0" smtClean="0">
                    <a:latin typeface="Times New Roman" panose="02020603050405020304" pitchFamily="18" charset="0"/>
                    <a:cs typeface="Times New Roman" panose="02020603050405020304" pitchFamily="18" charset="0"/>
                  </a:rPr>
                  <a:t>then measures </a:t>
                </a:r>
                <a:r>
                  <a:rPr lang="en-US" altLang="zh-CN" sz="2000" dirty="0">
                    <a:latin typeface="Times New Roman" panose="02020603050405020304" pitchFamily="18" charset="0"/>
                    <a:cs typeface="Times New Roman" panose="02020603050405020304" pitchFamily="18" charset="0"/>
                  </a:rPr>
                  <a:t>electrons in the range 17 to 30 GeV</a:t>
                </a:r>
                <a:r>
                  <a:rPr lang="en-US" altLang="zh-CN" sz="2000" dirty="0" smtClean="0">
                    <a:latin typeface="Times New Roman" panose="02020603050405020304" pitchFamily="18" charset="0"/>
                    <a:cs typeface="Times New Roman" panose="02020603050405020304" pitchFamily="18" charset="0"/>
                  </a:rPr>
                  <a:t>. (LPOL)</a:t>
                </a:r>
              </a:p>
              <a:p>
                <a:r>
                  <a:rPr lang="en-US" altLang="zh-CN" sz="2000" dirty="0">
                    <a:latin typeface="Times New Roman" panose="02020603050405020304" pitchFamily="18" charset="0"/>
                    <a:cs typeface="Times New Roman" panose="02020603050405020304" pitchFamily="18" charset="0"/>
                  </a:rPr>
                  <a:t>The counting rates in each Cherenkov channel are measured for parallel and </a:t>
                </a:r>
                <a:r>
                  <a:rPr lang="en-US" altLang="zh-CN" sz="2000" dirty="0" smtClean="0">
                    <a:latin typeface="Times New Roman" panose="02020603050405020304" pitchFamily="18" charset="0"/>
                    <a:cs typeface="Times New Roman" panose="02020603050405020304" pitchFamily="18" charset="0"/>
                  </a:rPr>
                  <a:t>anti-parallel </a:t>
                </a:r>
                <a:r>
                  <a:rPr lang="en-US" altLang="zh-CN" sz="2000" dirty="0">
                    <a:latin typeface="Times New Roman" panose="02020603050405020304" pitchFamily="18" charset="0"/>
                    <a:cs typeface="Times New Roman" panose="02020603050405020304" pitchFamily="18" charset="0"/>
                  </a:rPr>
                  <a:t>combinations of the photon and electron beam helicities.</a:t>
                </a:r>
                <a:endParaRPr lang="en-US" altLang="zh-CN" sz="2000" dirty="0" smtClean="0">
                  <a:latin typeface="Times New Roman" panose="02020603050405020304" pitchFamily="18" charset="0"/>
                  <a:cs typeface="Times New Roman" panose="02020603050405020304" pitchFamily="18" charset="0"/>
                </a:endParaRPr>
              </a:p>
              <a:p>
                <a14:m>
                  <m:oMath xmlns:m="http://schemas.openxmlformats.org/officeDocument/2006/math">
                    <m:f>
                      <m:fPr>
                        <m:ctrlPr>
                          <a:rPr lang="en-US" altLang="zh-CN" sz="2000" i="1">
                            <a:latin typeface="Cambria Math"/>
                            <a:cs typeface="Times New Roman" panose="02020603050405020304" pitchFamily="18" charset="0"/>
                          </a:rPr>
                        </m:ctrlPr>
                      </m:fPr>
                      <m:num>
                        <m:r>
                          <a:rPr lang="zh-CN" altLang="en-US" sz="2000" i="1">
                            <a:latin typeface="Cambria Math"/>
                            <a:cs typeface="Times New Roman" panose="02020603050405020304" pitchFamily="18" charset="0"/>
                          </a:rPr>
                          <m:t>𝛿</m:t>
                        </m:r>
                        <m:r>
                          <a:rPr lang="en-US" altLang="zh-CN" sz="2000" i="1">
                            <a:latin typeface="Cambria Math"/>
                            <a:cs typeface="Times New Roman" panose="02020603050405020304" pitchFamily="18" charset="0"/>
                          </a:rPr>
                          <m:t>𝑝</m:t>
                        </m:r>
                      </m:num>
                      <m:den>
                        <m:r>
                          <a:rPr lang="en-US" altLang="zh-CN" sz="2000" i="1">
                            <a:latin typeface="Cambria Math"/>
                            <a:cs typeface="Times New Roman" panose="02020603050405020304" pitchFamily="18" charset="0"/>
                          </a:rPr>
                          <m:t>𝑝</m:t>
                        </m:r>
                      </m:den>
                    </m:f>
                    <m:r>
                      <a:rPr lang="en-US" altLang="zh-CN" sz="2000" i="1">
                        <a:latin typeface="Cambria Math"/>
                        <a:ea typeface="Cambria Math"/>
                        <a:cs typeface="Times New Roman" panose="02020603050405020304" pitchFamily="18" charset="0"/>
                      </a:rPr>
                      <m:t>≤0.5%</m:t>
                    </m:r>
                  </m:oMath>
                </a14:m>
                <a:endParaRPr lang="en-US" altLang="zh-CN" sz="2000" dirty="0">
                  <a:latin typeface="Times New Roman" panose="02020603050405020304" pitchFamily="18" charset="0"/>
                  <a:cs typeface="Times New Roman" panose="02020603050405020304" pitchFamily="18" charset="0"/>
                </a:endParaRPr>
              </a:p>
              <a:p>
                <a:endParaRPr lang="zh-CN" altLang="en-US" dirty="0"/>
              </a:p>
            </p:txBody>
          </p:sp>
        </mc:Choice>
        <mc:Fallback>
          <p:sp>
            <p:nvSpPr>
              <p:cNvPr id="4" name="内容占位符 3"/>
              <p:cNvSpPr>
                <a:spLocks noGrp="1" noRot="1" noChangeAspect="1" noMove="1" noResize="1" noEditPoints="1" noAdjustHandles="1" noChangeArrowheads="1" noChangeShapeType="1" noTextEdit="1"/>
              </p:cNvSpPr>
              <p:nvPr>
                <p:ph idx="1"/>
              </p:nvPr>
            </p:nvSpPr>
            <p:spPr>
              <a:blipFill rotWithShape="1">
                <a:blip r:embed="rId3"/>
                <a:stretch>
                  <a:fillRect l="-222" t="-504"/>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altLang="zh-CN" dirty="0" smtClean="0"/>
              <a:t>Compton </a:t>
            </a:r>
            <a:r>
              <a:rPr lang="en-US" altLang="zh-CN" dirty="0" err="1" smtClean="0"/>
              <a:t>polarimeter</a:t>
            </a:r>
            <a:r>
              <a:rPr lang="en-US" altLang="zh-CN" dirty="0" smtClean="0"/>
              <a:t> for the SLD</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279034"/>
            <a:ext cx="3715147" cy="324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4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内容占位符 3"/>
              <p:cNvSpPr>
                <a:spLocks noGrp="1"/>
              </p:cNvSpPr>
              <p:nvPr>
                <p:ph idx="1"/>
              </p:nvPr>
            </p:nvSpPr>
            <p:spPr/>
            <p:txBody>
              <a:bodyPr>
                <a:normAutofit fontScale="92500"/>
              </a:bodyPr>
              <a:lstStyle/>
              <a:p>
                <a:r>
                  <a:rPr lang="en-US" altLang="zh-CN" sz="2000" dirty="0" smtClean="0">
                    <a:latin typeface="Times New Roman" panose="02020603050405020304" pitchFamily="18" charset="0"/>
                    <a:cs typeface="Times New Roman" panose="02020603050405020304" pitchFamily="18" charset="0"/>
                  </a:rPr>
                  <a:t>Three different </a:t>
                </a:r>
                <a:r>
                  <a:rPr lang="en-US" altLang="zh-CN" sz="2000" dirty="0" err="1">
                    <a:latin typeface="Times New Roman" panose="02020603050405020304" pitchFamily="18" charset="0"/>
                    <a:cs typeface="Times New Roman" panose="02020603050405020304" pitchFamily="18" charset="0"/>
                  </a:rPr>
                  <a:t>polarimeters</a:t>
                </a:r>
                <a:r>
                  <a:rPr lang="en-US" altLang="zh-CN" sz="2000" dirty="0">
                    <a:latin typeface="Times New Roman" panose="02020603050405020304" pitchFamily="18" charset="0"/>
                    <a:cs typeface="Times New Roman" panose="02020603050405020304" pitchFamily="18" charset="0"/>
                  </a:rPr>
                  <a:t>, which measured both </a:t>
                </a:r>
                <a:r>
                  <a:rPr lang="en-US" altLang="zh-CN" sz="2000" dirty="0" smtClean="0">
                    <a:latin typeface="Times New Roman" panose="02020603050405020304" pitchFamily="18" charset="0"/>
                    <a:cs typeface="Times New Roman" panose="02020603050405020304" pitchFamily="18" charset="0"/>
                  </a:rPr>
                  <a:t>transverse </a:t>
                </a:r>
                <a:r>
                  <a:rPr lang="en-US" altLang="zh-CN" sz="2000" dirty="0">
                    <a:latin typeface="Times New Roman" panose="02020603050405020304" pitchFamily="18" charset="0"/>
                    <a:cs typeface="Times New Roman" panose="02020603050405020304" pitchFamily="18" charset="0"/>
                  </a:rPr>
                  <a:t>and </a:t>
                </a:r>
                <a:r>
                  <a:rPr lang="en-US" altLang="zh-CN" sz="2000" dirty="0" smtClean="0">
                    <a:latin typeface="Times New Roman" panose="02020603050405020304" pitchFamily="18" charset="0"/>
                    <a:cs typeface="Times New Roman" panose="02020603050405020304" pitchFamily="18" charset="0"/>
                  </a:rPr>
                  <a:t>longitudinal polarizations.</a:t>
                </a:r>
              </a:p>
              <a:p>
                <a:r>
                  <a:rPr lang="en-US" altLang="zh-CN" sz="2000" dirty="0" smtClean="0">
                    <a:latin typeface="Times New Roman" panose="02020603050405020304" pitchFamily="18" charset="0"/>
                    <a:cs typeface="Times New Roman" panose="02020603050405020304" pitchFamily="18" charset="0"/>
                  </a:rPr>
                  <a:t>The cross section for the Compton scattering is sensitive to transverse and longitudinal components </a:t>
                </a:r>
                <a14:m>
                  <m:oMath xmlns:m="http://schemas.openxmlformats.org/officeDocument/2006/math">
                    <m:sSub>
                      <m:sSubPr>
                        <m:ctrlPr>
                          <a:rPr lang="en-US" altLang="zh-CN" sz="2000" i="1" smtClean="0">
                            <a:latin typeface="Cambria Math"/>
                          </a:rPr>
                        </m:ctrlPr>
                      </m:sSubPr>
                      <m:e>
                        <m:r>
                          <a:rPr lang="zh-CN" altLang="en-US" sz="2000" i="1" smtClean="0">
                            <a:latin typeface="Cambria Math"/>
                          </a:rPr>
                          <m:t>𝜍</m:t>
                        </m:r>
                      </m:e>
                      <m:sub>
                        <m:r>
                          <a:rPr lang="en-US" altLang="zh-CN" sz="2000" b="0" i="1" smtClean="0">
                            <a:latin typeface="Cambria Math"/>
                          </a:rPr>
                          <m:t>𝑦</m:t>
                        </m:r>
                        <m:r>
                          <a:rPr lang="en-US" altLang="zh-CN" sz="2000" b="0" i="1" smtClean="0">
                            <a:latin typeface="Cambria Math"/>
                          </a:rPr>
                          <m:t>,</m:t>
                        </m:r>
                        <m:r>
                          <a:rPr lang="en-US" altLang="zh-CN" sz="2000" b="0" i="1" smtClean="0">
                            <a:latin typeface="Cambria Math"/>
                          </a:rPr>
                          <m:t>𝑧</m:t>
                        </m:r>
                      </m:sub>
                    </m:sSub>
                  </m:oMath>
                </a14:m>
                <a:r>
                  <a:rPr lang="en-US"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altLang="zh-CN" sz="1600" i="1" smtClean="0">
                              <a:latin typeface="Cambria Math"/>
                            </a:rPr>
                          </m:ctrlPr>
                        </m:fPr>
                        <m:num>
                          <m:sSup>
                            <m:sSupPr>
                              <m:ctrlPr>
                                <a:rPr lang="en-US" altLang="zh-CN" sz="1600" i="1">
                                  <a:latin typeface="Cambria Math"/>
                                </a:rPr>
                              </m:ctrlPr>
                            </m:sSupPr>
                            <m:e>
                              <m:r>
                                <a:rPr lang="en-US" altLang="zh-CN" sz="1600" i="1">
                                  <a:latin typeface="Cambria Math"/>
                                </a:rPr>
                                <m:t>𝑑</m:t>
                              </m:r>
                            </m:e>
                            <m:sup>
                              <m:r>
                                <a:rPr lang="en-US" altLang="zh-CN" sz="1600" i="1">
                                  <a:latin typeface="Cambria Math"/>
                                </a:rPr>
                                <m:t>2</m:t>
                              </m:r>
                            </m:sup>
                          </m:sSup>
                          <m:r>
                            <a:rPr lang="zh-CN" altLang="en-US" sz="1600" i="1" smtClean="0">
                              <a:latin typeface="Cambria Math"/>
                            </a:rPr>
                            <m:t>𝜎</m:t>
                          </m:r>
                        </m:num>
                        <m:den>
                          <m:r>
                            <a:rPr lang="en-US" altLang="zh-CN" sz="1600" b="0" i="1" smtClean="0">
                              <a:latin typeface="Cambria Math"/>
                            </a:rPr>
                            <m:t>𝑑𝐸</m:t>
                          </m:r>
                          <m:r>
                            <a:rPr lang="en-US" altLang="zh-CN" sz="1600" b="0" i="1" smtClean="0">
                              <a:latin typeface="Cambria Math"/>
                            </a:rPr>
                            <m:t> </m:t>
                          </m:r>
                          <m:r>
                            <a:rPr lang="en-US" altLang="zh-CN" sz="1600" b="0" i="1" smtClean="0">
                              <a:latin typeface="Cambria Math"/>
                            </a:rPr>
                            <m:t>𝑑</m:t>
                          </m:r>
                          <m:r>
                            <a:rPr lang="zh-CN" altLang="en-US" sz="1600" b="0" i="1" smtClean="0">
                              <a:latin typeface="Cambria Math"/>
                            </a:rPr>
                            <m:t>𝜑</m:t>
                          </m:r>
                        </m:den>
                      </m:f>
                      <m:r>
                        <a:rPr lang="en-US" altLang="zh-CN" sz="1600" b="0" i="1" smtClean="0">
                          <a:latin typeface="Cambria Math"/>
                        </a:rPr>
                        <m:t>=</m:t>
                      </m:r>
                      <m:sSub>
                        <m:sSubPr>
                          <m:ctrlPr>
                            <a:rPr lang="en-US" altLang="zh-CN" sz="1600" b="0" i="1" smtClean="0">
                              <a:latin typeface="Cambria Math"/>
                            </a:rPr>
                          </m:ctrlPr>
                        </m:sSubPr>
                        <m:e>
                          <m:r>
                            <m:rPr>
                              <m:sty m:val="p"/>
                            </m:rPr>
                            <a:rPr lang="el-GR" altLang="zh-CN" sz="1600" b="0" i="1" smtClean="0">
                              <a:latin typeface="Cambria Math"/>
                              <a:ea typeface="Cambria Math"/>
                            </a:rPr>
                            <m:t>Σ</m:t>
                          </m:r>
                        </m:e>
                        <m:sub>
                          <m:r>
                            <a:rPr lang="en-US" altLang="zh-CN" sz="1600" b="0" i="1" smtClean="0">
                              <a:latin typeface="Cambria Math"/>
                            </a:rPr>
                            <m:t>0</m:t>
                          </m:r>
                        </m:sub>
                      </m:sSub>
                      <m:d>
                        <m:dPr>
                          <m:ctrlPr>
                            <a:rPr lang="en-US" altLang="zh-CN" sz="1600" b="0" i="1" smtClean="0">
                              <a:latin typeface="Cambria Math"/>
                            </a:rPr>
                          </m:ctrlPr>
                        </m:dPr>
                        <m:e>
                          <m:r>
                            <a:rPr lang="en-US" altLang="zh-CN" sz="1600" b="0" i="1" smtClean="0">
                              <a:latin typeface="Cambria Math"/>
                            </a:rPr>
                            <m:t>𝐸</m:t>
                          </m:r>
                        </m:e>
                      </m:d>
                      <m:r>
                        <a:rPr lang="en-US" altLang="zh-CN" sz="1600" b="0" i="1" smtClean="0">
                          <a:latin typeface="Cambria Math"/>
                        </a:rPr>
                        <m:t>+</m:t>
                      </m:r>
                      <m:sSub>
                        <m:sSubPr>
                          <m:ctrlPr>
                            <a:rPr lang="en-US" altLang="zh-CN" sz="1600" b="0" i="1" smtClean="0">
                              <a:latin typeface="Cambria Math"/>
                            </a:rPr>
                          </m:ctrlPr>
                        </m:sSubPr>
                        <m:e>
                          <m:r>
                            <a:rPr lang="zh-CN" altLang="en-US" sz="1600" b="0" i="1" smtClean="0">
                              <a:latin typeface="Cambria Math"/>
                            </a:rPr>
                            <m:t>𝜉</m:t>
                          </m:r>
                        </m:e>
                        <m:sub>
                          <m:r>
                            <a:rPr lang="en-US" altLang="zh-CN" sz="1600" b="0" i="1" smtClean="0">
                              <a:latin typeface="Cambria Math"/>
                            </a:rPr>
                            <m:t>1</m:t>
                          </m:r>
                        </m:sub>
                      </m:sSub>
                      <m:sSub>
                        <m:sSubPr>
                          <m:ctrlPr>
                            <a:rPr lang="en-US" altLang="zh-CN" sz="1600" b="0" i="1" smtClean="0">
                              <a:latin typeface="Cambria Math"/>
                            </a:rPr>
                          </m:ctrlPr>
                        </m:sSubPr>
                        <m:e>
                          <m:r>
                            <m:rPr>
                              <m:sty m:val="p"/>
                            </m:rPr>
                            <a:rPr lang="el-GR" altLang="zh-CN" sz="1600" b="0" i="1" smtClean="0">
                              <a:latin typeface="Cambria Math"/>
                              <a:ea typeface="Cambria Math"/>
                            </a:rPr>
                            <m:t>Σ</m:t>
                          </m:r>
                        </m:e>
                        <m:sub>
                          <m:r>
                            <a:rPr lang="zh-CN" altLang="en-US" sz="1600" b="0" i="1" smtClean="0">
                              <a:latin typeface="Cambria Math"/>
                            </a:rPr>
                            <m:t>𝜉</m:t>
                          </m:r>
                          <m:r>
                            <a:rPr lang="en-US" altLang="zh-CN" sz="1600" b="0" i="1" smtClean="0">
                              <a:latin typeface="Cambria Math"/>
                            </a:rPr>
                            <m:t>1</m:t>
                          </m:r>
                        </m:sub>
                      </m:sSub>
                      <m:d>
                        <m:dPr>
                          <m:ctrlPr>
                            <a:rPr lang="en-US" altLang="zh-CN" sz="1600" b="0" i="1" smtClean="0">
                              <a:latin typeface="Cambria Math"/>
                            </a:rPr>
                          </m:ctrlPr>
                        </m:dPr>
                        <m:e>
                          <m:r>
                            <a:rPr lang="en-US" altLang="zh-CN" sz="1600" b="0" i="1" smtClean="0">
                              <a:latin typeface="Cambria Math"/>
                            </a:rPr>
                            <m:t>𝐸</m:t>
                          </m:r>
                        </m:e>
                      </m:d>
                      <m:func>
                        <m:funcPr>
                          <m:ctrlPr>
                            <a:rPr lang="en-US" altLang="zh-CN" sz="1600" b="0" i="1" smtClean="0">
                              <a:latin typeface="Cambria Math"/>
                            </a:rPr>
                          </m:ctrlPr>
                        </m:funcPr>
                        <m:fName>
                          <m:r>
                            <m:rPr>
                              <m:sty m:val="p"/>
                            </m:rPr>
                            <a:rPr lang="en-US" altLang="zh-CN" sz="1600" b="0" i="0" smtClean="0">
                              <a:latin typeface="Cambria Math"/>
                            </a:rPr>
                            <m:t>cos</m:t>
                          </m:r>
                        </m:fName>
                        <m:e>
                          <m:r>
                            <a:rPr lang="en-US" altLang="zh-CN" sz="1600" b="0" i="1" smtClean="0">
                              <a:latin typeface="Cambria Math"/>
                            </a:rPr>
                            <m:t>2</m:t>
                          </m:r>
                          <m:r>
                            <a:rPr lang="zh-CN" altLang="en-US" sz="1600" b="0" i="1" smtClean="0">
                              <a:latin typeface="Cambria Math"/>
                            </a:rPr>
                            <m:t>𝜑</m:t>
                          </m:r>
                        </m:e>
                      </m:func>
                      <m:d>
                        <m:dPr>
                          <m:ctrlPr>
                            <a:rPr lang="en-US" altLang="zh-CN" sz="1600" i="1">
                              <a:latin typeface="Cambria Math"/>
                            </a:rPr>
                          </m:ctrlPr>
                        </m:dPr>
                        <m:e>
                          <m:r>
                            <a:rPr lang="en-US" altLang="zh-CN" sz="1600" i="1">
                              <a:latin typeface="Cambria Math"/>
                            </a:rPr>
                            <m:t>𝐸</m:t>
                          </m:r>
                        </m:e>
                      </m:d>
                      <m:r>
                        <a:rPr lang="en-US" altLang="zh-CN" sz="1600" i="1">
                          <a:latin typeface="Cambria Math"/>
                        </a:rPr>
                        <m:t>+</m:t>
                      </m:r>
                      <m:sSub>
                        <m:sSubPr>
                          <m:ctrlPr>
                            <a:rPr lang="en-US" altLang="zh-CN" sz="1600" i="1">
                              <a:latin typeface="Cambria Math"/>
                            </a:rPr>
                          </m:ctrlPr>
                        </m:sSubPr>
                        <m:e>
                          <m:r>
                            <a:rPr lang="zh-CN" altLang="en-US" sz="1600" i="1">
                              <a:latin typeface="Cambria Math"/>
                            </a:rPr>
                            <m:t>𝜉</m:t>
                          </m:r>
                        </m:e>
                        <m:sub>
                          <m:r>
                            <a:rPr lang="en-US" altLang="zh-CN" sz="1600" b="0" i="1" smtClean="0">
                              <a:latin typeface="Cambria Math"/>
                            </a:rPr>
                            <m:t>3</m:t>
                          </m:r>
                        </m:sub>
                      </m:sSub>
                      <m:sSub>
                        <m:sSubPr>
                          <m:ctrlPr>
                            <a:rPr lang="en-US" altLang="zh-CN" sz="1600" i="1" smtClean="0">
                              <a:latin typeface="Cambria Math"/>
                            </a:rPr>
                          </m:ctrlPr>
                        </m:sSubPr>
                        <m:e>
                          <m:r>
                            <a:rPr lang="zh-CN" altLang="en-US" sz="1600" i="1" smtClean="0">
                              <a:latin typeface="Cambria Math"/>
                            </a:rPr>
                            <m:t>𝜍</m:t>
                          </m:r>
                        </m:e>
                        <m:sub>
                          <m:r>
                            <a:rPr lang="en-US" altLang="zh-CN" sz="1600" b="0" i="1" smtClean="0">
                              <a:latin typeface="Cambria Math"/>
                            </a:rPr>
                            <m:t>𝑥</m:t>
                          </m:r>
                        </m:sub>
                      </m:sSub>
                      <m:sSub>
                        <m:sSubPr>
                          <m:ctrlPr>
                            <a:rPr lang="en-US" altLang="zh-CN" sz="1600" i="1">
                              <a:latin typeface="Cambria Math"/>
                            </a:rPr>
                          </m:ctrlPr>
                        </m:sSubPr>
                        <m:e>
                          <m:r>
                            <m:rPr>
                              <m:sty m:val="p"/>
                            </m:rPr>
                            <a:rPr lang="el-GR" altLang="zh-CN" sz="1600" i="1">
                              <a:latin typeface="Cambria Math"/>
                              <a:ea typeface="Cambria Math"/>
                            </a:rPr>
                            <m:t>Σ</m:t>
                          </m:r>
                        </m:e>
                        <m:sub>
                          <m:r>
                            <a:rPr lang="en-US" altLang="zh-CN" sz="1600" b="0" i="1" smtClean="0">
                              <a:latin typeface="Cambria Math"/>
                              <a:ea typeface="Cambria Math"/>
                            </a:rPr>
                            <m:t>𝑥</m:t>
                          </m:r>
                        </m:sub>
                      </m:sSub>
                      <m:d>
                        <m:dPr>
                          <m:ctrlPr>
                            <a:rPr lang="en-US" altLang="zh-CN" sz="1600" i="1">
                              <a:latin typeface="Cambria Math"/>
                            </a:rPr>
                          </m:ctrlPr>
                        </m:dPr>
                        <m:e>
                          <m:r>
                            <a:rPr lang="en-US" altLang="zh-CN" sz="1600" i="1">
                              <a:latin typeface="Cambria Math"/>
                            </a:rPr>
                            <m:t>𝐸</m:t>
                          </m:r>
                        </m:e>
                      </m:d>
                      <m:func>
                        <m:funcPr>
                          <m:ctrlPr>
                            <a:rPr lang="en-US" altLang="zh-CN" sz="1600" i="1">
                              <a:latin typeface="Cambria Math"/>
                            </a:rPr>
                          </m:ctrlPr>
                        </m:funcPr>
                        <m:fName>
                          <m:r>
                            <m:rPr>
                              <m:sty m:val="p"/>
                            </m:rPr>
                            <a:rPr lang="en-US" altLang="zh-CN" sz="1600">
                              <a:latin typeface="Cambria Math"/>
                            </a:rPr>
                            <m:t>cos</m:t>
                          </m:r>
                        </m:fName>
                        <m:e>
                          <m:r>
                            <a:rPr lang="zh-CN" altLang="en-US" sz="1600" i="1">
                              <a:latin typeface="Cambria Math"/>
                            </a:rPr>
                            <m:t>𝜑</m:t>
                          </m:r>
                        </m:e>
                      </m:func>
                      <m:r>
                        <a:rPr lang="en-US" altLang="zh-CN" sz="1600" b="0" i="1" smtClean="0">
                          <a:latin typeface="Cambria Math"/>
                        </a:rPr>
                        <m:t>+</m:t>
                      </m:r>
                      <m:sSub>
                        <m:sSubPr>
                          <m:ctrlPr>
                            <a:rPr lang="en-US" altLang="zh-CN" sz="1600" i="1">
                              <a:latin typeface="Cambria Math"/>
                            </a:rPr>
                          </m:ctrlPr>
                        </m:sSubPr>
                        <m:e>
                          <m:r>
                            <a:rPr lang="zh-CN" altLang="en-US" sz="1600" i="1">
                              <a:latin typeface="Cambria Math"/>
                            </a:rPr>
                            <m:t>𝜉</m:t>
                          </m:r>
                        </m:e>
                        <m:sub>
                          <m:r>
                            <a:rPr lang="en-US" altLang="zh-CN" sz="1600" i="1">
                              <a:latin typeface="Cambria Math"/>
                            </a:rPr>
                            <m:t>3</m:t>
                          </m:r>
                        </m:sub>
                      </m:sSub>
                      <m:sSub>
                        <m:sSubPr>
                          <m:ctrlPr>
                            <a:rPr lang="en-US" altLang="zh-CN" sz="1600" i="1">
                              <a:latin typeface="Cambria Math"/>
                            </a:rPr>
                          </m:ctrlPr>
                        </m:sSubPr>
                        <m:e>
                          <m:r>
                            <a:rPr lang="zh-CN" altLang="en-US" sz="1600" i="1">
                              <a:latin typeface="Cambria Math"/>
                            </a:rPr>
                            <m:t>𝜍</m:t>
                          </m:r>
                        </m:e>
                        <m:sub>
                          <m:r>
                            <a:rPr lang="en-US" altLang="zh-CN" sz="1600" b="0" i="1" smtClean="0">
                              <a:latin typeface="Cambria Math"/>
                            </a:rPr>
                            <m:t>𝑦</m:t>
                          </m:r>
                        </m:sub>
                      </m:sSub>
                      <m:sSub>
                        <m:sSubPr>
                          <m:ctrlPr>
                            <a:rPr lang="en-US" altLang="zh-CN" sz="1600" i="1">
                              <a:latin typeface="Cambria Math"/>
                            </a:rPr>
                          </m:ctrlPr>
                        </m:sSubPr>
                        <m:e>
                          <m:r>
                            <m:rPr>
                              <m:sty m:val="p"/>
                            </m:rPr>
                            <a:rPr lang="el-GR" altLang="zh-CN" sz="1600" i="1">
                              <a:latin typeface="Cambria Math"/>
                              <a:ea typeface="Cambria Math"/>
                            </a:rPr>
                            <m:t>Σ</m:t>
                          </m:r>
                        </m:e>
                        <m:sub>
                          <m:r>
                            <a:rPr lang="en-US" altLang="zh-CN" sz="1600" b="0" i="1" smtClean="0">
                              <a:latin typeface="Cambria Math"/>
                              <a:ea typeface="Cambria Math"/>
                            </a:rPr>
                            <m:t>𝑦</m:t>
                          </m:r>
                        </m:sub>
                      </m:sSub>
                      <m:d>
                        <m:dPr>
                          <m:ctrlPr>
                            <a:rPr lang="en-US" altLang="zh-CN" sz="1600" i="1">
                              <a:latin typeface="Cambria Math"/>
                            </a:rPr>
                          </m:ctrlPr>
                        </m:dPr>
                        <m:e>
                          <m:r>
                            <a:rPr lang="en-US" altLang="zh-CN" sz="1600" i="1">
                              <a:latin typeface="Cambria Math"/>
                            </a:rPr>
                            <m:t>𝐸</m:t>
                          </m:r>
                        </m:e>
                      </m:d>
                      <m:func>
                        <m:funcPr>
                          <m:ctrlPr>
                            <a:rPr lang="en-US" altLang="zh-CN" sz="1600" i="1">
                              <a:latin typeface="Cambria Math"/>
                            </a:rPr>
                          </m:ctrlPr>
                        </m:funcPr>
                        <m:fName>
                          <m:r>
                            <m:rPr>
                              <m:sty m:val="p"/>
                            </m:rPr>
                            <a:rPr lang="en-US" altLang="zh-CN" sz="1600" b="0" i="0" smtClean="0">
                              <a:latin typeface="Cambria Math"/>
                            </a:rPr>
                            <m:t>sin</m:t>
                          </m:r>
                        </m:fName>
                        <m:e>
                          <m:r>
                            <a:rPr lang="zh-CN" altLang="en-US" sz="1600" i="1">
                              <a:latin typeface="Cambria Math"/>
                            </a:rPr>
                            <m:t>𝜑</m:t>
                          </m:r>
                        </m:e>
                      </m:func>
                      <m:r>
                        <a:rPr lang="en-US" altLang="zh-CN" sz="1600" b="0" i="1" smtClean="0">
                          <a:latin typeface="Cambria Math"/>
                        </a:rPr>
                        <m:t>+</m:t>
                      </m:r>
                      <m:sSub>
                        <m:sSubPr>
                          <m:ctrlPr>
                            <a:rPr lang="en-US" altLang="zh-CN" sz="1600" i="1">
                              <a:latin typeface="Cambria Math"/>
                            </a:rPr>
                          </m:ctrlPr>
                        </m:sSubPr>
                        <m:e>
                          <m:r>
                            <a:rPr lang="zh-CN" altLang="en-US" sz="1600" i="1">
                              <a:latin typeface="Cambria Math"/>
                            </a:rPr>
                            <m:t>𝜉</m:t>
                          </m:r>
                        </m:e>
                        <m:sub>
                          <m:r>
                            <a:rPr lang="en-US" altLang="zh-CN" sz="1600" i="1">
                              <a:latin typeface="Cambria Math"/>
                            </a:rPr>
                            <m:t>3</m:t>
                          </m:r>
                        </m:sub>
                      </m:sSub>
                      <m:sSub>
                        <m:sSubPr>
                          <m:ctrlPr>
                            <a:rPr lang="en-US" altLang="zh-CN" sz="1600" i="1">
                              <a:latin typeface="Cambria Math"/>
                            </a:rPr>
                          </m:ctrlPr>
                        </m:sSubPr>
                        <m:e>
                          <m:r>
                            <a:rPr lang="zh-CN" altLang="en-US" sz="1600" i="1">
                              <a:latin typeface="Cambria Math"/>
                            </a:rPr>
                            <m:t>𝜍</m:t>
                          </m:r>
                        </m:e>
                        <m:sub>
                          <m:r>
                            <a:rPr lang="en-US" altLang="zh-CN" sz="1600" b="0" i="1" smtClean="0">
                              <a:latin typeface="Cambria Math"/>
                            </a:rPr>
                            <m:t>𝑧</m:t>
                          </m:r>
                        </m:sub>
                      </m:sSub>
                      <m:sSub>
                        <m:sSubPr>
                          <m:ctrlPr>
                            <a:rPr lang="en-US" altLang="zh-CN" sz="1600" i="1">
                              <a:latin typeface="Cambria Math"/>
                            </a:rPr>
                          </m:ctrlPr>
                        </m:sSubPr>
                        <m:e>
                          <m:r>
                            <m:rPr>
                              <m:sty m:val="p"/>
                            </m:rPr>
                            <a:rPr lang="el-GR" altLang="zh-CN" sz="1600" i="1">
                              <a:latin typeface="Cambria Math"/>
                              <a:ea typeface="Cambria Math"/>
                            </a:rPr>
                            <m:t>Σ</m:t>
                          </m:r>
                        </m:e>
                        <m:sub>
                          <m:r>
                            <a:rPr lang="en-US" altLang="zh-CN" sz="1600" b="0" i="1" smtClean="0">
                              <a:latin typeface="Cambria Math"/>
                              <a:ea typeface="Cambria Math"/>
                            </a:rPr>
                            <m:t>𝑧</m:t>
                          </m:r>
                        </m:sub>
                      </m:sSub>
                      <m:d>
                        <m:dPr>
                          <m:ctrlPr>
                            <a:rPr lang="en-US" altLang="zh-CN" sz="1600" i="1">
                              <a:latin typeface="Cambria Math"/>
                            </a:rPr>
                          </m:ctrlPr>
                        </m:dPr>
                        <m:e>
                          <m:r>
                            <a:rPr lang="en-US" altLang="zh-CN" sz="1600" i="1">
                              <a:latin typeface="Cambria Math"/>
                            </a:rPr>
                            <m:t>𝐸</m:t>
                          </m:r>
                        </m:e>
                      </m:d>
                      <m:r>
                        <a:rPr lang="en-US" altLang="zh-CN" sz="1600" b="0" i="1" smtClean="0">
                          <a:latin typeface="Cambria Math"/>
                        </a:rPr>
                        <m:t>.</m:t>
                      </m:r>
                    </m:oMath>
                  </m:oMathPara>
                </a14:m>
                <a:endParaRPr lang="en-US" altLang="zh-CN" sz="1600" dirty="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The polarization is then measured using the asymmetry of the cross sections, when switching the laser polarization between left and right helicity states.</a:t>
                </a:r>
              </a:p>
              <a:p>
                <a:r>
                  <a:rPr lang="en-US" altLang="zh-CN" sz="2000" dirty="0">
                    <a:latin typeface="Times New Roman" panose="02020603050405020304" pitchFamily="18" charset="0"/>
                    <a:cs typeface="Times New Roman" panose="02020603050405020304" pitchFamily="18" charset="0"/>
                  </a:rPr>
                  <a:t>It </a:t>
                </a:r>
                <a:r>
                  <a:rPr lang="en-US" altLang="zh-CN" sz="2000" dirty="0">
                    <a:latin typeface="Times New Roman" panose="02020603050405020304" pitchFamily="18" charset="0"/>
                    <a:cs typeface="Times New Roman" panose="02020603050405020304" pitchFamily="18" charset="0"/>
                  </a:rPr>
                  <a:t>measured the </a:t>
                </a:r>
                <a:r>
                  <a:rPr lang="en-US" altLang="zh-CN" sz="2000" dirty="0">
                    <a:latin typeface="Times New Roman" panose="02020603050405020304" pitchFamily="18" charset="0"/>
                    <a:cs typeface="Times New Roman" panose="02020603050405020304" pitchFamily="18" charset="0"/>
                  </a:rPr>
                  <a:t>tiny spatial asymmetry between the left and right laser helicity states caused </a:t>
                </a:r>
                <a:r>
                  <a:rPr lang="en-US" altLang="zh-CN" sz="2000" dirty="0">
                    <a:latin typeface="Times New Roman" panose="02020603050405020304" pitchFamily="18" charset="0"/>
                    <a:cs typeface="Times New Roman" panose="02020603050405020304" pitchFamily="18" charset="0"/>
                  </a:rPr>
                  <a:t>by the </a:t>
                </a:r>
                <a:r>
                  <a:rPr lang="en-US" altLang="zh-CN" sz="2000" dirty="0">
                    <a:latin typeface="Times New Roman" panose="02020603050405020304" pitchFamily="18" charset="0"/>
                    <a:cs typeface="Times New Roman" panose="02020603050405020304" pitchFamily="18" charset="0"/>
                  </a:rPr>
                  <a:t>transverse </a:t>
                </a:r>
                <a:r>
                  <a:rPr lang="en-US" altLang="zh-CN" sz="2000" dirty="0">
                    <a:latin typeface="Times New Roman" panose="02020603050405020304" pitchFamily="18" charset="0"/>
                    <a:cs typeface="Times New Roman" panose="02020603050405020304" pitchFamily="18" charset="0"/>
                  </a:rPr>
                  <a:t>polarization</a:t>
                </a:r>
                <a:r>
                  <a:rPr lang="en-US" altLang="zh-CN" sz="2000" dirty="0" smtClean="0">
                    <a:latin typeface="Times New Roman" panose="02020603050405020304" pitchFamily="18" charset="0"/>
                    <a:cs typeface="Times New Roman" panose="02020603050405020304" pitchFamily="18" charset="0"/>
                  </a:rPr>
                  <a:t>. </a:t>
                </a:r>
              </a:p>
              <a:p>
                <a:r>
                  <a:rPr lang="en-US" altLang="zh-CN" sz="2000" dirty="0">
                    <a:latin typeface="Times New Roman" panose="02020603050405020304" pitchFamily="18" charset="0"/>
                    <a:cs typeface="Times New Roman" panose="02020603050405020304" pitchFamily="18" charset="0"/>
                  </a:rPr>
                  <a:t>It measured </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sizable asymmetries in the energy </a:t>
                </a:r>
                <a:r>
                  <a:rPr lang="en-US" altLang="zh-CN" sz="2000" dirty="0" smtClean="0">
                    <a:latin typeface="Times New Roman" panose="02020603050405020304" pitchFamily="18" charset="0"/>
                    <a:cs typeface="Times New Roman" panose="02020603050405020304" pitchFamily="18" charset="0"/>
                  </a:rPr>
                  <a:t>distributions </a:t>
                </a:r>
                <a:r>
                  <a:rPr lang="en-US" altLang="zh-CN" sz="2000" dirty="0">
                    <a:latin typeface="Times New Roman" panose="02020603050405020304" pitchFamily="18" charset="0"/>
                    <a:cs typeface="Times New Roman" panose="02020603050405020304" pitchFamily="18" charset="0"/>
                  </a:rPr>
                  <a:t>of the backscattered Compton photons when switching between the </a:t>
                </a:r>
                <a:r>
                  <a:rPr lang="en-US" altLang="zh-CN" sz="2000" dirty="0" smtClean="0">
                    <a:latin typeface="Times New Roman" panose="02020603050405020304" pitchFamily="18" charset="0"/>
                    <a:cs typeface="Times New Roman" panose="02020603050405020304" pitchFamily="18" charset="0"/>
                  </a:rPr>
                  <a:t>left and </a:t>
                </a:r>
                <a:r>
                  <a:rPr lang="en-US" altLang="zh-CN" sz="2000" dirty="0">
                    <a:latin typeface="Times New Roman" panose="02020603050405020304" pitchFamily="18" charset="0"/>
                    <a:cs typeface="Times New Roman" panose="02020603050405020304" pitchFamily="18" charset="0"/>
                  </a:rPr>
                  <a:t>right laser helicity states.</a:t>
                </a:r>
              </a:p>
            </p:txBody>
          </p:sp>
        </mc:Choice>
        <mc:Fallback>
          <p:sp>
            <p:nvSpPr>
              <p:cNvPr id="4" name="内容占位符 3"/>
              <p:cNvSpPr>
                <a:spLocks noGrp="1" noRot="1" noChangeAspect="1" noMove="1" noResize="1" noEditPoints="1" noAdjustHandles="1" noChangeArrowheads="1" noChangeShapeType="1" noTextEdit="1"/>
              </p:cNvSpPr>
              <p:nvPr>
                <p:ph idx="1"/>
              </p:nvPr>
            </p:nvSpPr>
            <p:spPr>
              <a:blipFill rotWithShape="1">
                <a:blip r:embed="rId2"/>
                <a:stretch>
                  <a:fillRect l="-222" t="-504" b="-1008"/>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altLang="zh-CN" dirty="0" smtClean="0"/>
              <a:t>Compton </a:t>
            </a:r>
            <a:r>
              <a:rPr lang="en-US" altLang="zh-CN" dirty="0" err="1" smtClean="0"/>
              <a:t>polarimeter</a:t>
            </a:r>
            <a:r>
              <a:rPr lang="en-US" altLang="zh-CN" dirty="0" smtClean="0"/>
              <a:t> for the HERA</a:t>
            </a:r>
            <a:endParaRPr lang="en-US" dirty="0"/>
          </a:p>
        </p:txBody>
      </p:sp>
    </p:spTree>
    <p:extLst>
      <p:ext uri="{BB962C8B-B14F-4D97-AF65-F5344CB8AC3E}">
        <p14:creationId xmlns:p14="http://schemas.microsoft.com/office/powerpoint/2010/main" val="31354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altLang="zh-CN" smtClean="0"/>
              <a:t>Compton polarimeter for the HERA</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6989114" cy="411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35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p:txBody>
          <a:bodyPr/>
          <a:lstStyle/>
          <a:p>
            <a:r>
              <a:rPr lang="en-US" altLang="zh-CN" smtClean="0"/>
              <a:t>Compton polarimeter for the HERA</a:t>
            </a:r>
            <a:endParaRPr 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410422" cy="4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60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B7E48-A436-CE4F-A60B-2E70469A9829}"/>
              </a:ext>
            </a:extLst>
          </p:cNvPr>
          <p:cNvSpPr>
            <a:spLocks noGrp="1"/>
          </p:cNvSpPr>
          <p:nvPr>
            <p:ph type="title"/>
          </p:nvPr>
        </p:nvSpPr>
        <p:spPr>
          <a:xfrm>
            <a:off x="500035" y="142852"/>
            <a:ext cx="5530127" cy="725470"/>
          </a:xfrm>
        </p:spPr>
        <p:txBody>
          <a:bodyPr>
            <a:normAutofit/>
          </a:bodyPr>
          <a:lstStyle/>
          <a:p>
            <a:endParaRPr lang="en-US" dirty="0"/>
          </a:p>
        </p:txBody>
      </p:sp>
      <p:sp>
        <p:nvSpPr>
          <p:cNvPr id="3" name="矩形 2"/>
          <p:cNvSpPr/>
          <p:nvPr/>
        </p:nvSpPr>
        <p:spPr>
          <a:xfrm>
            <a:off x="3464645" y="2967335"/>
            <a:ext cx="2214710" cy="923330"/>
          </a:xfrm>
          <a:prstGeom prst="rect">
            <a:avLst/>
          </a:prstGeom>
          <a:noFill/>
        </p:spPr>
        <p:txBody>
          <a:bodyPr wrap="none" lIns="91440" tIns="45720" rIns="91440" bIns="45720">
            <a:spAutoFit/>
          </a:bodyPr>
          <a:lstStyle/>
          <a:p>
            <a:pPr algn="ctr"/>
            <a:r>
              <a:rPr lang="en-US" altLang="zh-CN"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Thanks</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3544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682</Words>
  <Application>Microsoft Office PowerPoint</Application>
  <PresentationFormat>全屏显示(4:3)</PresentationFormat>
  <Paragraphs>35</Paragraphs>
  <Slides>8</Slides>
  <Notes>2</Notes>
  <HiddenSlides>0</HiddenSlides>
  <MMClips>0</MMClips>
  <ScaleCrop>false</ScaleCrop>
  <HeadingPairs>
    <vt:vector size="4" baseType="variant">
      <vt:variant>
        <vt:lpstr>主题</vt:lpstr>
      </vt:variant>
      <vt:variant>
        <vt:i4>2</vt:i4>
      </vt:variant>
      <vt:variant>
        <vt:lpstr>幻灯片标题</vt:lpstr>
      </vt:variant>
      <vt:variant>
        <vt:i4>8</vt:i4>
      </vt:variant>
    </vt:vector>
  </HeadingPairs>
  <TitlesOfParts>
    <vt:vector size="10" baseType="lpstr">
      <vt:lpstr>Office 主题</vt:lpstr>
      <vt:lpstr>1_Office 主题</vt:lpstr>
      <vt:lpstr>PowerPoint 演示文稿</vt:lpstr>
      <vt:lpstr>Compton polarimeter (LPOL &amp; TPOL)</vt:lpstr>
      <vt:lpstr>Compton polarimeter for the ILC</vt:lpstr>
      <vt:lpstr>Compton polarimeter for the SLD</vt:lpstr>
      <vt:lpstr>Compton polarimeter for the HERA</vt:lpstr>
      <vt:lpstr>Compton polarimeter for the HERA</vt:lpstr>
      <vt:lpstr>Compton polarimeter for the HERA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45</cp:revision>
  <dcterms:created xsi:type="dcterms:W3CDTF">2023-07-24T13:55:58Z</dcterms:created>
  <dcterms:modified xsi:type="dcterms:W3CDTF">2023-07-25T04:05:46Z</dcterms:modified>
</cp:coreProperties>
</file>