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8" r:id="rId13"/>
    <p:sldId id="269"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77" y="2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FA09D9-531B-C5CA-AD0D-9705257B893B}"/>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A3A7F50A-D201-C151-8C85-5738E23FEF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25CEA71-44B1-8F5E-491F-E1721C377E9C}"/>
              </a:ext>
            </a:extLst>
          </p:cNvPr>
          <p:cNvSpPr>
            <a:spLocks noGrp="1"/>
          </p:cNvSpPr>
          <p:nvPr>
            <p:ph type="dt" sz="half" idx="10"/>
          </p:nvPr>
        </p:nvSpPr>
        <p:spPr/>
        <p:txBody>
          <a:bodyPr/>
          <a:lstStyle/>
          <a:p>
            <a:fld id="{6510C0C4-BB09-4B87-BE86-2B04F710D4E2}" type="datetimeFigureOut">
              <a:rPr lang="zh-CN" altLang="en-US" smtClean="0"/>
              <a:t>2023/7/25</a:t>
            </a:fld>
            <a:endParaRPr lang="zh-CN" altLang="en-US"/>
          </a:p>
        </p:txBody>
      </p:sp>
      <p:sp>
        <p:nvSpPr>
          <p:cNvPr id="5" name="页脚占位符 4">
            <a:extLst>
              <a:ext uri="{FF2B5EF4-FFF2-40B4-BE49-F238E27FC236}">
                <a16:creationId xmlns:a16="http://schemas.microsoft.com/office/drawing/2014/main" id="{FC1B172F-0A52-BD7E-9C94-B6E83A2C338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223344F-4E1C-7F64-5C1B-64E8573B7524}"/>
              </a:ext>
            </a:extLst>
          </p:cNvPr>
          <p:cNvSpPr>
            <a:spLocks noGrp="1"/>
          </p:cNvSpPr>
          <p:nvPr>
            <p:ph type="sldNum" sz="quarter" idx="12"/>
          </p:nvPr>
        </p:nvSpPr>
        <p:spPr/>
        <p:txBody>
          <a:bodyPr/>
          <a:lstStyle/>
          <a:p>
            <a:fld id="{497A557E-73A8-4A16-B996-C1106E9EB262}" type="slidenum">
              <a:rPr lang="zh-CN" altLang="en-US" smtClean="0"/>
              <a:t>‹#›</a:t>
            </a:fld>
            <a:endParaRPr lang="zh-CN" altLang="en-US"/>
          </a:p>
        </p:txBody>
      </p:sp>
    </p:spTree>
    <p:extLst>
      <p:ext uri="{BB962C8B-B14F-4D97-AF65-F5344CB8AC3E}">
        <p14:creationId xmlns:p14="http://schemas.microsoft.com/office/powerpoint/2010/main" val="1860414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39EEA2-5D1E-0873-64BF-6936A95E8E74}"/>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8C95E6E-F15C-5528-1DC0-7DA060B33D17}"/>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9A697C6-2BC7-4CF6-49DE-5FAA9048398C}"/>
              </a:ext>
            </a:extLst>
          </p:cNvPr>
          <p:cNvSpPr>
            <a:spLocks noGrp="1"/>
          </p:cNvSpPr>
          <p:nvPr>
            <p:ph type="dt" sz="half" idx="10"/>
          </p:nvPr>
        </p:nvSpPr>
        <p:spPr/>
        <p:txBody>
          <a:bodyPr/>
          <a:lstStyle/>
          <a:p>
            <a:fld id="{6510C0C4-BB09-4B87-BE86-2B04F710D4E2}" type="datetimeFigureOut">
              <a:rPr lang="zh-CN" altLang="en-US" smtClean="0"/>
              <a:t>2023/7/25</a:t>
            </a:fld>
            <a:endParaRPr lang="zh-CN" altLang="en-US"/>
          </a:p>
        </p:txBody>
      </p:sp>
      <p:sp>
        <p:nvSpPr>
          <p:cNvPr id="5" name="页脚占位符 4">
            <a:extLst>
              <a:ext uri="{FF2B5EF4-FFF2-40B4-BE49-F238E27FC236}">
                <a16:creationId xmlns:a16="http://schemas.microsoft.com/office/drawing/2014/main" id="{121C3929-E27D-44E0-F6B8-EE2F1919A48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CE793B6-8F5C-5155-964D-46DB16EBDBEE}"/>
              </a:ext>
            </a:extLst>
          </p:cNvPr>
          <p:cNvSpPr>
            <a:spLocks noGrp="1"/>
          </p:cNvSpPr>
          <p:nvPr>
            <p:ph type="sldNum" sz="quarter" idx="12"/>
          </p:nvPr>
        </p:nvSpPr>
        <p:spPr/>
        <p:txBody>
          <a:bodyPr/>
          <a:lstStyle/>
          <a:p>
            <a:fld id="{497A557E-73A8-4A16-B996-C1106E9EB262}" type="slidenum">
              <a:rPr lang="zh-CN" altLang="en-US" smtClean="0"/>
              <a:t>‹#›</a:t>
            </a:fld>
            <a:endParaRPr lang="zh-CN" altLang="en-US"/>
          </a:p>
        </p:txBody>
      </p:sp>
    </p:spTree>
    <p:extLst>
      <p:ext uri="{BB962C8B-B14F-4D97-AF65-F5344CB8AC3E}">
        <p14:creationId xmlns:p14="http://schemas.microsoft.com/office/powerpoint/2010/main" val="3061065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C7798712-C580-45AA-7491-2C782C292D4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CD8F4EC5-4850-FF6A-3FED-6C4A74DA6A77}"/>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0F203C9-EAA5-B8DB-FA82-2632309184ED}"/>
              </a:ext>
            </a:extLst>
          </p:cNvPr>
          <p:cNvSpPr>
            <a:spLocks noGrp="1"/>
          </p:cNvSpPr>
          <p:nvPr>
            <p:ph type="dt" sz="half" idx="10"/>
          </p:nvPr>
        </p:nvSpPr>
        <p:spPr/>
        <p:txBody>
          <a:bodyPr/>
          <a:lstStyle/>
          <a:p>
            <a:fld id="{6510C0C4-BB09-4B87-BE86-2B04F710D4E2}" type="datetimeFigureOut">
              <a:rPr lang="zh-CN" altLang="en-US" smtClean="0"/>
              <a:t>2023/7/25</a:t>
            </a:fld>
            <a:endParaRPr lang="zh-CN" altLang="en-US"/>
          </a:p>
        </p:txBody>
      </p:sp>
      <p:sp>
        <p:nvSpPr>
          <p:cNvPr id="5" name="页脚占位符 4">
            <a:extLst>
              <a:ext uri="{FF2B5EF4-FFF2-40B4-BE49-F238E27FC236}">
                <a16:creationId xmlns:a16="http://schemas.microsoft.com/office/drawing/2014/main" id="{EDB053A6-0674-B239-6305-19464338140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6DBFBF7-3FC7-C8C3-8D17-C79AC9C72FC8}"/>
              </a:ext>
            </a:extLst>
          </p:cNvPr>
          <p:cNvSpPr>
            <a:spLocks noGrp="1"/>
          </p:cNvSpPr>
          <p:nvPr>
            <p:ph type="sldNum" sz="quarter" idx="12"/>
          </p:nvPr>
        </p:nvSpPr>
        <p:spPr/>
        <p:txBody>
          <a:bodyPr/>
          <a:lstStyle/>
          <a:p>
            <a:fld id="{497A557E-73A8-4A16-B996-C1106E9EB262}" type="slidenum">
              <a:rPr lang="zh-CN" altLang="en-US" smtClean="0"/>
              <a:t>‹#›</a:t>
            </a:fld>
            <a:endParaRPr lang="zh-CN" altLang="en-US"/>
          </a:p>
        </p:txBody>
      </p:sp>
    </p:spTree>
    <p:extLst>
      <p:ext uri="{BB962C8B-B14F-4D97-AF65-F5344CB8AC3E}">
        <p14:creationId xmlns:p14="http://schemas.microsoft.com/office/powerpoint/2010/main" val="3557310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0B87F3-0B76-DE97-111C-0701766BA77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8E4970E-CD25-5197-BC63-6F469C5382A8}"/>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5642B88-8FE4-3E0C-8ED5-6DAA2ED65176}"/>
              </a:ext>
            </a:extLst>
          </p:cNvPr>
          <p:cNvSpPr>
            <a:spLocks noGrp="1"/>
          </p:cNvSpPr>
          <p:nvPr>
            <p:ph type="dt" sz="half" idx="10"/>
          </p:nvPr>
        </p:nvSpPr>
        <p:spPr/>
        <p:txBody>
          <a:bodyPr/>
          <a:lstStyle/>
          <a:p>
            <a:fld id="{6510C0C4-BB09-4B87-BE86-2B04F710D4E2}" type="datetimeFigureOut">
              <a:rPr lang="zh-CN" altLang="en-US" smtClean="0"/>
              <a:t>2023/7/25</a:t>
            </a:fld>
            <a:endParaRPr lang="zh-CN" altLang="en-US"/>
          </a:p>
        </p:txBody>
      </p:sp>
      <p:sp>
        <p:nvSpPr>
          <p:cNvPr id="5" name="页脚占位符 4">
            <a:extLst>
              <a:ext uri="{FF2B5EF4-FFF2-40B4-BE49-F238E27FC236}">
                <a16:creationId xmlns:a16="http://schemas.microsoft.com/office/drawing/2014/main" id="{3E841FCA-C100-1C33-DA76-247DC9805BC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FC3FDEA-2357-D8B9-DC3B-CEBEDEC9D112}"/>
              </a:ext>
            </a:extLst>
          </p:cNvPr>
          <p:cNvSpPr>
            <a:spLocks noGrp="1"/>
          </p:cNvSpPr>
          <p:nvPr>
            <p:ph type="sldNum" sz="quarter" idx="12"/>
          </p:nvPr>
        </p:nvSpPr>
        <p:spPr/>
        <p:txBody>
          <a:bodyPr/>
          <a:lstStyle/>
          <a:p>
            <a:fld id="{497A557E-73A8-4A16-B996-C1106E9EB262}" type="slidenum">
              <a:rPr lang="zh-CN" altLang="en-US" smtClean="0"/>
              <a:t>‹#›</a:t>
            </a:fld>
            <a:endParaRPr lang="zh-CN" altLang="en-US"/>
          </a:p>
        </p:txBody>
      </p:sp>
    </p:spTree>
    <p:extLst>
      <p:ext uri="{BB962C8B-B14F-4D97-AF65-F5344CB8AC3E}">
        <p14:creationId xmlns:p14="http://schemas.microsoft.com/office/powerpoint/2010/main" val="1478205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D1DE5AB-C5DB-39AD-3526-A43CFC0FA690}"/>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7FB4EE4-2910-F554-6FB4-60E7A08565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74CA5DE-286C-E750-3033-5DCD36A54EEC}"/>
              </a:ext>
            </a:extLst>
          </p:cNvPr>
          <p:cNvSpPr>
            <a:spLocks noGrp="1"/>
          </p:cNvSpPr>
          <p:nvPr>
            <p:ph type="dt" sz="half" idx="10"/>
          </p:nvPr>
        </p:nvSpPr>
        <p:spPr/>
        <p:txBody>
          <a:bodyPr/>
          <a:lstStyle/>
          <a:p>
            <a:fld id="{6510C0C4-BB09-4B87-BE86-2B04F710D4E2}" type="datetimeFigureOut">
              <a:rPr lang="zh-CN" altLang="en-US" smtClean="0"/>
              <a:t>2023/7/25</a:t>
            </a:fld>
            <a:endParaRPr lang="zh-CN" altLang="en-US"/>
          </a:p>
        </p:txBody>
      </p:sp>
      <p:sp>
        <p:nvSpPr>
          <p:cNvPr id="5" name="页脚占位符 4">
            <a:extLst>
              <a:ext uri="{FF2B5EF4-FFF2-40B4-BE49-F238E27FC236}">
                <a16:creationId xmlns:a16="http://schemas.microsoft.com/office/drawing/2014/main" id="{C2CC7AD2-C465-36E3-C322-611AAF29263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BC47C55-B9E9-BB17-DDC9-880DFB9664A3}"/>
              </a:ext>
            </a:extLst>
          </p:cNvPr>
          <p:cNvSpPr>
            <a:spLocks noGrp="1"/>
          </p:cNvSpPr>
          <p:nvPr>
            <p:ph type="sldNum" sz="quarter" idx="12"/>
          </p:nvPr>
        </p:nvSpPr>
        <p:spPr/>
        <p:txBody>
          <a:bodyPr/>
          <a:lstStyle/>
          <a:p>
            <a:fld id="{497A557E-73A8-4A16-B996-C1106E9EB262}" type="slidenum">
              <a:rPr lang="zh-CN" altLang="en-US" smtClean="0"/>
              <a:t>‹#›</a:t>
            </a:fld>
            <a:endParaRPr lang="zh-CN" altLang="en-US"/>
          </a:p>
        </p:txBody>
      </p:sp>
    </p:spTree>
    <p:extLst>
      <p:ext uri="{BB962C8B-B14F-4D97-AF65-F5344CB8AC3E}">
        <p14:creationId xmlns:p14="http://schemas.microsoft.com/office/powerpoint/2010/main" val="596773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472EBA-9254-A653-242B-90E2C838261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4334F59-89DC-9C92-C745-E58D6F6E8F0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B6C4A2A7-BF83-36A3-EF12-8D3153780C6D}"/>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2B2CBC41-7995-41C3-7AF7-F066A8D235F4}"/>
              </a:ext>
            </a:extLst>
          </p:cNvPr>
          <p:cNvSpPr>
            <a:spLocks noGrp="1"/>
          </p:cNvSpPr>
          <p:nvPr>
            <p:ph type="dt" sz="half" idx="10"/>
          </p:nvPr>
        </p:nvSpPr>
        <p:spPr/>
        <p:txBody>
          <a:bodyPr/>
          <a:lstStyle/>
          <a:p>
            <a:fld id="{6510C0C4-BB09-4B87-BE86-2B04F710D4E2}" type="datetimeFigureOut">
              <a:rPr lang="zh-CN" altLang="en-US" smtClean="0"/>
              <a:t>2023/7/25</a:t>
            </a:fld>
            <a:endParaRPr lang="zh-CN" altLang="en-US"/>
          </a:p>
        </p:txBody>
      </p:sp>
      <p:sp>
        <p:nvSpPr>
          <p:cNvPr id="6" name="页脚占位符 5">
            <a:extLst>
              <a:ext uri="{FF2B5EF4-FFF2-40B4-BE49-F238E27FC236}">
                <a16:creationId xmlns:a16="http://schemas.microsoft.com/office/drawing/2014/main" id="{221276F4-7937-C5F8-5AC4-C1FAA1AA771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977E03A-3795-5221-F482-5C2924E14BA5}"/>
              </a:ext>
            </a:extLst>
          </p:cNvPr>
          <p:cNvSpPr>
            <a:spLocks noGrp="1"/>
          </p:cNvSpPr>
          <p:nvPr>
            <p:ph type="sldNum" sz="quarter" idx="12"/>
          </p:nvPr>
        </p:nvSpPr>
        <p:spPr/>
        <p:txBody>
          <a:bodyPr/>
          <a:lstStyle/>
          <a:p>
            <a:fld id="{497A557E-73A8-4A16-B996-C1106E9EB262}" type="slidenum">
              <a:rPr lang="zh-CN" altLang="en-US" smtClean="0"/>
              <a:t>‹#›</a:t>
            </a:fld>
            <a:endParaRPr lang="zh-CN" altLang="en-US"/>
          </a:p>
        </p:txBody>
      </p:sp>
    </p:spTree>
    <p:extLst>
      <p:ext uri="{BB962C8B-B14F-4D97-AF65-F5344CB8AC3E}">
        <p14:creationId xmlns:p14="http://schemas.microsoft.com/office/powerpoint/2010/main" val="178653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C009AA-3720-43E6-D289-138A8CFB38A8}"/>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3F7F221E-053D-259D-94CB-9EB5221B2F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DA60975-0157-8FC3-B787-32ACE97032D7}"/>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51B42474-BC41-91B1-11D3-7C5176C28F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117546E-B6D2-56AF-806B-84B60BA04604}"/>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53D9E75-583A-B169-0703-09B3C3B20907}"/>
              </a:ext>
            </a:extLst>
          </p:cNvPr>
          <p:cNvSpPr>
            <a:spLocks noGrp="1"/>
          </p:cNvSpPr>
          <p:nvPr>
            <p:ph type="dt" sz="half" idx="10"/>
          </p:nvPr>
        </p:nvSpPr>
        <p:spPr/>
        <p:txBody>
          <a:bodyPr/>
          <a:lstStyle/>
          <a:p>
            <a:fld id="{6510C0C4-BB09-4B87-BE86-2B04F710D4E2}" type="datetimeFigureOut">
              <a:rPr lang="zh-CN" altLang="en-US" smtClean="0"/>
              <a:t>2023/7/25</a:t>
            </a:fld>
            <a:endParaRPr lang="zh-CN" altLang="en-US"/>
          </a:p>
        </p:txBody>
      </p:sp>
      <p:sp>
        <p:nvSpPr>
          <p:cNvPr id="8" name="页脚占位符 7">
            <a:extLst>
              <a:ext uri="{FF2B5EF4-FFF2-40B4-BE49-F238E27FC236}">
                <a16:creationId xmlns:a16="http://schemas.microsoft.com/office/drawing/2014/main" id="{5F51ACE5-46D2-62EE-0C15-68666F10E104}"/>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F5F07675-0A53-FD4F-A788-C8CDC88C8213}"/>
              </a:ext>
            </a:extLst>
          </p:cNvPr>
          <p:cNvSpPr>
            <a:spLocks noGrp="1"/>
          </p:cNvSpPr>
          <p:nvPr>
            <p:ph type="sldNum" sz="quarter" idx="12"/>
          </p:nvPr>
        </p:nvSpPr>
        <p:spPr/>
        <p:txBody>
          <a:bodyPr/>
          <a:lstStyle/>
          <a:p>
            <a:fld id="{497A557E-73A8-4A16-B996-C1106E9EB262}" type="slidenum">
              <a:rPr lang="zh-CN" altLang="en-US" smtClean="0"/>
              <a:t>‹#›</a:t>
            </a:fld>
            <a:endParaRPr lang="zh-CN" altLang="en-US"/>
          </a:p>
        </p:txBody>
      </p:sp>
    </p:spTree>
    <p:extLst>
      <p:ext uri="{BB962C8B-B14F-4D97-AF65-F5344CB8AC3E}">
        <p14:creationId xmlns:p14="http://schemas.microsoft.com/office/powerpoint/2010/main" val="120059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0E6787-9759-F93F-C422-6E227AA57E4C}"/>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0BF13EA8-B13F-3D9C-1FC2-401A45C0A379}"/>
              </a:ext>
            </a:extLst>
          </p:cNvPr>
          <p:cNvSpPr>
            <a:spLocks noGrp="1"/>
          </p:cNvSpPr>
          <p:nvPr>
            <p:ph type="dt" sz="half" idx="10"/>
          </p:nvPr>
        </p:nvSpPr>
        <p:spPr/>
        <p:txBody>
          <a:bodyPr/>
          <a:lstStyle/>
          <a:p>
            <a:fld id="{6510C0C4-BB09-4B87-BE86-2B04F710D4E2}" type="datetimeFigureOut">
              <a:rPr lang="zh-CN" altLang="en-US" smtClean="0"/>
              <a:t>2023/7/25</a:t>
            </a:fld>
            <a:endParaRPr lang="zh-CN" altLang="en-US"/>
          </a:p>
        </p:txBody>
      </p:sp>
      <p:sp>
        <p:nvSpPr>
          <p:cNvPr id="4" name="页脚占位符 3">
            <a:extLst>
              <a:ext uri="{FF2B5EF4-FFF2-40B4-BE49-F238E27FC236}">
                <a16:creationId xmlns:a16="http://schemas.microsoft.com/office/drawing/2014/main" id="{F819A3C3-82E2-7343-0868-7629114FA86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BAF2183B-DF3E-DE63-41F7-6B58445EC6D8}"/>
              </a:ext>
            </a:extLst>
          </p:cNvPr>
          <p:cNvSpPr>
            <a:spLocks noGrp="1"/>
          </p:cNvSpPr>
          <p:nvPr>
            <p:ph type="sldNum" sz="quarter" idx="12"/>
          </p:nvPr>
        </p:nvSpPr>
        <p:spPr/>
        <p:txBody>
          <a:bodyPr/>
          <a:lstStyle/>
          <a:p>
            <a:fld id="{497A557E-73A8-4A16-B996-C1106E9EB262}" type="slidenum">
              <a:rPr lang="zh-CN" altLang="en-US" smtClean="0"/>
              <a:t>‹#›</a:t>
            </a:fld>
            <a:endParaRPr lang="zh-CN" altLang="en-US"/>
          </a:p>
        </p:txBody>
      </p:sp>
    </p:spTree>
    <p:extLst>
      <p:ext uri="{BB962C8B-B14F-4D97-AF65-F5344CB8AC3E}">
        <p14:creationId xmlns:p14="http://schemas.microsoft.com/office/powerpoint/2010/main" val="3416596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AEF59703-5614-7FB6-226A-CBE51FF7BF90}"/>
              </a:ext>
            </a:extLst>
          </p:cNvPr>
          <p:cNvSpPr>
            <a:spLocks noGrp="1"/>
          </p:cNvSpPr>
          <p:nvPr>
            <p:ph type="dt" sz="half" idx="10"/>
          </p:nvPr>
        </p:nvSpPr>
        <p:spPr/>
        <p:txBody>
          <a:bodyPr/>
          <a:lstStyle/>
          <a:p>
            <a:fld id="{6510C0C4-BB09-4B87-BE86-2B04F710D4E2}" type="datetimeFigureOut">
              <a:rPr lang="zh-CN" altLang="en-US" smtClean="0"/>
              <a:t>2023/7/25</a:t>
            </a:fld>
            <a:endParaRPr lang="zh-CN" altLang="en-US"/>
          </a:p>
        </p:txBody>
      </p:sp>
      <p:sp>
        <p:nvSpPr>
          <p:cNvPr id="3" name="页脚占位符 2">
            <a:extLst>
              <a:ext uri="{FF2B5EF4-FFF2-40B4-BE49-F238E27FC236}">
                <a16:creationId xmlns:a16="http://schemas.microsoft.com/office/drawing/2014/main" id="{1C2B4080-6F50-8539-72C5-6CAF53BB49D6}"/>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A43591A3-8FE3-2D98-105A-4843217DD679}"/>
              </a:ext>
            </a:extLst>
          </p:cNvPr>
          <p:cNvSpPr>
            <a:spLocks noGrp="1"/>
          </p:cNvSpPr>
          <p:nvPr>
            <p:ph type="sldNum" sz="quarter" idx="12"/>
          </p:nvPr>
        </p:nvSpPr>
        <p:spPr/>
        <p:txBody>
          <a:bodyPr/>
          <a:lstStyle/>
          <a:p>
            <a:fld id="{497A557E-73A8-4A16-B996-C1106E9EB262}" type="slidenum">
              <a:rPr lang="zh-CN" altLang="en-US" smtClean="0"/>
              <a:t>‹#›</a:t>
            </a:fld>
            <a:endParaRPr lang="zh-CN" altLang="en-US"/>
          </a:p>
        </p:txBody>
      </p:sp>
    </p:spTree>
    <p:extLst>
      <p:ext uri="{BB962C8B-B14F-4D97-AF65-F5344CB8AC3E}">
        <p14:creationId xmlns:p14="http://schemas.microsoft.com/office/powerpoint/2010/main" val="789017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7CD836B-0DE2-5297-9649-C8876DAD6F4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146995C1-549E-0894-2E18-43443D4EDF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58B6992E-2DF0-E8B1-71A5-F95DF7778C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C021ED41-58EE-3F93-E505-DABBB885018C}"/>
              </a:ext>
            </a:extLst>
          </p:cNvPr>
          <p:cNvSpPr>
            <a:spLocks noGrp="1"/>
          </p:cNvSpPr>
          <p:nvPr>
            <p:ph type="dt" sz="half" idx="10"/>
          </p:nvPr>
        </p:nvSpPr>
        <p:spPr/>
        <p:txBody>
          <a:bodyPr/>
          <a:lstStyle/>
          <a:p>
            <a:fld id="{6510C0C4-BB09-4B87-BE86-2B04F710D4E2}" type="datetimeFigureOut">
              <a:rPr lang="zh-CN" altLang="en-US" smtClean="0"/>
              <a:t>2023/7/25</a:t>
            </a:fld>
            <a:endParaRPr lang="zh-CN" altLang="en-US"/>
          </a:p>
        </p:txBody>
      </p:sp>
      <p:sp>
        <p:nvSpPr>
          <p:cNvPr id="6" name="页脚占位符 5">
            <a:extLst>
              <a:ext uri="{FF2B5EF4-FFF2-40B4-BE49-F238E27FC236}">
                <a16:creationId xmlns:a16="http://schemas.microsoft.com/office/drawing/2014/main" id="{4B6A93BE-42AD-3D83-5064-79A575CB1A6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2B40B82-9F13-64AA-58B0-3A7A44E996B0}"/>
              </a:ext>
            </a:extLst>
          </p:cNvPr>
          <p:cNvSpPr>
            <a:spLocks noGrp="1"/>
          </p:cNvSpPr>
          <p:nvPr>
            <p:ph type="sldNum" sz="quarter" idx="12"/>
          </p:nvPr>
        </p:nvSpPr>
        <p:spPr/>
        <p:txBody>
          <a:bodyPr/>
          <a:lstStyle/>
          <a:p>
            <a:fld id="{497A557E-73A8-4A16-B996-C1106E9EB262}" type="slidenum">
              <a:rPr lang="zh-CN" altLang="en-US" smtClean="0"/>
              <a:t>‹#›</a:t>
            </a:fld>
            <a:endParaRPr lang="zh-CN" altLang="en-US"/>
          </a:p>
        </p:txBody>
      </p:sp>
    </p:spTree>
    <p:extLst>
      <p:ext uri="{BB962C8B-B14F-4D97-AF65-F5344CB8AC3E}">
        <p14:creationId xmlns:p14="http://schemas.microsoft.com/office/powerpoint/2010/main" val="3197988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C260C1-FD53-CAA6-D484-64E3DFC0159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48A9E4EB-823A-E146-CF84-321C136834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6745F558-3E40-F23A-5934-530DDAE3A2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F1ADDEAE-9AE0-E5AA-3022-EC96BA405EA1}"/>
              </a:ext>
            </a:extLst>
          </p:cNvPr>
          <p:cNvSpPr>
            <a:spLocks noGrp="1"/>
          </p:cNvSpPr>
          <p:nvPr>
            <p:ph type="dt" sz="half" idx="10"/>
          </p:nvPr>
        </p:nvSpPr>
        <p:spPr/>
        <p:txBody>
          <a:bodyPr/>
          <a:lstStyle/>
          <a:p>
            <a:fld id="{6510C0C4-BB09-4B87-BE86-2B04F710D4E2}" type="datetimeFigureOut">
              <a:rPr lang="zh-CN" altLang="en-US" smtClean="0"/>
              <a:t>2023/7/25</a:t>
            </a:fld>
            <a:endParaRPr lang="zh-CN" altLang="en-US"/>
          </a:p>
        </p:txBody>
      </p:sp>
      <p:sp>
        <p:nvSpPr>
          <p:cNvPr id="6" name="页脚占位符 5">
            <a:extLst>
              <a:ext uri="{FF2B5EF4-FFF2-40B4-BE49-F238E27FC236}">
                <a16:creationId xmlns:a16="http://schemas.microsoft.com/office/drawing/2014/main" id="{8FA7E002-8482-131E-DA9C-2F07FF6E066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A3DC2BC-3CCA-947B-EC1C-CB4E3C7C055B}"/>
              </a:ext>
            </a:extLst>
          </p:cNvPr>
          <p:cNvSpPr>
            <a:spLocks noGrp="1"/>
          </p:cNvSpPr>
          <p:nvPr>
            <p:ph type="sldNum" sz="quarter" idx="12"/>
          </p:nvPr>
        </p:nvSpPr>
        <p:spPr/>
        <p:txBody>
          <a:bodyPr/>
          <a:lstStyle/>
          <a:p>
            <a:fld id="{497A557E-73A8-4A16-B996-C1106E9EB262}" type="slidenum">
              <a:rPr lang="zh-CN" altLang="en-US" smtClean="0"/>
              <a:t>‹#›</a:t>
            </a:fld>
            <a:endParaRPr lang="zh-CN" altLang="en-US"/>
          </a:p>
        </p:txBody>
      </p:sp>
    </p:spTree>
    <p:extLst>
      <p:ext uri="{BB962C8B-B14F-4D97-AF65-F5344CB8AC3E}">
        <p14:creationId xmlns:p14="http://schemas.microsoft.com/office/powerpoint/2010/main" val="1466860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E50413E3-B844-1A45-42A9-7B84321D5F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1213C5A0-B916-D0CD-CAE2-52EFBEADF3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550E2CD-6FB3-B047-0AEA-4D06B5E03B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10C0C4-BB09-4B87-BE86-2B04F710D4E2}" type="datetimeFigureOut">
              <a:rPr lang="zh-CN" altLang="en-US" smtClean="0"/>
              <a:t>2023/7/25</a:t>
            </a:fld>
            <a:endParaRPr lang="zh-CN" altLang="en-US"/>
          </a:p>
        </p:txBody>
      </p:sp>
      <p:sp>
        <p:nvSpPr>
          <p:cNvPr id="5" name="页脚占位符 4">
            <a:extLst>
              <a:ext uri="{FF2B5EF4-FFF2-40B4-BE49-F238E27FC236}">
                <a16:creationId xmlns:a16="http://schemas.microsoft.com/office/drawing/2014/main" id="{FCDFB6A8-744B-6741-78AC-E490955C59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198947C5-E5F9-D8BC-642D-76DB0DF669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7A557E-73A8-4A16-B996-C1106E9EB262}" type="slidenum">
              <a:rPr lang="zh-CN" altLang="en-US" smtClean="0"/>
              <a:t>‹#›</a:t>
            </a:fld>
            <a:endParaRPr lang="zh-CN" altLang="en-US"/>
          </a:p>
        </p:txBody>
      </p:sp>
    </p:spTree>
    <p:extLst>
      <p:ext uri="{BB962C8B-B14F-4D97-AF65-F5344CB8AC3E}">
        <p14:creationId xmlns:p14="http://schemas.microsoft.com/office/powerpoint/2010/main" val="3329381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5DC582-AD32-4D2D-7CF6-95657C2E4194}"/>
              </a:ext>
            </a:extLst>
          </p:cNvPr>
          <p:cNvSpPr>
            <a:spLocks noGrp="1"/>
          </p:cNvSpPr>
          <p:nvPr>
            <p:ph type="ctrTitle"/>
          </p:nvPr>
        </p:nvSpPr>
        <p:spPr>
          <a:xfrm>
            <a:off x="955040" y="1041400"/>
            <a:ext cx="10281920" cy="2387600"/>
          </a:xfrm>
        </p:spPr>
        <p:txBody>
          <a:bodyPr>
            <a:normAutofit/>
          </a:bodyPr>
          <a:lstStyle/>
          <a:p>
            <a:r>
              <a:rPr lang="en-US" altLang="zh-CN" sz="4400" dirty="0"/>
              <a:t>The comparison of the calculation results of the </a:t>
            </a:r>
            <a:r>
              <a:rPr lang="en-US" altLang="zh-CN" sz="4400" dirty="0" err="1"/>
              <a:t>Touschek</a:t>
            </a:r>
            <a:r>
              <a:rPr lang="en-US" altLang="zh-CN" sz="4400" dirty="0"/>
              <a:t> lifetime of ESRF</a:t>
            </a:r>
            <a:endParaRPr lang="zh-CN" altLang="en-US" sz="4400" dirty="0"/>
          </a:p>
        </p:txBody>
      </p:sp>
      <p:sp>
        <p:nvSpPr>
          <p:cNvPr id="3" name="副标题 2">
            <a:extLst>
              <a:ext uri="{FF2B5EF4-FFF2-40B4-BE49-F238E27FC236}">
                <a16:creationId xmlns:a16="http://schemas.microsoft.com/office/drawing/2014/main" id="{AAB1BD93-6FBE-8970-D467-46EDBDA49087}"/>
              </a:ext>
            </a:extLst>
          </p:cNvPr>
          <p:cNvSpPr>
            <a:spLocks noGrp="1"/>
          </p:cNvSpPr>
          <p:nvPr>
            <p:ph type="subTitle" idx="1"/>
          </p:nvPr>
        </p:nvSpPr>
        <p:spPr/>
        <p:txBody>
          <a:bodyPr/>
          <a:lstStyle/>
          <a:p>
            <a:r>
              <a:rPr lang="zh-CN" altLang="en-US" dirty="0"/>
              <a:t>加速器中心物理组</a:t>
            </a:r>
            <a:endParaRPr lang="en-US" altLang="zh-CN" dirty="0"/>
          </a:p>
          <a:p>
            <a:r>
              <a:rPr lang="zh-CN" altLang="en-US" dirty="0"/>
              <a:t>付泓瑾</a:t>
            </a:r>
          </a:p>
        </p:txBody>
      </p:sp>
    </p:spTree>
    <p:extLst>
      <p:ext uri="{BB962C8B-B14F-4D97-AF65-F5344CB8AC3E}">
        <p14:creationId xmlns:p14="http://schemas.microsoft.com/office/powerpoint/2010/main" val="1848102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18A00F-F2BE-AC1D-B10D-521C6458B4BE}"/>
              </a:ext>
            </a:extLst>
          </p:cNvPr>
          <p:cNvSpPr>
            <a:spLocks noGrp="1"/>
          </p:cNvSpPr>
          <p:nvPr>
            <p:ph type="title"/>
          </p:nvPr>
        </p:nvSpPr>
        <p:spPr/>
        <p:txBody>
          <a:bodyPr/>
          <a:lstStyle/>
          <a:p>
            <a:r>
              <a:rPr lang="zh-CN" altLang="en-US" dirty="0"/>
              <a:t>去年旧程序的计算结果</a:t>
            </a:r>
          </a:p>
        </p:txBody>
      </p:sp>
      <p:sp>
        <p:nvSpPr>
          <p:cNvPr id="3" name="内容占位符 2">
            <a:extLst>
              <a:ext uri="{FF2B5EF4-FFF2-40B4-BE49-F238E27FC236}">
                <a16:creationId xmlns:a16="http://schemas.microsoft.com/office/drawing/2014/main" id="{E97C6C5B-D5DA-98F4-27FE-0749D0A7F577}"/>
              </a:ext>
            </a:extLst>
          </p:cNvPr>
          <p:cNvSpPr>
            <a:spLocks noGrp="1"/>
          </p:cNvSpPr>
          <p:nvPr>
            <p:ph idx="1"/>
          </p:nvPr>
        </p:nvSpPr>
        <p:spPr>
          <a:xfrm>
            <a:off x="838200" y="1825625"/>
            <a:ext cx="10515600" cy="4667250"/>
          </a:xfrm>
        </p:spPr>
        <p:txBody>
          <a:bodyPr/>
          <a:lstStyle/>
          <a:p>
            <a:r>
              <a:rPr lang="en-US" altLang="zh-CN" dirty="0"/>
              <a:t>  </a:t>
            </a:r>
            <a:r>
              <a:rPr lang="zh-CN" altLang="en-US" dirty="0"/>
              <a:t>去年是基于</a:t>
            </a:r>
            <a:r>
              <a:rPr lang="en-US" altLang="zh-CN" dirty="0"/>
              <a:t>Le Duff</a:t>
            </a:r>
            <a:r>
              <a:rPr lang="zh-CN" altLang="en-US" dirty="0"/>
              <a:t>公式编写的程序，参数和结果如下</a:t>
            </a:r>
            <a:endParaRPr lang="en-US" altLang="zh-CN" dirty="0"/>
          </a:p>
          <a:p>
            <a:r>
              <a:rPr lang="en-US" altLang="zh-CN" dirty="0"/>
              <a:t>   </a:t>
            </a:r>
            <a:endParaRPr lang="zh-CN" altLang="en-US" dirty="0"/>
          </a:p>
        </p:txBody>
      </p:sp>
      <p:graphicFrame>
        <p:nvGraphicFramePr>
          <p:cNvPr id="5" name="表格 5">
            <a:extLst>
              <a:ext uri="{FF2B5EF4-FFF2-40B4-BE49-F238E27FC236}">
                <a16:creationId xmlns:a16="http://schemas.microsoft.com/office/drawing/2014/main" id="{9BF0A1FC-6896-5368-96AB-E385BAAB4F82}"/>
              </a:ext>
            </a:extLst>
          </p:cNvPr>
          <p:cNvGraphicFramePr>
            <a:graphicFrameLocks noGrp="1"/>
          </p:cNvGraphicFramePr>
          <p:nvPr>
            <p:extLst>
              <p:ext uri="{D42A27DB-BD31-4B8C-83A1-F6EECF244321}">
                <p14:modId xmlns:p14="http://schemas.microsoft.com/office/powerpoint/2010/main" val="487562055"/>
              </p:ext>
            </p:extLst>
          </p:nvPr>
        </p:nvGraphicFramePr>
        <p:xfrm>
          <a:off x="1691341" y="3044811"/>
          <a:ext cx="8128000" cy="10109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195846706"/>
                    </a:ext>
                  </a:extLst>
                </a:gridCol>
                <a:gridCol w="2032000">
                  <a:extLst>
                    <a:ext uri="{9D8B030D-6E8A-4147-A177-3AD203B41FA5}">
                      <a16:colId xmlns:a16="http://schemas.microsoft.com/office/drawing/2014/main" val="622797474"/>
                    </a:ext>
                  </a:extLst>
                </a:gridCol>
                <a:gridCol w="2032000">
                  <a:extLst>
                    <a:ext uri="{9D8B030D-6E8A-4147-A177-3AD203B41FA5}">
                      <a16:colId xmlns:a16="http://schemas.microsoft.com/office/drawing/2014/main" val="2874671709"/>
                    </a:ext>
                  </a:extLst>
                </a:gridCol>
                <a:gridCol w="2032000">
                  <a:extLst>
                    <a:ext uri="{9D8B030D-6E8A-4147-A177-3AD203B41FA5}">
                      <a16:colId xmlns:a16="http://schemas.microsoft.com/office/drawing/2014/main" val="4061552909"/>
                    </a:ext>
                  </a:extLst>
                </a:gridCol>
              </a:tblGrid>
              <a:tr h="0">
                <a:tc>
                  <a:txBody>
                    <a:bodyPr/>
                    <a:lstStyle/>
                    <a:p>
                      <a:r>
                        <a:rPr lang="zh-CN" altLang="en-US" dirty="0"/>
                        <a:t>单束团流强</a:t>
                      </a:r>
                      <a:r>
                        <a:rPr lang="en-US" altLang="zh-CN" dirty="0"/>
                        <a:t>/mA</a:t>
                      </a:r>
                      <a:endParaRPr lang="zh-CN" altLang="en-US" dirty="0"/>
                    </a:p>
                  </a:txBody>
                  <a:tcPr/>
                </a:tc>
                <a:tc>
                  <a:txBody>
                    <a:bodyPr/>
                    <a:lstStyle/>
                    <a:p>
                      <a:r>
                        <a:rPr lang="zh-CN" altLang="en-US" dirty="0"/>
                        <a:t>水平发射度</a:t>
                      </a:r>
                      <a:r>
                        <a:rPr lang="en-US" altLang="zh-CN" dirty="0"/>
                        <a:t>/</a:t>
                      </a:r>
                      <a:r>
                        <a:rPr lang="zh-CN" altLang="en-US" dirty="0"/>
                        <a:t>（</a:t>
                      </a:r>
                      <a:r>
                        <a:rPr lang="en-US" altLang="zh-CN" dirty="0"/>
                        <a:t>m *rad</a:t>
                      </a:r>
                      <a:r>
                        <a:rPr lang="zh-CN" altLang="en-US" dirty="0"/>
                        <a:t>）</a:t>
                      </a:r>
                    </a:p>
                  </a:txBody>
                  <a:tcPr/>
                </a:tc>
                <a:tc>
                  <a:txBody>
                    <a:bodyPr/>
                    <a:lstStyle/>
                    <a:p>
                      <a:r>
                        <a:rPr lang="zh-CN" altLang="en-US" dirty="0"/>
                        <a:t>垂直发射度</a:t>
                      </a:r>
                      <a:r>
                        <a:rPr lang="en-US" altLang="zh-CN" dirty="0"/>
                        <a:t>/(m*rad)</a:t>
                      </a:r>
                      <a:endParaRPr lang="zh-CN" altLang="en-US" dirty="0"/>
                    </a:p>
                  </a:txBody>
                  <a:tcPr/>
                </a:tc>
                <a:tc>
                  <a:txBody>
                    <a:bodyPr/>
                    <a:lstStyle/>
                    <a:p>
                      <a:r>
                        <a:rPr lang="zh-CN" altLang="en-US" dirty="0"/>
                        <a:t>动量接受度</a:t>
                      </a:r>
                    </a:p>
                  </a:txBody>
                  <a:tcPr/>
                </a:tc>
                <a:extLst>
                  <a:ext uri="{0D108BD9-81ED-4DB2-BD59-A6C34878D82A}">
                    <a16:rowId xmlns:a16="http://schemas.microsoft.com/office/drawing/2014/main" val="1490915597"/>
                  </a:ext>
                </a:extLst>
              </a:tr>
              <a:tr h="370840">
                <a:tc>
                  <a:txBody>
                    <a:bodyPr/>
                    <a:lstStyle/>
                    <a:p>
                      <a:r>
                        <a:rPr lang="en-US" altLang="zh-CN" dirty="0"/>
                        <a:t>2</a:t>
                      </a:r>
                      <a:endParaRPr lang="zh-CN" altLang="en-US" dirty="0"/>
                    </a:p>
                  </a:txBody>
                  <a:tcPr/>
                </a:tc>
                <a:tc>
                  <a:txBody>
                    <a:bodyPr/>
                    <a:lstStyle/>
                    <a:p>
                      <a:r>
                        <a:rPr lang="en-US" altLang="zh-CN" dirty="0"/>
                        <a:t>4e-9</a:t>
                      </a:r>
                      <a:endParaRPr lang="zh-CN" altLang="en-US" dirty="0"/>
                    </a:p>
                  </a:txBody>
                  <a:tcPr/>
                </a:tc>
                <a:tc>
                  <a:txBody>
                    <a:bodyPr/>
                    <a:lstStyle/>
                    <a:p>
                      <a:r>
                        <a:rPr lang="en-US" altLang="zh-CN" dirty="0"/>
                        <a:t>5e-12</a:t>
                      </a:r>
                      <a:endParaRPr lang="zh-CN" altLang="en-US" dirty="0"/>
                    </a:p>
                  </a:txBody>
                  <a:tcPr/>
                </a:tc>
                <a:tc>
                  <a:txBody>
                    <a:bodyPr/>
                    <a:lstStyle/>
                    <a:p>
                      <a:r>
                        <a:rPr lang="en-US" altLang="zh-CN" dirty="0"/>
                        <a:t>2.5%</a:t>
                      </a:r>
                      <a:endParaRPr lang="zh-CN" altLang="en-US" dirty="0"/>
                    </a:p>
                  </a:txBody>
                  <a:tcPr/>
                </a:tc>
                <a:extLst>
                  <a:ext uri="{0D108BD9-81ED-4DB2-BD59-A6C34878D82A}">
                    <a16:rowId xmlns:a16="http://schemas.microsoft.com/office/drawing/2014/main" val="2632222693"/>
                  </a:ext>
                </a:extLst>
              </a:tr>
            </a:tbl>
          </a:graphicData>
        </a:graphic>
      </p:graphicFrame>
      <p:graphicFrame>
        <p:nvGraphicFramePr>
          <p:cNvPr id="6" name="表格 6">
            <a:extLst>
              <a:ext uri="{FF2B5EF4-FFF2-40B4-BE49-F238E27FC236}">
                <a16:creationId xmlns:a16="http://schemas.microsoft.com/office/drawing/2014/main" id="{5361F6C1-D572-035C-620A-4DAB26A43C43}"/>
              </a:ext>
            </a:extLst>
          </p:cNvPr>
          <p:cNvGraphicFramePr>
            <a:graphicFrameLocks noGrp="1"/>
          </p:cNvGraphicFramePr>
          <p:nvPr>
            <p:extLst>
              <p:ext uri="{D42A27DB-BD31-4B8C-83A1-F6EECF244321}">
                <p14:modId xmlns:p14="http://schemas.microsoft.com/office/powerpoint/2010/main" val="2931183130"/>
              </p:ext>
            </p:extLst>
          </p:nvPr>
        </p:nvGraphicFramePr>
        <p:xfrm>
          <a:off x="1691341" y="5160010"/>
          <a:ext cx="8128000" cy="11074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90055048"/>
                    </a:ext>
                  </a:extLst>
                </a:gridCol>
                <a:gridCol w="2032000">
                  <a:extLst>
                    <a:ext uri="{9D8B030D-6E8A-4147-A177-3AD203B41FA5}">
                      <a16:colId xmlns:a16="http://schemas.microsoft.com/office/drawing/2014/main" val="996350756"/>
                    </a:ext>
                  </a:extLst>
                </a:gridCol>
                <a:gridCol w="2032000">
                  <a:extLst>
                    <a:ext uri="{9D8B030D-6E8A-4147-A177-3AD203B41FA5}">
                      <a16:colId xmlns:a16="http://schemas.microsoft.com/office/drawing/2014/main" val="2901506651"/>
                    </a:ext>
                  </a:extLst>
                </a:gridCol>
                <a:gridCol w="2032000">
                  <a:extLst>
                    <a:ext uri="{9D8B030D-6E8A-4147-A177-3AD203B41FA5}">
                      <a16:colId xmlns:a16="http://schemas.microsoft.com/office/drawing/2014/main" val="3695668628"/>
                    </a:ext>
                  </a:extLst>
                </a:gridCol>
              </a:tblGrid>
              <a:tr h="0">
                <a:tc>
                  <a:txBody>
                    <a:bodyPr/>
                    <a:lstStyle/>
                    <a:p>
                      <a:r>
                        <a:rPr lang="en-US" altLang="zh-CN" dirty="0"/>
                        <a:t>Tl/h</a:t>
                      </a:r>
                      <a:endParaRPr lang="zh-CN" altLang="en-US" dirty="0"/>
                    </a:p>
                  </a:txBody>
                  <a:tcPr/>
                </a:tc>
                <a:tc>
                  <a:txBody>
                    <a:bodyPr/>
                    <a:lstStyle/>
                    <a:p>
                      <a:r>
                        <a:rPr lang="en-US" altLang="zh-CN" dirty="0"/>
                        <a:t>P=0</a:t>
                      </a:r>
                      <a:endParaRPr lang="zh-CN" altLang="en-US" dirty="0"/>
                    </a:p>
                  </a:txBody>
                  <a:tcPr/>
                </a:tc>
                <a:tc>
                  <a:txBody>
                    <a:bodyPr/>
                    <a:lstStyle/>
                    <a:p>
                      <a:r>
                        <a:rPr lang="en-US" altLang="zh-CN" dirty="0"/>
                        <a:t>P=0.9238</a:t>
                      </a:r>
                      <a:endParaRPr lang="zh-CN" altLang="en-US" dirty="0"/>
                    </a:p>
                  </a:txBody>
                  <a:tcPr/>
                </a:tc>
                <a:tc>
                  <a:txBody>
                    <a:bodyPr/>
                    <a:lstStyle/>
                    <a:p>
                      <a:r>
                        <a:rPr lang="zh-CN" altLang="en-US" dirty="0"/>
                        <a:t>相对改变量</a:t>
                      </a:r>
                    </a:p>
                  </a:txBody>
                  <a:tcPr/>
                </a:tc>
                <a:extLst>
                  <a:ext uri="{0D108BD9-81ED-4DB2-BD59-A6C34878D82A}">
                    <a16:rowId xmlns:a16="http://schemas.microsoft.com/office/drawing/2014/main" val="70069072"/>
                  </a:ext>
                </a:extLst>
              </a:tr>
              <a:tr h="370840">
                <a:tc>
                  <a:txBody>
                    <a:bodyPr/>
                    <a:lstStyle/>
                    <a:p>
                      <a:r>
                        <a:rPr lang="en-US" altLang="zh-CN" dirty="0"/>
                        <a:t>BL=9mm</a:t>
                      </a:r>
                      <a:endParaRPr lang="zh-CN" altLang="en-US" dirty="0"/>
                    </a:p>
                  </a:txBody>
                  <a:tcPr/>
                </a:tc>
                <a:tc>
                  <a:txBody>
                    <a:bodyPr/>
                    <a:lstStyle/>
                    <a:p>
                      <a:r>
                        <a:rPr lang="en-US" altLang="zh-CN" dirty="0"/>
                        <a:t>10.62</a:t>
                      </a:r>
                      <a:endParaRPr lang="zh-CN" altLang="en-US" dirty="0"/>
                    </a:p>
                  </a:txBody>
                  <a:tcPr/>
                </a:tc>
                <a:tc>
                  <a:txBody>
                    <a:bodyPr/>
                    <a:lstStyle/>
                    <a:p>
                      <a:r>
                        <a:rPr lang="en-US" altLang="zh-CN" dirty="0"/>
                        <a:t>12.35</a:t>
                      </a:r>
                      <a:endParaRPr lang="zh-CN" altLang="en-US" dirty="0"/>
                    </a:p>
                  </a:txBody>
                  <a:tcPr/>
                </a:tc>
                <a:tc>
                  <a:txBody>
                    <a:bodyPr/>
                    <a:lstStyle/>
                    <a:p>
                      <a:r>
                        <a:rPr lang="en-US" altLang="zh-CN" dirty="0"/>
                        <a:t>16.3%</a:t>
                      </a:r>
                      <a:endParaRPr lang="zh-CN" altLang="en-US" dirty="0"/>
                    </a:p>
                  </a:txBody>
                  <a:tcPr/>
                </a:tc>
                <a:extLst>
                  <a:ext uri="{0D108BD9-81ED-4DB2-BD59-A6C34878D82A}">
                    <a16:rowId xmlns:a16="http://schemas.microsoft.com/office/drawing/2014/main" val="590063887"/>
                  </a:ext>
                </a:extLst>
              </a:tr>
              <a:tr h="370840">
                <a:tc>
                  <a:txBody>
                    <a:bodyPr/>
                    <a:lstStyle/>
                    <a:p>
                      <a:r>
                        <a:rPr lang="en-US" altLang="zh-CN" dirty="0"/>
                        <a:t>BL=11.5mm</a:t>
                      </a:r>
                    </a:p>
                  </a:txBody>
                  <a:tcPr/>
                </a:tc>
                <a:tc>
                  <a:txBody>
                    <a:bodyPr/>
                    <a:lstStyle/>
                    <a:p>
                      <a:r>
                        <a:rPr lang="en-US" altLang="zh-CN" dirty="0"/>
                        <a:t>13.57</a:t>
                      </a:r>
                      <a:endParaRPr lang="zh-CN" altLang="en-US" dirty="0"/>
                    </a:p>
                  </a:txBody>
                  <a:tcPr/>
                </a:tc>
                <a:tc>
                  <a:txBody>
                    <a:bodyPr/>
                    <a:lstStyle/>
                    <a:p>
                      <a:r>
                        <a:rPr lang="en-US" altLang="zh-CN" dirty="0"/>
                        <a:t>15.78</a:t>
                      </a:r>
                      <a:endParaRPr lang="zh-CN" altLang="en-US" dirty="0"/>
                    </a:p>
                  </a:txBody>
                  <a:tcPr/>
                </a:tc>
                <a:tc>
                  <a:txBody>
                    <a:bodyPr/>
                    <a:lstStyle/>
                    <a:p>
                      <a:r>
                        <a:rPr lang="en-US" altLang="zh-CN" dirty="0"/>
                        <a:t>16.3%</a:t>
                      </a:r>
                      <a:endParaRPr lang="zh-CN" altLang="en-US" dirty="0"/>
                    </a:p>
                  </a:txBody>
                  <a:tcPr/>
                </a:tc>
                <a:extLst>
                  <a:ext uri="{0D108BD9-81ED-4DB2-BD59-A6C34878D82A}">
                    <a16:rowId xmlns:a16="http://schemas.microsoft.com/office/drawing/2014/main" val="504290833"/>
                  </a:ext>
                </a:extLst>
              </a:tr>
            </a:tbl>
          </a:graphicData>
        </a:graphic>
      </p:graphicFrame>
      <p:sp>
        <p:nvSpPr>
          <p:cNvPr id="4" name="文本框 3">
            <a:extLst>
              <a:ext uri="{FF2B5EF4-FFF2-40B4-BE49-F238E27FC236}">
                <a16:creationId xmlns:a16="http://schemas.microsoft.com/office/drawing/2014/main" id="{CEF1565F-C822-0139-CF1D-A0A6588FFF4A}"/>
              </a:ext>
            </a:extLst>
          </p:cNvPr>
          <p:cNvSpPr txBox="1"/>
          <p:nvPr/>
        </p:nvSpPr>
        <p:spPr>
          <a:xfrm>
            <a:off x="4688541" y="2608729"/>
            <a:ext cx="2294965" cy="369332"/>
          </a:xfrm>
          <a:prstGeom prst="rect">
            <a:avLst/>
          </a:prstGeom>
          <a:noFill/>
        </p:spPr>
        <p:txBody>
          <a:bodyPr wrap="square" rtlCol="0">
            <a:spAutoFit/>
          </a:bodyPr>
          <a:lstStyle/>
          <a:p>
            <a:r>
              <a:rPr lang="zh-CN" altLang="en-US" dirty="0"/>
              <a:t>输入参数表</a:t>
            </a:r>
          </a:p>
        </p:txBody>
      </p:sp>
      <p:sp>
        <p:nvSpPr>
          <p:cNvPr id="7" name="文本框 6">
            <a:extLst>
              <a:ext uri="{FF2B5EF4-FFF2-40B4-BE49-F238E27FC236}">
                <a16:creationId xmlns:a16="http://schemas.microsoft.com/office/drawing/2014/main" id="{FAAF8B96-DD42-5AE3-12FE-6EE564AC89B9}"/>
              </a:ext>
            </a:extLst>
          </p:cNvPr>
          <p:cNvSpPr txBox="1"/>
          <p:nvPr/>
        </p:nvSpPr>
        <p:spPr>
          <a:xfrm>
            <a:off x="4688541" y="4723210"/>
            <a:ext cx="1981200" cy="369332"/>
          </a:xfrm>
          <a:prstGeom prst="rect">
            <a:avLst/>
          </a:prstGeom>
          <a:noFill/>
        </p:spPr>
        <p:txBody>
          <a:bodyPr wrap="square" rtlCol="0">
            <a:spAutoFit/>
          </a:bodyPr>
          <a:lstStyle/>
          <a:p>
            <a:r>
              <a:rPr lang="zh-CN" altLang="en-US" dirty="0"/>
              <a:t>输出结果表</a:t>
            </a:r>
          </a:p>
        </p:txBody>
      </p:sp>
    </p:spTree>
    <p:extLst>
      <p:ext uri="{BB962C8B-B14F-4D97-AF65-F5344CB8AC3E}">
        <p14:creationId xmlns:p14="http://schemas.microsoft.com/office/powerpoint/2010/main" val="1603640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53CD4B-CD15-B319-2551-6E6161BE7AD5}"/>
              </a:ext>
            </a:extLst>
          </p:cNvPr>
          <p:cNvSpPr>
            <a:spLocks noGrp="1"/>
          </p:cNvSpPr>
          <p:nvPr>
            <p:ph type="title"/>
          </p:nvPr>
        </p:nvSpPr>
        <p:spPr/>
        <p:txBody>
          <a:bodyPr/>
          <a:lstStyle/>
          <a:p>
            <a:r>
              <a:rPr lang="zh-CN" altLang="en-US" dirty="0"/>
              <a:t>今年新公式的计算结果</a:t>
            </a:r>
          </a:p>
        </p:txBody>
      </p:sp>
      <p:sp>
        <p:nvSpPr>
          <p:cNvPr id="3" name="内容占位符 2">
            <a:extLst>
              <a:ext uri="{FF2B5EF4-FFF2-40B4-BE49-F238E27FC236}">
                <a16:creationId xmlns:a16="http://schemas.microsoft.com/office/drawing/2014/main" id="{EEDB689E-6A00-1C97-4312-52655B4E81D4}"/>
              </a:ext>
            </a:extLst>
          </p:cNvPr>
          <p:cNvSpPr>
            <a:spLocks noGrp="1"/>
          </p:cNvSpPr>
          <p:nvPr>
            <p:ph idx="1"/>
          </p:nvPr>
        </p:nvSpPr>
        <p:spPr>
          <a:xfrm>
            <a:off x="838200" y="1825624"/>
            <a:ext cx="10515600" cy="4826187"/>
          </a:xfrm>
        </p:spPr>
        <p:txBody>
          <a:bodyPr/>
          <a:lstStyle/>
          <a:p>
            <a:r>
              <a:rPr lang="zh-CN" altLang="en-US" dirty="0"/>
              <a:t>采用的参数和前面相同：</a:t>
            </a:r>
            <a:endParaRPr lang="en-US" altLang="zh-CN" dirty="0"/>
          </a:p>
          <a:p>
            <a:endParaRPr lang="en-US" altLang="zh-CN" dirty="0"/>
          </a:p>
          <a:p>
            <a:endParaRPr lang="en-US" altLang="zh-CN" dirty="0"/>
          </a:p>
          <a:p>
            <a:endParaRPr lang="en-US" altLang="zh-CN" dirty="0"/>
          </a:p>
          <a:p>
            <a:r>
              <a:rPr lang="zh-CN" altLang="en-US" dirty="0"/>
              <a:t>对应的计算结果：</a:t>
            </a:r>
            <a:br>
              <a:rPr lang="en-US" altLang="zh-CN" dirty="0"/>
            </a:br>
            <a:r>
              <a:rPr lang="en-US" altLang="zh-CN" dirty="0"/>
              <a:t>  </a:t>
            </a:r>
            <a:endParaRPr lang="zh-CN" altLang="en-US" dirty="0"/>
          </a:p>
        </p:txBody>
      </p:sp>
      <p:graphicFrame>
        <p:nvGraphicFramePr>
          <p:cNvPr id="6" name="表格 5">
            <a:extLst>
              <a:ext uri="{FF2B5EF4-FFF2-40B4-BE49-F238E27FC236}">
                <a16:creationId xmlns:a16="http://schemas.microsoft.com/office/drawing/2014/main" id="{084C0C10-85E5-5A28-B586-3FB5DB580BD3}"/>
              </a:ext>
            </a:extLst>
          </p:cNvPr>
          <p:cNvGraphicFramePr>
            <a:graphicFrameLocks noGrp="1"/>
          </p:cNvGraphicFramePr>
          <p:nvPr>
            <p:extLst>
              <p:ext uri="{D42A27DB-BD31-4B8C-83A1-F6EECF244321}">
                <p14:modId xmlns:p14="http://schemas.microsoft.com/office/powerpoint/2010/main" val="2209827069"/>
              </p:ext>
            </p:extLst>
          </p:nvPr>
        </p:nvGraphicFramePr>
        <p:xfrm>
          <a:off x="1476188" y="2418080"/>
          <a:ext cx="8128000" cy="10109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195846706"/>
                    </a:ext>
                  </a:extLst>
                </a:gridCol>
                <a:gridCol w="2032000">
                  <a:extLst>
                    <a:ext uri="{9D8B030D-6E8A-4147-A177-3AD203B41FA5}">
                      <a16:colId xmlns:a16="http://schemas.microsoft.com/office/drawing/2014/main" val="622797474"/>
                    </a:ext>
                  </a:extLst>
                </a:gridCol>
                <a:gridCol w="2032000">
                  <a:extLst>
                    <a:ext uri="{9D8B030D-6E8A-4147-A177-3AD203B41FA5}">
                      <a16:colId xmlns:a16="http://schemas.microsoft.com/office/drawing/2014/main" val="2874671709"/>
                    </a:ext>
                  </a:extLst>
                </a:gridCol>
                <a:gridCol w="2032000">
                  <a:extLst>
                    <a:ext uri="{9D8B030D-6E8A-4147-A177-3AD203B41FA5}">
                      <a16:colId xmlns:a16="http://schemas.microsoft.com/office/drawing/2014/main" val="4061552909"/>
                    </a:ext>
                  </a:extLst>
                </a:gridCol>
              </a:tblGrid>
              <a:tr h="0">
                <a:tc>
                  <a:txBody>
                    <a:bodyPr/>
                    <a:lstStyle/>
                    <a:p>
                      <a:r>
                        <a:rPr lang="zh-CN" altLang="en-US" dirty="0"/>
                        <a:t>单束团流强</a:t>
                      </a:r>
                      <a:r>
                        <a:rPr lang="en-US" altLang="zh-CN" dirty="0"/>
                        <a:t>/mA</a:t>
                      </a:r>
                      <a:endParaRPr lang="zh-CN" altLang="en-US" dirty="0"/>
                    </a:p>
                  </a:txBody>
                  <a:tcPr/>
                </a:tc>
                <a:tc>
                  <a:txBody>
                    <a:bodyPr/>
                    <a:lstStyle/>
                    <a:p>
                      <a:r>
                        <a:rPr lang="zh-CN" altLang="en-US" dirty="0"/>
                        <a:t>水平发射度</a:t>
                      </a:r>
                      <a:r>
                        <a:rPr lang="en-US" altLang="zh-CN" dirty="0"/>
                        <a:t>/</a:t>
                      </a:r>
                      <a:r>
                        <a:rPr lang="zh-CN" altLang="en-US" dirty="0"/>
                        <a:t>（</a:t>
                      </a:r>
                      <a:r>
                        <a:rPr lang="en-US" altLang="zh-CN" dirty="0"/>
                        <a:t>m *rad</a:t>
                      </a:r>
                      <a:r>
                        <a:rPr lang="zh-CN" altLang="en-US" dirty="0"/>
                        <a:t>）</a:t>
                      </a:r>
                    </a:p>
                  </a:txBody>
                  <a:tcPr/>
                </a:tc>
                <a:tc>
                  <a:txBody>
                    <a:bodyPr/>
                    <a:lstStyle/>
                    <a:p>
                      <a:r>
                        <a:rPr lang="zh-CN" altLang="en-US" dirty="0"/>
                        <a:t>垂直发射度</a:t>
                      </a:r>
                      <a:r>
                        <a:rPr lang="en-US" altLang="zh-CN" dirty="0"/>
                        <a:t>/(m*rad)</a:t>
                      </a:r>
                      <a:endParaRPr lang="zh-CN" altLang="en-US" dirty="0"/>
                    </a:p>
                  </a:txBody>
                  <a:tcPr/>
                </a:tc>
                <a:tc>
                  <a:txBody>
                    <a:bodyPr/>
                    <a:lstStyle/>
                    <a:p>
                      <a:r>
                        <a:rPr lang="zh-CN" altLang="en-US" dirty="0"/>
                        <a:t>动量接受度</a:t>
                      </a:r>
                    </a:p>
                  </a:txBody>
                  <a:tcPr/>
                </a:tc>
                <a:extLst>
                  <a:ext uri="{0D108BD9-81ED-4DB2-BD59-A6C34878D82A}">
                    <a16:rowId xmlns:a16="http://schemas.microsoft.com/office/drawing/2014/main" val="1490915597"/>
                  </a:ext>
                </a:extLst>
              </a:tr>
              <a:tr h="370840">
                <a:tc>
                  <a:txBody>
                    <a:bodyPr/>
                    <a:lstStyle/>
                    <a:p>
                      <a:r>
                        <a:rPr lang="en-US" altLang="zh-CN" dirty="0"/>
                        <a:t>2</a:t>
                      </a:r>
                      <a:endParaRPr lang="zh-CN" altLang="en-US" dirty="0"/>
                    </a:p>
                  </a:txBody>
                  <a:tcPr/>
                </a:tc>
                <a:tc>
                  <a:txBody>
                    <a:bodyPr/>
                    <a:lstStyle/>
                    <a:p>
                      <a:r>
                        <a:rPr lang="en-US" altLang="zh-CN" dirty="0"/>
                        <a:t>4e-9</a:t>
                      </a:r>
                      <a:endParaRPr lang="zh-CN" altLang="en-US" dirty="0"/>
                    </a:p>
                  </a:txBody>
                  <a:tcPr/>
                </a:tc>
                <a:tc>
                  <a:txBody>
                    <a:bodyPr/>
                    <a:lstStyle/>
                    <a:p>
                      <a:r>
                        <a:rPr lang="en-US" altLang="zh-CN" dirty="0"/>
                        <a:t>5e-12</a:t>
                      </a:r>
                      <a:endParaRPr lang="zh-CN" altLang="en-US" dirty="0"/>
                    </a:p>
                  </a:txBody>
                  <a:tcPr/>
                </a:tc>
                <a:tc>
                  <a:txBody>
                    <a:bodyPr/>
                    <a:lstStyle/>
                    <a:p>
                      <a:r>
                        <a:rPr lang="en-US" altLang="zh-CN" dirty="0"/>
                        <a:t>2.5%</a:t>
                      </a:r>
                      <a:endParaRPr lang="zh-CN" altLang="en-US" dirty="0"/>
                    </a:p>
                  </a:txBody>
                  <a:tcPr/>
                </a:tc>
                <a:extLst>
                  <a:ext uri="{0D108BD9-81ED-4DB2-BD59-A6C34878D82A}">
                    <a16:rowId xmlns:a16="http://schemas.microsoft.com/office/drawing/2014/main" val="2632222693"/>
                  </a:ext>
                </a:extLst>
              </a:tr>
            </a:tbl>
          </a:graphicData>
        </a:graphic>
      </p:graphicFrame>
      <p:graphicFrame>
        <p:nvGraphicFramePr>
          <p:cNvPr id="7" name="表格 6">
            <a:extLst>
              <a:ext uri="{FF2B5EF4-FFF2-40B4-BE49-F238E27FC236}">
                <a16:creationId xmlns:a16="http://schemas.microsoft.com/office/drawing/2014/main" id="{1B5FA572-DF57-DFDD-0EC6-F7C8A75BC6D8}"/>
              </a:ext>
            </a:extLst>
          </p:cNvPr>
          <p:cNvGraphicFramePr>
            <a:graphicFrameLocks noGrp="1"/>
          </p:cNvGraphicFramePr>
          <p:nvPr>
            <p:extLst>
              <p:ext uri="{D42A27DB-BD31-4B8C-83A1-F6EECF244321}">
                <p14:modId xmlns:p14="http://schemas.microsoft.com/office/powerpoint/2010/main" val="275519507"/>
              </p:ext>
            </p:extLst>
          </p:nvPr>
        </p:nvGraphicFramePr>
        <p:xfrm>
          <a:off x="1476188" y="4709682"/>
          <a:ext cx="8128000" cy="110744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90055048"/>
                    </a:ext>
                  </a:extLst>
                </a:gridCol>
                <a:gridCol w="2032000">
                  <a:extLst>
                    <a:ext uri="{9D8B030D-6E8A-4147-A177-3AD203B41FA5}">
                      <a16:colId xmlns:a16="http://schemas.microsoft.com/office/drawing/2014/main" val="996350756"/>
                    </a:ext>
                  </a:extLst>
                </a:gridCol>
                <a:gridCol w="2032000">
                  <a:extLst>
                    <a:ext uri="{9D8B030D-6E8A-4147-A177-3AD203B41FA5}">
                      <a16:colId xmlns:a16="http://schemas.microsoft.com/office/drawing/2014/main" val="2901506651"/>
                    </a:ext>
                  </a:extLst>
                </a:gridCol>
                <a:gridCol w="2032000">
                  <a:extLst>
                    <a:ext uri="{9D8B030D-6E8A-4147-A177-3AD203B41FA5}">
                      <a16:colId xmlns:a16="http://schemas.microsoft.com/office/drawing/2014/main" val="3695668628"/>
                    </a:ext>
                  </a:extLst>
                </a:gridCol>
              </a:tblGrid>
              <a:tr h="0">
                <a:tc>
                  <a:txBody>
                    <a:bodyPr/>
                    <a:lstStyle/>
                    <a:p>
                      <a:r>
                        <a:rPr lang="en-US" altLang="zh-CN" dirty="0"/>
                        <a:t>Tl/h</a:t>
                      </a:r>
                      <a:endParaRPr lang="zh-CN" altLang="en-US" dirty="0"/>
                    </a:p>
                  </a:txBody>
                  <a:tcPr/>
                </a:tc>
                <a:tc>
                  <a:txBody>
                    <a:bodyPr/>
                    <a:lstStyle/>
                    <a:p>
                      <a:r>
                        <a:rPr lang="en-US" altLang="zh-CN" dirty="0"/>
                        <a:t>P=0</a:t>
                      </a:r>
                      <a:endParaRPr lang="zh-CN" altLang="en-US" dirty="0"/>
                    </a:p>
                  </a:txBody>
                  <a:tcPr/>
                </a:tc>
                <a:tc>
                  <a:txBody>
                    <a:bodyPr/>
                    <a:lstStyle/>
                    <a:p>
                      <a:r>
                        <a:rPr lang="en-US" altLang="zh-CN" dirty="0"/>
                        <a:t>P=0.9238</a:t>
                      </a:r>
                      <a:endParaRPr lang="zh-CN" altLang="en-US" dirty="0"/>
                    </a:p>
                  </a:txBody>
                  <a:tcPr/>
                </a:tc>
                <a:tc>
                  <a:txBody>
                    <a:bodyPr/>
                    <a:lstStyle/>
                    <a:p>
                      <a:r>
                        <a:rPr lang="zh-CN" altLang="en-US" dirty="0"/>
                        <a:t>相对改变量</a:t>
                      </a:r>
                    </a:p>
                  </a:txBody>
                  <a:tcPr/>
                </a:tc>
                <a:extLst>
                  <a:ext uri="{0D108BD9-81ED-4DB2-BD59-A6C34878D82A}">
                    <a16:rowId xmlns:a16="http://schemas.microsoft.com/office/drawing/2014/main" val="70069072"/>
                  </a:ext>
                </a:extLst>
              </a:tr>
              <a:tr h="370840">
                <a:tc>
                  <a:txBody>
                    <a:bodyPr/>
                    <a:lstStyle/>
                    <a:p>
                      <a:r>
                        <a:rPr lang="en-US" altLang="zh-CN" dirty="0"/>
                        <a:t>BL=9mm</a:t>
                      </a:r>
                      <a:endParaRPr lang="zh-CN" altLang="en-US" dirty="0"/>
                    </a:p>
                  </a:txBody>
                  <a:tcPr/>
                </a:tc>
                <a:tc>
                  <a:txBody>
                    <a:bodyPr/>
                    <a:lstStyle/>
                    <a:p>
                      <a:r>
                        <a:rPr lang="en-US" altLang="zh-CN" dirty="0"/>
                        <a:t>35.66</a:t>
                      </a:r>
                      <a:endParaRPr lang="zh-CN" altLang="en-US" dirty="0"/>
                    </a:p>
                  </a:txBody>
                  <a:tcPr/>
                </a:tc>
                <a:tc>
                  <a:txBody>
                    <a:bodyPr/>
                    <a:lstStyle/>
                    <a:p>
                      <a:r>
                        <a:rPr lang="en-US" altLang="zh-CN" dirty="0"/>
                        <a:t>38.43</a:t>
                      </a:r>
                      <a:endParaRPr lang="zh-CN" altLang="en-US" dirty="0"/>
                    </a:p>
                  </a:txBody>
                  <a:tcPr/>
                </a:tc>
                <a:tc>
                  <a:txBody>
                    <a:bodyPr/>
                    <a:lstStyle/>
                    <a:p>
                      <a:r>
                        <a:rPr lang="en-US" altLang="zh-CN" dirty="0"/>
                        <a:t>7.8%</a:t>
                      </a:r>
                      <a:endParaRPr lang="zh-CN" altLang="en-US" dirty="0"/>
                    </a:p>
                  </a:txBody>
                  <a:tcPr/>
                </a:tc>
                <a:extLst>
                  <a:ext uri="{0D108BD9-81ED-4DB2-BD59-A6C34878D82A}">
                    <a16:rowId xmlns:a16="http://schemas.microsoft.com/office/drawing/2014/main" val="590063887"/>
                  </a:ext>
                </a:extLst>
              </a:tr>
              <a:tr h="370840">
                <a:tc>
                  <a:txBody>
                    <a:bodyPr/>
                    <a:lstStyle/>
                    <a:p>
                      <a:r>
                        <a:rPr lang="en-US" altLang="zh-CN" dirty="0"/>
                        <a:t>BL=11.5mm</a:t>
                      </a:r>
                    </a:p>
                  </a:txBody>
                  <a:tcPr/>
                </a:tc>
                <a:tc>
                  <a:txBody>
                    <a:bodyPr/>
                    <a:lstStyle/>
                    <a:p>
                      <a:r>
                        <a:rPr lang="en-US" altLang="zh-CN" dirty="0"/>
                        <a:t>49.10</a:t>
                      </a:r>
                      <a:endParaRPr lang="zh-CN" altLang="en-US" dirty="0"/>
                    </a:p>
                  </a:txBody>
                  <a:tcPr/>
                </a:tc>
                <a:tc>
                  <a:txBody>
                    <a:bodyPr/>
                    <a:lstStyle/>
                    <a:p>
                      <a:r>
                        <a:rPr lang="en-US" altLang="zh-CN" dirty="0"/>
                        <a:t>45.57</a:t>
                      </a:r>
                      <a:endParaRPr lang="zh-CN" altLang="en-US" dirty="0"/>
                    </a:p>
                  </a:txBody>
                  <a:tcPr/>
                </a:tc>
                <a:tc>
                  <a:txBody>
                    <a:bodyPr/>
                    <a:lstStyle/>
                    <a:p>
                      <a:r>
                        <a:rPr lang="en-US" altLang="zh-CN" dirty="0"/>
                        <a:t>7.8%</a:t>
                      </a:r>
                      <a:endParaRPr lang="zh-CN" altLang="en-US" dirty="0"/>
                    </a:p>
                  </a:txBody>
                  <a:tcPr/>
                </a:tc>
                <a:extLst>
                  <a:ext uri="{0D108BD9-81ED-4DB2-BD59-A6C34878D82A}">
                    <a16:rowId xmlns:a16="http://schemas.microsoft.com/office/drawing/2014/main" val="504290833"/>
                  </a:ext>
                </a:extLst>
              </a:tr>
            </a:tbl>
          </a:graphicData>
        </a:graphic>
      </p:graphicFrame>
    </p:spTree>
    <p:extLst>
      <p:ext uri="{BB962C8B-B14F-4D97-AF65-F5344CB8AC3E}">
        <p14:creationId xmlns:p14="http://schemas.microsoft.com/office/powerpoint/2010/main" val="2594104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C665A6-A324-25FE-EC9C-F7F7EFBAB740}"/>
              </a:ext>
            </a:extLst>
          </p:cNvPr>
          <p:cNvSpPr>
            <a:spLocks noGrp="1"/>
          </p:cNvSpPr>
          <p:nvPr>
            <p:ph type="title"/>
          </p:nvPr>
        </p:nvSpPr>
        <p:spPr/>
        <p:txBody>
          <a:bodyPr/>
          <a:lstStyle/>
          <a:p>
            <a:r>
              <a:rPr lang="en-US" altLang="zh-CN" dirty="0"/>
              <a:t> BEPC-Ⅱ</a:t>
            </a:r>
            <a:r>
              <a:rPr lang="zh-CN" altLang="en-US" dirty="0"/>
              <a:t>自旋共振强度和响应函数</a:t>
            </a:r>
          </a:p>
        </p:txBody>
      </p:sp>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3DDC890F-59E1-512F-4AA6-1D97A33EB07B}"/>
                  </a:ext>
                </a:extLst>
              </p:cNvPr>
              <p:cNvSpPr>
                <a:spLocks noGrp="1"/>
              </p:cNvSpPr>
              <p:nvPr>
                <p:ph idx="1"/>
              </p:nvPr>
            </p:nvSpPr>
            <p:spPr>
              <a:xfrm>
                <a:off x="555812" y="1690688"/>
                <a:ext cx="10797988" cy="4943194"/>
              </a:xfrm>
            </p:spPr>
            <p:txBody>
              <a:bodyPr/>
              <a:lstStyle/>
              <a:p>
                <a:r>
                  <a:rPr lang="zh-CN" altLang="en-US" dirty="0"/>
                  <a:t>按</a:t>
                </a:r>
                <a:r>
                  <a:rPr lang="en-US" altLang="zh-CN" dirty="0"/>
                  <a:t>5</a:t>
                </a:r>
                <a:r>
                  <a:rPr lang="zh-CN" altLang="en-US" dirty="0"/>
                  <a:t>月的计算结果，当</a:t>
                </a:r>
                <a:r>
                  <a:rPr lang="en-US" altLang="zh-CN" dirty="0"/>
                  <a:t>kicker</a:t>
                </a:r>
                <a:r>
                  <a:rPr lang="zh-CN" altLang="en-US" dirty="0"/>
                  <a:t>的踢角设置在</a:t>
                </a:r>
                <a14:m>
                  <m:oMath xmlns:m="http://schemas.openxmlformats.org/officeDocument/2006/math">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2.842</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sSup>
                      <m:sSupPr>
                        <m:ctrlP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ctrlPr>
                      </m:sSupPr>
                      <m:e>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10</m:t>
                        </m:r>
                      </m:e>
                      <m:sup>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−7</m:t>
                        </m:r>
                      </m:sup>
                    </m:sSup>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𝑟𝑎𝑑</m:t>
                    </m:r>
                    <m:r>
                      <a:rPr lang="zh-CN" altLang="en-US" i="1">
                        <a:solidFill>
                          <a:prstClr val="black"/>
                        </a:solidFill>
                        <a:latin typeface="Cambria Math" panose="02040503050406030204" pitchFamily="18" charset="0"/>
                        <a:ea typeface="Cambria Math" panose="02040503050406030204" pitchFamily="18" charset="0"/>
                      </a:rPr>
                      <m:t>时</m:t>
                    </m:r>
                  </m:oMath>
                </a14:m>
                <a:r>
                  <a:rPr lang="zh-CN" altLang="en-US" dirty="0"/>
                  <a:t>，忽略自发辐射效应、同步辐射阻尼和随机效应，进行自旋跟踪，得到的自旋共振强度约为</a:t>
                </a:r>
                <a14:m>
                  <m:oMath xmlns:m="http://schemas.openxmlformats.org/officeDocument/2006/math">
                    <m:r>
                      <a:rPr lang="zh-CN" altLang="en-US" i="1" smtClean="0">
                        <a:latin typeface="Cambria Math" panose="02040503050406030204" pitchFamily="18" charset="0"/>
                      </a:rPr>
                      <m:t>𝜀</m:t>
                    </m:r>
                    <m:r>
                      <a:rPr lang="en-US" altLang="zh-CN" b="0" i="1" smtClean="0">
                        <a:latin typeface="Cambria Math" panose="02040503050406030204" pitchFamily="18" charset="0"/>
                      </a:rPr>
                      <m:t>=1.48</m:t>
                    </m:r>
                    <m:r>
                      <a:rPr lang="en-US" altLang="zh-CN" b="0" i="1" smtClean="0">
                        <a:latin typeface="Cambria Math" panose="02040503050406030204" pitchFamily="18" charset="0"/>
                        <a:ea typeface="Cambria Math" panose="02040503050406030204" pitchFamily="18" charset="0"/>
                      </a:rPr>
                      <m:t>×</m:t>
                    </m:r>
                    <m:sSup>
                      <m:sSupPr>
                        <m:ctrlPr>
                          <a:rPr lang="en-US" altLang="zh-CN" b="0" i="1" smtClean="0">
                            <a:latin typeface="Cambria Math" panose="02040503050406030204" pitchFamily="18" charset="0"/>
                            <a:ea typeface="Cambria Math" panose="02040503050406030204" pitchFamily="18" charset="0"/>
                          </a:rPr>
                        </m:ctrlPr>
                      </m:sSupPr>
                      <m:e>
                        <m:r>
                          <a:rPr lang="en-US" altLang="zh-CN" b="0" i="1" smtClean="0">
                            <a:latin typeface="Cambria Math" panose="02040503050406030204" pitchFamily="18" charset="0"/>
                            <a:ea typeface="Cambria Math" panose="02040503050406030204" pitchFamily="18" charset="0"/>
                          </a:rPr>
                          <m:t>10</m:t>
                        </m:r>
                      </m:e>
                      <m:sup>
                        <m:r>
                          <a:rPr lang="en-US" altLang="zh-CN" b="0" i="1" smtClean="0">
                            <a:latin typeface="Cambria Math" panose="02040503050406030204" pitchFamily="18" charset="0"/>
                            <a:ea typeface="Cambria Math" panose="02040503050406030204" pitchFamily="18" charset="0"/>
                          </a:rPr>
                          <m:t>−6</m:t>
                        </m:r>
                      </m:sup>
                    </m:sSup>
                  </m:oMath>
                </a14:m>
                <a:r>
                  <a:rPr lang="zh-CN" altLang="en-US" dirty="0"/>
                  <a:t>和</a:t>
                </a:r>
                <a14:m>
                  <m:oMath xmlns:m="http://schemas.openxmlformats.org/officeDocument/2006/math">
                    <m:d>
                      <m:dPr>
                        <m:begChr m:val="|"/>
                        <m:endChr m:val="|"/>
                        <m:ctrlPr>
                          <a:rPr lang="en-US" altLang="zh-CN" b="0" i="1" dirty="0" smtClean="0">
                            <a:latin typeface="Cambria Math" panose="02040503050406030204" pitchFamily="18" charset="0"/>
                          </a:rPr>
                        </m:ctrlPr>
                      </m:dPr>
                      <m:e>
                        <m:sSub>
                          <m:sSubPr>
                            <m:ctrlPr>
                              <a:rPr lang="en-US" altLang="zh-CN" b="0" i="1" dirty="0" smtClean="0">
                                <a:latin typeface="Cambria Math" panose="02040503050406030204" pitchFamily="18" charset="0"/>
                              </a:rPr>
                            </m:ctrlPr>
                          </m:sSubPr>
                          <m:e>
                            <m:r>
                              <a:rPr lang="en-US" altLang="zh-CN" b="0" i="1" dirty="0" smtClean="0">
                                <a:latin typeface="Cambria Math" panose="02040503050406030204" pitchFamily="18" charset="0"/>
                              </a:rPr>
                              <m:t>𝐹</m:t>
                            </m:r>
                          </m:e>
                          <m:sub>
                            <m:r>
                              <a:rPr lang="en-US" altLang="zh-CN" b="0" i="1" dirty="0" smtClean="0">
                                <a:latin typeface="Cambria Math" panose="02040503050406030204" pitchFamily="18" charset="0"/>
                              </a:rPr>
                              <m:t>3</m:t>
                            </m:r>
                          </m:sub>
                        </m:sSub>
                      </m:e>
                    </m:d>
                    <m:r>
                      <a:rPr lang="en-US" altLang="zh-CN" b="0" i="1" dirty="0" smtClean="0">
                        <a:latin typeface="Cambria Math" panose="02040503050406030204" pitchFamily="18" charset="0"/>
                      </a:rPr>
                      <m:t>=65</m:t>
                    </m:r>
                  </m:oMath>
                </a14:m>
                <a:endParaRPr lang="en-US" altLang="zh-CN" dirty="0"/>
              </a:p>
              <a:p>
                <a:endParaRPr lang="en-US" altLang="zh-CN" dirty="0"/>
              </a:p>
              <a:p>
                <a:r>
                  <a:rPr lang="en-US" altLang="zh-CN" dirty="0"/>
                  <a:t>Forest </a:t>
                </a:r>
                <a:r>
                  <a:rPr lang="zh-CN" altLang="en-US" dirty="0"/>
                  <a:t>提供了一个</a:t>
                </a:r>
                <a:r>
                  <a:rPr lang="en-US" altLang="zh-CN" dirty="0"/>
                  <a:t>PTC</a:t>
                </a:r>
                <a:r>
                  <a:rPr lang="zh-CN" altLang="en-US" dirty="0"/>
                  <a:t>程序用两种方法来计算自旋共振强度。一种是基于他的标准型理论，一种是逐圈单纯的跟踪自旋矢量。</a:t>
                </a:r>
                <a:endParaRPr lang="en-US" altLang="zh-CN" dirty="0"/>
              </a:p>
              <a:p>
                <a:r>
                  <a:rPr lang="zh-CN" altLang="en-US" dirty="0"/>
                  <a:t>这个程序里有一个小的错误：</a:t>
                </a:r>
                <a:endParaRPr lang="en-US" altLang="zh-CN" dirty="0"/>
              </a:p>
              <a:p>
                <a:pPr marL="0" indent="0">
                  <a:buNone/>
                </a:pPr>
                <a:r>
                  <a:rPr lang="en-US" altLang="zh-CN" dirty="0"/>
                  <a:t>  </a:t>
                </a:r>
                <a:r>
                  <a:rPr lang="zh-CN" altLang="en-US" dirty="0"/>
                  <a:t>在准备进行跟踪时，</a:t>
                </a:r>
                <a:r>
                  <a:rPr lang="en-US" altLang="zh-CN" dirty="0"/>
                  <a:t>Forest </a:t>
                </a:r>
                <a:r>
                  <a:rPr lang="zh-CN" altLang="en-US" dirty="0"/>
                  <a:t>设置的单圈共振穿越速率：</a:t>
                </a:r>
                <a:endParaRPr lang="en-US" altLang="zh-CN" dirty="0"/>
              </a:p>
              <a:p>
                <a:pPr marL="0" indent="0">
                  <a:buNone/>
                </a:pPr>
                <a:r>
                  <a:rPr lang="en-US" altLang="zh-CN" dirty="0"/>
                  <a:t>                                            </a:t>
                </a:r>
                <a14:m>
                  <m:oMath xmlns:m="http://schemas.openxmlformats.org/officeDocument/2006/math">
                    <m:f>
                      <m:fPr>
                        <m:ctrlPr>
                          <a:rPr lang="en-US" altLang="zh-CN" i="1" smtClean="0">
                            <a:latin typeface="Cambria Math" panose="02040503050406030204" pitchFamily="18" charset="0"/>
                          </a:rPr>
                        </m:ctrlPr>
                      </m:fPr>
                      <m:num>
                        <m:r>
                          <m:rPr>
                            <m:sty m:val="p"/>
                          </m:rPr>
                          <a:rPr lang="en-US" altLang="zh-CN" i="1">
                            <a:latin typeface="Cambria Math" panose="02040503050406030204" pitchFamily="18" charset="0"/>
                          </a:rPr>
                          <m:t>d</m:t>
                        </m:r>
                        <m:r>
                          <a:rPr lang="zh-CN" altLang="en-US" i="1" smtClean="0">
                            <a:latin typeface="Cambria Math" panose="02040503050406030204" pitchFamily="18" charset="0"/>
                          </a:rPr>
                          <m:t>𝜈</m:t>
                        </m:r>
                      </m:num>
                      <m:den>
                        <m:r>
                          <a:rPr lang="en-US" altLang="zh-CN" b="0" i="1" smtClean="0">
                            <a:latin typeface="Cambria Math" panose="02040503050406030204" pitchFamily="18" charset="0"/>
                          </a:rPr>
                          <m:t>𝑑𝑛</m:t>
                        </m:r>
                      </m:den>
                    </m:f>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sSup>
                          <m:sSupPr>
                            <m:ctrlPr>
                              <a:rPr lang="en-US" altLang="zh-CN" b="0" i="1" smtClean="0">
                                <a:latin typeface="Cambria Math" panose="02040503050406030204" pitchFamily="18" charset="0"/>
                              </a:rPr>
                            </m:ctrlPr>
                          </m:sSupPr>
                          <m:e>
                            <m:r>
                              <a:rPr lang="zh-CN" altLang="en-US" b="0" i="1" smtClean="0">
                                <a:latin typeface="Cambria Math" panose="02040503050406030204" pitchFamily="18" charset="0"/>
                              </a:rPr>
                              <m:t>𝜀</m:t>
                            </m:r>
                          </m:e>
                          <m:sup>
                            <m:r>
                              <a:rPr lang="en-US" altLang="zh-CN" b="0" i="1" smtClean="0">
                                <a:latin typeface="Cambria Math" panose="02040503050406030204" pitchFamily="18" charset="0"/>
                              </a:rPr>
                              <m:t>2</m:t>
                            </m:r>
                          </m:sup>
                        </m:sSup>
                      </m:num>
                      <m:den>
                        <m:r>
                          <a:rPr lang="en-US" altLang="zh-CN" b="0" i="0" smtClean="0">
                            <a:latin typeface="Cambria Math" panose="02040503050406030204" pitchFamily="18" charset="0"/>
                          </a:rPr>
                          <m:t>4</m:t>
                        </m:r>
                        <m:r>
                          <m:rPr>
                            <m:sty m:val="p"/>
                          </m:rPr>
                          <a:rPr lang="en-US" altLang="zh-CN" b="0" i="0" smtClean="0">
                            <a:latin typeface="Cambria Math" panose="02040503050406030204" pitchFamily="18" charset="0"/>
                          </a:rPr>
                          <m:t>ln</m:t>
                        </m:r>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f>
                              <m:fPr>
                                <m:ctrlPr>
                                  <a:rPr lang="en-US" altLang="zh-CN" b="0" i="1" smtClean="0">
                                    <a:latin typeface="Cambria Math" panose="02040503050406030204" pitchFamily="18" charset="0"/>
                                  </a:rPr>
                                </m:ctrlPr>
                              </m:fPr>
                              <m:num>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𝑃</m:t>
                                    </m:r>
                                  </m:e>
                                  <m:sub>
                                    <m:r>
                                      <a:rPr lang="en-US" altLang="zh-CN" b="0" i="1" smtClean="0">
                                        <a:latin typeface="Cambria Math" panose="02040503050406030204" pitchFamily="18" charset="0"/>
                                      </a:rPr>
                                      <m:t>𝑖</m:t>
                                    </m:r>
                                  </m:sub>
                                </m:sSub>
                              </m:num>
                              <m:den>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𝑃</m:t>
                                    </m:r>
                                  </m:e>
                                  <m:sub>
                                    <m:r>
                                      <a:rPr lang="en-US" altLang="zh-CN" b="0" i="1" smtClean="0">
                                        <a:latin typeface="Cambria Math" panose="02040503050406030204" pitchFamily="18" charset="0"/>
                                      </a:rPr>
                                      <m:t>𝑓</m:t>
                                    </m:r>
                                  </m:sub>
                                </m:sSub>
                              </m:den>
                            </m:f>
                          </m:num>
                          <m:den>
                            <m:r>
                              <a:rPr lang="en-US" altLang="zh-CN" b="0" i="1" smtClean="0">
                                <a:latin typeface="Cambria Math" panose="02040503050406030204" pitchFamily="18" charset="0"/>
                              </a:rPr>
                              <m:t>2</m:t>
                            </m:r>
                          </m:den>
                        </m:f>
                        <m:r>
                          <a:rPr lang="en-US" altLang="zh-CN" b="0" i="1" smtClean="0">
                            <a:latin typeface="Cambria Math" panose="02040503050406030204" pitchFamily="18" charset="0"/>
                          </a:rPr>
                          <m:t>)</m:t>
                        </m:r>
                      </m:den>
                    </m:f>
                  </m:oMath>
                </a14:m>
                <a:endParaRPr lang="zh-CN" altLang="en-US" dirty="0"/>
              </a:p>
            </p:txBody>
          </p:sp>
        </mc:Choice>
        <mc:Fallback>
          <p:sp>
            <p:nvSpPr>
              <p:cNvPr id="3" name="内容占位符 2">
                <a:extLst>
                  <a:ext uri="{FF2B5EF4-FFF2-40B4-BE49-F238E27FC236}">
                    <a16:creationId xmlns:a16="http://schemas.microsoft.com/office/drawing/2014/main" id="{3DDC890F-59E1-512F-4AA6-1D97A33EB07B}"/>
                  </a:ext>
                </a:extLst>
              </p:cNvPr>
              <p:cNvSpPr>
                <a:spLocks noGrp="1" noRot="1" noChangeAspect="1" noMove="1" noResize="1" noEditPoints="1" noAdjustHandles="1" noChangeArrowheads="1" noChangeShapeType="1" noTextEdit="1"/>
              </p:cNvSpPr>
              <p:nvPr>
                <p:ph idx="1"/>
              </p:nvPr>
            </p:nvSpPr>
            <p:spPr>
              <a:xfrm>
                <a:off x="555812" y="1690688"/>
                <a:ext cx="10797988" cy="4943194"/>
              </a:xfrm>
              <a:blipFill>
                <a:blip r:embed="rId2"/>
                <a:stretch>
                  <a:fillRect l="-1016" t="-2096" r="-22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765955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B1725CA7-2D32-57D1-E8E3-D2EA24F494FB}"/>
                  </a:ext>
                </a:extLst>
              </p:cNvPr>
              <p:cNvSpPr>
                <a:spLocks noGrp="1"/>
              </p:cNvSpPr>
              <p:nvPr>
                <p:ph idx="1"/>
              </p:nvPr>
            </p:nvSpPr>
            <p:spPr>
              <a:xfrm>
                <a:off x="838200" y="618565"/>
                <a:ext cx="10515600" cy="5558398"/>
              </a:xfrm>
            </p:spPr>
            <p:txBody>
              <a:bodyPr/>
              <a:lstStyle/>
              <a:p>
                <a:r>
                  <a:rPr lang="zh-CN" altLang="en-US" dirty="0"/>
                  <a:t>但实际上，根据</a:t>
                </a:r>
                <a:r>
                  <a:rPr lang="en-US" altLang="zh-CN" dirty="0"/>
                  <a:t>Froissart-</a:t>
                </a:r>
                <a:r>
                  <a:rPr lang="en-US" altLang="zh-CN" dirty="0" err="1"/>
                  <a:t>Stora</a:t>
                </a:r>
                <a:r>
                  <a:rPr lang="zh-CN" altLang="en-US" dirty="0"/>
                  <a:t>公式，</a:t>
                </a:r>
                <a:endParaRPr lang="en-US" altLang="zh-CN" dirty="0"/>
              </a:p>
              <a:p>
                <a:r>
                  <a:rPr lang="en-US" altLang="zh-CN" dirty="0"/>
                  <a:t>                 </a:t>
                </a:r>
                <a14:m>
                  <m:oMath xmlns:m="http://schemas.openxmlformats.org/officeDocument/2006/math">
                    <m:f>
                      <m:fPr>
                        <m:ctrlPr>
                          <a:rPr lang="en-US" altLang="zh-CN" i="1" smtClean="0">
                            <a:latin typeface="Cambria Math" panose="02040503050406030204" pitchFamily="18" charset="0"/>
                          </a:rPr>
                        </m:ctrlPr>
                      </m:fPr>
                      <m:num>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𝑃</m:t>
                            </m:r>
                          </m:e>
                          <m:sub>
                            <m:r>
                              <a:rPr lang="en-US" altLang="zh-CN" b="0" i="1" smtClean="0">
                                <a:latin typeface="Cambria Math" panose="02040503050406030204" pitchFamily="18" charset="0"/>
                              </a:rPr>
                              <m:t>𝑓</m:t>
                            </m:r>
                          </m:sub>
                        </m:sSub>
                      </m:num>
                      <m:den>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𝑃</m:t>
                            </m:r>
                          </m:e>
                          <m:sub>
                            <m:r>
                              <a:rPr lang="en-US" altLang="zh-CN" b="0" i="1" smtClean="0">
                                <a:latin typeface="Cambria Math" panose="02040503050406030204" pitchFamily="18" charset="0"/>
                              </a:rPr>
                              <m:t>𝑖</m:t>
                            </m:r>
                          </m:sub>
                        </m:sSub>
                      </m:den>
                    </m:f>
                    <m:r>
                      <a:rPr lang="en-US" altLang="zh-CN" b="0" i="1" smtClean="0">
                        <a:latin typeface="Cambria Math" panose="02040503050406030204" pitchFamily="18" charset="0"/>
                      </a:rPr>
                      <m:t>=2</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𝑒</m:t>
                        </m:r>
                      </m:e>
                      <m:sup>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sSup>
                              <m:sSupPr>
                                <m:ctrlPr>
                                  <a:rPr lang="en-US" altLang="zh-CN" b="0" i="1" smtClean="0">
                                    <a:latin typeface="Cambria Math" panose="02040503050406030204" pitchFamily="18" charset="0"/>
                                  </a:rPr>
                                </m:ctrlPr>
                              </m:sSupPr>
                              <m:e>
                                <m:r>
                                  <a:rPr lang="zh-CN" altLang="en-US" b="0" i="1" smtClean="0">
                                    <a:latin typeface="Cambria Math" panose="02040503050406030204" pitchFamily="18" charset="0"/>
                                  </a:rPr>
                                  <m:t>𝜋𝜀</m:t>
                                </m:r>
                              </m:e>
                              <m:sup>
                                <m:r>
                                  <a:rPr lang="en-US" altLang="zh-CN" b="0" i="1" smtClean="0">
                                    <a:latin typeface="Cambria Math" panose="02040503050406030204" pitchFamily="18" charset="0"/>
                                  </a:rPr>
                                  <m:t>2</m:t>
                                </m:r>
                              </m:sup>
                            </m:sSup>
                          </m:num>
                          <m:den>
                            <m:r>
                              <a:rPr lang="en-US" altLang="zh-CN" b="0" i="1" smtClean="0">
                                <a:latin typeface="Cambria Math" panose="02040503050406030204" pitchFamily="18" charset="0"/>
                              </a:rPr>
                              <m:t>2</m:t>
                            </m:r>
                            <m:r>
                              <a:rPr lang="zh-CN" altLang="en-US" b="0" i="1" smtClean="0">
                                <a:latin typeface="Cambria Math" panose="02040503050406030204" pitchFamily="18" charset="0"/>
                              </a:rPr>
                              <m:t>𝛼</m:t>
                            </m:r>
                          </m:den>
                        </m:f>
                      </m:sup>
                    </m:sSup>
                    <m:r>
                      <a:rPr lang="en-US" altLang="zh-CN" b="0" i="1" smtClean="0">
                        <a:latin typeface="Cambria Math" panose="02040503050406030204" pitchFamily="18" charset="0"/>
                      </a:rPr>
                      <m:t>−1</m:t>
                    </m:r>
                  </m:oMath>
                </a14:m>
                <a:r>
                  <a:rPr lang="en-US" altLang="zh-CN" dirty="0"/>
                  <a:t>      </a:t>
                </a:r>
                <a14:m>
                  <m:oMath xmlns:m="http://schemas.openxmlformats.org/officeDocument/2006/math">
                    <m:r>
                      <a:rPr lang="zh-CN" altLang="en-US" i="1" dirty="0" smtClean="0">
                        <a:latin typeface="Cambria Math" panose="02040503050406030204" pitchFamily="18" charset="0"/>
                      </a:rPr>
                      <m:t>𝛼</m:t>
                    </m:r>
                    <m:r>
                      <a:rPr lang="en-US" altLang="zh-CN" b="0" i="1" dirty="0" smtClean="0">
                        <a:latin typeface="Cambria Math" panose="02040503050406030204" pitchFamily="18" charset="0"/>
                      </a:rPr>
                      <m:t>=</m:t>
                    </m:r>
                    <m:f>
                      <m:fPr>
                        <m:ctrlPr>
                          <a:rPr lang="en-US" altLang="zh-CN" b="0" i="1" dirty="0" smtClean="0">
                            <a:latin typeface="Cambria Math" panose="02040503050406030204" pitchFamily="18" charset="0"/>
                          </a:rPr>
                        </m:ctrlPr>
                      </m:fPr>
                      <m:num>
                        <m:r>
                          <a:rPr lang="en-US" altLang="zh-CN" b="0" i="1" dirty="0" smtClean="0">
                            <a:latin typeface="Cambria Math" panose="02040503050406030204" pitchFamily="18" charset="0"/>
                          </a:rPr>
                          <m:t>𝑑</m:t>
                        </m:r>
                        <m:r>
                          <a:rPr lang="zh-CN" altLang="en-US" b="0" i="1" dirty="0" smtClean="0">
                            <a:latin typeface="Cambria Math" panose="02040503050406030204" pitchFamily="18" charset="0"/>
                          </a:rPr>
                          <m:t>𝜈</m:t>
                        </m:r>
                      </m:num>
                      <m:den>
                        <m:r>
                          <a:rPr lang="en-US" altLang="zh-CN" b="0" i="1" dirty="0" smtClean="0">
                            <a:latin typeface="Cambria Math" panose="02040503050406030204" pitchFamily="18" charset="0"/>
                          </a:rPr>
                          <m:t>𝑑</m:t>
                        </m:r>
                        <m:r>
                          <a:rPr lang="zh-CN" altLang="en-US" b="0" i="1" dirty="0" smtClean="0">
                            <a:latin typeface="Cambria Math" panose="02040503050406030204" pitchFamily="18" charset="0"/>
                          </a:rPr>
                          <m:t>𝜃</m:t>
                        </m:r>
                      </m:den>
                    </m:f>
                  </m:oMath>
                </a14:m>
                <a:endParaRPr lang="en-US" altLang="zh-CN" dirty="0"/>
              </a:p>
              <a:p>
                <a:r>
                  <a:rPr lang="en-US" altLang="zh-CN" dirty="0"/>
                  <a:t>  </a:t>
                </a:r>
                <a:r>
                  <a:rPr lang="zh-CN" altLang="en-US" dirty="0"/>
                  <a:t>所以结果应该是</a:t>
                </a:r>
                <a:r>
                  <a:rPr lang="en-US" altLang="zh-CN" dirty="0"/>
                  <a:t>    </a:t>
                </a:r>
                <a14:m>
                  <m:oMath xmlns:m="http://schemas.openxmlformats.org/officeDocument/2006/math">
                    <m:f>
                      <m:fPr>
                        <m:ctrlPr>
                          <a:rPr lang="en-US" altLang="zh-CN" i="1" smtClean="0">
                            <a:latin typeface="Cambria Math" panose="02040503050406030204" pitchFamily="18" charset="0"/>
                          </a:rPr>
                        </m:ctrlPr>
                      </m:fPr>
                      <m:num>
                        <m:r>
                          <a:rPr lang="en-US" altLang="zh-CN" b="0" i="1" smtClean="0">
                            <a:latin typeface="Cambria Math" panose="02040503050406030204" pitchFamily="18" charset="0"/>
                          </a:rPr>
                          <m:t>𝑑</m:t>
                        </m:r>
                        <m:r>
                          <a:rPr lang="zh-CN" altLang="en-US" b="0" i="1" smtClean="0">
                            <a:latin typeface="Cambria Math" panose="02040503050406030204" pitchFamily="18" charset="0"/>
                          </a:rPr>
                          <m:t>𝜈</m:t>
                        </m:r>
                      </m:num>
                      <m:den>
                        <m:r>
                          <a:rPr lang="en-US" altLang="zh-CN" b="0" i="1" smtClean="0">
                            <a:latin typeface="Cambria Math" panose="02040503050406030204" pitchFamily="18" charset="0"/>
                          </a:rPr>
                          <m:t>𝑑𝑛</m:t>
                        </m:r>
                      </m:den>
                    </m:f>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𝑑</m:t>
                        </m:r>
                        <m:r>
                          <a:rPr lang="zh-CN" altLang="en-US" b="0" i="1" smtClean="0">
                            <a:latin typeface="Cambria Math" panose="02040503050406030204" pitchFamily="18" charset="0"/>
                          </a:rPr>
                          <m:t>𝜈</m:t>
                        </m:r>
                      </m:num>
                      <m:den>
                        <m:r>
                          <a:rPr lang="en-US" altLang="zh-CN" b="0" i="1" smtClean="0">
                            <a:latin typeface="Cambria Math" panose="02040503050406030204" pitchFamily="18" charset="0"/>
                          </a:rPr>
                          <m:t>𝑑</m:t>
                        </m:r>
                        <m:r>
                          <a:rPr lang="zh-CN" altLang="en-US" b="0" i="1" smtClean="0">
                            <a:latin typeface="Cambria Math" panose="02040503050406030204" pitchFamily="18" charset="0"/>
                          </a:rPr>
                          <m:t>𝜃</m:t>
                        </m:r>
                      </m:den>
                    </m:f>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𝑑</m:t>
                        </m:r>
                        <m:r>
                          <a:rPr lang="zh-CN" altLang="en-US" b="0" i="1" smtClean="0">
                            <a:latin typeface="Cambria Math" panose="02040503050406030204" pitchFamily="18" charset="0"/>
                          </a:rPr>
                          <m:t>𝜃</m:t>
                        </m:r>
                      </m:num>
                      <m:den>
                        <m:r>
                          <a:rPr lang="en-US" altLang="zh-CN" b="0" i="1" smtClean="0">
                            <a:latin typeface="Cambria Math" panose="02040503050406030204" pitchFamily="18" charset="0"/>
                          </a:rPr>
                          <m:t>𝑑𝑛</m:t>
                        </m:r>
                      </m:den>
                    </m:f>
                    <m:r>
                      <a:rPr lang="en-US" altLang="zh-CN" b="0" i="1" smtClean="0">
                        <a:latin typeface="Cambria Math" panose="02040503050406030204" pitchFamily="18" charset="0"/>
                      </a:rPr>
                      <m:t>=2</m:t>
                    </m:r>
                    <m:r>
                      <a:rPr lang="zh-CN" altLang="en-US" b="0" i="1" smtClean="0">
                        <a:latin typeface="Cambria Math" panose="02040503050406030204" pitchFamily="18" charset="0"/>
                      </a:rPr>
                      <m:t>𝜋𝛼</m:t>
                    </m:r>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sSup>
                          <m:sSupPr>
                            <m:ctrlPr>
                              <a:rPr lang="en-US" altLang="zh-CN" b="0" i="1" smtClean="0">
                                <a:latin typeface="Cambria Math" panose="02040503050406030204" pitchFamily="18" charset="0"/>
                              </a:rPr>
                            </m:ctrlPr>
                          </m:sSupPr>
                          <m:e>
                            <m:r>
                              <a:rPr lang="zh-CN" altLang="en-US" b="0" i="1" smtClean="0">
                                <a:latin typeface="Cambria Math" panose="02040503050406030204" pitchFamily="18" charset="0"/>
                              </a:rPr>
                              <m:t>𝜋</m:t>
                            </m:r>
                          </m:e>
                          <m:sup>
                            <m:r>
                              <a:rPr lang="en-US" altLang="zh-CN" b="0" i="1" smtClean="0">
                                <a:latin typeface="Cambria Math" panose="02040503050406030204" pitchFamily="18" charset="0"/>
                              </a:rPr>
                              <m:t>2</m:t>
                            </m:r>
                          </m:sup>
                        </m:sSup>
                        <m:sSup>
                          <m:sSupPr>
                            <m:ctrlPr>
                              <a:rPr lang="en-US" altLang="zh-CN" b="0" i="1" smtClean="0">
                                <a:latin typeface="Cambria Math" panose="02040503050406030204" pitchFamily="18" charset="0"/>
                              </a:rPr>
                            </m:ctrlPr>
                          </m:sSupPr>
                          <m:e>
                            <m:r>
                              <a:rPr lang="zh-CN" altLang="en-US" b="0" i="1" smtClean="0">
                                <a:latin typeface="Cambria Math" panose="02040503050406030204" pitchFamily="18" charset="0"/>
                              </a:rPr>
                              <m:t>𝜀</m:t>
                            </m:r>
                          </m:e>
                          <m:sup>
                            <m:r>
                              <a:rPr lang="en-US" altLang="zh-CN" b="0" i="1" smtClean="0">
                                <a:latin typeface="Cambria Math" panose="02040503050406030204" pitchFamily="18" charset="0"/>
                              </a:rPr>
                              <m:t>2</m:t>
                            </m:r>
                          </m:sup>
                        </m:sSup>
                      </m:num>
                      <m:den>
                        <m:r>
                          <m:rPr>
                            <m:sty m:val="p"/>
                          </m:rPr>
                          <a:rPr lang="en-US" altLang="zh-CN" b="0" i="0" smtClean="0">
                            <a:latin typeface="Cambria Math" panose="02040503050406030204" pitchFamily="18" charset="0"/>
                          </a:rPr>
                          <m:t>ln</m:t>
                        </m:r>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f>
                              <m:fPr>
                                <m:ctrlPr>
                                  <a:rPr lang="en-US" altLang="zh-CN" i="1">
                                    <a:latin typeface="Cambria Math" panose="02040503050406030204" pitchFamily="18" charset="0"/>
                                  </a:rPr>
                                </m:ctrlPr>
                              </m:fPr>
                              <m:num>
                                <m:sSub>
                                  <m:sSubPr>
                                    <m:ctrlPr>
                                      <a:rPr lang="en-US" altLang="zh-CN" i="1">
                                        <a:latin typeface="Cambria Math" panose="02040503050406030204" pitchFamily="18" charset="0"/>
                                      </a:rPr>
                                    </m:ctrlPr>
                                  </m:sSubPr>
                                  <m:e>
                                    <m:r>
                                      <a:rPr lang="en-US" altLang="zh-CN" i="1">
                                        <a:latin typeface="Cambria Math" panose="02040503050406030204" pitchFamily="18" charset="0"/>
                                      </a:rPr>
                                      <m:t>𝑃</m:t>
                                    </m:r>
                                  </m:e>
                                  <m:sub>
                                    <m:r>
                                      <a:rPr lang="en-US" altLang="zh-CN" i="1">
                                        <a:latin typeface="Cambria Math" panose="02040503050406030204" pitchFamily="18" charset="0"/>
                                      </a:rPr>
                                      <m:t>𝑓</m:t>
                                    </m:r>
                                  </m:sub>
                                </m:sSub>
                              </m:num>
                              <m:den>
                                <m:sSub>
                                  <m:sSubPr>
                                    <m:ctrlPr>
                                      <a:rPr lang="en-US" altLang="zh-CN" i="1">
                                        <a:latin typeface="Cambria Math" panose="02040503050406030204" pitchFamily="18" charset="0"/>
                                      </a:rPr>
                                    </m:ctrlPr>
                                  </m:sSubPr>
                                  <m:e>
                                    <m:r>
                                      <a:rPr lang="en-US" altLang="zh-CN" i="1">
                                        <a:latin typeface="Cambria Math" panose="02040503050406030204" pitchFamily="18" charset="0"/>
                                      </a:rPr>
                                      <m:t>𝑃</m:t>
                                    </m:r>
                                  </m:e>
                                  <m:sub>
                                    <m:r>
                                      <a:rPr lang="en-US" altLang="zh-CN" i="1">
                                        <a:latin typeface="Cambria Math" panose="02040503050406030204" pitchFamily="18" charset="0"/>
                                      </a:rPr>
                                      <m:t>𝑖</m:t>
                                    </m:r>
                                  </m:sub>
                                </m:sSub>
                              </m:den>
                            </m:f>
                          </m:num>
                          <m:den>
                            <m:r>
                              <a:rPr lang="en-US" altLang="zh-CN" b="0" i="1" smtClean="0">
                                <a:latin typeface="Cambria Math" panose="02040503050406030204" pitchFamily="18" charset="0"/>
                              </a:rPr>
                              <m:t>2</m:t>
                            </m:r>
                          </m:den>
                        </m:f>
                        <m:r>
                          <a:rPr lang="en-US" altLang="zh-CN" b="0" i="1" smtClean="0">
                            <a:latin typeface="Cambria Math" panose="02040503050406030204" pitchFamily="18" charset="0"/>
                          </a:rPr>
                          <m:t>)</m:t>
                        </m:r>
                      </m:den>
                    </m:f>
                  </m:oMath>
                </a14:m>
                <a:endParaRPr lang="en-US" altLang="zh-CN" dirty="0"/>
              </a:p>
              <a:p>
                <a:r>
                  <a:rPr lang="en-US" altLang="zh-CN" dirty="0"/>
                  <a:t>  Forest</a:t>
                </a:r>
                <a:r>
                  <a:rPr lang="zh-CN" altLang="en-US" dirty="0"/>
                  <a:t>错误地认为</a:t>
                </a:r>
                <a14:m>
                  <m:oMath xmlns:m="http://schemas.openxmlformats.org/officeDocument/2006/math">
                    <m:f>
                      <m:fPr>
                        <m:ctrlPr>
                          <a:rPr lang="en-US" altLang="zh-CN" i="1" smtClean="0">
                            <a:latin typeface="Cambria Math" panose="02040503050406030204" pitchFamily="18" charset="0"/>
                          </a:rPr>
                        </m:ctrlPr>
                      </m:fPr>
                      <m:num>
                        <m:r>
                          <a:rPr lang="en-US" altLang="zh-CN" b="0" i="1" smtClean="0">
                            <a:latin typeface="Cambria Math" panose="02040503050406030204" pitchFamily="18" charset="0"/>
                          </a:rPr>
                          <m:t>𝑑</m:t>
                        </m:r>
                        <m:r>
                          <a:rPr lang="zh-CN" altLang="en-US" b="0" i="1" smtClean="0">
                            <a:latin typeface="Cambria Math" panose="02040503050406030204" pitchFamily="18" charset="0"/>
                          </a:rPr>
                          <m:t>𝜈</m:t>
                        </m:r>
                      </m:num>
                      <m:den>
                        <m:r>
                          <a:rPr lang="en-US" altLang="zh-CN" b="0" i="1" smtClean="0">
                            <a:latin typeface="Cambria Math" panose="02040503050406030204" pitchFamily="18" charset="0"/>
                          </a:rPr>
                          <m:t>𝑑𝑛</m:t>
                        </m:r>
                      </m:den>
                    </m:f>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zh-CN" altLang="en-US" b="0" i="1" smtClean="0">
                            <a:latin typeface="Cambria Math" panose="02040503050406030204" pitchFamily="18" charset="0"/>
                          </a:rPr>
                          <m:t>𝛼</m:t>
                        </m:r>
                      </m:num>
                      <m:den>
                        <m:r>
                          <a:rPr lang="en-US" altLang="zh-CN" b="0" i="1" smtClean="0">
                            <a:latin typeface="Cambria Math" panose="02040503050406030204" pitchFamily="18" charset="0"/>
                          </a:rPr>
                          <m:t>2</m:t>
                        </m:r>
                        <m:r>
                          <a:rPr lang="zh-CN" altLang="en-US" b="0" i="1" smtClean="0">
                            <a:latin typeface="Cambria Math" panose="02040503050406030204" pitchFamily="18" charset="0"/>
                          </a:rPr>
                          <m:t>𝜋</m:t>
                        </m:r>
                      </m:den>
                    </m:f>
                  </m:oMath>
                </a14:m>
                <a:endParaRPr lang="en-US" altLang="zh-CN" dirty="0"/>
              </a:p>
              <a:p>
                <a:endParaRPr lang="en-US" altLang="zh-CN" dirty="0"/>
              </a:p>
              <a:p>
                <a:r>
                  <a:rPr lang="en-US" altLang="zh-CN" dirty="0"/>
                  <a:t>  </a:t>
                </a:r>
                <a:r>
                  <a:rPr lang="zh-CN" altLang="en-US" dirty="0"/>
                  <a:t>取</a:t>
                </a:r>
                <a14:m>
                  <m:oMath xmlns:m="http://schemas.openxmlformats.org/officeDocument/2006/math">
                    <m:r>
                      <a:rPr lang="zh-CN" altLang="en-US" i="1" smtClean="0">
                        <a:latin typeface="Cambria Math" panose="02040503050406030204" pitchFamily="18" charset="0"/>
                      </a:rPr>
                      <m:t>𝜃</m:t>
                    </m:r>
                    <m:r>
                      <a:rPr lang="en-US" altLang="zh-CN" b="0" i="1" smtClean="0">
                        <a:latin typeface="Cambria Math" panose="02040503050406030204" pitchFamily="18" charset="0"/>
                      </a:rPr>
                      <m:t>=</m:t>
                    </m:r>
                    <m:r>
                      <m:rPr>
                        <m:sty m:val="p"/>
                      </m:rPr>
                      <a:rPr lang="en-US" altLang="zh-CN" i="1">
                        <a:latin typeface="Cambria Math" panose="02040503050406030204" pitchFamily="18" charset="0"/>
                      </a:rPr>
                      <m:t>a</m:t>
                    </m:r>
                  </m:oMath>
                </a14:m>
                <a:r>
                  <a:rPr lang="en-US" altLang="zh-CN" dirty="0"/>
                  <a:t>1=2.842e-7</a:t>
                </a:r>
                <a:r>
                  <a:rPr lang="zh-CN" altLang="en-US" dirty="0"/>
                  <a:t>， </a:t>
                </a:r>
                <a14:m>
                  <m:oMath xmlns:m="http://schemas.openxmlformats.org/officeDocument/2006/math">
                    <m:sSup>
                      <m:sSupPr>
                        <m:ctrlPr>
                          <a:rPr lang="en-US" altLang="zh-CN" i="1" smtClean="0">
                            <a:latin typeface="Cambria Math" panose="02040503050406030204" pitchFamily="18" charset="0"/>
                          </a:rPr>
                        </m:ctrlPr>
                      </m:sSupPr>
                      <m:e>
                        <m:r>
                          <a:rPr lang="zh-CN" altLang="en-US" i="1" smtClean="0">
                            <a:latin typeface="Cambria Math" panose="02040503050406030204" pitchFamily="18" charset="0"/>
                          </a:rPr>
                          <m:t>𝜀</m:t>
                        </m:r>
                      </m:e>
                      <m:sup>
                        <m:r>
                          <a:rPr lang="en-US" altLang="zh-CN" b="0" i="1" smtClean="0">
                            <a:latin typeface="Cambria Math" panose="02040503050406030204" pitchFamily="18" charset="0"/>
                          </a:rPr>
                          <m:t>2</m:t>
                        </m:r>
                      </m:sup>
                    </m:sSup>
                    <m:r>
                      <a:rPr lang="en-US" altLang="zh-CN" i="1">
                        <a:latin typeface="Cambria Math" panose="02040503050406030204" pitchFamily="18" charset="0"/>
                      </a:rPr>
                      <m:t>=1.107</m:t>
                    </m:r>
                    <m:r>
                      <a:rPr lang="en-US" altLang="zh-CN" b="0" i="1" smtClean="0">
                        <a:latin typeface="Cambria Math" panose="02040503050406030204" pitchFamily="18" charset="0"/>
                      </a:rPr>
                      <m:t>8</m:t>
                    </m:r>
                    <m:r>
                      <m:rPr>
                        <m:sty m:val="p"/>
                      </m:rPr>
                      <a:rPr lang="en-US" altLang="zh-CN" i="1" smtClean="0">
                        <a:latin typeface="Cambria Math" panose="02040503050406030204" pitchFamily="18" charset="0"/>
                      </a:rPr>
                      <m:t>e</m:t>
                    </m:r>
                    <m:r>
                      <a:rPr lang="en-US" altLang="zh-CN" i="1">
                        <a:latin typeface="Cambria Math" panose="02040503050406030204" pitchFamily="18" charset="0"/>
                      </a:rPr>
                      <m:t>-011</m:t>
                    </m:r>
                  </m:oMath>
                </a14:m>
                <a:r>
                  <a:rPr lang="zh-CN" altLang="en-US" dirty="0"/>
                  <a:t>，</a:t>
                </a:r>
                <a:endParaRPr lang="en-US" altLang="zh-CN" dirty="0"/>
              </a:p>
              <a:p>
                <a:r>
                  <a:rPr lang="en-US" altLang="zh-CN" dirty="0"/>
                  <a:t>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𝐹</m:t>
                        </m:r>
                      </m:e>
                      <m:sub>
                        <m:r>
                          <a:rPr lang="en-US" altLang="zh-CN" b="0" i="1" smtClean="0">
                            <a:latin typeface="Cambria Math" panose="02040503050406030204" pitchFamily="18" charset="0"/>
                          </a:rPr>
                          <m:t>3</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4</m:t>
                        </m:r>
                        <m:r>
                          <a:rPr lang="zh-CN" altLang="en-US" b="0" i="1" smtClean="0">
                            <a:latin typeface="Cambria Math" panose="02040503050406030204" pitchFamily="18" charset="0"/>
                          </a:rPr>
                          <m:t>𝜋𝜀</m:t>
                        </m:r>
                      </m:num>
                      <m:den>
                        <m:r>
                          <a:rPr lang="zh-CN" altLang="en-US" b="0" i="1" smtClean="0">
                            <a:latin typeface="Cambria Math" panose="02040503050406030204" pitchFamily="18" charset="0"/>
                          </a:rPr>
                          <m:t>𝜃</m:t>
                        </m:r>
                      </m:den>
                    </m:f>
                    <m:r>
                      <a:rPr lang="en-US" altLang="zh-CN" b="0" i="1" smtClean="0">
                        <a:latin typeface="Cambria Math" panose="02040503050406030204" pitchFamily="18" charset="0"/>
                      </a:rPr>
                      <m:t>=147.17</m:t>
                    </m:r>
                  </m:oMath>
                </a14:m>
                <a:r>
                  <a:rPr lang="zh-CN" altLang="en-US" dirty="0"/>
                  <a:t>     ？</a:t>
                </a:r>
              </a:p>
            </p:txBody>
          </p:sp>
        </mc:Choice>
        <mc:Fallback>
          <p:sp>
            <p:nvSpPr>
              <p:cNvPr id="3" name="内容占位符 2">
                <a:extLst>
                  <a:ext uri="{FF2B5EF4-FFF2-40B4-BE49-F238E27FC236}">
                    <a16:creationId xmlns:a16="http://schemas.microsoft.com/office/drawing/2014/main" id="{B1725CA7-2D32-57D1-E8E3-D2EA24F494FB}"/>
                  </a:ext>
                </a:extLst>
              </p:cNvPr>
              <p:cNvSpPr>
                <a:spLocks noGrp="1" noRot="1" noChangeAspect="1" noMove="1" noResize="1" noEditPoints="1" noAdjustHandles="1" noChangeArrowheads="1" noChangeShapeType="1" noTextEdit="1"/>
              </p:cNvSpPr>
              <p:nvPr>
                <p:ph idx="1"/>
              </p:nvPr>
            </p:nvSpPr>
            <p:spPr>
              <a:xfrm>
                <a:off x="838200" y="618565"/>
                <a:ext cx="10515600" cy="5558398"/>
              </a:xfrm>
              <a:blipFill>
                <a:blip r:embed="rId2"/>
                <a:stretch>
                  <a:fillRect l="-1043" t="-1974"/>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656216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B3E7F1-8578-BF47-38CE-C59D2F85D55D}"/>
              </a:ext>
            </a:extLst>
          </p:cNvPr>
          <p:cNvSpPr>
            <a:spLocks noGrp="1"/>
          </p:cNvSpPr>
          <p:nvPr>
            <p:ph type="title"/>
          </p:nvPr>
        </p:nvSpPr>
        <p:spPr/>
        <p:txBody>
          <a:bodyPr/>
          <a:lstStyle/>
          <a:p>
            <a:r>
              <a:rPr lang="zh-CN" altLang="en-US" dirty="0"/>
              <a:t>目的</a:t>
            </a:r>
          </a:p>
        </p:txBody>
      </p:sp>
      <p:sp>
        <p:nvSpPr>
          <p:cNvPr id="3" name="内容占位符 2">
            <a:extLst>
              <a:ext uri="{FF2B5EF4-FFF2-40B4-BE49-F238E27FC236}">
                <a16:creationId xmlns:a16="http://schemas.microsoft.com/office/drawing/2014/main" id="{485E8FFA-BAC3-2F4A-B5B9-BFC46B731F56}"/>
              </a:ext>
            </a:extLst>
          </p:cNvPr>
          <p:cNvSpPr>
            <a:spLocks noGrp="1"/>
          </p:cNvSpPr>
          <p:nvPr>
            <p:ph idx="1"/>
          </p:nvPr>
        </p:nvSpPr>
        <p:spPr/>
        <p:txBody>
          <a:bodyPr/>
          <a:lstStyle/>
          <a:p>
            <a:r>
              <a:rPr lang="zh-CN" altLang="en-US" dirty="0"/>
              <a:t>今年春季导出的新公式和计算程序的结果与去年的计算程序显著不同，</a:t>
            </a:r>
            <a:r>
              <a:rPr lang="en-US" altLang="zh-CN" dirty="0" err="1"/>
              <a:t>Touschek</a:t>
            </a:r>
            <a:r>
              <a:rPr lang="zh-CN" altLang="en-US" dirty="0"/>
              <a:t>寿命更长，极化引起的</a:t>
            </a:r>
            <a:r>
              <a:rPr lang="en-US" altLang="zh-CN" dirty="0" err="1"/>
              <a:t>Touschek</a:t>
            </a:r>
            <a:r>
              <a:rPr lang="zh-CN" altLang="en-US" dirty="0"/>
              <a:t>寿命的相对变化更小。</a:t>
            </a:r>
            <a:endParaRPr lang="en-US" altLang="zh-CN" dirty="0"/>
          </a:p>
          <a:p>
            <a:r>
              <a:rPr lang="zh-CN" altLang="en-US" dirty="0"/>
              <a:t>通过比较参考文献对</a:t>
            </a:r>
            <a:r>
              <a:rPr lang="en-US" altLang="zh-CN" dirty="0"/>
              <a:t>ESRF</a:t>
            </a:r>
            <a:r>
              <a:rPr lang="zh-CN" altLang="en-US" dirty="0"/>
              <a:t>的托歇克寿命计算结果和自己的计算结果来检查去年采用的</a:t>
            </a:r>
            <a:r>
              <a:rPr lang="en-US" altLang="zh-CN" dirty="0" err="1"/>
              <a:t>Tousheck</a:t>
            </a:r>
            <a:r>
              <a:rPr lang="zh-CN" altLang="en-US" dirty="0"/>
              <a:t>寿命和计算程序的可靠性。</a:t>
            </a:r>
          </a:p>
          <a:p>
            <a:endParaRPr lang="en-US" altLang="zh-CN" dirty="0"/>
          </a:p>
          <a:p>
            <a:endParaRPr lang="zh-CN" altLang="en-US" dirty="0"/>
          </a:p>
        </p:txBody>
      </p:sp>
    </p:spTree>
    <p:extLst>
      <p:ext uri="{BB962C8B-B14F-4D97-AF65-F5344CB8AC3E}">
        <p14:creationId xmlns:p14="http://schemas.microsoft.com/office/powerpoint/2010/main" val="219449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A6FB75-7EA0-CD8A-8AD3-E509AFB8FC50}"/>
              </a:ext>
            </a:extLst>
          </p:cNvPr>
          <p:cNvSpPr>
            <a:spLocks noGrp="1"/>
          </p:cNvSpPr>
          <p:nvPr>
            <p:ph type="title"/>
          </p:nvPr>
        </p:nvSpPr>
        <p:spPr/>
        <p:txBody>
          <a:bodyPr/>
          <a:lstStyle/>
          <a:p>
            <a:r>
              <a:rPr lang="zh-CN" altLang="en-US" dirty="0"/>
              <a:t>文献的计算结果</a:t>
            </a:r>
          </a:p>
        </p:txBody>
      </p:sp>
      <p:sp>
        <p:nvSpPr>
          <p:cNvPr id="3" name="内容占位符 2">
            <a:extLst>
              <a:ext uri="{FF2B5EF4-FFF2-40B4-BE49-F238E27FC236}">
                <a16:creationId xmlns:a16="http://schemas.microsoft.com/office/drawing/2014/main" id="{8D04516D-91B3-6B3D-48F6-4128DE7D0423}"/>
              </a:ext>
            </a:extLst>
          </p:cNvPr>
          <p:cNvSpPr>
            <a:spLocks noGrp="1"/>
          </p:cNvSpPr>
          <p:nvPr>
            <p:ph idx="1"/>
          </p:nvPr>
        </p:nvSpPr>
        <p:spPr>
          <a:xfrm>
            <a:off x="838200" y="1825624"/>
            <a:ext cx="10515600" cy="4544695"/>
          </a:xfrm>
        </p:spPr>
        <p:txBody>
          <a:bodyPr>
            <a:normAutofit lnSpcReduction="10000"/>
          </a:bodyPr>
          <a:lstStyle/>
          <a:p>
            <a:r>
              <a:rPr lang="zh-CN" altLang="en-US" dirty="0"/>
              <a:t>参考文献：</a:t>
            </a:r>
            <a:endParaRPr lang="en-US" altLang="zh-CN" dirty="0"/>
          </a:p>
          <a:p>
            <a:r>
              <a:rPr lang="en-US" altLang="zh-CN" dirty="0"/>
              <a:t>1.Nicola </a:t>
            </a:r>
            <a:r>
              <a:rPr lang="en-US" altLang="zh-CN" dirty="0" err="1"/>
              <a:t>Carmignani</a:t>
            </a:r>
            <a:r>
              <a:rPr lang="en-US" altLang="zh-CN" dirty="0"/>
              <a:t>, </a:t>
            </a:r>
            <a:r>
              <a:rPr lang="en-US" altLang="zh-CN" dirty="0" err="1"/>
              <a:t>Touschek</a:t>
            </a:r>
            <a:r>
              <a:rPr lang="en-US" altLang="zh-CN" dirty="0"/>
              <a:t> lifetime Study and Optimization of the European Synchrotron Radiation Facility  Present and </a:t>
            </a:r>
            <a:r>
              <a:rPr lang="en-US" altLang="zh-CN" dirty="0" err="1"/>
              <a:t>Upgradde</a:t>
            </a:r>
            <a:r>
              <a:rPr lang="en-US" altLang="zh-CN" dirty="0"/>
              <a:t> lattice, Doctorate thesis, 2013</a:t>
            </a:r>
          </a:p>
          <a:p>
            <a:r>
              <a:rPr lang="en-US" altLang="zh-CN" dirty="0"/>
              <a:t>2. </a:t>
            </a:r>
            <a:r>
              <a:rPr lang="en-US" altLang="zh-CN" dirty="0" err="1"/>
              <a:t>N.Carmignani</a:t>
            </a:r>
            <a:r>
              <a:rPr lang="en-US" altLang="zh-CN" dirty="0"/>
              <a:t>, Modeling and Measurements of Spin Depolarization, Proceedings of IPAC2015</a:t>
            </a:r>
          </a:p>
          <a:p>
            <a:r>
              <a:rPr lang="en-US" altLang="zh-CN" dirty="0"/>
              <a:t>3. </a:t>
            </a:r>
            <a:r>
              <a:rPr lang="en-US" altLang="zh-CN" dirty="0" err="1"/>
              <a:t>B.Nash</a:t>
            </a:r>
            <a:r>
              <a:rPr lang="en-US" altLang="zh-CN" dirty="0"/>
              <a:t> ,</a:t>
            </a:r>
            <a:r>
              <a:rPr lang="en-US" altLang="zh-CN" dirty="0" err="1"/>
              <a:t>Touschek</a:t>
            </a:r>
            <a:r>
              <a:rPr lang="en-US" altLang="zh-CN" dirty="0"/>
              <a:t> lifetime and momentum acceptance measurements for ESRF, Proceedings of IPAC2011</a:t>
            </a:r>
          </a:p>
          <a:p>
            <a:endParaRPr lang="en-US" altLang="zh-CN" dirty="0"/>
          </a:p>
          <a:p>
            <a:r>
              <a:rPr lang="zh-CN" altLang="en-US" dirty="0"/>
              <a:t>主要参考文献</a:t>
            </a:r>
            <a:r>
              <a:rPr lang="en-US" altLang="zh-CN" dirty="0"/>
              <a:t>1</a:t>
            </a:r>
          </a:p>
          <a:p>
            <a:pPr marL="0" indent="0">
              <a:buNone/>
            </a:pPr>
            <a:endParaRPr lang="zh-CN" altLang="en-US" dirty="0"/>
          </a:p>
        </p:txBody>
      </p:sp>
    </p:spTree>
    <p:extLst>
      <p:ext uri="{BB962C8B-B14F-4D97-AF65-F5344CB8AC3E}">
        <p14:creationId xmlns:p14="http://schemas.microsoft.com/office/powerpoint/2010/main" val="1511044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8D2E50C0-39FD-8DE0-979D-9628BAF44D3F}"/>
              </a:ext>
            </a:extLst>
          </p:cNvPr>
          <p:cNvSpPr>
            <a:spLocks noGrp="1"/>
          </p:cNvSpPr>
          <p:nvPr>
            <p:ph idx="1"/>
          </p:nvPr>
        </p:nvSpPr>
        <p:spPr>
          <a:xfrm>
            <a:off x="838200" y="358588"/>
            <a:ext cx="10515600" cy="6176683"/>
          </a:xfrm>
        </p:spPr>
        <p:txBody>
          <a:bodyPr/>
          <a:lstStyle/>
          <a:p>
            <a:r>
              <a:rPr lang="zh-CN" altLang="en-US" dirty="0"/>
              <a:t>参考文献</a:t>
            </a:r>
            <a:r>
              <a:rPr lang="en-US" altLang="zh-CN" dirty="0"/>
              <a:t>3</a:t>
            </a:r>
            <a:r>
              <a:rPr lang="zh-CN" altLang="en-US" dirty="0"/>
              <a:t>：</a:t>
            </a:r>
            <a:endParaRPr lang="en-US" altLang="zh-CN" dirty="0"/>
          </a:p>
          <a:p>
            <a:r>
              <a:rPr lang="en-US" altLang="zh-CN" dirty="0"/>
              <a:t>     </a:t>
            </a:r>
            <a:r>
              <a:rPr lang="zh-CN" altLang="en-US" dirty="0"/>
              <a:t>区域</a:t>
            </a:r>
            <a:r>
              <a:rPr lang="en-US" altLang="zh-CN" dirty="0"/>
              <a:t>1</a:t>
            </a:r>
            <a:r>
              <a:rPr lang="zh-CN" altLang="en-US" dirty="0"/>
              <a:t>的动量接受度是</a:t>
            </a:r>
            <a:r>
              <a:rPr lang="en-US" altLang="zh-CN" dirty="0"/>
              <a:t>rf</a:t>
            </a:r>
            <a:r>
              <a:rPr lang="zh-CN" altLang="en-US" dirty="0"/>
              <a:t>接受，区域</a:t>
            </a:r>
            <a:r>
              <a:rPr lang="en-US" altLang="zh-CN" dirty="0"/>
              <a:t>2</a:t>
            </a:r>
            <a:r>
              <a:rPr lang="zh-CN" altLang="en-US" dirty="0"/>
              <a:t>的动量接受度是动力学接受度。</a:t>
            </a:r>
            <a:endParaRPr lang="en-US" altLang="zh-CN" dirty="0"/>
          </a:p>
          <a:p>
            <a:r>
              <a:rPr lang="en-US" altLang="zh-CN" dirty="0"/>
              <a:t>     </a:t>
            </a:r>
            <a:r>
              <a:rPr lang="zh-CN" altLang="en-US" dirty="0"/>
              <a:t>当腔压为</a:t>
            </a:r>
            <a:r>
              <a:rPr lang="en-US" altLang="zh-CN" dirty="0"/>
              <a:t>8MeV</a:t>
            </a:r>
            <a:r>
              <a:rPr lang="zh-CN" altLang="en-US" dirty="0"/>
              <a:t>时，托歇克寿命大于</a:t>
            </a:r>
            <a:r>
              <a:rPr lang="en-US" altLang="zh-CN" dirty="0"/>
              <a:t>12h</a:t>
            </a:r>
            <a:r>
              <a:rPr lang="zh-CN" altLang="en-US" dirty="0"/>
              <a:t>，接近</a:t>
            </a:r>
            <a:r>
              <a:rPr lang="en-US" altLang="zh-CN" dirty="0"/>
              <a:t>13h</a:t>
            </a:r>
          </a:p>
          <a:p>
            <a:r>
              <a:rPr lang="en-US" altLang="zh-CN" dirty="0"/>
              <a:t>     </a:t>
            </a:r>
            <a:r>
              <a:rPr lang="zh-CN" altLang="en-US" dirty="0"/>
              <a:t>没有直接给出上述托歇克曲线使用的填充方式和束团尺寸</a:t>
            </a:r>
          </a:p>
        </p:txBody>
      </p:sp>
      <p:pic>
        <p:nvPicPr>
          <p:cNvPr id="5" name="图片 4">
            <a:extLst>
              <a:ext uri="{FF2B5EF4-FFF2-40B4-BE49-F238E27FC236}">
                <a16:creationId xmlns:a16="http://schemas.microsoft.com/office/drawing/2014/main" id="{8EF43D1F-09D1-FD2A-4AF8-0F66E6C26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9647" y="3343836"/>
            <a:ext cx="3742739" cy="2808571"/>
          </a:xfrm>
          <a:prstGeom prst="rect">
            <a:avLst/>
          </a:prstGeom>
        </p:spPr>
      </p:pic>
    </p:spTree>
    <p:extLst>
      <p:ext uri="{BB962C8B-B14F-4D97-AF65-F5344CB8AC3E}">
        <p14:creationId xmlns:p14="http://schemas.microsoft.com/office/powerpoint/2010/main" val="2673484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09B76831-AC69-99AF-3B4A-D2F2D570FE18}"/>
                  </a:ext>
                </a:extLst>
              </p:cNvPr>
              <p:cNvSpPr>
                <a:spLocks noGrp="1"/>
              </p:cNvSpPr>
              <p:nvPr>
                <p:ph idx="1"/>
              </p:nvPr>
            </p:nvSpPr>
            <p:spPr>
              <a:xfrm>
                <a:off x="838200" y="448235"/>
                <a:ext cx="10515600" cy="5728728"/>
              </a:xfrm>
            </p:spPr>
            <p:txBody>
              <a:bodyPr/>
              <a:lstStyle/>
              <a:p>
                <a:r>
                  <a:rPr lang="zh-CN" altLang="en-US" dirty="0"/>
                  <a:t>参考文献</a:t>
                </a:r>
                <a:r>
                  <a:rPr lang="en-US" altLang="zh-CN" dirty="0"/>
                  <a:t>2</a:t>
                </a:r>
                <a:r>
                  <a:rPr lang="zh-CN" altLang="en-US" dirty="0"/>
                  <a:t>：</a:t>
                </a:r>
                <a:endParaRPr lang="en-US" altLang="zh-CN" dirty="0"/>
              </a:p>
              <a:p>
                <a:r>
                  <a:rPr lang="en-US" altLang="zh-CN" dirty="0"/>
                  <a:t>    </a:t>
                </a:r>
                <a:r>
                  <a:rPr lang="zh-CN" altLang="en-US" dirty="0"/>
                  <a:t>取</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𝑃</m:t>
                        </m:r>
                      </m:e>
                      <m:sub>
                        <m:r>
                          <a:rPr lang="en-US" altLang="zh-CN" b="0" i="1" smtClean="0">
                            <a:latin typeface="Cambria Math" panose="02040503050406030204" pitchFamily="18" charset="0"/>
                          </a:rPr>
                          <m:t>𝑑𝑘</m:t>
                        </m:r>
                      </m:sub>
                    </m:sSub>
                    <m:r>
                      <a:rPr lang="en-US" altLang="zh-CN" b="0" i="1" smtClean="0">
                        <a:latin typeface="Cambria Math" panose="02040503050406030204" pitchFamily="18" charset="0"/>
                      </a:rPr>
                      <m:t>=0.9238</m:t>
                    </m:r>
                  </m:oMath>
                </a14:m>
                <a:r>
                  <a:rPr lang="en-US" altLang="zh-CN" dirty="0"/>
                  <a:t>, </a:t>
                </a:r>
                <a:r>
                  <a:rPr lang="zh-CN" altLang="en-US" dirty="0"/>
                  <a:t>全局恒定的动量接受度</a:t>
                </a:r>
                <a:r>
                  <a:rPr lang="en-US" altLang="zh-CN" dirty="0"/>
                  <a:t>2.5%</a:t>
                </a:r>
                <a:r>
                  <a:rPr lang="zh-CN" altLang="en-US" dirty="0"/>
                  <a:t>，托歇克寿命的相对增加量为</a:t>
                </a:r>
                <a:r>
                  <a:rPr lang="en-US" altLang="zh-CN" dirty="0"/>
                  <a:t>15.1%</a:t>
                </a:r>
              </a:p>
              <a:p>
                <a:r>
                  <a:rPr lang="en-US" altLang="zh-CN" dirty="0"/>
                  <a:t>    </a:t>
                </a:r>
                <a:r>
                  <a:rPr lang="zh-CN" altLang="en-US" dirty="0"/>
                  <a:t>没有直接给出填充方式和束团尺寸</a:t>
                </a:r>
                <a:endParaRPr lang="en-US" altLang="zh-CN" dirty="0"/>
              </a:p>
              <a:p>
                <a:r>
                  <a:rPr lang="en-US" altLang="zh-CN" dirty="0"/>
                  <a:t>    </a:t>
                </a:r>
                <a:r>
                  <a:rPr lang="zh-CN" altLang="en-US" dirty="0"/>
                  <a:t>给出了对流强和束长归一化的托歇克寿命随时间的变化</a:t>
                </a:r>
              </a:p>
            </p:txBody>
          </p:sp>
        </mc:Choice>
        <mc:Fallback xmlns="">
          <p:sp>
            <p:nvSpPr>
              <p:cNvPr id="3" name="内容占位符 2">
                <a:extLst>
                  <a:ext uri="{FF2B5EF4-FFF2-40B4-BE49-F238E27FC236}">
                    <a16:creationId xmlns:a16="http://schemas.microsoft.com/office/drawing/2014/main" id="{09B76831-AC69-99AF-3B4A-D2F2D570FE18}"/>
                  </a:ext>
                </a:extLst>
              </p:cNvPr>
              <p:cNvSpPr>
                <a:spLocks noGrp="1" noRot="1" noChangeAspect="1" noMove="1" noResize="1" noEditPoints="1" noAdjustHandles="1" noChangeArrowheads="1" noChangeShapeType="1" noTextEdit="1"/>
              </p:cNvSpPr>
              <p:nvPr>
                <p:ph idx="1"/>
              </p:nvPr>
            </p:nvSpPr>
            <p:spPr>
              <a:xfrm>
                <a:off x="838200" y="448235"/>
                <a:ext cx="10515600" cy="5728728"/>
              </a:xfrm>
              <a:blipFill>
                <a:blip r:embed="rId2"/>
                <a:stretch>
                  <a:fillRect l="-1043" t="-2023"/>
                </a:stretch>
              </a:blipFill>
            </p:spPr>
            <p:txBody>
              <a:bodyPr/>
              <a:lstStyle/>
              <a:p>
                <a:r>
                  <a:rPr lang="zh-CN" altLang="en-US">
                    <a:noFill/>
                  </a:rPr>
                  <a:t> </a:t>
                </a:r>
              </a:p>
            </p:txBody>
          </p:sp>
        </mc:Fallback>
      </mc:AlternateContent>
      <p:pic>
        <p:nvPicPr>
          <p:cNvPr id="4" name="图片 3">
            <a:extLst>
              <a:ext uri="{FF2B5EF4-FFF2-40B4-BE49-F238E27FC236}">
                <a16:creationId xmlns:a16="http://schemas.microsoft.com/office/drawing/2014/main" id="{604F3932-254D-4B2D-024F-42E205C1D8F4}"/>
              </a:ext>
            </a:extLst>
          </p:cNvPr>
          <p:cNvPicPr>
            <a:picLocks noChangeAspect="1"/>
          </p:cNvPicPr>
          <p:nvPr/>
        </p:nvPicPr>
        <p:blipFill>
          <a:blip r:embed="rId3"/>
          <a:stretch>
            <a:fillRect/>
          </a:stretch>
        </p:blipFill>
        <p:spPr>
          <a:xfrm>
            <a:off x="3828839" y="3429000"/>
            <a:ext cx="3853006" cy="2274005"/>
          </a:xfrm>
          <a:prstGeom prst="rect">
            <a:avLst/>
          </a:prstGeom>
        </p:spPr>
      </p:pic>
    </p:spTree>
    <p:extLst>
      <p:ext uri="{BB962C8B-B14F-4D97-AF65-F5344CB8AC3E}">
        <p14:creationId xmlns:p14="http://schemas.microsoft.com/office/powerpoint/2010/main" val="3958096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1E19CD29-3364-1B87-5809-435AF5A05A26}"/>
              </a:ext>
            </a:extLst>
          </p:cNvPr>
          <p:cNvSpPr>
            <a:spLocks noGrp="1"/>
          </p:cNvSpPr>
          <p:nvPr>
            <p:ph idx="1"/>
          </p:nvPr>
        </p:nvSpPr>
        <p:spPr>
          <a:xfrm>
            <a:off x="838200" y="546847"/>
            <a:ext cx="10515600" cy="5907741"/>
          </a:xfrm>
        </p:spPr>
        <p:txBody>
          <a:bodyPr/>
          <a:lstStyle/>
          <a:p>
            <a:r>
              <a:rPr lang="zh-CN" altLang="en-US" dirty="0"/>
              <a:t>参考文献</a:t>
            </a:r>
            <a:r>
              <a:rPr lang="en-US" altLang="zh-CN" dirty="0"/>
              <a:t>1</a:t>
            </a:r>
            <a:r>
              <a:rPr lang="zh-CN" altLang="en-US" dirty="0"/>
              <a:t>：</a:t>
            </a:r>
            <a:br>
              <a:rPr lang="en-US" altLang="zh-CN" dirty="0"/>
            </a:br>
            <a:r>
              <a:rPr lang="en-US" altLang="zh-CN" dirty="0"/>
              <a:t>   </a:t>
            </a:r>
            <a:r>
              <a:rPr lang="zh-CN" altLang="en-US" dirty="0"/>
              <a:t>实际上文献</a:t>
            </a:r>
            <a:r>
              <a:rPr lang="en-US" altLang="zh-CN" dirty="0"/>
              <a:t>2</a:t>
            </a:r>
            <a:r>
              <a:rPr lang="zh-CN" altLang="en-US" dirty="0"/>
              <a:t>参考了文献</a:t>
            </a:r>
            <a:r>
              <a:rPr lang="en-US" altLang="zh-CN" dirty="0"/>
              <a:t>1</a:t>
            </a:r>
            <a:r>
              <a:rPr lang="zh-CN" altLang="en-US" dirty="0"/>
              <a:t>的内容。</a:t>
            </a:r>
            <a:endParaRPr lang="en-US" altLang="zh-CN" dirty="0"/>
          </a:p>
          <a:p>
            <a:r>
              <a:rPr lang="en-US" altLang="zh-CN" dirty="0"/>
              <a:t>   </a:t>
            </a:r>
            <a:r>
              <a:rPr lang="zh-CN" altLang="en-US" dirty="0"/>
              <a:t>首先给出了</a:t>
            </a:r>
            <a:r>
              <a:rPr lang="en-US" altLang="zh-CN" dirty="0"/>
              <a:t>ESRF</a:t>
            </a:r>
            <a:r>
              <a:rPr lang="zh-CN" altLang="en-US" dirty="0"/>
              <a:t>多束团工作模式的参数</a:t>
            </a:r>
          </a:p>
        </p:txBody>
      </p:sp>
      <p:pic>
        <p:nvPicPr>
          <p:cNvPr id="7" name="图片 6">
            <a:extLst>
              <a:ext uri="{FF2B5EF4-FFF2-40B4-BE49-F238E27FC236}">
                <a16:creationId xmlns:a16="http://schemas.microsoft.com/office/drawing/2014/main" id="{F32950F5-2DC1-8A32-6F43-626044EB35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163" y="2161246"/>
            <a:ext cx="5002543" cy="3029318"/>
          </a:xfrm>
          <a:prstGeom prst="rect">
            <a:avLst/>
          </a:prstGeom>
        </p:spPr>
      </p:pic>
    </p:spTree>
    <p:extLst>
      <p:ext uri="{BB962C8B-B14F-4D97-AF65-F5344CB8AC3E}">
        <p14:creationId xmlns:p14="http://schemas.microsoft.com/office/powerpoint/2010/main" val="4063780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C3B32B0D-5A09-BA76-5981-2EED7EEC7016}"/>
                  </a:ext>
                </a:extLst>
              </p:cNvPr>
              <p:cNvSpPr>
                <a:spLocks noGrp="1"/>
              </p:cNvSpPr>
              <p:nvPr>
                <p:ph idx="1"/>
              </p:nvPr>
            </p:nvSpPr>
            <p:spPr>
              <a:xfrm>
                <a:off x="838200" y="475129"/>
                <a:ext cx="10515600" cy="5701834"/>
              </a:xfrm>
            </p:spPr>
            <p:txBody>
              <a:bodyPr/>
              <a:lstStyle/>
              <a:p>
                <a:pPr marL="0" indent="0">
                  <a:buNone/>
                </a:pPr>
                <a:r>
                  <a:rPr lang="zh-CN" altLang="en-US" dirty="0"/>
                  <a:t>作者给出了计算出的托歇克寿命的相对改变：</a:t>
                </a:r>
                <a:endParaRPr lang="en-US" altLang="zh-CN" dirty="0"/>
              </a:p>
              <a:p>
                <a:r>
                  <a:rPr lang="en-US" altLang="zh-CN" dirty="0"/>
                  <a:t> </a:t>
                </a:r>
                <a:r>
                  <a:rPr lang="zh-CN" altLang="en-US" dirty="0"/>
                  <a:t>按他使用的公式，</a:t>
                </a:r>
                <a14:m>
                  <m:oMath xmlns:m="http://schemas.openxmlformats.org/officeDocument/2006/math">
                    <m:f>
                      <m:fPr>
                        <m:ctrlPr>
                          <a:rPr lang="en-US" altLang="zh-CN" i="1" smtClean="0">
                            <a:latin typeface="Cambria Math" panose="02040503050406030204" pitchFamily="18" charset="0"/>
                          </a:rPr>
                        </m:ctrlPr>
                      </m:fPr>
                      <m:num>
                        <m:r>
                          <a:rPr lang="en-US" altLang="zh-CN" b="0" i="1" smtClean="0">
                            <a:latin typeface="Cambria Math" panose="02040503050406030204" pitchFamily="18" charset="0"/>
                          </a:rPr>
                          <m:t>1</m:t>
                        </m:r>
                      </m:num>
                      <m:den>
                        <m:sSub>
                          <m:sSubPr>
                            <m:ctrlPr>
                              <a:rPr lang="en-US" altLang="zh-CN" i="1" smtClean="0">
                                <a:latin typeface="Cambria Math" panose="02040503050406030204" pitchFamily="18" charset="0"/>
                              </a:rPr>
                            </m:ctrlPr>
                          </m:sSubPr>
                          <m:e>
                            <m:r>
                              <a:rPr lang="zh-CN" altLang="en-US" i="1" smtClean="0">
                                <a:latin typeface="Cambria Math" panose="02040503050406030204" pitchFamily="18" charset="0"/>
                              </a:rPr>
                              <m:t>𝜏</m:t>
                            </m:r>
                          </m:e>
                          <m:sub>
                            <m:r>
                              <m:rPr>
                                <m:sty m:val="p"/>
                              </m:rPr>
                              <a:rPr lang="en-US" altLang="zh-CN" i="1">
                                <a:latin typeface="Cambria Math" panose="02040503050406030204" pitchFamily="18" charset="0"/>
                              </a:rPr>
                              <m:t>t</m:t>
                            </m:r>
                          </m:sub>
                        </m:sSub>
                        <m:r>
                          <a:rPr lang="en-US" altLang="zh-CN" b="0" i="1" smtClean="0">
                            <a:latin typeface="Cambria Math" panose="02040503050406030204" pitchFamily="18" charset="0"/>
                          </a:rPr>
                          <m:t>(</m:t>
                        </m:r>
                        <m:r>
                          <a:rPr lang="en-US" altLang="zh-CN" b="0" i="1" smtClean="0">
                            <a:latin typeface="Cambria Math" panose="02040503050406030204" pitchFamily="18" charset="0"/>
                          </a:rPr>
                          <m:t>𝑃</m:t>
                        </m:r>
                        <m:r>
                          <a:rPr lang="en-US" altLang="zh-CN" b="0" i="1" smtClean="0">
                            <a:latin typeface="Cambria Math" panose="02040503050406030204" pitchFamily="18" charset="0"/>
                          </a:rPr>
                          <m:t>)</m:t>
                        </m:r>
                      </m:den>
                    </m:f>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1</m:t>
                        </m:r>
                      </m:num>
                      <m:den>
                        <m:sSub>
                          <m:sSubPr>
                            <m:ctrlPr>
                              <a:rPr lang="en-US" altLang="zh-CN" i="1">
                                <a:latin typeface="Cambria Math" panose="02040503050406030204" pitchFamily="18" charset="0"/>
                              </a:rPr>
                            </m:ctrlPr>
                          </m:sSubPr>
                          <m:e>
                            <m:r>
                              <a:rPr lang="zh-CN" altLang="en-US" i="1">
                                <a:latin typeface="Cambria Math" panose="02040503050406030204" pitchFamily="18" charset="0"/>
                              </a:rPr>
                              <m:t>𝜏</m:t>
                            </m:r>
                          </m:e>
                          <m:sub>
                            <m:r>
                              <m:rPr>
                                <m:sty m:val="p"/>
                              </m:rPr>
                              <a:rPr lang="en-US" altLang="zh-CN" i="1">
                                <a:latin typeface="Cambria Math" panose="02040503050406030204" pitchFamily="18" charset="0"/>
                              </a:rPr>
                              <m:t>t</m:t>
                            </m:r>
                          </m:sub>
                        </m:sSub>
                        <m:r>
                          <a:rPr lang="en-US" altLang="zh-CN" b="0" i="1" smtClean="0">
                            <a:latin typeface="Cambria Math" panose="02040503050406030204" pitchFamily="18" charset="0"/>
                          </a:rPr>
                          <m:t>(0)</m:t>
                        </m:r>
                      </m:den>
                    </m:f>
                    <m:r>
                      <a:rPr lang="en-US" altLang="zh-CN" b="0" i="1" smtClean="0">
                        <a:latin typeface="Cambria Math" panose="02040503050406030204" pitchFamily="18" charset="0"/>
                      </a:rPr>
                      <m:t>+</m:t>
                    </m:r>
                    <m:r>
                      <a:rPr lang="en-US" altLang="zh-CN" b="0" i="1" smtClean="0">
                        <a:latin typeface="Cambria Math" panose="02040503050406030204" pitchFamily="18" charset="0"/>
                      </a:rPr>
                      <m:t>𝑅</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𝑃</m:t>
                        </m:r>
                      </m:e>
                      <m:sup>
                        <m:r>
                          <a:rPr lang="en-US" altLang="zh-CN" b="0" i="1" smtClean="0">
                            <a:latin typeface="Cambria Math" panose="02040503050406030204" pitchFamily="18" charset="0"/>
                          </a:rPr>
                          <m:t>2</m:t>
                        </m:r>
                      </m:sup>
                    </m:sSup>
                  </m:oMath>
                </a14:m>
                <a:endParaRPr lang="en-US" altLang="zh-CN" dirty="0"/>
              </a:p>
              <a:p>
                <a:r>
                  <a:rPr lang="en-US" altLang="zh-CN" dirty="0"/>
                  <a:t> </a:t>
                </a:r>
                <a:r>
                  <a:rPr lang="zh-CN" altLang="en-US" dirty="0"/>
                  <a:t>极化托歇克寿命的分析本领因子</a:t>
                </a:r>
                <a14:m>
                  <m:oMath xmlns:m="http://schemas.openxmlformats.org/officeDocument/2006/math">
                    <m:r>
                      <m:rPr>
                        <m:sty m:val="p"/>
                      </m:rPr>
                      <a:rPr lang="en-US" altLang="zh-CN" b="0" i="0" smtClean="0">
                        <a:latin typeface="Cambria Math" panose="02040503050406030204" pitchFamily="18" charset="0"/>
                      </a:rPr>
                      <m:t>R</m:t>
                    </m:r>
                    <m:r>
                      <a:rPr lang="en-US" altLang="zh-CN" b="0" i="0" smtClean="0">
                        <a:latin typeface="Cambria Math" panose="02040503050406030204" pitchFamily="18" charset="0"/>
                      </a:rPr>
                      <m:t>(</m:t>
                    </m:r>
                    <m:r>
                      <a:rPr lang="el-GR" altLang="zh-CN" i="1">
                        <a:latin typeface="Cambria Math" panose="02040503050406030204" pitchFamily="18" charset="0"/>
                        <a:ea typeface="Cambria Math" panose="02040503050406030204" pitchFamily="18" charset="0"/>
                      </a:rPr>
                      <m:t>𝜖</m:t>
                    </m:r>
                    <m:r>
                      <a:rPr lang="en-US" altLang="zh-CN" b="0" i="0" smtClean="0">
                        <a:latin typeface="Cambria Math" panose="02040503050406030204" pitchFamily="18" charset="0"/>
                      </a:rPr>
                      <m:t>)=</m:t>
                    </m:r>
                    <m:f>
                      <m:fPr>
                        <m:ctrlPr>
                          <a:rPr lang="en-US" altLang="zh-CN" i="1" smtClean="0">
                            <a:latin typeface="Cambria Math" panose="02040503050406030204" pitchFamily="18" charset="0"/>
                          </a:rPr>
                        </m:ctrlPr>
                      </m:fPr>
                      <m:num>
                        <m:r>
                          <a:rPr lang="en-US" altLang="zh-CN" b="0" i="1" smtClean="0">
                            <a:latin typeface="Cambria Math" panose="02040503050406030204" pitchFamily="18" charset="0"/>
                          </a:rPr>
                          <m:t>𝐹</m:t>
                        </m:r>
                      </m:num>
                      <m:den>
                        <m:r>
                          <a:rPr lang="en-US" altLang="zh-CN" b="0" i="1" smtClean="0">
                            <a:latin typeface="Cambria Math" panose="02040503050406030204" pitchFamily="18" charset="0"/>
                          </a:rPr>
                          <m:t>𝐶</m:t>
                        </m:r>
                      </m:den>
                    </m:f>
                    <m:r>
                      <a:rPr lang="zh-CN" altLang="en-US" i="1">
                        <a:latin typeface="Cambria Math" panose="02040503050406030204" pitchFamily="18" charset="0"/>
                      </a:rPr>
                      <m:t>仅</m:t>
                    </m:r>
                  </m:oMath>
                </a14:m>
                <a:r>
                  <a:rPr lang="zh-CN" altLang="en-US" dirty="0"/>
                  <a:t>依赖于</a:t>
                </a:r>
                <a14:m>
                  <m:oMath xmlns:m="http://schemas.openxmlformats.org/officeDocument/2006/math">
                    <m:r>
                      <m:rPr>
                        <m:sty m:val="p"/>
                      </m:rPr>
                      <a:rPr lang="el-GR" altLang="zh-CN" b="0" i="1" smtClean="0">
                        <a:latin typeface="Cambria Math" panose="02040503050406030204" pitchFamily="18" charset="0"/>
                        <a:ea typeface="Cambria Math" panose="02040503050406030204" pitchFamily="18" charset="0"/>
                      </a:rPr>
                      <m:t>ϵ</m:t>
                    </m:r>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zh-CN" altLang="en-US" b="0" i="1" smtClean="0">
                            <a:latin typeface="Cambria Math" panose="02040503050406030204" pitchFamily="18" charset="0"/>
                          </a:rPr>
                          <m:t>𝛿</m:t>
                        </m:r>
                      </m:num>
                      <m:den>
                        <m:r>
                          <a:rPr lang="zh-CN" altLang="en-US" b="0" i="1" smtClean="0">
                            <a:latin typeface="Cambria Math" panose="02040503050406030204" pitchFamily="18" charset="0"/>
                          </a:rPr>
                          <m:t>𝛾</m:t>
                        </m:r>
                        <m:sSubSup>
                          <m:sSubSupPr>
                            <m:ctrlPr>
                              <a:rPr lang="en-US" altLang="zh-CN" b="0" i="1" smtClean="0">
                                <a:latin typeface="Cambria Math" panose="02040503050406030204" pitchFamily="18" charset="0"/>
                              </a:rPr>
                            </m:ctrlPr>
                          </m:sSubSupPr>
                          <m:e>
                            <m:r>
                              <a:rPr lang="zh-CN" altLang="en-US" b="0" i="1" smtClean="0">
                                <a:latin typeface="Cambria Math" panose="02040503050406030204" pitchFamily="18" charset="0"/>
                              </a:rPr>
                              <m:t>𝜎</m:t>
                            </m:r>
                          </m:e>
                          <m:sub>
                            <m:r>
                              <a:rPr lang="en-US" altLang="zh-CN" b="0" i="1" smtClean="0">
                                <a:latin typeface="Cambria Math" panose="02040503050406030204" pitchFamily="18" charset="0"/>
                              </a:rPr>
                              <m:t>𝑥</m:t>
                            </m:r>
                          </m:sub>
                          <m:sup>
                            <m:r>
                              <a:rPr lang="en-US" altLang="zh-CN" b="0" i="1" smtClean="0">
                                <a:latin typeface="Cambria Math" panose="02040503050406030204" pitchFamily="18" charset="0"/>
                              </a:rPr>
                              <m:t>′</m:t>
                            </m:r>
                          </m:sup>
                        </m:sSubSup>
                      </m:den>
                    </m:f>
                  </m:oMath>
                </a14:m>
                <a:endParaRPr lang="en-US" altLang="zh-CN" dirty="0"/>
              </a:p>
              <a:p>
                <a:r>
                  <a:rPr lang="zh-CN" altLang="en-US" dirty="0"/>
                  <a:t>未提及相应的填充方式和束团尺寸</a:t>
                </a:r>
                <a:endParaRPr lang="en-US" altLang="zh-CN" dirty="0"/>
              </a:p>
            </p:txBody>
          </p:sp>
        </mc:Choice>
        <mc:Fallback xmlns="">
          <p:sp>
            <p:nvSpPr>
              <p:cNvPr id="3" name="内容占位符 2">
                <a:extLst>
                  <a:ext uri="{FF2B5EF4-FFF2-40B4-BE49-F238E27FC236}">
                    <a16:creationId xmlns:a16="http://schemas.microsoft.com/office/drawing/2014/main" id="{C3B32B0D-5A09-BA76-5981-2EED7EEC7016}"/>
                  </a:ext>
                </a:extLst>
              </p:cNvPr>
              <p:cNvSpPr>
                <a:spLocks noGrp="1" noRot="1" noChangeAspect="1" noMove="1" noResize="1" noEditPoints="1" noAdjustHandles="1" noChangeArrowheads="1" noChangeShapeType="1" noTextEdit="1"/>
              </p:cNvSpPr>
              <p:nvPr>
                <p:ph idx="1"/>
              </p:nvPr>
            </p:nvSpPr>
            <p:spPr>
              <a:xfrm>
                <a:off x="838200" y="475129"/>
                <a:ext cx="10515600" cy="5701834"/>
              </a:xfrm>
              <a:blipFill>
                <a:blip r:embed="rId2"/>
                <a:stretch>
                  <a:fillRect l="-1217" t="-2032"/>
                </a:stretch>
              </a:blipFill>
            </p:spPr>
            <p:txBody>
              <a:bodyPr/>
              <a:lstStyle/>
              <a:p>
                <a:r>
                  <a:rPr lang="zh-CN" altLang="en-US">
                    <a:noFill/>
                  </a:rPr>
                  <a:t> </a:t>
                </a:r>
              </a:p>
            </p:txBody>
          </p:sp>
        </mc:Fallback>
      </mc:AlternateContent>
      <p:pic>
        <p:nvPicPr>
          <p:cNvPr id="5" name="图片 4">
            <a:extLst>
              <a:ext uri="{FF2B5EF4-FFF2-40B4-BE49-F238E27FC236}">
                <a16:creationId xmlns:a16="http://schemas.microsoft.com/office/drawing/2014/main" id="{094BEFCE-A0F3-5805-6DBE-EF01CF0E2B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5119" y="3326046"/>
            <a:ext cx="5448772" cy="1432684"/>
          </a:xfrm>
          <a:prstGeom prst="rect">
            <a:avLst/>
          </a:prstGeom>
        </p:spPr>
      </p:pic>
    </p:spTree>
    <p:extLst>
      <p:ext uri="{BB962C8B-B14F-4D97-AF65-F5344CB8AC3E}">
        <p14:creationId xmlns:p14="http://schemas.microsoft.com/office/powerpoint/2010/main" val="996762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14E689F-2829-F121-5236-66C721BABE40}"/>
              </a:ext>
            </a:extLst>
          </p:cNvPr>
          <p:cNvSpPr>
            <a:spLocks noGrp="1"/>
          </p:cNvSpPr>
          <p:nvPr>
            <p:ph idx="1"/>
          </p:nvPr>
        </p:nvSpPr>
        <p:spPr>
          <a:xfrm>
            <a:off x="838200" y="636494"/>
            <a:ext cx="10515600" cy="5540469"/>
          </a:xfrm>
        </p:spPr>
        <p:txBody>
          <a:bodyPr/>
          <a:lstStyle/>
          <a:p>
            <a:r>
              <a:rPr lang="zh-CN" altLang="en-US" dirty="0"/>
              <a:t>束长随单束团流强的变化：</a:t>
            </a:r>
            <a:endParaRPr lang="en-US" altLang="zh-CN" dirty="0"/>
          </a:p>
          <a:p>
            <a:r>
              <a:rPr lang="en-US" altLang="zh-CN" dirty="0"/>
              <a:t>  </a:t>
            </a:r>
            <a:r>
              <a:rPr lang="zh-CN" altLang="en-US" dirty="0"/>
              <a:t>单束团</a:t>
            </a:r>
            <a:r>
              <a:rPr lang="en-US" altLang="zh-CN" dirty="0"/>
              <a:t>2mA,  6MV</a:t>
            </a:r>
            <a:r>
              <a:rPr lang="zh-CN" altLang="en-US" dirty="0"/>
              <a:t>的束团长度约</a:t>
            </a:r>
            <a:r>
              <a:rPr lang="en-US" altLang="zh-CN" dirty="0"/>
              <a:t>9mm</a:t>
            </a:r>
            <a:r>
              <a:rPr lang="zh-CN" altLang="en-US" dirty="0"/>
              <a:t>， </a:t>
            </a:r>
            <a:r>
              <a:rPr lang="en-US" altLang="zh-CN" dirty="0"/>
              <a:t>8MV</a:t>
            </a:r>
            <a:r>
              <a:rPr lang="zh-CN" altLang="en-US" dirty="0"/>
              <a:t>的束团长度约</a:t>
            </a:r>
            <a:r>
              <a:rPr lang="en-US" altLang="zh-CN" dirty="0"/>
              <a:t>11.5mm</a:t>
            </a:r>
          </a:p>
          <a:p>
            <a:endParaRPr lang="zh-CN" altLang="en-US" dirty="0"/>
          </a:p>
        </p:txBody>
      </p:sp>
      <p:pic>
        <p:nvPicPr>
          <p:cNvPr id="5" name="图片 4">
            <a:extLst>
              <a:ext uri="{FF2B5EF4-FFF2-40B4-BE49-F238E27FC236}">
                <a16:creationId xmlns:a16="http://schemas.microsoft.com/office/drawing/2014/main" id="{B7CE48E8-1C7F-F9D7-4899-88F26E4E62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129" y="2447367"/>
            <a:ext cx="3576130" cy="3245646"/>
          </a:xfrm>
          <a:prstGeom prst="rect">
            <a:avLst/>
          </a:prstGeom>
        </p:spPr>
      </p:pic>
    </p:spTree>
    <p:extLst>
      <p:ext uri="{BB962C8B-B14F-4D97-AF65-F5344CB8AC3E}">
        <p14:creationId xmlns:p14="http://schemas.microsoft.com/office/powerpoint/2010/main" val="3562556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5EF71CC9-4BFE-45A7-8DFF-F60682ABF884}"/>
                  </a:ext>
                </a:extLst>
              </p:cNvPr>
              <p:cNvSpPr>
                <a:spLocks noGrp="1"/>
              </p:cNvSpPr>
              <p:nvPr>
                <p:ph idx="1"/>
              </p:nvPr>
            </p:nvSpPr>
            <p:spPr>
              <a:xfrm>
                <a:off x="838200" y="735106"/>
                <a:ext cx="10515600" cy="5441857"/>
              </a:xfrm>
            </p:spPr>
            <p:txBody>
              <a:bodyPr/>
              <a:lstStyle/>
              <a:p>
                <a:r>
                  <a:rPr lang="zh-CN" altLang="en-US" dirty="0"/>
                  <a:t>作者提到的一个填充方式的托歇克寿命</a:t>
                </a:r>
                <a:endParaRPr lang="en-US" altLang="zh-CN" dirty="0"/>
              </a:p>
              <a:p>
                <a:endParaRPr lang="en-US" altLang="zh-CN" dirty="0"/>
              </a:p>
              <a:p>
                <a:endParaRPr lang="en-US" altLang="zh-CN" dirty="0"/>
              </a:p>
              <a:p>
                <a:r>
                  <a:rPr lang="zh-CN" altLang="en-US" dirty="0"/>
                  <a:t>但没有给出水平发生度和腔压</a:t>
                </a:r>
                <a:endParaRPr lang="en-US" altLang="zh-CN" dirty="0"/>
              </a:p>
              <a:p>
                <a:r>
                  <a:rPr lang="zh-CN" altLang="en-US" dirty="0"/>
                  <a:t>作者对极化引起的托歇克寿命的相对改变量定义为：</a:t>
                </a:r>
                <a:endParaRPr lang="en-US" altLang="zh-CN" dirty="0"/>
              </a:p>
              <a:p>
                <a:r>
                  <a:rPr lang="en-US" altLang="zh-CN" dirty="0"/>
                  <a:t>                                         </a:t>
                </a:r>
                <a14:m>
                  <m:oMath xmlns:m="http://schemas.openxmlformats.org/officeDocument/2006/math">
                    <m:f>
                      <m:fPr>
                        <m:ctrlPr>
                          <a:rPr lang="en-US" altLang="zh-CN" i="1" smtClean="0">
                            <a:latin typeface="Cambria Math" panose="02040503050406030204" pitchFamily="18" charset="0"/>
                          </a:rPr>
                        </m:ctrlPr>
                      </m:fPr>
                      <m:num>
                        <m:r>
                          <a:rPr lang="zh-CN" altLang="en-US" i="1" smtClean="0">
                            <a:latin typeface="Cambria Math" panose="02040503050406030204" pitchFamily="18" charset="0"/>
                          </a:rPr>
                          <m:t>𝜏</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𝑃</m:t>
                            </m:r>
                          </m:e>
                        </m:d>
                        <m:r>
                          <a:rPr lang="en-US" altLang="zh-CN" b="0" i="1" smtClean="0">
                            <a:latin typeface="Cambria Math" panose="02040503050406030204" pitchFamily="18" charset="0"/>
                          </a:rPr>
                          <m:t>−</m:t>
                        </m:r>
                        <m:r>
                          <a:rPr lang="zh-CN" altLang="en-US" b="0" i="1" smtClean="0">
                            <a:latin typeface="Cambria Math" panose="02040503050406030204" pitchFamily="18" charset="0"/>
                          </a:rPr>
                          <m:t>𝜏</m:t>
                        </m:r>
                        <m:r>
                          <a:rPr lang="en-US" altLang="zh-CN" b="0" i="1" smtClean="0">
                            <a:latin typeface="Cambria Math" panose="02040503050406030204" pitchFamily="18" charset="0"/>
                          </a:rPr>
                          <m:t>(0)</m:t>
                        </m:r>
                      </m:num>
                      <m:den>
                        <m:r>
                          <a:rPr lang="zh-CN" altLang="en-US" i="1" smtClean="0">
                            <a:latin typeface="Cambria Math" panose="02040503050406030204" pitchFamily="18" charset="0"/>
                          </a:rPr>
                          <m:t>𝜏</m:t>
                        </m:r>
                        <m:r>
                          <a:rPr lang="en-US" altLang="zh-CN" b="0" i="1" smtClean="0">
                            <a:latin typeface="Cambria Math" panose="02040503050406030204" pitchFamily="18" charset="0"/>
                          </a:rPr>
                          <m:t>(0)</m:t>
                        </m:r>
                      </m:den>
                    </m:f>
                  </m:oMath>
                </a14:m>
                <a:endParaRPr lang="zh-CN" altLang="en-US" dirty="0"/>
              </a:p>
            </p:txBody>
          </p:sp>
        </mc:Choice>
        <mc:Fallback xmlns="">
          <p:sp>
            <p:nvSpPr>
              <p:cNvPr id="3" name="内容占位符 2">
                <a:extLst>
                  <a:ext uri="{FF2B5EF4-FFF2-40B4-BE49-F238E27FC236}">
                    <a16:creationId xmlns:a16="http://schemas.microsoft.com/office/drawing/2014/main" id="{5EF71CC9-4BFE-45A7-8DFF-F60682ABF884}"/>
                  </a:ext>
                </a:extLst>
              </p:cNvPr>
              <p:cNvSpPr>
                <a:spLocks noGrp="1" noRot="1" noChangeAspect="1" noMove="1" noResize="1" noEditPoints="1" noAdjustHandles="1" noChangeArrowheads="1" noChangeShapeType="1" noTextEdit="1"/>
              </p:cNvSpPr>
              <p:nvPr>
                <p:ph idx="1"/>
              </p:nvPr>
            </p:nvSpPr>
            <p:spPr>
              <a:xfrm>
                <a:off x="838200" y="735106"/>
                <a:ext cx="10515600" cy="5441857"/>
              </a:xfrm>
              <a:blipFill>
                <a:blip r:embed="rId2"/>
                <a:stretch>
                  <a:fillRect l="-1043" t="-2130"/>
                </a:stretch>
              </a:blipFill>
            </p:spPr>
            <p:txBody>
              <a:bodyPr/>
              <a:lstStyle/>
              <a:p>
                <a:r>
                  <a:rPr lang="zh-CN" altLang="en-US">
                    <a:noFill/>
                  </a:rPr>
                  <a:t> </a:t>
                </a:r>
              </a:p>
            </p:txBody>
          </p:sp>
        </mc:Fallback>
      </mc:AlternateContent>
      <p:graphicFrame>
        <p:nvGraphicFramePr>
          <p:cNvPr id="4" name="表格 4">
            <a:extLst>
              <a:ext uri="{FF2B5EF4-FFF2-40B4-BE49-F238E27FC236}">
                <a16:creationId xmlns:a16="http://schemas.microsoft.com/office/drawing/2014/main" id="{FB016F2B-7B73-864C-44BE-D2DDB516E2DB}"/>
              </a:ext>
            </a:extLst>
          </p:cNvPr>
          <p:cNvGraphicFramePr>
            <a:graphicFrameLocks noGrp="1"/>
          </p:cNvGraphicFramePr>
          <p:nvPr>
            <p:extLst>
              <p:ext uri="{D42A27DB-BD31-4B8C-83A1-F6EECF244321}">
                <p14:modId xmlns:p14="http://schemas.microsoft.com/office/powerpoint/2010/main" val="489888467"/>
              </p:ext>
            </p:extLst>
          </p:nvPr>
        </p:nvGraphicFramePr>
        <p:xfrm>
          <a:off x="1126564" y="1407458"/>
          <a:ext cx="8127999" cy="7366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875814315"/>
                    </a:ext>
                  </a:extLst>
                </a:gridCol>
                <a:gridCol w="2709333">
                  <a:extLst>
                    <a:ext uri="{9D8B030D-6E8A-4147-A177-3AD203B41FA5}">
                      <a16:colId xmlns:a16="http://schemas.microsoft.com/office/drawing/2014/main" val="1290375600"/>
                    </a:ext>
                  </a:extLst>
                </a:gridCol>
                <a:gridCol w="2709333">
                  <a:extLst>
                    <a:ext uri="{9D8B030D-6E8A-4147-A177-3AD203B41FA5}">
                      <a16:colId xmlns:a16="http://schemas.microsoft.com/office/drawing/2014/main" val="3997408036"/>
                    </a:ext>
                  </a:extLst>
                </a:gridCol>
              </a:tblGrid>
              <a:tr h="303007">
                <a:tc>
                  <a:txBody>
                    <a:bodyPr/>
                    <a:lstStyle/>
                    <a:p>
                      <a:r>
                        <a:rPr lang="en-US" altLang="zh-CN" dirty="0"/>
                        <a:t> </a:t>
                      </a:r>
                      <a:r>
                        <a:rPr lang="zh-CN" altLang="en-US" dirty="0"/>
                        <a:t>垂直发射度</a:t>
                      </a:r>
                    </a:p>
                  </a:txBody>
                  <a:tcPr/>
                </a:tc>
                <a:tc>
                  <a:txBody>
                    <a:bodyPr/>
                    <a:lstStyle/>
                    <a:p>
                      <a:r>
                        <a:rPr lang="zh-CN" altLang="en-US" dirty="0"/>
                        <a:t>填充方式</a:t>
                      </a:r>
                    </a:p>
                  </a:txBody>
                  <a:tcPr/>
                </a:tc>
                <a:tc>
                  <a:txBody>
                    <a:bodyPr/>
                    <a:lstStyle/>
                    <a:p>
                      <a:r>
                        <a:rPr lang="zh-CN" altLang="en-US" dirty="0"/>
                        <a:t>托歇克寿命</a:t>
                      </a:r>
                    </a:p>
                  </a:txBody>
                  <a:tcPr/>
                </a:tc>
                <a:extLst>
                  <a:ext uri="{0D108BD9-81ED-4DB2-BD59-A6C34878D82A}">
                    <a16:rowId xmlns:a16="http://schemas.microsoft.com/office/drawing/2014/main" val="1427912922"/>
                  </a:ext>
                </a:extLst>
              </a:tr>
              <a:tr h="370840">
                <a:tc>
                  <a:txBody>
                    <a:bodyPr/>
                    <a:lstStyle/>
                    <a:p>
                      <a:r>
                        <a:rPr lang="en-US" altLang="zh-CN" dirty="0"/>
                        <a:t>5pm rad</a:t>
                      </a:r>
                      <a:endParaRPr lang="zh-CN" altLang="en-US" dirty="0"/>
                    </a:p>
                  </a:txBody>
                  <a:tcPr/>
                </a:tc>
                <a:tc>
                  <a:txBody>
                    <a:bodyPr/>
                    <a:lstStyle/>
                    <a:p>
                      <a:r>
                        <a:rPr lang="en-US" altLang="zh-CN" dirty="0"/>
                        <a:t>16</a:t>
                      </a:r>
                      <a:r>
                        <a:rPr lang="zh-CN" altLang="en-US" dirty="0"/>
                        <a:t>个</a:t>
                      </a:r>
                      <a:r>
                        <a:rPr lang="en-US" altLang="zh-CN" dirty="0"/>
                        <a:t>2mA</a:t>
                      </a:r>
                      <a:r>
                        <a:rPr lang="zh-CN" altLang="en-US" dirty="0"/>
                        <a:t>束团</a:t>
                      </a:r>
                    </a:p>
                  </a:txBody>
                  <a:tcPr/>
                </a:tc>
                <a:tc>
                  <a:txBody>
                    <a:bodyPr/>
                    <a:lstStyle/>
                    <a:p>
                      <a:r>
                        <a:rPr lang="zh-CN" altLang="en-US" dirty="0"/>
                        <a:t>约</a:t>
                      </a:r>
                      <a:r>
                        <a:rPr lang="en-US" altLang="zh-CN" dirty="0"/>
                        <a:t>12h</a:t>
                      </a:r>
                      <a:endParaRPr lang="zh-CN" altLang="en-US" dirty="0"/>
                    </a:p>
                  </a:txBody>
                  <a:tcPr/>
                </a:tc>
                <a:extLst>
                  <a:ext uri="{0D108BD9-81ED-4DB2-BD59-A6C34878D82A}">
                    <a16:rowId xmlns:a16="http://schemas.microsoft.com/office/drawing/2014/main" val="471724530"/>
                  </a:ext>
                </a:extLst>
              </a:tr>
            </a:tbl>
          </a:graphicData>
        </a:graphic>
      </p:graphicFrame>
    </p:spTree>
    <p:extLst>
      <p:ext uri="{BB962C8B-B14F-4D97-AF65-F5344CB8AC3E}">
        <p14:creationId xmlns:p14="http://schemas.microsoft.com/office/powerpoint/2010/main" val="390812770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TotalTime>
  <Words>788</Words>
  <Application>Microsoft Office PowerPoint</Application>
  <PresentationFormat>宽屏</PresentationFormat>
  <Paragraphs>106</Paragraphs>
  <Slides>13</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13</vt:i4>
      </vt:variant>
    </vt:vector>
  </HeadingPairs>
  <TitlesOfParts>
    <vt:vector size="18" baseType="lpstr">
      <vt:lpstr>等线</vt:lpstr>
      <vt:lpstr>等线 Light</vt:lpstr>
      <vt:lpstr>Arial</vt:lpstr>
      <vt:lpstr>Cambria Math</vt:lpstr>
      <vt:lpstr>Office 主题​​</vt:lpstr>
      <vt:lpstr>The comparison of the calculation results of the Touschek lifetime of ESRF</vt:lpstr>
      <vt:lpstr>目的</vt:lpstr>
      <vt:lpstr>文献的计算结果</vt:lpstr>
      <vt:lpstr>PowerPoint 演示文稿</vt:lpstr>
      <vt:lpstr>PowerPoint 演示文稿</vt:lpstr>
      <vt:lpstr>PowerPoint 演示文稿</vt:lpstr>
      <vt:lpstr>PowerPoint 演示文稿</vt:lpstr>
      <vt:lpstr>PowerPoint 演示文稿</vt:lpstr>
      <vt:lpstr>PowerPoint 演示文稿</vt:lpstr>
      <vt:lpstr>去年旧程序的计算结果</vt:lpstr>
      <vt:lpstr>今年新公式的计算结果</vt:lpstr>
      <vt:lpstr> BEPC-Ⅱ自旋共振强度和响应函数</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comparison of the Touschek lifetime of ESRF</dc:title>
  <dc:creator>Wen Jingda</dc:creator>
  <cp:lastModifiedBy>Wen Jingda</cp:lastModifiedBy>
  <cp:revision>23</cp:revision>
  <dcterms:created xsi:type="dcterms:W3CDTF">2023-07-23T14:26:09Z</dcterms:created>
  <dcterms:modified xsi:type="dcterms:W3CDTF">2023-07-25T05:16:31Z</dcterms:modified>
</cp:coreProperties>
</file>