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07" r:id="rId1"/>
  </p:sldMasterIdLst>
  <p:notesMasterIdLst>
    <p:notesMasterId r:id="rId59"/>
  </p:notesMasterIdLst>
  <p:handoutMasterIdLst>
    <p:handoutMasterId r:id="rId60"/>
  </p:handoutMasterIdLst>
  <p:sldIdLst>
    <p:sldId id="256" r:id="rId2"/>
    <p:sldId id="317" r:id="rId3"/>
    <p:sldId id="318" r:id="rId4"/>
    <p:sldId id="319" r:id="rId5"/>
    <p:sldId id="321" r:id="rId6"/>
    <p:sldId id="322" r:id="rId7"/>
    <p:sldId id="323" r:id="rId8"/>
    <p:sldId id="324" r:id="rId9"/>
    <p:sldId id="325" r:id="rId10"/>
    <p:sldId id="328" r:id="rId11"/>
    <p:sldId id="320" r:id="rId12"/>
    <p:sldId id="331" r:id="rId13"/>
    <p:sldId id="385" r:id="rId14"/>
    <p:sldId id="390" r:id="rId15"/>
    <p:sldId id="386" r:id="rId16"/>
    <p:sldId id="389" r:id="rId17"/>
    <p:sldId id="388" r:id="rId18"/>
    <p:sldId id="392" r:id="rId19"/>
    <p:sldId id="391" r:id="rId20"/>
    <p:sldId id="327" r:id="rId21"/>
    <p:sldId id="333" r:id="rId22"/>
    <p:sldId id="334" r:id="rId23"/>
    <p:sldId id="335" r:id="rId24"/>
    <p:sldId id="329" r:id="rId25"/>
    <p:sldId id="330" r:id="rId26"/>
    <p:sldId id="332" r:id="rId27"/>
    <p:sldId id="337" r:id="rId28"/>
    <p:sldId id="336" r:id="rId29"/>
    <p:sldId id="338" r:id="rId30"/>
    <p:sldId id="339" r:id="rId31"/>
    <p:sldId id="342" r:id="rId32"/>
    <p:sldId id="340" r:id="rId33"/>
    <p:sldId id="341" r:id="rId34"/>
    <p:sldId id="343" r:id="rId35"/>
    <p:sldId id="344" r:id="rId36"/>
    <p:sldId id="394" r:id="rId37"/>
    <p:sldId id="347" r:id="rId38"/>
    <p:sldId id="345" r:id="rId39"/>
    <p:sldId id="346" r:id="rId40"/>
    <p:sldId id="349" r:id="rId41"/>
    <p:sldId id="350" r:id="rId42"/>
    <p:sldId id="351" r:id="rId43"/>
    <p:sldId id="348" r:id="rId44"/>
    <p:sldId id="393" r:id="rId45"/>
    <p:sldId id="352" r:id="rId46"/>
    <p:sldId id="395" r:id="rId47"/>
    <p:sldId id="354" r:id="rId48"/>
    <p:sldId id="396" r:id="rId49"/>
    <p:sldId id="355" r:id="rId50"/>
    <p:sldId id="356" r:id="rId51"/>
    <p:sldId id="357" r:id="rId52"/>
    <p:sldId id="358" r:id="rId53"/>
    <p:sldId id="359" r:id="rId54"/>
    <p:sldId id="360" r:id="rId55"/>
    <p:sldId id="361" r:id="rId56"/>
    <p:sldId id="362" r:id="rId57"/>
    <p:sldId id="363" r:id="rId58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00FF"/>
    <a:srgbClr val="BFBFFF"/>
    <a:srgbClr val="FF00FF"/>
    <a:srgbClr val="33CCFF"/>
    <a:srgbClr val="00CCFF"/>
    <a:srgbClr val="CCECFF"/>
    <a:srgbClr val="CCFF99"/>
    <a:srgbClr val="C4D8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97" autoAdjust="0"/>
    <p:restoredTop sz="94941" autoAdjust="0"/>
  </p:normalViewPr>
  <p:slideViewPr>
    <p:cSldViewPr>
      <p:cViewPr varScale="1">
        <p:scale>
          <a:sx n="91" d="100"/>
          <a:sy n="91" d="100"/>
        </p:scale>
        <p:origin x="115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1792" y="4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145" cy="465743"/>
          </a:xfrm>
          <a:prstGeom prst="rect">
            <a:avLst/>
          </a:prstGeom>
        </p:spPr>
        <p:txBody>
          <a:bodyPr vert="horz" lIns="92291" tIns="46145" rIns="92291" bIns="46145" rtlCol="0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734" y="0"/>
            <a:ext cx="3038145" cy="465743"/>
          </a:xfrm>
          <a:prstGeom prst="rect">
            <a:avLst/>
          </a:prstGeom>
        </p:spPr>
        <p:txBody>
          <a:bodyPr vert="horz" lIns="92291" tIns="46145" rIns="92291" bIns="46145" rtlCol="0"/>
          <a:lstStyle>
            <a:lvl1pPr algn="r">
              <a:defRPr sz="1300"/>
            </a:lvl1pPr>
          </a:lstStyle>
          <a:p>
            <a:pPr>
              <a:defRPr/>
            </a:pPr>
            <a:fld id="{65810EF4-E412-4073-80D7-B4986CE26BF0}" type="datetimeFigureOut">
              <a:rPr lang="en-US"/>
              <a:pPr>
                <a:defRPr/>
              </a:pPr>
              <a:t>8/3/2023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121"/>
            <a:ext cx="3038145" cy="465743"/>
          </a:xfrm>
          <a:prstGeom prst="rect">
            <a:avLst/>
          </a:prstGeom>
        </p:spPr>
        <p:txBody>
          <a:bodyPr vert="horz" lIns="92291" tIns="46145" rIns="92291" bIns="46145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734" y="8829121"/>
            <a:ext cx="3038145" cy="465743"/>
          </a:xfrm>
          <a:prstGeom prst="rect">
            <a:avLst/>
          </a:prstGeom>
        </p:spPr>
        <p:txBody>
          <a:bodyPr vert="horz" lIns="92291" tIns="46145" rIns="92291" bIns="46145" rtlCol="0" anchor="b"/>
          <a:lstStyle>
            <a:lvl1pPr algn="r">
              <a:defRPr sz="1300"/>
            </a:lvl1pPr>
          </a:lstStyle>
          <a:p>
            <a:pPr>
              <a:defRPr/>
            </a:pPr>
            <a:fld id="{BF64FAC0-20A1-415F-B412-2341C1B00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2634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9" tIns="46575" rIns="93149" bIns="46575" numCol="1" anchor="t" anchorCtr="0" compatLnSpc="1">
            <a:prstTxWarp prst="textNoShape">
              <a:avLst/>
            </a:prstTxWarp>
          </a:bodyPr>
          <a:lstStyle>
            <a:lvl1pPr defTabSz="932517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734" y="1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9" tIns="46575" rIns="93149" bIns="46575" numCol="1" anchor="t" anchorCtr="0" compatLnSpc="1">
            <a:prstTxWarp prst="textNoShape">
              <a:avLst/>
            </a:prstTxWarp>
          </a:bodyPr>
          <a:lstStyle>
            <a:lvl1pPr algn="r" defTabSz="932517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7988" y="698500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45" y="4416099"/>
            <a:ext cx="5607711" cy="4182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9" tIns="46575" rIns="93149" bIns="465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0659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9" tIns="46575" rIns="93149" bIns="46575" numCol="1" anchor="b" anchorCtr="0" compatLnSpc="1">
            <a:prstTxWarp prst="textNoShape">
              <a:avLst/>
            </a:prstTxWarp>
          </a:bodyPr>
          <a:lstStyle>
            <a:lvl1pPr defTabSz="932517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734" y="8830659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49" tIns="46575" rIns="93149" bIns="46575" numCol="1" anchor="b" anchorCtr="0" compatLnSpc="1">
            <a:prstTxWarp prst="textNoShape">
              <a:avLst/>
            </a:prstTxWarp>
          </a:bodyPr>
          <a:lstStyle>
            <a:lvl1pPr algn="r" defTabSz="932517" eaLnBrk="1" hangingPunct="1">
              <a:defRPr sz="1300"/>
            </a:lvl1pPr>
          </a:lstStyle>
          <a:p>
            <a:pPr>
              <a:defRPr/>
            </a:pPr>
            <a:fld id="{18D8EA30-D9F8-4089-B297-A519555E7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540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blipFill>
          <a:blip r:embed="rId2">
            <a:alphaModFix amt="4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310539" y="2015581"/>
            <a:ext cx="1595309" cy="769441"/>
          </a:xfrm>
          <a:solidFill>
            <a:srgbClr val="C4D8FF"/>
          </a:solidFill>
        </p:spPr>
        <p:txBody>
          <a:bodyPr wrap="none">
            <a:spAutoFit/>
          </a:bodyPr>
          <a:lstStyle>
            <a:lvl1pPr>
              <a:defRPr sz="4400">
                <a:solidFill>
                  <a:srgbClr val="800000"/>
                </a:solidFill>
              </a:defRPr>
            </a:lvl1pPr>
          </a:lstStyle>
          <a:p>
            <a:r>
              <a:rPr lang="en-US" dirty="0" err="1"/>
              <a:t>LHCb</a:t>
            </a:r>
            <a:endParaRPr lang="en-US" dirty="0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116629" y="3765550"/>
            <a:ext cx="1952779" cy="40011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buFont typeface="Wingdings" pitchFamily="2" charset="2"/>
              <a:buNone/>
              <a:defRPr sz="2000">
                <a:latin typeface="Arial" charset="0"/>
              </a:defRPr>
            </a:lvl1pPr>
          </a:lstStyle>
          <a:p>
            <a:r>
              <a:rPr lang="en-US" dirty="0" err="1"/>
              <a:t>Jianchun</a:t>
            </a:r>
            <a:r>
              <a:rPr lang="en-US" dirty="0"/>
              <a:t> Wang</a:t>
            </a:r>
          </a:p>
        </p:txBody>
      </p:sp>
    </p:spTree>
    <p:extLst>
      <p:ext uri="{BB962C8B-B14F-4D97-AF65-F5344CB8AC3E}">
        <p14:creationId xmlns:p14="http://schemas.microsoft.com/office/powerpoint/2010/main" val="151739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0"/>
            <a:ext cx="10543032" cy="548640"/>
          </a:xfrm>
          <a:solidFill>
            <a:srgbClr val="D0EFFB"/>
          </a:solidFill>
        </p:spPr>
        <p:txBody>
          <a:bodyPr anchor="ctr" anchorCtr="1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400800"/>
            <a:ext cx="1463040" cy="36576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607040" y="6400800"/>
            <a:ext cx="975360" cy="365760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731520"/>
            <a:ext cx="10972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3" name="Picture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0"/>
            <a:ext cx="822960" cy="548640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45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0"/>
            <a:ext cx="10543032" cy="548640"/>
          </a:xfrm>
          <a:solidFill>
            <a:srgbClr val="D0EFFB"/>
          </a:solidFill>
        </p:spPr>
        <p:txBody>
          <a:bodyPr anchor="ctr" anchorCtr="1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400800"/>
            <a:ext cx="1463040" cy="36576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607040" y="6400800"/>
            <a:ext cx="975360" cy="365760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73152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3" name="Picture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0"/>
            <a:ext cx="822960" cy="548640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" cy="548640"/>
          </a:xfrm>
          <a:prstGeom prst="rect">
            <a:avLst/>
          </a:prstGeom>
        </p:spPr>
      </p:pic>
      <p:sp>
        <p:nvSpPr>
          <p:cNvPr id="8" name="Rectangle 3"/>
          <p:cNvSpPr>
            <a:spLocks noGrp="1" noChangeArrowheads="1"/>
          </p:cNvSpPr>
          <p:nvPr>
            <p:ph type="body" idx="13"/>
          </p:nvPr>
        </p:nvSpPr>
        <p:spPr bwMode="auto">
          <a:xfrm>
            <a:off x="6099048" y="73152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635425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8265" y="2592000"/>
            <a:ext cx="6032421" cy="646331"/>
          </a:xfrm>
          <a:solidFill>
            <a:srgbClr val="D0EFFB"/>
          </a:solidFill>
        </p:spPr>
        <p:txBody>
          <a:bodyPr wrap="none" anchor="ctr" anchorCtr="1">
            <a:sp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0488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0"/>
            <a:ext cx="10543032" cy="548640"/>
          </a:xfrm>
          <a:solidFill>
            <a:srgbClr val="D0EFFB"/>
          </a:solidFill>
        </p:spPr>
        <p:txBody>
          <a:bodyPr anchor="ctr" anchorCtr="1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400800"/>
            <a:ext cx="1463040" cy="36576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607040" y="6400800"/>
            <a:ext cx="975360" cy="365760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731520"/>
            <a:ext cx="10972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3" name="Picture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0"/>
            <a:ext cx="822960" cy="548640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06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rgbClr val="3F3FFF"/>
              </a:gs>
              <a:gs pos="100000">
                <a:srgbClr val="BFB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 err="1"/>
              <a:t>LHCb</a:t>
            </a:r>
            <a:r>
              <a:rPr lang="en-US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916603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104" r:id="rId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ts val="600"/>
        </a:spcBef>
        <a:spcAft>
          <a:spcPct val="0"/>
        </a:spcAft>
        <a:buClr>
          <a:schemeClr val="bg2"/>
        </a:buClr>
        <a:buSzPct val="70000"/>
        <a:buFont typeface="Wingdings" pitchFamily="2" charset="2"/>
        <a:buChar char="v"/>
        <a:defRPr sz="18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87388" indent="-344488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16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030288" indent="-342900" algn="l" rtl="0" eaLnBrk="0" fontAlgn="base" hangingPunct="0">
        <a:spcBef>
          <a:spcPts val="6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o"/>
        <a:defRPr sz="1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201737" indent="-1714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75000"/>
        <a:buFont typeface="Arial" panose="020B0604020202020204" pitchFamily="34" charset="0"/>
        <a:buChar char="•"/>
        <a:defRPr sz="12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297113" indent="-46831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12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7543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1600">
          <a:solidFill>
            <a:schemeClr val="tx1"/>
          </a:solidFill>
          <a:latin typeface="+mn-lt"/>
        </a:defRPr>
      </a:lvl6pPr>
      <a:lvl7pPr marL="32115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1600">
          <a:solidFill>
            <a:schemeClr val="tx1"/>
          </a:solidFill>
          <a:latin typeface="+mn-lt"/>
        </a:defRPr>
      </a:lvl7pPr>
      <a:lvl8pPr marL="36687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1600">
          <a:solidFill>
            <a:schemeClr val="tx1"/>
          </a:solidFill>
          <a:latin typeface="+mn-lt"/>
        </a:defRPr>
      </a:lvl8pPr>
      <a:lvl9pPr marL="41259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21.jpeg"/><Relationship Id="rId4" Type="http://schemas.openxmlformats.org/officeDocument/2006/relationships/image" Target="../media/image63.png"/><Relationship Id="rId9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74.jpeg"/><Relationship Id="rId7" Type="http://schemas.openxmlformats.org/officeDocument/2006/relationships/image" Target="../media/image8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75.png"/><Relationship Id="rId9" Type="http://schemas.openxmlformats.org/officeDocument/2006/relationships/image" Target="../media/image8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13" Type="http://schemas.openxmlformats.org/officeDocument/2006/relationships/image" Target="../media/image100.emf"/><Relationship Id="rId3" Type="http://schemas.openxmlformats.org/officeDocument/2006/relationships/image" Target="../media/image95.emf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04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99.wmf"/><Relationship Id="rId7" Type="http://schemas.openxmlformats.org/officeDocument/2006/relationships/image" Target="../media/image109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1.png"/></Relationships>
</file>

<file path=ppt/slides/_rels/slide2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83.png"/><Relationship Id="rId26" Type="http://schemas.openxmlformats.org/officeDocument/2006/relationships/image" Target="../media/image291.png"/><Relationship Id="rId3" Type="http://schemas.openxmlformats.org/officeDocument/2006/relationships/image" Target="../media/image102.emf"/><Relationship Id="rId21" Type="http://schemas.openxmlformats.org/officeDocument/2006/relationships/image" Target="../media/image286.png"/><Relationship Id="rId25" Type="http://schemas.openxmlformats.org/officeDocument/2006/relationships/image" Target="../media/image177.png"/><Relationship Id="rId2" Type="http://schemas.openxmlformats.org/officeDocument/2006/relationships/image" Target="../media/image111.png"/><Relationship Id="rId20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289.png"/><Relationship Id="rId23" Type="http://schemas.openxmlformats.org/officeDocument/2006/relationships/image" Target="../media/image114.png"/><Relationship Id="rId28" Type="http://schemas.openxmlformats.org/officeDocument/2006/relationships/image" Target="../media/image178.png"/><Relationship Id="rId19" Type="http://schemas.openxmlformats.org/officeDocument/2006/relationships/image" Target="../media/image173.png"/><Relationship Id="rId4" Type="http://schemas.openxmlformats.org/officeDocument/2006/relationships/image" Target="../media/image113.png"/><Relationship Id="rId22" Type="http://schemas.openxmlformats.org/officeDocument/2006/relationships/image" Target="../media/image175.png"/><Relationship Id="rId27" Type="http://schemas.openxmlformats.org/officeDocument/2006/relationships/image" Target="../media/image29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26.png"/><Relationship Id="rId7" Type="http://schemas.openxmlformats.org/officeDocument/2006/relationships/image" Target="../media/image129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1.png"/><Relationship Id="rId9" Type="http://schemas.openxmlformats.org/officeDocument/2006/relationships/image" Target="../media/image1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32.png"/><Relationship Id="rId7" Type="http://schemas.openxmlformats.org/officeDocument/2006/relationships/image" Target="../media/image128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2.png"/><Relationship Id="rId7" Type="http://schemas.openxmlformats.org/officeDocument/2006/relationships/image" Target="../media/image144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0.png"/><Relationship Id="rId4" Type="http://schemas.openxmlformats.org/officeDocument/2006/relationships/image" Target="../media/image121.png"/><Relationship Id="rId9" Type="http://schemas.openxmlformats.org/officeDocument/2006/relationships/image" Target="../media/image1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wmf"/><Relationship Id="rId13" Type="http://schemas.openxmlformats.org/officeDocument/2006/relationships/oleObject" Target="../embeddings/oleObject8.bin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53.wmf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52.wmf"/><Relationship Id="rId4" Type="http://schemas.openxmlformats.org/officeDocument/2006/relationships/image" Target="../media/image149.w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154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64.png"/><Relationship Id="rId7" Type="http://schemas.openxmlformats.org/officeDocument/2006/relationships/image" Target="../media/image169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0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7" Type="http://schemas.openxmlformats.org/officeDocument/2006/relationships/image" Target="../media/image188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5" Type="http://schemas.openxmlformats.org/officeDocument/2006/relationships/image" Target="../media/image1860.png"/><Relationship Id="rId4" Type="http://schemas.openxmlformats.org/officeDocument/2006/relationships/image" Target="../media/image18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emf"/><Relationship Id="rId13" Type="http://schemas.openxmlformats.org/officeDocument/2006/relationships/oleObject" Target="../embeddings/oleObject14.bin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197.emf"/><Relationship Id="rId2" Type="http://schemas.openxmlformats.org/officeDocument/2006/relationships/image" Target="../media/image193.png"/><Relationship Id="rId16" Type="http://schemas.openxmlformats.org/officeDocument/2006/relationships/image" Target="../media/image19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e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5" Type="http://schemas.openxmlformats.org/officeDocument/2006/relationships/oleObject" Target="../embeddings/oleObject15.bin"/><Relationship Id="rId10" Type="http://schemas.openxmlformats.org/officeDocument/2006/relationships/image" Target="../media/image196.emf"/><Relationship Id="rId4" Type="http://schemas.openxmlformats.org/officeDocument/2006/relationships/image" Target="../media/image193.emf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198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NULL"/><Relationship Id="rId7" Type="http://schemas.openxmlformats.org/officeDocument/2006/relationships/image" Target="../media/image210.png"/><Relationship Id="rId2" Type="http://schemas.openxmlformats.org/officeDocument/2006/relationships/image" Target="../media/image20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12" Type="http://schemas.openxmlformats.org/officeDocument/2006/relationships/image" Target="../media/image2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image" Target="../media/image22.jpeg"/><Relationship Id="rId9" Type="http://schemas.openxmlformats.org/officeDocument/2006/relationships/image" Target="../media/image24.png"/><Relationship Id="rId14" Type="http://schemas.openxmlformats.org/officeDocument/2006/relationships/image" Target="../media/image27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21.jpe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7.png"/><Relationship Id="rId3" Type="http://schemas.openxmlformats.org/officeDocument/2006/relationships/image" Target="../media/image48.jpe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0" Type="http://schemas.openxmlformats.org/officeDocument/2006/relationships/image" Target="../media/image50.png"/><Relationship Id="rId4" Type="http://schemas.openxmlformats.org/officeDocument/2006/relationships/image" Target="../media/image53.png"/><Relationship Id="rId9" Type="http://schemas.openxmlformats.org/officeDocument/2006/relationships/image" Target="../media/image49.png"/><Relationship Id="rId1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2145755"/>
            <a:ext cx="7696200" cy="769441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CN" altLang="en-US" dirty="0">
                <a:solidFill>
                  <a:srgbClr val="C00000"/>
                </a:solidFill>
                <a:latin typeface="宋体" panose="02010600030101010101" pitchFamily="2" charset="-122"/>
                <a:ea typeface="楷体_GB2312"/>
              </a:rPr>
              <a:t>实验上测量</a:t>
            </a:r>
            <a:r>
              <a:rPr kumimoji="0" lang="en-US" altLang="zh-CN" dirty="0">
                <a:solidFill>
                  <a:srgbClr val="C00000"/>
                </a:solidFill>
                <a:ea typeface="+mn-ea"/>
              </a:rPr>
              <a:t>CKM</a:t>
            </a:r>
            <a:r>
              <a:rPr kumimoji="0" lang="zh-CN" altLang="en-US" dirty="0">
                <a:solidFill>
                  <a:srgbClr val="C00000"/>
                </a:solidFill>
                <a:latin typeface="宋体" panose="02010600030101010101" pitchFamily="2" charset="-122"/>
                <a:ea typeface="楷体_GB2312"/>
              </a:rPr>
              <a:t>相角</a:t>
            </a:r>
            <a:r>
              <a:rPr kumimoji="0" lang="en-US" altLang="zh-CN" dirty="0">
                <a:solidFill>
                  <a:srgbClr val="C00000"/>
                </a:solidFill>
                <a:latin typeface="Symbol" panose="05050102010706020507" pitchFamily="18" charset="2"/>
                <a:ea typeface="楷体_GB2312"/>
              </a:rPr>
              <a:t>g</a:t>
            </a:r>
            <a:endParaRPr kumimoji="0" lang="zh-CN" altLang="en-US" dirty="0">
              <a:solidFill>
                <a:srgbClr val="C00000"/>
              </a:solidFill>
              <a:latin typeface="Symbol" panose="05050102010706020507" pitchFamily="18" charset="2"/>
              <a:ea typeface="楷体_GB231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8401" y="3765550"/>
            <a:ext cx="9889246" cy="2605842"/>
          </a:xfrm>
        </p:spPr>
        <p:txBody>
          <a:bodyPr>
            <a:normAutofit fontScale="92500" lnSpcReduction="20000"/>
          </a:bodyPr>
          <a:lstStyle/>
          <a:p>
            <a:r>
              <a:rPr lang="zh-CN" altLang="en-US" sz="2800" dirty="0"/>
              <a:t>周晓康</a:t>
            </a:r>
            <a:endParaRPr lang="en-US" altLang="zh-CN" sz="2800" dirty="0"/>
          </a:p>
          <a:p>
            <a:endParaRPr lang="en-US" altLang="zh-CN" sz="2800" dirty="0"/>
          </a:p>
          <a:p>
            <a:r>
              <a:rPr lang="zh-CN" altLang="en-US" sz="2200" dirty="0"/>
              <a:t>华中师范大学</a:t>
            </a:r>
            <a:endParaRPr lang="en-US" altLang="zh-CN" sz="2200" dirty="0"/>
          </a:p>
          <a:p>
            <a:r>
              <a:rPr lang="en-US" altLang="zh-CN" sz="2200" dirty="0"/>
              <a:t>2023.08.03</a:t>
            </a:r>
          </a:p>
          <a:p>
            <a:endParaRPr lang="en-US" altLang="zh-CN" sz="2200" dirty="0"/>
          </a:p>
          <a:p>
            <a:endParaRPr lang="en-US" altLang="zh-CN" sz="2200" dirty="0"/>
          </a:p>
          <a:p>
            <a:r>
              <a:rPr lang="zh-CN" altLang="en-US" sz="2200" b="0" i="0" dirty="0">
                <a:solidFill>
                  <a:srgbClr val="FF0000"/>
                </a:solidFill>
                <a:effectLst/>
                <a:latin typeface="Helvetica Neue"/>
              </a:rPr>
              <a:t>国科大粒子物理科创培训</a:t>
            </a:r>
            <a:r>
              <a:rPr lang="en-US" altLang="zh-CN" sz="2200" b="0" i="0" dirty="0">
                <a:solidFill>
                  <a:srgbClr val="FF0000"/>
                </a:solidFill>
                <a:effectLst/>
                <a:latin typeface="Helvetica Neue"/>
              </a:rPr>
              <a:t>2023</a:t>
            </a:r>
            <a:r>
              <a:rPr lang="en-US" altLang="zh-CN" sz="2200" b="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@</a:t>
            </a:r>
            <a:r>
              <a:rPr lang="zh-CN" altLang="en-US" sz="2200" b="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北京，</a:t>
            </a:r>
            <a:r>
              <a:rPr lang="en-US" altLang="zh-CN" sz="2200" b="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2023.07</a:t>
            </a:r>
            <a:r>
              <a:rPr lang="en-US" altLang="zh-CN" sz="2200" dirty="0">
                <a:solidFill>
                  <a:srgbClr val="FF0000"/>
                </a:solidFill>
                <a:latin typeface="Roboto" panose="02000000000000000000" pitchFamily="2" charset="0"/>
              </a:rPr>
              <a:t>.31</a:t>
            </a:r>
            <a:r>
              <a:rPr lang="en-US" altLang="zh-CN" sz="2200" b="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-08.04</a:t>
            </a:r>
            <a:endParaRPr lang="zh-CN" altLang="en-US" sz="2200" b="0" i="0" dirty="0">
              <a:effectLst/>
              <a:latin typeface="Helvetica Neue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5B2FCF0-1D69-CF54-FCED-9A22CD4B5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33500" cy="1143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828834A-8A24-C1DD-3E57-2BE51635E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8171" y="10644"/>
            <a:ext cx="1432684" cy="96020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55EEBA7-5D8A-70F5-B79C-7E0A06681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855" y="21747"/>
            <a:ext cx="2011854" cy="92972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58DE2AC-805B-9E9D-34A1-12D3EBDE80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0"/>
            <a:ext cx="432639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84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标准模型的补完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3620BBE-BD40-A26E-9CE2-6CB37570F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62" y="2452946"/>
            <a:ext cx="8175801" cy="143471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B1C7D9B-B5C0-56CD-1C14-4BE8A2652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02" y="998690"/>
            <a:ext cx="8305800" cy="126622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B36E227-233B-43D0-CDB8-34CCD2673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81" y="4108322"/>
            <a:ext cx="8345418" cy="1682878"/>
          </a:xfrm>
          <a:prstGeom prst="rect">
            <a:avLst/>
          </a:prstGeom>
        </p:spPr>
      </p:pic>
      <p:sp>
        <p:nvSpPr>
          <p:cNvPr id="11" name="TextBox 21">
            <a:extLst>
              <a:ext uri="{FF2B5EF4-FFF2-40B4-BE49-F238E27FC236}">
                <a16:creationId xmlns:a16="http://schemas.microsoft.com/office/drawing/2014/main" id="{EC99393A-D6FF-F43A-20F2-0EC091002373}"/>
              </a:ext>
            </a:extLst>
          </p:cNvPr>
          <p:cNvSpPr txBox="1"/>
          <p:nvPr/>
        </p:nvSpPr>
        <p:spPr>
          <a:xfrm>
            <a:off x="8831432" y="500519"/>
            <a:ext cx="3581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Blip>
                <a:blip r:embed="rId5"/>
              </a:buBlip>
            </a:pPr>
            <a:r>
              <a:rPr lang="en-US" altLang="zh-CN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1995</a:t>
            </a:r>
            <a:r>
              <a:rPr lang="zh-CN" altLang="en-US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年诺贝尔物理学奖</a:t>
            </a:r>
            <a:endParaRPr lang="zh-CN" altLang="en-US" sz="20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TextBox 21">
            <a:extLst>
              <a:ext uri="{FF2B5EF4-FFF2-40B4-BE49-F238E27FC236}">
                <a16:creationId xmlns:a16="http://schemas.microsoft.com/office/drawing/2014/main" id="{02EDF1B4-7CEC-36E6-0168-DF73BDF97121}"/>
              </a:ext>
            </a:extLst>
          </p:cNvPr>
          <p:cNvSpPr txBox="1"/>
          <p:nvPr/>
        </p:nvSpPr>
        <p:spPr>
          <a:xfrm>
            <a:off x="9111767" y="2487834"/>
            <a:ext cx="3581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Blip>
                <a:blip r:embed="rId5"/>
              </a:buBlip>
            </a:pPr>
            <a:r>
              <a:rPr lang="en-US" altLang="zh-CN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1984</a:t>
            </a:r>
            <a:r>
              <a:rPr lang="zh-CN" altLang="en-US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年诺贝尔物理学奖</a:t>
            </a:r>
            <a:endParaRPr lang="zh-CN" altLang="en-US" sz="20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8246D9EF-3882-A365-8044-8D26BF8203B3}"/>
              </a:ext>
            </a:extLst>
          </p:cNvPr>
          <p:cNvSpPr txBox="1"/>
          <p:nvPr/>
        </p:nvSpPr>
        <p:spPr>
          <a:xfrm>
            <a:off x="8763000" y="4549651"/>
            <a:ext cx="3581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Blip>
                <a:blip r:embed="rId5"/>
              </a:buBlip>
            </a:pPr>
            <a:r>
              <a:rPr lang="en-US" altLang="zh-CN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2013</a:t>
            </a:r>
            <a:r>
              <a:rPr lang="zh-CN" altLang="en-US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年诺贝尔物理学奖</a:t>
            </a:r>
            <a:endParaRPr lang="zh-CN" altLang="en-US" sz="20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4" name="Picture 6" descr="Image result for françois englert peter higgs">
            <a:extLst>
              <a:ext uri="{FF2B5EF4-FFF2-40B4-BE49-F238E27FC236}">
                <a16:creationId xmlns:a16="http://schemas.microsoft.com/office/drawing/2014/main" id="{93F7C602-5864-445C-535F-C9609FC80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636" y="4965372"/>
            <a:ext cx="1830930" cy="137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2">
            <a:extLst>
              <a:ext uri="{FF2B5EF4-FFF2-40B4-BE49-F238E27FC236}">
                <a16:creationId xmlns:a16="http://schemas.microsoft.com/office/drawing/2014/main" id="{2292DD90-1EC7-1CDC-F9B1-8F4E1A1B56DF}"/>
              </a:ext>
            </a:extLst>
          </p:cNvPr>
          <p:cNvSpPr txBox="1"/>
          <p:nvPr/>
        </p:nvSpPr>
        <p:spPr>
          <a:xfrm>
            <a:off x="9228384" y="6256519"/>
            <a:ext cx="9905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F.</a:t>
            </a:r>
            <a:r>
              <a:rPr lang="zh-CN" altLang="en-US" sz="16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Englert</a:t>
            </a:r>
            <a:endParaRPr lang="en-CN" sz="1600" dirty="0"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1F084F6D-328C-EA85-847B-0E7D1C5A694B}"/>
              </a:ext>
            </a:extLst>
          </p:cNvPr>
          <p:cNvSpPr txBox="1"/>
          <p:nvPr/>
        </p:nvSpPr>
        <p:spPr>
          <a:xfrm>
            <a:off x="10401300" y="6256519"/>
            <a:ext cx="868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P.</a:t>
            </a:r>
            <a:r>
              <a:rPr lang="zh-CN" altLang="en-US" sz="16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Higgs</a:t>
            </a:r>
            <a:endParaRPr lang="en-CN" sz="1600" dirty="0">
              <a:latin typeface="Times New Roman" panose="02020603050405020304" pitchFamily="18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B09E4478-B1D7-1E51-B071-6C66E03946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8384" y="2853184"/>
            <a:ext cx="2444948" cy="1187386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742C2A92-40AD-557B-5428-A292BD534B59}"/>
              </a:ext>
            </a:extLst>
          </p:cNvPr>
          <p:cNvSpPr txBox="1"/>
          <p:nvPr/>
        </p:nvSpPr>
        <p:spPr>
          <a:xfrm>
            <a:off x="8772057" y="4018728"/>
            <a:ext cx="18779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0" i="0" dirty="0">
                <a:solidFill>
                  <a:srgbClr val="333333"/>
                </a:solidFill>
                <a:effectLst/>
                <a:latin typeface="+mj-lt"/>
              </a:rPr>
              <a:t>Simon van der Meer</a:t>
            </a:r>
            <a:endParaRPr lang="zh-CN" altLang="en-US" sz="1600" dirty="0">
              <a:latin typeface="+mj-lt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5684B01-6138-F6CC-47B8-90966E2F4EEF}"/>
              </a:ext>
            </a:extLst>
          </p:cNvPr>
          <p:cNvSpPr txBox="1"/>
          <p:nvPr/>
        </p:nvSpPr>
        <p:spPr>
          <a:xfrm>
            <a:off x="10730883" y="4025202"/>
            <a:ext cx="17030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0" i="0" dirty="0">
                <a:solidFill>
                  <a:srgbClr val="333333"/>
                </a:solidFill>
                <a:effectLst/>
                <a:latin typeface="+mn-lt"/>
              </a:rPr>
              <a:t>Carlo Rubbia</a:t>
            </a:r>
            <a:endParaRPr lang="zh-CN" altLang="en-US" sz="1600" dirty="0">
              <a:latin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63A67F99-5337-480D-8FF1-C4D025CB9B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2077" y="898428"/>
            <a:ext cx="975531" cy="126622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1A199A9C-38C4-FB11-5F06-FA049518AF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03159" y="866438"/>
            <a:ext cx="1005652" cy="1276404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13DBBF81-6B73-EF9A-82B9-C35B8FEE46F7}"/>
              </a:ext>
            </a:extLst>
          </p:cNvPr>
          <p:cNvSpPr txBox="1"/>
          <p:nvPr/>
        </p:nvSpPr>
        <p:spPr>
          <a:xfrm>
            <a:off x="10426083" y="2111770"/>
            <a:ext cx="17030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0" i="0">
                <a:solidFill>
                  <a:srgbClr val="333333"/>
                </a:solidFill>
                <a:effectLst/>
                <a:latin typeface="+mn-lt"/>
              </a:rPr>
              <a:t>Frederick Reines</a:t>
            </a:r>
            <a:endParaRPr lang="zh-CN" altLang="en-US" sz="1600" dirty="0">
              <a:latin typeface="+mn-lt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8565BFF-6D87-708A-9D4D-7795C3D16C90}"/>
              </a:ext>
            </a:extLst>
          </p:cNvPr>
          <p:cNvSpPr txBox="1"/>
          <p:nvPr/>
        </p:nvSpPr>
        <p:spPr>
          <a:xfrm>
            <a:off x="8910263" y="2108818"/>
            <a:ext cx="16268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0" i="0" dirty="0">
                <a:solidFill>
                  <a:srgbClr val="333333"/>
                </a:solidFill>
                <a:effectLst/>
                <a:latin typeface="+mj-lt"/>
              </a:rPr>
              <a:t>Martin L. Perl </a:t>
            </a:r>
            <a:endParaRPr lang="zh-CN" alt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77004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en-US" altLang="zh-CN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粒子物理</a:t>
            </a:r>
            <a:r>
              <a:rPr lang="zh-CN" altLang="en-US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标准模型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：基本粒子和相互作用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40">
            <a:extLst>
              <a:ext uri="{FF2B5EF4-FFF2-40B4-BE49-F238E27FC236}">
                <a16:creationId xmlns:a16="http://schemas.microsoft.com/office/drawing/2014/main" id="{3EE39292-D4D8-0A85-28AB-B9FC71B40874}"/>
              </a:ext>
            </a:extLst>
          </p:cNvPr>
          <p:cNvGrpSpPr/>
          <p:nvPr/>
        </p:nvGrpSpPr>
        <p:grpSpPr>
          <a:xfrm>
            <a:off x="1196186" y="1071867"/>
            <a:ext cx="2067639" cy="5387463"/>
            <a:chOff x="538128" y="933847"/>
            <a:chExt cx="2067639" cy="5387463"/>
          </a:xfrm>
        </p:grpSpPr>
        <p:pic>
          <p:nvPicPr>
            <p:cNvPr id="6" name="图片 13">
              <a:extLst>
                <a:ext uri="{FF2B5EF4-FFF2-40B4-BE49-F238E27FC236}">
                  <a16:creationId xmlns:a16="http://schemas.microsoft.com/office/drawing/2014/main" id="{129FDA86-0A21-A77E-BBC0-7F239C87C6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20" t="1439" r="11473" b="20039"/>
            <a:stretch/>
          </p:blipFill>
          <p:spPr>
            <a:xfrm>
              <a:off x="995482" y="933847"/>
              <a:ext cx="1584176" cy="5387463"/>
            </a:xfrm>
            <a:prstGeom prst="rect">
              <a:avLst/>
            </a:prstGeom>
          </p:spPr>
        </p:pic>
        <p:sp>
          <p:nvSpPr>
            <p:cNvPr id="7" name="文本框 5">
              <a:extLst>
                <a:ext uri="{FF2B5EF4-FFF2-40B4-BE49-F238E27FC236}">
                  <a16:creationId xmlns:a16="http://schemas.microsoft.com/office/drawing/2014/main" id="{371E150F-31B1-3540-3BCA-2334B5DB718D}"/>
                </a:ext>
              </a:extLst>
            </p:cNvPr>
            <p:cNvSpPr txBox="1"/>
            <p:nvPr/>
          </p:nvSpPr>
          <p:spPr>
            <a:xfrm>
              <a:off x="538128" y="1671700"/>
              <a:ext cx="64633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分子</a:t>
              </a:r>
            </a:p>
          </p:txBody>
        </p:sp>
        <p:sp>
          <p:nvSpPr>
            <p:cNvPr id="8" name="文本框 26">
              <a:extLst>
                <a:ext uri="{FF2B5EF4-FFF2-40B4-BE49-F238E27FC236}">
                  <a16:creationId xmlns:a16="http://schemas.microsoft.com/office/drawing/2014/main" id="{7BD5CA1B-87D0-F8B7-000A-885F801B80A1}"/>
                </a:ext>
              </a:extLst>
            </p:cNvPr>
            <p:cNvSpPr txBox="1"/>
            <p:nvPr/>
          </p:nvSpPr>
          <p:spPr>
            <a:xfrm>
              <a:off x="578160" y="2701880"/>
              <a:ext cx="64633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原子</a:t>
              </a:r>
            </a:p>
          </p:txBody>
        </p:sp>
        <p:sp>
          <p:nvSpPr>
            <p:cNvPr id="9" name="文本框 27">
              <a:extLst>
                <a:ext uri="{FF2B5EF4-FFF2-40B4-BE49-F238E27FC236}">
                  <a16:creationId xmlns:a16="http://schemas.microsoft.com/office/drawing/2014/main" id="{4792CD9E-3DC2-2003-AEC2-32F9261E1809}"/>
                </a:ext>
              </a:extLst>
            </p:cNvPr>
            <p:cNvSpPr txBox="1"/>
            <p:nvPr/>
          </p:nvSpPr>
          <p:spPr>
            <a:xfrm>
              <a:off x="717581" y="3713756"/>
              <a:ext cx="64633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质子</a:t>
              </a:r>
            </a:p>
          </p:txBody>
        </p:sp>
        <p:sp>
          <p:nvSpPr>
            <p:cNvPr id="10" name="文本框 28">
              <a:extLst>
                <a:ext uri="{FF2B5EF4-FFF2-40B4-BE49-F238E27FC236}">
                  <a16:creationId xmlns:a16="http://schemas.microsoft.com/office/drawing/2014/main" id="{2321D0F2-4891-1AAE-C28A-AF2AB1A13CC6}"/>
                </a:ext>
              </a:extLst>
            </p:cNvPr>
            <p:cNvSpPr txBox="1"/>
            <p:nvPr/>
          </p:nvSpPr>
          <p:spPr>
            <a:xfrm>
              <a:off x="1959436" y="3529090"/>
              <a:ext cx="64633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电子</a:t>
              </a:r>
            </a:p>
          </p:txBody>
        </p:sp>
        <p:sp>
          <p:nvSpPr>
            <p:cNvPr id="11" name="文本框 29">
              <a:extLst>
                <a:ext uri="{FF2B5EF4-FFF2-40B4-BE49-F238E27FC236}">
                  <a16:creationId xmlns:a16="http://schemas.microsoft.com/office/drawing/2014/main" id="{D5E82E9B-B24F-A923-7D0D-64ABAB7C66C1}"/>
                </a:ext>
              </a:extLst>
            </p:cNvPr>
            <p:cNvSpPr txBox="1"/>
            <p:nvPr/>
          </p:nvSpPr>
          <p:spPr>
            <a:xfrm>
              <a:off x="629235" y="4962575"/>
              <a:ext cx="64633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夸克</a:t>
              </a:r>
            </a:p>
          </p:txBody>
        </p:sp>
      </p:grpSp>
      <p:sp>
        <p:nvSpPr>
          <p:cNvPr id="12" name="文本框 5">
            <a:extLst>
              <a:ext uri="{FF2B5EF4-FFF2-40B4-BE49-F238E27FC236}">
                <a16:creationId xmlns:a16="http://schemas.microsoft.com/office/drawing/2014/main" id="{2C11068F-ECB3-8CFF-9B96-F429926C575C}"/>
              </a:ext>
            </a:extLst>
          </p:cNvPr>
          <p:cNvSpPr txBox="1"/>
          <p:nvPr/>
        </p:nvSpPr>
        <p:spPr>
          <a:xfrm>
            <a:off x="991505" y="1148872"/>
            <a:ext cx="6463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物质</a:t>
            </a:r>
          </a:p>
        </p:txBody>
      </p:sp>
      <p:grpSp>
        <p:nvGrpSpPr>
          <p:cNvPr id="13" name="Group 47">
            <a:extLst>
              <a:ext uri="{FF2B5EF4-FFF2-40B4-BE49-F238E27FC236}">
                <a16:creationId xmlns:a16="http://schemas.microsoft.com/office/drawing/2014/main" id="{CD942608-8418-ED10-FD1F-B585E6393887}"/>
              </a:ext>
            </a:extLst>
          </p:cNvPr>
          <p:cNvGrpSpPr/>
          <p:nvPr/>
        </p:nvGrpSpPr>
        <p:grpSpPr>
          <a:xfrm>
            <a:off x="5170649" y="929529"/>
            <a:ext cx="6677420" cy="4998942"/>
            <a:chOff x="4653814" y="836886"/>
            <a:chExt cx="6677420" cy="4998942"/>
          </a:xfrm>
        </p:grpSpPr>
        <p:grpSp>
          <p:nvGrpSpPr>
            <p:cNvPr id="14" name="Group 41">
              <a:extLst>
                <a:ext uri="{FF2B5EF4-FFF2-40B4-BE49-F238E27FC236}">
                  <a16:creationId xmlns:a16="http://schemas.microsoft.com/office/drawing/2014/main" id="{87E51AEC-AE54-CE3C-AE3D-F2DFEB2E446A}"/>
                </a:ext>
              </a:extLst>
            </p:cNvPr>
            <p:cNvGrpSpPr/>
            <p:nvPr/>
          </p:nvGrpSpPr>
          <p:grpSpPr>
            <a:xfrm>
              <a:off x="4653814" y="1423517"/>
              <a:ext cx="5578750" cy="4412311"/>
              <a:chOff x="4198032" y="1259357"/>
              <a:chExt cx="5578750" cy="4412311"/>
            </a:xfrm>
          </p:grpSpPr>
          <p:grpSp>
            <p:nvGrpSpPr>
              <p:cNvPr id="17" name="Group 12">
                <a:extLst>
                  <a:ext uri="{FF2B5EF4-FFF2-40B4-BE49-F238E27FC236}">
                    <a16:creationId xmlns:a16="http://schemas.microsoft.com/office/drawing/2014/main" id="{ED6DB5B7-BDAD-64CC-BD39-F7131DB1B282}"/>
                  </a:ext>
                </a:extLst>
              </p:cNvPr>
              <p:cNvGrpSpPr/>
              <p:nvPr/>
            </p:nvGrpSpPr>
            <p:grpSpPr>
              <a:xfrm>
                <a:off x="4198032" y="1259357"/>
                <a:ext cx="5516216" cy="4412311"/>
                <a:chOff x="434414" y="1350536"/>
                <a:chExt cx="5516216" cy="4412311"/>
              </a:xfrm>
            </p:grpSpPr>
            <p:sp>
              <p:nvSpPr>
                <p:cNvPr id="20" name="Rounded Rectangle 13">
                  <a:extLst>
                    <a:ext uri="{FF2B5EF4-FFF2-40B4-BE49-F238E27FC236}">
                      <a16:creationId xmlns:a16="http://schemas.microsoft.com/office/drawing/2014/main" id="{50F3C84F-D036-245B-C268-B611E3A7E285}"/>
                    </a:ext>
                  </a:extLst>
                </p:cNvPr>
                <p:cNvSpPr/>
                <p:nvPr/>
              </p:nvSpPr>
              <p:spPr>
                <a:xfrm>
                  <a:off x="1052623" y="4486940"/>
                  <a:ext cx="2498651" cy="1275907"/>
                </a:xfrm>
                <a:prstGeom prst="roundRect">
                  <a:avLst/>
                </a:prstGeom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endParaRPr lang="en-CN" sz="2800" dirty="0"/>
                </a:p>
              </p:txBody>
            </p:sp>
            <p:pic>
              <p:nvPicPr>
                <p:cNvPr id="21" name="图片 3">
                  <a:extLst>
                    <a:ext uri="{FF2B5EF4-FFF2-40B4-BE49-F238E27FC236}">
                      <a16:creationId xmlns:a16="http://schemas.microsoft.com/office/drawing/2014/main" id="{E77252CF-42A7-D650-0FE6-00AE760513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13823" r="88"/>
                <a:stretch/>
              </p:blipFill>
              <p:spPr>
                <a:xfrm>
                  <a:off x="494374" y="1350536"/>
                  <a:ext cx="5399689" cy="4298230"/>
                </a:xfrm>
                <a:prstGeom prst="rect">
                  <a:avLst/>
                </a:prstGeom>
              </p:spPr>
            </p:pic>
            <p:sp>
              <p:nvSpPr>
                <p:cNvPr id="22" name="TextBox 15">
                  <a:extLst>
                    <a:ext uri="{FF2B5EF4-FFF2-40B4-BE49-F238E27FC236}">
                      <a16:creationId xmlns:a16="http://schemas.microsoft.com/office/drawing/2014/main" id="{0320EF98-A360-EFF9-325D-21238B3E3BB7}"/>
                    </a:ext>
                  </a:extLst>
                </p:cNvPr>
                <p:cNvSpPr txBox="1"/>
                <p:nvPr/>
              </p:nvSpPr>
              <p:spPr>
                <a:xfrm rot="16200000">
                  <a:off x="-70069" y="2941074"/>
                  <a:ext cx="1409075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2000" dirty="0" err="1">
                      <a:solidFill>
                        <a:srgbClr val="D3A1F2"/>
                      </a:solidFill>
                      <a:latin typeface="SimHei" panose="02010609060101010101" pitchFamily="49" charset="-122"/>
                      <a:ea typeface="SimHei" panose="02010609060101010101" pitchFamily="49" charset="-122"/>
                      <a:cs typeface="Calibri" panose="020F0502020204030204" pitchFamily="34" charset="0"/>
                    </a:rPr>
                    <a:t>夸克</a:t>
                  </a:r>
                  <a:endParaRPr lang="en-CN" sz="2000" dirty="0">
                    <a:solidFill>
                      <a:srgbClr val="D3A1F2"/>
                    </a:solidFill>
                    <a:latin typeface="SimHei" panose="02010609060101010101" pitchFamily="49" charset="-122"/>
                    <a:ea typeface="SimHei" panose="02010609060101010101" pitchFamily="49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" name="TextBox 16">
                  <a:extLst>
                    <a:ext uri="{FF2B5EF4-FFF2-40B4-BE49-F238E27FC236}">
                      <a16:creationId xmlns:a16="http://schemas.microsoft.com/office/drawing/2014/main" id="{4025A69E-686D-ED28-5A50-1E89FBDE2322}"/>
                    </a:ext>
                  </a:extLst>
                </p:cNvPr>
                <p:cNvSpPr txBox="1"/>
                <p:nvPr/>
              </p:nvSpPr>
              <p:spPr>
                <a:xfrm rot="16200000">
                  <a:off x="-70068" y="4573050"/>
                  <a:ext cx="1409075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2000" dirty="0" err="1">
                      <a:solidFill>
                        <a:srgbClr val="8ADD59"/>
                      </a:solidFill>
                      <a:latin typeface="SimHei" panose="02010609060101010101" pitchFamily="49" charset="-122"/>
                      <a:ea typeface="SimHei" panose="02010609060101010101" pitchFamily="49" charset="-122"/>
                      <a:cs typeface="Calibri" panose="020F0502020204030204" pitchFamily="34" charset="0"/>
                    </a:rPr>
                    <a:t>轻子</a:t>
                  </a:r>
                  <a:endParaRPr lang="en-CN" sz="2000" dirty="0">
                    <a:solidFill>
                      <a:srgbClr val="8ADD59"/>
                    </a:solidFill>
                    <a:latin typeface="SimHei" panose="02010609060101010101" pitchFamily="49" charset="-122"/>
                    <a:ea typeface="SimHei" panose="02010609060101010101" pitchFamily="49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" name="TextBox 17">
                  <a:extLst>
                    <a:ext uri="{FF2B5EF4-FFF2-40B4-BE49-F238E27FC236}">
                      <a16:creationId xmlns:a16="http://schemas.microsoft.com/office/drawing/2014/main" id="{493A258B-A497-E609-728B-1CD9A670FBD6}"/>
                    </a:ext>
                  </a:extLst>
                </p:cNvPr>
                <p:cNvSpPr txBox="1"/>
                <p:nvPr/>
              </p:nvSpPr>
              <p:spPr>
                <a:xfrm>
                  <a:off x="1068532" y="2243399"/>
                  <a:ext cx="561610" cy="215444"/>
                </a:xfrm>
                <a:prstGeom prst="rect">
                  <a:avLst/>
                </a:prstGeom>
                <a:solidFill>
                  <a:srgbClr val="FEFAEC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err="1">
                      <a:latin typeface="SimHei" panose="02010609060101010101" pitchFamily="49" charset="-122"/>
                      <a:ea typeface="SimHei" panose="02010609060101010101" pitchFamily="49" charset="-122"/>
                      <a:cs typeface="Calibri" panose="020F0502020204030204" pitchFamily="34" charset="0"/>
                    </a:rPr>
                    <a:t>上夸克</a:t>
                  </a:r>
                  <a:endParaRPr lang="en-CN" sz="1400" dirty="0">
                    <a:latin typeface="SimHei" panose="02010609060101010101" pitchFamily="49" charset="-122"/>
                    <a:ea typeface="SimHei" panose="02010609060101010101" pitchFamily="49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" name="TextBox 18">
                  <a:extLst>
                    <a:ext uri="{FF2B5EF4-FFF2-40B4-BE49-F238E27FC236}">
                      <a16:creationId xmlns:a16="http://schemas.microsoft.com/office/drawing/2014/main" id="{A2127D69-39C4-DECD-3464-66A6F8B7A66D}"/>
                    </a:ext>
                  </a:extLst>
                </p:cNvPr>
                <p:cNvSpPr txBox="1"/>
                <p:nvPr/>
              </p:nvSpPr>
              <p:spPr>
                <a:xfrm>
                  <a:off x="1993927" y="2237084"/>
                  <a:ext cx="613119" cy="215444"/>
                </a:xfrm>
                <a:prstGeom prst="rect">
                  <a:avLst/>
                </a:prstGeom>
                <a:solidFill>
                  <a:srgbClr val="FEFAEC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err="1">
                      <a:latin typeface="SimHei" panose="02010609060101010101" pitchFamily="49" charset="-122"/>
                      <a:ea typeface="SimHei" panose="02010609060101010101" pitchFamily="49" charset="-122"/>
                      <a:cs typeface="Calibri" panose="020F0502020204030204" pitchFamily="34" charset="0"/>
                    </a:rPr>
                    <a:t>粲夸克</a:t>
                  </a:r>
                  <a:endParaRPr lang="en-CN" sz="1400" dirty="0">
                    <a:latin typeface="SimHei" panose="02010609060101010101" pitchFamily="49" charset="-122"/>
                    <a:ea typeface="SimHei" panose="02010609060101010101" pitchFamily="49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TextBox 19">
                  <a:extLst>
                    <a:ext uri="{FF2B5EF4-FFF2-40B4-BE49-F238E27FC236}">
                      <a16:creationId xmlns:a16="http://schemas.microsoft.com/office/drawing/2014/main" id="{997798EA-C789-0D7A-04BC-07CDF9E05B5C}"/>
                    </a:ext>
                  </a:extLst>
                </p:cNvPr>
                <p:cNvSpPr txBox="1"/>
                <p:nvPr/>
              </p:nvSpPr>
              <p:spPr>
                <a:xfrm>
                  <a:off x="2994831" y="2248468"/>
                  <a:ext cx="648000" cy="215444"/>
                </a:xfrm>
                <a:prstGeom prst="rect">
                  <a:avLst/>
                </a:prstGeom>
                <a:solidFill>
                  <a:srgbClr val="FEFAEC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err="1">
                      <a:latin typeface="SimHei" panose="02010609060101010101" pitchFamily="49" charset="-122"/>
                      <a:ea typeface="SimHei" panose="02010609060101010101" pitchFamily="49" charset="-122"/>
                      <a:cs typeface="Calibri" panose="020F0502020204030204" pitchFamily="34" charset="0"/>
                    </a:rPr>
                    <a:t>顶夸克</a:t>
                  </a:r>
                  <a:endParaRPr lang="en-CN" sz="1400" dirty="0">
                    <a:latin typeface="SimHei" panose="02010609060101010101" pitchFamily="49" charset="-122"/>
                    <a:ea typeface="SimHei" panose="02010609060101010101" pitchFamily="49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TextBox 20">
                  <a:extLst>
                    <a:ext uri="{FF2B5EF4-FFF2-40B4-BE49-F238E27FC236}">
                      <a16:creationId xmlns:a16="http://schemas.microsoft.com/office/drawing/2014/main" id="{C070376A-41B4-9AB1-572F-87E9D5B0ED25}"/>
                    </a:ext>
                  </a:extLst>
                </p:cNvPr>
                <p:cNvSpPr txBox="1"/>
                <p:nvPr/>
              </p:nvSpPr>
              <p:spPr>
                <a:xfrm>
                  <a:off x="1030997" y="3184024"/>
                  <a:ext cx="724860" cy="215444"/>
                </a:xfrm>
                <a:prstGeom prst="rect">
                  <a:avLst/>
                </a:prstGeom>
                <a:solidFill>
                  <a:srgbClr val="FEFAEC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err="1">
                      <a:latin typeface="SimHei" panose="02010609060101010101" pitchFamily="49" charset="-122"/>
                      <a:ea typeface="SimHei" panose="02010609060101010101" pitchFamily="49" charset="-122"/>
                      <a:cs typeface="Calibri" panose="020F0502020204030204" pitchFamily="34" charset="0"/>
                    </a:rPr>
                    <a:t>下夸克</a:t>
                  </a:r>
                  <a:endParaRPr lang="en-CN" sz="1400" dirty="0">
                    <a:latin typeface="SimHei" panose="02010609060101010101" pitchFamily="49" charset="-122"/>
                    <a:ea typeface="SimHei" panose="02010609060101010101" pitchFamily="49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TextBox 21">
                  <a:extLst>
                    <a:ext uri="{FF2B5EF4-FFF2-40B4-BE49-F238E27FC236}">
                      <a16:creationId xmlns:a16="http://schemas.microsoft.com/office/drawing/2014/main" id="{F2607CE8-2ADA-EA31-0DED-4A640CB16D97}"/>
                    </a:ext>
                  </a:extLst>
                </p:cNvPr>
                <p:cNvSpPr txBox="1"/>
                <p:nvPr/>
              </p:nvSpPr>
              <p:spPr>
                <a:xfrm>
                  <a:off x="1954422" y="3203161"/>
                  <a:ext cx="788428" cy="215444"/>
                </a:xfrm>
                <a:prstGeom prst="rect">
                  <a:avLst/>
                </a:prstGeom>
                <a:solidFill>
                  <a:srgbClr val="FEFAEC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err="1">
                      <a:latin typeface="SimHei" panose="02010609060101010101" pitchFamily="49" charset="-122"/>
                      <a:ea typeface="SimHei" panose="02010609060101010101" pitchFamily="49" charset="-122"/>
                      <a:cs typeface="Calibri" panose="020F0502020204030204" pitchFamily="34" charset="0"/>
                    </a:rPr>
                    <a:t>奇异夸克</a:t>
                  </a:r>
                  <a:endParaRPr lang="en-CN" sz="1400" dirty="0">
                    <a:latin typeface="SimHei" panose="02010609060101010101" pitchFamily="49" charset="-122"/>
                    <a:ea typeface="SimHei" panose="02010609060101010101" pitchFamily="49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TextBox 22">
                  <a:extLst>
                    <a:ext uri="{FF2B5EF4-FFF2-40B4-BE49-F238E27FC236}">
                      <a16:creationId xmlns:a16="http://schemas.microsoft.com/office/drawing/2014/main" id="{0CE7F190-A21F-9812-C548-BF60B3F59ED2}"/>
                    </a:ext>
                  </a:extLst>
                </p:cNvPr>
                <p:cNvSpPr txBox="1"/>
                <p:nvPr/>
              </p:nvSpPr>
              <p:spPr>
                <a:xfrm>
                  <a:off x="3003222" y="3220952"/>
                  <a:ext cx="648000" cy="215444"/>
                </a:xfrm>
                <a:prstGeom prst="rect">
                  <a:avLst/>
                </a:prstGeom>
                <a:solidFill>
                  <a:srgbClr val="FEFAEC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err="1">
                      <a:latin typeface="SimHei" panose="02010609060101010101" pitchFamily="49" charset="-122"/>
                      <a:ea typeface="SimHei" panose="02010609060101010101" pitchFamily="49" charset="-122"/>
                      <a:cs typeface="Calibri" panose="020F0502020204030204" pitchFamily="34" charset="0"/>
                    </a:rPr>
                    <a:t>底夸克</a:t>
                  </a:r>
                  <a:endParaRPr lang="en-CN" sz="1400" dirty="0">
                    <a:latin typeface="SimHei" panose="02010609060101010101" pitchFamily="49" charset="-122"/>
                    <a:ea typeface="SimHei" panose="02010609060101010101" pitchFamily="49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" name="TextBox 23">
                  <a:extLst>
                    <a:ext uri="{FF2B5EF4-FFF2-40B4-BE49-F238E27FC236}">
                      <a16:creationId xmlns:a16="http://schemas.microsoft.com/office/drawing/2014/main" id="{2502C2D8-2743-A982-5564-72AD0A0BB666}"/>
                    </a:ext>
                  </a:extLst>
                </p:cNvPr>
                <p:cNvSpPr txBox="1"/>
                <p:nvPr/>
              </p:nvSpPr>
              <p:spPr>
                <a:xfrm>
                  <a:off x="1015319" y="4272692"/>
                  <a:ext cx="648000" cy="215444"/>
                </a:xfrm>
                <a:prstGeom prst="rect">
                  <a:avLst/>
                </a:prstGeom>
                <a:solidFill>
                  <a:srgbClr val="FFFEF9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err="1">
                      <a:latin typeface="SimHei" panose="02010609060101010101" pitchFamily="49" charset="-122"/>
                      <a:ea typeface="SimHei" panose="02010609060101010101" pitchFamily="49" charset="-122"/>
                      <a:cs typeface="Calibri" panose="020F0502020204030204" pitchFamily="34" charset="0"/>
                    </a:rPr>
                    <a:t>电子</a:t>
                  </a:r>
                  <a:endParaRPr lang="en-CN" sz="1400" dirty="0">
                    <a:latin typeface="SimHei" panose="02010609060101010101" pitchFamily="49" charset="-122"/>
                    <a:ea typeface="SimHei" panose="02010609060101010101" pitchFamily="49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" name="TextBox 24">
                  <a:extLst>
                    <a:ext uri="{FF2B5EF4-FFF2-40B4-BE49-F238E27FC236}">
                      <a16:creationId xmlns:a16="http://schemas.microsoft.com/office/drawing/2014/main" id="{F4FD0C2C-8AFE-D1FA-5E2D-1A70E50B2D32}"/>
                    </a:ext>
                  </a:extLst>
                </p:cNvPr>
                <p:cNvSpPr txBox="1"/>
                <p:nvPr/>
              </p:nvSpPr>
              <p:spPr>
                <a:xfrm>
                  <a:off x="1977948" y="4250140"/>
                  <a:ext cx="648000" cy="215444"/>
                </a:xfrm>
                <a:prstGeom prst="rect">
                  <a:avLst/>
                </a:prstGeom>
                <a:solidFill>
                  <a:srgbClr val="FFFEF9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err="1">
                      <a:latin typeface="SimHei" panose="02010609060101010101" pitchFamily="49" charset="-122"/>
                      <a:ea typeface="SimHei" panose="02010609060101010101" pitchFamily="49" charset="-122"/>
                      <a:cs typeface="Calibri" panose="020F0502020204030204" pitchFamily="34" charset="0"/>
                    </a:rPr>
                    <a:t>缪子</a:t>
                  </a:r>
                  <a:endParaRPr lang="en-CN" sz="1400" dirty="0">
                    <a:latin typeface="SimHei" panose="02010609060101010101" pitchFamily="49" charset="-122"/>
                    <a:ea typeface="SimHei" panose="02010609060101010101" pitchFamily="49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" name="TextBox 25">
                  <a:extLst>
                    <a:ext uri="{FF2B5EF4-FFF2-40B4-BE49-F238E27FC236}">
                      <a16:creationId xmlns:a16="http://schemas.microsoft.com/office/drawing/2014/main" id="{57078A92-195E-6125-A428-F28755B30CE0}"/>
                    </a:ext>
                  </a:extLst>
                </p:cNvPr>
                <p:cNvSpPr txBox="1"/>
                <p:nvPr/>
              </p:nvSpPr>
              <p:spPr>
                <a:xfrm>
                  <a:off x="3058788" y="4282721"/>
                  <a:ext cx="648000" cy="215444"/>
                </a:xfrm>
                <a:prstGeom prst="rect">
                  <a:avLst/>
                </a:prstGeom>
                <a:solidFill>
                  <a:srgbClr val="FFFEF9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err="1">
                      <a:latin typeface="SimHei" panose="02010609060101010101" pitchFamily="49" charset="-122"/>
                      <a:ea typeface="SimHei" panose="02010609060101010101" pitchFamily="49" charset="-122"/>
                      <a:cs typeface="Calibri" panose="020F0502020204030204" pitchFamily="34" charset="0"/>
                    </a:rPr>
                    <a:t>陶子</a:t>
                  </a:r>
                  <a:endParaRPr lang="en-CN" sz="1400" dirty="0">
                    <a:latin typeface="SimHei" panose="02010609060101010101" pitchFamily="49" charset="-122"/>
                    <a:ea typeface="SimHei" panose="02010609060101010101" pitchFamily="49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" name="TextBox 26">
                  <a:extLst>
                    <a:ext uri="{FF2B5EF4-FFF2-40B4-BE49-F238E27FC236}">
                      <a16:creationId xmlns:a16="http://schemas.microsoft.com/office/drawing/2014/main" id="{023F2429-863D-2335-0DC6-C4C37156DA63}"/>
                    </a:ext>
                  </a:extLst>
                </p:cNvPr>
                <p:cNvSpPr txBox="1"/>
                <p:nvPr/>
              </p:nvSpPr>
              <p:spPr>
                <a:xfrm>
                  <a:off x="964929" y="5229597"/>
                  <a:ext cx="756000" cy="288000"/>
                </a:xfrm>
                <a:prstGeom prst="rect">
                  <a:avLst/>
                </a:prstGeom>
                <a:solidFill>
                  <a:srgbClr val="FFFEF9"/>
                </a:solidFill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ctr"/>
                  <a:r>
                    <a:rPr lang="en-US" sz="1100" dirty="0" err="1">
                      <a:latin typeface="SimHei" panose="02010609060101010101" pitchFamily="49" charset="-122"/>
                      <a:ea typeface="SimHei" panose="02010609060101010101" pitchFamily="49" charset="-122"/>
                      <a:cs typeface="Calibri" panose="020F0502020204030204" pitchFamily="34" charset="0"/>
                    </a:rPr>
                    <a:t>电子中微子</a:t>
                  </a:r>
                  <a:endParaRPr lang="en-CN" sz="1100" dirty="0">
                    <a:latin typeface="SimHei" panose="02010609060101010101" pitchFamily="49" charset="-122"/>
                    <a:ea typeface="SimHei" panose="02010609060101010101" pitchFamily="49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" name="TextBox 27">
                  <a:extLst>
                    <a:ext uri="{FF2B5EF4-FFF2-40B4-BE49-F238E27FC236}">
                      <a16:creationId xmlns:a16="http://schemas.microsoft.com/office/drawing/2014/main" id="{7AB0BA45-D369-4DF5-A7BD-6E9DBA5EA798}"/>
                    </a:ext>
                  </a:extLst>
                </p:cNvPr>
                <p:cNvSpPr txBox="1"/>
                <p:nvPr/>
              </p:nvSpPr>
              <p:spPr>
                <a:xfrm>
                  <a:off x="1918346" y="5216932"/>
                  <a:ext cx="756000" cy="288000"/>
                </a:xfrm>
                <a:prstGeom prst="rect">
                  <a:avLst/>
                </a:prstGeom>
                <a:solidFill>
                  <a:srgbClr val="FFFEF9"/>
                </a:solidFill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ctr"/>
                  <a:r>
                    <a:rPr lang="en-US" sz="1100" dirty="0" err="1">
                      <a:latin typeface="SimHei" panose="02010609060101010101" pitchFamily="49" charset="-122"/>
                      <a:ea typeface="SimHei" panose="02010609060101010101" pitchFamily="49" charset="-122"/>
                      <a:cs typeface="Calibri" panose="020F0502020204030204" pitchFamily="34" charset="0"/>
                    </a:rPr>
                    <a:t>缪子中微子</a:t>
                  </a:r>
                  <a:endParaRPr lang="en-CN" sz="1100" dirty="0">
                    <a:latin typeface="SimHei" panose="02010609060101010101" pitchFamily="49" charset="-122"/>
                    <a:ea typeface="SimHei" panose="02010609060101010101" pitchFamily="49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" name="TextBox 28">
                  <a:extLst>
                    <a:ext uri="{FF2B5EF4-FFF2-40B4-BE49-F238E27FC236}">
                      <a16:creationId xmlns:a16="http://schemas.microsoft.com/office/drawing/2014/main" id="{C74DF658-2EA4-8CB0-0EE9-F1F855F292A2}"/>
                    </a:ext>
                  </a:extLst>
                </p:cNvPr>
                <p:cNvSpPr txBox="1"/>
                <p:nvPr/>
              </p:nvSpPr>
              <p:spPr>
                <a:xfrm>
                  <a:off x="2907014" y="5219464"/>
                  <a:ext cx="756000" cy="288000"/>
                </a:xfrm>
                <a:prstGeom prst="rect">
                  <a:avLst/>
                </a:prstGeom>
                <a:solidFill>
                  <a:srgbClr val="FFFEF9"/>
                </a:solidFill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ctr"/>
                  <a:r>
                    <a:rPr lang="en-US" sz="1100" dirty="0" err="1">
                      <a:latin typeface="SimHei" panose="02010609060101010101" pitchFamily="49" charset="-122"/>
                      <a:ea typeface="SimHei" panose="02010609060101010101" pitchFamily="49" charset="-122"/>
                      <a:cs typeface="Calibri" panose="020F0502020204030204" pitchFamily="34" charset="0"/>
                    </a:rPr>
                    <a:t>陶子中微子</a:t>
                  </a:r>
                  <a:endParaRPr lang="en-CN" sz="1100" dirty="0">
                    <a:latin typeface="SimHei" panose="02010609060101010101" pitchFamily="49" charset="-122"/>
                    <a:ea typeface="SimHei" panose="02010609060101010101" pitchFamily="49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" name="TextBox 29">
                  <a:extLst>
                    <a:ext uri="{FF2B5EF4-FFF2-40B4-BE49-F238E27FC236}">
                      <a16:creationId xmlns:a16="http://schemas.microsoft.com/office/drawing/2014/main" id="{698D747D-A6FA-A1F9-BAE4-B11E00A1C58A}"/>
                    </a:ext>
                  </a:extLst>
                </p:cNvPr>
                <p:cNvSpPr txBox="1"/>
                <p:nvPr/>
              </p:nvSpPr>
              <p:spPr>
                <a:xfrm>
                  <a:off x="3985587" y="2249084"/>
                  <a:ext cx="648000" cy="215444"/>
                </a:xfrm>
                <a:prstGeom prst="rect">
                  <a:avLst/>
                </a:prstGeom>
                <a:solidFill>
                  <a:srgbClr val="FFFEF9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err="1">
                      <a:latin typeface="SimHei" panose="02010609060101010101" pitchFamily="49" charset="-122"/>
                      <a:ea typeface="SimHei" panose="02010609060101010101" pitchFamily="49" charset="-122"/>
                      <a:cs typeface="Calibri" panose="020F0502020204030204" pitchFamily="34" charset="0"/>
                    </a:rPr>
                    <a:t>胶子</a:t>
                  </a:r>
                  <a:endParaRPr lang="en-CN" sz="1400" dirty="0">
                    <a:latin typeface="SimHei" panose="02010609060101010101" pitchFamily="49" charset="-122"/>
                    <a:ea typeface="SimHei" panose="02010609060101010101" pitchFamily="49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" name="TextBox 30">
                  <a:extLst>
                    <a:ext uri="{FF2B5EF4-FFF2-40B4-BE49-F238E27FC236}">
                      <a16:creationId xmlns:a16="http://schemas.microsoft.com/office/drawing/2014/main" id="{ABAD81FC-1CB3-A2CF-B865-B583ECC5E25B}"/>
                    </a:ext>
                  </a:extLst>
                </p:cNvPr>
                <p:cNvSpPr txBox="1"/>
                <p:nvPr/>
              </p:nvSpPr>
              <p:spPr>
                <a:xfrm>
                  <a:off x="3997254" y="3247095"/>
                  <a:ext cx="648000" cy="215444"/>
                </a:xfrm>
                <a:prstGeom prst="rect">
                  <a:avLst/>
                </a:prstGeom>
                <a:solidFill>
                  <a:srgbClr val="FFFEF9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err="1">
                      <a:latin typeface="SimHei" panose="02010609060101010101" pitchFamily="49" charset="-122"/>
                      <a:ea typeface="SimHei" panose="02010609060101010101" pitchFamily="49" charset="-122"/>
                      <a:cs typeface="Calibri" panose="020F0502020204030204" pitchFamily="34" charset="0"/>
                    </a:rPr>
                    <a:t>光子</a:t>
                  </a:r>
                  <a:endParaRPr lang="en-CN" sz="1400" dirty="0">
                    <a:latin typeface="SimHei" panose="02010609060101010101" pitchFamily="49" charset="-122"/>
                    <a:ea typeface="SimHei" panose="02010609060101010101" pitchFamily="49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" name="TextBox 31">
                  <a:extLst>
                    <a:ext uri="{FF2B5EF4-FFF2-40B4-BE49-F238E27FC236}">
                      <a16:creationId xmlns:a16="http://schemas.microsoft.com/office/drawing/2014/main" id="{11737CDE-E55B-8C19-82BA-877F16339626}"/>
                    </a:ext>
                  </a:extLst>
                </p:cNvPr>
                <p:cNvSpPr txBox="1"/>
                <p:nvPr/>
              </p:nvSpPr>
              <p:spPr>
                <a:xfrm>
                  <a:off x="3971996" y="4265130"/>
                  <a:ext cx="684000" cy="215444"/>
                </a:xfrm>
                <a:prstGeom prst="rect">
                  <a:avLst/>
                </a:prstGeom>
                <a:solidFill>
                  <a:srgbClr val="FFFEF9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err="1">
                      <a:latin typeface="SimHei" panose="02010609060101010101" pitchFamily="49" charset="-122"/>
                      <a:ea typeface="SimHei" panose="02010609060101010101" pitchFamily="49" charset="-122"/>
                      <a:cs typeface="Calibri" panose="020F0502020204030204" pitchFamily="34" charset="0"/>
                    </a:rPr>
                    <a:t>Z玻色子</a:t>
                  </a:r>
                  <a:endParaRPr lang="en-CN" sz="1400" dirty="0">
                    <a:latin typeface="SimHei" panose="02010609060101010101" pitchFamily="49" charset="-122"/>
                    <a:ea typeface="SimHei" panose="02010609060101010101" pitchFamily="49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" name="TextBox 32">
                  <a:extLst>
                    <a:ext uri="{FF2B5EF4-FFF2-40B4-BE49-F238E27FC236}">
                      <a16:creationId xmlns:a16="http://schemas.microsoft.com/office/drawing/2014/main" id="{BF434787-6C28-7DA0-0C70-3ED73D7EBB4F}"/>
                    </a:ext>
                  </a:extLst>
                </p:cNvPr>
                <p:cNvSpPr txBox="1"/>
                <p:nvPr/>
              </p:nvSpPr>
              <p:spPr>
                <a:xfrm>
                  <a:off x="3989470" y="5239199"/>
                  <a:ext cx="684000" cy="215444"/>
                </a:xfrm>
                <a:prstGeom prst="rect">
                  <a:avLst/>
                </a:prstGeom>
                <a:solidFill>
                  <a:srgbClr val="FFFEF9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err="1">
                      <a:latin typeface="SimHei" panose="02010609060101010101" pitchFamily="49" charset="-122"/>
                      <a:ea typeface="SimHei" panose="02010609060101010101" pitchFamily="49" charset="-122"/>
                      <a:cs typeface="Calibri" panose="020F0502020204030204" pitchFamily="34" charset="0"/>
                    </a:rPr>
                    <a:t>W玻色子</a:t>
                  </a:r>
                  <a:endParaRPr lang="en-CN" sz="1400" dirty="0">
                    <a:latin typeface="SimHei" panose="02010609060101010101" pitchFamily="49" charset="-122"/>
                    <a:ea typeface="SimHei" panose="02010609060101010101" pitchFamily="49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" name="TextBox 33">
                  <a:extLst>
                    <a:ext uri="{FF2B5EF4-FFF2-40B4-BE49-F238E27FC236}">
                      <a16:creationId xmlns:a16="http://schemas.microsoft.com/office/drawing/2014/main" id="{C8321829-B667-7766-B3A9-D28E52B2FE23}"/>
                    </a:ext>
                  </a:extLst>
                </p:cNvPr>
                <p:cNvSpPr txBox="1"/>
                <p:nvPr/>
              </p:nvSpPr>
              <p:spPr>
                <a:xfrm>
                  <a:off x="4934147" y="2246584"/>
                  <a:ext cx="828000" cy="215444"/>
                </a:xfrm>
                <a:prstGeom prst="rect">
                  <a:avLst/>
                </a:prstGeom>
                <a:solidFill>
                  <a:srgbClr val="FFFEF9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err="1">
                      <a:latin typeface="SimHei" panose="02010609060101010101" pitchFamily="49" charset="-122"/>
                      <a:ea typeface="SimHei" panose="02010609060101010101" pitchFamily="49" charset="-122"/>
                      <a:cs typeface="Calibri" panose="020F0502020204030204" pitchFamily="34" charset="0"/>
                    </a:rPr>
                    <a:t>希格斯子</a:t>
                  </a:r>
                  <a:endParaRPr lang="en-CN" sz="1400" dirty="0">
                    <a:latin typeface="SimHei" panose="02010609060101010101" pitchFamily="49" charset="-122"/>
                    <a:ea typeface="SimHei" panose="02010609060101010101" pitchFamily="49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" name="TextBox 34">
                  <a:extLst>
                    <a:ext uri="{FF2B5EF4-FFF2-40B4-BE49-F238E27FC236}">
                      <a16:creationId xmlns:a16="http://schemas.microsoft.com/office/drawing/2014/main" id="{031BE372-5E7B-BBB2-DCA2-85A646E46BB1}"/>
                    </a:ext>
                  </a:extLst>
                </p:cNvPr>
                <p:cNvSpPr txBox="1"/>
                <p:nvPr/>
              </p:nvSpPr>
              <p:spPr>
                <a:xfrm rot="16200000">
                  <a:off x="4809397" y="3356932"/>
                  <a:ext cx="1882355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2000" dirty="0" err="1">
                      <a:solidFill>
                        <a:srgbClr val="EEC240"/>
                      </a:solidFill>
                      <a:latin typeface="SimHei" panose="02010609060101010101" pitchFamily="49" charset="-122"/>
                      <a:ea typeface="SimHei" panose="02010609060101010101" pitchFamily="49" charset="-122"/>
                      <a:cs typeface="Calibri" panose="020F0502020204030204" pitchFamily="34" charset="0"/>
                    </a:rPr>
                    <a:t>标量玻色子</a:t>
                  </a:r>
                  <a:endParaRPr lang="en-CN" sz="2000" dirty="0">
                    <a:solidFill>
                      <a:srgbClr val="EEC240"/>
                    </a:solidFill>
                    <a:latin typeface="SimHei" panose="02010609060101010101" pitchFamily="49" charset="-122"/>
                    <a:ea typeface="SimHei" panose="02010609060101010101" pitchFamily="49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2" name="TextBox 35">
                  <a:extLst>
                    <a:ext uri="{FF2B5EF4-FFF2-40B4-BE49-F238E27FC236}">
                      <a16:creationId xmlns:a16="http://schemas.microsoft.com/office/drawing/2014/main" id="{8B606878-FE0A-4850-6117-DC796897E044}"/>
                    </a:ext>
                  </a:extLst>
                </p:cNvPr>
                <p:cNvSpPr txBox="1"/>
                <p:nvPr/>
              </p:nvSpPr>
              <p:spPr>
                <a:xfrm rot="16200000">
                  <a:off x="4107977" y="4443907"/>
                  <a:ext cx="1882355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2000" dirty="0" err="1">
                      <a:solidFill>
                        <a:srgbClr val="E76853"/>
                      </a:solidFill>
                      <a:latin typeface="SimHei" panose="02010609060101010101" pitchFamily="49" charset="-122"/>
                      <a:ea typeface="SimHei" panose="02010609060101010101" pitchFamily="49" charset="-122"/>
                      <a:cs typeface="Calibri" panose="020F0502020204030204" pitchFamily="34" charset="0"/>
                    </a:rPr>
                    <a:t>规范玻色子</a:t>
                  </a:r>
                  <a:endParaRPr lang="en-CN" sz="2000" dirty="0">
                    <a:solidFill>
                      <a:srgbClr val="E76853"/>
                    </a:solidFill>
                    <a:latin typeface="SimHei" panose="02010609060101010101" pitchFamily="49" charset="-122"/>
                    <a:ea typeface="SimHei" panose="02010609060101010101" pitchFamily="49" charset="-122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8" name="Rounded Rectangular Callout 38">
                <a:extLst>
                  <a:ext uri="{FF2B5EF4-FFF2-40B4-BE49-F238E27FC236}">
                    <a16:creationId xmlns:a16="http://schemas.microsoft.com/office/drawing/2014/main" id="{00B8DDBC-F25C-E8BF-AAD3-394859A42ACC}"/>
                  </a:ext>
                </a:extLst>
              </p:cNvPr>
              <p:cNvSpPr/>
              <p:nvPr/>
            </p:nvSpPr>
            <p:spPr>
              <a:xfrm>
                <a:off x="4289399" y="1292846"/>
                <a:ext cx="3328118" cy="4345541"/>
              </a:xfrm>
              <a:prstGeom prst="wedgeRoundRectCallout">
                <a:avLst>
                  <a:gd name="adj1" fmla="val -1408"/>
                  <a:gd name="adj2" fmla="val -56164"/>
                  <a:gd name="adj3" fmla="val 16667"/>
                </a:avLst>
              </a:prstGeom>
              <a:ln w="19050">
                <a:solidFill>
                  <a:srgbClr val="0432FF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CN" sz="2800" dirty="0"/>
              </a:p>
            </p:txBody>
          </p:sp>
          <p:sp>
            <p:nvSpPr>
              <p:cNvPr id="19" name="Rounded Rectangular Callout 39">
                <a:extLst>
                  <a:ext uri="{FF2B5EF4-FFF2-40B4-BE49-F238E27FC236}">
                    <a16:creationId xmlns:a16="http://schemas.microsoft.com/office/drawing/2014/main" id="{34AE51A5-F031-C845-AAAD-F6ED7CA9E1FB}"/>
                  </a:ext>
                </a:extLst>
              </p:cNvPr>
              <p:cNvSpPr/>
              <p:nvPr/>
            </p:nvSpPr>
            <p:spPr>
              <a:xfrm>
                <a:off x="7637320" y="1326127"/>
                <a:ext cx="2139462" cy="4345541"/>
              </a:xfrm>
              <a:prstGeom prst="wedgeRoundRectCallout">
                <a:avLst>
                  <a:gd name="adj1" fmla="val -1175"/>
                  <a:gd name="adj2" fmla="val -56544"/>
                  <a:gd name="adj3" fmla="val 16667"/>
                </a:avLst>
              </a:prstGeom>
              <a:ln w="19050">
                <a:solidFill>
                  <a:srgbClr val="0432FF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en-CN" sz="2800" dirty="0"/>
              </a:p>
            </p:txBody>
          </p:sp>
        </p:grpSp>
        <p:sp>
          <p:nvSpPr>
            <p:cNvPr id="15" name="TextBox 43">
              <a:extLst>
                <a:ext uri="{FF2B5EF4-FFF2-40B4-BE49-F238E27FC236}">
                  <a16:creationId xmlns:a16="http://schemas.microsoft.com/office/drawing/2014/main" id="{4E085143-15F0-BE49-5D6B-1474A9F08527}"/>
                </a:ext>
              </a:extLst>
            </p:cNvPr>
            <p:cNvSpPr txBox="1"/>
            <p:nvPr/>
          </p:nvSpPr>
          <p:spPr>
            <a:xfrm>
              <a:off x="9290291" y="859808"/>
              <a:ext cx="2040943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GB" sz="2400" dirty="0" err="1">
                  <a:solidFill>
                    <a:srgbClr val="FF0000"/>
                  </a:solidFill>
                  <a:latin typeface=""/>
                  <a:ea typeface="SimHei" panose="02010609060101010101" pitchFamily="49" charset="-122"/>
                  <a:cs typeface="Calibri" panose="020F0502020204030204" pitchFamily="34" charset="0"/>
                </a:rPr>
                <a:t>相互作用媒介</a:t>
              </a:r>
              <a:endParaRPr lang="en-GB" sz="2400" dirty="0">
                <a:solidFill>
                  <a:srgbClr val="FF0000"/>
                </a:solidFill>
                <a:latin typeface=""/>
                <a:ea typeface="SimHei" panose="02010609060101010101" pitchFamily="49" charset="-122"/>
                <a:cs typeface="Calibri" panose="020F0502020204030204" pitchFamily="34" charset="0"/>
              </a:endParaRPr>
            </a:p>
          </p:txBody>
        </p:sp>
        <p:sp>
          <p:nvSpPr>
            <p:cNvPr id="16" name="TextBox 44">
              <a:extLst>
                <a:ext uri="{FF2B5EF4-FFF2-40B4-BE49-F238E27FC236}">
                  <a16:creationId xmlns:a16="http://schemas.microsoft.com/office/drawing/2014/main" id="{1B1BF246-06D8-85AC-205B-99658DE0964F}"/>
                </a:ext>
              </a:extLst>
            </p:cNvPr>
            <p:cNvSpPr txBox="1"/>
            <p:nvPr/>
          </p:nvSpPr>
          <p:spPr>
            <a:xfrm>
              <a:off x="6418528" y="836886"/>
              <a:ext cx="1415772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GB" sz="2400" dirty="0" err="1">
                  <a:solidFill>
                    <a:srgbClr val="FF0000"/>
                  </a:solidFill>
                  <a:latin typeface=""/>
                  <a:ea typeface="SimHei" panose="02010609060101010101" pitchFamily="49" charset="-122"/>
                  <a:cs typeface="Calibri" panose="020F0502020204030204" pitchFamily="34" charset="0"/>
                </a:rPr>
                <a:t>基本成分</a:t>
              </a:r>
              <a:endParaRPr lang="en-GB" sz="2400" dirty="0">
                <a:solidFill>
                  <a:srgbClr val="FF0000"/>
                </a:solidFill>
                <a:latin typeface=""/>
                <a:ea typeface="SimHei" panose="02010609060101010101" pitchFamily="49" charset="-122"/>
                <a:cs typeface="Calibri" panose="020F0502020204030204" pitchFamily="34" charset="0"/>
              </a:endParaRPr>
            </a:p>
          </p:txBody>
        </p:sp>
      </p:grpSp>
      <p:cxnSp>
        <p:nvCxnSpPr>
          <p:cNvPr id="43" name="Straight Arrow Connector 46">
            <a:extLst>
              <a:ext uri="{FF2B5EF4-FFF2-40B4-BE49-F238E27FC236}">
                <a16:creationId xmlns:a16="http://schemas.microsoft.com/office/drawing/2014/main" id="{577A4538-949E-E417-875E-454696F45CAE}"/>
              </a:ext>
            </a:extLst>
          </p:cNvPr>
          <p:cNvCxnSpPr/>
          <p:nvPr/>
        </p:nvCxnSpPr>
        <p:spPr>
          <a:xfrm flipV="1">
            <a:off x="795130" y="1469333"/>
            <a:ext cx="0" cy="4572733"/>
          </a:xfrm>
          <a:prstGeom prst="straightConnector1">
            <a:avLst/>
          </a:prstGeom>
          <a:ln w="190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29">
            <a:extLst>
              <a:ext uri="{FF2B5EF4-FFF2-40B4-BE49-F238E27FC236}">
                <a16:creationId xmlns:a16="http://schemas.microsoft.com/office/drawing/2014/main" id="{93A18C65-6E08-26B9-C647-2BA6CCA77AA7}"/>
              </a:ext>
            </a:extLst>
          </p:cNvPr>
          <p:cNvSpPr txBox="1"/>
          <p:nvPr/>
        </p:nvSpPr>
        <p:spPr>
          <a:xfrm>
            <a:off x="2953783" y="6290053"/>
            <a:ext cx="1980029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更细致的结构？</a:t>
            </a:r>
          </a:p>
        </p:txBody>
      </p:sp>
      <p:sp>
        <p:nvSpPr>
          <p:cNvPr id="45" name="文本框 29">
            <a:extLst>
              <a:ext uri="{FF2B5EF4-FFF2-40B4-BE49-F238E27FC236}">
                <a16:creationId xmlns:a16="http://schemas.microsoft.com/office/drawing/2014/main" id="{7B4BA619-89D9-80C7-5833-36D65305728D}"/>
              </a:ext>
            </a:extLst>
          </p:cNvPr>
          <p:cNvSpPr txBox="1"/>
          <p:nvPr/>
        </p:nvSpPr>
        <p:spPr>
          <a:xfrm>
            <a:off x="9001802" y="6255959"/>
            <a:ext cx="1980029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新的相互作用？</a:t>
            </a:r>
          </a:p>
        </p:txBody>
      </p:sp>
      <p:sp>
        <p:nvSpPr>
          <p:cNvPr id="46" name="TextBox 50">
            <a:extLst>
              <a:ext uri="{FF2B5EF4-FFF2-40B4-BE49-F238E27FC236}">
                <a16:creationId xmlns:a16="http://schemas.microsoft.com/office/drawing/2014/main" id="{3FAC95AF-79E3-9CFE-56E1-C402EE9508FA}"/>
              </a:ext>
            </a:extLst>
          </p:cNvPr>
          <p:cNvSpPr txBox="1"/>
          <p:nvPr/>
        </p:nvSpPr>
        <p:spPr>
          <a:xfrm rot="16200000">
            <a:off x="-212463" y="372786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dirty="0" err="1">
                <a:solidFill>
                  <a:srgbClr val="FF0000"/>
                </a:solidFill>
                <a:latin typeface=""/>
                <a:ea typeface="SimHei" panose="02010609060101010101" pitchFamily="49" charset="-122"/>
                <a:cs typeface="Calibri" panose="020F0502020204030204" pitchFamily="34" charset="0"/>
              </a:rPr>
              <a:t>层次关系</a:t>
            </a:r>
            <a:endParaRPr lang="en-GB" sz="2400" dirty="0">
              <a:solidFill>
                <a:srgbClr val="FF0000"/>
              </a:solidFill>
              <a:latin typeface=""/>
              <a:ea typeface="SimHei" panose="02010609060101010101" pitchFamily="49" charset="-122"/>
              <a:cs typeface="Calibri" panose="020F0502020204030204" pitchFamily="34" charset="0"/>
            </a:endParaRPr>
          </a:p>
        </p:txBody>
      </p:sp>
      <p:cxnSp>
        <p:nvCxnSpPr>
          <p:cNvPr id="47" name="Straight Arrow Connector 52">
            <a:extLst>
              <a:ext uri="{FF2B5EF4-FFF2-40B4-BE49-F238E27FC236}">
                <a16:creationId xmlns:a16="http://schemas.microsoft.com/office/drawing/2014/main" id="{9515B7C0-BBA8-F6F1-1AF7-662537A7BE2A}"/>
              </a:ext>
            </a:extLst>
          </p:cNvPr>
          <p:cNvCxnSpPr>
            <a:endCxn id="6" idx="2"/>
          </p:cNvCxnSpPr>
          <p:nvPr/>
        </p:nvCxnSpPr>
        <p:spPr>
          <a:xfrm flipH="1" flipV="1">
            <a:off x="2445628" y="6459330"/>
            <a:ext cx="495031" cy="10483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53">
            <a:extLst>
              <a:ext uri="{FF2B5EF4-FFF2-40B4-BE49-F238E27FC236}">
                <a16:creationId xmlns:a16="http://schemas.microsoft.com/office/drawing/2014/main" id="{F4101E04-212E-226C-3FB8-1A91E90E48F3}"/>
              </a:ext>
            </a:extLst>
          </p:cNvPr>
          <p:cNvCxnSpPr>
            <a:cxnSpLocks/>
          </p:cNvCxnSpPr>
          <p:nvPr/>
        </p:nvCxnSpPr>
        <p:spPr>
          <a:xfrm flipV="1">
            <a:off x="8811309" y="6042066"/>
            <a:ext cx="0" cy="35912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57">
            <a:extLst>
              <a:ext uri="{FF2B5EF4-FFF2-40B4-BE49-F238E27FC236}">
                <a16:creationId xmlns:a16="http://schemas.microsoft.com/office/drawing/2014/main" id="{D5BD47CF-4647-E536-1E21-52BE8D4AFE53}"/>
              </a:ext>
            </a:extLst>
          </p:cNvPr>
          <p:cNvCxnSpPr>
            <a:cxnSpLocks/>
          </p:cNvCxnSpPr>
          <p:nvPr/>
        </p:nvCxnSpPr>
        <p:spPr>
          <a:xfrm flipV="1">
            <a:off x="6366377" y="6008103"/>
            <a:ext cx="0" cy="39308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本框 29">
            <a:extLst>
              <a:ext uri="{FF2B5EF4-FFF2-40B4-BE49-F238E27FC236}">
                <a16:creationId xmlns:a16="http://schemas.microsoft.com/office/drawing/2014/main" id="{8CBECF0C-75D0-7223-59E3-F3005BBE0B0C}"/>
              </a:ext>
            </a:extLst>
          </p:cNvPr>
          <p:cNvSpPr txBox="1"/>
          <p:nvPr/>
        </p:nvSpPr>
        <p:spPr>
          <a:xfrm>
            <a:off x="6434645" y="6274715"/>
            <a:ext cx="1249445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新粒子？</a:t>
            </a:r>
          </a:p>
        </p:txBody>
      </p:sp>
    </p:spTree>
    <p:extLst>
      <p:ext uri="{BB962C8B-B14F-4D97-AF65-F5344CB8AC3E}">
        <p14:creationId xmlns:p14="http://schemas.microsoft.com/office/powerpoint/2010/main" val="2201427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基本相互作用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B66A28-1F85-9E98-9D0C-95A023D91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066800"/>
            <a:ext cx="10972800" cy="5151120"/>
          </a:xfrm>
        </p:spPr>
        <p:txBody>
          <a:bodyPr/>
          <a:lstStyle/>
          <a:p>
            <a:r>
              <a:rPr lang="zh-CN" altLang="en-US" sz="2400" dirty="0"/>
              <a:t>四种基本相互作用</a:t>
            </a:r>
            <a:endParaRPr lang="en-US" altLang="zh-CN" sz="2400" dirty="0"/>
          </a:p>
          <a:p>
            <a:pPr lvl="1"/>
            <a:r>
              <a:rPr lang="zh-CN" altLang="en-US" sz="2200" dirty="0"/>
              <a:t>短程力</a:t>
            </a:r>
            <a:endParaRPr lang="en-US" altLang="zh-CN" sz="2200" dirty="0"/>
          </a:p>
          <a:p>
            <a:pPr lvl="2"/>
            <a:r>
              <a:rPr lang="zh-CN" altLang="en-US" sz="2000" dirty="0"/>
              <a:t>强相互作用：胶子</a:t>
            </a:r>
            <a:endParaRPr lang="en-US" altLang="zh-CN" sz="2000" dirty="0"/>
          </a:p>
          <a:p>
            <a:pPr lvl="2"/>
            <a:r>
              <a:rPr lang="zh-CN" altLang="en-US" sz="2000" dirty="0"/>
              <a:t>弱相互作用：</a:t>
            </a:r>
            <a:r>
              <a:rPr lang="en-US" altLang="zh-CN" sz="2000" dirty="0"/>
              <a:t>W,Z</a:t>
            </a:r>
            <a:r>
              <a:rPr lang="zh-CN" altLang="en-US" sz="2000" dirty="0"/>
              <a:t>玻色子</a:t>
            </a:r>
            <a:endParaRPr lang="en-US" altLang="zh-CN" sz="2000" dirty="0"/>
          </a:p>
          <a:p>
            <a:pPr lvl="1"/>
            <a:r>
              <a:rPr lang="zh-CN" altLang="en-US" sz="2200" dirty="0"/>
              <a:t>长程力</a:t>
            </a:r>
            <a:endParaRPr lang="en-US" altLang="zh-CN" sz="2200" dirty="0"/>
          </a:p>
          <a:p>
            <a:pPr lvl="2"/>
            <a:r>
              <a:rPr lang="zh-CN" altLang="en-US" sz="2000" dirty="0"/>
              <a:t>电子相互作用：光子</a:t>
            </a:r>
            <a:endParaRPr lang="en-US" altLang="zh-CN" sz="2000" dirty="0"/>
          </a:p>
          <a:p>
            <a:pPr lvl="2"/>
            <a:r>
              <a:rPr lang="zh-CN" altLang="en-US" sz="2000" dirty="0"/>
              <a:t>引力相互作用</a:t>
            </a:r>
            <a:endParaRPr lang="en-US" altLang="zh-CN" sz="2000" dirty="0"/>
          </a:p>
          <a:p>
            <a:pPr lvl="1"/>
            <a:endParaRPr lang="zh-CN" altLang="en-US" sz="22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CC5BAF4-E5DE-1C05-AEF6-DEC76AB4B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4367" y="986572"/>
            <a:ext cx="5220433" cy="408432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92F1064-8293-6493-9BD7-52C8A51056A5}"/>
              </a:ext>
            </a:extLst>
          </p:cNvPr>
          <p:cNvSpPr txBox="1"/>
          <p:nvPr/>
        </p:nvSpPr>
        <p:spPr>
          <a:xfrm>
            <a:off x="1020808" y="4114800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00FF"/>
                </a:solidFill>
              </a:rPr>
              <a:t>现在有人把</a:t>
            </a:r>
            <a:r>
              <a:rPr lang="en-US" altLang="zh-CN" dirty="0">
                <a:solidFill>
                  <a:srgbClr val="0000FF"/>
                </a:solidFill>
              </a:rPr>
              <a:t>Higgs</a:t>
            </a:r>
            <a:r>
              <a:rPr lang="zh-CN" altLang="en-US" dirty="0">
                <a:solidFill>
                  <a:srgbClr val="0000FF"/>
                </a:solidFill>
              </a:rPr>
              <a:t>玻色子通过 “汤川耦合”使费米子获得质量的作用称为“第</a:t>
            </a:r>
            <a:r>
              <a:rPr lang="en-US" altLang="zh-CN" dirty="0">
                <a:solidFill>
                  <a:srgbClr val="0000FF"/>
                </a:solidFill>
              </a:rPr>
              <a:t>5</a:t>
            </a:r>
            <a:r>
              <a:rPr lang="zh-CN" altLang="en-US" dirty="0">
                <a:solidFill>
                  <a:srgbClr val="0000FF"/>
                </a:solidFill>
              </a:rPr>
              <a:t>种相互作用”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1DA088B-D7DC-17C0-9B68-CF248960E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232821"/>
            <a:ext cx="6350479" cy="15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37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如何产生微观粒子？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0AA25476-B28F-E195-34FD-8E69974A1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295" y="1944101"/>
            <a:ext cx="6070154" cy="414731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3B737EE1-A0ED-8312-3C65-15D074E727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72" y="1944101"/>
            <a:ext cx="2958330" cy="4336913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E57CA14-B300-DEF5-A55A-B80D458551F8}"/>
              </a:ext>
            </a:extLst>
          </p:cNvPr>
          <p:cNvSpPr txBox="1"/>
          <p:nvPr/>
        </p:nvSpPr>
        <p:spPr>
          <a:xfrm>
            <a:off x="7186265" y="1191726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对撞机</a:t>
            </a:r>
            <a:endParaRPr lang="en-GB" sz="28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E2969585-7F8F-2F6D-369F-F76012722BAC}"/>
              </a:ext>
            </a:extLst>
          </p:cNvPr>
          <p:cNvSpPr txBox="1"/>
          <p:nvPr/>
        </p:nvSpPr>
        <p:spPr>
          <a:xfrm>
            <a:off x="1493450" y="1191726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宇宙线</a:t>
            </a:r>
            <a:endParaRPr lang="en-GB" sz="28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092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kumimoji="1"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实验研究方法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图片 4" descr="Screen Shot 2016-09-22 at 10.40.16 AM.png">
            <a:extLst>
              <a:ext uri="{FF2B5EF4-FFF2-40B4-BE49-F238E27FC236}">
                <a16:creationId xmlns:a16="http://schemas.microsoft.com/office/drawing/2014/main" id="{B8A814A4-6AC7-B702-C16C-72AE3550F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980728"/>
            <a:ext cx="5784789" cy="32689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D3CDEE06-5EED-507E-29C4-70C28D40258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67408" y="5064944"/>
                <a:ext cx="3383511" cy="5359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>
                <a:lvl1pPr marL="342900" indent="-342900" algn="l" rtl="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bg2"/>
                  </a:buClr>
                  <a:buSzPct val="70000"/>
                  <a:buFont typeface="Wingdings" pitchFamily="2" charset="2"/>
                  <a:buChar char="v"/>
                  <a:defRPr sz="18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687388" indent="-344488" algn="l" rtl="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2"/>
                  </a:buClr>
                  <a:buSzPct val="75000"/>
                  <a:buFont typeface="Wingdings" pitchFamily="2" charset="2"/>
                  <a:buChar char="n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030288" indent="-342900" algn="l" rtl="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bg2"/>
                  </a:buClr>
                  <a:buSzPct val="65000"/>
                  <a:buFont typeface="Wingdings" pitchFamily="2" charset="2"/>
                  <a:buChar char="o"/>
                  <a:defRPr sz="1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201737" indent="-171450" algn="l" rtl="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2"/>
                  </a:buClr>
                  <a:buSzPct val="75000"/>
                  <a:buFont typeface="Arial" panose="020B0604020202020204" pitchFamily="34" charset="0"/>
                  <a:buChar char="•"/>
                  <a:defRPr sz="1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297113" indent="-468313" algn="l" rtl="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o"/>
                  <a:defRPr sz="1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754313" indent="-4683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o"/>
                  <a:defRPr sz="1600">
                    <a:solidFill>
                      <a:schemeClr val="tx1"/>
                    </a:solidFill>
                    <a:latin typeface="+mn-lt"/>
                  </a:defRPr>
                </a:lvl6pPr>
                <a:lvl7pPr marL="3211513" indent="-4683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o"/>
                  <a:defRPr sz="1600">
                    <a:solidFill>
                      <a:schemeClr val="tx1"/>
                    </a:solidFill>
                    <a:latin typeface="+mn-lt"/>
                  </a:defRPr>
                </a:lvl7pPr>
                <a:lvl8pPr marL="3668713" indent="-4683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o"/>
                  <a:defRPr sz="1600">
                    <a:solidFill>
                      <a:schemeClr val="tx1"/>
                    </a:solidFill>
                    <a:latin typeface="+mn-lt"/>
                  </a:defRPr>
                </a:lvl8pPr>
                <a:lvl9pPr marL="4125913" indent="-4683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o"/>
                  <a:defRPr sz="16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Font typeface="Wingdings" pitchFamily="2" charset="2"/>
                  <a:buNone/>
                </a:pPr>
                <a:r>
                  <a:rPr kumimoji="1" lang="zh-CN" altLang="en-US" kern="0" dirty="0"/>
                  <a:t>求解方程：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1" lang="en-US" altLang="zh-CN" i="1" kern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i="1" kern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acc>
                    <m:r>
                      <a:rPr kumimoji="1" lang="en-US" altLang="zh-CN" i="1" kern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b="1" i="1" kern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𝑹</m:t>
                    </m:r>
                    <m:r>
                      <a:rPr kumimoji="1" lang="zh-CN" altLang="en-US" b="1" i="1" kern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kumimoji="1" lang="en-US" altLang="zh-CN" i="1" kern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i="1" kern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</m:oMath>
                </a14:m>
                <a:endParaRPr kumimoji="1" lang="zh-CN" altLang="en-US" kern="0" dirty="0"/>
              </a:p>
            </p:txBody>
          </p:sp>
        </mc:Choice>
        <mc:Fallback xmlns="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D3CDEE06-5EED-507E-29C4-70C28D4025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7408" y="5064944"/>
                <a:ext cx="3383511" cy="535955"/>
              </a:xfrm>
              <a:prstGeom prst="rect">
                <a:avLst/>
              </a:prstGeom>
              <a:blipFill>
                <a:blip r:embed="rId3"/>
                <a:stretch>
                  <a:fillRect l="-16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E732FCC6-33D2-7291-E264-907B196E45DF}"/>
                  </a:ext>
                </a:extLst>
              </p:cNvPr>
              <p:cNvSpPr txBox="1"/>
              <p:nvPr/>
            </p:nvSpPr>
            <p:spPr>
              <a:xfrm>
                <a:off x="3006460" y="3573016"/>
                <a:ext cx="1622047" cy="5064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24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入射（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1" lang="en-US" altLang="zh-CN" sz="2400" b="0" i="1" dirty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accPr>
                      <m:e>
                        <m:r>
                          <a:rPr kumimoji="1" lang="en-US" altLang="zh-CN" sz="2400" i="1" dirty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𝑋</m:t>
                        </m:r>
                      </m:e>
                    </m:acc>
                  </m:oMath>
                </a14:m>
                <a:r>
                  <a:rPr kumimoji="1" lang="zh-CN" altLang="en-US" sz="24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）</a:t>
                </a: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E732FCC6-33D2-7291-E264-907B196E45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6460" y="3573016"/>
                <a:ext cx="1622047" cy="506421"/>
              </a:xfrm>
              <a:prstGeom prst="rect">
                <a:avLst/>
              </a:prstGeom>
              <a:blipFill>
                <a:blip r:embed="rId4"/>
                <a:stretch>
                  <a:fillRect l="-5639" r="-5263" b="-277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D0587B-CA0D-29FA-2AFF-A713C17E5FC5}"/>
                  </a:ext>
                </a:extLst>
              </p:cNvPr>
              <p:cNvSpPr txBox="1"/>
              <p:nvPr/>
            </p:nvSpPr>
            <p:spPr>
              <a:xfrm>
                <a:off x="6887190" y="980728"/>
                <a:ext cx="1609223" cy="5064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24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出射（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1" lang="en-US" altLang="zh-CN" sz="2400" b="0" i="1" dirty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accPr>
                      <m:e>
                        <m:r>
                          <a:rPr kumimoji="1" lang="en-US" altLang="zh-CN" sz="2400" b="0" i="1" dirty="0" smtClean="0"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𝑌</m:t>
                        </m:r>
                      </m:e>
                    </m:acc>
                  </m:oMath>
                </a14:m>
                <a:r>
                  <a:rPr kumimoji="1" lang="zh-CN" altLang="en-US" sz="24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）</a:t>
                </a: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D0587B-CA0D-29FA-2AFF-A713C17E5F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7190" y="980728"/>
                <a:ext cx="1609223" cy="506421"/>
              </a:xfrm>
              <a:prstGeom prst="rect">
                <a:avLst/>
              </a:prstGeom>
              <a:blipFill>
                <a:blip r:embed="rId5"/>
                <a:stretch>
                  <a:fillRect l="-6061" r="-4545" b="-277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F2F4D53A-D787-3852-2166-EDA84F42DF79}"/>
                  </a:ext>
                </a:extLst>
              </p:cNvPr>
              <p:cNvSpPr txBox="1"/>
              <p:nvPr/>
            </p:nvSpPr>
            <p:spPr>
              <a:xfrm>
                <a:off x="6114289" y="3933056"/>
                <a:ext cx="3169457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24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物体和相互作用（</a:t>
                </a:r>
                <a14:m>
                  <m:oMath xmlns:m="http://schemas.openxmlformats.org/officeDocument/2006/math">
                    <m:r>
                      <a:rPr kumimoji="1" lang="en-US" altLang="zh-CN" sz="2400" b="1" i="1" dirty="0" smtClean="0"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𝑹</m:t>
                    </m:r>
                  </m:oMath>
                </a14:m>
                <a:r>
                  <a:rPr kumimoji="1" lang="zh-CN" altLang="en-US" sz="24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）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F2F4D53A-D787-3852-2166-EDA84F42DF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4289" y="3933056"/>
                <a:ext cx="3169457" cy="461665"/>
              </a:xfrm>
              <a:prstGeom prst="rect">
                <a:avLst/>
              </a:prstGeom>
              <a:blipFill>
                <a:blip r:embed="rId6"/>
                <a:stretch>
                  <a:fillRect l="-2885" t="-10526" r="-1923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内容占位符 2">
                <a:extLst>
                  <a:ext uri="{FF2B5EF4-FFF2-40B4-BE49-F238E27FC236}">
                    <a16:creationId xmlns:a16="http://schemas.microsoft.com/office/drawing/2014/main" id="{A033C15B-8FE5-C6DA-247E-4EC9EEA9F0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11824" y="4735839"/>
                <a:ext cx="7200799" cy="60444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  <a:defRPr sz="28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</m:oMath>
                </a14:m>
                <a:r>
                  <a:rPr kumimoji="1" lang="zh-CN" altLang="en-US" dirty="0"/>
                  <a:t>和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acc>
                  </m:oMath>
                </a14:m>
                <a:r>
                  <a:rPr kumimoji="1" lang="zh-CN" altLang="en-US" dirty="0"/>
                  <a:t>已知求解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kumimoji="1" lang="en-US" altLang="zh-CN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kumimoji="1"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kumimoji="1" lang="en-US" altLang="zh-CN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r>
                          <a:rPr kumimoji="1"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kumimoji="1" lang="en-US" altLang="zh-CN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acc>
                      </m:e>
                    </m:d>
                  </m:oMath>
                </a14:m>
                <a:r>
                  <a:rPr kumimoji="1" lang="zh-CN" altLang="en-US" dirty="0"/>
                  <a:t> ：寻找新规律</a:t>
                </a:r>
              </a:p>
            </p:txBody>
          </p:sp>
        </mc:Choice>
        <mc:Fallback xmlns="">
          <p:sp>
            <p:nvSpPr>
              <p:cNvPr id="10" name="内容占位符 2">
                <a:extLst>
                  <a:ext uri="{FF2B5EF4-FFF2-40B4-BE49-F238E27FC236}">
                    <a16:creationId xmlns:a16="http://schemas.microsoft.com/office/drawing/2014/main" id="{A033C15B-8FE5-C6DA-247E-4EC9EEA9F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1824" y="4735839"/>
                <a:ext cx="7200799" cy="604443"/>
              </a:xfrm>
              <a:prstGeom prst="rect">
                <a:avLst/>
              </a:prstGeom>
              <a:blipFill>
                <a:blip r:embed="rId7"/>
                <a:stretch>
                  <a:fillRect t="-10101" b="-151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2485E2BA-3248-5483-4F69-3D78757FC4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11823" y="5523509"/>
                <a:ext cx="7200799" cy="60444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  <a:defRPr sz="28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kumimoji="1" lang="zh-CN" altLang="en-US" dirty="0"/>
                  <a:t>和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acc>
                  </m:oMath>
                </a14:m>
                <a:r>
                  <a:rPr kumimoji="1" lang="zh-CN" altLang="en-US" dirty="0"/>
                  <a:t>已知求解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1"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kumimoji="1" lang="en-US" altLang="zh-CN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kumimoji="1"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acc>
                      <m:accPr>
                        <m:chr m:val="⃗"/>
                        <m:ctrlPr>
                          <a:rPr kumimoji="1"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acc>
                  </m:oMath>
                </a14:m>
                <a:r>
                  <a:rPr kumimoji="1" lang="zh-CN" altLang="en-US" dirty="0"/>
                  <a:t>：寻找新粒子</a:t>
                </a:r>
              </a:p>
            </p:txBody>
          </p:sp>
        </mc:Choice>
        <mc:Fallback xmlns="">
          <p:sp>
            <p:nvSpPr>
              <p:cNvPr id="11" name="内容占位符 2">
                <a:extLst>
                  <a:ext uri="{FF2B5EF4-FFF2-40B4-BE49-F238E27FC236}">
                    <a16:creationId xmlns:a16="http://schemas.microsoft.com/office/drawing/2014/main" id="{2485E2BA-3248-5483-4F69-3D78757FC4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1823" y="5523509"/>
                <a:ext cx="7200799" cy="604443"/>
              </a:xfrm>
              <a:prstGeom prst="rect">
                <a:avLst/>
              </a:prstGeom>
              <a:blipFill>
                <a:blip r:embed="rId8"/>
                <a:stretch>
                  <a:fillRect t="-9091" b="-151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5564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en-US" altLang="zh-CN" b="1" dirty="0" err="1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CERN与LHC</a:t>
            </a:r>
            <a:endParaRPr lang="zh-CN" altLang="en-US" b="1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20">
                <a:extLst>
                  <a:ext uri="{FF2B5EF4-FFF2-40B4-BE49-F238E27FC236}">
                    <a16:creationId xmlns:a16="http://schemas.microsoft.com/office/drawing/2014/main" id="{379AF417-76CC-DAAD-C84E-A9753DB7B3BB}"/>
                  </a:ext>
                </a:extLst>
              </p:cNvPr>
              <p:cNvSpPr txBox="1"/>
              <p:nvPr/>
            </p:nvSpPr>
            <p:spPr>
              <a:xfrm>
                <a:off x="6096000" y="875280"/>
                <a:ext cx="594929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000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Calibri" panose="020F0502020204030204" pitchFamily="34" charset="0"/>
                  </a:rPr>
                  <a:t>大型强子对撞机LHC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Calibri" panose="020F0502020204030204" pitchFamily="34" charset="0"/>
                  </a:rPr>
                  <a:t>：周长约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Calibri" panose="020F0502020204030204" pitchFamily="34" charset="0"/>
                  </a:rPr>
                  <a:t>27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Calibri" panose="020F0502020204030204" pitchFamily="34" charset="0"/>
                  </a:rPr>
                  <a:t>千米，将质子加速到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Calibri" panose="020F0502020204030204" pitchFamily="34" charset="0"/>
                      </a:rPr>
                      <m:t>7×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Calibri" panose="020F0502020204030204" pitchFamily="34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Calibri" panose="020F0502020204030204" pitchFamily="34" charset="0"/>
                          </a:rPr>
                          <m:t>12</m:t>
                        </m:r>
                      </m:sup>
                    </m:sSup>
                  </m:oMath>
                </a14:m>
                <a:r>
                  <a:rPr lang="zh-CN" altLang="en-US" sz="2000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Calibri" panose="020F0502020204030204" pitchFamily="34" charset="0"/>
                  </a:rPr>
                  <a:t> 电子伏特，质子速度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Calibri" panose="020F0502020204030204" pitchFamily="34" charset="0"/>
                      </a:rPr>
                      <m:t>𝑣</m:t>
                    </m:r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Calibri" panose="020F0502020204030204" pitchFamily="34" charset="0"/>
                      </a:rPr>
                      <m:t>=</m:t>
                    </m:r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Calibri" panose="020F0502020204030204" pitchFamily="34" charset="0"/>
                      </a:rPr>
                      <m:t>𝑐</m:t>
                    </m:r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Calibri" panose="020F0502020204030204" pitchFamily="34" charset="0"/>
                      </a:rPr>
                      <m:t>−2.7</m:t>
                    </m:r>
                  </m:oMath>
                </a14:m>
                <a:r>
                  <a:rPr lang="zh-CN" altLang="en-US" sz="2000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Calibri" panose="020F0502020204030204" pitchFamily="34" charset="0"/>
                  </a:rPr>
                  <a:t>米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Calibri" panose="020F0502020204030204" pitchFamily="34" charset="0"/>
                  </a:rPr>
                  <a:t>/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Calibri" panose="020F0502020204030204" pitchFamily="34" charset="0"/>
                  </a:rPr>
                  <a:t>秒</a:t>
                </a:r>
                <a:endParaRPr lang="en-GB" sz="20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20">
                <a:extLst>
                  <a:ext uri="{FF2B5EF4-FFF2-40B4-BE49-F238E27FC236}">
                    <a16:creationId xmlns:a16="http://schemas.microsoft.com/office/drawing/2014/main" id="{379AF417-76CC-DAAD-C84E-A9753DB7B3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875280"/>
                <a:ext cx="5949298" cy="707886"/>
              </a:xfrm>
              <a:prstGeom prst="rect">
                <a:avLst/>
              </a:prstGeom>
              <a:blipFill>
                <a:blip r:embed="rId2"/>
                <a:stretch>
                  <a:fillRect l="-1025" t="-5172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25">
            <a:extLst>
              <a:ext uri="{FF2B5EF4-FFF2-40B4-BE49-F238E27FC236}">
                <a16:creationId xmlns:a16="http://schemas.microsoft.com/office/drawing/2014/main" id="{151E8927-998F-5D48-19A0-D8A3E87B9AB8}"/>
              </a:ext>
            </a:extLst>
          </p:cNvPr>
          <p:cNvGrpSpPr/>
          <p:nvPr/>
        </p:nvGrpSpPr>
        <p:grpSpPr>
          <a:xfrm>
            <a:off x="6339791" y="2242548"/>
            <a:ext cx="5455008" cy="4321615"/>
            <a:chOff x="259264" y="2368548"/>
            <a:chExt cx="5455008" cy="4321615"/>
          </a:xfrm>
        </p:grpSpPr>
        <p:grpSp>
          <p:nvGrpSpPr>
            <p:cNvPr id="7" name="Group 21">
              <a:extLst>
                <a:ext uri="{FF2B5EF4-FFF2-40B4-BE49-F238E27FC236}">
                  <a16:creationId xmlns:a16="http://schemas.microsoft.com/office/drawing/2014/main" id="{03750B46-D2FB-6875-A963-430E4B8C403C}"/>
                </a:ext>
              </a:extLst>
            </p:cNvPr>
            <p:cNvGrpSpPr/>
            <p:nvPr/>
          </p:nvGrpSpPr>
          <p:grpSpPr>
            <a:xfrm>
              <a:off x="259264" y="2368548"/>
              <a:ext cx="5455008" cy="4321615"/>
              <a:chOff x="300384" y="1433214"/>
              <a:chExt cx="5455008" cy="4321615"/>
            </a:xfrm>
          </p:grpSpPr>
          <p:pic>
            <p:nvPicPr>
              <p:cNvPr id="9" name="Picture 1" descr="page95image174093520">
                <a:extLst>
                  <a:ext uri="{FF2B5EF4-FFF2-40B4-BE49-F238E27FC236}">
                    <a16:creationId xmlns:a16="http://schemas.microsoft.com/office/drawing/2014/main" id="{53336196-9698-6ADC-009B-75E2E5BDBC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092" y="1500329"/>
                <a:ext cx="5448300" cy="4254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5">
                <a:extLst>
                  <a:ext uri="{FF2B5EF4-FFF2-40B4-BE49-F238E27FC236}">
                    <a16:creationId xmlns:a16="http://schemas.microsoft.com/office/drawing/2014/main" id="{3EA4B0A4-CD60-9572-20FC-0283377708FC}"/>
                  </a:ext>
                </a:extLst>
              </p:cNvPr>
              <p:cNvSpPr txBox="1"/>
              <p:nvPr/>
            </p:nvSpPr>
            <p:spPr>
              <a:xfrm>
                <a:off x="4108173" y="2883116"/>
                <a:ext cx="146706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000" dirty="0" err="1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Calibri" panose="020F0502020204030204" pitchFamily="34" charset="0"/>
                  </a:rPr>
                  <a:t>日内瓦机场</a:t>
                </a:r>
                <a:endParaRPr lang="en-GB" sz="2000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11" name="Picture 6">
                <a:extLst>
                  <a:ext uri="{FF2B5EF4-FFF2-40B4-BE49-F238E27FC236}">
                    <a16:creationId xmlns:a16="http://schemas.microsoft.com/office/drawing/2014/main" id="{B108BFCB-0AE9-F0AB-C9AA-283AE2A100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0384" y="1433214"/>
                <a:ext cx="1935557" cy="1250446"/>
              </a:xfrm>
              <a:prstGeom prst="rect">
                <a:avLst/>
              </a:prstGeom>
            </p:spPr>
          </p:pic>
          <p:sp>
            <p:nvSpPr>
              <p:cNvPr id="12" name="TextBox 7">
                <a:extLst>
                  <a:ext uri="{FF2B5EF4-FFF2-40B4-BE49-F238E27FC236}">
                    <a16:creationId xmlns:a16="http://schemas.microsoft.com/office/drawing/2014/main" id="{1AA2FC9C-64C6-8125-2D75-5DC7E55E8B5A}"/>
                  </a:ext>
                </a:extLst>
              </p:cNvPr>
              <p:cNvSpPr txBox="1"/>
              <p:nvPr/>
            </p:nvSpPr>
            <p:spPr>
              <a:xfrm>
                <a:off x="3589794" y="1520278"/>
                <a:ext cx="95410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000" dirty="0" err="1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Calibri" panose="020F0502020204030204" pitchFamily="34" charset="0"/>
                  </a:rPr>
                  <a:t>勃朗峰</a:t>
                </a:r>
                <a:endParaRPr lang="en-GB" sz="2000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 pitchFamily="34" charset="0"/>
                </a:endParaRPr>
              </a:p>
            </p:txBody>
          </p:sp>
          <p:cxnSp>
            <p:nvCxnSpPr>
              <p:cNvPr id="13" name="Straight Arrow Connector 9">
                <a:extLst>
                  <a:ext uri="{FF2B5EF4-FFF2-40B4-BE49-F238E27FC236}">
                    <a16:creationId xmlns:a16="http://schemas.microsoft.com/office/drawing/2014/main" id="{CE52F8FC-2895-D7B2-39F1-85E047C05EA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32411" y="1720333"/>
                <a:ext cx="257383" cy="18010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2">
                <a:extLst>
                  <a:ext uri="{FF2B5EF4-FFF2-40B4-BE49-F238E27FC236}">
                    <a16:creationId xmlns:a16="http://schemas.microsoft.com/office/drawing/2014/main" id="{D4A0057A-65DF-2AAF-7EDA-AAB915C27D0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36722" y="3083171"/>
                <a:ext cx="382602" cy="200055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EEA9DC55-17C3-2078-1D66-1962FDB94A72}"/>
                  </a:ext>
                </a:extLst>
              </p:cNvPr>
              <p:cNvSpPr txBox="1"/>
              <p:nvPr/>
            </p:nvSpPr>
            <p:spPr>
              <a:xfrm>
                <a:off x="2986809" y="3374720"/>
                <a:ext cx="84991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LHCb</a:t>
                </a:r>
                <a:endParaRPr lang="en-GB" sz="2000" dirty="0">
                  <a:solidFill>
                    <a:srgbClr val="FFC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Box 17">
                <a:extLst>
                  <a:ext uri="{FF2B5EF4-FFF2-40B4-BE49-F238E27FC236}">
                    <a16:creationId xmlns:a16="http://schemas.microsoft.com/office/drawing/2014/main" id="{F6B83F52-15EC-B0B5-21F7-54D63749AB07}"/>
                  </a:ext>
                </a:extLst>
              </p:cNvPr>
              <p:cNvSpPr txBox="1"/>
              <p:nvPr/>
            </p:nvSpPr>
            <p:spPr>
              <a:xfrm>
                <a:off x="4028023" y="3625679"/>
                <a:ext cx="98501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2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ATLAS</a:t>
                </a:r>
                <a:endParaRPr lang="en-GB" sz="2000" dirty="0">
                  <a:solidFill>
                    <a:srgbClr val="FFC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TextBox 18">
                <a:extLst>
                  <a:ext uri="{FF2B5EF4-FFF2-40B4-BE49-F238E27FC236}">
                    <a16:creationId xmlns:a16="http://schemas.microsoft.com/office/drawing/2014/main" id="{F70FAEC5-1445-C2EB-DA2E-4A7F2152B6FB}"/>
                  </a:ext>
                </a:extLst>
              </p:cNvPr>
              <p:cNvSpPr txBox="1"/>
              <p:nvPr/>
            </p:nvSpPr>
            <p:spPr>
              <a:xfrm>
                <a:off x="708353" y="4358670"/>
                <a:ext cx="72648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2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CMS</a:t>
                </a:r>
                <a:endParaRPr lang="en-GB" sz="2000" dirty="0">
                  <a:solidFill>
                    <a:srgbClr val="FFC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TextBox 19">
                <a:extLst>
                  <a:ext uri="{FF2B5EF4-FFF2-40B4-BE49-F238E27FC236}">
                    <a16:creationId xmlns:a16="http://schemas.microsoft.com/office/drawing/2014/main" id="{E5A32560-10AA-EC7B-EBA6-F8C61F3A4BCF}"/>
                  </a:ext>
                </a:extLst>
              </p:cNvPr>
              <p:cNvSpPr txBox="1"/>
              <p:nvPr/>
            </p:nvSpPr>
            <p:spPr>
              <a:xfrm>
                <a:off x="4649795" y="4198349"/>
                <a:ext cx="94128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20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ALICE</a:t>
                </a:r>
                <a:endParaRPr lang="en-GB" sz="2000" dirty="0">
                  <a:solidFill>
                    <a:srgbClr val="FFC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A6D6771C-885E-8D4B-2A20-755B1F047CA6}"/>
                </a:ext>
              </a:extLst>
            </p:cNvPr>
            <p:cNvSpPr txBox="1"/>
            <p:nvPr/>
          </p:nvSpPr>
          <p:spPr>
            <a:xfrm>
              <a:off x="2602486" y="5211423"/>
              <a:ext cx="6864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0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 pitchFamily="34" charset="0"/>
                </a:rPr>
                <a:t>LHC</a:t>
              </a:r>
              <a:endParaRPr lang="en-GB" sz="20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9" name="TextBox 26">
            <a:extLst>
              <a:ext uri="{FF2B5EF4-FFF2-40B4-BE49-F238E27FC236}">
                <a16:creationId xmlns:a16="http://schemas.microsoft.com/office/drawing/2014/main" id="{E66EE813-C209-86CF-A3E5-EDAF421F958B}"/>
              </a:ext>
            </a:extLst>
          </p:cNvPr>
          <p:cNvSpPr txBox="1"/>
          <p:nvPr/>
        </p:nvSpPr>
        <p:spPr>
          <a:xfrm>
            <a:off x="7659062" y="1775839"/>
            <a:ext cx="362952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质子</a:t>
            </a:r>
            <a:r>
              <a:rPr lang="en-US" altLang="zh-CN" sz="20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-</a:t>
            </a:r>
            <a:r>
              <a:rPr lang="zh-CN" altLang="en-US" sz="20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质子对撞，</a:t>
            </a:r>
            <a:r>
              <a:rPr lang="en-GB" sz="2000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产生各式粒子</a:t>
            </a:r>
            <a:endParaRPr lang="en-GB" sz="20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0" name="TextBox 28">
            <a:extLst>
              <a:ext uri="{FF2B5EF4-FFF2-40B4-BE49-F238E27FC236}">
                <a16:creationId xmlns:a16="http://schemas.microsoft.com/office/drawing/2014/main" id="{30EB32AD-23D0-E446-7B7E-495DD15BE4E9}"/>
              </a:ext>
            </a:extLst>
          </p:cNvPr>
          <p:cNvSpPr txBox="1"/>
          <p:nvPr/>
        </p:nvSpPr>
        <p:spPr>
          <a:xfrm>
            <a:off x="374831" y="898509"/>
            <a:ext cx="431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欧洲核子研究中心CERN</a:t>
            </a:r>
            <a:endParaRPr lang="en-GB" sz="24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21" name="Group 31">
            <a:extLst>
              <a:ext uri="{FF2B5EF4-FFF2-40B4-BE49-F238E27FC236}">
                <a16:creationId xmlns:a16="http://schemas.microsoft.com/office/drawing/2014/main" id="{A2F1BEFA-601D-6079-9751-BEE3A16E2445}"/>
              </a:ext>
            </a:extLst>
          </p:cNvPr>
          <p:cNvGrpSpPr/>
          <p:nvPr/>
        </p:nvGrpSpPr>
        <p:grpSpPr>
          <a:xfrm>
            <a:off x="295111" y="2528169"/>
            <a:ext cx="5550391" cy="4179290"/>
            <a:chOff x="322019" y="2005012"/>
            <a:chExt cx="5550391" cy="4179290"/>
          </a:xfrm>
        </p:grpSpPr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8646950B-7BD7-C5B2-FFD3-957465B49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2019" y="2005012"/>
              <a:ext cx="2236511" cy="2260192"/>
            </a:xfrm>
            <a:prstGeom prst="rect">
              <a:avLst/>
            </a:prstGeom>
          </p:spPr>
        </p:pic>
        <p:pic>
          <p:nvPicPr>
            <p:cNvPr id="23" name="Picture 30">
              <a:extLst>
                <a:ext uri="{FF2B5EF4-FFF2-40B4-BE49-F238E27FC236}">
                  <a16:creationId xmlns:a16="http://schemas.microsoft.com/office/drawing/2014/main" id="{D1F92F84-3D08-A50C-4570-458F2D825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27801" y="4469600"/>
              <a:ext cx="2444609" cy="1714702"/>
            </a:xfrm>
            <a:prstGeom prst="rect">
              <a:avLst/>
            </a:prstGeom>
          </p:spPr>
        </p:pic>
      </p:grpSp>
      <p:sp>
        <p:nvSpPr>
          <p:cNvPr id="24" name="TextBox 32">
            <a:extLst>
              <a:ext uri="{FF2B5EF4-FFF2-40B4-BE49-F238E27FC236}">
                <a16:creationId xmlns:a16="http://schemas.microsoft.com/office/drawing/2014/main" id="{6079C2E1-8350-AC39-E241-4A30BCA46F34}"/>
              </a:ext>
            </a:extLst>
          </p:cNvPr>
          <p:cNvSpPr txBox="1"/>
          <p:nvPr/>
        </p:nvSpPr>
        <p:spPr>
          <a:xfrm>
            <a:off x="416728" y="2042493"/>
            <a:ext cx="223651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全球科研合作典范</a:t>
            </a:r>
            <a:endParaRPr lang="en-GB" sz="20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5" name="TextBox 33">
            <a:extLst>
              <a:ext uri="{FF2B5EF4-FFF2-40B4-BE49-F238E27FC236}">
                <a16:creationId xmlns:a16="http://schemas.microsoft.com/office/drawing/2014/main" id="{9C272E2A-DE01-F065-8CFC-46D8FE5D568D}"/>
              </a:ext>
            </a:extLst>
          </p:cNvPr>
          <p:cNvSpPr txBox="1"/>
          <p:nvPr/>
        </p:nvSpPr>
        <p:spPr>
          <a:xfrm>
            <a:off x="362472" y="1444967"/>
            <a:ext cx="5464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位于瑞法边境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，容纳有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2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万名科研人员和工程师</a:t>
            </a:r>
            <a:endParaRPr lang="en-GB" sz="2000" dirty="0"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6" name="TextBox 34">
            <a:extLst>
              <a:ext uri="{FF2B5EF4-FFF2-40B4-BE49-F238E27FC236}">
                <a16:creationId xmlns:a16="http://schemas.microsoft.com/office/drawing/2014/main" id="{B9458A5A-D7A9-E57A-0963-DC24104EDDE1}"/>
              </a:ext>
            </a:extLst>
          </p:cNvPr>
          <p:cNvSpPr txBox="1"/>
          <p:nvPr/>
        </p:nvSpPr>
        <p:spPr>
          <a:xfrm>
            <a:off x="3400893" y="4882187"/>
            <a:ext cx="2507418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2000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发明了万维网WW</a:t>
            </a:r>
            <a:r>
              <a:rPr lang="en-US" altLang="zh-CN" sz="20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W</a:t>
            </a:r>
            <a:endParaRPr lang="en-GB" sz="20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27" name="Picture 35">
            <a:extLst>
              <a:ext uri="{FF2B5EF4-FFF2-40B4-BE49-F238E27FC236}">
                <a16:creationId xmlns:a16="http://schemas.microsoft.com/office/drawing/2014/main" id="{E7E669A6-D43F-87F4-1061-1A26044551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5631" y="2729722"/>
            <a:ext cx="2607884" cy="1838061"/>
          </a:xfrm>
          <a:prstGeom prst="rect">
            <a:avLst/>
          </a:prstGeom>
        </p:spPr>
      </p:pic>
      <p:sp>
        <p:nvSpPr>
          <p:cNvPr id="28" name="TextBox 36">
            <a:extLst>
              <a:ext uri="{FF2B5EF4-FFF2-40B4-BE49-F238E27FC236}">
                <a16:creationId xmlns:a16="http://schemas.microsoft.com/office/drawing/2014/main" id="{E7DB5EB6-FB47-40D2-F63A-7D8D55F0FF7F}"/>
              </a:ext>
            </a:extLst>
          </p:cNvPr>
          <p:cNvSpPr txBox="1"/>
          <p:nvPr/>
        </p:nvSpPr>
        <p:spPr>
          <a:xfrm>
            <a:off x="274085" y="2864814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发起国</a:t>
            </a:r>
            <a:endParaRPr lang="en-GB" sz="20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9" name="TextBox 37">
            <a:extLst>
              <a:ext uri="{FF2B5EF4-FFF2-40B4-BE49-F238E27FC236}">
                <a16:creationId xmlns:a16="http://schemas.microsoft.com/office/drawing/2014/main" id="{47AE86CF-F1DD-6970-A384-62C682291E87}"/>
              </a:ext>
            </a:extLst>
          </p:cNvPr>
          <p:cNvSpPr txBox="1"/>
          <p:nvPr/>
        </p:nvSpPr>
        <p:spPr>
          <a:xfrm>
            <a:off x="2988878" y="2160027"/>
            <a:ext cx="3021981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2000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发现电弱规范玻色子</a:t>
            </a:r>
            <a:r>
              <a:rPr lang="en-US" altLang="zh-CN" sz="20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W/Z</a:t>
            </a:r>
            <a:endParaRPr lang="en-GB" sz="20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30" name="图片 2">
            <a:extLst>
              <a:ext uri="{FF2B5EF4-FFF2-40B4-BE49-F238E27FC236}">
                <a16:creationId xmlns:a16="http://schemas.microsoft.com/office/drawing/2014/main" id="{EEDF1F7C-0230-BD9F-8F7E-757C33E732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18" y="5085423"/>
            <a:ext cx="2891135" cy="1731149"/>
          </a:xfrm>
          <a:prstGeom prst="rect">
            <a:avLst/>
          </a:prstGeom>
        </p:spPr>
      </p:pic>
      <p:sp>
        <p:nvSpPr>
          <p:cNvPr id="31" name="TextBox 39">
            <a:extLst>
              <a:ext uri="{FF2B5EF4-FFF2-40B4-BE49-F238E27FC236}">
                <a16:creationId xmlns:a16="http://schemas.microsoft.com/office/drawing/2014/main" id="{314AD943-F53B-52A6-D050-405A58AAD113}"/>
              </a:ext>
            </a:extLst>
          </p:cNvPr>
          <p:cNvSpPr txBox="1"/>
          <p:nvPr/>
        </p:nvSpPr>
        <p:spPr>
          <a:xfrm>
            <a:off x="1043039" y="4882187"/>
            <a:ext cx="1980029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发现希格斯粒子</a:t>
            </a:r>
            <a:endParaRPr lang="en-GB" sz="20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32" name="Picture 6" descr="What Is the Large Hadron Collider? | Live Science">
            <a:extLst>
              <a:ext uri="{FF2B5EF4-FFF2-40B4-BE49-F238E27FC236}">
                <a16:creationId xmlns:a16="http://schemas.microsoft.com/office/drawing/2014/main" id="{6D693B07-A663-05E2-6AAB-EAF19015E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758" y="3495573"/>
            <a:ext cx="1888102" cy="104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262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en-US" altLang="zh-CN" b="1" dirty="0" err="1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LHCb</a:t>
            </a: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实验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EA39EFD0-9D50-C247-D05F-74B6B226C35E}"/>
              </a:ext>
            </a:extLst>
          </p:cNvPr>
          <p:cNvGrpSpPr>
            <a:grpSpLocks noChangeAspect="1"/>
          </p:cNvGrpSpPr>
          <p:nvPr/>
        </p:nvGrpSpPr>
        <p:grpSpPr>
          <a:xfrm>
            <a:off x="403390" y="2681218"/>
            <a:ext cx="9966401" cy="3960000"/>
            <a:chOff x="-13612" y="1016768"/>
            <a:chExt cx="8682326" cy="3449789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F1C270E4-FBC2-66A6-5427-34156A5761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87624" y="1016768"/>
              <a:ext cx="6264696" cy="3449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直接箭头连接符 6">
              <a:extLst>
                <a:ext uri="{FF2B5EF4-FFF2-40B4-BE49-F238E27FC236}">
                  <a16:creationId xmlns:a16="http://schemas.microsoft.com/office/drawing/2014/main" id="{8D8C4A37-2F41-8883-284F-D10C7F8E0671}"/>
                </a:ext>
              </a:extLst>
            </p:cNvPr>
            <p:cNvCxnSpPr/>
            <p:nvPr/>
          </p:nvCxnSpPr>
          <p:spPr>
            <a:xfrm>
              <a:off x="369956" y="2636912"/>
              <a:ext cx="1080120" cy="0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箭头连接符 7">
              <a:extLst>
                <a:ext uri="{FF2B5EF4-FFF2-40B4-BE49-F238E27FC236}">
                  <a16:creationId xmlns:a16="http://schemas.microsoft.com/office/drawing/2014/main" id="{CF44B2ED-CEAD-D64C-DD90-044F391949D1}"/>
                </a:ext>
              </a:extLst>
            </p:cNvPr>
            <p:cNvCxnSpPr/>
            <p:nvPr/>
          </p:nvCxnSpPr>
          <p:spPr>
            <a:xfrm flipH="1" flipV="1">
              <a:off x="7196936" y="2636912"/>
              <a:ext cx="1471778" cy="16018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9DD22B78-B093-E46D-9033-BDC7A2C0CD08}"/>
                </a:ext>
              </a:extLst>
            </p:cNvPr>
            <p:cNvSpPr txBox="1"/>
            <p:nvPr/>
          </p:nvSpPr>
          <p:spPr>
            <a:xfrm>
              <a:off x="5946" y="1730439"/>
              <a:ext cx="979206" cy="8311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质子</a:t>
              </a:r>
              <a:endPara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束流</a:t>
              </a:r>
              <a:r>
                <a:rPr lang="en-US" altLang="zh-CN" sz="2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F69C961E-583A-9E1F-4F27-AF9F7FB77541}"/>
                </a:ext>
              </a:extLst>
            </p:cNvPr>
            <p:cNvSpPr txBox="1"/>
            <p:nvPr/>
          </p:nvSpPr>
          <p:spPr>
            <a:xfrm>
              <a:off x="7400802" y="1742963"/>
              <a:ext cx="979206" cy="8311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质子</a:t>
              </a:r>
              <a:endPara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束流</a:t>
              </a:r>
              <a:r>
                <a:rPr lang="en-US" altLang="zh-CN" sz="2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DC4D41D5-8938-2E55-D215-ED80FA2D075F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 flipV="1">
              <a:off x="1253595" y="2693315"/>
              <a:ext cx="553469" cy="64887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57E2C08-5FAB-7CC7-BA2A-922BCF6581C8}"/>
                </a:ext>
              </a:extLst>
            </p:cNvPr>
            <p:cNvSpPr txBox="1"/>
            <p:nvPr/>
          </p:nvSpPr>
          <p:spPr>
            <a:xfrm>
              <a:off x="-13612" y="3141093"/>
              <a:ext cx="1267207" cy="40218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2605E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对撞点</a:t>
              </a:r>
            </a:p>
          </p:txBody>
        </p:sp>
        <p:sp>
          <p:nvSpPr>
            <p:cNvPr id="13" name="爆炸形 1 14">
              <a:extLst>
                <a:ext uri="{FF2B5EF4-FFF2-40B4-BE49-F238E27FC236}">
                  <a16:creationId xmlns:a16="http://schemas.microsoft.com/office/drawing/2014/main" id="{B69F1746-8BB4-F648-568F-CC3D6D5DD908}"/>
                </a:ext>
              </a:extLst>
            </p:cNvPr>
            <p:cNvSpPr/>
            <p:nvPr/>
          </p:nvSpPr>
          <p:spPr bwMode="auto">
            <a:xfrm>
              <a:off x="1691680" y="2525520"/>
              <a:ext cx="230768" cy="255408"/>
            </a:xfrm>
            <a:prstGeom prst="irregularSeal1">
              <a:avLst/>
            </a:prstGeom>
            <a:noFill/>
            <a:ln w="22225">
              <a:solidFill>
                <a:srgbClr val="FF0000"/>
              </a:solidFill>
              <a:miter lim="800000"/>
              <a:headEnd type="none" w="med" len="med"/>
              <a:tailEnd type="none" w="med" len="med"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l"/>
              <a:endParaRPr lang="zh-CN" altLang="en-US" sz="2400" b="1" dirty="0">
                <a:solidFill>
                  <a:schemeClr val="bg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endParaRPr>
            </a:p>
          </p:txBody>
        </p: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8BDE3F3C-3423-5901-9F65-2A4D35A70A0C}"/>
                </a:ext>
              </a:extLst>
            </p:cNvPr>
            <p:cNvCxnSpPr/>
            <p:nvPr/>
          </p:nvCxnSpPr>
          <p:spPr>
            <a:xfrm>
              <a:off x="1193662" y="2656800"/>
              <a:ext cx="6264696" cy="0"/>
            </a:xfrm>
            <a:prstGeom prst="line">
              <a:avLst/>
            </a:prstGeom>
            <a:ln w="31750">
              <a:solidFill>
                <a:srgbClr val="FF0000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22">
            <a:extLst>
              <a:ext uri="{FF2B5EF4-FFF2-40B4-BE49-F238E27FC236}">
                <a16:creationId xmlns:a16="http://schemas.microsoft.com/office/drawing/2014/main" id="{F8EBF2E8-D162-6725-65A1-E1A01A115C48}"/>
              </a:ext>
            </a:extLst>
          </p:cNvPr>
          <p:cNvSpPr txBox="1"/>
          <p:nvPr/>
        </p:nvSpPr>
        <p:spPr>
          <a:xfrm>
            <a:off x="385336" y="1023551"/>
            <a:ext cx="5710663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24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探测</a:t>
            </a:r>
            <a:r>
              <a:rPr lang="en-GB" sz="2400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底强子</a:t>
            </a:r>
            <a:r>
              <a:rPr lang="en-GB" sz="24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和</a:t>
            </a:r>
            <a:r>
              <a:rPr lang="en-GB" sz="2400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粲强子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，从事</a:t>
            </a:r>
            <a:r>
              <a:rPr lang="zh-CN" altLang="en-US" sz="24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味物理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和</a:t>
            </a:r>
            <a:r>
              <a:rPr lang="zh-CN" altLang="en-US" sz="24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量子色动力学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研究</a:t>
            </a:r>
            <a:endParaRPr lang="en-GB" sz="2000" dirty="0"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grpSp>
        <p:nvGrpSpPr>
          <p:cNvPr id="16" name="组合 17">
            <a:extLst>
              <a:ext uri="{FF2B5EF4-FFF2-40B4-BE49-F238E27FC236}">
                <a16:creationId xmlns:a16="http://schemas.microsoft.com/office/drawing/2014/main" id="{53A924D3-D130-5577-FD88-9F3DD3FC41A3}"/>
              </a:ext>
            </a:extLst>
          </p:cNvPr>
          <p:cNvGrpSpPr/>
          <p:nvPr/>
        </p:nvGrpSpPr>
        <p:grpSpPr>
          <a:xfrm>
            <a:off x="7550528" y="1343353"/>
            <a:ext cx="3949077" cy="1764286"/>
            <a:chOff x="5748067" y="4427457"/>
            <a:chExt cx="3949077" cy="1764286"/>
          </a:xfrm>
        </p:grpSpPr>
        <p:pic>
          <p:nvPicPr>
            <p:cNvPr id="17" name="图片 18">
              <a:extLst>
                <a:ext uri="{FF2B5EF4-FFF2-40B4-BE49-F238E27FC236}">
                  <a16:creationId xmlns:a16="http://schemas.microsoft.com/office/drawing/2014/main" id="{D27436BB-321E-A76B-970D-1FBB71475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8067" y="4427457"/>
              <a:ext cx="3144413" cy="1764286"/>
            </a:xfrm>
            <a:prstGeom prst="rect">
              <a:avLst/>
            </a:prstGeom>
          </p:spPr>
        </p:pic>
        <p:sp>
          <p:nvSpPr>
            <p:cNvPr id="18" name="文本框 19">
              <a:extLst>
                <a:ext uri="{FF2B5EF4-FFF2-40B4-BE49-F238E27FC236}">
                  <a16:creationId xmlns:a16="http://schemas.microsoft.com/office/drawing/2014/main" id="{FA768B54-5989-9A38-2D89-42D7BD9802B2}"/>
                </a:ext>
              </a:extLst>
            </p:cNvPr>
            <p:cNvSpPr txBox="1"/>
            <p:nvPr/>
          </p:nvSpPr>
          <p:spPr>
            <a:xfrm>
              <a:off x="6647089" y="4458137"/>
              <a:ext cx="9589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solidFill>
                    <a:srgbClr val="2605EB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粲夸克</a:t>
              </a:r>
            </a:p>
          </p:txBody>
        </p:sp>
        <p:sp>
          <p:nvSpPr>
            <p:cNvPr id="19" name="文本框 20">
              <a:extLst>
                <a:ext uri="{FF2B5EF4-FFF2-40B4-BE49-F238E27FC236}">
                  <a16:creationId xmlns:a16="http://schemas.microsoft.com/office/drawing/2014/main" id="{08E79D07-E76F-DE52-A5B0-66039C15F0BE}"/>
                </a:ext>
              </a:extLst>
            </p:cNvPr>
            <p:cNvSpPr txBox="1"/>
            <p:nvPr/>
          </p:nvSpPr>
          <p:spPr>
            <a:xfrm>
              <a:off x="8738227" y="5574170"/>
              <a:ext cx="9589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solidFill>
                    <a:srgbClr val="2605EB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底夸克</a:t>
              </a:r>
            </a:p>
          </p:txBody>
        </p:sp>
        <p:sp>
          <p:nvSpPr>
            <p:cNvPr id="20" name="矩形 21">
              <a:extLst>
                <a:ext uri="{FF2B5EF4-FFF2-40B4-BE49-F238E27FC236}">
                  <a16:creationId xmlns:a16="http://schemas.microsoft.com/office/drawing/2014/main" id="{6B9FB57C-3AB5-FBBA-532C-DB554C11CE74}"/>
                </a:ext>
              </a:extLst>
            </p:cNvPr>
            <p:cNvSpPr/>
            <p:nvPr/>
          </p:nvSpPr>
          <p:spPr bwMode="auto">
            <a:xfrm flipH="1">
              <a:off x="6719161" y="4798191"/>
              <a:ext cx="801802" cy="647668"/>
            </a:xfrm>
            <a:prstGeom prst="rect">
              <a:avLst/>
            </a:prstGeom>
            <a:noFill/>
            <a:ln w="41275">
              <a:solidFill>
                <a:srgbClr val="2605EB"/>
              </a:solidFill>
              <a:miter lim="800000"/>
              <a:headEnd type="none" w="med" len="med"/>
              <a:tailEnd type="none" w="med" len="med"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l"/>
              <a:endParaRPr lang="zh-CN" altLang="en-US" sz="2400" b="1" dirty="0">
                <a:solidFill>
                  <a:schemeClr val="bg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endParaRPr>
            </a:p>
          </p:txBody>
        </p:sp>
        <p:sp>
          <p:nvSpPr>
            <p:cNvPr id="21" name="矩形 22">
              <a:extLst>
                <a:ext uri="{FF2B5EF4-FFF2-40B4-BE49-F238E27FC236}">
                  <a16:creationId xmlns:a16="http://schemas.microsoft.com/office/drawing/2014/main" id="{11B0C256-533C-7E32-6A97-8C22F78DD7E0}"/>
                </a:ext>
              </a:extLst>
            </p:cNvPr>
            <p:cNvSpPr/>
            <p:nvPr/>
          </p:nvSpPr>
          <p:spPr bwMode="auto">
            <a:xfrm>
              <a:off x="7894231" y="5518081"/>
              <a:ext cx="864316" cy="462237"/>
            </a:xfrm>
            <a:prstGeom prst="rect">
              <a:avLst/>
            </a:prstGeom>
            <a:noFill/>
            <a:ln w="41275">
              <a:solidFill>
                <a:srgbClr val="2605EB"/>
              </a:solidFill>
              <a:miter lim="800000"/>
              <a:headEnd type="none" w="med" len="med"/>
              <a:tailEnd type="none" w="med" len="med"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l"/>
              <a:endParaRPr lang="zh-CN" altLang="en-US" sz="2400" b="1" dirty="0">
                <a:solidFill>
                  <a:schemeClr val="bg1"/>
                </a:solidFill>
                <a:latin typeface="Times New Roman" charset="0"/>
                <a:ea typeface="宋体" charset="-122"/>
                <a:cs typeface="Times New Roman" charset="0"/>
                <a:sym typeface="Times New Roman" charset="0"/>
              </a:endParaRPr>
            </a:p>
          </p:txBody>
        </p:sp>
      </p:grpSp>
      <p:sp>
        <p:nvSpPr>
          <p:cNvPr id="22" name="TextBox 31">
            <a:extLst>
              <a:ext uri="{FF2B5EF4-FFF2-40B4-BE49-F238E27FC236}">
                <a16:creationId xmlns:a16="http://schemas.microsoft.com/office/drawing/2014/main" id="{641709E5-5FE1-38CA-BAE1-85A40E811489}"/>
              </a:ext>
            </a:extLst>
          </p:cNvPr>
          <p:cNvSpPr txBox="1"/>
          <p:nvPr/>
        </p:nvSpPr>
        <p:spPr>
          <a:xfrm>
            <a:off x="7138284" y="738498"/>
            <a:ext cx="4185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底强子和粲强子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称为重味强子</a:t>
            </a:r>
            <a:endParaRPr lang="en-GB" sz="2400" dirty="0"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grpSp>
        <p:nvGrpSpPr>
          <p:cNvPr id="23" name="Group 50">
            <a:extLst>
              <a:ext uri="{FF2B5EF4-FFF2-40B4-BE49-F238E27FC236}">
                <a16:creationId xmlns:a16="http://schemas.microsoft.com/office/drawing/2014/main" id="{EC47611E-F17E-7CAA-E61C-28CBE6854767}"/>
              </a:ext>
            </a:extLst>
          </p:cNvPr>
          <p:cNvGrpSpPr/>
          <p:nvPr/>
        </p:nvGrpSpPr>
        <p:grpSpPr>
          <a:xfrm>
            <a:off x="9384662" y="4270624"/>
            <a:ext cx="1475854" cy="1606158"/>
            <a:chOff x="9384662" y="4270624"/>
            <a:chExt cx="1475854" cy="1606158"/>
          </a:xfrm>
        </p:grpSpPr>
        <p:cxnSp>
          <p:nvCxnSpPr>
            <p:cNvPr id="24" name="Straight Arrow Connector 47">
              <a:extLst>
                <a:ext uri="{FF2B5EF4-FFF2-40B4-BE49-F238E27FC236}">
                  <a16:creationId xmlns:a16="http://schemas.microsoft.com/office/drawing/2014/main" id="{EC667ED2-3C75-F33D-F6C1-1DACBE4A0C41}"/>
                </a:ext>
              </a:extLst>
            </p:cNvPr>
            <p:cNvCxnSpPr/>
            <p:nvPr/>
          </p:nvCxnSpPr>
          <p:spPr>
            <a:xfrm flipV="1">
              <a:off x="10860516" y="4270624"/>
              <a:ext cx="0" cy="1606158"/>
            </a:xfrm>
            <a:prstGeom prst="straightConnector1">
              <a:avLst/>
            </a:prstGeom>
            <a:ln w="19050">
              <a:headEnd type="diamon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48">
              <a:extLst>
                <a:ext uri="{FF2B5EF4-FFF2-40B4-BE49-F238E27FC236}">
                  <a16:creationId xmlns:a16="http://schemas.microsoft.com/office/drawing/2014/main" id="{D386012E-C970-EC11-922F-74756ED627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84662" y="5876782"/>
              <a:ext cx="1475854" cy="0"/>
            </a:xfrm>
            <a:prstGeom prst="straightConnector1">
              <a:avLst/>
            </a:prstGeom>
            <a:ln w="19050">
              <a:headEnd type="diamon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51">
            <a:extLst>
              <a:ext uri="{FF2B5EF4-FFF2-40B4-BE49-F238E27FC236}">
                <a16:creationId xmlns:a16="http://schemas.microsoft.com/office/drawing/2014/main" id="{707D9A38-06FC-4AE0-74FA-F3C3D3D47598}"/>
              </a:ext>
            </a:extLst>
          </p:cNvPr>
          <p:cNvSpPr txBox="1"/>
          <p:nvPr/>
        </p:nvSpPr>
        <p:spPr>
          <a:xfrm>
            <a:off x="10878658" y="4771971"/>
            <a:ext cx="998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高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10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米</a:t>
            </a:r>
            <a:endParaRPr lang="en-GB" sz="2000" dirty="0"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7" name="TextBox 52">
            <a:extLst>
              <a:ext uri="{FF2B5EF4-FFF2-40B4-BE49-F238E27FC236}">
                <a16:creationId xmlns:a16="http://schemas.microsoft.com/office/drawing/2014/main" id="{E039DA38-696B-7D1F-FD44-F1235F26B486}"/>
              </a:ext>
            </a:extLst>
          </p:cNvPr>
          <p:cNvSpPr txBox="1"/>
          <p:nvPr/>
        </p:nvSpPr>
        <p:spPr>
          <a:xfrm>
            <a:off x="9764358" y="6050152"/>
            <a:ext cx="998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GB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长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20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米</a:t>
            </a:r>
            <a:endParaRPr lang="en-GB" sz="2000" dirty="0"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8" name="TextBox 54">
            <a:extLst>
              <a:ext uri="{FF2B5EF4-FFF2-40B4-BE49-F238E27FC236}">
                <a16:creationId xmlns:a16="http://schemas.microsoft.com/office/drawing/2014/main" id="{66C1EBEA-2F2C-C75D-F89E-C050C5C2E2EE}"/>
              </a:ext>
            </a:extLst>
          </p:cNvPr>
          <p:cNvSpPr txBox="1"/>
          <p:nvPr/>
        </p:nvSpPr>
        <p:spPr>
          <a:xfrm>
            <a:off x="385336" y="2017796"/>
            <a:ext cx="5793675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LHCb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实验组由</a:t>
            </a:r>
            <a:r>
              <a:rPr lang="en-US" altLang="zh-CN" sz="2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21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个国家</a:t>
            </a:r>
            <a:r>
              <a:rPr lang="en-US" altLang="zh-CN" sz="2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96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个单位约</a:t>
            </a:r>
            <a:r>
              <a:rPr lang="en-US" altLang="zh-CN" sz="2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1600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成员组成</a:t>
            </a:r>
            <a:endParaRPr lang="en-CN" sz="2400" dirty="0"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687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en-US" altLang="zh-CN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BEPCII </a:t>
            </a:r>
            <a:r>
              <a:rPr lang="zh-CN" altLang="en-US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和 </a:t>
            </a:r>
            <a:r>
              <a:rPr lang="en-US" altLang="zh-CN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BESIII</a:t>
            </a:r>
            <a:endParaRPr lang="zh-CN" altLang="en-US" b="1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87DB94F-B87E-3BF1-1A36-956F17FA6FEB}"/>
              </a:ext>
            </a:extLst>
          </p:cNvPr>
          <p:cNvSpPr txBox="1"/>
          <p:nvPr/>
        </p:nvSpPr>
        <p:spPr>
          <a:xfrm>
            <a:off x="546339" y="967208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FF0000"/>
                </a:solidFill>
                <a:ea typeface="宋体" panose="02010600030101010101" pitchFamily="2" charset="-122"/>
              </a:rPr>
              <a:t>B</a:t>
            </a:r>
            <a:r>
              <a:rPr lang="en-US" altLang="zh-CN" sz="1800" b="1" dirty="0">
                <a:ea typeface="宋体" panose="02010600030101010101" pitchFamily="2" charset="-122"/>
              </a:rPr>
              <a:t>eijing </a:t>
            </a:r>
            <a:r>
              <a:rPr lang="en-US" altLang="zh-CN" sz="1800" b="1" dirty="0">
                <a:solidFill>
                  <a:srgbClr val="FF0000"/>
                </a:solidFill>
                <a:ea typeface="宋体" panose="02010600030101010101" pitchFamily="2" charset="-122"/>
              </a:rPr>
              <a:t>E</a:t>
            </a:r>
            <a:r>
              <a:rPr lang="en-US" altLang="zh-CN" sz="1800" b="1" dirty="0">
                <a:ea typeface="宋体" panose="02010600030101010101" pitchFamily="2" charset="-122"/>
              </a:rPr>
              <a:t>lectron </a:t>
            </a:r>
            <a:r>
              <a:rPr lang="en-US" altLang="zh-CN" sz="1800" b="1" dirty="0">
                <a:solidFill>
                  <a:srgbClr val="FF0000"/>
                </a:solidFill>
                <a:ea typeface="宋体" panose="02010600030101010101" pitchFamily="2" charset="-122"/>
              </a:rPr>
              <a:t>P</a:t>
            </a:r>
            <a:r>
              <a:rPr lang="en-US" altLang="zh-CN" sz="1800" b="1" dirty="0">
                <a:ea typeface="宋体" panose="02010600030101010101" pitchFamily="2" charset="-122"/>
              </a:rPr>
              <a:t>ositron </a:t>
            </a:r>
            <a:r>
              <a:rPr lang="en-US" altLang="zh-CN" sz="1800" b="1" dirty="0">
                <a:solidFill>
                  <a:srgbClr val="FF0000"/>
                </a:solidFill>
                <a:ea typeface="宋体" panose="02010600030101010101" pitchFamily="2" charset="-122"/>
              </a:rPr>
              <a:t>C</a:t>
            </a:r>
            <a:r>
              <a:rPr lang="en-US" altLang="zh-CN" sz="1800" b="1" dirty="0">
                <a:ea typeface="宋体" panose="02010600030101010101" pitchFamily="2" charset="-122"/>
              </a:rPr>
              <a:t>ollider 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AB453F0-4932-5ED8-0FD7-3B6269124B9F}"/>
              </a:ext>
            </a:extLst>
          </p:cNvPr>
          <p:cNvSpPr txBox="1"/>
          <p:nvPr/>
        </p:nvSpPr>
        <p:spPr>
          <a:xfrm>
            <a:off x="6682009" y="970446"/>
            <a:ext cx="320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en-US" altLang="zh-CN" sz="2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ijing </a:t>
            </a:r>
            <a:r>
              <a:rPr lang="en-US" altLang="zh-CN" sz="2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altLang="zh-CN" sz="2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pectrometer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5A0F975-B683-AE64-5AD2-2084CC00D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6512" y="1309553"/>
            <a:ext cx="5300485" cy="288079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DBFABBAF-5880-9EDC-56EC-E17CABAF2E47}"/>
              </a:ext>
            </a:extLst>
          </p:cNvPr>
          <p:cNvSpPr txBox="1"/>
          <p:nvPr/>
        </p:nvSpPr>
        <p:spPr>
          <a:xfrm>
            <a:off x="5833786" y="4508554"/>
            <a:ext cx="6245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LHCb</a:t>
            </a: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实验组由</a:t>
            </a:r>
            <a:r>
              <a:rPr lang="en-US" altLang="zh-CN" sz="18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17</a:t>
            </a: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个国家</a:t>
            </a:r>
            <a:r>
              <a:rPr lang="en-US" altLang="zh-CN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85</a:t>
            </a: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个单位约</a:t>
            </a:r>
            <a:r>
              <a:rPr lang="en-US" altLang="zh-CN" sz="18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600</a:t>
            </a: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成员组成</a:t>
            </a:r>
            <a:endParaRPr lang="en-CN" altLang="zh-CN" sz="1800" dirty="0"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D028F40C-50C8-72CE-57B1-A6626500D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28021"/>
            <a:ext cx="5181600" cy="329896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B89DC43-1216-57C7-A603-D07AAA9A1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5041800"/>
            <a:ext cx="2914878" cy="1484544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3E06493F-C830-F419-FE39-9538F8094484}"/>
              </a:ext>
            </a:extLst>
          </p:cNvPr>
          <p:cNvSpPr txBox="1"/>
          <p:nvPr/>
        </p:nvSpPr>
        <p:spPr>
          <a:xfrm>
            <a:off x="8693707" y="6526344"/>
            <a:ext cx="2501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电视剧</a:t>
            </a:r>
            <a:r>
              <a:rPr lang="en-US" altLang="zh-CN" dirty="0"/>
              <a:t>《</a:t>
            </a:r>
            <a:r>
              <a:rPr lang="zh-CN" altLang="en-US" dirty="0"/>
              <a:t>三体</a:t>
            </a:r>
            <a:r>
              <a:rPr lang="en-US" altLang="zh-CN" dirty="0"/>
              <a:t>》</a:t>
            </a:r>
            <a:r>
              <a:rPr lang="zh-CN" altLang="en-US" dirty="0"/>
              <a:t>剧照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23797F3-9EDC-1783-FE07-E86543D0A617}"/>
              </a:ext>
            </a:extLst>
          </p:cNvPr>
          <p:cNvSpPr txBox="1"/>
          <p:nvPr/>
        </p:nvSpPr>
        <p:spPr>
          <a:xfrm>
            <a:off x="66135" y="5217315"/>
            <a:ext cx="655176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/>
              <a:t>目前世界上唯一运行在</a:t>
            </a:r>
            <a:r>
              <a:rPr lang="en-US" altLang="zh-CN" sz="1600" dirty="0"/>
              <a:t>tau-c</a:t>
            </a:r>
            <a:r>
              <a:rPr lang="zh-CN" altLang="en-US" sz="1600" dirty="0"/>
              <a:t>能区的大科学装置</a:t>
            </a:r>
            <a:endParaRPr lang="en-US" altLang="zh-CN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/>
              <a:t>主要物理目标是研究粲物理和粲夸克偶素、轻强子谱、检验标准模型和寻找新物理</a:t>
            </a:r>
            <a:endParaRPr lang="en-US" altLang="zh-CN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/>
              <a:t>特色是粲夸克成对阈值产生，带有量子关联性</a:t>
            </a:r>
            <a:endParaRPr lang="en-US" altLang="zh-CN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/>
              <a:t>目前拥有世界上最大样本的阈值产生的粲介子对</a:t>
            </a:r>
            <a:r>
              <a:rPr lang="en-US" altLang="zh-CN" sz="1600" dirty="0"/>
              <a:t>DD</a:t>
            </a:r>
            <a:r>
              <a:rPr lang="zh-CN" altLang="en-US" sz="1600" dirty="0"/>
              <a:t>和粲重子对</a:t>
            </a:r>
            <a:r>
              <a:rPr lang="en-US" altLang="zh-CN" sz="1600" dirty="0" err="1">
                <a:latin typeface="Symbol" panose="05050102010706020507" pitchFamily="18" charset="2"/>
              </a:rPr>
              <a:t>L</a:t>
            </a:r>
            <a:r>
              <a:rPr lang="en-US" altLang="zh-CN" sz="1600" baseline="-25000" dirty="0" err="1"/>
              <a:t>c</a:t>
            </a:r>
            <a:r>
              <a:rPr lang="en-US" altLang="zh-CN" sz="1600" dirty="0" err="1">
                <a:latin typeface="Symbol" panose="05050102010706020507" pitchFamily="18" charset="2"/>
              </a:rPr>
              <a:t>L</a:t>
            </a:r>
            <a:r>
              <a:rPr lang="en-US" altLang="zh-CN" sz="1600" baseline="-25000" dirty="0" err="1"/>
              <a:t>c</a:t>
            </a:r>
            <a:endParaRPr lang="en-US" altLang="zh-CN" sz="1600" dirty="0"/>
          </a:p>
        </p:txBody>
      </p:sp>
      <p:grpSp>
        <p:nvGrpSpPr>
          <p:cNvPr id="21" name="Group 50">
            <a:extLst>
              <a:ext uri="{FF2B5EF4-FFF2-40B4-BE49-F238E27FC236}">
                <a16:creationId xmlns:a16="http://schemas.microsoft.com/office/drawing/2014/main" id="{36F2B766-5EBA-9A5C-7F38-6BA119D89F43}"/>
              </a:ext>
            </a:extLst>
          </p:cNvPr>
          <p:cNvGrpSpPr/>
          <p:nvPr/>
        </p:nvGrpSpPr>
        <p:grpSpPr>
          <a:xfrm>
            <a:off x="9810526" y="2540484"/>
            <a:ext cx="1475854" cy="1606158"/>
            <a:chOff x="9384662" y="4270624"/>
            <a:chExt cx="1475854" cy="1606158"/>
          </a:xfrm>
        </p:grpSpPr>
        <p:cxnSp>
          <p:nvCxnSpPr>
            <p:cNvPr id="22" name="Straight Arrow Connector 47">
              <a:extLst>
                <a:ext uri="{FF2B5EF4-FFF2-40B4-BE49-F238E27FC236}">
                  <a16:creationId xmlns:a16="http://schemas.microsoft.com/office/drawing/2014/main" id="{EA8466E0-44E5-BA08-724D-EA2C35D615D2}"/>
                </a:ext>
              </a:extLst>
            </p:cNvPr>
            <p:cNvCxnSpPr/>
            <p:nvPr/>
          </p:nvCxnSpPr>
          <p:spPr>
            <a:xfrm flipV="1">
              <a:off x="10860516" y="4270624"/>
              <a:ext cx="0" cy="1606158"/>
            </a:xfrm>
            <a:prstGeom prst="straightConnector1">
              <a:avLst/>
            </a:prstGeom>
            <a:ln w="19050">
              <a:headEnd type="diamon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48">
              <a:extLst>
                <a:ext uri="{FF2B5EF4-FFF2-40B4-BE49-F238E27FC236}">
                  <a16:creationId xmlns:a16="http://schemas.microsoft.com/office/drawing/2014/main" id="{1E285878-4339-4103-04B7-0906598CF9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84662" y="5876782"/>
              <a:ext cx="1475854" cy="0"/>
            </a:xfrm>
            <a:prstGeom prst="straightConnector1">
              <a:avLst/>
            </a:prstGeom>
            <a:ln w="19050">
              <a:headEnd type="diamon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51">
            <a:extLst>
              <a:ext uri="{FF2B5EF4-FFF2-40B4-BE49-F238E27FC236}">
                <a16:creationId xmlns:a16="http://schemas.microsoft.com/office/drawing/2014/main" id="{ACCF0C61-6966-6BFB-3C25-B21C742BFD94}"/>
              </a:ext>
            </a:extLst>
          </p:cNvPr>
          <p:cNvSpPr txBox="1"/>
          <p:nvPr/>
        </p:nvSpPr>
        <p:spPr>
          <a:xfrm>
            <a:off x="11367649" y="3463898"/>
            <a:ext cx="848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高</a:t>
            </a:r>
            <a:r>
              <a:rPr lang="en-US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9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米</a:t>
            </a:r>
            <a:endParaRPr lang="en-GB" sz="2000" dirty="0"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5" name="TextBox 52">
            <a:extLst>
              <a:ext uri="{FF2B5EF4-FFF2-40B4-BE49-F238E27FC236}">
                <a16:creationId xmlns:a16="http://schemas.microsoft.com/office/drawing/2014/main" id="{D3278906-7AC2-AD0C-F010-EF48E75FE7D3}"/>
              </a:ext>
            </a:extLst>
          </p:cNvPr>
          <p:cNvSpPr txBox="1"/>
          <p:nvPr/>
        </p:nvSpPr>
        <p:spPr>
          <a:xfrm>
            <a:off x="10354851" y="4179383"/>
            <a:ext cx="998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GB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长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11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米</a:t>
            </a:r>
            <a:endParaRPr lang="en-GB" sz="2000" dirty="0"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419908B8-C164-81C0-618E-0409156A20F3}"/>
              </a:ext>
            </a:extLst>
          </p:cNvPr>
          <p:cNvSpPr txBox="1"/>
          <p:nvPr/>
        </p:nvSpPr>
        <p:spPr>
          <a:xfrm>
            <a:off x="11393511" y="4139224"/>
            <a:ext cx="1371598" cy="369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800</a:t>
            </a:r>
            <a:r>
              <a:rPr lang="zh-CN" altLang="en-US" dirty="0"/>
              <a:t>吨</a:t>
            </a:r>
          </a:p>
        </p:txBody>
      </p:sp>
    </p:spTree>
    <p:extLst>
      <p:ext uri="{BB962C8B-B14F-4D97-AF65-F5344CB8AC3E}">
        <p14:creationId xmlns:p14="http://schemas.microsoft.com/office/powerpoint/2010/main" val="1946322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稳定粒子和可探测粒子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B66A28-1F85-9E98-9D0C-95A023D91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066800"/>
            <a:ext cx="11201400" cy="5151120"/>
          </a:xfrm>
        </p:spPr>
        <p:txBody>
          <a:bodyPr/>
          <a:lstStyle/>
          <a:p>
            <a:r>
              <a:rPr lang="zh-CN" altLang="en-US" sz="2400" dirty="0">
                <a:solidFill>
                  <a:srgbClr val="0000FF"/>
                </a:solidFill>
              </a:rPr>
              <a:t>现已发现的</a:t>
            </a:r>
            <a:r>
              <a:rPr lang="en-US" altLang="zh-CN" sz="2400" dirty="0">
                <a:solidFill>
                  <a:srgbClr val="0000FF"/>
                </a:solidFill>
              </a:rPr>
              <a:t>700</a:t>
            </a:r>
            <a:r>
              <a:rPr lang="zh-CN" altLang="en-US" sz="2400" dirty="0">
                <a:solidFill>
                  <a:srgbClr val="0000FF"/>
                </a:solidFill>
              </a:rPr>
              <a:t>多种粒子中，只有</a:t>
            </a:r>
            <a:r>
              <a:rPr lang="en-US" altLang="zh-CN" sz="2400" dirty="0">
                <a:solidFill>
                  <a:srgbClr val="0000FF"/>
                </a:solidFill>
              </a:rPr>
              <a:t>11</a:t>
            </a:r>
            <a:r>
              <a:rPr lang="zh-CN" altLang="en-US" sz="2400" dirty="0">
                <a:solidFill>
                  <a:srgbClr val="0000FF"/>
                </a:solidFill>
              </a:rPr>
              <a:t>中粒子可能是真正稳定的粒子</a:t>
            </a:r>
            <a:r>
              <a:rPr lang="zh-CN" altLang="en-US" sz="2400" dirty="0"/>
              <a:t>：</a:t>
            </a:r>
            <a:endParaRPr lang="en-US" altLang="zh-CN" sz="2400" dirty="0"/>
          </a:p>
          <a:p>
            <a:pPr lvl="1"/>
            <a:r>
              <a:rPr lang="zh-CN" altLang="en-US" sz="2200" dirty="0"/>
              <a:t>光子，三种中微子和对应的反粒子，电子，正电子，质子，反质子</a:t>
            </a:r>
            <a:endParaRPr lang="en-US" altLang="zh-CN" sz="2200" dirty="0"/>
          </a:p>
          <a:p>
            <a:endParaRPr lang="en-US" altLang="zh-CN" sz="2400" dirty="0"/>
          </a:p>
          <a:p>
            <a:r>
              <a:rPr lang="zh-CN" altLang="en-US" sz="2400" dirty="0"/>
              <a:t>粒子物理学中通常根据粒子衰变性质将它们分成“稳定粒子”和“共振态”：</a:t>
            </a:r>
            <a:endParaRPr lang="en-US" altLang="zh-CN" sz="2400" dirty="0"/>
          </a:p>
          <a:p>
            <a:pPr lvl="1"/>
            <a:r>
              <a:rPr lang="zh-CN" altLang="en-US" sz="2200" dirty="0"/>
              <a:t>不能通过强相互作用衰变的粒子称为稳定粒子</a:t>
            </a:r>
            <a:endParaRPr lang="en-US" altLang="zh-CN" sz="2200" dirty="0"/>
          </a:p>
          <a:p>
            <a:pPr lvl="1"/>
            <a:r>
              <a:rPr lang="zh-CN" altLang="en-US" sz="2200" dirty="0"/>
              <a:t>可以通过强相互作用衰变的粒子称为共振态</a:t>
            </a:r>
            <a:endParaRPr lang="en-US" altLang="zh-CN" sz="2200" dirty="0"/>
          </a:p>
          <a:p>
            <a:pPr marL="0" indent="0">
              <a:buNone/>
            </a:pPr>
            <a:endParaRPr lang="en-US" altLang="zh-CN" sz="2400" dirty="0"/>
          </a:p>
          <a:p>
            <a:r>
              <a:rPr lang="zh-CN" altLang="en-US" sz="2400" dirty="0"/>
              <a:t>由于粒子以接近光速运动，根据相对论效应，一些粒子在实验室中的寿命很长，常见的可观测的粒子有：</a:t>
            </a:r>
            <a:endParaRPr lang="en-US" altLang="zh-CN" sz="2400" dirty="0"/>
          </a:p>
          <a:p>
            <a:pPr lvl="1"/>
            <a:r>
              <a:rPr lang="zh-CN" altLang="en-US" sz="2200" dirty="0"/>
              <a:t>电子，缪子，</a:t>
            </a:r>
            <a:r>
              <a:rPr lang="en-US" altLang="zh-CN" sz="2200" dirty="0">
                <a:latin typeface="Symbol" panose="05050102010706020507" pitchFamily="18" charset="2"/>
              </a:rPr>
              <a:t>p</a:t>
            </a:r>
            <a:r>
              <a:rPr lang="zh-CN" altLang="en-US" sz="2200" dirty="0"/>
              <a:t>介子，</a:t>
            </a:r>
            <a:r>
              <a:rPr lang="en-US" altLang="zh-CN" sz="2200" dirty="0"/>
              <a:t>K</a:t>
            </a:r>
            <a:r>
              <a:rPr lang="zh-CN" altLang="en-US" sz="2200" dirty="0"/>
              <a:t>介子，质子，光子</a:t>
            </a:r>
            <a:endParaRPr lang="en-US" altLang="zh-CN" sz="2200" dirty="0"/>
          </a:p>
          <a:p>
            <a:pPr marL="0" indent="0">
              <a:buNone/>
            </a:pPr>
            <a:endParaRPr lang="en-US" altLang="zh-CN" sz="2400" dirty="0"/>
          </a:p>
          <a:p>
            <a:pPr marL="0" indent="0">
              <a:buNone/>
            </a:pP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56851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如何探测粒子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E90A93-C76A-CDAA-3123-5ADD0F3A5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10741022" cy="571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41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zh-CN" altLang="en-US" b="1" dirty="0">
                <a:ea typeface="黑体" panose="02010609060101010101" pitchFamily="49" charset="-122"/>
              </a:rPr>
              <a:t>提纲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B66A28-1F85-9E98-9D0C-95A023D91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066800"/>
            <a:ext cx="10972800" cy="5151120"/>
          </a:xfrm>
        </p:spPr>
        <p:txBody>
          <a:bodyPr/>
          <a:lstStyle/>
          <a:p>
            <a:r>
              <a:rPr lang="zh-CN" altLang="en-US" sz="2800" dirty="0"/>
              <a:t>粒子物理回顾</a:t>
            </a:r>
            <a:endParaRPr lang="en-US" altLang="zh-CN" sz="2800" dirty="0"/>
          </a:p>
          <a:p>
            <a:endParaRPr lang="en-US" altLang="zh-CN" sz="2800" dirty="0">
              <a:solidFill>
                <a:srgbClr val="FF0000"/>
              </a:solidFill>
            </a:endParaRPr>
          </a:p>
          <a:p>
            <a:r>
              <a:rPr lang="zh-CN" altLang="en-US" sz="2800" dirty="0"/>
              <a:t>粒子物理标准模型</a:t>
            </a:r>
            <a:endParaRPr lang="en-US" altLang="zh-CN" sz="2800" dirty="0"/>
          </a:p>
          <a:p>
            <a:endParaRPr lang="en-US" altLang="zh-CN" sz="2800" dirty="0"/>
          </a:p>
          <a:p>
            <a:r>
              <a:rPr lang="en-US" altLang="zh-CN" sz="2800" dirty="0"/>
              <a:t>CKM</a:t>
            </a:r>
            <a:r>
              <a:rPr lang="zh-CN" altLang="en-US" sz="2800" dirty="0"/>
              <a:t>矩阵和相角</a:t>
            </a:r>
            <a:endParaRPr lang="en-US" altLang="zh-CN" sz="2800" dirty="0"/>
          </a:p>
          <a:p>
            <a:endParaRPr lang="en-US" altLang="zh-CN" sz="2800" dirty="0"/>
          </a:p>
          <a:p>
            <a:r>
              <a:rPr lang="zh-CN" altLang="en-US" sz="2800" dirty="0"/>
              <a:t>实验上测量</a:t>
            </a:r>
            <a:r>
              <a:rPr lang="en-US" altLang="zh-CN" sz="2800" dirty="0">
                <a:latin typeface="Symbol" panose="05050102010706020507" pitchFamily="18" charset="2"/>
              </a:rPr>
              <a:t>g</a:t>
            </a:r>
            <a:r>
              <a:rPr lang="zh-CN" altLang="en-US" sz="2800" dirty="0"/>
              <a:t>角</a:t>
            </a:r>
            <a:endParaRPr lang="en-US" altLang="zh-CN" sz="2800" dirty="0"/>
          </a:p>
          <a:p>
            <a:endParaRPr lang="en-US" altLang="zh-CN" sz="2800" dirty="0"/>
          </a:p>
          <a:p>
            <a:r>
              <a:rPr lang="zh-CN" altLang="en-US" sz="2800" dirty="0"/>
              <a:t>现状和展望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6CF777C-6047-02E5-EE09-0C4F3BDC9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7899" cy="83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47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弱作用和</a:t>
            </a:r>
            <a:r>
              <a:rPr lang="en-US" altLang="zh-CN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CKM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矩阵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B66A28-1F85-9E98-9D0C-95A023D91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023548"/>
            <a:ext cx="10972800" cy="5151120"/>
          </a:xfrm>
        </p:spPr>
        <p:txBody>
          <a:bodyPr/>
          <a:lstStyle/>
          <a:p>
            <a:r>
              <a:rPr lang="zh-CN" altLang="en-US" sz="2400" dirty="0"/>
              <a:t>在标准模型中，夸克味道本征态 ≠ 质量本征态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68208DC-B113-E510-5BB8-1B51038C5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415829"/>
            <a:ext cx="5528294" cy="1251092"/>
          </a:xfrm>
          <a:prstGeom prst="rect">
            <a:avLst/>
          </a:prstGeom>
        </p:spPr>
      </p:pic>
      <p:grpSp>
        <p:nvGrpSpPr>
          <p:cNvPr id="23" name="Group 20">
            <a:extLst>
              <a:ext uri="{FF2B5EF4-FFF2-40B4-BE49-F238E27FC236}">
                <a16:creationId xmlns:a16="http://schemas.microsoft.com/office/drawing/2014/main" id="{1A3B25CB-275D-80F7-4153-D7D3FE1A5E4D}"/>
              </a:ext>
            </a:extLst>
          </p:cNvPr>
          <p:cNvGrpSpPr/>
          <p:nvPr/>
        </p:nvGrpSpPr>
        <p:grpSpPr>
          <a:xfrm>
            <a:off x="134481" y="3280792"/>
            <a:ext cx="7040691" cy="2513701"/>
            <a:chOff x="150075" y="2910043"/>
            <a:chExt cx="7040691" cy="2513701"/>
          </a:xfrm>
        </p:grpSpPr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F1B6EC77-8B26-0257-6679-71375515A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2472" y="2910043"/>
              <a:ext cx="5528294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marL="0" lvl="1">
                <a:defRPr/>
              </a:pPr>
              <a:r>
                <a:rPr lang="zh-CN" altLang="en-US" sz="22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  <a:cs typeface="黑体"/>
                </a:rPr>
                <a:t>味道本征态是质量本征态的混合叠加</a:t>
              </a:r>
              <a:endParaRPr lang="en-US" altLang="zh-CN" sz="22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黑体"/>
              </a:endParaRPr>
            </a:p>
          </p:txBody>
        </p:sp>
        <p:sp>
          <p:nvSpPr>
            <p:cNvPr id="25" name="矩形 17">
              <a:extLst>
                <a:ext uri="{FF2B5EF4-FFF2-40B4-BE49-F238E27FC236}">
                  <a16:creationId xmlns:a16="http://schemas.microsoft.com/office/drawing/2014/main" id="{75CDA2B3-96F7-4F78-742C-C605D5594138}"/>
                </a:ext>
              </a:extLst>
            </p:cNvPr>
            <p:cNvSpPr/>
            <p:nvPr/>
          </p:nvSpPr>
          <p:spPr bwMode="auto">
            <a:xfrm>
              <a:off x="1885494" y="3361389"/>
              <a:ext cx="1215752" cy="36004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CN" altLang="en-US" sz="1600" dirty="0">
                  <a:solidFill>
                    <a:srgbClr val="000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黑体"/>
                </a:rPr>
                <a:t>质量本征态</a:t>
              </a:r>
              <a:endParaRPr kumimoji="0" lang="zh-CN" altLang="en-US" sz="16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黑体"/>
              </a:endParaRPr>
            </a:p>
          </p:txBody>
        </p:sp>
        <p:sp>
          <p:nvSpPr>
            <p:cNvPr id="26" name="矩形 18">
              <a:extLst>
                <a:ext uri="{FF2B5EF4-FFF2-40B4-BE49-F238E27FC236}">
                  <a16:creationId xmlns:a16="http://schemas.microsoft.com/office/drawing/2014/main" id="{B427BCA5-1C76-3400-DCBB-C21890B4881E}"/>
                </a:ext>
              </a:extLst>
            </p:cNvPr>
            <p:cNvSpPr/>
            <p:nvPr/>
          </p:nvSpPr>
          <p:spPr bwMode="auto">
            <a:xfrm>
              <a:off x="150075" y="3346682"/>
              <a:ext cx="1215752" cy="36004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CN" altLang="en-US" sz="1600" dirty="0">
                  <a:solidFill>
                    <a:srgbClr val="000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黑体"/>
                </a:rPr>
                <a:t>弱本征态</a:t>
              </a:r>
              <a:endParaRPr kumimoji="0" lang="zh-CN" altLang="en-US" sz="16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黑体"/>
              </a:endParaRPr>
            </a:p>
          </p:txBody>
        </p:sp>
        <p:pic>
          <p:nvPicPr>
            <p:cNvPr id="27" name="图片 13">
              <a:extLst>
                <a:ext uri="{FF2B5EF4-FFF2-40B4-BE49-F238E27FC236}">
                  <a16:creationId xmlns:a16="http://schemas.microsoft.com/office/drawing/2014/main" id="{78335C52-DECD-4B0A-41D1-B49019659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6010" y="3721821"/>
              <a:ext cx="2328947" cy="1701923"/>
            </a:xfrm>
            <a:prstGeom prst="rect">
              <a:avLst/>
            </a:prstGeom>
          </p:spPr>
        </p:pic>
      </p:grpSp>
      <p:grpSp>
        <p:nvGrpSpPr>
          <p:cNvPr id="28" name="Group 26">
            <a:extLst>
              <a:ext uri="{FF2B5EF4-FFF2-40B4-BE49-F238E27FC236}">
                <a16:creationId xmlns:a16="http://schemas.microsoft.com/office/drawing/2014/main" id="{20B53FBD-F80D-903F-710A-A34A38758053}"/>
              </a:ext>
            </a:extLst>
          </p:cNvPr>
          <p:cNvGrpSpPr/>
          <p:nvPr/>
        </p:nvGrpSpPr>
        <p:grpSpPr>
          <a:xfrm>
            <a:off x="3121564" y="3599108"/>
            <a:ext cx="8765636" cy="2429367"/>
            <a:chOff x="3166803" y="3259042"/>
            <a:chExt cx="8765636" cy="2429367"/>
          </a:xfrm>
        </p:grpSpPr>
        <p:grpSp>
          <p:nvGrpSpPr>
            <p:cNvPr id="29" name="Group 10">
              <a:extLst>
                <a:ext uri="{FF2B5EF4-FFF2-40B4-BE49-F238E27FC236}">
                  <a16:creationId xmlns:a16="http://schemas.microsoft.com/office/drawing/2014/main" id="{87B6708F-306B-D240-E646-9317AD09C538}"/>
                </a:ext>
              </a:extLst>
            </p:cNvPr>
            <p:cNvGrpSpPr/>
            <p:nvPr/>
          </p:nvGrpSpPr>
          <p:grpSpPr>
            <a:xfrm>
              <a:off x="6932353" y="3982831"/>
              <a:ext cx="5000086" cy="1705578"/>
              <a:chOff x="6801336" y="4884943"/>
              <a:chExt cx="5000086" cy="1705578"/>
            </a:xfrm>
          </p:grpSpPr>
          <p:pic>
            <p:nvPicPr>
              <p:cNvPr id="33" name="Picture 1">
                <a:extLst>
                  <a:ext uri="{FF2B5EF4-FFF2-40B4-BE49-F238E27FC236}">
                    <a16:creationId xmlns:a16="http://schemas.microsoft.com/office/drawing/2014/main" id="{CAE2F36B-3431-778A-617E-1F0907CB35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01336" y="4893129"/>
                <a:ext cx="1336363" cy="1693609"/>
              </a:xfrm>
              <a:prstGeom prst="rect">
                <a:avLst/>
              </a:prstGeom>
            </p:spPr>
          </p:pic>
          <p:pic>
            <p:nvPicPr>
              <p:cNvPr id="34" name="Picture 2">
                <a:extLst>
                  <a:ext uri="{FF2B5EF4-FFF2-40B4-BE49-F238E27FC236}">
                    <a16:creationId xmlns:a16="http://schemas.microsoft.com/office/drawing/2014/main" id="{62F82F72-001C-2615-CD0D-9C242E9D56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84037" y="4884943"/>
                <a:ext cx="2031999" cy="1625599"/>
              </a:xfrm>
              <a:prstGeom prst="rect">
                <a:avLst/>
              </a:prstGeom>
            </p:spPr>
          </p:pic>
          <p:pic>
            <p:nvPicPr>
              <p:cNvPr id="35" name="Picture 4">
                <a:extLst>
                  <a:ext uri="{FF2B5EF4-FFF2-40B4-BE49-F238E27FC236}">
                    <a16:creationId xmlns:a16="http://schemas.microsoft.com/office/drawing/2014/main" id="{07C0A27E-90E0-DBBF-1818-F5E12ED00C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043410" y="4893130"/>
                <a:ext cx="1758012" cy="1697391"/>
              </a:xfrm>
              <a:prstGeom prst="rect">
                <a:avLst/>
              </a:prstGeom>
            </p:spPr>
          </p:pic>
        </p:grpSp>
        <p:grpSp>
          <p:nvGrpSpPr>
            <p:cNvPr id="30" name="Group 25">
              <a:extLst>
                <a:ext uri="{FF2B5EF4-FFF2-40B4-BE49-F238E27FC236}">
                  <a16:creationId xmlns:a16="http://schemas.microsoft.com/office/drawing/2014/main" id="{E3F89C08-9CDE-B2AB-3C9B-48662AFC15D2}"/>
                </a:ext>
              </a:extLst>
            </p:cNvPr>
            <p:cNvGrpSpPr/>
            <p:nvPr/>
          </p:nvGrpSpPr>
          <p:grpSpPr>
            <a:xfrm>
              <a:off x="3166803" y="3259042"/>
              <a:ext cx="5339149" cy="2108817"/>
              <a:chOff x="3166803" y="3259042"/>
              <a:chExt cx="5339149" cy="2108817"/>
            </a:xfrm>
          </p:grpSpPr>
          <p:graphicFrame>
            <p:nvGraphicFramePr>
              <p:cNvPr id="31" name="Object 70">
                <a:extLst>
                  <a:ext uri="{FF2B5EF4-FFF2-40B4-BE49-F238E27FC236}">
                    <a16:creationId xmlns:a16="http://schemas.microsoft.com/office/drawing/2014/main" id="{14263B4A-7305-AB1E-CFC9-779DED32AF8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50539386"/>
                  </p:ext>
                </p:extLst>
              </p:nvPr>
            </p:nvGraphicFramePr>
            <p:xfrm>
              <a:off x="3166803" y="4093097"/>
              <a:ext cx="3124200" cy="12747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公式" r:id="rId7" imgW="1549080" imgH="711000" progId="Equation.3">
                      <p:embed/>
                    </p:oleObj>
                  </mc:Choice>
                  <mc:Fallback>
                    <p:oleObj name="公式" r:id="rId7" imgW="1549080" imgH="711000" progId="Equation.3">
                      <p:embed/>
                      <p:pic>
                        <p:nvPicPr>
                          <p:cNvPr id="25" name="Object 70">
                            <a:extLst>
                              <a:ext uri="{FF2B5EF4-FFF2-40B4-BE49-F238E27FC236}">
                                <a16:creationId xmlns:a16="http://schemas.microsoft.com/office/drawing/2014/main" id="{0AA0A8AF-1292-A74C-ADD3-FCA8D558C371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66803" y="4093097"/>
                            <a:ext cx="3124200" cy="12747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99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2" name="TextBox 11">
                <a:extLst>
                  <a:ext uri="{FF2B5EF4-FFF2-40B4-BE49-F238E27FC236}">
                    <a16:creationId xmlns:a16="http://schemas.microsoft.com/office/drawing/2014/main" id="{526FDAAF-7158-D586-0A5C-94F8002D154D}"/>
                  </a:ext>
                </a:extLst>
              </p:cNvPr>
              <p:cNvSpPr txBox="1"/>
              <p:nvPr/>
            </p:nvSpPr>
            <p:spPr>
              <a:xfrm>
                <a:off x="3294269" y="3259042"/>
                <a:ext cx="521168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CN" sz="2000" dirty="0">
                    <a:latin typeface="SimHei" panose="02010609060101010101" pitchFamily="49" charset="-122"/>
                    <a:ea typeface="SimHei" panose="02010609060101010101" pitchFamily="49" charset="-122"/>
                    <a:cs typeface="Calibri" panose="020F0502020204030204" pitchFamily="34" charset="0"/>
                  </a:rPr>
                  <a:t>叠加系数</a:t>
                </a:r>
                <a:r>
                  <a:rPr lang="zh-CN" altLang="en-US" sz="2000" dirty="0">
                    <a:latin typeface="SimHei" panose="02010609060101010101" pitchFamily="49" charset="-122"/>
                    <a:ea typeface="SimHei" panose="02010609060101010101" pitchFamily="49" charset="-122"/>
                    <a:cs typeface="Calibri" panose="020F0502020204030204" pitchFamily="34" charset="0"/>
                  </a:rPr>
                  <a:t>：</a:t>
                </a:r>
                <a:endParaRPr lang="en-US" altLang="zh-CN" sz="2000" dirty="0">
                  <a:latin typeface="SimHei" panose="02010609060101010101" pitchFamily="49" charset="-122"/>
                  <a:ea typeface="SimHei" panose="02010609060101010101" pitchFamily="49" charset="-122"/>
                  <a:cs typeface="Calibri" panose="020F0502020204030204" pitchFamily="34" charset="0"/>
                </a:endParaRPr>
              </a:p>
              <a:p>
                <a:pPr algn="l"/>
                <a:r>
                  <a:rPr lang="en-US" altLang="zh-CN" dirty="0" err="1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Cabibbo</a:t>
                </a:r>
                <a:r>
                  <a:rPr lang="en-US" altLang="zh-CN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-Kobayashi-</a:t>
                </a:r>
                <a:r>
                  <a:rPr lang="en-US" altLang="zh-CN" dirty="0" err="1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Maskawa</a:t>
                </a:r>
                <a:r>
                  <a:rPr lang="en-US" altLang="zh-CN" dirty="0">
                    <a:latin typeface="Times New Roman" panose="02020603050405020304" pitchFamily="18" charset="0"/>
                    <a:ea typeface="SimHei" panose="02010609060101010101" pitchFamily="49" charset="-122"/>
                    <a:cs typeface="Times New Roman" panose="02020603050405020304" pitchFamily="18" charset="0"/>
                  </a:rPr>
                  <a:t>(CKM)</a:t>
                </a:r>
                <a:r>
                  <a:rPr lang="zh-CN" altLang="en-US" sz="2000" dirty="0">
                    <a:latin typeface="SimHei" panose="02010609060101010101" pitchFamily="49" charset="-122"/>
                    <a:ea typeface="SimHei" panose="02010609060101010101" pitchFamily="49" charset="-122"/>
                    <a:cs typeface="Calibri" panose="020F0502020204030204" pitchFamily="34" charset="0"/>
                  </a:rPr>
                  <a:t>矩阵</a:t>
                </a:r>
                <a:r>
                  <a:rPr lang="en-US" altLang="zh-CN" sz="2000" dirty="0">
                    <a:latin typeface="SimHei" panose="02010609060101010101" pitchFamily="49" charset="-122"/>
                    <a:ea typeface="SimHei" panose="02010609060101010101" pitchFamily="49" charset="-122"/>
                    <a:cs typeface="Calibri" panose="020F0502020204030204" pitchFamily="34" charset="0"/>
                  </a:rPr>
                  <a:t>(1973</a:t>
                </a:r>
                <a:r>
                  <a:rPr lang="zh-CN" altLang="en-US" sz="2000" dirty="0">
                    <a:latin typeface="SimHei" panose="02010609060101010101" pitchFamily="49" charset="-122"/>
                    <a:ea typeface="SimHei" panose="02010609060101010101" pitchFamily="49" charset="-122"/>
                    <a:cs typeface="Calibri" panose="020F0502020204030204" pitchFamily="34" charset="0"/>
                  </a:rPr>
                  <a:t>年</a:t>
                </a:r>
                <a:r>
                  <a:rPr lang="en-US" altLang="zh-CN" sz="2000" dirty="0">
                    <a:latin typeface="SimHei" panose="02010609060101010101" pitchFamily="49" charset="-122"/>
                    <a:ea typeface="SimHei" panose="02010609060101010101" pitchFamily="49" charset="-122"/>
                    <a:cs typeface="Calibri" panose="020F0502020204030204" pitchFamily="34" charset="0"/>
                  </a:rPr>
                  <a:t>)</a:t>
                </a:r>
                <a:endParaRPr lang="en-CN" sz="2000" dirty="0">
                  <a:latin typeface="SimHei" panose="02010609060101010101" pitchFamily="49" charset="-122"/>
                  <a:ea typeface="SimHei" panose="02010609060101010101" pitchFamily="49" charset="-122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36" name="Rounded Rectangular Callout 16">
            <a:extLst>
              <a:ext uri="{FF2B5EF4-FFF2-40B4-BE49-F238E27FC236}">
                <a16:creationId xmlns:a16="http://schemas.microsoft.com/office/drawing/2014/main" id="{49CE69CC-C3C1-5748-B0E9-FF150CEB3090}"/>
              </a:ext>
            </a:extLst>
          </p:cNvPr>
          <p:cNvSpPr/>
          <p:nvPr/>
        </p:nvSpPr>
        <p:spPr>
          <a:xfrm>
            <a:off x="8398490" y="4009135"/>
            <a:ext cx="3309525" cy="374867"/>
          </a:xfrm>
          <a:prstGeom prst="wedgeRoundRectCallout">
            <a:avLst>
              <a:gd name="adj1" fmla="val -48495"/>
              <a:gd name="adj2" fmla="val -3298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Blip>
                <a:blip r:embed="rId9"/>
              </a:buBlip>
            </a:pPr>
            <a:r>
              <a:rPr lang="en-US" altLang="zh-CN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2008</a:t>
            </a:r>
            <a:r>
              <a:rPr lang="zh-CN" altLang="en-US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年诺贝尔物理学奖</a:t>
            </a:r>
            <a:endParaRPr lang="en-US" altLang="zh-CN" sz="2000" b="1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27">
                <a:extLst>
                  <a:ext uri="{FF2B5EF4-FFF2-40B4-BE49-F238E27FC236}">
                    <a16:creationId xmlns:a16="http://schemas.microsoft.com/office/drawing/2014/main" id="{7FA65E37-9685-9B90-6DE3-C3D80F175046}"/>
                  </a:ext>
                </a:extLst>
              </p:cNvPr>
              <p:cNvSpPr txBox="1"/>
              <p:nvPr/>
            </p:nvSpPr>
            <p:spPr>
              <a:xfrm>
                <a:off x="0" y="6122015"/>
                <a:ext cx="120066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</a:rPr>
                      <m:t>3×3</m:t>
                    </m:r>
                  </m:oMath>
                </a14:m>
                <a:r>
                  <a:rPr lang="zh-CN" altLang="en-US" sz="240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复幺正矩阵</a:t>
                </a:r>
                <a:r>
                  <a:rPr lang="en-US" altLang="zh-CN" sz="240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:</a:t>
                </a:r>
                <a:r>
                  <a:rPr lang="zh-CN" altLang="en-US" sz="240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包含四个独立参数</a:t>
                </a:r>
                <a:r>
                  <a:rPr lang="zh-CN" altLang="en-US" sz="2400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Calibri" panose="020F0502020204030204" pitchFamily="34" charset="0"/>
                  </a:rPr>
                  <a:t>，</a:t>
                </a:r>
                <a:r>
                  <a:rPr lang="zh-CN" altLang="en-US" sz="2400" dirty="0">
                    <a:solidFill>
                      <a:srgbClr val="0432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Calibri" panose="020F0502020204030204" pitchFamily="34" charset="0"/>
                  </a:rPr>
                  <a:t>三个转动</a:t>
                </a:r>
                <a:r>
                  <a:rPr lang="zh-CN" altLang="en-US" sz="2400" dirty="0">
                    <a:solidFill>
                      <a:srgbClr val="C0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Calibri" panose="020F0502020204030204" pitchFamily="34" charset="0"/>
                  </a:rPr>
                  <a:t>和</a:t>
                </a:r>
                <a:r>
                  <a:rPr lang="zh-CN" altLang="en-US" sz="2400" dirty="0">
                    <a:solidFill>
                      <a:srgbClr val="0432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Calibri" panose="020F0502020204030204" pitchFamily="34" charset="0"/>
                  </a:rPr>
                  <a:t>一个复相位。预言了第三代夸克：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Calibri" panose="020F0502020204030204" pitchFamily="34" charset="0"/>
                      </a:rPr>
                      <m:t>𝑡</m:t>
                    </m:r>
                    <m:r>
                      <a:rPr lang="en-US" altLang="zh-CN" sz="24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Calibri" panose="020F0502020204030204" pitchFamily="34" charset="0"/>
                      </a:rPr>
                      <m:t>,</m:t>
                    </m:r>
                    <m:r>
                      <a:rPr lang="en-US" altLang="zh-CN" sz="24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Calibri" panose="020F0502020204030204" pitchFamily="34" charset="0"/>
                      </a:rPr>
                      <m:t>𝑏</m:t>
                    </m:r>
                  </m:oMath>
                </a14:m>
                <a:r>
                  <a:rPr lang="zh-CN" altLang="en-US" sz="2400" dirty="0">
                    <a:solidFill>
                      <a:srgbClr val="0432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Calibri" panose="020F0502020204030204" pitchFamily="34" charset="0"/>
                  </a:rPr>
                  <a:t>。</a:t>
                </a:r>
                <a:endParaRPr lang="en-CN" sz="2400" dirty="0">
                  <a:solidFill>
                    <a:srgbClr val="0432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7" name="TextBox 27">
                <a:extLst>
                  <a:ext uri="{FF2B5EF4-FFF2-40B4-BE49-F238E27FC236}">
                    <a16:creationId xmlns:a16="http://schemas.microsoft.com/office/drawing/2014/main" id="{7FA65E37-9685-9B90-6DE3-C3D80F1750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122015"/>
                <a:ext cx="12006620" cy="461665"/>
              </a:xfrm>
              <a:prstGeom prst="rect">
                <a:avLst/>
              </a:prstGeom>
              <a:blipFill>
                <a:blip r:embed="rId10"/>
                <a:stretch>
                  <a:fillRect l="-152" t="-11842" r="-914" b="-355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28">
            <a:extLst>
              <a:ext uri="{FF2B5EF4-FFF2-40B4-BE49-F238E27FC236}">
                <a16:creationId xmlns:a16="http://schemas.microsoft.com/office/drawing/2014/main" id="{E5FED690-501F-8863-51F0-B7771BFE2E21}"/>
              </a:ext>
            </a:extLst>
          </p:cNvPr>
          <p:cNvSpPr/>
          <p:nvPr/>
        </p:nvSpPr>
        <p:spPr>
          <a:xfrm>
            <a:off x="6773793" y="6048781"/>
            <a:ext cx="1738860" cy="591744"/>
          </a:xfrm>
          <a:prstGeom prst="ellipse">
            <a:avLst/>
          </a:prstGeom>
          <a:noFill/>
          <a:ln w="15875">
            <a:solidFill>
              <a:srgbClr val="000000"/>
            </a:solidFill>
            <a:tailEnd type="stealth" w="lg" len="lg"/>
          </a:ln>
        </p:spPr>
        <p:txBody>
          <a:bodyPr rtlCol="0" anchor="ctr"/>
          <a:lstStyle/>
          <a:p>
            <a:pPr algn="ctr"/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6">
                <a:extLst>
                  <a:ext uri="{FF2B5EF4-FFF2-40B4-BE49-F238E27FC236}">
                    <a16:creationId xmlns:a16="http://schemas.microsoft.com/office/drawing/2014/main" id="{8B8444E6-63B1-0261-CA69-71439A2E5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2493" y="2924701"/>
                <a:ext cx="6080659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lvl="1">
                  <a:defRPr/>
                </a:pPr>
                <a:r>
                  <a:rPr lang="zh-CN" altLang="en-US" sz="1600" dirty="0">
                    <a:solidFill>
                      <a:srgbClr val="3333CD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Microsoft YaHei" panose="020B0503020204020204" pitchFamily="34" charset="-122"/>
                    <a:ea typeface="Microsoft YaHei" panose="020B0503020204020204" pitchFamily="34" charset="-122"/>
                    <a:cs typeface="黑体"/>
                  </a:rPr>
                  <a:t>夸克质量本征态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solidFill>
                          <a:srgbClr val="3333CD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黑体"/>
                      </a:rPr>
                      <m:t>|</m:t>
                    </m:r>
                    <m:sSub>
                      <m:sSubPr>
                        <m:ctrlPr>
                          <a:rPr lang="en-US" altLang="zh-CN" sz="1600" b="0" i="1" smtClean="0">
                            <a:solidFill>
                              <a:srgbClr val="3333CD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solidFill>
                              <a:srgbClr val="3333CD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𝜓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rgbClr val="3333CD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黑体"/>
                            <a:cs typeface="黑体"/>
                          </a:rPr>
                          <m:t>𝑚</m:t>
                        </m:r>
                      </m:sub>
                    </m:sSub>
                    <m:r>
                      <a:rPr lang="en-US" altLang="zh-CN" sz="1600" b="0" i="1" smtClean="0">
                        <a:solidFill>
                          <a:srgbClr val="3333CD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黑体"/>
                        <a:cs typeface="黑体"/>
                      </a:rPr>
                      <m:t>⟩</m:t>
                    </m:r>
                  </m:oMath>
                </a14:m>
                <a:r>
                  <a:rPr lang="zh-CN" altLang="en-US" sz="1600" dirty="0">
                    <a:solidFill>
                      <a:srgbClr val="3333CD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Microsoft YaHei" panose="020B0503020204020204" pitchFamily="34" charset="-122"/>
                    <a:ea typeface="Microsoft YaHei" panose="020B0503020204020204" pitchFamily="34" charset="-122"/>
                    <a:cs typeface="黑体"/>
                  </a:rPr>
                  <a:t>：具有特定质量的夸克态</a:t>
                </a:r>
                <a:endParaRPr lang="en-US" altLang="zh-CN" sz="1600" dirty="0">
                  <a:solidFill>
                    <a:srgbClr val="3333CD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黑体"/>
                </a:endParaRPr>
              </a:p>
            </p:txBody>
          </p:sp>
        </mc:Choice>
        <mc:Fallback xmlns="">
          <p:sp>
            <p:nvSpPr>
              <p:cNvPr id="39" name="Rectangle 6">
                <a:extLst>
                  <a:ext uri="{FF2B5EF4-FFF2-40B4-BE49-F238E27FC236}">
                    <a16:creationId xmlns:a16="http://schemas.microsoft.com/office/drawing/2014/main" id="{8B8444E6-63B1-0261-CA69-71439A2E5C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2493" y="2924701"/>
                <a:ext cx="6080659" cy="338554"/>
              </a:xfrm>
              <a:prstGeom prst="rect">
                <a:avLst/>
              </a:prstGeom>
              <a:blipFill>
                <a:blip r:embed="rId11"/>
                <a:stretch>
                  <a:fillRect l="-602" t="-7273" b="-3090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6">
                <a:extLst>
                  <a:ext uri="{FF2B5EF4-FFF2-40B4-BE49-F238E27FC236}">
                    <a16:creationId xmlns:a16="http://schemas.microsoft.com/office/drawing/2014/main" id="{4B4C59CB-CABE-D38B-6B8C-3D68BEDC44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1551" y="2627722"/>
                <a:ext cx="6665277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lvl="1">
                  <a:defRPr/>
                </a:pPr>
                <a:r>
                  <a:rPr lang="zh-CN" altLang="en-US" sz="1600" dirty="0">
                    <a:solidFill>
                      <a:srgbClr val="3333CD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Microsoft YaHei" panose="020B0503020204020204" pitchFamily="34" charset="-122"/>
                    <a:ea typeface="Microsoft YaHei" panose="020B0503020204020204" pitchFamily="34" charset="-122"/>
                    <a:cs typeface="黑体"/>
                  </a:rPr>
                  <a:t>夸克味道本征态</a:t>
                </a:r>
                <a14:m>
                  <m:oMath xmlns:m="http://schemas.openxmlformats.org/officeDocument/2006/math">
                    <m:r>
                      <a:rPr lang="en-US" altLang="zh-CN" sz="1600">
                        <a:solidFill>
                          <a:srgbClr val="3333CD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黑体"/>
                      </a:rPr>
                      <m:t>|</m:t>
                    </m:r>
                    <m:sSub>
                      <m:sSubPr>
                        <m:ctrlPr>
                          <a:rPr lang="en-US" altLang="zh-CN" sz="1600" i="1">
                            <a:solidFill>
                              <a:srgbClr val="3333CD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黑体"/>
                          </a:rPr>
                        </m:ctrlPr>
                      </m:sSubPr>
                      <m:e>
                        <m:r>
                          <a:rPr lang="en-US" altLang="zh-CN" sz="1600">
                            <a:solidFill>
                              <a:srgbClr val="3333CD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黑体"/>
                          </a:rPr>
                          <m:t>𝜓</m:t>
                        </m:r>
                      </m:e>
                      <m:sub>
                        <m:r>
                          <a:rPr lang="en-US" altLang="zh-CN" sz="1600">
                            <a:solidFill>
                              <a:srgbClr val="3333CD"/>
                            </a:solidFill>
                            <a:effectLst>
                              <a:outerShdw blurRad="38100" dist="38100" dir="2700000" algn="tl">
                                <a:srgbClr val="DDDDDD"/>
                              </a:outerShdw>
                            </a:effectLst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黑体"/>
                          </a:rPr>
                          <m:t>𝐹</m:t>
                        </m:r>
                      </m:sub>
                    </m:sSub>
                    <m:r>
                      <a:rPr lang="en-US" altLang="zh-CN" sz="1600">
                        <a:solidFill>
                          <a:srgbClr val="3333CD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黑体"/>
                      </a:rPr>
                      <m:t>⟩ </m:t>
                    </m:r>
                  </m:oMath>
                </a14:m>
                <a:r>
                  <a:rPr lang="zh-CN" altLang="en-US" sz="1600" dirty="0">
                    <a:solidFill>
                      <a:srgbClr val="3333CD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Microsoft YaHei" panose="020B0503020204020204" pitchFamily="34" charset="-122"/>
                    <a:ea typeface="Microsoft YaHei" panose="020B0503020204020204" pitchFamily="34" charset="-122"/>
                    <a:cs typeface="黑体"/>
                  </a:rPr>
                  <a:t>：参与弱相互作用的夸克态</a:t>
                </a:r>
                <a:endParaRPr lang="en-US" altLang="zh-CN" sz="1600" dirty="0">
                  <a:solidFill>
                    <a:srgbClr val="3333CD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  <a:cs typeface="黑体"/>
                </a:endParaRPr>
              </a:p>
            </p:txBody>
          </p:sp>
        </mc:Choice>
        <mc:Fallback xmlns="">
          <p:sp>
            <p:nvSpPr>
              <p:cNvPr id="40" name="Rectangle 6">
                <a:extLst>
                  <a:ext uri="{FF2B5EF4-FFF2-40B4-BE49-F238E27FC236}">
                    <a16:creationId xmlns:a16="http://schemas.microsoft.com/office/drawing/2014/main" id="{4B4C59CB-CABE-D38B-6B8C-3D68BEDC44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81551" y="2627722"/>
                <a:ext cx="6665277" cy="338554"/>
              </a:xfrm>
              <a:prstGeom prst="rect">
                <a:avLst/>
              </a:prstGeom>
              <a:blipFill>
                <a:blip r:embed="rId12"/>
                <a:stretch>
                  <a:fillRect l="-548" t="-5357" b="-2857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图片 4">
            <a:extLst>
              <a:ext uri="{FF2B5EF4-FFF2-40B4-BE49-F238E27FC236}">
                <a16:creationId xmlns:a16="http://schemas.microsoft.com/office/drawing/2014/main" id="{A7DBEF38-8624-EA61-4371-7D2B2DE55F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14133" y="1941891"/>
            <a:ext cx="3264053" cy="114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61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en-US" altLang="zh-CN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CKM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矩阵的物理意义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16" name="Object 70">
            <a:extLst>
              <a:ext uri="{FF2B5EF4-FFF2-40B4-BE49-F238E27FC236}">
                <a16:creationId xmlns:a16="http://schemas.microsoft.com/office/drawing/2014/main" id="{BAF2EE9A-E345-2F12-874D-B5440685DE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0682728"/>
              </p:ext>
            </p:extLst>
          </p:nvPr>
        </p:nvGraphicFramePr>
        <p:xfrm>
          <a:off x="3358749" y="1139212"/>
          <a:ext cx="4450373" cy="1815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2" imgW="1549080" imgH="711000" progId="Equation.3">
                  <p:embed/>
                </p:oleObj>
              </mc:Choice>
              <mc:Fallback>
                <p:oleObj name="公式" r:id="rId2" imgW="1549080" imgH="711000" progId="Equation.3">
                  <p:embed/>
                  <p:pic>
                    <p:nvPicPr>
                      <p:cNvPr id="4" name="Object 70">
                        <a:extLst>
                          <a:ext uri="{FF2B5EF4-FFF2-40B4-BE49-F238E27FC236}">
                            <a16:creationId xmlns:a16="http://schemas.microsoft.com/office/drawing/2014/main" id="{9CB7871E-DDD1-E466-DCC0-4105CA486EB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8749" y="1139212"/>
                        <a:ext cx="4450373" cy="18158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5">
            <a:extLst>
              <a:ext uri="{FF2B5EF4-FFF2-40B4-BE49-F238E27FC236}">
                <a16:creationId xmlns:a16="http://schemas.microsoft.com/office/drawing/2014/main" id="{F379A684-8F41-132C-C328-0EFDFBC19010}"/>
              </a:ext>
            </a:extLst>
          </p:cNvPr>
          <p:cNvGrpSpPr/>
          <p:nvPr/>
        </p:nvGrpSpPr>
        <p:grpSpPr>
          <a:xfrm>
            <a:off x="1060727" y="4074456"/>
            <a:ext cx="9287503" cy="2118577"/>
            <a:chOff x="1572791" y="3363805"/>
            <a:chExt cx="9287503" cy="2118577"/>
          </a:xfrm>
        </p:grpSpPr>
        <p:grpSp>
          <p:nvGrpSpPr>
            <p:cNvPr id="18" name="Group 11">
              <a:extLst>
                <a:ext uri="{FF2B5EF4-FFF2-40B4-BE49-F238E27FC236}">
                  <a16:creationId xmlns:a16="http://schemas.microsoft.com/office/drawing/2014/main" id="{886F75DB-D083-DD07-EBB1-046357789E1B}"/>
                </a:ext>
              </a:extLst>
            </p:cNvPr>
            <p:cNvGrpSpPr/>
            <p:nvPr/>
          </p:nvGrpSpPr>
          <p:grpSpPr>
            <a:xfrm>
              <a:off x="1572791" y="3363805"/>
              <a:ext cx="9235933" cy="2118577"/>
              <a:chOff x="1572791" y="3363805"/>
              <a:chExt cx="9235933" cy="2118577"/>
            </a:xfrm>
          </p:grpSpPr>
          <p:pic>
            <p:nvPicPr>
              <p:cNvPr id="22" name="Picture 5">
                <a:extLst>
                  <a:ext uri="{FF2B5EF4-FFF2-40B4-BE49-F238E27FC236}">
                    <a16:creationId xmlns:a16="http://schemas.microsoft.com/office/drawing/2014/main" id="{CFB806B9-2412-92A1-E04F-E92B101CC1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17155"/>
              <a:stretch/>
            </p:blipFill>
            <p:spPr>
              <a:xfrm>
                <a:off x="1572791" y="3363805"/>
                <a:ext cx="9235933" cy="1902676"/>
              </a:xfrm>
              <a:prstGeom prst="rect">
                <a:avLst/>
              </a:prstGeom>
            </p:spPr>
          </p:pic>
          <p:sp>
            <p:nvSpPr>
              <p:cNvPr id="23" name="Rectangle 7">
                <a:extLst>
                  <a:ext uri="{FF2B5EF4-FFF2-40B4-BE49-F238E27FC236}">
                    <a16:creationId xmlns:a16="http://schemas.microsoft.com/office/drawing/2014/main" id="{1F3AF368-522E-FF91-5FD7-7B7560434BA9}"/>
                  </a:ext>
                </a:extLst>
              </p:cNvPr>
              <p:cNvSpPr/>
              <p:nvPr/>
            </p:nvSpPr>
            <p:spPr>
              <a:xfrm>
                <a:off x="1734351" y="4938372"/>
                <a:ext cx="613458" cy="544010"/>
              </a:xfrm>
              <a:prstGeom prst="rect">
                <a:avLst/>
              </a:prstGeom>
              <a:solidFill>
                <a:schemeClr val="bg1"/>
              </a:solidFill>
              <a:ln w="15875">
                <a:noFill/>
                <a:tailEnd type="stealth" w="lg" len="lg"/>
              </a:ln>
            </p:spPr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Rectangle 9">
                <a:extLst>
                  <a:ext uri="{FF2B5EF4-FFF2-40B4-BE49-F238E27FC236}">
                    <a16:creationId xmlns:a16="http://schemas.microsoft.com/office/drawing/2014/main" id="{5D4EF038-9BF4-A3C8-8FD9-B587C2864820}"/>
                  </a:ext>
                </a:extLst>
              </p:cNvPr>
              <p:cNvSpPr/>
              <p:nvPr/>
            </p:nvSpPr>
            <p:spPr>
              <a:xfrm>
                <a:off x="5482542" y="4938372"/>
                <a:ext cx="613458" cy="544010"/>
              </a:xfrm>
              <a:prstGeom prst="rect">
                <a:avLst/>
              </a:prstGeom>
              <a:solidFill>
                <a:schemeClr val="bg1"/>
              </a:solidFill>
              <a:ln w="15875">
                <a:noFill/>
                <a:tailEnd type="stealth" w="lg" len="lg"/>
              </a:ln>
            </p:spPr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 10">
                <a:extLst>
                  <a:ext uri="{FF2B5EF4-FFF2-40B4-BE49-F238E27FC236}">
                    <a16:creationId xmlns:a16="http://schemas.microsoft.com/office/drawing/2014/main" id="{4E27D85F-F619-5656-EF6A-9C71DBEA05B6}"/>
                  </a:ext>
                </a:extLst>
              </p:cNvPr>
              <p:cNvSpPr/>
              <p:nvPr/>
            </p:nvSpPr>
            <p:spPr>
              <a:xfrm>
                <a:off x="5641038" y="3643655"/>
                <a:ext cx="465225" cy="440665"/>
              </a:xfrm>
              <a:prstGeom prst="rect">
                <a:avLst/>
              </a:prstGeom>
              <a:solidFill>
                <a:schemeClr val="bg1"/>
              </a:solidFill>
              <a:ln w="15875">
                <a:noFill/>
                <a:tailEnd type="stealth" w="lg" len="lg"/>
              </a:ln>
            </p:spPr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9" name="Rectangle 12">
              <a:extLst>
                <a:ext uri="{FF2B5EF4-FFF2-40B4-BE49-F238E27FC236}">
                  <a16:creationId xmlns:a16="http://schemas.microsoft.com/office/drawing/2014/main" id="{4CC374A7-C020-2EB9-61BE-102600760126}"/>
                </a:ext>
              </a:extLst>
            </p:cNvPr>
            <p:cNvSpPr/>
            <p:nvPr/>
          </p:nvSpPr>
          <p:spPr>
            <a:xfrm>
              <a:off x="6488382" y="4521378"/>
              <a:ext cx="613458" cy="544010"/>
            </a:xfrm>
            <a:prstGeom prst="rect">
              <a:avLst/>
            </a:prstGeom>
            <a:solidFill>
              <a:schemeClr val="bg1"/>
            </a:solidFill>
            <a:ln w="15875">
              <a:noFill/>
              <a:tailEnd type="stealth" w="lg" len="lg"/>
            </a:ln>
          </p:spPr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3">
              <a:extLst>
                <a:ext uri="{FF2B5EF4-FFF2-40B4-BE49-F238E27FC236}">
                  <a16:creationId xmlns:a16="http://schemas.microsoft.com/office/drawing/2014/main" id="{757771E0-25FA-AAB8-B7FC-B7D274CCEA53}"/>
                </a:ext>
              </a:extLst>
            </p:cNvPr>
            <p:cNvSpPr/>
            <p:nvPr/>
          </p:nvSpPr>
          <p:spPr>
            <a:xfrm>
              <a:off x="10246836" y="4084320"/>
              <a:ext cx="613458" cy="280416"/>
            </a:xfrm>
            <a:prstGeom prst="rect">
              <a:avLst/>
            </a:prstGeom>
            <a:solidFill>
              <a:schemeClr val="bg1"/>
            </a:solidFill>
            <a:ln w="15875">
              <a:noFill/>
              <a:tailEnd type="stealth" w="lg" len="lg"/>
            </a:ln>
          </p:spPr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14">
              <a:extLst>
                <a:ext uri="{FF2B5EF4-FFF2-40B4-BE49-F238E27FC236}">
                  <a16:creationId xmlns:a16="http://schemas.microsoft.com/office/drawing/2014/main" id="{D7D18C50-CF39-AB93-6542-F2AA76C7319D}"/>
                </a:ext>
              </a:extLst>
            </p:cNvPr>
            <p:cNvSpPr/>
            <p:nvPr/>
          </p:nvSpPr>
          <p:spPr>
            <a:xfrm>
              <a:off x="10175590" y="5053196"/>
              <a:ext cx="613458" cy="280416"/>
            </a:xfrm>
            <a:prstGeom prst="rect">
              <a:avLst/>
            </a:prstGeom>
            <a:solidFill>
              <a:schemeClr val="bg1"/>
            </a:solidFill>
            <a:ln w="15875">
              <a:noFill/>
              <a:tailEnd type="stealth" w="lg" len="lg"/>
            </a:ln>
          </p:spPr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TextBox 16">
            <a:extLst>
              <a:ext uri="{FF2B5EF4-FFF2-40B4-BE49-F238E27FC236}">
                <a16:creationId xmlns:a16="http://schemas.microsoft.com/office/drawing/2014/main" id="{4CAE86B1-4F68-9490-C973-B62B4024BF10}"/>
              </a:ext>
            </a:extLst>
          </p:cNvPr>
          <p:cNvSpPr txBox="1"/>
          <p:nvPr/>
        </p:nvSpPr>
        <p:spPr>
          <a:xfrm>
            <a:off x="877824" y="3293382"/>
            <a:ext cx="3262432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24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底夸克的两种衰变方式</a:t>
            </a:r>
            <a:endParaRPr lang="en-GB" sz="2400" dirty="0"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17">
                <a:extLst>
                  <a:ext uri="{FF2B5EF4-FFF2-40B4-BE49-F238E27FC236}">
                    <a16:creationId xmlns:a16="http://schemas.microsoft.com/office/drawing/2014/main" id="{1973DFED-7892-8351-6DD0-BB7A4DE420FC}"/>
                  </a:ext>
                </a:extLst>
              </p:cNvPr>
              <p:cNvSpPr txBox="1"/>
              <p:nvPr/>
            </p:nvSpPr>
            <p:spPr>
              <a:xfrm>
                <a:off x="7491150" y="4354306"/>
                <a:ext cx="635943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Calibri" panose="020F0502020204030204" pitchFamily="34" charset="0"/>
                            </a:rPr>
                            <m:t>𝑢𝑏</m:t>
                          </m:r>
                        </m:sub>
                      </m:sSub>
                    </m:oMath>
                  </m:oMathPara>
                </a14:m>
                <a:endParaRPr lang="en-GB" sz="20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7" name="TextBox 17">
                <a:extLst>
                  <a:ext uri="{FF2B5EF4-FFF2-40B4-BE49-F238E27FC236}">
                    <a16:creationId xmlns:a16="http://schemas.microsoft.com/office/drawing/2014/main" id="{1973DFED-7892-8351-6DD0-BB7A4DE420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1150" y="4354306"/>
                <a:ext cx="635943" cy="400110"/>
              </a:xfrm>
              <a:prstGeom prst="rect">
                <a:avLst/>
              </a:prstGeom>
              <a:blipFill>
                <a:blip r:embed="rId5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18">
                <a:extLst>
                  <a:ext uri="{FF2B5EF4-FFF2-40B4-BE49-F238E27FC236}">
                    <a16:creationId xmlns:a16="http://schemas.microsoft.com/office/drawing/2014/main" id="{5563DD34-B814-62E2-0202-7AE6E5EBD215}"/>
                  </a:ext>
                </a:extLst>
              </p:cNvPr>
              <p:cNvSpPr txBox="1"/>
              <p:nvPr/>
            </p:nvSpPr>
            <p:spPr>
              <a:xfrm>
                <a:off x="7448623" y="5388121"/>
                <a:ext cx="560666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Calibri" panose="020F0502020204030204" pitchFamily="34" charset="0"/>
                            </a:rPr>
                            <m:t>𝑐𝑠</m:t>
                          </m:r>
                        </m:sub>
                        <m:sup>
                          <m:r>
                            <a:rPr lang="zh-CN" alt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Calibri" panose="020F0502020204030204" pitchFamily="34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GB" sz="20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8" name="TextBox 18">
                <a:extLst>
                  <a:ext uri="{FF2B5EF4-FFF2-40B4-BE49-F238E27FC236}">
                    <a16:creationId xmlns:a16="http://schemas.microsoft.com/office/drawing/2014/main" id="{5563DD34-B814-62E2-0202-7AE6E5EBD2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8623" y="5388121"/>
                <a:ext cx="560666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19">
                <a:extLst>
                  <a:ext uri="{FF2B5EF4-FFF2-40B4-BE49-F238E27FC236}">
                    <a16:creationId xmlns:a16="http://schemas.microsoft.com/office/drawing/2014/main" id="{7FAF6672-239C-4514-B740-7F9661162888}"/>
                  </a:ext>
                </a:extLst>
              </p:cNvPr>
              <p:cNvSpPr txBox="1"/>
              <p:nvPr/>
            </p:nvSpPr>
            <p:spPr>
              <a:xfrm>
                <a:off x="2619859" y="5637403"/>
                <a:ext cx="608693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Calibri" panose="020F0502020204030204" pitchFamily="34" charset="0"/>
                            </a:rPr>
                            <m:t>𝑐𝑏</m:t>
                          </m:r>
                        </m:sub>
                      </m:sSub>
                    </m:oMath>
                  </m:oMathPara>
                </a14:m>
                <a:endParaRPr lang="en-GB" sz="20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9" name="TextBox 19">
                <a:extLst>
                  <a:ext uri="{FF2B5EF4-FFF2-40B4-BE49-F238E27FC236}">
                    <a16:creationId xmlns:a16="http://schemas.microsoft.com/office/drawing/2014/main" id="{7FAF6672-239C-4514-B740-7F96611628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9859" y="5637403"/>
                <a:ext cx="608693" cy="400110"/>
              </a:xfrm>
              <a:prstGeom prst="rect">
                <a:avLst/>
              </a:prstGeom>
              <a:blipFill>
                <a:blip r:embed="rId7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0">
                <a:extLst>
                  <a:ext uri="{FF2B5EF4-FFF2-40B4-BE49-F238E27FC236}">
                    <a16:creationId xmlns:a16="http://schemas.microsoft.com/office/drawing/2014/main" id="{E8E48C36-72CC-6F19-950C-8DEA4643F891}"/>
                  </a:ext>
                </a:extLst>
              </p:cNvPr>
              <p:cNvSpPr txBox="1"/>
              <p:nvPr/>
            </p:nvSpPr>
            <p:spPr>
              <a:xfrm>
                <a:off x="3187889" y="4404543"/>
                <a:ext cx="587918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Calibri" panose="020F0502020204030204" pitchFamily="34" charset="0"/>
                            </a:rPr>
                            <m:t>𝑢𝑠</m:t>
                          </m:r>
                        </m:sub>
                        <m:sup>
                          <m:r>
                            <a:rPr lang="zh-CN" alt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Calibri" panose="020F0502020204030204" pitchFamily="34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GB" sz="20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0" name="TextBox 20">
                <a:extLst>
                  <a:ext uri="{FF2B5EF4-FFF2-40B4-BE49-F238E27FC236}">
                    <a16:creationId xmlns:a16="http://schemas.microsoft.com/office/drawing/2014/main" id="{E8E48C36-72CC-6F19-950C-8DEA4643F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7889" y="4404543"/>
                <a:ext cx="587918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35889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en-US" altLang="zh-CN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CKM</a:t>
            </a:r>
            <a:r>
              <a:rPr lang="zh-CN" altLang="en-US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矩阵相位产生</a:t>
            </a:r>
            <a:r>
              <a:rPr lang="en-US" altLang="zh-CN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CP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破坏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E6721424-57C9-CDF3-7440-3C4159F412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9646" y="1023339"/>
                <a:ext cx="7511140" cy="4653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zh-CN" altLang="en-US" dirty="0"/>
                  <a:t>弱相位差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C55AFF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Calibri" panose="020F0502020204030204" pitchFamily="34" charset="0"/>
                      </a:rPr>
                      <m:t>𝛿𝜙</m:t>
                    </m:r>
                  </m:oMath>
                </a14:m>
                <a:r>
                  <a:rPr lang="en-GB" dirty="0" err="1"/>
                  <a:t>来自于CKM矩阵</a:t>
                </a:r>
                <a:r>
                  <a:rPr lang="zh-CN" altLang="en-US" dirty="0"/>
                  <a:t>，</a:t>
                </a:r>
                <a:r>
                  <a:rPr lang="en-GB" dirty="0" err="1"/>
                  <a:t>在C变换下反号</a:t>
                </a:r>
                <a:endParaRPr lang="en-GB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E6721424-57C9-CDF3-7440-3C4159F412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46" y="1023339"/>
                <a:ext cx="7511140" cy="465317"/>
              </a:xfrm>
              <a:prstGeom prst="rect">
                <a:avLst/>
              </a:prstGeom>
              <a:blipFill>
                <a:blip r:embed="rId2"/>
                <a:stretch>
                  <a:fillRect l="-1299" t="-18421" b="-210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2">
            <a:extLst>
              <a:ext uri="{FF2B5EF4-FFF2-40B4-BE49-F238E27FC236}">
                <a16:creationId xmlns:a16="http://schemas.microsoft.com/office/drawing/2014/main" id="{57EEA6B9-88C7-927B-C5C3-5CF43F40EE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37" t="10812" r="13556" b="61284"/>
          <a:stretch/>
        </p:blipFill>
        <p:spPr>
          <a:xfrm>
            <a:off x="3309536" y="5749189"/>
            <a:ext cx="4047848" cy="6132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71">
                <a:extLst>
                  <a:ext uri="{FF2B5EF4-FFF2-40B4-BE49-F238E27FC236}">
                    <a16:creationId xmlns:a16="http://schemas.microsoft.com/office/drawing/2014/main" id="{82D8028A-E326-52DE-CD21-D78B25667E9A}"/>
                  </a:ext>
                </a:extLst>
              </p:cNvPr>
              <p:cNvSpPr txBox="1"/>
              <p:nvPr/>
            </p:nvSpPr>
            <p:spPr>
              <a:xfrm>
                <a:off x="318395" y="1636191"/>
                <a:ext cx="5227713" cy="8785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Calibri" panose="020F0502020204030204" pitchFamily="34" charset="0"/>
                      </a:rPr>
                      <m:t>𝑃</m:t>
                    </m:r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Calibri" panose="020F0502020204030204" pitchFamily="34" charset="0"/>
                      </a:rPr>
                      <m:t>→</m:t>
                    </m:r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Calibri" panose="020F0502020204030204" pitchFamily="34" charset="0"/>
                      </a:rPr>
                      <m:t>𝑓</m:t>
                    </m:r>
                  </m:oMath>
                </a14:m>
                <a:r>
                  <a:rPr lang="zh-CN" altLang="en-US" sz="2400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Calibri" panose="020F0502020204030204" pitchFamily="34" charset="0"/>
                  </a:rPr>
                  <a:t>正过程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Calibri" panose="020F0502020204030204" pitchFamily="34" charset="0"/>
                  </a:rPr>
                  <a:t>:</a:t>
                </a:r>
                <a:r>
                  <a:rPr lang="zh-CN" altLang="en-US" sz="2400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Calibri" panose="020F0502020204030204" pitchFamily="34" charset="0"/>
                  </a:rPr>
                  <a:t> </a:t>
                </a:r>
                <a:endParaRPr lang="en-US" altLang="zh-CN" sz="24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>
                              <a:solidFill>
                                <a:srgbClr val="EE0103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solidFill>
                                <a:srgbClr val="EE0103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Calibri" panose="020F0502020204030204" pitchFamily="34" charset="0"/>
                            </a:rPr>
                            <m:t>𝒜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rgbClr val="EE0103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2400" i="1">
                          <a:solidFill>
                            <a:srgbClr val="EE0103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400" i="1">
                              <a:solidFill>
                                <a:srgbClr val="EE0103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solidFill>
                                <a:srgbClr val="EE0103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Calibri" panose="020F0502020204030204" pitchFamily="34" charset="0"/>
                            </a:rPr>
                            <m:t>𝒜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rgbClr val="EE0103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2400" b="0" i="1" smtClean="0">
                          <a:solidFill>
                            <a:srgbClr val="EE0103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i="1" smtClean="0">
                              <a:solidFill>
                                <a:srgbClr val="EE0103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solidFill>
                                <a:srgbClr val="EE0103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Calibri" panose="020F0502020204030204" pitchFamily="34" charset="0"/>
                            </a:rPr>
                            <m:t>𝒜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rgbClr val="EE0103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CN" sz="2400" b="0" i="1" smtClean="0">
                              <a:solidFill>
                                <a:srgbClr val="EE0103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rgbClr val="EE0103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Calibri" panose="020F0502020204030204" pitchFamily="34" charset="0"/>
                            </a:rPr>
                            <m:t>1+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400" b="0" i="1" smtClean="0">
                                  <a:solidFill>
                                    <a:srgbClr val="EE0103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solidFill>
                                    <a:srgbClr val="EE0103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  <a:cs typeface="Calibri" panose="020F0502020204030204" pitchFamily="34" charset="0"/>
                                </a:rPr>
                                <m:t>𝑟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zh-CN" sz="2400" b="0" i="1" smtClean="0">
                                  <a:solidFill>
                                    <a:srgbClr val="EE0103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solidFill>
                                    <a:srgbClr val="EE0103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  <a:cs typeface="Calibri" panose="020F0502020204030204" pitchFamily="34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solidFill>
                                    <a:srgbClr val="EE0103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  <a:cs typeface="Calibri" panose="020F0502020204030204" pitchFamily="34" charset="0"/>
                                </a:rPr>
                                <m:t>𝑖</m:t>
                              </m:r>
                              <m:r>
                                <a:rPr lang="en-US" altLang="zh-CN" sz="2400" b="0" i="1" smtClean="0">
                                  <a:solidFill>
                                    <a:srgbClr val="EE0103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r>
                                <a:rPr lang="en-US" altLang="zh-CN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  <a:cs typeface="Calibri" panose="020F0502020204030204" pitchFamily="34" charset="0"/>
                                </a:rPr>
                                <m:t>𝛿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400" i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  <a:cs typeface="Calibri" panose="020F0502020204030204" pitchFamily="34" charset="0"/>
                                </a:rPr>
                                <m:t>Δ</m:t>
                              </m:r>
                              <m:r>
                                <a:rPr lang="en-US" altLang="zh-CN" sz="2400" i="1" smtClean="0">
                                  <a:solidFill>
                                    <a:srgbClr val="C55AFF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solidFill>
                                    <a:srgbClr val="C55AFF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  <a:cs typeface="Calibri" panose="020F0502020204030204" pitchFamily="34" charset="0"/>
                                </a:rPr>
                                <m:t>𝛿𝜙</m:t>
                              </m:r>
                              <m: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  <a:cs typeface="Calibri" panose="020F0502020204030204" pitchFamily="34" charset="0"/>
                                </a:rPr>
                                <m:t>)</m:t>
                              </m:r>
                              <m:r>
                                <a:rPr lang="zh-CN" altLang="en-US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  <a:cs typeface="Calibri" panose="020F0502020204030204" pitchFamily="34" charset="0"/>
                                </a:rPr>
                                <m:t> 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sz="24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71">
                <a:extLst>
                  <a:ext uri="{FF2B5EF4-FFF2-40B4-BE49-F238E27FC236}">
                    <a16:creationId xmlns:a16="http://schemas.microsoft.com/office/drawing/2014/main" id="{82D8028A-E326-52DE-CD21-D78B25667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395" y="1636191"/>
                <a:ext cx="5227713" cy="878510"/>
              </a:xfrm>
              <a:prstGeom prst="rect">
                <a:avLst/>
              </a:prstGeom>
              <a:blipFill>
                <a:blip r:embed="rId4"/>
                <a:stretch>
                  <a:fillRect l="-233" t="-55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98">
            <a:extLst>
              <a:ext uri="{FF2B5EF4-FFF2-40B4-BE49-F238E27FC236}">
                <a16:creationId xmlns:a16="http://schemas.microsoft.com/office/drawing/2014/main" id="{2C55133D-DBB1-6DB6-E68D-C6F7C6254E27}"/>
              </a:ext>
            </a:extLst>
          </p:cNvPr>
          <p:cNvGrpSpPr>
            <a:grpSpLocks noChangeAspect="1"/>
          </p:cNvGrpSpPr>
          <p:nvPr/>
        </p:nvGrpSpPr>
        <p:grpSpPr>
          <a:xfrm>
            <a:off x="769629" y="3351660"/>
            <a:ext cx="3231346" cy="1764000"/>
            <a:chOff x="4200321" y="4205515"/>
            <a:chExt cx="2571056" cy="1403547"/>
          </a:xfrm>
        </p:grpSpPr>
        <p:cxnSp>
          <p:nvCxnSpPr>
            <p:cNvPr id="9" name="Straight Arrow Connector 73">
              <a:extLst>
                <a:ext uri="{FF2B5EF4-FFF2-40B4-BE49-F238E27FC236}">
                  <a16:creationId xmlns:a16="http://schemas.microsoft.com/office/drawing/2014/main" id="{7DDF1029-3645-4F77-3CF5-A3B23321F4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00322" y="5247378"/>
              <a:ext cx="1680409" cy="3865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74">
              <a:extLst>
                <a:ext uri="{FF2B5EF4-FFF2-40B4-BE49-F238E27FC236}">
                  <a16:creationId xmlns:a16="http://schemas.microsoft.com/office/drawing/2014/main" id="{C4232360-4340-EC1F-9946-1955C6DFC6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1113" y="4538464"/>
              <a:ext cx="621936" cy="715803"/>
            </a:xfrm>
            <a:prstGeom prst="straightConnector1">
              <a:avLst/>
            </a:prstGeom>
            <a:ln w="22225"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78">
              <a:extLst>
                <a:ext uri="{FF2B5EF4-FFF2-40B4-BE49-F238E27FC236}">
                  <a16:creationId xmlns:a16="http://schemas.microsoft.com/office/drawing/2014/main" id="{153419C8-7235-EE18-DC83-70A63C3FE8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00321" y="5247378"/>
              <a:ext cx="2537363" cy="9914"/>
            </a:xfrm>
            <a:prstGeom prst="straightConnector1">
              <a:avLst/>
            </a:prstGeom>
            <a:ln w="22225"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82">
              <a:extLst>
                <a:ext uri="{FF2B5EF4-FFF2-40B4-BE49-F238E27FC236}">
                  <a16:creationId xmlns:a16="http://schemas.microsoft.com/office/drawing/2014/main" id="{A66A9F31-AF24-02DE-A572-2196FC6688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1113" y="4434763"/>
              <a:ext cx="281628" cy="805830"/>
            </a:xfrm>
            <a:prstGeom prst="straightConnector1">
              <a:avLst/>
            </a:prstGeom>
            <a:ln w="22225">
              <a:solidFill>
                <a:srgbClr val="C55A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88">
              <a:extLst>
                <a:ext uri="{FF2B5EF4-FFF2-40B4-BE49-F238E27FC236}">
                  <a16:creationId xmlns:a16="http://schemas.microsoft.com/office/drawing/2014/main" id="{17A388DE-9BED-0859-2231-568E060CC5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00321" y="4465203"/>
              <a:ext cx="1922420" cy="792089"/>
            </a:xfrm>
            <a:prstGeom prst="straightConnector1">
              <a:avLst/>
            </a:prstGeom>
            <a:ln w="22225" cmpd="sng">
              <a:solidFill>
                <a:srgbClr val="EE0103"/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91">
                  <a:extLst>
                    <a:ext uri="{FF2B5EF4-FFF2-40B4-BE49-F238E27FC236}">
                      <a16:creationId xmlns:a16="http://schemas.microsoft.com/office/drawing/2014/main" id="{ACBA3380-6753-2CD8-4289-9E9710DB9F05}"/>
                    </a:ext>
                  </a:extLst>
                </p:cNvPr>
                <p:cNvSpPr txBox="1"/>
                <p:nvPr/>
              </p:nvSpPr>
              <p:spPr>
                <a:xfrm>
                  <a:off x="4703558" y="5239730"/>
                  <a:ext cx="48007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1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  <m:t>𝒜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81B52C18-F3D9-F61C-7E8D-0645F27484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3558" y="5239730"/>
                  <a:ext cx="480075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92">
                  <a:extLst>
                    <a:ext uri="{FF2B5EF4-FFF2-40B4-BE49-F238E27FC236}">
                      <a16:creationId xmlns:a16="http://schemas.microsoft.com/office/drawing/2014/main" id="{D8E740F2-10BC-8DF2-9B4A-22679A153780}"/>
                    </a:ext>
                  </a:extLst>
                </p:cNvPr>
                <p:cNvSpPr txBox="1"/>
                <p:nvPr/>
              </p:nvSpPr>
              <p:spPr>
                <a:xfrm>
                  <a:off x="5457920" y="4708255"/>
                  <a:ext cx="480075" cy="29386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800" b="0" i="1" smtClean="0">
                                <a:solidFill>
                                  <a:srgbClr val="C55AFF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1800" b="0" i="1" smtClean="0">
                                <a:solidFill>
                                  <a:srgbClr val="C55AFF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  <m:t>𝒜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solidFill>
                                  <a:srgbClr val="C55AFF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D11FD851-9495-202F-FA03-1AF50ADCD6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7920" y="4708255"/>
                  <a:ext cx="480075" cy="293863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93">
                  <a:extLst>
                    <a:ext uri="{FF2B5EF4-FFF2-40B4-BE49-F238E27FC236}">
                      <a16:creationId xmlns:a16="http://schemas.microsoft.com/office/drawing/2014/main" id="{1886A7AE-BEFB-AD3E-B120-F087E0F41E6E}"/>
                    </a:ext>
                  </a:extLst>
                </p:cNvPr>
                <p:cNvSpPr txBox="1"/>
                <p:nvPr/>
              </p:nvSpPr>
              <p:spPr>
                <a:xfrm rot="20094560">
                  <a:off x="4283221" y="4559916"/>
                  <a:ext cx="1466139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800" b="0" i="1" smtClean="0">
                                <a:solidFill>
                                  <a:srgbClr val="EE0103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1800" b="0" i="1" smtClean="0">
                                <a:solidFill>
                                  <a:srgbClr val="EE0103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  <m:t>𝒜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solidFill>
                                  <a:srgbClr val="EE0103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1800" b="0" i="1" smtClean="0">
                            <a:solidFill>
                              <a:srgbClr val="EE0103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Calibri" panose="020F0502020204030204" pitchFamily="34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sz="1800" b="0" i="1" smtClean="0">
                                <a:solidFill>
                                  <a:srgbClr val="EE0103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1800" b="0" i="1" smtClean="0">
                                <a:solidFill>
                                  <a:srgbClr val="EE0103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  <m:t>𝒜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solidFill>
                                  <a:srgbClr val="EE0103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321A6564-E924-EBE4-5DB3-1846F7F866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094560">
                  <a:off x="4283221" y="4559916"/>
                  <a:ext cx="1466139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94">
                  <a:extLst>
                    <a:ext uri="{FF2B5EF4-FFF2-40B4-BE49-F238E27FC236}">
                      <a16:creationId xmlns:a16="http://schemas.microsoft.com/office/drawing/2014/main" id="{EB98B0A6-3F33-472D-22F8-F5F1CA093F77}"/>
                    </a:ext>
                  </a:extLst>
                </p:cNvPr>
                <p:cNvSpPr txBox="1"/>
                <p:nvPr/>
              </p:nvSpPr>
              <p:spPr>
                <a:xfrm>
                  <a:off x="6221226" y="4820865"/>
                  <a:ext cx="55015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Calibri" panose="020F0502020204030204" pitchFamily="34" charset="0"/>
                          </a:rPr>
                          <m:t>𝛿</m:t>
                        </m:r>
                        <m:r>
                          <m:rPr>
                            <m:sty m:val="p"/>
                          </m:rPr>
                          <a:rPr lang="en-US" altLang="zh-CN" sz="20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Calibri" panose="020F0502020204030204" pitchFamily="34" charset="0"/>
                          </a:rPr>
                          <m:t>Δ</m:t>
                        </m:r>
                      </m:oMath>
                    </m:oMathPara>
                  </a14:m>
                  <a:endParaRPr lang="en-GB" sz="2000" dirty="0">
                    <a:solidFill>
                      <a:srgbClr val="0000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82DC18F5-6049-C98E-3DE2-FDD37C7202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1226" y="4820865"/>
                  <a:ext cx="550151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95">
                  <a:extLst>
                    <a:ext uri="{FF2B5EF4-FFF2-40B4-BE49-F238E27FC236}">
                      <a16:creationId xmlns:a16="http://schemas.microsoft.com/office/drawing/2014/main" id="{6DB006F8-B4A3-CA8C-1EC9-66DE2DA1CEFF}"/>
                    </a:ext>
                  </a:extLst>
                </p:cNvPr>
                <p:cNvSpPr txBox="1"/>
                <p:nvPr/>
              </p:nvSpPr>
              <p:spPr>
                <a:xfrm>
                  <a:off x="6031537" y="4205515"/>
                  <a:ext cx="459977" cy="3183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0" i="1" smtClean="0">
                            <a:solidFill>
                              <a:srgbClr val="C55AFF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Calibri" panose="020F0502020204030204" pitchFamily="34" charset="0"/>
                          </a:rPr>
                          <m:t>𝛿𝜙</m:t>
                        </m:r>
                      </m:oMath>
                    </m:oMathPara>
                  </a14:m>
                  <a:endParaRPr lang="en-GB" sz="2000" dirty="0">
                    <a:solidFill>
                      <a:srgbClr val="C55A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E5F1DA92-09B7-EA49-DEA6-BAC5AE8BC1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1537" y="4205515"/>
                  <a:ext cx="459977" cy="318352"/>
                </a:xfrm>
                <a:prstGeom prst="rect">
                  <a:avLst/>
                </a:prstGeom>
                <a:blipFill>
                  <a:blip r:embed="rId22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Arc 96">
              <a:extLst>
                <a:ext uri="{FF2B5EF4-FFF2-40B4-BE49-F238E27FC236}">
                  <a16:creationId xmlns:a16="http://schemas.microsoft.com/office/drawing/2014/main" id="{5AC31106-088E-2AFC-306F-EFFA41E79F0E}"/>
                </a:ext>
              </a:extLst>
            </p:cNvPr>
            <p:cNvSpPr/>
            <p:nvPr/>
          </p:nvSpPr>
          <p:spPr>
            <a:xfrm>
              <a:off x="5909975" y="4576660"/>
              <a:ext cx="357641" cy="409700"/>
            </a:xfrm>
            <a:prstGeom prst="arc">
              <a:avLst/>
            </a:prstGeom>
            <a:ln w="19050">
              <a:solidFill>
                <a:srgbClr val="C55A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Arc 97">
              <a:extLst>
                <a:ext uri="{FF2B5EF4-FFF2-40B4-BE49-F238E27FC236}">
                  <a16:creationId xmlns:a16="http://schemas.microsoft.com/office/drawing/2014/main" id="{CE310A26-7CB9-F50A-FDB8-FDD8CAEB0281}"/>
                </a:ext>
              </a:extLst>
            </p:cNvPr>
            <p:cNvSpPr/>
            <p:nvPr/>
          </p:nvSpPr>
          <p:spPr>
            <a:xfrm>
              <a:off x="5908413" y="4959991"/>
              <a:ext cx="357641" cy="409700"/>
            </a:xfrm>
            <a:prstGeom prst="arc">
              <a:avLst>
                <a:gd name="adj1" fmla="val 16200000"/>
                <a:gd name="adj2" fmla="val 1468236"/>
              </a:avLst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99">
                <a:extLst>
                  <a:ext uri="{FF2B5EF4-FFF2-40B4-BE49-F238E27FC236}">
                    <a16:creationId xmlns:a16="http://schemas.microsoft.com/office/drawing/2014/main" id="{29CF39F0-A2C0-EB26-061E-42F1BB925970}"/>
                  </a:ext>
                </a:extLst>
              </p:cNvPr>
              <p:cNvSpPr txBox="1"/>
              <p:nvPr/>
            </p:nvSpPr>
            <p:spPr>
              <a:xfrm>
                <a:off x="6149214" y="1726383"/>
                <a:ext cx="4714752" cy="887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Calibri" panose="020F0502020204030204" pitchFamily="34" charset="0"/>
                          </a:rPr>
                          <m:t>𝑃</m:t>
                        </m:r>
                      </m:e>
                    </m:acc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Calibri" panose="020F0502020204030204" pitchFamily="34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Calibri" panose="020F0502020204030204" pitchFamily="34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zh-CN" altLang="en-US" sz="2400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Calibri" panose="020F0502020204030204" pitchFamily="34" charset="0"/>
                  </a:rPr>
                  <a:t>反过程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Calibri" panose="020F0502020204030204" pitchFamily="34" charset="0"/>
                  </a:rPr>
                  <a:t>:</a:t>
                </a:r>
                <a:r>
                  <a:rPr lang="zh-CN" altLang="en-US" sz="2400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Calibri" panose="020F0502020204030204" pitchFamily="34" charset="0"/>
                  </a:rPr>
                  <a:t> </a:t>
                </a:r>
                <a:endParaRPr lang="en-US" altLang="zh-CN" sz="24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 pitchFamily="34" charset="0"/>
                </a:endParaRPr>
              </a:p>
              <a:p>
                <a:r>
                  <a:rPr lang="zh-CN" altLang="en-US" sz="2400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EE0103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Calibri" panose="020F050202020403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2400" b="0" i="1" smtClean="0">
                                <a:solidFill>
                                  <a:srgbClr val="EE0103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solidFill>
                                  <a:srgbClr val="EE0103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  <m:t>𝒜</m:t>
                            </m:r>
                          </m:e>
                        </m:acc>
                      </m:e>
                      <m:sub>
                        <m:r>
                          <a:rPr lang="en-US" altLang="zh-CN" sz="2400" i="1">
                            <a:solidFill>
                              <a:srgbClr val="EE0103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  <m:r>
                      <a:rPr lang="en-US" altLang="zh-CN" sz="2400" i="1">
                        <a:solidFill>
                          <a:srgbClr val="EE0103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Calibri" panose="020F0502020204030204" pitchFamily="34" charset="0"/>
                      </a:rPr>
                      <m:t>+</m:t>
                    </m:r>
                    <m:sSub>
                      <m:sSubPr>
                        <m:ctrlPr>
                          <a:rPr lang="en-US" altLang="zh-CN" sz="2400" i="1">
                            <a:solidFill>
                              <a:srgbClr val="EE0103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Calibri" panose="020F050202020403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2400" b="0" i="1" smtClean="0">
                                <a:solidFill>
                                  <a:srgbClr val="EE0103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solidFill>
                                  <a:srgbClr val="EE0103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  <m:t>𝒜</m:t>
                            </m:r>
                          </m:e>
                        </m:acc>
                      </m:e>
                      <m:sub>
                        <m:r>
                          <a:rPr lang="en-US" altLang="zh-CN" sz="2400" i="1">
                            <a:solidFill>
                              <a:srgbClr val="EE0103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  <m:r>
                      <a:rPr lang="en-US" altLang="zh-CN" sz="2400" b="0" i="1" smtClean="0">
                        <a:solidFill>
                          <a:srgbClr val="EE0103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cs typeface="Calibri" panose="020F0502020204030204" pitchFamily="34" charset="0"/>
                      </a:rPr>
                      <m:t>=</m:t>
                    </m:r>
                    <m:sSub>
                      <m:sSubPr>
                        <m:ctrlPr>
                          <a:rPr lang="en-US" altLang="zh-CN" sz="2400" i="1">
                            <a:solidFill>
                              <a:srgbClr val="EE0103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EE0103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Calibri" panose="020F0502020204030204" pitchFamily="34" charset="0"/>
                          </a:rPr>
                          <m:t>𝒜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EE0103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altLang="zh-CN" sz="2400" i="1">
                            <a:solidFill>
                              <a:srgbClr val="EE0103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altLang="zh-CN" sz="2400" i="1">
                            <a:solidFill>
                              <a:srgbClr val="EE0103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Calibri" panose="020F0502020204030204" pitchFamily="34" charset="0"/>
                          </a:rPr>
                          <m:t>1+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altLang="zh-CN" sz="2400" b="0" i="1" smtClean="0">
                                <a:solidFill>
                                  <a:srgbClr val="EE0103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sz="2400" i="1">
                                <a:solidFill>
                                  <a:srgbClr val="EE0103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  <m:t>𝑟</m:t>
                            </m:r>
                          </m:e>
                        </m:d>
                        <m:sSup>
                          <m:sSupPr>
                            <m:ctrlPr>
                              <a:rPr lang="en-US" altLang="zh-CN" sz="2400" i="1">
                                <a:solidFill>
                                  <a:srgbClr val="EE0103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400" i="1">
                                <a:solidFill>
                                  <a:srgbClr val="EE0103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2400" i="1">
                                <a:solidFill>
                                  <a:srgbClr val="EE0103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  <m:t>𝑖</m:t>
                            </m:r>
                            <m:r>
                              <a:rPr lang="en-US" altLang="zh-CN" sz="2400" i="1">
                                <a:solidFill>
                                  <a:srgbClr val="EE0103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  <m:t>(</m:t>
                            </m:r>
                            <m:r>
                              <a:rPr lang="en-US" altLang="zh-CN" sz="2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  <m:t>𝛿</m:t>
                            </m:r>
                            <m:r>
                              <m:rPr>
                                <m:sty m:val="p"/>
                              </m:rPr>
                              <a:rPr lang="en-US" altLang="zh-CN" sz="24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  <m:t>Δ</m:t>
                            </m:r>
                            <m:r>
                              <a:rPr lang="en-US" altLang="zh-CN" sz="2400" b="0" i="1" smtClean="0">
                                <a:solidFill>
                                  <a:srgbClr val="C55AFF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  <m:t>−</m:t>
                            </m:r>
                            <m:r>
                              <a:rPr lang="en-US" altLang="zh-CN" sz="2400" i="1">
                                <a:solidFill>
                                  <a:srgbClr val="C55AFF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  <m:t>𝛿𝜙</m:t>
                            </m:r>
                            <m:r>
                              <a:rPr lang="en-US" altLang="zh-CN" sz="2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  <m:t>)</m:t>
                            </m:r>
                            <m:r>
                              <a:rPr lang="zh-CN" altLang="en-US" sz="2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  <m:t> </m:t>
                            </m:r>
                          </m:sup>
                        </m:sSup>
                      </m:e>
                    </m:d>
                  </m:oMath>
                </a14:m>
                <a:endParaRPr lang="en-GB" sz="20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1" name="TextBox 99">
                <a:extLst>
                  <a:ext uri="{FF2B5EF4-FFF2-40B4-BE49-F238E27FC236}">
                    <a16:creationId xmlns:a16="http://schemas.microsoft.com/office/drawing/2014/main" id="{29CF39F0-A2C0-EB26-061E-42F1BB925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9214" y="1726383"/>
                <a:ext cx="4714752" cy="887551"/>
              </a:xfrm>
              <a:prstGeom prst="rect">
                <a:avLst/>
              </a:prstGeom>
              <a:blipFill>
                <a:blip r:embed="rId23"/>
                <a:stretch>
                  <a:fillRect l="-388" t="-41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100">
            <a:extLst>
              <a:ext uri="{FF2B5EF4-FFF2-40B4-BE49-F238E27FC236}">
                <a16:creationId xmlns:a16="http://schemas.microsoft.com/office/drawing/2014/main" id="{585C709C-2C1A-720A-2BEB-E802BCD7F317}"/>
              </a:ext>
            </a:extLst>
          </p:cNvPr>
          <p:cNvGrpSpPr>
            <a:grpSpLocks noChangeAspect="1"/>
          </p:cNvGrpSpPr>
          <p:nvPr/>
        </p:nvGrpSpPr>
        <p:grpSpPr>
          <a:xfrm>
            <a:off x="6749643" y="3261532"/>
            <a:ext cx="3757684" cy="1512000"/>
            <a:chOff x="4200321" y="4427172"/>
            <a:chExt cx="2937280" cy="1181890"/>
          </a:xfrm>
        </p:grpSpPr>
        <p:cxnSp>
          <p:nvCxnSpPr>
            <p:cNvPr id="23" name="Straight Arrow Connector 101">
              <a:extLst>
                <a:ext uri="{FF2B5EF4-FFF2-40B4-BE49-F238E27FC236}">
                  <a16:creationId xmlns:a16="http://schemas.microsoft.com/office/drawing/2014/main" id="{834AE479-A4E4-1AAE-D14C-C0FE50CC4D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00322" y="5247378"/>
              <a:ext cx="1680409" cy="3865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102">
              <a:extLst>
                <a:ext uri="{FF2B5EF4-FFF2-40B4-BE49-F238E27FC236}">
                  <a16:creationId xmlns:a16="http://schemas.microsoft.com/office/drawing/2014/main" id="{06918FF0-6DD1-9C99-41F4-80ACB9F61C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1113" y="4538464"/>
              <a:ext cx="621936" cy="715803"/>
            </a:xfrm>
            <a:prstGeom prst="straightConnector1">
              <a:avLst/>
            </a:prstGeom>
            <a:ln w="22225"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103">
              <a:extLst>
                <a:ext uri="{FF2B5EF4-FFF2-40B4-BE49-F238E27FC236}">
                  <a16:creationId xmlns:a16="http://schemas.microsoft.com/office/drawing/2014/main" id="{AAFEEC97-2651-77B3-E717-40744984DC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00321" y="5247378"/>
              <a:ext cx="2537363" cy="9914"/>
            </a:xfrm>
            <a:prstGeom prst="straightConnector1">
              <a:avLst/>
            </a:prstGeom>
            <a:ln w="22225"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104">
              <a:extLst>
                <a:ext uri="{FF2B5EF4-FFF2-40B4-BE49-F238E27FC236}">
                  <a16:creationId xmlns:a16="http://schemas.microsoft.com/office/drawing/2014/main" id="{C770AD44-879E-C669-3AEB-3B9B8698E9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1113" y="4840483"/>
              <a:ext cx="890093" cy="400110"/>
            </a:xfrm>
            <a:prstGeom prst="straightConnector1">
              <a:avLst/>
            </a:prstGeom>
            <a:ln w="22225">
              <a:solidFill>
                <a:srgbClr val="C55A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105">
              <a:extLst>
                <a:ext uri="{FF2B5EF4-FFF2-40B4-BE49-F238E27FC236}">
                  <a16:creationId xmlns:a16="http://schemas.microsoft.com/office/drawing/2014/main" id="{0928D809-9912-03EF-DA29-5FBC1B8958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00321" y="4820865"/>
              <a:ext cx="2530885" cy="436427"/>
            </a:xfrm>
            <a:prstGeom prst="straightConnector1">
              <a:avLst/>
            </a:prstGeom>
            <a:ln w="22225" cmpd="sng">
              <a:solidFill>
                <a:srgbClr val="EE0103"/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106">
                  <a:extLst>
                    <a:ext uri="{FF2B5EF4-FFF2-40B4-BE49-F238E27FC236}">
                      <a16:creationId xmlns:a16="http://schemas.microsoft.com/office/drawing/2014/main" id="{6E72398A-DECC-7BE2-AD36-1BE9093F36E1}"/>
                    </a:ext>
                  </a:extLst>
                </p:cNvPr>
                <p:cNvSpPr txBox="1"/>
                <p:nvPr/>
              </p:nvSpPr>
              <p:spPr>
                <a:xfrm>
                  <a:off x="4703558" y="5239730"/>
                  <a:ext cx="117717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1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  <a:cs typeface="Calibri" panose="020F050202020403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  <a:cs typeface="Calibri" panose="020F0502020204030204" pitchFamily="34" charset="0"/>
                                  </a:rPr>
                                  <m:t>𝒜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1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1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Calibri" panose="020F0502020204030204" pitchFamily="34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sz="1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1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  <m:t>𝒜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09C3C3C2-791E-F3F6-E27A-2D44292593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3558" y="5239730"/>
                  <a:ext cx="1177173" cy="369332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107">
                  <a:extLst>
                    <a:ext uri="{FF2B5EF4-FFF2-40B4-BE49-F238E27FC236}">
                      <a16:creationId xmlns:a16="http://schemas.microsoft.com/office/drawing/2014/main" id="{11B7872C-0069-D3AA-9E18-8F105148CFB7}"/>
                    </a:ext>
                  </a:extLst>
                </p:cNvPr>
                <p:cNvSpPr txBox="1"/>
                <p:nvPr/>
              </p:nvSpPr>
              <p:spPr>
                <a:xfrm>
                  <a:off x="6657526" y="4814080"/>
                  <a:ext cx="480075" cy="2886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800" b="0" i="1" smtClean="0">
                                <a:solidFill>
                                  <a:srgbClr val="C55AFF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1800" b="0" i="1" smtClean="0">
                                <a:solidFill>
                                  <a:srgbClr val="C55AFF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  <m:t>𝒜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solidFill>
                                  <a:srgbClr val="C55AFF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C13BE3E3-CA98-438A-C931-F3C539FBB6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57526" y="4814080"/>
                  <a:ext cx="480075" cy="288697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108">
                  <a:extLst>
                    <a:ext uri="{FF2B5EF4-FFF2-40B4-BE49-F238E27FC236}">
                      <a16:creationId xmlns:a16="http://schemas.microsoft.com/office/drawing/2014/main" id="{37290E05-0184-5271-5F22-F5874C555845}"/>
                    </a:ext>
                  </a:extLst>
                </p:cNvPr>
                <p:cNvSpPr txBox="1"/>
                <p:nvPr/>
              </p:nvSpPr>
              <p:spPr>
                <a:xfrm rot="21064868">
                  <a:off x="4539267" y="4636644"/>
                  <a:ext cx="1466139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800" b="0" i="1" smtClean="0">
                                <a:solidFill>
                                  <a:srgbClr val="EE0103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1800" b="0" i="1" smtClean="0">
                                    <a:solidFill>
                                      <a:srgbClr val="EE0103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  <a:cs typeface="Calibri" panose="020F050202020403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800" b="0" i="1" smtClean="0">
                                    <a:solidFill>
                                      <a:srgbClr val="EE0103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  <a:cs typeface="Calibri" panose="020F0502020204030204" pitchFamily="34" charset="0"/>
                                  </a:rPr>
                                  <m:t>𝒜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1800" b="0" i="1" smtClean="0">
                                <a:solidFill>
                                  <a:srgbClr val="EE0103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1800" b="0" i="1" smtClean="0">
                            <a:solidFill>
                              <a:srgbClr val="EE0103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Calibri" panose="020F0502020204030204" pitchFamily="34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sz="1800" b="0" i="1" smtClean="0">
                                <a:solidFill>
                                  <a:srgbClr val="EE0103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1800" b="0" i="1" smtClean="0">
                                    <a:solidFill>
                                      <a:srgbClr val="EE0103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  <a:cs typeface="Calibri" panose="020F050202020403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800" b="0" i="1" smtClean="0">
                                    <a:solidFill>
                                      <a:srgbClr val="EE0103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  <a:cs typeface="Calibri" panose="020F0502020204030204" pitchFamily="34" charset="0"/>
                                  </a:rPr>
                                  <m:t>𝒜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1800" b="0" i="1" smtClean="0">
                                <a:solidFill>
                                  <a:srgbClr val="EE0103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29C67F8A-7360-757B-D986-E0C819B145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1064868">
                  <a:off x="4539267" y="4636644"/>
                  <a:ext cx="1466139" cy="369332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109">
                  <a:extLst>
                    <a:ext uri="{FF2B5EF4-FFF2-40B4-BE49-F238E27FC236}">
                      <a16:creationId xmlns:a16="http://schemas.microsoft.com/office/drawing/2014/main" id="{C3A87BAA-DC49-E800-9118-15D64D21E970}"/>
                    </a:ext>
                  </a:extLst>
                </p:cNvPr>
                <p:cNvSpPr txBox="1"/>
                <p:nvPr/>
              </p:nvSpPr>
              <p:spPr>
                <a:xfrm>
                  <a:off x="6270152" y="4917339"/>
                  <a:ext cx="55015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Calibri" panose="020F0502020204030204" pitchFamily="34" charset="0"/>
                          </a:rPr>
                          <m:t>𝛿</m:t>
                        </m:r>
                        <m:r>
                          <m:rPr>
                            <m:sty m:val="p"/>
                          </m:rPr>
                          <a:rPr lang="en-US" altLang="zh-CN" sz="20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Calibri" panose="020F0502020204030204" pitchFamily="34" charset="0"/>
                          </a:rPr>
                          <m:t>Δ</m:t>
                        </m:r>
                      </m:oMath>
                    </m:oMathPara>
                  </a14:m>
                  <a:endParaRPr lang="en-GB" sz="2000" dirty="0">
                    <a:solidFill>
                      <a:srgbClr val="0000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139AA099-4141-447A-64E1-2AC551747B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70152" y="4917339"/>
                  <a:ext cx="550151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110">
                  <a:extLst>
                    <a:ext uri="{FF2B5EF4-FFF2-40B4-BE49-F238E27FC236}">
                      <a16:creationId xmlns:a16="http://schemas.microsoft.com/office/drawing/2014/main" id="{D3013519-5C61-A29D-1C62-C0256D30AE80}"/>
                    </a:ext>
                  </a:extLst>
                </p:cNvPr>
                <p:cNvSpPr txBox="1"/>
                <p:nvPr/>
              </p:nvSpPr>
              <p:spPr>
                <a:xfrm>
                  <a:off x="6461790" y="4427172"/>
                  <a:ext cx="602253" cy="3127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0" i="1" smtClean="0">
                            <a:solidFill>
                              <a:srgbClr val="C55AFF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Calibri" panose="020F0502020204030204" pitchFamily="34" charset="0"/>
                          </a:rPr>
                          <m:t>−</m:t>
                        </m:r>
                        <m:r>
                          <a:rPr lang="en-US" altLang="zh-CN" sz="2000" b="0" i="1" smtClean="0">
                            <a:solidFill>
                              <a:srgbClr val="C55AFF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Calibri" panose="020F0502020204030204" pitchFamily="34" charset="0"/>
                          </a:rPr>
                          <m:t>𝛿𝜙</m:t>
                        </m:r>
                      </m:oMath>
                    </m:oMathPara>
                  </a14:m>
                  <a:endParaRPr lang="en-GB" sz="2000" dirty="0">
                    <a:solidFill>
                      <a:srgbClr val="C55A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3805EF07-F940-9862-0362-DC725E78CC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790" y="4427172"/>
                  <a:ext cx="602253" cy="312755"/>
                </a:xfrm>
                <a:prstGeom prst="rect">
                  <a:avLst/>
                </a:prstGeom>
                <a:blipFill>
                  <a:blip r:embed="rId28"/>
                  <a:stretch>
                    <a:fillRect b="-1212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Arc 111">
              <a:extLst>
                <a:ext uri="{FF2B5EF4-FFF2-40B4-BE49-F238E27FC236}">
                  <a16:creationId xmlns:a16="http://schemas.microsoft.com/office/drawing/2014/main" id="{8EA577E9-A78C-5024-4546-519B276E6559}"/>
                </a:ext>
              </a:extLst>
            </p:cNvPr>
            <p:cNvSpPr/>
            <p:nvPr/>
          </p:nvSpPr>
          <p:spPr>
            <a:xfrm>
              <a:off x="6189953" y="4728084"/>
              <a:ext cx="271837" cy="345504"/>
            </a:xfrm>
            <a:prstGeom prst="arc">
              <a:avLst>
                <a:gd name="adj1" fmla="val 16200000"/>
                <a:gd name="adj2" fmla="val 1582102"/>
              </a:avLst>
            </a:prstGeom>
            <a:ln w="19050">
              <a:solidFill>
                <a:srgbClr val="C55A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Arc 112">
              <a:extLst>
                <a:ext uri="{FF2B5EF4-FFF2-40B4-BE49-F238E27FC236}">
                  <a16:creationId xmlns:a16="http://schemas.microsoft.com/office/drawing/2014/main" id="{95ED4E90-4051-128F-88EF-0D7CBBD6BF4D}"/>
                </a:ext>
              </a:extLst>
            </p:cNvPr>
            <p:cNvSpPr/>
            <p:nvPr/>
          </p:nvSpPr>
          <p:spPr>
            <a:xfrm>
              <a:off x="5908413" y="4959991"/>
              <a:ext cx="357641" cy="409700"/>
            </a:xfrm>
            <a:prstGeom prst="arc">
              <a:avLst>
                <a:gd name="adj1" fmla="val 16200000"/>
                <a:gd name="adj2" fmla="val 1468236"/>
              </a:avLst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9859841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中性介子混合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15747A0-71B3-6526-D785-50BBB3582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56713"/>
            <a:ext cx="5635366" cy="14941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76F30E9-3487-E161-1CA0-417BA3CCD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16" y="2688199"/>
            <a:ext cx="7519882" cy="130624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1F686B0-3112-ED53-7DD1-85E916C8E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115467"/>
            <a:ext cx="10897544" cy="226333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659F6D4-D0D8-D159-933A-CA13B61B9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0112" y="995329"/>
            <a:ext cx="4016088" cy="16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53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en-US" altLang="zh-CN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CKM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幺正三角形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内容占位符 7">
            <a:extLst>
              <a:ext uri="{FF2B5EF4-FFF2-40B4-BE49-F238E27FC236}">
                <a16:creationId xmlns:a16="http://schemas.microsoft.com/office/drawing/2014/main" id="{76F0274E-527D-E9FB-0047-4A240FA7A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62000" y="864077"/>
            <a:ext cx="8877123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03CC0A8-24B0-95FE-293D-DF8742F2B435}"/>
              </a:ext>
            </a:extLst>
          </p:cNvPr>
          <p:cNvSpPr txBox="1"/>
          <p:nvPr/>
        </p:nvSpPr>
        <p:spPr>
          <a:xfrm>
            <a:off x="9235080" y="4114800"/>
            <a:ext cx="27439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chemeClr val="hlink"/>
                </a:solidFill>
                <a:ea typeface="宋体" panose="02010600030101010101" pitchFamily="2" charset="-122"/>
                <a:sym typeface="Symbol" panose="05050102010706020507" pitchFamily="18" charset="2"/>
              </a:rPr>
              <a:t>: </a:t>
            </a:r>
            <a:r>
              <a:rPr lang="en-US" altLang="zh-CN" sz="1800" dirty="0" err="1">
                <a:solidFill>
                  <a:schemeClr val="hlink"/>
                </a:solidFill>
                <a:ea typeface="宋体" panose="02010600030101010101" pitchFamily="2" charset="-122"/>
                <a:sym typeface="Symbol" panose="05050102010706020507" pitchFamily="18" charset="2"/>
              </a:rPr>
              <a:t>Cabibbo</a:t>
            </a:r>
            <a:r>
              <a:rPr lang="en-US" altLang="zh-CN" sz="1800" dirty="0">
                <a:solidFill>
                  <a:schemeClr val="hlink"/>
                </a:solidFill>
                <a:ea typeface="宋体" panose="02010600030101010101" pitchFamily="2" charset="-122"/>
                <a:sym typeface="Symbol" panose="05050102010706020507" pitchFamily="18" charset="2"/>
              </a:rPr>
              <a:t> angle ~ 0.22</a:t>
            </a:r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F2B9DCA-F8EF-2E67-7B23-DA5B3F990A82}"/>
              </a:ext>
            </a:extLst>
          </p:cNvPr>
          <p:cNvSpPr/>
          <p:nvPr/>
        </p:nvSpPr>
        <p:spPr>
          <a:xfrm>
            <a:off x="4114800" y="4572000"/>
            <a:ext cx="5943600" cy="457200"/>
          </a:xfrm>
          <a:prstGeom prst="rect">
            <a:avLst/>
          </a:prstGeom>
          <a:ln w="25400">
            <a:solidFill>
              <a:schemeClr val="bg2">
                <a:lumMod val="60000"/>
                <a:lumOff val="40000"/>
              </a:schemeClr>
            </a:solidFill>
          </a:ln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0C458C1-0412-417A-751B-3F54B2CB7DC3}"/>
              </a:ext>
            </a:extLst>
          </p:cNvPr>
          <p:cNvSpPr txBox="1"/>
          <p:nvPr/>
        </p:nvSpPr>
        <p:spPr>
          <a:xfrm>
            <a:off x="3352800" y="6461351"/>
            <a:ext cx="588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CKM</a:t>
            </a:r>
            <a:r>
              <a:rPr lang="zh-CN" altLang="en-US" dirty="0">
                <a:solidFill>
                  <a:srgbClr val="FF0000"/>
                </a:solidFill>
              </a:rPr>
              <a:t>矩阵幺正性是标准模型成立的基本前提之一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70B03B9-4669-22A4-612F-C4BDD6480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708" y="1033898"/>
            <a:ext cx="5196292" cy="6425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79DEE63-3EC0-F6A5-7A41-536EC4B9B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104" y="2172253"/>
            <a:ext cx="2317869" cy="419122"/>
          </a:xfrm>
          <a:prstGeom prst="rect">
            <a:avLst/>
          </a:prstGeom>
          <a:ln w="25400">
            <a:solidFill>
              <a:schemeClr val="bg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306699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en-US" altLang="zh-CN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CKM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相角研究现状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B66A28-1F85-9E98-9D0C-95A023D91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066800"/>
            <a:ext cx="10972800" cy="5151120"/>
          </a:xfrm>
        </p:spPr>
        <p:txBody>
          <a:bodyPr/>
          <a:lstStyle/>
          <a:p>
            <a:endParaRPr lang="en-US" altLang="zh-CN" sz="2400" dirty="0"/>
          </a:p>
          <a:p>
            <a:endParaRPr lang="zh-CN" altLang="en-US" sz="24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821B1D1-A5A5-8C9C-626C-117447C33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1" y="873799"/>
            <a:ext cx="4278702" cy="430211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47647C5-FA63-7DD4-F3CA-3A272ED1C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017299"/>
            <a:ext cx="4495800" cy="41586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F86210EA-6A64-BD06-7FEC-EC6816A3F899}"/>
                  </a:ext>
                </a:extLst>
              </p:cNvPr>
              <p:cNvSpPr txBox="1"/>
              <p:nvPr/>
            </p:nvSpPr>
            <p:spPr>
              <a:xfrm>
                <a:off x="8915400" y="2175167"/>
                <a:ext cx="3079630" cy="1224118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85.2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−4.3</m:t>
                              </m:r>
                            </m:sub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+4.8</m:t>
                              </m:r>
                            </m:sup>
                          </m:sSub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altLang="zh-CN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zh-CN" altLang="en-US" sz="240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(22.2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±0.7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altLang="zh-CN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5.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3.5</m:t>
                              </m:r>
                            </m:sub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3.3</m:t>
                              </m:r>
                            </m:sup>
                          </m:sSub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F86210EA-6A64-BD06-7FEC-EC6816A3F8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2175167"/>
                <a:ext cx="3079630" cy="12241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7336AE13-0EEF-9138-8981-C3DA7C6C0C54}"/>
              </a:ext>
            </a:extLst>
          </p:cNvPr>
          <p:cNvSpPr txBox="1"/>
          <p:nvPr/>
        </p:nvSpPr>
        <p:spPr>
          <a:xfrm>
            <a:off x="609600" y="5180090"/>
            <a:ext cx="93562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对幺正三角形的研究一直集中在两个方面：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随着实验的进展，不断提高对三个相角的实验测量精度，验证幺正性，证明标准模型</a:t>
            </a:r>
            <a:r>
              <a:rPr lang="en-US" altLang="zh-CN" dirty="0"/>
              <a:t>CKM</a:t>
            </a:r>
            <a:r>
              <a:rPr lang="zh-CN" altLang="en-US" dirty="0"/>
              <a:t>图像的正确性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根据高精度实验结果和对夸克混合与</a:t>
            </a:r>
            <a:r>
              <a:rPr lang="en-US" altLang="zh-CN" dirty="0"/>
              <a:t>CP</a:t>
            </a:r>
            <a:r>
              <a:rPr lang="zh-CN" altLang="en-US" dirty="0"/>
              <a:t>破坏的高精度理论研究，对各种新物理模型的参数空间给出严格限制。通过寻找实验测量结果与标准模型间的偏离寻找新物理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BD4BB01-EF23-B928-56DE-C537283B6A50}"/>
              </a:ext>
            </a:extLst>
          </p:cNvPr>
          <p:cNvSpPr txBox="1"/>
          <p:nvPr/>
        </p:nvSpPr>
        <p:spPr>
          <a:xfrm>
            <a:off x="10134600" y="5755362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00FF"/>
                </a:solidFill>
              </a:rPr>
              <a:t>与</a:t>
            </a:r>
            <a:r>
              <a:rPr lang="en-US" altLang="zh-CN" dirty="0">
                <a:solidFill>
                  <a:srgbClr val="0000FF"/>
                </a:solidFill>
              </a:rPr>
              <a:t>CP</a:t>
            </a:r>
            <a:r>
              <a:rPr lang="zh-CN" altLang="en-US" dirty="0">
                <a:solidFill>
                  <a:srgbClr val="0000FF"/>
                </a:solidFill>
              </a:rPr>
              <a:t>破坏息息相关</a:t>
            </a:r>
          </a:p>
        </p:txBody>
      </p:sp>
    </p:spTree>
    <p:extLst>
      <p:ext uri="{BB962C8B-B14F-4D97-AF65-F5344CB8AC3E}">
        <p14:creationId xmlns:p14="http://schemas.microsoft.com/office/powerpoint/2010/main" val="34433197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68E7AD13-3765-82B3-6998-B7D696D0935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-1"/>
                <a:ext cx="12192000" cy="838199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𝒕𝒅</m:t>
                        </m:r>
                      </m:sub>
                    </m:sSub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b="1" dirty="0">
                    <a:latin typeface="Symbol" panose="05050102010706020507" pitchFamily="18" charset="2"/>
                    <a:ea typeface="黑体" panose="02010609060101010101" pitchFamily="49" charset="-122"/>
                  </a:rPr>
                  <a:t>相角</a:t>
                </a:r>
                <a14:m>
                  <m:oMath xmlns:m="http://schemas.openxmlformats.org/officeDocument/2006/math">
                    <m:r>
                      <a:rPr lang="zh-CN" altLang="en-US" b="1" i="1" dirty="0">
                        <a:latin typeface="Cambria Math" panose="02040503050406030204" pitchFamily="18" charset="0"/>
                        <a:ea typeface="黑体" panose="02010609060101010101" pitchFamily="49" charset="-122"/>
                      </a:rPr>
                      <m:t>𝜷</m:t>
                    </m:r>
                  </m:oMath>
                </a14:m>
                <a:r>
                  <a:rPr lang="zh-CN" altLang="en-US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的测量</a:t>
                </a: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68E7AD13-3765-82B3-6998-B7D696D093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-1"/>
                <a:ext cx="12192000" cy="838199"/>
              </a:xfrm>
              <a:blipFill>
                <a:blip r:embed="rId2"/>
                <a:stretch>
                  <a:fillRect b="-65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占位符 3">
                <a:extLst>
                  <a:ext uri="{FF2B5EF4-FFF2-40B4-BE49-F238E27FC236}">
                    <a16:creationId xmlns:a16="http://schemas.microsoft.com/office/drawing/2014/main" id="{3CB66A28-1F85-9E98-9D0C-95A023D9160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09600" y="1066800"/>
                <a:ext cx="10972800" cy="5151120"/>
              </a:xfrm>
            </p:spPr>
            <p:txBody>
              <a:bodyPr/>
              <a:lstStyle/>
              <a:p>
                <a:r>
                  <a:rPr lang="zh-CN" altLang="en-US" sz="2400" dirty="0"/>
                  <a:t>黄金道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sz="2400" dirty="0"/>
                  <a:t>，随时间依赖的</a:t>
                </a:r>
                <a:r>
                  <a:rPr lang="en-US" altLang="zh-CN" sz="2400" dirty="0"/>
                  <a:t>CP</a:t>
                </a:r>
                <a:r>
                  <a:rPr lang="zh-CN" altLang="en-US" sz="2400" dirty="0"/>
                  <a:t>破坏</a:t>
                </a:r>
              </a:p>
            </p:txBody>
          </p:sp>
        </mc:Choice>
        <mc:Fallback xmlns="">
          <p:sp>
            <p:nvSpPr>
              <p:cNvPr id="4" name="文本占位符 3">
                <a:extLst>
                  <a:ext uri="{FF2B5EF4-FFF2-40B4-BE49-F238E27FC236}">
                    <a16:creationId xmlns:a16="http://schemas.microsoft.com/office/drawing/2014/main" id="{3CB66A28-1F85-9E98-9D0C-95A023D916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09600" y="1066800"/>
                <a:ext cx="10972800" cy="5151120"/>
              </a:xfrm>
              <a:blipFill>
                <a:blip r:embed="rId3"/>
                <a:stretch>
                  <a:fillRect l="-222" t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7">
            <a:extLst>
              <a:ext uri="{FF2B5EF4-FFF2-40B4-BE49-F238E27FC236}">
                <a16:creationId xmlns:a16="http://schemas.microsoft.com/office/drawing/2014/main" id="{8F55D0EF-8C16-9E81-EE67-AADE846AB1BA}"/>
              </a:ext>
            </a:extLst>
          </p:cNvPr>
          <p:cNvGrpSpPr/>
          <p:nvPr/>
        </p:nvGrpSpPr>
        <p:grpSpPr>
          <a:xfrm>
            <a:off x="7391400" y="1021078"/>
            <a:ext cx="4622552" cy="988213"/>
            <a:chOff x="7434635" y="407449"/>
            <a:chExt cx="4622552" cy="9882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9C2F0D8-56F8-7AD1-64C1-5D26FB7F0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34635" y="407449"/>
              <a:ext cx="4622552" cy="988213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85A0EBD-6418-787C-2AB9-1294D2D18B0F}"/>
                </a:ext>
              </a:extLst>
            </p:cNvPr>
            <p:cNvSpPr/>
            <p:nvPr/>
          </p:nvSpPr>
          <p:spPr>
            <a:xfrm>
              <a:off x="8518358" y="914399"/>
              <a:ext cx="1029903" cy="481263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  <a:tailEnd type="stealth" w="lg" len="lg"/>
            </a:ln>
          </p:spPr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13740A6-73C3-8ADE-B668-49E385503B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7319353"/>
              </p:ext>
            </p:extLst>
          </p:nvPr>
        </p:nvGraphicFramePr>
        <p:xfrm>
          <a:off x="673040" y="1558259"/>
          <a:ext cx="4335462" cy="1249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5" imgW="2552700" imgH="736600" progId="Equation.3">
                  <p:embed/>
                </p:oleObj>
              </mc:Choice>
              <mc:Fallback>
                <p:oleObj name="公式" r:id="rId5" imgW="2552700" imgH="736600" progId="Equation.3">
                  <p:embed/>
                  <p:pic>
                    <p:nvPicPr>
                      <p:cNvPr id="5" name="Object 7">
                        <a:extLst>
                          <a:ext uri="{FF2B5EF4-FFF2-40B4-BE49-F238E27FC236}">
                            <a16:creationId xmlns:a16="http://schemas.microsoft.com/office/drawing/2014/main" id="{BC97AF34-9F68-59AF-922D-6DAA9AC439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040" y="1558259"/>
                        <a:ext cx="4335462" cy="1249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10">
                <a:extLst>
                  <a:ext uri="{FF2B5EF4-FFF2-40B4-BE49-F238E27FC236}">
                    <a16:creationId xmlns:a16="http://schemas.microsoft.com/office/drawing/2014/main" id="{10C80DDB-E11A-E24A-3A7D-133700EA3585}"/>
                  </a:ext>
                </a:extLst>
              </p:cNvPr>
              <p:cNvSpPr txBox="1"/>
              <p:nvPr/>
            </p:nvSpPr>
            <p:spPr>
              <a:xfrm>
                <a:off x="4419600" y="2340609"/>
                <a:ext cx="3214791" cy="491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m:t>≈</m:t>
                      </m:r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Calibri" panose="020F0502020204030204" pitchFamily="34" charset="0"/>
                            </a:rPr>
                            <m:t>𝜂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Calibri" panose="020F0502020204030204" pitchFamily="34" charset="0"/>
                            </a:rPr>
                            <m:t>𝑓</m:t>
                          </m:r>
                        </m:sub>
                      </m:sSub>
                      <m:func>
                        <m:funcPr>
                          <m:ctrlPr>
                            <a:rPr lang="zh-CN" alt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Calibri" panose="020F0502020204030204" pitchFamily="34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Calibri" panose="020F0502020204030204" pitchFamily="34" charset="0"/>
                            </a:rPr>
                            <m:t>2</m:t>
                          </m:r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Calibri" panose="020F0502020204030204" pitchFamily="34" charset="0"/>
                            </a:rPr>
                            <m:t>𝛽</m:t>
                          </m:r>
                        </m:e>
                      </m:func>
                      <m:func>
                        <m:funcPr>
                          <m:ctrlPr>
                            <a:rPr lang="zh-CN" alt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Calibri" panose="020F0502020204030204" pitchFamily="34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  <a:cs typeface="Calibri" panose="020F0502020204030204" pitchFamily="34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Microsoft YaHei" panose="020B0503020204020204" pitchFamily="34" charset="-122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Microsoft YaHei" panose="020B0503020204020204" pitchFamily="34" charset="-122"/>
                                      <a:cs typeface="Calibri" panose="020F0502020204030204" pitchFamily="34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Microsoft YaHei" panose="020B0503020204020204" pitchFamily="34" charset="-122"/>
                                      <a:cs typeface="Calibri" panose="020F0502020204030204" pitchFamily="34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Microsoft YaHei" panose="020B0503020204020204" pitchFamily="34" charset="-122"/>
                                  <a:cs typeface="Calibri" panose="020F0502020204030204" pitchFamily="34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GB" sz="20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10">
                <a:extLst>
                  <a:ext uri="{FF2B5EF4-FFF2-40B4-BE49-F238E27FC236}">
                    <a16:creationId xmlns:a16="http://schemas.microsoft.com/office/drawing/2014/main" id="{10C80DDB-E11A-E24A-3A7D-133700EA35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2340609"/>
                <a:ext cx="3214791" cy="491288"/>
              </a:xfrm>
              <a:prstGeom prst="rect">
                <a:avLst/>
              </a:prstGeom>
              <a:blipFill>
                <a:blip r:embed="rId7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2">
            <a:extLst>
              <a:ext uri="{FF2B5EF4-FFF2-40B4-BE49-F238E27FC236}">
                <a16:creationId xmlns:a16="http://schemas.microsoft.com/office/drawing/2014/main" id="{5922EE8D-5171-47A0-5024-D0C7F685CE0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6784"/>
          <a:stretch/>
        </p:blipFill>
        <p:spPr>
          <a:xfrm>
            <a:off x="154075" y="2998481"/>
            <a:ext cx="10982434" cy="3440707"/>
          </a:xfrm>
          <a:prstGeom prst="rect">
            <a:avLst/>
          </a:prstGeom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E1BEFEE3-CEC7-1875-F60E-1FF366367834}"/>
              </a:ext>
            </a:extLst>
          </p:cNvPr>
          <p:cNvSpPr txBox="1"/>
          <p:nvPr/>
        </p:nvSpPr>
        <p:spPr>
          <a:xfrm>
            <a:off x="1760342" y="3028890"/>
            <a:ext cx="885179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BaBar</a:t>
            </a:r>
            <a:endParaRPr lang="en-GB" sz="20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C794C0E4-DA97-D0D5-4E3D-F7FEBADF8D30}"/>
              </a:ext>
            </a:extLst>
          </p:cNvPr>
          <p:cNvSpPr txBox="1"/>
          <p:nvPr/>
        </p:nvSpPr>
        <p:spPr>
          <a:xfrm>
            <a:off x="9038971" y="3078805"/>
            <a:ext cx="774571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Belle</a:t>
            </a:r>
            <a:endParaRPr lang="en-GB" sz="20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4EF5ECE-1B5D-CEF3-69EC-9DE04E0EB3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20200" y="2048912"/>
            <a:ext cx="1757335" cy="75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100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68E7AD13-3765-82B3-6998-B7D696D0935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-1"/>
                <a:ext cx="12192000" cy="838199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b="1" dirty="0">
                    <a:latin typeface="Symbol" panose="05050102010706020507" pitchFamily="18" charset="2"/>
                    <a:ea typeface="黑体" panose="02010609060101010101" pitchFamily="49" charset="-122"/>
                  </a:rPr>
                  <a:t>相角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sSubPr>
                      <m:e>
                        <m:r>
                          <a:rPr lang="zh-CN" altLang="en-US" b="1" i="1" dirty="0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𝜷</m:t>
                        </m:r>
                      </m:e>
                      <m:sub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zh-CN" altLang="en-US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的测量</a:t>
                </a: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68E7AD13-3765-82B3-6998-B7D696D093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-1"/>
                <a:ext cx="12192000" cy="838199"/>
              </a:xfrm>
              <a:blipFill>
                <a:blip r:embed="rId2"/>
                <a:stretch>
                  <a:fillRect b="-65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占位符 3">
                <a:extLst>
                  <a:ext uri="{FF2B5EF4-FFF2-40B4-BE49-F238E27FC236}">
                    <a16:creationId xmlns:a16="http://schemas.microsoft.com/office/drawing/2014/main" id="{3CB66A28-1F85-9E98-9D0C-95A023D9160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09600" y="1066800"/>
                <a:ext cx="10972800" cy="515112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</m:ctrlPr>
                      </m:sSubPr>
                      <m:e>
                        <m:r>
                          <a:rPr lang="zh-CN" altLang="en-US" sz="2400" b="0" i="1" dirty="0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𝛽</m:t>
                        </m:r>
                      </m:e>
                      <m:sub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𝑠</m:t>
                        </m:r>
                      </m:sub>
                    </m:sSub>
                    <m:r>
                      <a:rPr lang="zh-CN" altLang="en-US" sz="2400" i="1" dirty="0">
                        <a:latin typeface="Cambria Math" panose="02040503050406030204" pitchFamily="18" charset="0"/>
                        <a:ea typeface="黑体" panose="02010609060101010101" pitchFamily="49" charset="-122"/>
                      </a:rPr>
                      <m:t>为</m:t>
                    </m:r>
                    <m:r>
                      <a:rPr lang="zh-CN" altLang="en-US" sz="2400" i="1" dirty="0" smtClean="0">
                        <a:latin typeface="Cambria Math" panose="02040503050406030204" pitchFamily="18" charset="0"/>
                        <a:ea typeface="黑体" panose="02010609060101010101" pitchFamily="49" charset="-122"/>
                      </a:rPr>
                      <m:t>另一</m:t>
                    </m:r>
                  </m:oMath>
                </a14:m>
                <a:r>
                  <a:rPr lang="zh-CN" altLang="en-US" sz="2400" dirty="0"/>
                  <a:t>幺正三角形内角</a:t>
                </a:r>
                <a:endParaRPr lang="en-US" altLang="zh-CN" sz="2400" dirty="0"/>
              </a:p>
              <a:p>
                <a:r>
                  <a:rPr lang="en-US" altLang="zh-CN" sz="2400" dirty="0">
                    <a:solidFill>
                      <a:schemeClr val="tx1"/>
                    </a:solidFill>
                  </a:rPr>
                  <a:t>CKM</a:t>
                </a:r>
                <a:r>
                  <a:rPr lang="zh-CN" altLang="en-US" sz="2400" dirty="0">
                    <a:solidFill>
                      <a:schemeClr val="tx1"/>
                    </a:solidFill>
                  </a:rPr>
                  <a:t>机制预言：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CN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=−37±1</m:t>
                    </m:r>
                  </m:oMath>
                </a14:m>
                <a:r>
                  <a:rPr lang="zh-CN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</a:rPr>
                  <a:t>mrad</a:t>
                </a:r>
              </a:p>
              <a:p>
                <a:endParaRPr lang="en-US" altLang="zh-CN" sz="2400" dirty="0"/>
              </a:p>
              <a:p>
                <a:endParaRPr lang="en-US" altLang="zh-CN" sz="24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 kern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i="1" kern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400" i="1" kern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2400" i="1" kern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2400" i="1" kern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400" i="1" kern="0" smtClean="0">
                        <a:latin typeface="Cambria Math" panose="02040503050406030204" pitchFamily="18" charset="0"/>
                      </a:rPr>
                      <m:t>𝜓𝜙</m:t>
                    </m:r>
                    <m:r>
                      <a:rPr lang="zh-CN" altLang="en-US" sz="2400" i="1" kern="0" smtClean="0">
                        <a:latin typeface="Cambria Math" panose="02040503050406030204" pitchFamily="18" charset="0"/>
                      </a:rPr>
                      <m:t>，</m:t>
                    </m:r>
                    <m:sSubSup>
                      <m:sSubSupPr>
                        <m:ctrlPr>
                          <a:rPr lang="en-US" altLang="zh-CN" sz="2400" i="1" kern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i="1" kern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kern="0" smtClean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  <m:sup>
                        <m:r>
                          <a:rPr lang="en-US" altLang="zh-CN" sz="2400" kern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altLang="zh-CN" sz="2400" i="1" kern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i="1" kern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2400" i="1" kern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2400" i="1" kern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zh-CN" altLang="en-US" sz="2400" kern="0" dirty="0"/>
                  <a:t>含时</a:t>
                </a:r>
                <a:r>
                  <a:rPr lang="en-US" altLang="zh-CN" sz="2400" kern="0" dirty="0"/>
                  <a:t>CP</a:t>
                </a:r>
                <a:r>
                  <a:rPr lang="zh-CN" altLang="en-US" sz="2400" kern="0" dirty="0"/>
                  <a:t>破坏</a:t>
                </a:r>
                <a:endParaRPr lang="en-US" altLang="zh-CN" sz="24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zh-CN" altLang="en-US" sz="2400" dirty="0"/>
              </a:p>
            </p:txBody>
          </p:sp>
        </mc:Choice>
        <mc:Fallback xmlns="">
          <p:sp>
            <p:nvSpPr>
              <p:cNvPr id="4" name="文本占位符 3">
                <a:extLst>
                  <a:ext uri="{FF2B5EF4-FFF2-40B4-BE49-F238E27FC236}">
                    <a16:creationId xmlns:a16="http://schemas.microsoft.com/office/drawing/2014/main" id="{3CB66A28-1F85-9E98-9D0C-95A023D916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09600" y="1066800"/>
                <a:ext cx="10972800" cy="5151120"/>
              </a:xfrm>
              <a:blipFill>
                <a:blip r:embed="rId3"/>
                <a:stretch>
                  <a:fillRect l="-222" t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5">
            <a:extLst>
              <a:ext uri="{FF2B5EF4-FFF2-40B4-BE49-F238E27FC236}">
                <a16:creationId xmlns:a16="http://schemas.microsoft.com/office/drawing/2014/main" id="{FE34EDF3-F90F-3133-0071-6460617AD949}"/>
              </a:ext>
            </a:extLst>
          </p:cNvPr>
          <p:cNvGrpSpPr/>
          <p:nvPr/>
        </p:nvGrpSpPr>
        <p:grpSpPr>
          <a:xfrm>
            <a:off x="7239000" y="1066800"/>
            <a:ext cx="4622552" cy="1026470"/>
            <a:chOff x="7434635" y="407449"/>
            <a:chExt cx="4622552" cy="1026470"/>
          </a:xfrm>
        </p:grpSpPr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28A83FF0-281D-93E7-A36B-7D53E8607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34635" y="407449"/>
              <a:ext cx="4622552" cy="988213"/>
            </a:xfrm>
            <a:prstGeom prst="rect">
              <a:avLst/>
            </a:prstGeom>
          </p:spPr>
        </p:pic>
        <p:sp>
          <p:nvSpPr>
            <p:cNvPr id="7" name="Oval 7">
              <a:extLst>
                <a:ext uri="{FF2B5EF4-FFF2-40B4-BE49-F238E27FC236}">
                  <a16:creationId xmlns:a16="http://schemas.microsoft.com/office/drawing/2014/main" id="{01862CFB-759C-5F15-732E-10BF9E02C37D}"/>
                </a:ext>
              </a:extLst>
            </p:cNvPr>
            <p:cNvSpPr/>
            <p:nvPr/>
          </p:nvSpPr>
          <p:spPr>
            <a:xfrm>
              <a:off x="9790497" y="952656"/>
              <a:ext cx="1029903" cy="481263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  <a:tailEnd type="stealth" w="lg" len="lg"/>
            </a:ln>
          </p:spPr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8">
                <a:extLst>
                  <a:ext uri="{FF2B5EF4-FFF2-40B4-BE49-F238E27FC236}">
                    <a16:creationId xmlns:a16="http://schemas.microsoft.com/office/drawing/2014/main" id="{CCC6B7C0-82F7-E3EA-57CD-9F596510654E}"/>
                  </a:ext>
                </a:extLst>
              </p:cNvPr>
              <p:cNvSpPr txBox="1"/>
              <p:nvPr/>
            </p:nvSpPr>
            <p:spPr>
              <a:xfrm>
                <a:off x="5867400" y="2394799"/>
                <a:ext cx="5586529" cy="662041"/>
              </a:xfrm>
              <a:prstGeom prst="rect">
                <a:avLst/>
              </a:prstGeom>
              <a:noFill/>
              <a:ln w="38100">
                <a:solidFill>
                  <a:schemeClr val="accent1">
                    <a:lumMod val="20000"/>
                    <a:lumOff val="80000"/>
                    <a:alpha val="62043"/>
                  </a:schemeClr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CP</m:t>
                        </m:r>
                      </m:sub>
                    </m:sSub>
                    <m:d>
                      <m:d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Γ</m:t>
                            </m:r>
                          </m:e>
                          <m:sub>
                            <m:sSubSup>
                              <m:sSubSupPr>
                                <m:ctrlP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𝐵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𝑠</m:t>
                                </m:r>
                              </m:sub>
                              <m:sup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bSup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Γ</m:t>
                            </m:r>
                          </m:e>
                          <m:sub>
                            <m:sSubSup>
                              <m:sSubSupPr>
                                <m:ctrlP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𝑠</m:t>
                                </m:r>
                              </m:sub>
                              <m:sup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bSup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Γ</m:t>
                            </m:r>
                          </m:e>
                          <m:sub>
                            <m:sSubSup>
                              <m:sSubSup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𝐵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𝑠</m:t>
                                </m:r>
                              </m:sub>
                              <m:sup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bSup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sz="20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Γ</m:t>
                            </m:r>
                          </m:e>
                          <m:sub>
                            <m:sSubSup>
                              <m:sSubSup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𝑠</m:t>
                                </m:r>
                              </m:sub>
                              <m:sup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p>
                            </m:sSubSup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d>
                      </m:den>
                    </m:f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∝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sub>
                    </m:sSub>
                    <m:func>
                      <m:funcPr>
                        <m:ctrlPr>
                          <a:rPr lang="zh-CN" alt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0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altLang="zh-CN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altLang="zh-CN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sub>
                        </m:sSub>
                      </m:e>
                    </m:func>
                    <m:func>
                      <m:funcPr>
                        <m:ctrlPr>
                          <a:rPr lang="zh-CN" alt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zh-CN" sz="20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Δ</m:t>
                            </m:r>
                            <m:sSub>
                              <m:sSub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r>
                  <a:rPr lang="zh-CN" altLang="en-US" sz="20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CN" sz="20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8">
                <a:extLst>
                  <a:ext uri="{FF2B5EF4-FFF2-40B4-BE49-F238E27FC236}">
                    <a16:creationId xmlns:a16="http://schemas.microsoft.com/office/drawing/2014/main" id="{CCC6B7C0-82F7-E3EA-57CD-9F5965106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2394799"/>
                <a:ext cx="5586529" cy="6620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chemeClr val="accent1">
                    <a:lumMod val="20000"/>
                    <a:lumOff val="80000"/>
                    <a:alpha val="62043"/>
                  </a:schemeClr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0">
            <a:extLst>
              <a:ext uri="{FF2B5EF4-FFF2-40B4-BE49-F238E27FC236}">
                <a16:creationId xmlns:a16="http://schemas.microsoft.com/office/drawing/2014/main" id="{8A49E3A8-8777-97FC-B45D-704A848541FD}"/>
              </a:ext>
            </a:extLst>
          </p:cNvPr>
          <p:cNvSpPr txBox="1"/>
          <p:nvPr/>
        </p:nvSpPr>
        <p:spPr>
          <a:xfrm>
            <a:off x="984481" y="1994689"/>
            <a:ext cx="2220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对新物理非常敏感</a:t>
            </a:r>
            <a:endParaRPr lang="en-GB" sz="20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80C77BD7-F38A-A0AE-4934-7796A596F502}"/>
              </a:ext>
            </a:extLst>
          </p:cNvPr>
          <p:cNvSpPr txBox="1"/>
          <p:nvPr/>
        </p:nvSpPr>
        <p:spPr>
          <a:xfrm>
            <a:off x="5945109" y="3365848"/>
            <a:ext cx="3241539" cy="40011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0"/>
              </a:prstClr>
            </a:outerShdw>
            <a:softEdge rad="12700"/>
          </a:effectLst>
        </p:spPr>
        <p:txBody>
          <a:bodyPr wrap="square">
            <a:spAutoFit/>
          </a:bodyPr>
          <a:lstStyle/>
          <a:p>
            <a:endParaRPr lang="en-US" altLang="zh-CN" sz="2000" b="0" dirty="0">
              <a:solidFill>
                <a:srgbClr val="2A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2">
                <a:extLst>
                  <a:ext uri="{FF2B5EF4-FFF2-40B4-BE49-F238E27FC236}">
                    <a16:creationId xmlns:a16="http://schemas.microsoft.com/office/drawing/2014/main" id="{78F226A0-FFD0-7B48-1C32-5108438EB4A0}"/>
                  </a:ext>
                </a:extLst>
              </p:cNvPr>
              <p:cNvSpPr txBox="1"/>
              <p:nvPr/>
            </p:nvSpPr>
            <p:spPr>
              <a:xfrm>
                <a:off x="4876800" y="3532920"/>
                <a:ext cx="407656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 err="1">
                    <a:solidFill>
                      <a:srgbClr val="0000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Calibri" panose="020F0502020204030204" pitchFamily="34" charset="0"/>
                  </a:rPr>
                  <a:t>LHCb平均值</a:t>
                </a:r>
                <a:r>
                  <a:rPr lang="en-GB" sz="2000" dirty="0">
                    <a:solidFill>
                      <a:srgbClr val="0000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2000" i="1">
                        <a:solidFill>
                          <a:srgbClr val="2A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−42±25</m:t>
                    </m:r>
                    <m:r>
                      <m:rPr>
                        <m:nor/>
                      </m:rPr>
                      <a:rPr lang="zh-CN" altLang="en-US" sz="2000" dirty="0">
                        <a:solidFill>
                          <a:srgbClr val="2A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000" dirty="0">
                        <a:solidFill>
                          <a:srgbClr val="2A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mrad</m:t>
                    </m:r>
                  </m:oMath>
                </a14:m>
                <a:endParaRPr lang="en-US" altLang="zh-CN" sz="1800" b="0" dirty="0">
                  <a:solidFill>
                    <a:srgbClr val="2A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2">
                <a:extLst>
                  <a:ext uri="{FF2B5EF4-FFF2-40B4-BE49-F238E27FC236}">
                    <a16:creationId xmlns:a16="http://schemas.microsoft.com/office/drawing/2014/main" id="{78F226A0-FFD0-7B48-1C32-5108438EB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3532920"/>
                <a:ext cx="4076565" cy="400110"/>
              </a:xfrm>
              <a:prstGeom prst="rect">
                <a:avLst/>
              </a:prstGeom>
              <a:blipFill>
                <a:blip r:embed="rId6"/>
                <a:stretch>
                  <a:fillRect l="-1495" t="-9231" b="-2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3">
            <a:extLst>
              <a:ext uri="{FF2B5EF4-FFF2-40B4-BE49-F238E27FC236}">
                <a16:creationId xmlns:a16="http://schemas.microsoft.com/office/drawing/2014/main" id="{5DAD836E-231C-4B85-198E-B22E5A8492B0}"/>
              </a:ext>
            </a:extLst>
          </p:cNvPr>
          <p:cNvSpPr txBox="1"/>
          <p:nvPr/>
        </p:nvSpPr>
        <p:spPr>
          <a:xfrm>
            <a:off x="984481" y="2394799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底介子工厂无法测量</a:t>
            </a:r>
            <a:endParaRPr lang="en-GB" sz="20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6DE613-58C4-98E4-F2DF-80A647EA18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823" y="3596680"/>
            <a:ext cx="3488544" cy="307495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CE871EB-4C72-08FF-C2FD-4A6CB95196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8600" y="4021187"/>
            <a:ext cx="7696200" cy="26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165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7602C56-51D5-88D6-7FF2-36FFB85B4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556" y="988010"/>
            <a:ext cx="4982444" cy="157863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zh-CN" altLang="en-US" b="1" dirty="0">
                <a:latin typeface="Symbol" panose="05050102010706020507" pitchFamily="18" charset="2"/>
                <a:ea typeface="黑体" panose="02010609060101010101" pitchFamily="49" charset="-122"/>
              </a:rPr>
              <a:t>相角</a:t>
            </a:r>
            <a:r>
              <a:rPr lang="en-US" altLang="zh-CN" b="1" dirty="0">
                <a:latin typeface="Symbol" panose="05050102010706020507" pitchFamily="18" charset="2"/>
                <a:ea typeface="黑体" panose="02010609060101010101" pitchFamily="49" charset="-122"/>
              </a:rPr>
              <a:t>a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的测量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占位符 3">
                <a:extLst>
                  <a:ext uri="{FF2B5EF4-FFF2-40B4-BE49-F238E27FC236}">
                    <a16:creationId xmlns:a16="http://schemas.microsoft.com/office/drawing/2014/main" id="{3CB66A28-1F85-9E98-9D0C-95A023D9160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09600" y="1066800"/>
                <a:ext cx="10972800" cy="5151120"/>
              </a:xfrm>
            </p:spPr>
            <p:txBody>
              <a:bodyPr/>
              <a:lstStyle/>
              <a:p>
                <a:r>
                  <a:rPr lang="zh-CN" altLang="en-US" sz="2400" dirty="0">
                    <a:latin typeface="Symbol" panose="05050102010706020507" pitchFamily="18" charset="2"/>
                  </a:rPr>
                  <a:t>假定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2400" dirty="0">
                    <a:latin typeface="Symbol" panose="05050102010706020507" pitchFamily="18" charset="2"/>
                  </a:rPr>
                  <a:t>只有</a:t>
                </a:r>
                <a:r>
                  <a:rPr lang="en-US" altLang="zh-CN" sz="2400" dirty="0" err="1"/>
                  <a:t>b</a:t>
                </a:r>
                <a:r>
                  <a:rPr lang="en-US" altLang="zh-CN" sz="2400" dirty="0" err="1">
                    <a:sym typeface="Wingdings" panose="05000000000000000000" pitchFamily="2" charset="2"/>
                  </a:rPr>
                  <a:t></a:t>
                </a:r>
                <a:r>
                  <a:rPr lang="en-US" altLang="zh-CN" sz="2400" dirty="0" err="1"/>
                  <a:t>u</a:t>
                </a:r>
                <a:r>
                  <a:rPr lang="zh-CN" altLang="en-US" sz="2400" dirty="0">
                    <a:latin typeface="Symbol" panose="05050102010706020507" pitchFamily="18" charset="2"/>
                  </a:rPr>
                  <a:t>树图决定，与</a:t>
                </a:r>
                <a:r>
                  <a:rPr lang="en-US" altLang="zh-CN" sz="2400" dirty="0">
                    <a:latin typeface="Symbol" panose="05050102010706020507" pitchFamily="18" charset="2"/>
                  </a:rPr>
                  <a:t>b</a:t>
                </a:r>
                <a:r>
                  <a:rPr lang="zh-CN" altLang="en-US" sz="2400" dirty="0">
                    <a:latin typeface="Symbol" panose="05050102010706020507" pitchFamily="18" charset="2"/>
                  </a:rPr>
                  <a:t>类似</a:t>
                </a:r>
                <a:endParaRPr lang="en-US" altLang="zh-CN" sz="2400" dirty="0">
                  <a:sym typeface="Wingdings" panose="05000000000000000000" pitchFamily="2" charset="2"/>
                </a:endParaRPr>
              </a:p>
              <a:p>
                <a:endParaRPr lang="en-US" altLang="zh-CN" sz="2400" dirty="0">
                  <a:sym typeface="Wingdings" panose="05000000000000000000" pitchFamily="2" charset="2"/>
                </a:endParaRPr>
              </a:p>
              <a:p>
                <a:endParaRPr lang="en-US" altLang="zh-CN" sz="2400" dirty="0">
                  <a:sym typeface="Wingdings" panose="05000000000000000000" pitchFamily="2" charset="2"/>
                </a:endParaRPr>
              </a:p>
              <a:p>
                <a:r>
                  <a:rPr lang="zh-CN" altLang="en-US" sz="2400" dirty="0"/>
                  <a:t>然而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2400" dirty="0"/>
                  <a:t>的企鹅图贡献与树图量级相同，无法忽略</a:t>
                </a:r>
                <a:endParaRPr lang="en-US" altLang="zh-CN" sz="2400" dirty="0"/>
              </a:p>
              <a:p>
                <a:endParaRPr lang="en-US" altLang="zh-CN" sz="2400" dirty="0"/>
              </a:p>
              <a:p>
                <a:endParaRPr lang="en-US" altLang="zh-CN" sz="2400" dirty="0"/>
              </a:p>
              <a:p>
                <a:r>
                  <a:rPr lang="en-US" altLang="zh-CN" sz="2400" dirty="0"/>
                  <a:t>M. </a:t>
                </a:r>
                <a:r>
                  <a:rPr lang="en-US" altLang="zh-CN" sz="2400" dirty="0" err="1"/>
                  <a:t>Gronau</a:t>
                </a:r>
                <a:r>
                  <a:rPr lang="zh-CN" altLang="en-US" sz="2400" dirty="0"/>
                  <a:t>和</a:t>
                </a:r>
                <a:r>
                  <a:rPr lang="en-US" altLang="zh-CN" sz="2400" dirty="0"/>
                  <a:t>D. London</a:t>
                </a:r>
                <a:r>
                  <a:rPr lang="zh-CN" altLang="en-US" sz="2400" dirty="0"/>
                  <a:t>提出同位旋分析的方法，同时测量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2400" dirty="0"/>
                  <a:t>，</a:t>
                </a:r>
                <a:r>
                  <a:rPr lang="en-US" altLang="zh-CN" sz="2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a:rPr lang="en-US" altLang="zh-CN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sz="2400" dirty="0"/>
                  <a:t>和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  <m:sup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zh-CN" alt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来</m:t>
                    </m:r>
                  </m:oMath>
                </a14:m>
                <a:r>
                  <a:rPr lang="zh-CN" altLang="en-US" sz="2400" dirty="0"/>
                  <a:t>抽取</a:t>
                </a:r>
                <a:r>
                  <a:rPr lang="en-US" altLang="zh-CN" sz="2400" dirty="0">
                    <a:latin typeface="Symbol" panose="05050102010706020507" pitchFamily="18" charset="2"/>
                    <a:ea typeface="黑体" panose="02010609060101010101" pitchFamily="49" charset="-122"/>
                  </a:rPr>
                  <a:t>a</a:t>
                </a:r>
                <a:r>
                  <a:rPr lang="zh-CN" altLang="en-US" sz="2400" dirty="0">
                    <a:latin typeface="Symbol" panose="05050102010706020507" pitchFamily="18" charset="2"/>
                    <a:ea typeface="黑体" panose="02010609060101010101" pitchFamily="49" charset="-122"/>
                  </a:rPr>
                  <a:t>角</a:t>
                </a:r>
                <a:endParaRPr lang="en-US" altLang="zh-CN" sz="2400" dirty="0">
                  <a:latin typeface="Symbol" panose="05050102010706020507" pitchFamily="18" charset="2"/>
                  <a:ea typeface="黑体" panose="02010609060101010101" pitchFamily="49" charset="-122"/>
                </a:endParaRPr>
              </a:p>
              <a:p>
                <a:endParaRPr lang="en-US" altLang="zh-CN" sz="2400" dirty="0">
                  <a:latin typeface="Symbol" panose="05050102010706020507" pitchFamily="18" charset="2"/>
                  <a:ea typeface="黑体" panose="02010609060101010101" pitchFamily="49" charset="-122"/>
                </a:endParaRPr>
              </a:p>
              <a:p>
                <a:r>
                  <a:rPr lang="zh-CN" altLang="en-US" sz="2400" dirty="0">
                    <a:latin typeface="Symbol" panose="05050102010706020507" pitchFamily="18" charset="2"/>
                    <a:ea typeface="黑体" panose="02010609060101010101" pitchFamily="49" charset="-122"/>
                  </a:rPr>
                  <a:t>此外还有其他过程和方法（</a:t>
                </a:r>
                <a:r>
                  <a:rPr lang="en-US" altLang="zh-CN" sz="2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/>
                    </m:sSup>
                    <m:r>
                      <a:rPr lang="en-US" altLang="zh-CN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+/0</m:t>
                        </m:r>
                      </m:sup>
                    </m:sSup>
                    <m:sSup>
                      <m:sSup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−/0</m:t>
                        </m:r>
                      </m:sup>
                    </m:sSup>
                    <m:r>
                      <a:rPr lang="en-US" altLang="zh-CN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sz="2400" dirty="0">
                    <a:latin typeface="Symbol" panose="05050102010706020507" pitchFamily="18" charset="2"/>
                    <a:ea typeface="黑体" panose="02010609060101010101" pitchFamily="49" charset="-122"/>
                  </a:rPr>
                  <a:t>），在此不再赘述</a:t>
                </a:r>
                <a:endParaRPr lang="en-US" altLang="zh-CN" sz="2400" dirty="0">
                  <a:latin typeface="Symbol" panose="05050102010706020507" pitchFamily="18" charset="2"/>
                  <a:ea typeface="黑体" panose="02010609060101010101" pitchFamily="49" charset="-122"/>
                </a:endParaRPr>
              </a:p>
              <a:p>
                <a:endParaRPr lang="en-US" altLang="zh-CN" sz="2400" dirty="0">
                  <a:latin typeface="Symbol" panose="05050102010706020507" pitchFamily="18" charset="2"/>
                  <a:ea typeface="黑体" panose="02010609060101010101" pitchFamily="49" charset="-122"/>
                </a:endParaRPr>
              </a:p>
              <a:p>
                <a:r>
                  <a:rPr lang="zh-CN" altLang="en-US" sz="2400" dirty="0">
                    <a:latin typeface="Symbol" panose="05050102010706020507" pitchFamily="18" charset="2"/>
                    <a:ea typeface="黑体" panose="02010609060101010101" pitchFamily="49" charset="-122"/>
                  </a:rPr>
                  <a:t>受制于数据样本大小，</a:t>
                </a:r>
                <a:r>
                  <a:rPr lang="en-US" altLang="zh-CN" sz="2400" dirty="0">
                    <a:latin typeface="Symbol" panose="05050102010706020507" pitchFamily="18" charset="2"/>
                    <a:ea typeface="黑体" panose="02010609060101010101" pitchFamily="49" charset="-122"/>
                  </a:rPr>
                  <a:t>a</a:t>
                </a:r>
                <a:r>
                  <a:rPr lang="zh-CN" altLang="en-US" sz="2400" dirty="0">
                    <a:latin typeface="Symbol" panose="05050102010706020507" pitchFamily="18" charset="2"/>
                    <a:ea typeface="黑体" panose="02010609060101010101" pitchFamily="49" charset="-122"/>
                  </a:rPr>
                  <a:t>的测量精度还有很大提升空间</a:t>
                </a:r>
                <a:endParaRPr lang="en-US" altLang="zh-CN" sz="2400" dirty="0"/>
              </a:p>
            </p:txBody>
          </p:sp>
        </mc:Choice>
        <mc:Fallback xmlns="">
          <p:sp>
            <p:nvSpPr>
              <p:cNvPr id="4" name="文本占位符 3">
                <a:extLst>
                  <a:ext uri="{FF2B5EF4-FFF2-40B4-BE49-F238E27FC236}">
                    <a16:creationId xmlns:a16="http://schemas.microsoft.com/office/drawing/2014/main" id="{3CB66A28-1F85-9E98-9D0C-95A023D916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09600" y="1066800"/>
                <a:ext cx="10972800" cy="5151120"/>
              </a:xfrm>
              <a:blipFill>
                <a:blip r:embed="rId3"/>
                <a:stretch>
                  <a:fillRect l="-222" t="-1065" b="-5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7171D18A-1A98-D41B-79E4-D940A292A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8543" y="2939832"/>
            <a:ext cx="7144117" cy="59693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B17CF61-C29C-588F-A85D-3D27F6F604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0" y="1626325"/>
            <a:ext cx="4445379" cy="59693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60FDAAE-2BB6-C0FD-2D06-F511696669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8400" y="2514600"/>
            <a:ext cx="1604273" cy="63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908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68E7AD13-3765-82B3-6998-B7D696D0935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-1"/>
                <a:ext cx="12192000" cy="838199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𝒖𝒃</m:t>
                        </m:r>
                      </m:sub>
                    </m:sSub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b="1" dirty="0">
                    <a:latin typeface="Symbol" panose="05050102010706020507" pitchFamily="18" charset="2"/>
                    <a:ea typeface="黑体" panose="02010609060101010101" pitchFamily="49" charset="-122"/>
                  </a:rPr>
                  <a:t>相角</a:t>
                </a:r>
                <a14:m>
                  <m:oMath xmlns:m="http://schemas.openxmlformats.org/officeDocument/2006/math">
                    <m:r>
                      <a:rPr lang="zh-CN" altLang="en-US" b="1" i="1" dirty="0" smtClean="0">
                        <a:latin typeface="Cambria Math" panose="02040503050406030204" pitchFamily="18" charset="0"/>
                        <a:ea typeface="黑体" panose="02010609060101010101" pitchFamily="49" charset="-122"/>
                      </a:rPr>
                      <m:t>𝜸</m:t>
                    </m:r>
                  </m:oMath>
                </a14:m>
                <a:r>
                  <a:rPr lang="zh-CN" altLang="en-US" b="1" dirty="0">
                    <a:latin typeface="黑体" panose="02010609060101010101" pitchFamily="49" charset="-122"/>
                    <a:ea typeface="黑体" panose="02010609060101010101" pitchFamily="49" charset="-122"/>
                  </a:rPr>
                  <a:t>的测量</a:t>
                </a: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68E7AD13-3765-82B3-6998-B7D696D093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-1"/>
                <a:ext cx="12192000" cy="838199"/>
              </a:xfrm>
              <a:blipFill>
                <a:blip r:embed="rId2"/>
                <a:stretch>
                  <a:fillRect b="-65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占位符 3">
                <a:extLst>
                  <a:ext uri="{FF2B5EF4-FFF2-40B4-BE49-F238E27FC236}">
                    <a16:creationId xmlns:a16="http://schemas.microsoft.com/office/drawing/2014/main" id="{3CB66A28-1F85-9E98-9D0C-95A023D9160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09600" y="1066800"/>
                <a:ext cx="10972800" cy="515112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zh-CN" altLang="en-US" sz="2400" dirty="0">
                    <a:solidFill>
                      <a:srgbClr val="0000FF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en-GB" sz="2400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和</a:t>
                </a: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zh-CN" altLang="en-US" sz="2400" dirty="0">
                    <a:solidFill>
                      <a:srgbClr val="FF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 </a:t>
                </a: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干涉测量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相角</a:t>
                </a:r>
                <a:endParaRPr lang="en-CN" altLang="zh-CN" sz="24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r>
                  <a:rPr lang="en-US" altLang="zh-CN" sz="2400" i="1" dirty="0">
                    <a:ea typeface="宋体" panose="02010600030101010101" pitchFamily="2" charset="-122"/>
                  </a:rPr>
                  <a:t>B</a:t>
                </a:r>
                <a:r>
                  <a:rPr lang="en-US" altLang="zh-CN" sz="2400" i="1" baseline="30000" dirty="0">
                    <a:ea typeface="宋体" panose="02010600030101010101" pitchFamily="2" charset="-122"/>
                  </a:rPr>
                  <a:t>-</a:t>
                </a:r>
                <a:r>
                  <a:rPr lang="en-US" altLang="zh-CN" sz="2400" i="1" dirty="0">
                    <a:ea typeface="宋体" panose="02010600030101010101" pitchFamily="2" charset="-122"/>
                  </a:rPr>
                  <a:t> </a:t>
                </a:r>
                <a:r>
                  <a:rPr lang="en-US" altLang="zh-CN" sz="2400" i="1" dirty="0">
                    <a:ea typeface="宋体" panose="02010600030101010101" pitchFamily="2" charset="-122"/>
                    <a:sym typeface="Symbol" panose="05050102010706020507" pitchFamily="18" charset="2"/>
                  </a:rPr>
                  <a:t> D</a:t>
                </a:r>
                <a:r>
                  <a:rPr lang="en-US" altLang="zh-CN" sz="2400" i="1" baseline="30000" dirty="0">
                    <a:ea typeface="宋体" panose="02010600030101010101" pitchFamily="2" charset="-122"/>
                    <a:sym typeface="Symbol" panose="05050102010706020507" pitchFamily="18" charset="2"/>
                  </a:rPr>
                  <a:t>0 </a:t>
                </a:r>
                <a:r>
                  <a:rPr lang="en-US" altLang="zh-CN" sz="2400" i="1" dirty="0">
                    <a:ea typeface="宋体" panose="02010600030101010101" pitchFamily="2" charset="-122"/>
                    <a:sym typeface="Symbol" panose="05050102010706020507" pitchFamily="18" charset="2"/>
                  </a:rPr>
                  <a:t>K</a:t>
                </a:r>
                <a:r>
                  <a:rPr lang="en-US" altLang="zh-CN" sz="2400" i="1" baseline="30000" dirty="0">
                    <a:ea typeface="宋体" panose="02010600030101010101" pitchFamily="2" charset="-122"/>
                    <a:sym typeface="Symbol" panose="05050102010706020507" pitchFamily="18" charset="2"/>
                  </a:rPr>
                  <a:t>- </a:t>
                </a: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sym typeface="Symbol" panose="05050102010706020507" pitchFamily="18" charset="2"/>
                  </a:rPr>
                  <a:t>为</a:t>
                </a:r>
                <a:r>
                  <a:rPr lang="zh-CN" altLang="en-US" sz="2400" dirty="0">
                    <a:solidFill>
                      <a:srgbClr val="0000FF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sym typeface="Symbol" panose="05050102010706020507" pitchFamily="18" charset="2"/>
                  </a:rPr>
                  <a:t>黄金道</a:t>
                </a:r>
                <a:endParaRPr lang="en-US" altLang="zh-CN" sz="2400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endParaRPr lang="zh-CN" altLang="en-US" sz="2400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4" name="文本占位符 3">
                <a:extLst>
                  <a:ext uri="{FF2B5EF4-FFF2-40B4-BE49-F238E27FC236}">
                    <a16:creationId xmlns:a16="http://schemas.microsoft.com/office/drawing/2014/main" id="{3CB66A28-1F85-9E98-9D0C-95A023D916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09600" y="1066800"/>
                <a:ext cx="10972800" cy="5151120"/>
              </a:xfrm>
              <a:blipFill>
                <a:blip r:embed="rId3"/>
                <a:stretch>
                  <a:fillRect l="-222" t="-13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EBB37F65-4145-59B8-1024-A8C23185BED8}"/>
              </a:ext>
            </a:extLst>
          </p:cNvPr>
          <p:cNvGrpSpPr/>
          <p:nvPr/>
        </p:nvGrpSpPr>
        <p:grpSpPr>
          <a:xfrm>
            <a:off x="7569448" y="902609"/>
            <a:ext cx="4622552" cy="990222"/>
            <a:chOff x="7434635" y="405440"/>
            <a:chExt cx="4622552" cy="9902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19184DD-CBC8-98E8-CA37-DF4E231B8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34635" y="407449"/>
              <a:ext cx="4622552" cy="988213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5B28195-783E-A552-093E-9CDBCC775C6B}"/>
                </a:ext>
              </a:extLst>
            </p:cNvPr>
            <p:cNvSpPr/>
            <p:nvPr/>
          </p:nvSpPr>
          <p:spPr>
            <a:xfrm>
              <a:off x="10948595" y="405440"/>
              <a:ext cx="1029903" cy="481263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  <a:tailEnd type="stealth" w="lg" len="lg"/>
            </a:ln>
          </p:spPr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1D686AD9-026B-E228-1649-47114DF0D3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1758903"/>
            <a:ext cx="7919417" cy="19492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1044798-E58B-E4F9-3887-39EF1BBC0F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600" y="3574220"/>
            <a:ext cx="2515385" cy="496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A23D380-5C77-2FE8-31C6-32E40081C0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200" y="4307665"/>
            <a:ext cx="4648200" cy="22760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3EEE78C-B161-F493-31FE-D52E7DB46ADB}"/>
                  </a:ext>
                </a:extLst>
              </p:cNvPr>
              <p:cNvSpPr txBox="1"/>
              <p:nvPr/>
            </p:nvSpPr>
            <p:spPr>
              <a:xfrm>
                <a:off x="5608334" y="4385870"/>
                <a:ext cx="6504977" cy="38477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 wrap="none" lIns="36000" tIns="36000" rIns="36000" bIns="36000" rtlCol="0">
                <a:spAutoFit/>
              </a:bodyPr>
              <a:lstStyle/>
              <a:p>
                <a:r>
                  <a:rPr lang="zh-CN" altLang="en-US" sz="2000" dirty="0"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衰变率</a:t>
                </a:r>
                <a:r>
                  <a:rPr lang="en-US" altLang="zh-CN" sz="2000" b="0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:</a:t>
                </a:r>
                <a:r>
                  <a:rPr lang="zh-CN" altLang="en-US" sz="2000" b="0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Γ</m:t>
                    </m:r>
                    <m:d>
                      <m:d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±</m:t>
                            </m:r>
                          </m:sup>
                        </m:sSup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→</m:t>
                        </m:r>
                        <m:r>
                          <a:rPr lang="en-US" altLang="zh-CN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  <m:sSup>
                          <m:sSupPr>
                            <m:ctrlPr>
                              <a:rPr lang="en-US" altLang="zh-CN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altLang="zh-CN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±</m:t>
                            </m:r>
                          </m:sup>
                        </m:sSup>
                      </m:e>
                    </m:d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∝</m:t>
                    </m:r>
                    <m:sSubSup>
                      <m:sSubSup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sub>
                      <m:sup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sub>
                      <m:sup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+2</m:t>
                    </m:r>
                    <m:sSub>
                      <m:sSub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sub>
                    </m:sSub>
                    <m:sSub>
                      <m:sSub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sub>
                    </m:sSub>
                    <m:func>
                      <m:funcPr>
                        <m:ctrlPr>
                          <a:rPr lang="zh-CN" alt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0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𝛿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𝐵</m:t>
                                </m:r>
                              </m:sub>
                            </m:s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𝛿</m:t>
                                </m:r>
                              </m:e>
                              <m:sub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𝐷</m:t>
                                </m:r>
                              </m:sub>
                            </m:sSub>
                            <m:r>
                              <a:rPr lang="en-US" altLang="zh-CN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±</m:t>
                            </m:r>
                            <m:r>
                              <a:rPr lang="en-US" altLang="zh-CN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e>
                        </m:d>
                      </m:e>
                    </m:func>
                  </m:oMath>
                </a14:m>
                <a:r>
                  <a:rPr lang="zh-CN" altLang="en-US" sz="18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CN" sz="1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3EEE78C-B161-F493-31FE-D52E7DB46A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8334" y="4385870"/>
                <a:ext cx="6504977" cy="3847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0"/>
                  </a:prstClr>
                </a:outerShdw>
                <a:softEdge rad="12700"/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椭圆 12">
            <a:extLst>
              <a:ext uri="{FF2B5EF4-FFF2-40B4-BE49-F238E27FC236}">
                <a16:creationId xmlns:a16="http://schemas.microsoft.com/office/drawing/2014/main" id="{8C51CE36-ABB5-872C-EF1E-D91CD3D4D640}"/>
              </a:ext>
            </a:extLst>
          </p:cNvPr>
          <p:cNvSpPr/>
          <p:nvPr/>
        </p:nvSpPr>
        <p:spPr>
          <a:xfrm>
            <a:off x="8229600" y="4343400"/>
            <a:ext cx="457200" cy="496458"/>
          </a:xfrm>
          <a:prstGeom prst="ellipse">
            <a:avLst/>
          </a:prstGeom>
          <a:ln w="31750">
            <a:solidFill>
              <a:srgbClr val="FF0000"/>
            </a:solidFill>
          </a:ln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B34CC9B9-0B02-1E34-2ABC-9B6DBE64B979}"/>
              </a:ext>
            </a:extLst>
          </p:cNvPr>
          <p:cNvSpPr/>
          <p:nvPr/>
        </p:nvSpPr>
        <p:spPr>
          <a:xfrm>
            <a:off x="11049000" y="4380342"/>
            <a:ext cx="457200" cy="496458"/>
          </a:xfrm>
          <a:prstGeom prst="ellipse">
            <a:avLst/>
          </a:prstGeom>
          <a:ln w="31750">
            <a:solidFill>
              <a:srgbClr val="FF0000"/>
            </a:solidFill>
          </a:ln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161374EE-E6C0-8CD1-7D35-F6635AD3B388}"/>
              </a:ext>
            </a:extLst>
          </p:cNvPr>
          <p:cNvSpPr/>
          <p:nvPr/>
        </p:nvSpPr>
        <p:spPr>
          <a:xfrm>
            <a:off x="9677400" y="4380342"/>
            <a:ext cx="457200" cy="496458"/>
          </a:xfrm>
          <a:prstGeom prst="ellipse">
            <a:avLst/>
          </a:prstGeom>
          <a:ln w="31750">
            <a:solidFill>
              <a:srgbClr val="FF0000"/>
            </a:solidFill>
          </a:ln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EF32B72-E811-3C6E-7143-7193594B9AD4}"/>
              </a:ext>
            </a:extLst>
          </p:cNvPr>
          <p:cNvSpPr txBox="1"/>
          <p:nvPr/>
        </p:nvSpPr>
        <p:spPr>
          <a:xfrm>
            <a:off x="8529017" y="5428901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B</a:t>
            </a:r>
            <a:r>
              <a:rPr lang="zh-CN" altLang="en-US" dirty="0">
                <a:solidFill>
                  <a:srgbClr val="FF0000"/>
                </a:solidFill>
              </a:rPr>
              <a:t>实验无法测量，必须由粲工厂提供！</a:t>
            </a: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8E8872A3-4BCA-7929-B194-8F95ED665298}"/>
              </a:ext>
            </a:extLst>
          </p:cNvPr>
          <p:cNvCxnSpPr>
            <a:stCxn id="13" idx="5"/>
          </p:cNvCxnSpPr>
          <p:nvPr/>
        </p:nvCxnSpPr>
        <p:spPr bwMode="auto">
          <a:xfrm>
            <a:off x="8619845" y="4767153"/>
            <a:ext cx="752755" cy="564616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A4FB83F9-2C3B-AB4A-9D6E-F4F3BC5D71EC}"/>
              </a:ext>
            </a:extLst>
          </p:cNvPr>
          <p:cNvCxnSpPr>
            <a:cxnSpLocks/>
          </p:cNvCxnSpPr>
          <p:nvPr/>
        </p:nvCxnSpPr>
        <p:spPr bwMode="auto">
          <a:xfrm flipH="1">
            <a:off x="10363200" y="4875054"/>
            <a:ext cx="895483" cy="534515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EC2EFFA7-20DD-10A9-EF95-020575C2F29D}"/>
              </a:ext>
            </a:extLst>
          </p:cNvPr>
          <p:cNvCxnSpPr>
            <a:cxnSpLocks/>
          </p:cNvCxnSpPr>
          <p:nvPr/>
        </p:nvCxnSpPr>
        <p:spPr bwMode="auto">
          <a:xfrm flipH="1">
            <a:off x="9829800" y="4867778"/>
            <a:ext cx="145629" cy="577894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7" name="图片 16">
            <a:extLst>
              <a:ext uri="{FF2B5EF4-FFF2-40B4-BE49-F238E27FC236}">
                <a16:creationId xmlns:a16="http://schemas.microsoft.com/office/drawing/2014/main" id="{86AE65D2-3568-7835-2B5D-EEBCBB63D5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88556" y="1997239"/>
            <a:ext cx="1520888" cy="75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81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en-GB" altLang="zh-CN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粒子物理学试图回答古老的问题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678DC30-D067-ECF9-6848-C953AF607274}"/>
              </a:ext>
            </a:extLst>
          </p:cNvPr>
          <p:cNvSpPr txBox="1">
            <a:spLocks/>
          </p:cNvSpPr>
          <p:nvPr/>
        </p:nvSpPr>
        <p:spPr bwMode="auto">
          <a:xfrm>
            <a:off x="4455024" y="1018520"/>
            <a:ext cx="6593976" cy="1207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v"/>
              <a:defRPr sz="18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7388" indent="-3444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30288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o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201737" indent="-1714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297113" indent="-468313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CN" sz="2400" kern="0" dirty="0">
                <a:solidFill>
                  <a:srgbClr val="0000FF"/>
                </a:solidFill>
              </a:rPr>
              <a:t>组成世界的最基本粒子是什么</a:t>
            </a:r>
            <a:endParaRPr lang="en-US" sz="2400" kern="0" dirty="0">
              <a:solidFill>
                <a:srgbClr val="0000FF"/>
              </a:solidFill>
            </a:endParaRPr>
          </a:p>
          <a:p>
            <a:endParaRPr lang="en-US" altLang="zh-CN" sz="2400" dirty="0">
              <a:solidFill>
                <a:srgbClr val="0000FF"/>
              </a:solidFill>
            </a:endParaRPr>
          </a:p>
          <a:p>
            <a:r>
              <a:rPr lang="en-CN" altLang="zh-CN" sz="2400" dirty="0">
                <a:solidFill>
                  <a:srgbClr val="0000FF"/>
                </a:solidFill>
              </a:rPr>
              <a:t>基本粒子之间的相互作用规律是什么</a:t>
            </a:r>
            <a:endParaRPr lang="en-GB" altLang="zh-CN" sz="2400" dirty="0">
              <a:solidFill>
                <a:srgbClr val="0000FF"/>
              </a:solidFill>
            </a:endParaRPr>
          </a:p>
        </p:txBody>
      </p:sp>
      <p:pic>
        <p:nvPicPr>
          <p:cNvPr id="7" name="Picture 1" descr="page3image106250656">
            <a:extLst>
              <a:ext uri="{FF2B5EF4-FFF2-40B4-BE49-F238E27FC236}">
                <a16:creationId xmlns:a16="http://schemas.microsoft.com/office/drawing/2014/main" id="{CB86551D-DE89-E82D-F7DC-89C4CAA7E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75" y="1075716"/>
            <a:ext cx="2006600" cy="29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99C7F5E-C349-C241-16C8-F0770A790B34}"/>
              </a:ext>
            </a:extLst>
          </p:cNvPr>
          <p:cNvSpPr txBox="1">
            <a:spLocks/>
          </p:cNvSpPr>
          <p:nvPr/>
        </p:nvSpPr>
        <p:spPr>
          <a:xfrm>
            <a:off x="4455024" y="1722779"/>
            <a:ext cx="6252734" cy="687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>
              <a:solidFill>
                <a:srgbClr val="0000FF"/>
              </a:solidFill>
            </a:endParaRPr>
          </a:p>
        </p:txBody>
      </p:sp>
      <p:pic>
        <p:nvPicPr>
          <p:cNvPr id="9" name="Picture 4" descr="Chinese Zodiac Signs &amp; Elements - Order - Traits | Years | Characteristics">
            <a:extLst>
              <a:ext uri="{FF2B5EF4-FFF2-40B4-BE49-F238E27FC236}">
                <a16:creationId xmlns:a16="http://schemas.microsoft.com/office/drawing/2014/main" id="{946BFA87-9ADB-0572-4402-EB30CE987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986" y="2898485"/>
            <a:ext cx="3315756" cy="354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16">
            <a:extLst>
              <a:ext uri="{FF2B5EF4-FFF2-40B4-BE49-F238E27FC236}">
                <a16:creationId xmlns:a16="http://schemas.microsoft.com/office/drawing/2014/main" id="{9E3A3101-64D1-DE15-83DD-4897C9F0DFC3}"/>
              </a:ext>
            </a:extLst>
          </p:cNvPr>
          <p:cNvGrpSpPr/>
          <p:nvPr/>
        </p:nvGrpSpPr>
        <p:grpSpPr>
          <a:xfrm>
            <a:off x="4898577" y="2519717"/>
            <a:ext cx="5677355" cy="4175809"/>
            <a:chOff x="4898577" y="2519717"/>
            <a:chExt cx="5677355" cy="4175809"/>
          </a:xfrm>
        </p:grpSpPr>
        <p:pic>
          <p:nvPicPr>
            <p:cNvPr id="11" name="Picture 7" descr="福娃贝贝">
              <a:extLst>
                <a:ext uri="{FF2B5EF4-FFF2-40B4-BE49-F238E27FC236}">
                  <a16:creationId xmlns:a16="http://schemas.microsoft.com/office/drawing/2014/main" id="{996DF729-C38F-FF61-8A0F-271672824F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07088" y="5492749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9" descr="福娃晶晶">
              <a:extLst>
                <a:ext uri="{FF2B5EF4-FFF2-40B4-BE49-F238E27FC236}">
                  <a16:creationId xmlns:a16="http://schemas.microsoft.com/office/drawing/2014/main" id="{70236D8B-FCF5-718A-2085-96298D383C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8577" y="302455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1" descr="福娃欢欢">
              <a:extLst>
                <a:ext uri="{FF2B5EF4-FFF2-40B4-BE49-F238E27FC236}">
                  <a16:creationId xmlns:a16="http://schemas.microsoft.com/office/drawing/2014/main" id="{73E28BC7-43F1-2DF1-6D03-FBB2616C83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7946" y="2519717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5" descr="福娃迎迎">
              <a:extLst>
                <a:ext uri="{FF2B5EF4-FFF2-40B4-BE49-F238E27FC236}">
                  <a16:creationId xmlns:a16="http://schemas.microsoft.com/office/drawing/2014/main" id="{59651135-1B47-56F8-6C34-CD837B71F0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5932" y="3882696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7" descr="福娃妮妮">
              <a:extLst>
                <a:ext uri="{FF2B5EF4-FFF2-40B4-BE49-F238E27FC236}">
                  <a16:creationId xmlns:a16="http://schemas.microsoft.com/office/drawing/2014/main" id="{5A987246-BA74-DCAD-2863-068A503639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3441" y="5615526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8" descr="page12image107024032">
            <a:extLst>
              <a:ext uri="{FF2B5EF4-FFF2-40B4-BE49-F238E27FC236}">
                <a16:creationId xmlns:a16="http://schemas.microsoft.com/office/drawing/2014/main" id="{B90BF27A-BB6D-2CBD-AB52-5163F4E03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93" y="4351057"/>
            <a:ext cx="3309277" cy="209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8082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en-US" altLang="zh-CN" b="1" dirty="0">
                <a:latin typeface="Symbol" panose="05050102010706020507" pitchFamily="18" charset="2"/>
              </a:rPr>
              <a:t>g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角的测量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文本占位符 3">
            <a:extLst>
              <a:ext uri="{FF2B5EF4-FFF2-40B4-BE49-F238E27FC236}">
                <a16:creationId xmlns:a16="http://schemas.microsoft.com/office/drawing/2014/main" id="{9B150C76-A4AA-D07C-4C9B-A1FB5B3A3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4876800"/>
            <a:ext cx="10972800" cy="1752600"/>
          </a:xfrm>
        </p:spPr>
        <p:txBody>
          <a:bodyPr/>
          <a:lstStyle/>
          <a:p>
            <a:r>
              <a:rPr lang="en-US" altLang="zh-CN" sz="2400" dirty="0" err="1"/>
              <a:t>LHCb</a:t>
            </a:r>
            <a:r>
              <a:rPr lang="en-US" altLang="zh-CN" sz="2400" dirty="0"/>
              <a:t> </a:t>
            </a:r>
            <a:r>
              <a:rPr lang="zh-CN" altLang="en-US" sz="2400" dirty="0"/>
              <a:t>实验主导目前</a:t>
            </a:r>
            <a:r>
              <a:rPr lang="en-US" altLang="zh-CN" sz="2400" dirty="0">
                <a:latin typeface="Symbol" panose="05050102010706020507" pitchFamily="18" charset="2"/>
              </a:rPr>
              <a:t>g</a:t>
            </a:r>
            <a:r>
              <a:rPr lang="zh-CN" altLang="en-US" sz="2400" dirty="0">
                <a:latin typeface="Symbol" panose="05050102010706020507" pitchFamily="18" charset="2"/>
              </a:rPr>
              <a:t>角的测量精度</a:t>
            </a:r>
            <a:endParaRPr lang="en-US" altLang="zh-CN" sz="2400" dirty="0"/>
          </a:p>
          <a:p>
            <a:r>
              <a:rPr lang="zh-CN" altLang="en-US" sz="2400" dirty="0"/>
              <a:t>需要尽可能多的加入更多过程</a:t>
            </a:r>
            <a:endParaRPr lang="en-US" altLang="zh-CN" sz="2400" dirty="0"/>
          </a:p>
          <a:p>
            <a:r>
              <a:rPr lang="zh-CN" altLang="en-US" sz="2400" dirty="0"/>
              <a:t>需要来自粲工厂的强参数作为输入</a:t>
            </a:r>
            <a:endParaRPr lang="en-US" altLang="zh-CN" sz="24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AA5CE0D-F37D-BA66-AD2F-F66D4B4B4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104117"/>
            <a:ext cx="4953000" cy="35067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8A07389-35A5-7063-38BB-0510D0E9F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120" y="1227877"/>
            <a:ext cx="4419600" cy="287824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B8C767C-AA1D-724B-56F7-A931A5BE64B7}"/>
              </a:ext>
            </a:extLst>
          </p:cNvPr>
          <p:cNvSpPr/>
          <p:nvPr/>
        </p:nvSpPr>
        <p:spPr>
          <a:xfrm>
            <a:off x="3238500" y="2940153"/>
            <a:ext cx="2857500" cy="1143000"/>
          </a:xfrm>
          <a:prstGeom prst="rect">
            <a:avLst/>
          </a:prstGeom>
          <a:ln w="22225">
            <a:solidFill>
              <a:srgbClr val="FF0000"/>
            </a:solidFill>
          </a:ln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C9EE8C79-4E14-7EE0-BB8E-B04DA17A2FEA}"/>
              </a:ext>
            </a:extLst>
          </p:cNvPr>
          <p:cNvCxnSpPr>
            <a:cxnSpLocks/>
          </p:cNvCxnSpPr>
          <p:nvPr/>
        </p:nvCxnSpPr>
        <p:spPr bwMode="auto">
          <a:xfrm flipV="1">
            <a:off x="6096000" y="2667000"/>
            <a:ext cx="914400" cy="286484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8732756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粲介子衰变的一些记号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占位符 3">
                <a:extLst>
                  <a:ext uri="{FF2B5EF4-FFF2-40B4-BE49-F238E27FC236}">
                    <a16:creationId xmlns:a16="http://schemas.microsoft.com/office/drawing/2014/main" id="{3CB66A28-1F85-9E98-9D0C-95A023D9160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09600" y="1066800"/>
                <a:ext cx="10972800" cy="5151120"/>
              </a:xfrm>
            </p:spPr>
            <p:txBody>
              <a:bodyPr/>
              <a:lstStyle/>
              <a:p>
                <a:r>
                  <a:rPr lang="zh-CN" altLang="en-US" sz="2400" dirty="0"/>
                  <a:t>卡比波允许过程（</a:t>
                </a:r>
                <a:r>
                  <a:rPr lang="en-US" altLang="zh-CN" sz="2400" dirty="0" err="1"/>
                  <a:t>Cabibbo-Favour,CF</a:t>
                </a:r>
                <a:r>
                  <a:rPr lang="zh-CN" altLang="en-US" sz="2400" dirty="0"/>
                  <a:t>）</a:t>
                </a:r>
                <a:endParaRPr lang="en-US" altLang="zh-CN" sz="2400" dirty="0"/>
              </a:p>
              <a:p>
                <a:endParaRPr lang="en-US" altLang="zh-CN" sz="2400" dirty="0"/>
              </a:p>
              <a:p>
                <a:r>
                  <a:rPr lang="zh-CN" altLang="en-US" sz="2400" dirty="0"/>
                  <a:t>单比波允许过程（</a:t>
                </a:r>
                <a:r>
                  <a:rPr lang="en-US" altLang="zh-CN" sz="2400" dirty="0"/>
                  <a:t>Singly </a:t>
                </a:r>
                <a:r>
                  <a:rPr lang="en-US" altLang="zh-CN" sz="2400" dirty="0" err="1"/>
                  <a:t>Cabibbo</a:t>
                </a:r>
                <a:r>
                  <a:rPr lang="en-US" altLang="zh-CN" sz="2400" dirty="0"/>
                  <a:t>-Suppressed,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SCS</a:t>
                </a:r>
                <a:r>
                  <a:rPr lang="zh-CN" altLang="en-US" sz="2400" dirty="0"/>
                  <a:t>），一般为</a:t>
                </a:r>
                <a:r>
                  <a:rPr lang="en-US" altLang="zh-CN" sz="2400" dirty="0"/>
                  <a:t>CP</a:t>
                </a:r>
                <a:r>
                  <a:rPr lang="zh-CN" altLang="en-US" sz="2400" dirty="0"/>
                  <a:t>本征态</a:t>
                </a:r>
                <a:endParaRPr lang="en-US" altLang="zh-CN" sz="2400" dirty="0"/>
              </a:p>
              <a:p>
                <a:endParaRPr lang="en-US" altLang="zh-CN" sz="2400" dirty="0"/>
              </a:p>
              <a:p>
                <a:r>
                  <a:rPr lang="zh-CN" altLang="en-US" sz="2400" dirty="0"/>
                  <a:t>双卡比波压低过程（</a:t>
                </a:r>
                <a:r>
                  <a:rPr lang="en-US" altLang="zh-CN" sz="2400" dirty="0"/>
                  <a:t>Doubly </a:t>
                </a:r>
                <a:r>
                  <a:rPr lang="en-US" altLang="zh-CN" sz="2400" dirty="0" err="1"/>
                  <a:t>Cabibbo</a:t>
                </a:r>
                <a:r>
                  <a:rPr lang="en-US" altLang="zh-CN" sz="2400" dirty="0"/>
                  <a:t>-Suppressed,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DCS</a:t>
                </a:r>
                <a:r>
                  <a:rPr lang="zh-CN" altLang="en-US" sz="2400" dirty="0"/>
                  <a:t>）</a:t>
                </a:r>
                <a:endParaRPr lang="en-US" altLang="zh-CN" sz="2400" dirty="0"/>
              </a:p>
              <a:p>
                <a:endParaRPr lang="en-US" altLang="zh-CN" sz="2400" dirty="0"/>
              </a:p>
              <a:p>
                <a:r>
                  <a:rPr lang="zh-CN" altLang="en-US" sz="2400" dirty="0"/>
                  <a:t>末态是</a:t>
                </a:r>
                <a:r>
                  <a:rPr lang="en-US" altLang="zh-CN" sz="2400" dirty="0"/>
                  <a:t>K-</a:t>
                </a:r>
                <a:r>
                  <a:rPr lang="en-US" altLang="zh-CN" sz="2400" dirty="0">
                    <a:latin typeface="Symbol" panose="05050102010706020507" pitchFamily="18" charset="2"/>
                  </a:rPr>
                  <a:t>p</a:t>
                </a:r>
                <a:r>
                  <a:rPr lang="en-US" altLang="zh-CN" sz="2400" dirty="0"/>
                  <a:t>+,</a:t>
                </a:r>
                <a:r>
                  <a:rPr lang="zh-CN" altLang="en-US" sz="2400" dirty="0"/>
                  <a:t>初态既可能是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sz="2400" dirty="0"/>
                  <a:t>也可能是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40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4" name="文本占位符 3">
                <a:extLst>
                  <a:ext uri="{FF2B5EF4-FFF2-40B4-BE49-F238E27FC236}">
                    <a16:creationId xmlns:a16="http://schemas.microsoft.com/office/drawing/2014/main" id="{3CB66A28-1F85-9E98-9D0C-95A023D916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09600" y="1066800"/>
                <a:ext cx="10972800" cy="5151120"/>
              </a:xfrm>
              <a:blipFill>
                <a:blip r:embed="rId2"/>
                <a:stretch>
                  <a:fillRect l="-222" t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组合 72">
            <a:extLst>
              <a:ext uri="{FF2B5EF4-FFF2-40B4-BE49-F238E27FC236}">
                <a16:creationId xmlns:a16="http://schemas.microsoft.com/office/drawing/2014/main" id="{1629D76B-8533-8940-B3E5-ED4F8484380A}"/>
              </a:ext>
            </a:extLst>
          </p:cNvPr>
          <p:cNvGrpSpPr/>
          <p:nvPr/>
        </p:nvGrpSpPr>
        <p:grpSpPr>
          <a:xfrm>
            <a:off x="381000" y="4308220"/>
            <a:ext cx="11298880" cy="2327784"/>
            <a:chOff x="304800" y="2796725"/>
            <a:chExt cx="11298880" cy="2327784"/>
          </a:xfrm>
        </p:grpSpPr>
        <p:graphicFrame>
          <p:nvGraphicFramePr>
            <p:cNvPr id="5" name="Object 3">
              <a:extLst>
                <a:ext uri="{FF2B5EF4-FFF2-40B4-BE49-F238E27FC236}">
                  <a16:creationId xmlns:a16="http://schemas.microsoft.com/office/drawing/2014/main" id="{7E3A36CF-2E24-B0B7-AB03-1E2AD6386D7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18567315"/>
                </p:ext>
              </p:extLst>
            </p:nvPr>
          </p:nvGraphicFramePr>
          <p:xfrm>
            <a:off x="1524000" y="3441700"/>
            <a:ext cx="473075" cy="533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203040" imgH="228600" progId="Equation.3">
                    <p:embed/>
                  </p:oleObj>
                </mc:Choice>
                <mc:Fallback>
                  <p:oleObj name="Equation" r:id="rId3" imgW="203040" imgH="228600" progId="Equation.3">
                    <p:embed/>
                    <p:pic>
                      <p:nvPicPr>
                        <p:cNvPr id="598019" name="Object 3">
                          <a:extLst>
                            <a:ext uri="{FF2B5EF4-FFF2-40B4-BE49-F238E27FC236}">
                              <a16:creationId xmlns:a16="http://schemas.microsoft.com/office/drawing/2014/main" id="{D1E38F8B-9748-C9A6-730D-FFD8C48A603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24000" y="3441700"/>
                          <a:ext cx="473075" cy="533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5400">
                              <a:solidFill>
                                <a:srgbClr val="CC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4">
              <a:extLst>
                <a:ext uri="{FF2B5EF4-FFF2-40B4-BE49-F238E27FC236}">
                  <a16:creationId xmlns:a16="http://schemas.microsoft.com/office/drawing/2014/main" id="{8E13301C-B738-6F9A-906F-D0EE509EC2D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57500921"/>
                </p:ext>
              </p:extLst>
            </p:nvPr>
          </p:nvGraphicFramePr>
          <p:xfrm>
            <a:off x="2286000" y="3233737"/>
            <a:ext cx="331788" cy="3508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228600" imgH="241200" progId="Equation.3">
                    <p:embed/>
                  </p:oleObj>
                </mc:Choice>
                <mc:Fallback>
                  <p:oleObj name="Equation" r:id="rId5" imgW="228600" imgH="241200" progId="Equation.3">
                    <p:embed/>
                    <p:pic>
                      <p:nvPicPr>
                        <p:cNvPr id="598020" name="Object 4">
                          <a:extLst>
                            <a:ext uri="{FF2B5EF4-FFF2-40B4-BE49-F238E27FC236}">
                              <a16:creationId xmlns:a16="http://schemas.microsoft.com/office/drawing/2014/main" id="{8EEE2A82-EE9B-08EC-1CFD-4E5A6C4E7E9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86000" y="3233737"/>
                          <a:ext cx="331788" cy="3508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5400">
                              <a:solidFill>
                                <a:srgbClr val="CC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Line 5">
              <a:extLst>
                <a:ext uri="{FF2B5EF4-FFF2-40B4-BE49-F238E27FC236}">
                  <a16:creationId xmlns:a16="http://schemas.microsoft.com/office/drawing/2014/main" id="{F5523D4C-634C-2B3E-6621-5F81BA7857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6800" y="3975100"/>
              <a:ext cx="1600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C04CF8AD-B428-80EE-A5ED-1DD5A54D4F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28800" y="3670300"/>
              <a:ext cx="6096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Line 7">
              <a:extLst>
                <a:ext uri="{FF2B5EF4-FFF2-40B4-BE49-F238E27FC236}">
                  <a16:creationId xmlns:a16="http://schemas.microsoft.com/office/drawing/2014/main" id="{BC9816A9-E51E-8B0E-06E6-DA6A11D2C7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38400" y="3213100"/>
              <a:ext cx="60960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3878080B-F1CE-BF2C-C1B4-E32EBB03DB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38400" y="3517900"/>
              <a:ext cx="7620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Line 9">
              <a:extLst>
                <a:ext uri="{FF2B5EF4-FFF2-40B4-BE49-F238E27FC236}">
                  <a16:creationId xmlns:a16="http://schemas.microsoft.com/office/drawing/2014/main" id="{7C8B5066-B726-6715-9B03-E6CECB9B92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66800" y="4279900"/>
              <a:ext cx="1524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A48160E1-5C35-8086-7734-D0BBAAC064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000" y="3748087"/>
              <a:ext cx="2857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zh-CN" sz="1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c</a:t>
              </a:r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67663C76-65CD-1803-F00F-7A3EC256DB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0800" y="3748087"/>
              <a:ext cx="2730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zh-CN" sz="1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s</a:t>
              </a:r>
            </a:p>
          </p:txBody>
        </p:sp>
        <p:sp>
          <p:nvSpPr>
            <p:cNvPr id="14" name="Text Box 12">
              <a:extLst>
                <a:ext uri="{FF2B5EF4-FFF2-40B4-BE49-F238E27FC236}">
                  <a16:creationId xmlns:a16="http://schemas.microsoft.com/office/drawing/2014/main" id="{9F3B41EE-E5AD-4712-3EBB-CC5BCC5E20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000" y="4052887"/>
              <a:ext cx="3683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zh-CN" sz="1800" u="sng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u</a:t>
              </a:r>
              <a:r>
                <a:rPr kumimoji="0" lang="en-US" altLang="zh-CN" sz="1800" b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 </a:t>
              </a:r>
              <a:endParaRPr kumimoji="0" lang="en-US" altLang="zh-CN" sz="1200" b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5" name="Text Box 13">
              <a:extLst>
                <a:ext uri="{FF2B5EF4-FFF2-40B4-BE49-F238E27FC236}">
                  <a16:creationId xmlns:a16="http://schemas.microsoft.com/office/drawing/2014/main" id="{DCE34F16-1596-7097-79EC-AEB9CBC95D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1800" y="2986087"/>
              <a:ext cx="311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zh-CN" sz="1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u</a:t>
              </a:r>
            </a:p>
          </p:txBody>
        </p:sp>
        <p:sp>
          <p:nvSpPr>
            <p:cNvPr id="16" name="Text Box 14">
              <a:extLst>
                <a:ext uri="{FF2B5EF4-FFF2-40B4-BE49-F238E27FC236}">
                  <a16:creationId xmlns:a16="http://schemas.microsoft.com/office/drawing/2014/main" id="{21D2BBF8-BA1F-832E-3318-7441BE6F88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4200" y="3290887"/>
              <a:ext cx="311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zh-CN" sz="1800" u="sng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d</a:t>
              </a:r>
            </a:p>
          </p:txBody>
        </p:sp>
        <p:sp>
          <p:nvSpPr>
            <p:cNvPr id="17" name="Text Box 15">
              <a:extLst>
                <a:ext uri="{FF2B5EF4-FFF2-40B4-BE49-F238E27FC236}">
                  <a16:creationId xmlns:a16="http://schemas.microsoft.com/office/drawing/2014/main" id="{13C2AEA1-39FF-2537-2E60-A9240418E8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0800" y="4052887"/>
              <a:ext cx="311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zh-CN" sz="1800" u="sng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u</a:t>
              </a:r>
            </a:p>
          </p:txBody>
        </p:sp>
        <p:sp>
          <p:nvSpPr>
            <p:cNvPr id="18" name="Text Box 17">
              <a:extLst>
                <a:ext uri="{FF2B5EF4-FFF2-40B4-BE49-F238E27FC236}">
                  <a16:creationId xmlns:a16="http://schemas.microsoft.com/office/drawing/2014/main" id="{8B532BDF-C904-EB1A-9794-9DB6F9A895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0" y="3900487"/>
              <a:ext cx="3873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zh-CN" sz="1800" i="1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K</a:t>
              </a:r>
              <a:r>
                <a:rPr kumimoji="0" lang="en-US" altLang="zh-CN" sz="1800" i="1" baseline="30000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-</a:t>
              </a:r>
            </a:p>
          </p:txBody>
        </p:sp>
        <p:sp>
          <p:nvSpPr>
            <p:cNvPr id="19" name="AutoShape 18">
              <a:extLst>
                <a:ext uri="{FF2B5EF4-FFF2-40B4-BE49-F238E27FC236}">
                  <a16:creationId xmlns:a16="http://schemas.microsoft.com/office/drawing/2014/main" id="{8883E855-FF61-777A-29CE-1AA33A274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600" y="3979862"/>
              <a:ext cx="152400" cy="304800"/>
            </a:xfrm>
            <a:prstGeom prst="rightBrace">
              <a:avLst>
                <a:gd name="adj1" fmla="val 16667"/>
                <a:gd name="adj2" fmla="val 38750"/>
              </a:avLst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0" name="AutoShape 19">
              <a:extLst>
                <a:ext uri="{FF2B5EF4-FFF2-40B4-BE49-F238E27FC236}">
                  <a16:creationId xmlns:a16="http://schemas.microsoft.com/office/drawing/2014/main" id="{A83E5507-975D-575C-7603-0E8B7CB7213E}"/>
                </a:ext>
              </a:extLst>
            </p:cNvPr>
            <p:cNvSpPr>
              <a:spLocks/>
            </p:cNvSpPr>
            <p:nvPr/>
          </p:nvSpPr>
          <p:spPr bwMode="auto">
            <a:xfrm rot="19487307">
              <a:off x="3276600" y="3060700"/>
              <a:ext cx="152400" cy="304800"/>
            </a:xfrm>
            <a:prstGeom prst="rightBrace">
              <a:avLst>
                <a:gd name="adj1" fmla="val 16667"/>
                <a:gd name="adj2" fmla="val 38750"/>
              </a:avLst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1" name="Text Box 20">
              <a:extLst>
                <a:ext uri="{FF2B5EF4-FFF2-40B4-BE49-F238E27FC236}">
                  <a16:creationId xmlns:a16="http://schemas.microsoft.com/office/drawing/2014/main" id="{1836459C-B251-BC99-4ADA-32AF93EBBB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1200" y="3619500"/>
              <a:ext cx="319088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zh-CN" sz="1200" i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W</a:t>
              </a:r>
            </a:p>
          </p:txBody>
        </p:sp>
        <p:graphicFrame>
          <p:nvGraphicFramePr>
            <p:cNvPr id="22" name="Object 24">
              <a:extLst>
                <a:ext uri="{FF2B5EF4-FFF2-40B4-BE49-F238E27FC236}">
                  <a16:creationId xmlns:a16="http://schemas.microsoft.com/office/drawing/2014/main" id="{17BB2244-E6AC-F356-D660-09E65EF4297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45944271"/>
                </p:ext>
              </p:extLst>
            </p:nvPr>
          </p:nvGraphicFramePr>
          <p:xfrm>
            <a:off x="5181600" y="3441700"/>
            <a:ext cx="466725" cy="495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215640" imgH="228600" progId="Equation.3">
                    <p:embed/>
                  </p:oleObj>
                </mc:Choice>
                <mc:Fallback>
                  <p:oleObj name="Equation" r:id="rId7" imgW="215640" imgH="228600" progId="Equation.3">
                    <p:embed/>
                    <p:pic>
                      <p:nvPicPr>
                        <p:cNvPr id="598040" name="Object 24">
                          <a:extLst>
                            <a:ext uri="{FF2B5EF4-FFF2-40B4-BE49-F238E27FC236}">
                              <a16:creationId xmlns:a16="http://schemas.microsoft.com/office/drawing/2014/main" id="{E637D4B7-F4C9-5087-3211-3C9E4B250CD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81600" y="3441700"/>
                          <a:ext cx="466725" cy="495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5400">
                              <a:solidFill>
                                <a:srgbClr val="CC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5">
              <a:extLst>
                <a:ext uri="{FF2B5EF4-FFF2-40B4-BE49-F238E27FC236}">
                  <a16:creationId xmlns:a16="http://schemas.microsoft.com/office/drawing/2014/main" id="{2BFAD5F1-7A19-9C27-423C-246BEF5329F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35231250"/>
                </p:ext>
              </p:extLst>
            </p:nvPr>
          </p:nvGraphicFramePr>
          <p:xfrm>
            <a:off x="5867400" y="3213100"/>
            <a:ext cx="376238" cy="4460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203040" imgH="241200" progId="Equation.3">
                    <p:embed/>
                  </p:oleObj>
                </mc:Choice>
                <mc:Fallback>
                  <p:oleObj name="Equation" r:id="rId9" imgW="203040" imgH="241200" progId="Equation.3">
                    <p:embed/>
                    <p:pic>
                      <p:nvPicPr>
                        <p:cNvPr id="598041" name="Object 25">
                          <a:extLst>
                            <a:ext uri="{FF2B5EF4-FFF2-40B4-BE49-F238E27FC236}">
                              <a16:creationId xmlns:a16="http://schemas.microsoft.com/office/drawing/2014/main" id="{E0C68715-AC1F-A8AB-C201-31ECE2C80F2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67400" y="3213100"/>
                          <a:ext cx="376238" cy="4460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5400">
                              <a:solidFill>
                                <a:srgbClr val="CC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Line 26">
              <a:extLst>
                <a:ext uri="{FF2B5EF4-FFF2-40B4-BE49-F238E27FC236}">
                  <a16:creationId xmlns:a16="http://schemas.microsoft.com/office/drawing/2014/main" id="{EDB8B11A-BACB-6906-FE0B-943746736B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4400" y="3975100"/>
              <a:ext cx="1600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Line 27">
              <a:extLst>
                <a:ext uri="{FF2B5EF4-FFF2-40B4-BE49-F238E27FC236}">
                  <a16:creationId xmlns:a16="http://schemas.microsoft.com/office/drawing/2014/main" id="{B5C200CB-51C8-DFF6-F715-9BAAAA3A94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86400" y="3670300"/>
              <a:ext cx="6096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Line 28">
              <a:extLst>
                <a:ext uri="{FF2B5EF4-FFF2-40B4-BE49-F238E27FC236}">
                  <a16:creationId xmlns:a16="http://schemas.microsoft.com/office/drawing/2014/main" id="{7DFEA06D-5331-33C4-9F79-ED3CCEA96F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96000" y="3213100"/>
              <a:ext cx="60960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Line 29">
              <a:extLst>
                <a:ext uri="{FF2B5EF4-FFF2-40B4-BE49-F238E27FC236}">
                  <a16:creationId xmlns:a16="http://schemas.microsoft.com/office/drawing/2014/main" id="{9D716EF4-7BA8-EDBA-694D-594DC2935B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96000" y="3517900"/>
              <a:ext cx="7620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Line 30">
              <a:extLst>
                <a:ext uri="{FF2B5EF4-FFF2-40B4-BE49-F238E27FC236}">
                  <a16:creationId xmlns:a16="http://schemas.microsoft.com/office/drawing/2014/main" id="{9C1A0813-F8D4-25E8-ECD9-1AF6961B60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24400" y="4279900"/>
              <a:ext cx="1524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" name="Text Box 31">
              <a:extLst>
                <a:ext uri="{FF2B5EF4-FFF2-40B4-BE49-F238E27FC236}">
                  <a16:creationId xmlns:a16="http://schemas.microsoft.com/office/drawing/2014/main" id="{77FFA4E6-B2AD-737B-F281-9EE6B24189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9600" y="3748088"/>
              <a:ext cx="2857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zh-CN" sz="1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c</a:t>
              </a:r>
            </a:p>
          </p:txBody>
        </p:sp>
        <p:sp>
          <p:nvSpPr>
            <p:cNvPr id="30" name="Text Box 32">
              <a:extLst>
                <a:ext uri="{FF2B5EF4-FFF2-40B4-BE49-F238E27FC236}">
                  <a16:creationId xmlns:a16="http://schemas.microsoft.com/office/drawing/2014/main" id="{99D5F317-6F4A-8D2D-CE8E-A8566E3DFE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8400" y="3748088"/>
              <a:ext cx="3111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zh-CN" sz="1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d</a:t>
              </a:r>
            </a:p>
          </p:txBody>
        </p:sp>
        <p:sp>
          <p:nvSpPr>
            <p:cNvPr id="31" name="Text Box 33">
              <a:extLst>
                <a:ext uri="{FF2B5EF4-FFF2-40B4-BE49-F238E27FC236}">
                  <a16:creationId xmlns:a16="http://schemas.microsoft.com/office/drawing/2014/main" id="{57025192-E975-AF28-0861-A0CA7F016D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9600" y="4052888"/>
              <a:ext cx="3683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zh-CN" sz="1800" u="sng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u</a:t>
              </a:r>
              <a:r>
                <a:rPr kumimoji="0" lang="en-US" altLang="zh-CN" sz="1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 </a:t>
              </a:r>
              <a:endParaRPr kumimoji="0" lang="en-US" altLang="zh-CN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2" name="Text Box 34">
              <a:extLst>
                <a:ext uri="{FF2B5EF4-FFF2-40B4-BE49-F238E27FC236}">
                  <a16:creationId xmlns:a16="http://schemas.microsoft.com/office/drawing/2014/main" id="{AA31904C-58DA-5F9F-B464-097F57D267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9400" y="2986088"/>
              <a:ext cx="3111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zh-CN" sz="1800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u</a:t>
              </a:r>
            </a:p>
          </p:txBody>
        </p:sp>
        <p:sp>
          <p:nvSpPr>
            <p:cNvPr id="33" name="Text Box 35">
              <a:extLst>
                <a:ext uri="{FF2B5EF4-FFF2-40B4-BE49-F238E27FC236}">
                  <a16:creationId xmlns:a16="http://schemas.microsoft.com/office/drawing/2014/main" id="{35203DFC-60DE-C3C9-F27A-AD0CFE9092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1800" y="3290888"/>
              <a:ext cx="2730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zh-CN" sz="1800" u="sng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s</a:t>
              </a:r>
            </a:p>
          </p:txBody>
        </p:sp>
        <p:sp>
          <p:nvSpPr>
            <p:cNvPr id="34" name="Text Box 36">
              <a:extLst>
                <a:ext uri="{FF2B5EF4-FFF2-40B4-BE49-F238E27FC236}">
                  <a16:creationId xmlns:a16="http://schemas.microsoft.com/office/drawing/2014/main" id="{F297FF53-9DC1-9A5C-ACF5-DB9D0045F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8400" y="4052888"/>
              <a:ext cx="3111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zh-CN" sz="1800" u="sng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u</a:t>
              </a:r>
            </a:p>
          </p:txBody>
        </p:sp>
        <p:sp>
          <p:nvSpPr>
            <p:cNvPr id="35" name="Text Box 37">
              <a:extLst>
                <a:ext uri="{FF2B5EF4-FFF2-40B4-BE49-F238E27FC236}">
                  <a16:creationId xmlns:a16="http://schemas.microsoft.com/office/drawing/2014/main" id="{765F4B68-3899-FC15-749F-8A7FBAA698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05600" y="3908425"/>
              <a:ext cx="360363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zh-CN" sz="1800">
                  <a:solidFill>
                    <a:srgbClr val="0000FF"/>
                  </a:solidFill>
                  <a:latin typeface="Symbol" panose="05050102010706020507" pitchFamily="18" charset="2"/>
                  <a:ea typeface="宋体" panose="02010600030101010101" pitchFamily="2" charset="-122"/>
                </a:rPr>
                <a:t>p</a:t>
              </a:r>
              <a:r>
                <a:rPr kumimoji="0" lang="en-US" altLang="zh-CN" sz="1800" baseline="30000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-</a:t>
              </a:r>
            </a:p>
          </p:txBody>
        </p:sp>
        <p:sp>
          <p:nvSpPr>
            <p:cNvPr id="36" name="AutoShape 38">
              <a:extLst>
                <a:ext uri="{FF2B5EF4-FFF2-40B4-BE49-F238E27FC236}">
                  <a16:creationId xmlns:a16="http://schemas.microsoft.com/office/drawing/2014/main" id="{36207494-6639-F158-8AFC-384195CC0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3200" y="3975100"/>
              <a:ext cx="152400" cy="304800"/>
            </a:xfrm>
            <a:prstGeom prst="rightBrace">
              <a:avLst>
                <a:gd name="adj1" fmla="val 16667"/>
                <a:gd name="adj2" fmla="val 38750"/>
              </a:avLst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7" name="AutoShape 39">
              <a:extLst>
                <a:ext uri="{FF2B5EF4-FFF2-40B4-BE49-F238E27FC236}">
                  <a16:creationId xmlns:a16="http://schemas.microsoft.com/office/drawing/2014/main" id="{74E2EAFA-E0C4-95C3-302D-CD40AE70CE53}"/>
                </a:ext>
              </a:extLst>
            </p:cNvPr>
            <p:cNvSpPr>
              <a:spLocks/>
            </p:cNvSpPr>
            <p:nvPr/>
          </p:nvSpPr>
          <p:spPr bwMode="auto">
            <a:xfrm rot="19487307">
              <a:off x="6934200" y="3060700"/>
              <a:ext cx="152400" cy="304800"/>
            </a:xfrm>
            <a:prstGeom prst="rightBrace">
              <a:avLst>
                <a:gd name="adj1" fmla="val 16667"/>
                <a:gd name="adj2" fmla="val 38750"/>
              </a:avLst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8" name="Oval 40">
              <a:extLst>
                <a:ext uri="{FF2B5EF4-FFF2-40B4-BE49-F238E27FC236}">
                  <a16:creationId xmlns:a16="http://schemas.microsoft.com/office/drawing/2014/main" id="{645DA1DC-1076-B27D-244F-E436DC91B5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1200" y="3213100"/>
              <a:ext cx="457200" cy="457200"/>
            </a:xfrm>
            <a:prstGeom prst="ellipse">
              <a:avLst/>
            </a:prstGeom>
            <a:noFill/>
            <a:ln w="9525">
              <a:solidFill>
                <a:srgbClr val="A5002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9" name="Oval 41">
              <a:extLst>
                <a:ext uri="{FF2B5EF4-FFF2-40B4-BE49-F238E27FC236}">
                  <a16:creationId xmlns:a16="http://schemas.microsoft.com/office/drawing/2014/main" id="{B6E8FD45-3A8A-C7A2-373A-817FB8B2B5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1600" y="3441700"/>
              <a:ext cx="457200" cy="457200"/>
            </a:xfrm>
            <a:prstGeom prst="ellipse">
              <a:avLst/>
            </a:prstGeom>
            <a:noFill/>
            <a:ln w="9525">
              <a:solidFill>
                <a:srgbClr val="A5002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0" name="Text Box 42">
              <a:extLst>
                <a:ext uri="{FF2B5EF4-FFF2-40B4-BE49-F238E27FC236}">
                  <a16:creationId xmlns:a16="http://schemas.microsoft.com/office/drawing/2014/main" id="{C3D1992B-B643-AD9A-BC24-1D48780941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8800" y="3695700"/>
              <a:ext cx="319088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zh-CN" sz="1200" i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W</a:t>
              </a:r>
            </a:p>
          </p:txBody>
        </p:sp>
        <p:sp>
          <p:nvSpPr>
            <p:cNvPr id="41" name="Text Box 43">
              <a:extLst>
                <a:ext uri="{FF2B5EF4-FFF2-40B4-BE49-F238E27FC236}">
                  <a16:creationId xmlns:a16="http://schemas.microsoft.com/office/drawing/2014/main" id="{17CF3B63-DC4C-EF8D-5EEB-6FAA0934AA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989901">
              <a:off x="7083425" y="2903538"/>
              <a:ext cx="423863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zh-CN" sz="1800" i="1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K</a:t>
              </a:r>
              <a:r>
                <a:rPr kumimoji="0" lang="en-US" altLang="zh-CN" sz="1800" i="1" baseline="30000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+</a:t>
              </a:r>
            </a:p>
          </p:txBody>
        </p:sp>
        <p:sp>
          <p:nvSpPr>
            <p:cNvPr id="42" name="Text Box 44">
              <a:extLst>
                <a:ext uri="{FF2B5EF4-FFF2-40B4-BE49-F238E27FC236}">
                  <a16:creationId xmlns:a16="http://schemas.microsoft.com/office/drawing/2014/main" id="{9C89A385-491A-A897-FDAC-BF297CD704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8600" y="3971925"/>
              <a:ext cx="4254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zh-CN" sz="1800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D</a:t>
              </a:r>
              <a:r>
                <a:rPr kumimoji="0" lang="en-US" altLang="zh-CN" sz="1800" baseline="30000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0</a:t>
              </a:r>
            </a:p>
          </p:txBody>
        </p:sp>
        <p:sp>
          <p:nvSpPr>
            <p:cNvPr id="43" name="Text Box 16">
              <a:extLst>
                <a:ext uri="{FF2B5EF4-FFF2-40B4-BE49-F238E27FC236}">
                  <a16:creationId xmlns:a16="http://schemas.microsoft.com/office/drawing/2014/main" id="{1E87102B-10C5-B7AA-786A-B00A8AE7EC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301551">
              <a:off x="3406433" y="2803458"/>
              <a:ext cx="39687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zh-CN" sz="1800" dirty="0">
                  <a:solidFill>
                    <a:srgbClr val="0000FF"/>
                  </a:solidFill>
                  <a:latin typeface="Symbol" panose="05050102010706020507" pitchFamily="18" charset="2"/>
                  <a:ea typeface="宋体" panose="02010600030101010101" pitchFamily="2" charset="-122"/>
                </a:rPr>
                <a:t>p</a:t>
              </a:r>
              <a:r>
                <a:rPr kumimoji="0" lang="en-US" altLang="zh-CN" sz="1800" baseline="30000" dirty="0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+</a:t>
              </a:r>
              <a:endParaRPr kumimoji="0"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4" name="Text Box 44">
              <a:extLst>
                <a:ext uri="{FF2B5EF4-FFF2-40B4-BE49-F238E27FC236}">
                  <a16:creationId xmlns:a16="http://schemas.microsoft.com/office/drawing/2014/main" id="{2D89233B-162F-46E1-AD5C-1F71366590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3962400"/>
              <a:ext cx="4254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zh-CN" sz="1800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D</a:t>
              </a:r>
              <a:r>
                <a:rPr kumimoji="0" lang="en-US" altLang="zh-CN" sz="1800" baseline="30000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0</a:t>
              </a:r>
            </a:p>
          </p:txBody>
        </p:sp>
        <p:sp>
          <p:nvSpPr>
            <p:cNvPr id="45" name="Text Box 77">
              <a:extLst>
                <a:ext uri="{FF2B5EF4-FFF2-40B4-BE49-F238E27FC236}">
                  <a16:creationId xmlns:a16="http://schemas.microsoft.com/office/drawing/2014/main" id="{948AAEFE-C249-8F0B-36D3-E607BC4182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3306" y="4724399"/>
              <a:ext cx="149912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zh-CN" sz="2000" dirty="0">
                  <a:solidFill>
                    <a:srgbClr val="6633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Br ~ 0.014%</a:t>
              </a:r>
            </a:p>
          </p:txBody>
        </p:sp>
        <p:sp>
          <p:nvSpPr>
            <p:cNvPr id="46" name="Text Box 77">
              <a:extLst>
                <a:ext uri="{FF2B5EF4-FFF2-40B4-BE49-F238E27FC236}">
                  <a16:creationId xmlns:a16="http://schemas.microsoft.com/office/drawing/2014/main" id="{99D0E3F2-BFB8-0151-A355-12725AD053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5706" y="4686934"/>
              <a:ext cx="130676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zh-CN" sz="2000" dirty="0">
                  <a:solidFill>
                    <a:srgbClr val="6633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Br ~ </a:t>
              </a:r>
              <a:r>
                <a:rPr lang="en-US" altLang="zh-CN" sz="2000" dirty="0">
                  <a:solidFill>
                    <a:srgbClr val="6633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3.9</a:t>
              </a:r>
              <a:r>
                <a:rPr kumimoji="0" lang="en-US" altLang="zh-CN" sz="2000" dirty="0">
                  <a:solidFill>
                    <a:srgbClr val="6633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 %</a:t>
              </a:r>
            </a:p>
          </p:txBody>
        </p:sp>
        <p:graphicFrame>
          <p:nvGraphicFramePr>
            <p:cNvPr id="47" name="Object 51">
              <a:extLst>
                <a:ext uri="{FF2B5EF4-FFF2-40B4-BE49-F238E27FC236}">
                  <a16:creationId xmlns:a16="http://schemas.microsoft.com/office/drawing/2014/main" id="{722EAEED-C632-F08D-DB29-500D3D67626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01122931"/>
                </p:ext>
              </p:extLst>
            </p:nvPr>
          </p:nvGraphicFramePr>
          <p:xfrm>
            <a:off x="9879694" y="3136900"/>
            <a:ext cx="455613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228600" imgH="228600" progId="Equation.3">
                    <p:embed/>
                  </p:oleObj>
                </mc:Choice>
                <mc:Fallback>
                  <p:oleObj name="Equation" r:id="rId11" imgW="228600" imgH="228600" progId="Equation.3">
                    <p:embed/>
                    <p:pic>
                      <p:nvPicPr>
                        <p:cNvPr id="598067" name="Object 51">
                          <a:extLst>
                            <a:ext uri="{FF2B5EF4-FFF2-40B4-BE49-F238E27FC236}">
                              <a16:creationId xmlns:a16="http://schemas.microsoft.com/office/drawing/2014/main" id="{3868A25C-30E1-8085-262A-F84B328434B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79694" y="3136900"/>
                          <a:ext cx="455613" cy="457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5400">
                              <a:solidFill>
                                <a:srgbClr val="CC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8" name="Object 52">
              <a:extLst>
                <a:ext uri="{FF2B5EF4-FFF2-40B4-BE49-F238E27FC236}">
                  <a16:creationId xmlns:a16="http://schemas.microsoft.com/office/drawing/2014/main" id="{1E454584-4A5A-67F4-9C43-625AA57B1D5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21560054"/>
                </p:ext>
              </p:extLst>
            </p:nvPr>
          </p:nvGraphicFramePr>
          <p:xfrm>
            <a:off x="9459007" y="3365500"/>
            <a:ext cx="449262" cy="533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203040" imgH="241200" progId="Equation.3">
                    <p:embed/>
                  </p:oleObj>
                </mc:Choice>
                <mc:Fallback>
                  <p:oleObj name="Equation" r:id="rId13" imgW="203040" imgH="241200" progId="Equation.3">
                    <p:embed/>
                    <p:pic>
                      <p:nvPicPr>
                        <p:cNvPr id="598068" name="Object 52">
                          <a:extLst>
                            <a:ext uri="{FF2B5EF4-FFF2-40B4-BE49-F238E27FC236}">
                              <a16:creationId xmlns:a16="http://schemas.microsoft.com/office/drawing/2014/main" id="{0B1319A2-E004-BE33-0208-27DA05F5AAF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459007" y="3365500"/>
                          <a:ext cx="449262" cy="533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5400">
                              <a:solidFill>
                                <a:srgbClr val="CC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" name="Line 53">
              <a:extLst>
                <a:ext uri="{FF2B5EF4-FFF2-40B4-BE49-F238E27FC236}">
                  <a16:creationId xmlns:a16="http://schemas.microsoft.com/office/drawing/2014/main" id="{DFA85806-B713-7DF1-CEF2-A52C988EBE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36669" y="3975100"/>
              <a:ext cx="1981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" name="Line 54">
              <a:extLst>
                <a:ext uri="{FF2B5EF4-FFF2-40B4-BE49-F238E27FC236}">
                  <a16:creationId xmlns:a16="http://schemas.microsoft.com/office/drawing/2014/main" id="{23154DC3-E004-0191-CF70-6A72FD5523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679669" y="3670300"/>
              <a:ext cx="6096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" name="Line 55">
              <a:extLst>
                <a:ext uri="{FF2B5EF4-FFF2-40B4-BE49-F238E27FC236}">
                  <a16:creationId xmlns:a16="http://schemas.microsoft.com/office/drawing/2014/main" id="{48C4B09D-306A-3E9A-4FC9-2BF6793510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289269" y="3213100"/>
              <a:ext cx="60960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" name="Line 56">
              <a:extLst>
                <a:ext uri="{FF2B5EF4-FFF2-40B4-BE49-F238E27FC236}">
                  <a16:creationId xmlns:a16="http://schemas.microsoft.com/office/drawing/2014/main" id="{4A89E52E-AEC6-4796-6AED-B6833457E5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289269" y="3517900"/>
              <a:ext cx="7620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" name="Line 57">
              <a:extLst>
                <a:ext uri="{FF2B5EF4-FFF2-40B4-BE49-F238E27FC236}">
                  <a16:creationId xmlns:a16="http://schemas.microsoft.com/office/drawing/2014/main" id="{BD6389CA-FB52-6511-71A5-457C143090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536669" y="4279900"/>
              <a:ext cx="1905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" name="Text Box 58">
              <a:extLst>
                <a:ext uri="{FF2B5EF4-FFF2-40B4-BE49-F238E27FC236}">
                  <a16:creationId xmlns:a16="http://schemas.microsoft.com/office/drawing/2014/main" id="{AB025201-7789-6B05-8207-5724B14817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55669" y="4052888"/>
              <a:ext cx="2857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zh-CN" sz="1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c</a:t>
              </a:r>
            </a:p>
          </p:txBody>
        </p:sp>
        <p:sp>
          <p:nvSpPr>
            <p:cNvPr id="56" name="Text Box 60">
              <a:extLst>
                <a:ext uri="{FF2B5EF4-FFF2-40B4-BE49-F238E27FC236}">
                  <a16:creationId xmlns:a16="http://schemas.microsoft.com/office/drawing/2014/main" id="{F8615A72-3203-C61F-8DBB-D25A74BE21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55669" y="3748088"/>
              <a:ext cx="3683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zh-CN" sz="1800" u="sng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u</a:t>
              </a:r>
              <a:r>
                <a:rPr kumimoji="0" lang="en-US" altLang="zh-CN" sz="1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 </a:t>
              </a:r>
              <a:endParaRPr kumimoji="0" lang="en-US" altLang="zh-CN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57" name="Text Box 61">
              <a:extLst>
                <a:ext uri="{FF2B5EF4-FFF2-40B4-BE49-F238E27FC236}">
                  <a16:creationId xmlns:a16="http://schemas.microsoft.com/office/drawing/2014/main" id="{D5EAAC2F-3A62-C1AE-9A38-BA1A68EE54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22669" y="2986088"/>
              <a:ext cx="3111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zh-CN" sz="1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d</a:t>
              </a:r>
            </a:p>
          </p:txBody>
        </p:sp>
        <p:sp>
          <p:nvSpPr>
            <p:cNvPr id="58" name="Text Box 62">
              <a:extLst>
                <a:ext uri="{FF2B5EF4-FFF2-40B4-BE49-F238E27FC236}">
                  <a16:creationId xmlns:a16="http://schemas.microsoft.com/office/drawing/2014/main" id="{60AC7D28-E8D6-4702-D318-4470BE788A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75069" y="3290888"/>
              <a:ext cx="3111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zh-CN" sz="1800" u="sng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u</a:t>
              </a:r>
            </a:p>
          </p:txBody>
        </p:sp>
        <p:sp>
          <p:nvSpPr>
            <p:cNvPr id="60" name="Text Box 65">
              <a:extLst>
                <a:ext uri="{FF2B5EF4-FFF2-40B4-BE49-F238E27FC236}">
                  <a16:creationId xmlns:a16="http://schemas.microsoft.com/office/drawing/2014/main" id="{D03E1119-47B7-5DF1-913E-DB56653916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98869" y="3900488"/>
              <a:ext cx="423863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zh-CN" sz="1800" i="1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K</a:t>
              </a:r>
              <a:r>
                <a:rPr kumimoji="0" lang="en-US" altLang="zh-CN" sz="1800" i="1" baseline="30000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+</a:t>
              </a:r>
            </a:p>
          </p:txBody>
        </p:sp>
        <p:sp>
          <p:nvSpPr>
            <p:cNvPr id="61" name="AutoShape 66">
              <a:extLst>
                <a:ext uri="{FF2B5EF4-FFF2-40B4-BE49-F238E27FC236}">
                  <a16:creationId xmlns:a16="http://schemas.microsoft.com/office/drawing/2014/main" id="{08E48F15-BC81-C55B-F754-BB124972B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6469" y="3975100"/>
              <a:ext cx="152400" cy="304800"/>
            </a:xfrm>
            <a:prstGeom prst="rightBrace">
              <a:avLst>
                <a:gd name="adj1" fmla="val 16667"/>
                <a:gd name="adj2" fmla="val 38750"/>
              </a:avLst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2" name="AutoShape 67">
              <a:extLst>
                <a:ext uri="{FF2B5EF4-FFF2-40B4-BE49-F238E27FC236}">
                  <a16:creationId xmlns:a16="http://schemas.microsoft.com/office/drawing/2014/main" id="{059CD970-B30F-7745-D898-909B43860C1A}"/>
                </a:ext>
              </a:extLst>
            </p:cNvPr>
            <p:cNvSpPr>
              <a:spLocks/>
            </p:cNvSpPr>
            <p:nvPr/>
          </p:nvSpPr>
          <p:spPr bwMode="auto">
            <a:xfrm rot="19487307">
              <a:off x="11127469" y="3060700"/>
              <a:ext cx="152400" cy="304800"/>
            </a:xfrm>
            <a:prstGeom prst="rightBrace">
              <a:avLst>
                <a:gd name="adj1" fmla="val 16667"/>
                <a:gd name="adj2" fmla="val 38750"/>
              </a:avLst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3" name="Text Box 68">
              <a:extLst>
                <a:ext uri="{FF2B5EF4-FFF2-40B4-BE49-F238E27FC236}">
                  <a16:creationId xmlns:a16="http://schemas.microsoft.com/office/drawing/2014/main" id="{B8441DD3-EA4D-8F14-2607-1ED9C5E856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32069" y="3619500"/>
              <a:ext cx="319088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zh-CN" sz="1200" i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W</a:t>
              </a:r>
            </a:p>
          </p:txBody>
        </p:sp>
        <p:sp>
          <p:nvSpPr>
            <p:cNvPr id="64" name="Line 69">
              <a:extLst>
                <a:ext uri="{FF2B5EF4-FFF2-40B4-BE49-F238E27FC236}">
                  <a16:creationId xmlns:a16="http://schemas.microsoft.com/office/drawing/2014/main" id="{2325C920-FF7D-480D-E617-A9788734A2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41469" y="39751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" name="Line 70">
              <a:extLst>
                <a:ext uri="{FF2B5EF4-FFF2-40B4-BE49-F238E27FC236}">
                  <a16:creationId xmlns:a16="http://schemas.microsoft.com/office/drawing/2014/main" id="{077DDEF1-AA51-5F66-CCFF-C13589452C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70069" y="39751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6" name="Text Box 71">
              <a:extLst>
                <a:ext uri="{FF2B5EF4-FFF2-40B4-BE49-F238E27FC236}">
                  <a16:creationId xmlns:a16="http://schemas.microsoft.com/office/drawing/2014/main" id="{B626BF6E-E153-7870-DA68-68F2FFADEA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70069" y="3686175"/>
              <a:ext cx="3429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zh-CN" sz="1800" u="sng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c</a:t>
              </a:r>
              <a:r>
                <a:rPr kumimoji="0" lang="en-US" altLang="zh-CN" sz="1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 </a:t>
              </a:r>
              <a:endParaRPr kumimoji="0" lang="en-US" altLang="zh-CN"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68" name="Text Box 74">
              <a:extLst>
                <a:ext uri="{FF2B5EF4-FFF2-40B4-BE49-F238E27FC236}">
                  <a16:creationId xmlns:a16="http://schemas.microsoft.com/office/drawing/2014/main" id="{B3C3F2E5-53CD-A7DF-EBD1-B5815D20D2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4269" y="3971925"/>
              <a:ext cx="4254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zh-CN" sz="1800" i="1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D</a:t>
              </a:r>
              <a:r>
                <a:rPr kumimoji="0" lang="en-US" altLang="zh-CN" sz="1800" i="1" baseline="30000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0</a:t>
              </a:r>
            </a:p>
          </p:txBody>
        </p:sp>
        <p:sp>
          <p:nvSpPr>
            <p:cNvPr id="69" name="Text Box 75">
              <a:extLst>
                <a:ext uri="{FF2B5EF4-FFF2-40B4-BE49-F238E27FC236}">
                  <a16:creationId xmlns:a16="http://schemas.microsoft.com/office/drawing/2014/main" id="{E730835B-97C4-FA30-67E7-5DD68159A2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6269" y="3971925"/>
              <a:ext cx="4254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zh-CN" sz="1800" i="1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D</a:t>
              </a:r>
              <a:r>
                <a:rPr kumimoji="0" lang="en-US" altLang="zh-CN" sz="1800" i="1" baseline="30000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0</a:t>
              </a:r>
            </a:p>
          </p:txBody>
        </p:sp>
        <p:sp>
          <p:nvSpPr>
            <p:cNvPr id="70" name="Line 76">
              <a:extLst>
                <a:ext uri="{FF2B5EF4-FFF2-40B4-BE49-F238E27FC236}">
                  <a16:creationId xmlns:a16="http://schemas.microsoft.com/office/drawing/2014/main" id="{3F153C1C-6960-AC6F-A0CF-C1B3B87EFE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22469" y="4051300"/>
              <a:ext cx="1524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2" name="Text Box 64">
              <a:extLst>
                <a:ext uri="{FF2B5EF4-FFF2-40B4-BE49-F238E27FC236}">
                  <a16:creationId xmlns:a16="http://schemas.microsoft.com/office/drawing/2014/main" id="{196B8181-6A3C-31FA-C367-39C5DE0284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301551">
              <a:off x="11243317" y="2796725"/>
              <a:ext cx="360363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zh-CN" sz="1800" dirty="0">
                  <a:solidFill>
                    <a:srgbClr val="0000FF"/>
                  </a:solidFill>
                  <a:latin typeface="Symbol" panose="05050102010706020507" pitchFamily="18" charset="2"/>
                  <a:ea typeface="宋体" panose="02010600030101010101" pitchFamily="2" charset="-122"/>
                </a:rPr>
                <a:t>p</a:t>
              </a:r>
              <a:r>
                <a:rPr kumimoji="0" lang="en-US" altLang="zh-CN" sz="1800" baseline="30000" dirty="0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-</a:t>
              </a:r>
              <a:endParaRPr kumimoji="0"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74" name="Text Box 72">
            <a:extLst>
              <a:ext uri="{FF2B5EF4-FFF2-40B4-BE49-F238E27FC236}">
                <a16:creationId xmlns:a16="http://schemas.microsoft.com/office/drawing/2014/main" id="{E30BE2CE-AD7B-7318-9991-EAD1C0627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5030" y="5647719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kumimoji="0"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u</a:t>
            </a:r>
          </a:p>
        </p:txBody>
      </p:sp>
      <p:sp>
        <p:nvSpPr>
          <p:cNvPr id="76" name="Text Box 34">
            <a:extLst>
              <a:ext uri="{FF2B5EF4-FFF2-40B4-BE49-F238E27FC236}">
                <a16:creationId xmlns:a16="http://schemas.microsoft.com/office/drawing/2014/main" id="{C2192304-FDDE-FE5A-244B-CE72D3A97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1519" y="56075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kumimoji="0"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u</a:t>
            </a:r>
          </a:p>
        </p:txBody>
      </p:sp>
      <p:sp>
        <p:nvSpPr>
          <p:cNvPr id="77" name="Text Box 35">
            <a:extLst>
              <a:ext uri="{FF2B5EF4-FFF2-40B4-BE49-F238E27FC236}">
                <a16:creationId xmlns:a16="http://schemas.microsoft.com/office/drawing/2014/main" id="{3F2FA9F1-C7BF-64AD-E22C-3917040AC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1246" y="5248059"/>
            <a:ext cx="273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kumimoji="0" lang="en-US" altLang="zh-CN" sz="1800" u="sng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409366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35" grpId="0"/>
      <p:bldP spid="40" grpId="0"/>
      <p:bldP spid="41" grpId="0"/>
      <p:bldP spid="42" grpId="0"/>
      <p:bldP spid="44" grpId="0"/>
      <p:bldP spid="45" grpId="0"/>
      <p:bldP spid="46" grpId="0"/>
      <p:bldP spid="54" grpId="0"/>
      <p:bldP spid="56" grpId="0"/>
      <p:bldP spid="57" grpId="0"/>
      <p:bldP spid="58" grpId="0"/>
      <p:bldP spid="60" grpId="0"/>
      <p:bldP spid="63" grpId="0"/>
      <p:bldP spid="66" grpId="0"/>
      <p:bldP spid="68" grpId="0"/>
      <p:bldP spid="69" grpId="0"/>
      <p:bldP spid="72" grpId="0"/>
      <p:bldP spid="74" grpId="0"/>
      <p:bldP spid="76" grpId="0"/>
      <p:bldP spid="7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en-US" altLang="zh-CN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GLW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测量方法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B66A28-1F85-9E98-9D0C-95A023D91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066800"/>
            <a:ext cx="10972800" cy="5151120"/>
          </a:xfrm>
        </p:spPr>
        <p:txBody>
          <a:bodyPr/>
          <a:lstStyle/>
          <a:p>
            <a:r>
              <a:rPr lang="zh-CN" altLang="en-US" sz="2400" dirty="0"/>
              <a:t>根据</a:t>
            </a:r>
            <a:r>
              <a:rPr lang="en-US" altLang="zh-CN" sz="2400" dirty="0"/>
              <a:t>D</a:t>
            </a:r>
            <a:r>
              <a:rPr lang="zh-CN" altLang="en-US" sz="2400" dirty="0"/>
              <a:t>介子末态不同，不同的测量方法</a:t>
            </a:r>
            <a:endParaRPr lang="en-US" altLang="zh-CN" sz="2000" dirty="0"/>
          </a:p>
          <a:p>
            <a:endParaRPr lang="en-US" altLang="zh-CN" sz="2400" dirty="0"/>
          </a:p>
          <a:p>
            <a:r>
              <a:rPr lang="zh-CN" altLang="en-US" sz="2400" dirty="0"/>
              <a:t>利用</a:t>
            </a:r>
            <a:r>
              <a:rPr lang="en-US" altLang="zh-CN" sz="2400" dirty="0"/>
              <a:t>D</a:t>
            </a:r>
            <a:r>
              <a:rPr lang="zh-CN" altLang="en-US" sz="2400" dirty="0"/>
              <a:t>介子末态为</a:t>
            </a:r>
            <a:r>
              <a:rPr lang="en-US" altLang="zh-CN" sz="2400" dirty="0"/>
              <a:t>CP</a:t>
            </a:r>
            <a:r>
              <a:rPr lang="zh-CN" altLang="en-US" sz="2400" dirty="0"/>
              <a:t>本征态的过程测量方法叫</a:t>
            </a:r>
            <a:r>
              <a:rPr lang="en-US" altLang="zh-CN" sz="2400" dirty="0"/>
              <a:t>GLW</a:t>
            </a:r>
            <a:r>
              <a:rPr lang="zh-CN" altLang="en-US" sz="2400" dirty="0"/>
              <a:t>方法</a:t>
            </a:r>
            <a:r>
              <a:rPr lang="en-US" altLang="zh-CN" sz="2400" baseline="30000" dirty="0"/>
              <a:t>[1,2]</a:t>
            </a:r>
            <a:endParaRPr lang="zh-CN" altLang="en-US" sz="2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6584663-745C-4DC2-B160-3B99E0758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514600"/>
            <a:ext cx="7468247" cy="20194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590817E-C7E6-E054-6C27-8555255F5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759" y="4622993"/>
            <a:ext cx="7483488" cy="9144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244A9D7-91E0-37EA-F506-2887E5EC2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6245356"/>
            <a:ext cx="5554894" cy="56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7372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en-US" altLang="zh-CN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GLW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测量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占位符 3">
                <a:extLst>
                  <a:ext uri="{FF2B5EF4-FFF2-40B4-BE49-F238E27FC236}">
                    <a16:creationId xmlns:a16="http://schemas.microsoft.com/office/drawing/2014/main" id="{3CB66A28-1F85-9E98-9D0C-95A023D9160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09600" y="1066800"/>
                <a:ext cx="11353800" cy="5151120"/>
              </a:xfrm>
            </p:spPr>
            <p:txBody>
              <a:bodyPr/>
              <a:lstStyle/>
              <a:p>
                <a:r>
                  <a:rPr lang="zh-CN" altLang="en-US" sz="2400" dirty="0"/>
                  <a:t>根据</a:t>
                </a:r>
                <a:r>
                  <a:rPr lang="en-US" altLang="zh-CN" sz="2400" dirty="0"/>
                  <a:t>B+</a:t>
                </a:r>
                <a:r>
                  <a:rPr lang="zh-CN" altLang="en-US" sz="2400" dirty="0"/>
                  <a:t>和</a:t>
                </a:r>
                <a:r>
                  <a:rPr lang="en-US" altLang="zh-CN" sz="2400" dirty="0"/>
                  <a:t>B-</a:t>
                </a:r>
                <a:r>
                  <a:rPr lang="zh-CN" altLang="en-US" sz="2400" dirty="0"/>
                  <a:t>的产额构造不对称度抽取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zh-CN" altLang="en-US" sz="2400" dirty="0"/>
                  <a:t>角</a:t>
                </a:r>
                <a:endParaRPr lang="en-US" altLang="zh-CN" sz="2200" dirty="0"/>
              </a:p>
              <a:p>
                <a:endParaRPr lang="en-US" altLang="zh-CN" sz="2400" dirty="0"/>
              </a:p>
              <a:p>
                <a:endParaRPr lang="en-US" altLang="zh-CN" sz="2400" dirty="0"/>
              </a:p>
              <a:p>
                <a:endParaRPr lang="en-US" altLang="zh-CN" sz="2400" dirty="0"/>
              </a:p>
              <a:p>
                <a:r>
                  <a:rPr lang="zh-CN" altLang="en-US" sz="2400" dirty="0"/>
                  <a:t>其中</a:t>
                </a:r>
                <a:r>
                  <a:rPr lang="en-US" altLang="zh-CN" sz="2400" dirty="0" err="1"/>
                  <a:t>R</a:t>
                </a:r>
                <a:r>
                  <a:rPr lang="en-US" altLang="zh-CN" sz="2400" baseline="30000" dirty="0" err="1"/>
                  <a:t>hh</a:t>
                </a:r>
                <a:r>
                  <a:rPr lang="zh-CN" altLang="en-US" sz="2400" dirty="0"/>
                  <a:t>为相对于</a:t>
                </a:r>
                <a:r>
                  <a:rPr lang="en-US" altLang="zh-CN" sz="2400" dirty="0"/>
                  <a:t>CF</a:t>
                </a:r>
                <a:r>
                  <a:rPr lang="zh-CN" altLang="en-US" sz="2400" dirty="0"/>
                  <a:t>过程的比率</a:t>
                </a:r>
                <a:endParaRPr lang="en-US" altLang="zh-CN" sz="2400" dirty="0"/>
              </a:p>
              <a:p>
                <a:endParaRPr lang="en-US" altLang="zh-CN" sz="2400" dirty="0"/>
              </a:p>
              <a:p>
                <a:endParaRPr lang="en-US" altLang="zh-CN" sz="2400" dirty="0"/>
              </a:p>
              <a:p>
                <a:pPr marL="0" indent="0">
                  <a:buNone/>
                </a:pPr>
                <a:endParaRPr lang="en-US" altLang="zh-CN" sz="2400" dirty="0"/>
              </a:p>
              <a:p>
                <a:r>
                  <a:rPr lang="zh-CN" altLang="en-US" sz="2400" dirty="0"/>
                  <a:t>可以使用</a:t>
                </a:r>
                <a:r>
                  <a:rPr lang="en-US" altLang="zh-CN" sz="2400" dirty="0"/>
                  <a:t>D</a:t>
                </a:r>
                <a:r>
                  <a:rPr lang="en-US" altLang="zh-CN" sz="2400" dirty="0">
                    <a:sym typeface="Wingdings" panose="05000000000000000000" pitchFamily="2" charset="2"/>
                  </a:rPr>
                  <a:t>3h/4h</a:t>
                </a:r>
                <a:r>
                  <a:rPr lang="zh-CN" altLang="en-US" sz="2400" dirty="0">
                    <a:sym typeface="Wingdings" panose="05000000000000000000" pitchFamily="2" charset="2"/>
                  </a:rPr>
                  <a:t>等过程来提高统计量，需要引入参数</a:t>
                </a:r>
                <a:r>
                  <a:rPr lang="en-US" altLang="zh-CN" sz="2400" dirty="0">
                    <a:sym typeface="Wingdings" panose="05000000000000000000" pitchFamily="2" charset="2"/>
                  </a:rPr>
                  <a:t>F</a:t>
                </a:r>
                <a:r>
                  <a:rPr lang="en-US" altLang="zh-CN" sz="2400" baseline="-25000" dirty="0">
                    <a:sym typeface="Wingdings" panose="05000000000000000000" pitchFamily="2" charset="2"/>
                  </a:rPr>
                  <a:t>+</a:t>
                </a:r>
                <a:r>
                  <a:rPr lang="zh-CN" altLang="en-US" sz="2400" dirty="0">
                    <a:sym typeface="Wingdings" panose="05000000000000000000" pitchFamily="2" charset="2"/>
                  </a:rPr>
                  <a:t>，代表</a:t>
                </a:r>
                <a:r>
                  <a:rPr lang="en-US" altLang="zh-CN" sz="2400" dirty="0">
                    <a:sym typeface="Wingdings" panose="05000000000000000000" pitchFamily="2" charset="2"/>
                  </a:rPr>
                  <a:t>CP+</a:t>
                </a:r>
                <a:r>
                  <a:rPr lang="zh-CN" altLang="en-US" sz="2400" dirty="0">
                    <a:sym typeface="Wingdings" panose="05000000000000000000" pitchFamily="2" charset="2"/>
                  </a:rPr>
                  <a:t>过程的纯度</a:t>
                </a:r>
                <a:endParaRPr lang="en-US" altLang="zh-CN" sz="2400" dirty="0">
                  <a:sym typeface="Wingdings" panose="05000000000000000000" pitchFamily="2" charset="2"/>
                </a:endParaRPr>
              </a:p>
              <a:p>
                <a:pPr lvl="1"/>
                <a:r>
                  <a:rPr lang="en-US" altLang="zh-CN" sz="2200" dirty="0">
                    <a:sym typeface="Wingdings" panose="05000000000000000000" pitchFamily="2" charset="2"/>
                  </a:rPr>
                  <a:t>F</a:t>
                </a:r>
                <a:r>
                  <a:rPr lang="en-US" altLang="zh-CN" sz="2200" baseline="-25000" dirty="0">
                    <a:sym typeface="Wingdings" panose="05000000000000000000" pitchFamily="2" charset="2"/>
                  </a:rPr>
                  <a:t>+</a:t>
                </a:r>
                <a:r>
                  <a:rPr lang="zh-CN" altLang="en-US" sz="2200" dirty="0">
                    <a:sym typeface="Wingdings" panose="05000000000000000000" pitchFamily="2" charset="2"/>
                  </a:rPr>
                  <a:t>也只能在粲工厂上测量</a:t>
                </a:r>
                <a:endParaRPr lang="en-US" altLang="zh-CN" sz="2200" dirty="0">
                  <a:sym typeface="Wingdings" panose="05000000000000000000" pitchFamily="2" charset="2"/>
                </a:endParaRPr>
              </a:p>
              <a:p>
                <a:endParaRPr lang="en-US" altLang="zh-CN" sz="2400" dirty="0"/>
              </a:p>
              <a:p>
                <a:r>
                  <a:rPr lang="zh-CN" altLang="en-US" sz="2400" dirty="0"/>
                  <a:t>这种方法存在多解，且</a:t>
                </a:r>
                <a:r>
                  <a:rPr lang="en-US" altLang="zh-CN" sz="2400" dirty="0"/>
                  <a:t>CP</a:t>
                </a:r>
                <a:r>
                  <a:rPr lang="zh-CN" altLang="en-US" sz="2400" dirty="0"/>
                  <a:t>过程的统计量较小，</a:t>
                </a:r>
                <a:r>
                  <a:rPr lang="en-US" altLang="zh-CN" sz="2400" dirty="0"/>
                  <a:t>B</a:t>
                </a:r>
                <a:r>
                  <a:rPr lang="zh-CN" altLang="en-US" sz="2400" dirty="0"/>
                  <a:t>的衰变参数需要输入</a:t>
                </a:r>
              </a:p>
            </p:txBody>
          </p:sp>
        </mc:Choice>
        <mc:Fallback xmlns="">
          <p:sp>
            <p:nvSpPr>
              <p:cNvPr id="4" name="文本占位符 3">
                <a:extLst>
                  <a:ext uri="{FF2B5EF4-FFF2-40B4-BE49-F238E27FC236}">
                    <a16:creationId xmlns:a16="http://schemas.microsoft.com/office/drawing/2014/main" id="{3CB66A28-1F85-9E98-9D0C-95A023D916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09600" y="1066800"/>
                <a:ext cx="11353800" cy="5151120"/>
              </a:xfrm>
              <a:blipFill>
                <a:blip r:embed="rId2"/>
                <a:stretch>
                  <a:fillRect l="-215" t="-947" b="-5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03DAC6CA-12AC-FF7C-09BB-66F61FF03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744" y="1718813"/>
            <a:ext cx="8904511" cy="9382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2EDF164-3F99-61AA-B801-A45499BB2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7865" y="3499232"/>
            <a:ext cx="9838404" cy="93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23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en-US" altLang="zh-CN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ADS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测量方法</a:t>
            </a:r>
            <a:r>
              <a:rPr lang="en-US" altLang="zh-CN" sz="3200" b="1" baseline="30000" dirty="0">
                <a:latin typeface="黑体" panose="02010609060101010101" pitchFamily="49" charset="-122"/>
                <a:ea typeface="黑体" panose="02010609060101010101" pitchFamily="49" charset="-122"/>
              </a:rPr>
              <a:t>[1,2]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B66A28-1F85-9E98-9D0C-95A023D91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066800"/>
            <a:ext cx="10972800" cy="5151120"/>
          </a:xfrm>
        </p:spPr>
        <p:txBody>
          <a:bodyPr/>
          <a:lstStyle/>
          <a:p>
            <a:r>
              <a:rPr lang="zh-CN" altLang="en-US" sz="2400" dirty="0"/>
              <a:t>考虑</a:t>
            </a:r>
            <a:r>
              <a:rPr lang="en-US" altLang="zh-CN" sz="2400" dirty="0"/>
              <a:t>CF</a:t>
            </a:r>
            <a:r>
              <a:rPr lang="zh-CN" altLang="en-US" sz="2400" dirty="0"/>
              <a:t>过程</a:t>
            </a:r>
            <a:r>
              <a:rPr lang="en-US" altLang="zh-CN" sz="2400" dirty="0"/>
              <a:t>D</a:t>
            </a:r>
            <a:r>
              <a:rPr lang="en-US" altLang="zh-CN" sz="2400" baseline="30000" dirty="0"/>
              <a:t>0</a:t>
            </a:r>
            <a:r>
              <a:rPr lang="en-US" altLang="zh-CN" sz="2400" dirty="0">
                <a:sym typeface="Wingdings" panose="05000000000000000000" pitchFamily="2" charset="2"/>
              </a:rPr>
              <a:t>K</a:t>
            </a:r>
            <a:r>
              <a:rPr lang="en-US" altLang="zh-CN" sz="2400" baseline="30000" dirty="0">
                <a:sym typeface="Wingdings" panose="05000000000000000000" pitchFamily="2" charset="2"/>
              </a:rPr>
              <a:t>-</a:t>
            </a:r>
            <a:r>
              <a:rPr lang="en-US" altLang="zh-CN" sz="2400" dirty="0"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en-US" altLang="zh-CN" sz="2400" baseline="30000" dirty="0">
                <a:sym typeface="Wingdings" panose="05000000000000000000" pitchFamily="2" charset="2"/>
              </a:rPr>
              <a:t>+</a:t>
            </a:r>
            <a:r>
              <a:rPr lang="en-US" altLang="zh-CN" sz="2400" dirty="0">
                <a:sym typeface="Wingdings" panose="05000000000000000000" pitchFamily="2" charset="2"/>
              </a:rPr>
              <a:t> </a:t>
            </a:r>
            <a:r>
              <a:rPr lang="zh-CN" altLang="en-US" sz="2400" dirty="0">
                <a:sym typeface="Wingdings" panose="05000000000000000000" pitchFamily="2" charset="2"/>
              </a:rPr>
              <a:t>与</a:t>
            </a:r>
            <a:r>
              <a:rPr lang="en-US" altLang="zh-CN" sz="2400" dirty="0">
                <a:sym typeface="Wingdings" panose="05000000000000000000" pitchFamily="2" charset="2"/>
              </a:rPr>
              <a:t>DCS</a:t>
            </a:r>
            <a:r>
              <a:rPr lang="zh-CN" altLang="en-US" sz="2400" dirty="0">
                <a:sym typeface="Wingdings" panose="05000000000000000000" pitchFamily="2" charset="2"/>
              </a:rPr>
              <a:t>过程</a:t>
            </a:r>
            <a:r>
              <a:rPr lang="en-US" altLang="zh-CN" sz="2400" dirty="0">
                <a:sym typeface="Wingdings" panose="05000000000000000000" pitchFamily="2" charset="2"/>
              </a:rPr>
              <a:t>D</a:t>
            </a:r>
            <a:r>
              <a:rPr lang="en-US" altLang="zh-CN" sz="2400" baseline="30000" dirty="0">
                <a:sym typeface="Wingdings" panose="05000000000000000000" pitchFamily="2" charset="2"/>
              </a:rPr>
              <a:t>0</a:t>
            </a:r>
            <a:r>
              <a:rPr lang="en-US" altLang="zh-CN" sz="2400" dirty="0">
                <a:sym typeface="Wingdings" panose="05000000000000000000" pitchFamily="2" charset="2"/>
              </a:rPr>
              <a:t>K</a:t>
            </a:r>
            <a:r>
              <a:rPr lang="en-US" altLang="zh-CN" sz="2400" baseline="30000" dirty="0">
                <a:sym typeface="Wingdings" panose="05000000000000000000" pitchFamily="2" charset="2"/>
              </a:rPr>
              <a:t>+</a:t>
            </a:r>
            <a:r>
              <a:rPr lang="en-US" altLang="zh-CN" sz="2400" dirty="0"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en-US" altLang="zh-CN" sz="2400" baseline="30000" dirty="0">
                <a:sym typeface="Wingdings" panose="05000000000000000000" pitchFamily="2" charset="2"/>
              </a:rPr>
              <a:t>-</a:t>
            </a:r>
          </a:p>
          <a:p>
            <a:endParaRPr lang="en-US" altLang="zh-CN" sz="2400" dirty="0"/>
          </a:p>
          <a:p>
            <a:endParaRPr lang="en-US" altLang="zh-CN" sz="2400" dirty="0"/>
          </a:p>
          <a:p>
            <a:pPr marL="0" indent="0">
              <a:buNone/>
            </a:pPr>
            <a:endParaRPr lang="en-US" altLang="zh-CN" sz="2400" dirty="0"/>
          </a:p>
          <a:p>
            <a:r>
              <a:rPr lang="zh-CN" altLang="en-US" sz="2400" dirty="0">
                <a:sym typeface="Wingdings" panose="05000000000000000000" pitchFamily="2" charset="2"/>
              </a:rPr>
              <a:t>处理方式与</a:t>
            </a:r>
            <a:r>
              <a:rPr lang="en-US" altLang="zh-CN" sz="2400" dirty="0">
                <a:sym typeface="Wingdings" panose="05000000000000000000" pitchFamily="2" charset="2"/>
              </a:rPr>
              <a:t>GLW</a:t>
            </a:r>
            <a:r>
              <a:rPr lang="zh-CN" altLang="en-US" sz="2400" dirty="0">
                <a:sym typeface="Wingdings" panose="05000000000000000000" pitchFamily="2" charset="2"/>
              </a:rPr>
              <a:t>类似</a:t>
            </a:r>
            <a:endParaRPr lang="en-US" altLang="zh-CN" sz="2400" dirty="0">
              <a:sym typeface="Wingdings" panose="05000000000000000000" pitchFamily="2" charset="2"/>
            </a:endParaRPr>
          </a:p>
          <a:p>
            <a:r>
              <a:rPr lang="en-US" altLang="zh-CN" sz="2400" dirty="0">
                <a:sym typeface="Wingdings" panose="05000000000000000000" pitchFamily="2" charset="2"/>
              </a:rPr>
              <a:t>B</a:t>
            </a:r>
            <a:r>
              <a:rPr lang="zh-CN" altLang="en-US" sz="2400" dirty="0">
                <a:sym typeface="Wingdings" panose="05000000000000000000" pitchFamily="2" charset="2"/>
              </a:rPr>
              <a:t>的衰变参数可以直接拟合得到，解决了统计量和多解的问题</a:t>
            </a:r>
            <a:endParaRPr lang="en-US" altLang="zh-CN" sz="2400" dirty="0">
              <a:sym typeface="Wingdings" panose="05000000000000000000" pitchFamily="2" charset="2"/>
            </a:endParaRPr>
          </a:p>
          <a:p>
            <a:r>
              <a:rPr lang="zh-CN" altLang="en-US" sz="2400" dirty="0">
                <a:sym typeface="Wingdings" panose="05000000000000000000" pitchFamily="2" charset="2"/>
              </a:rPr>
              <a:t>但是需要引入</a:t>
            </a:r>
            <a:r>
              <a:rPr lang="en-US" altLang="zh-CN" sz="2400" dirty="0">
                <a:sym typeface="Wingdings" panose="05000000000000000000" pitchFamily="2" charset="2"/>
              </a:rPr>
              <a:t>D</a:t>
            </a:r>
            <a:r>
              <a:rPr lang="zh-CN" altLang="en-US" sz="2400" dirty="0">
                <a:sym typeface="Wingdings" panose="05000000000000000000" pitchFamily="2" charset="2"/>
              </a:rPr>
              <a:t>的强参数</a:t>
            </a:r>
            <a:r>
              <a:rPr lang="en-US" altLang="zh-CN" sz="2400" dirty="0" err="1">
                <a:sym typeface="Wingdings" panose="05000000000000000000" pitchFamily="2" charset="2"/>
              </a:rPr>
              <a:t>r</a:t>
            </a:r>
            <a:r>
              <a:rPr lang="en-US" altLang="zh-CN" sz="2400" baseline="-25000" dirty="0" err="1">
                <a:sym typeface="Wingdings" panose="05000000000000000000" pitchFamily="2" charset="2"/>
              </a:rPr>
              <a:t>D</a:t>
            </a:r>
            <a:r>
              <a:rPr lang="zh-CN" altLang="en-US" sz="2400" dirty="0">
                <a:sym typeface="Wingdings" panose="05000000000000000000" pitchFamily="2" charset="2"/>
              </a:rPr>
              <a:t>和</a:t>
            </a:r>
            <a:r>
              <a:rPr lang="en-US" altLang="zh-CN" sz="2400" dirty="0" err="1">
                <a:latin typeface="Symbol" panose="05050102010706020507" pitchFamily="18" charset="2"/>
                <a:sym typeface="Wingdings" panose="05000000000000000000" pitchFamily="2" charset="2"/>
              </a:rPr>
              <a:t>d</a:t>
            </a:r>
            <a:r>
              <a:rPr lang="en-US" altLang="zh-CN" sz="2400" baseline="-25000" dirty="0" err="1">
                <a:sym typeface="Wingdings" panose="05000000000000000000" pitchFamily="2" charset="2"/>
              </a:rPr>
              <a:t>D</a:t>
            </a:r>
            <a:r>
              <a:rPr lang="zh-CN" altLang="en-US" sz="2400" dirty="0">
                <a:sym typeface="Wingdings" panose="05000000000000000000" pitchFamily="2" charset="2"/>
              </a:rPr>
              <a:t>（粲工厂测量提供输入）</a:t>
            </a:r>
            <a:endParaRPr lang="en-US" altLang="zh-CN" sz="2400" dirty="0">
              <a:sym typeface="Wingdings" panose="05000000000000000000" pitchFamily="2" charset="2"/>
            </a:endParaRPr>
          </a:p>
          <a:p>
            <a:r>
              <a:rPr lang="zh-CN" altLang="en-US" sz="2400" dirty="0">
                <a:sym typeface="Wingdings" panose="05000000000000000000" pitchFamily="2" charset="2"/>
              </a:rPr>
              <a:t>也可以使用多体过程如</a:t>
            </a:r>
            <a:r>
              <a:rPr lang="en-US" altLang="zh-CN" sz="2400" dirty="0">
                <a:sym typeface="Wingdings" panose="05000000000000000000" pitchFamily="2" charset="2"/>
              </a:rPr>
              <a:t>DK2</a:t>
            </a:r>
            <a:r>
              <a:rPr lang="en-US" altLang="zh-CN" sz="2400" dirty="0"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zh-CN" altLang="en-US" sz="2400" dirty="0">
                <a:latin typeface="Symbol" panose="05050102010706020507" pitchFamily="18" charset="2"/>
                <a:sym typeface="Wingdings" panose="05000000000000000000" pitchFamily="2" charset="2"/>
              </a:rPr>
              <a:t>，</a:t>
            </a:r>
            <a:r>
              <a:rPr lang="en-US" altLang="zh-CN" sz="2400" dirty="0">
                <a:sym typeface="Wingdings" panose="05000000000000000000" pitchFamily="2" charset="2"/>
              </a:rPr>
              <a:t>K3</a:t>
            </a:r>
            <a:r>
              <a:rPr lang="en-US" altLang="zh-CN" sz="2400" dirty="0"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zh-CN" altLang="en-US" sz="2400" dirty="0">
                <a:latin typeface="Symbol" panose="05050102010706020507" pitchFamily="18" charset="2"/>
                <a:sym typeface="Wingdings" panose="05000000000000000000" pitchFamily="2" charset="2"/>
              </a:rPr>
              <a:t>等</a:t>
            </a:r>
            <a:endParaRPr lang="en-US" altLang="zh-CN" sz="2400" dirty="0">
              <a:sym typeface="Wingdings" panose="05000000000000000000" pitchFamily="2" charset="2"/>
            </a:endParaRPr>
          </a:p>
          <a:p>
            <a:pPr lvl="1"/>
            <a:r>
              <a:rPr lang="zh-CN" altLang="en-US" sz="2200" dirty="0">
                <a:sym typeface="Wingdings" panose="05000000000000000000" pitchFamily="2" charset="2"/>
              </a:rPr>
              <a:t>需要考虑关联因子</a:t>
            </a:r>
            <a:r>
              <a:rPr lang="en-US" altLang="zh-CN" sz="2200" dirty="0">
                <a:latin typeface="Symbol" panose="05050102010706020507" pitchFamily="18" charset="2"/>
                <a:sym typeface="Wingdings" panose="05000000000000000000" pitchFamily="2" charset="2"/>
              </a:rPr>
              <a:t>k</a:t>
            </a:r>
            <a:r>
              <a:rPr lang="en-US" altLang="zh-CN" sz="2200" baseline="-25000" dirty="0">
                <a:sym typeface="Wingdings" panose="05000000000000000000" pitchFamily="2" charset="2"/>
              </a:rPr>
              <a:t>K3</a:t>
            </a:r>
            <a:r>
              <a:rPr lang="en-US" altLang="zh-CN" sz="2200" baseline="-25000" dirty="0"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en-US" altLang="zh-CN" sz="2200" dirty="0">
                <a:sym typeface="Wingdings" panose="05000000000000000000" pitchFamily="2" charset="2"/>
              </a:rPr>
              <a:t>, </a:t>
            </a:r>
            <a:r>
              <a:rPr lang="zh-CN" altLang="en-US" sz="2200" dirty="0">
                <a:sym typeface="Wingdings" panose="05000000000000000000" pitchFamily="2" charset="2"/>
              </a:rPr>
              <a:t>且</a:t>
            </a:r>
            <a:r>
              <a:rPr lang="en-US" altLang="zh-CN" sz="2200" dirty="0">
                <a:sym typeface="Wingdings" panose="05000000000000000000" pitchFamily="2" charset="2"/>
              </a:rPr>
              <a:t>r</a:t>
            </a:r>
            <a:r>
              <a:rPr lang="en-US" altLang="zh-CN" sz="2200" baseline="-25000" dirty="0">
                <a:sym typeface="Wingdings" panose="05000000000000000000" pitchFamily="2" charset="2"/>
              </a:rPr>
              <a:t>K3</a:t>
            </a:r>
            <a:r>
              <a:rPr lang="en-US" altLang="zh-CN" sz="2200" baseline="-25000" dirty="0"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zh-CN" altLang="en-US" sz="2200" dirty="0">
                <a:sym typeface="Wingdings" panose="05000000000000000000" pitchFamily="2" charset="2"/>
              </a:rPr>
              <a:t>和</a:t>
            </a:r>
            <a:r>
              <a:rPr lang="en-US" altLang="zh-CN" sz="2200" dirty="0">
                <a:latin typeface="Symbol" panose="05050102010706020507" pitchFamily="18" charset="2"/>
                <a:sym typeface="Wingdings" panose="05000000000000000000" pitchFamily="2" charset="2"/>
              </a:rPr>
              <a:t>d</a:t>
            </a:r>
            <a:r>
              <a:rPr lang="en-US" altLang="zh-CN" sz="2200" baseline="-25000" dirty="0">
                <a:sym typeface="Wingdings" panose="05000000000000000000" pitchFamily="2" charset="2"/>
              </a:rPr>
              <a:t>K3</a:t>
            </a:r>
            <a:r>
              <a:rPr lang="en-US" altLang="zh-CN" sz="2200" baseline="-25000" dirty="0"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zh-CN" altLang="en-US" sz="2200" dirty="0">
                <a:latin typeface="Symbol" panose="05050102010706020507" pitchFamily="18" charset="2"/>
                <a:sym typeface="Wingdings" panose="05000000000000000000" pitchFamily="2" charset="2"/>
              </a:rPr>
              <a:t>需要使用整个相空间的均值</a:t>
            </a:r>
            <a:endParaRPr lang="en-US" altLang="zh-CN" sz="2200" dirty="0">
              <a:latin typeface="Symbol" panose="05050102010706020507" pitchFamily="18" charset="2"/>
              <a:sym typeface="Wingdings" panose="05000000000000000000" pitchFamily="2" charset="2"/>
            </a:endParaRPr>
          </a:p>
          <a:p>
            <a:pPr lvl="1"/>
            <a:r>
              <a:rPr lang="zh-CN" altLang="en-US" sz="2200" dirty="0">
                <a:latin typeface="Symbol" panose="05050102010706020507" pitchFamily="18" charset="2"/>
                <a:sym typeface="Wingdings" panose="05000000000000000000" pitchFamily="2" charset="2"/>
              </a:rPr>
              <a:t>或者与</a:t>
            </a:r>
            <a:r>
              <a:rPr lang="en-US" altLang="zh-CN" sz="2200" dirty="0">
                <a:sym typeface="Wingdings" panose="05000000000000000000" pitchFamily="2" charset="2"/>
              </a:rPr>
              <a:t>BPGGSZ</a:t>
            </a:r>
            <a:r>
              <a:rPr lang="zh-CN" altLang="en-US" sz="2200" dirty="0">
                <a:latin typeface="Symbol" panose="05050102010706020507" pitchFamily="18" charset="2"/>
                <a:sym typeface="Wingdings" panose="05000000000000000000" pitchFamily="2" charset="2"/>
              </a:rPr>
              <a:t>方法类似做分区间处理</a:t>
            </a:r>
            <a:endParaRPr lang="en-US" altLang="zh-CN" sz="2200" dirty="0">
              <a:sym typeface="Wingdings" panose="05000000000000000000" pitchFamily="2" charset="2"/>
            </a:endParaRPr>
          </a:p>
          <a:p>
            <a:r>
              <a:rPr lang="en-US" altLang="zh-CN" sz="2400" dirty="0" err="1">
                <a:sym typeface="Wingdings" panose="05000000000000000000" pitchFamily="2" charset="2"/>
              </a:rPr>
              <a:t>r</a:t>
            </a:r>
            <a:r>
              <a:rPr lang="en-US" altLang="zh-CN" sz="2400" baseline="-25000" dirty="0" err="1">
                <a:sym typeface="Wingdings" panose="05000000000000000000" pitchFamily="2" charset="2"/>
              </a:rPr>
              <a:t>D</a:t>
            </a:r>
            <a:r>
              <a:rPr lang="zh-CN" altLang="en-US" sz="2400" dirty="0">
                <a:sym typeface="Wingdings" panose="05000000000000000000" pitchFamily="2" charset="2"/>
              </a:rPr>
              <a:t>较小，对</a:t>
            </a:r>
            <a:r>
              <a:rPr lang="en-US" altLang="zh-CN" sz="2400" dirty="0"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zh-CN" altLang="en-US" sz="2400" dirty="0">
                <a:sym typeface="Wingdings" panose="05000000000000000000" pitchFamily="2" charset="2"/>
              </a:rPr>
              <a:t>不敏感。末态复杂，均值难以描述整个空间</a:t>
            </a:r>
            <a:endParaRPr lang="zh-CN" altLang="en-US" sz="2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DC1542B-9B9D-4F36-2B41-6323BCDFE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600200"/>
            <a:ext cx="4953000" cy="11872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E988814-BD3C-6435-4BB4-8663D695D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320236"/>
            <a:ext cx="5344147" cy="44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555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en-US" altLang="zh-CN" b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BPGGSZ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方法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B66A28-1F85-9E98-9D0C-95A023D91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066800"/>
            <a:ext cx="8534400" cy="5151120"/>
          </a:xfrm>
        </p:spPr>
        <p:txBody>
          <a:bodyPr/>
          <a:lstStyle/>
          <a:p>
            <a:r>
              <a:rPr lang="zh-CN" altLang="en-US" sz="2400" dirty="0"/>
              <a:t>使用三体自共轭过程</a:t>
            </a:r>
            <a:r>
              <a:rPr lang="en-US" altLang="zh-CN" sz="2400" dirty="0" err="1"/>
              <a:t>D</a:t>
            </a:r>
            <a:r>
              <a:rPr lang="en-US" altLang="zh-CN" sz="2400" dirty="0" err="1">
                <a:sym typeface="Wingdings" panose="05000000000000000000" pitchFamily="2" charset="2"/>
              </a:rPr>
              <a:t>K</a:t>
            </a:r>
            <a:r>
              <a:rPr lang="en-US" altLang="zh-CN" sz="2400" baseline="-25000" dirty="0" err="1">
                <a:sym typeface="Wingdings" panose="05000000000000000000" pitchFamily="2" charset="2"/>
              </a:rPr>
              <a:t>S</a:t>
            </a:r>
            <a:r>
              <a:rPr lang="en-US" altLang="zh-CN" sz="2400" dirty="0" err="1">
                <a:sym typeface="Wingdings" panose="05000000000000000000" pitchFamily="2" charset="2"/>
              </a:rPr>
              <a:t>h</a:t>
            </a:r>
            <a:r>
              <a:rPr lang="en-US" altLang="zh-CN" sz="2400" baseline="30000" dirty="0" err="1">
                <a:sym typeface="Wingdings" panose="05000000000000000000" pitchFamily="2" charset="2"/>
              </a:rPr>
              <a:t>+</a:t>
            </a:r>
            <a:r>
              <a:rPr lang="en-US" altLang="zh-CN" sz="2400" dirty="0" err="1">
                <a:sym typeface="Wingdings" panose="05000000000000000000" pitchFamily="2" charset="2"/>
              </a:rPr>
              <a:t>h</a:t>
            </a:r>
            <a:r>
              <a:rPr lang="en-US" altLang="zh-CN" sz="2400" baseline="30000" dirty="0">
                <a:sym typeface="Wingdings" panose="05000000000000000000" pitchFamily="2" charset="2"/>
              </a:rPr>
              <a:t>-</a:t>
            </a:r>
            <a:r>
              <a:rPr lang="en-US" altLang="zh-CN" sz="2400" dirty="0">
                <a:sym typeface="Wingdings" panose="05000000000000000000" pitchFamily="2" charset="2"/>
              </a:rPr>
              <a:t> </a:t>
            </a:r>
          </a:p>
          <a:p>
            <a:r>
              <a:rPr lang="zh-CN" altLang="en-US" sz="2400" dirty="0">
                <a:sym typeface="Wingdings" panose="05000000000000000000" pitchFamily="2" charset="2"/>
              </a:rPr>
              <a:t>将</a:t>
            </a:r>
            <a:r>
              <a:rPr lang="en-US" altLang="zh-CN" sz="2400" dirty="0" err="1">
                <a:sym typeface="Wingdings" panose="05000000000000000000" pitchFamily="2" charset="2"/>
              </a:rPr>
              <a:t>Dalitz</a:t>
            </a:r>
            <a:r>
              <a:rPr lang="zh-CN" altLang="en-US" sz="2400" dirty="0">
                <a:sym typeface="Wingdings" panose="05000000000000000000" pitchFamily="2" charset="2"/>
              </a:rPr>
              <a:t>平面按照不同的</a:t>
            </a:r>
            <a:r>
              <a:rPr lang="en-US" altLang="zh-CN" sz="2400" dirty="0" err="1">
                <a:latin typeface="Symbol" panose="05050102010706020507" pitchFamily="18" charset="2"/>
                <a:sym typeface="Wingdings" panose="05000000000000000000" pitchFamily="2" charset="2"/>
              </a:rPr>
              <a:t>d</a:t>
            </a:r>
            <a:r>
              <a:rPr lang="en-US" altLang="zh-CN" sz="2400" baseline="-25000" dirty="0" err="1">
                <a:sym typeface="Wingdings" panose="05000000000000000000" pitchFamily="2" charset="2"/>
              </a:rPr>
              <a:t>D</a:t>
            </a:r>
            <a:r>
              <a:rPr lang="zh-CN" altLang="en-US" sz="2400" dirty="0">
                <a:sym typeface="Wingdings" panose="05000000000000000000" pitchFamily="2" charset="2"/>
              </a:rPr>
              <a:t>分区间，测量每个区间内的</a:t>
            </a:r>
            <a:r>
              <a:rPr lang="en-US" altLang="zh-CN" sz="2400" dirty="0">
                <a:sym typeface="Wingdings" panose="05000000000000000000" pitchFamily="2" charset="2"/>
              </a:rPr>
              <a:t>B</a:t>
            </a:r>
            <a:r>
              <a:rPr lang="en-US" altLang="zh-CN" sz="2400" baseline="30000" dirty="0">
                <a:sym typeface="Wingdings" panose="05000000000000000000" pitchFamily="2" charset="2"/>
              </a:rPr>
              <a:t>+</a:t>
            </a:r>
            <a:r>
              <a:rPr lang="zh-CN" altLang="en-US" sz="2400" dirty="0">
                <a:sym typeface="Wingdings" panose="05000000000000000000" pitchFamily="2" charset="2"/>
              </a:rPr>
              <a:t>和</a:t>
            </a:r>
            <a:r>
              <a:rPr lang="en-US" altLang="zh-CN" sz="2400" dirty="0">
                <a:sym typeface="Wingdings" panose="05000000000000000000" pitchFamily="2" charset="2"/>
              </a:rPr>
              <a:t>B</a:t>
            </a:r>
            <a:r>
              <a:rPr lang="en-US" altLang="zh-CN" sz="2400" baseline="30000" dirty="0">
                <a:sym typeface="Wingdings" panose="05000000000000000000" pitchFamily="2" charset="2"/>
              </a:rPr>
              <a:t>-</a:t>
            </a:r>
            <a:r>
              <a:rPr lang="zh-CN" altLang="en-US" sz="2400" dirty="0">
                <a:sym typeface="Wingdings" panose="05000000000000000000" pitchFamily="2" charset="2"/>
              </a:rPr>
              <a:t>的产额</a:t>
            </a:r>
            <a:endParaRPr lang="en-US" altLang="zh-CN" sz="2400" dirty="0">
              <a:sym typeface="Wingdings" panose="05000000000000000000" pitchFamily="2" charset="2"/>
            </a:endParaRPr>
          </a:p>
          <a:p>
            <a:pPr lvl="1"/>
            <a:r>
              <a:rPr lang="zh-CN" altLang="en-US" sz="2400" dirty="0">
                <a:solidFill>
                  <a:srgbClr val="FF0000"/>
                </a:solidFill>
              </a:rPr>
              <a:t>模型无关</a:t>
            </a:r>
            <a:r>
              <a:rPr lang="zh-CN" altLang="en-US" sz="2400" dirty="0"/>
              <a:t>的分析方法</a:t>
            </a:r>
            <a:endParaRPr lang="en-US" altLang="zh-CN" sz="2400" dirty="0"/>
          </a:p>
          <a:p>
            <a:pPr lvl="1"/>
            <a:r>
              <a:rPr lang="zh-CN" altLang="en-US" sz="2400" dirty="0"/>
              <a:t>对于</a:t>
            </a:r>
            <a:r>
              <a:rPr lang="en-US" altLang="zh-CN" sz="2400" dirty="0" err="1"/>
              <a:t>Dalitz</a:t>
            </a:r>
            <a:r>
              <a:rPr lang="zh-CN" altLang="en-US" sz="2400" dirty="0"/>
              <a:t>图不同区域敏感度不同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68553F3-7D8B-99CE-6BE4-A74885B48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562725"/>
            <a:ext cx="6270573" cy="24351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8FAC3D8-2C63-A77D-BAF6-4277AE3CD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0" y="914400"/>
            <a:ext cx="3149647" cy="26172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D82D325-21C6-E4AF-5818-95D8A1DD0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4094" y="3607808"/>
            <a:ext cx="3110953" cy="25413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40455C16-748E-05A5-FF52-C6EE5DC3A3FA}"/>
                  </a:ext>
                </a:extLst>
              </p:cNvPr>
              <p:cNvSpPr txBox="1"/>
              <p:nvPr/>
            </p:nvSpPr>
            <p:spPr>
              <a:xfrm>
                <a:off x="381000" y="3276600"/>
                <a:ext cx="6094562" cy="18440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i="1" kern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i="1" kern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2000" i="1" kern="0" smtClean="0"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en-US" altLang="zh-CN" sz="2000" i="1" kern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sz="2000" i="1" kern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sz="2000" i="1" kern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i="1" kern="0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2000" i="1" kern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altLang="zh-CN" sz="2000" i="1" kern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en-US" altLang="zh-CN" sz="2000" i="1" kern="0" smtClean="0">
                              <a:latin typeface="Cambria Math" panose="02040503050406030204" pitchFamily="18" charset="0"/>
                            </a:rPr>
                            <m:t>±</m:t>
                          </m:r>
                        </m:sup>
                      </m:sSubSup>
                      <m:r>
                        <a:rPr lang="en-US" altLang="zh-CN" sz="2000" i="1" kern="0" smtClean="0"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altLang="zh-CN" sz="2000" i="1" kern="0" smtClean="0">
                              <a:solidFill>
                                <a:srgbClr val="00CC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 kern="0" smtClean="0">
                              <a:solidFill>
                                <a:srgbClr val="00CCFF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CN" sz="2000" i="1" kern="0" smtClean="0">
                              <a:solidFill>
                                <a:srgbClr val="00CCFF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en-US" altLang="zh-CN" sz="2000" i="1" kern="0" smtClean="0">
                              <a:solidFill>
                                <a:srgbClr val="00CC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000" i="1" kern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000" i="1" kern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altLang="zh-CN" sz="2000" i="1" kern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 kern="0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CN" sz="2000" i="1" kern="0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  <m:sup>
                              <m:r>
                                <a:rPr lang="en-US" altLang="zh-CN" sz="2000" i="1" kern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sz="2000" i="1" kern="0" smtClean="0">
                              <a:solidFill>
                                <a:srgbClr val="00CCFF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CN" sz="2000" i="1" kern="0" smtClean="0">
                              <a:solidFill>
                                <a:srgbClr val="00CCFF"/>
                              </a:solidFill>
                              <a:latin typeface="Cambria Math" panose="02040503050406030204" pitchFamily="18" charset="0"/>
                            </a:rPr>
                            <m:t>∓</m:t>
                          </m:r>
                          <m:r>
                            <a:rPr lang="en-US" altLang="zh-CN" sz="2000" i="1" kern="0" smtClean="0">
                              <a:solidFill>
                                <a:srgbClr val="00CC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000" i="1" kern="0" smtClean="0">
                          <a:latin typeface="Cambria Math" panose="02040503050406030204" pitchFamily="18" charset="0"/>
                        </a:rPr>
                        <m:t>+2</m:t>
                      </m:r>
                      <m:rad>
                        <m:radPr>
                          <m:degHide m:val="on"/>
                          <m:ctrlPr>
                            <a:rPr lang="en-US" altLang="zh-CN" sz="2000" i="1" kern="0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altLang="zh-CN" sz="2000" i="1" kern="0" smtClean="0">
                                  <a:solidFill>
                                    <a:srgbClr val="00CC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 kern="0" smtClean="0">
                                  <a:solidFill>
                                    <a:srgbClr val="00CCFF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zh-CN" sz="2000" i="1" kern="0" smtClean="0">
                                  <a:solidFill>
                                    <a:srgbClr val="00CC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000" i="1" kern="0" smtClean="0">
                                  <a:solidFill>
                                    <a:srgbClr val="00CC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 kern="0" smtClean="0">
                                  <a:solidFill>
                                    <a:srgbClr val="00CCFF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zh-CN" sz="2000" i="1" kern="0" smtClean="0">
                                  <a:solidFill>
                                    <a:srgbClr val="00CC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2000" i="1" kern="0" smtClean="0">
                                  <a:solidFill>
                                    <a:srgbClr val="00CC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sz="2000" i="1" kern="0" smtClean="0">
                                  <a:solidFill>
                                    <a:srgbClr val="00CC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e>
                      </m:rad>
                      <m:r>
                        <a:rPr lang="en-US" altLang="zh-CN" sz="2000" i="1" kern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000" i="1" kern="0" smtClean="0">
                              <a:solidFill>
                                <a:srgbClr val="4E8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 kern="0" smtClean="0">
                              <a:solidFill>
                                <a:srgbClr val="4E8F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000" i="1" kern="0" smtClean="0">
                              <a:solidFill>
                                <a:srgbClr val="4E8F00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sSub>
                        <m:sSubPr>
                          <m:ctrlPr>
                            <a:rPr lang="en-US" altLang="zh-CN" sz="200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sz="200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en-US" altLang="zh-CN" sz="200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000" i="1" kern="0" smtClean="0">
                          <a:latin typeface="Cambria Math" panose="02040503050406030204" pitchFamily="18" charset="0"/>
                        </a:rPr>
                        <m:t>∓</m:t>
                      </m:r>
                      <m:sSub>
                        <m:sSubPr>
                          <m:ctrlPr>
                            <a:rPr lang="en-US" altLang="zh-CN" sz="2000" i="1" kern="0" smtClean="0">
                              <a:solidFill>
                                <a:srgbClr val="4E8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 kern="0" smtClean="0">
                              <a:solidFill>
                                <a:srgbClr val="4E8F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sz="2000" i="1" kern="0" smtClean="0">
                              <a:solidFill>
                                <a:srgbClr val="4E8F00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sSub>
                        <m:sSubPr>
                          <m:ctrlPr>
                            <a:rPr lang="en-US" altLang="zh-CN" sz="200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sz="200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en-US" altLang="zh-CN" sz="200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000" i="1" kern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altLang="zh-CN" sz="2000" i="1" kern="0" dirty="0"/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i="1" ker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i="1" ker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2000" i="1" kern="0"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en-US" altLang="zh-CN" sz="2000" i="1" ker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sz="2000" i="1" ker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000" i="1" kern="0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altLang="zh-CN" sz="2000" i="1" ker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en-US" altLang="zh-CN" sz="2000" i="1" kern="0">
                              <a:latin typeface="Cambria Math" panose="02040503050406030204" pitchFamily="18" charset="0"/>
                            </a:rPr>
                            <m:t>±</m:t>
                          </m:r>
                        </m:sup>
                      </m:sSubSup>
                      <m:r>
                        <a:rPr lang="en-US" altLang="zh-CN" sz="2000" i="1" kern="0"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altLang="zh-CN" sz="2000" i="1" kern="0" smtClean="0">
                              <a:solidFill>
                                <a:srgbClr val="00CC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 kern="0">
                              <a:solidFill>
                                <a:srgbClr val="00CCFF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CN" sz="2000" i="1" kern="0">
                              <a:solidFill>
                                <a:srgbClr val="00CCFF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en-US" altLang="zh-CN" sz="2000" i="1" kern="0">
                              <a:solidFill>
                                <a:srgbClr val="00CC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000" i="1" ker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000" i="1" ker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altLang="zh-CN" sz="2000" i="1" ker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 ker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CN" sz="2000" i="1" ker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  <m:sup>
                              <m:r>
                                <a:rPr lang="en-US" altLang="zh-CN" sz="2000" i="1" ker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sz="2000" i="1" kern="0" smtClean="0">
                              <a:solidFill>
                                <a:srgbClr val="00CCFF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CN" sz="2000" i="1" kern="0" smtClean="0">
                              <a:solidFill>
                                <a:srgbClr val="00CCFF"/>
                              </a:solidFill>
                              <a:latin typeface="Cambria Math" panose="02040503050406030204" pitchFamily="18" charset="0"/>
                            </a:rPr>
                            <m:t>∓</m:t>
                          </m:r>
                          <m:r>
                            <a:rPr lang="en-US" altLang="zh-CN" sz="2000" i="1" kern="0" smtClean="0">
                              <a:solidFill>
                                <a:srgbClr val="00CC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000" i="1" kern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sz="2000" i="1" kern="0">
                          <a:latin typeface="Cambria Math" panose="02040503050406030204" pitchFamily="18" charset="0"/>
                        </a:rPr>
                        <m:t>2</m:t>
                      </m:r>
                      <m:rad>
                        <m:radPr>
                          <m:degHide m:val="on"/>
                          <m:ctrlPr>
                            <a:rPr lang="en-US" altLang="zh-CN" sz="2000" i="1" ker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altLang="zh-CN" sz="2000" i="1" kern="0" smtClean="0">
                                  <a:solidFill>
                                    <a:srgbClr val="00CC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 kern="0">
                                  <a:solidFill>
                                    <a:srgbClr val="00CCFF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zh-CN" sz="2000" i="1" kern="0">
                                  <a:solidFill>
                                    <a:srgbClr val="00CC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000" i="1" kern="0">
                                  <a:solidFill>
                                    <a:srgbClr val="00CC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 kern="0">
                                  <a:solidFill>
                                    <a:srgbClr val="00CCFF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zh-CN" sz="2000" i="1" kern="0">
                                  <a:solidFill>
                                    <a:srgbClr val="00CC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2000" i="1" kern="0">
                                  <a:solidFill>
                                    <a:srgbClr val="00CC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sz="2000" i="1" kern="0">
                                  <a:solidFill>
                                    <a:srgbClr val="00CC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e>
                      </m:rad>
                      <m:r>
                        <a:rPr lang="en-US" altLang="zh-CN" sz="2000" i="1" ker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000" i="1" kern="0" smtClean="0">
                              <a:solidFill>
                                <a:srgbClr val="4E8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 kern="0">
                              <a:solidFill>
                                <a:srgbClr val="4E8F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000" i="1" kern="0">
                              <a:solidFill>
                                <a:srgbClr val="4E8F00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sSub>
                        <m:sSubPr>
                          <m:ctrlPr>
                            <a:rPr lang="en-US" altLang="zh-CN" sz="200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sz="20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en-US" altLang="zh-CN" sz="20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000" i="1" kern="0">
                          <a:latin typeface="Cambria Math" panose="02040503050406030204" pitchFamily="18" charset="0"/>
                        </a:rPr>
                        <m:t>∓</m:t>
                      </m:r>
                      <m:sSub>
                        <m:sSubPr>
                          <m:ctrlPr>
                            <a:rPr lang="en-US" altLang="zh-CN" sz="2000" i="1" kern="0" smtClean="0">
                              <a:solidFill>
                                <a:srgbClr val="4E8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 kern="0">
                              <a:solidFill>
                                <a:srgbClr val="4E8F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sz="2000" i="1" kern="0" smtClean="0">
                              <a:solidFill>
                                <a:srgbClr val="4E8F00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sSub>
                        <m:sSubPr>
                          <m:ctrlPr>
                            <a:rPr lang="en-US" altLang="zh-CN" sz="200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sz="20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en-US" altLang="zh-CN" sz="20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000" i="1" ker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altLang="zh-CN" sz="2000" i="1" kern="0" dirty="0"/>
              </a:p>
              <a:p>
                <a:endParaRPr lang="en-US" altLang="zh-CN" sz="2000" i="1" kern="0" dirty="0">
                  <a:latin typeface="Cambria Math" panose="02040503050406030204" pitchFamily="18" charset="0"/>
                </a:endParaRPr>
              </a:p>
              <a:p>
                <a:endParaRPr lang="en-US" altLang="zh-CN" sz="2000" i="1" kern="0" dirty="0">
                  <a:latin typeface="Cambria Math" panose="02040503050406030204" pitchFamily="18" charset="0"/>
                </a:endParaRPr>
              </a:p>
              <a:p>
                <a:endParaRPr lang="en-US" altLang="zh-CN" sz="2000" i="1" kern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40455C16-748E-05A5-FF52-C6EE5DC3A3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3276600"/>
                <a:ext cx="6094562" cy="184409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圆角矩形 10">
                <a:extLst>
                  <a:ext uri="{FF2B5EF4-FFF2-40B4-BE49-F238E27FC236}">
                    <a16:creationId xmlns:a16="http://schemas.microsoft.com/office/drawing/2014/main" id="{67204FAF-025C-6094-849E-6E2A13BD433D}"/>
                  </a:ext>
                </a:extLst>
              </p:cNvPr>
              <p:cNvSpPr/>
              <p:nvPr/>
            </p:nvSpPr>
            <p:spPr>
              <a:xfrm>
                <a:off x="6280404" y="3388689"/>
                <a:ext cx="2909104" cy="623545"/>
              </a:xfrm>
              <a:prstGeom prst="roundRect">
                <a:avLst/>
              </a:prstGeom>
              <a:solidFill>
                <a:srgbClr val="4E8F0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  <m:sup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</m:sSubSup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  <m:sup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p>
                          </m:sSub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1" name="圆角矩形 10">
                <a:extLst>
                  <a:ext uri="{FF2B5EF4-FFF2-40B4-BE49-F238E27FC236}">
                    <a16:creationId xmlns:a16="http://schemas.microsoft.com/office/drawing/2014/main" id="{67204FAF-025C-6094-849E-6E2A13BD43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404" y="3388689"/>
                <a:ext cx="2909104" cy="623545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圆角矩形 9">
                <a:extLst>
                  <a:ext uri="{FF2B5EF4-FFF2-40B4-BE49-F238E27FC236}">
                    <a16:creationId xmlns:a16="http://schemas.microsoft.com/office/drawing/2014/main" id="{3DA2BAC1-39DE-33DB-375D-0D32A279DDFC}"/>
                  </a:ext>
                </a:extLst>
              </p:cNvPr>
              <p:cNvSpPr/>
              <p:nvPr/>
            </p:nvSpPr>
            <p:spPr>
              <a:xfrm>
                <a:off x="480224" y="4384302"/>
                <a:ext cx="4491829" cy="1072589"/>
              </a:xfrm>
              <a:prstGeom prst="roundRect">
                <a:avLst/>
              </a:prstGeom>
              <a:solidFill>
                <a:srgbClr val="00C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000" b="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altLang="zh-CN" sz="2000" dirty="0">
                    <a:latin typeface="Trebuchet MS" panose="020B0703020202090204" pitchFamily="34" charset="0"/>
                  </a:rPr>
                  <a:t>: fractional yields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000" b="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altLang="zh-CN" sz="2000" i="1" dirty="0">
                    <a:latin typeface="Trebuchet MS" panose="020B0703020202090204" pitchFamily="34" charset="0"/>
                  </a:rPr>
                  <a:t> </a:t>
                </a:r>
                <a:r>
                  <a:rPr lang="en-GB" altLang="zh-CN" sz="2000" dirty="0">
                    <a:latin typeface="Trebuchet MS" panose="020B0703020202090204" pitchFamily="34" charset="0"/>
                  </a:rPr>
                  <a:t>in bin </a:t>
                </a:r>
                <a14:m>
                  <m:oMath xmlns:m="http://schemas.openxmlformats.org/officeDocument/2006/math">
                    <m:r>
                      <a:rPr lang="en-US" altLang="zh-CN" sz="2000" b="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GB" altLang="zh-CN" sz="2000" dirty="0">
                    <a:latin typeface="Trebuchet MS" panose="020B0703020202090204" pitchFamily="34" charset="0"/>
                  </a:rPr>
                  <a:t>.</a:t>
                </a:r>
              </a:p>
              <a:p>
                <a:pPr algn="ctr"/>
                <a:endParaRPr lang="en-GB" altLang="zh-CN" sz="2000" dirty="0">
                  <a:latin typeface="Trebuchet MS" panose="020B0703020202090204" pitchFamily="34" charset="0"/>
                </a:endParaRPr>
              </a:p>
              <a:p>
                <a:pPr algn="ctr"/>
                <a:r>
                  <a:rPr lang="en-GB" altLang="zh-CN" sz="2000" dirty="0">
                    <a:latin typeface="Trebuchet MS" panose="020B0703020202090204" pitchFamily="34" charset="0"/>
                  </a:rPr>
                  <a:t> determined mainly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000" b="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sz="2000" b="0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GB" altLang="zh-CN" sz="2000" i="1" dirty="0">
                    <a:latin typeface="Trebuchet MS" panose="020B0703020202090204" pitchFamily="34" charset="0"/>
                  </a:rPr>
                  <a:t> </a:t>
                </a:r>
                <a:r>
                  <a:rPr lang="en-GB" altLang="zh-CN" sz="2000" dirty="0">
                    <a:latin typeface="Trebuchet MS" panose="020B0703020202090204" pitchFamily="34" charset="0"/>
                  </a:rPr>
                  <a:t>mode.</a:t>
                </a:r>
              </a:p>
            </p:txBody>
          </p:sp>
        </mc:Choice>
        <mc:Fallback xmlns="">
          <p:sp>
            <p:nvSpPr>
              <p:cNvPr id="12" name="圆角矩形 9">
                <a:extLst>
                  <a:ext uri="{FF2B5EF4-FFF2-40B4-BE49-F238E27FC236}">
                    <a16:creationId xmlns:a16="http://schemas.microsoft.com/office/drawing/2014/main" id="{3DA2BAC1-39DE-33DB-375D-0D32A279DD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224" y="4384302"/>
                <a:ext cx="4491829" cy="1072589"/>
              </a:xfrm>
              <a:prstGeom prst="roundRect">
                <a:avLst/>
              </a:prstGeom>
              <a:blipFill>
                <a:blip r:embed="rId7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圆角矩形 11">
                <a:extLst>
                  <a:ext uri="{FF2B5EF4-FFF2-40B4-BE49-F238E27FC236}">
                    <a16:creationId xmlns:a16="http://schemas.microsoft.com/office/drawing/2014/main" id="{2B447A7D-0ECB-C2E5-7BDC-3B1554E82585}"/>
                  </a:ext>
                </a:extLst>
              </p:cNvPr>
              <p:cNvSpPr/>
              <p:nvPr/>
            </p:nvSpPr>
            <p:spPr>
              <a:xfrm>
                <a:off x="5150590" y="4384302"/>
                <a:ext cx="3688610" cy="1711698"/>
              </a:xfrm>
              <a:prstGeom prst="roundRect">
                <a:avLst/>
              </a:prstGeom>
              <a:solidFill>
                <a:srgbClr val="FF66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altLang="zh-CN" dirty="0"/>
                  <a:t>: </a:t>
                </a:r>
                <a:r>
                  <a:rPr lang="en-GB" altLang="zh-CN" dirty="0">
                    <a:latin typeface="Trebuchet MS" panose="020B0703020202090204" pitchFamily="34" charset="0"/>
                  </a:rPr>
                  <a:t>the cosine and sine of the strong phase difference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GB" altLang="zh-CN" dirty="0"/>
                  <a:t> </a:t>
                </a:r>
                <a:r>
                  <a:rPr lang="en-GB" altLang="zh-CN" dirty="0">
                    <a:latin typeface="Trebuchet MS" panose="020B0703020202090204" pitchFamily="34" charset="0"/>
                  </a:rPr>
                  <a:t>decay in bin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GB" altLang="zh-CN" dirty="0"/>
                  <a:t>.</a:t>
                </a:r>
              </a:p>
              <a:p>
                <a:pPr algn="ctr"/>
                <a:endParaRPr lang="en-GB" altLang="zh-CN" dirty="0"/>
              </a:p>
              <a:p>
                <a:pPr algn="ctr"/>
                <a:r>
                  <a:rPr lang="en-GB" altLang="zh-CN" dirty="0">
                    <a:latin typeface="Trebuchet MS" panose="020B0703020202090204" pitchFamily="34" charset="0"/>
                  </a:rPr>
                  <a:t>input from BESIII.</a:t>
                </a:r>
              </a:p>
            </p:txBody>
          </p:sp>
        </mc:Choice>
        <mc:Fallback xmlns="">
          <p:sp>
            <p:nvSpPr>
              <p:cNvPr id="13" name="圆角矩形 11">
                <a:extLst>
                  <a:ext uri="{FF2B5EF4-FFF2-40B4-BE49-F238E27FC236}">
                    <a16:creationId xmlns:a16="http://schemas.microsoft.com/office/drawing/2014/main" id="{2B447A7D-0ECB-C2E5-7BDC-3B1554E825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0590" y="4384302"/>
                <a:ext cx="3688610" cy="1711698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78120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en-US" altLang="zh-CN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Dalitz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B66A28-1F85-9E98-9D0C-95A023D91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066800"/>
            <a:ext cx="10972800" cy="5151120"/>
          </a:xfrm>
        </p:spPr>
        <p:txBody>
          <a:bodyPr/>
          <a:lstStyle/>
          <a:p>
            <a:r>
              <a:rPr lang="zh-CN" altLang="en-US" sz="2400" dirty="0"/>
              <a:t>三体衰变相空间</a:t>
            </a:r>
            <a:endParaRPr lang="en-US" altLang="zh-CN" sz="2400" dirty="0"/>
          </a:p>
          <a:p>
            <a:pPr lvl="1"/>
            <a:r>
              <a:rPr lang="zh-CN" altLang="en-US" sz="2200" dirty="0"/>
              <a:t>质能关系</a:t>
            </a:r>
            <a:r>
              <a:rPr lang="en-US" altLang="zh-CN" sz="2200" dirty="0">
                <a:sym typeface="Wingdings" panose="05000000000000000000" pitchFamily="2" charset="2"/>
              </a:rPr>
              <a:t></a:t>
            </a:r>
            <a:r>
              <a:rPr lang="zh-CN" altLang="en-US" sz="2200" dirty="0"/>
              <a:t>边界完全确定</a:t>
            </a:r>
            <a:endParaRPr lang="en-US" altLang="zh-CN" sz="2200" dirty="0"/>
          </a:p>
          <a:p>
            <a:pPr lvl="1"/>
            <a:endParaRPr lang="en-US" altLang="zh-CN" sz="2200" dirty="0"/>
          </a:p>
          <a:p>
            <a:pPr lvl="1"/>
            <a:endParaRPr lang="en-US" altLang="zh-CN" sz="2200" dirty="0"/>
          </a:p>
          <a:p>
            <a:pPr lvl="1"/>
            <a:endParaRPr lang="en-US" altLang="zh-CN" sz="2200" dirty="0"/>
          </a:p>
          <a:p>
            <a:pPr lvl="1"/>
            <a:endParaRPr lang="en-US" altLang="zh-CN" sz="2200" dirty="0"/>
          </a:p>
          <a:p>
            <a:pPr lvl="1"/>
            <a:endParaRPr lang="en-US" altLang="zh-CN" sz="2200" dirty="0"/>
          </a:p>
          <a:p>
            <a:pPr lvl="1"/>
            <a:endParaRPr lang="en-US" altLang="zh-CN" sz="2200" dirty="0"/>
          </a:p>
          <a:p>
            <a:pPr lvl="1"/>
            <a:endParaRPr lang="en-US" altLang="zh-CN" sz="2200" dirty="0"/>
          </a:p>
          <a:p>
            <a:pPr lvl="1"/>
            <a:endParaRPr lang="en-US" altLang="zh-CN" sz="2200" dirty="0"/>
          </a:p>
          <a:p>
            <a:pPr lvl="1"/>
            <a:r>
              <a:rPr lang="zh-CN" altLang="en-US" sz="2200" dirty="0"/>
              <a:t>共振态直观形象</a:t>
            </a:r>
            <a:endParaRPr lang="en-US" altLang="zh-CN" sz="2200" dirty="0"/>
          </a:p>
          <a:p>
            <a:endParaRPr lang="zh-CN" altLang="en-US" sz="24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82DE3C8-C27D-0417-7844-F36A5A573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63800"/>
            <a:ext cx="4019714" cy="1482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A283D2D-A9D3-BD34-4349-307BF9937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021489"/>
            <a:ext cx="3015644" cy="304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CD16E1-3093-DFCE-BDB4-5AAD99B06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3376537"/>
            <a:ext cx="3490170" cy="338590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98CA5993-07A7-BF35-8135-9EE594288BE9}"/>
              </a:ext>
            </a:extLst>
          </p:cNvPr>
          <p:cNvSpPr/>
          <p:nvPr/>
        </p:nvSpPr>
        <p:spPr>
          <a:xfrm>
            <a:off x="6172200" y="3376537"/>
            <a:ext cx="457200" cy="2186063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C2D09E8-5927-6F25-2BBE-80F52615065E}"/>
              </a:ext>
            </a:extLst>
          </p:cNvPr>
          <p:cNvSpPr/>
          <p:nvPr/>
        </p:nvSpPr>
        <p:spPr>
          <a:xfrm>
            <a:off x="6705600" y="5389400"/>
            <a:ext cx="2743200" cy="60960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wrap="none" lIns="45720" tIns="45720" rIns="4572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F5616BE-5502-9360-DE71-81B26423A34B}"/>
              </a:ext>
            </a:extLst>
          </p:cNvPr>
          <p:cNvSpPr txBox="1"/>
          <p:nvPr/>
        </p:nvSpPr>
        <p:spPr>
          <a:xfrm>
            <a:off x="6096000" y="2821236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Symbol" panose="05050102010706020507" pitchFamily="18" charset="2"/>
              </a:rPr>
              <a:t>f(1020)</a:t>
            </a:r>
            <a:endParaRPr lang="zh-CN" altLang="en-US" dirty="0">
              <a:latin typeface="Symbol" panose="05050102010706020507" pitchFamily="18" charset="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2A56CEA-E957-F8C0-1276-A38D0CB014AE}"/>
              </a:ext>
            </a:extLst>
          </p:cNvPr>
          <p:cNvSpPr txBox="1"/>
          <p:nvPr/>
        </p:nvSpPr>
        <p:spPr>
          <a:xfrm>
            <a:off x="9525000" y="54864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Symbol" panose="05050102010706020507" pitchFamily="18" charset="2"/>
              </a:rPr>
              <a:t>K</a:t>
            </a:r>
            <a:r>
              <a:rPr lang="en-US" altLang="zh-CN" baseline="30000" dirty="0">
                <a:latin typeface="Symbol" panose="05050102010706020507" pitchFamily="18" charset="2"/>
              </a:rPr>
              <a:t>*</a:t>
            </a:r>
            <a:r>
              <a:rPr lang="en-US" altLang="zh-CN" dirty="0">
                <a:latin typeface="Symbol" panose="05050102010706020507" pitchFamily="18" charset="2"/>
              </a:rPr>
              <a:t>(892)</a:t>
            </a:r>
            <a:endParaRPr lang="zh-CN" altLang="en-US" dirty="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413361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不分区模型无关方法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B66A28-1F85-9E98-9D0C-95A023D91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066800"/>
            <a:ext cx="10972800" cy="5151120"/>
          </a:xfrm>
        </p:spPr>
        <p:txBody>
          <a:bodyPr/>
          <a:lstStyle/>
          <a:p>
            <a:r>
              <a:rPr lang="zh-CN" altLang="en-US" sz="2400" dirty="0"/>
              <a:t>基本思维</a:t>
            </a:r>
            <a:endParaRPr lang="en-US" altLang="zh-CN" sz="2400" dirty="0"/>
          </a:p>
          <a:p>
            <a:pPr lvl="1"/>
            <a:r>
              <a:rPr lang="zh-CN" altLang="en-US" sz="2200" dirty="0"/>
              <a:t>把分区做到无限小，因此分区</a:t>
            </a:r>
            <a:r>
              <a:rPr lang="en-US" altLang="zh-CN" sz="2200" dirty="0">
                <a:sym typeface="Wingdings" panose="05000000000000000000" pitchFamily="2" charset="2"/>
              </a:rPr>
              <a:t></a:t>
            </a:r>
            <a:r>
              <a:rPr lang="zh-CN" altLang="en-US" sz="2200" dirty="0">
                <a:sym typeface="Wingdings" panose="05000000000000000000" pitchFamily="2" charset="2"/>
              </a:rPr>
              <a:t>每个事例</a:t>
            </a:r>
            <a:endParaRPr lang="en-US" altLang="zh-CN" sz="2200" dirty="0"/>
          </a:p>
          <a:p>
            <a:endParaRPr lang="en-US" altLang="zh-CN" sz="2400" dirty="0"/>
          </a:p>
          <a:p>
            <a:r>
              <a:rPr lang="zh-CN" altLang="en-US" sz="2400" dirty="0"/>
              <a:t>利用傅里叶展开，得到</a:t>
            </a:r>
            <a:r>
              <a:rPr lang="en-US" altLang="zh-CN" sz="2400" dirty="0"/>
              <a:t>BPGGSZ</a:t>
            </a:r>
            <a:r>
              <a:rPr lang="zh-CN" altLang="en-US" sz="2400" dirty="0"/>
              <a:t>方法类似的关系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zh-CN" altLang="en-US" sz="2400" dirty="0"/>
              <a:t>需要</a:t>
            </a:r>
            <a:r>
              <a:rPr lang="en-US" altLang="zh-CN" sz="2400" dirty="0"/>
              <a:t>B</a:t>
            </a:r>
            <a:r>
              <a:rPr lang="zh-CN" altLang="en-US" sz="2400" dirty="0"/>
              <a:t>实验和粲工厂的联合测量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zh-CN" altLang="en-US" sz="2400" dirty="0"/>
              <a:t>目前这一工作在稳步推进中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4CAE951-0750-A99B-B9C1-3E1C9EDEF281}"/>
              </a:ext>
            </a:extLst>
          </p:cNvPr>
          <p:cNvSpPr txBox="1"/>
          <p:nvPr/>
        </p:nvSpPr>
        <p:spPr>
          <a:xfrm>
            <a:off x="152400" y="6412016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b="0" i="0" u="none" strike="noStrike" baseline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Eur. Phys. J. C, 2018, 78(2)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C35CFB-4541-524B-B12A-D4AF1215F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800" y="1066800"/>
            <a:ext cx="3694806" cy="330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420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时间依赖的分析方法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B66A28-1F85-9E98-9D0C-95A023D91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066800"/>
            <a:ext cx="10972800" cy="5151120"/>
          </a:xfrm>
        </p:spPr>
        <p:txBody>
          <a:bodyPr/>
          <a:lstStyle/>
          <a:p>
            <a:r>
              <a:rPr lang="zh-CN" altLang="en-US" sz="2400" dirty="0"/>
              <a:t>测量基于</a:t>
            </a:r>
            <a:endParaRPr lang="en-US" altLang="zh-CN" sz="2400" dirty="0"/>
          </a:p>
          <a:p>
            <a:pPr lvl="1"/>
            <a:r>
              <a:rPr lang="zh-CN" altLang="en-US" sz="2400" dirty="0">
                <a:solidFill>
                  <a:schemeClr val="tx1"/>
                </a:solidFill>
              </a:rPr>
              <a:t>混合和衰变中的干涉与</a:t>
            </a:r>
            <a:r>
              <a:rPr lang="en-US" altLang="zh-CN" sz="2400" dirty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altLang="zh-CN" sz="2400" dirty="0">
                <a:solidFill>
                  <a:srgbClr val="FF0000"/>
                </a:solidFill>
              </a:rPr>
              <a:t>+(-)2</a:t>
            </a:r>
            <a:r>
              <a:rPr lang="en-US" altLang="zh-CN" sz="2400" dirty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US" altLang="zh-CN" sz="2400" baseline="-25000" dirty="0">
                <a:solidFill>
                  <a:srgbClr val="FF0000"/>
                </a:solidFill>
              </a:rPr>
              <a:t>(s)</a:t>
            </a:r>
            <a:r>
              <a:rPr lang="zh-CN" altLang="en-US" sz="2400" dirty="0">
                <a:solidFill>
                  <a:schemeClr val="tx1"/>
                </a:solidFill>
              </a:rPr>
              <a:t>相关</a:t>
            </a:r>
            <a:endParaRPr lang="en-US" altLang="zh-CN" sz="2400" dirty="0">
              <a:solidFill>
                <a:schemeClr val="tx1"/>
              </a:solidFill>
            </a:endParaRPr>
          </a:p>
          <a:p>
            <a:pPr lvl="1"/>
            <a:r>
              <a:rPr lang="zh-CN" altLang="en-US" sz="2400" dirty="0">
                <a:solidFill>
                  <a:schemeClr val="tx1"/>
                </a:solidFill>
              </a:rPr>
              <a:t>需要外部输入值</a:t>
            </a:r>
            <a:r>
              <a:rPr lang="en-US" altLang="zh-CN" sz="2400" dirty="0">
                <a:solidFill>
                  <a:schemeClr val="tx1"/>
                </a:solidFill>
                <a:latin typeface="Symbol" panose="05050102010706020507" pitchFamily="18" charset="2"/>
              </a:rPr>
              <a:t>b</a:t>
            </a:r>
            <a:r>
              <a:rPr lang="en-US" altLang="zh-CN" sz="2400" baseline="-25000" dirty="0">
                <a:solidFill>
                  <a:schemeClr val="tx1"/>
                </a:solidFill>
              </a:rPr>
              <a:t>s</a:t>
            </a:r>
            <a:r>
              <a:rPr lang="en-US" altLang="zh-CN" sz="2400" dirty="0">
                <a:solidFill>
                  <a:schemeClr val="tx1"/>
                </a:solidFill>
              </a:rPr>
              <a:t>/</a:t>
            </a:r>
            <a:r>
              <a:rPr lang="en-US" altLang="zh-CN" sz="2400" dirty="0">
                <a:solidFill>
                  <a:schemeClr val="tx1"/>
                </a:solidFill>
                <a:latin typeface="Symbol" panose="05050102010706020507" pitchFamily="18" charset="2"/>
              </a:rPr>
              <a:t>b</a:t>
            </a:r>
            <a:endParaRPr lang="zh-CN" altLang="en-US" sz="2400" dirty="0">
              <a:solidFill>
                <a:schemeClr val="tx1"/>
              </a:solidFill>
            </a:endParaRPr>
          </a:p>
          <a:p>
            <a:endParaRPr lang="en-US" altLang="zh-CN" sz="2400" dirty="0"/>
          </a:p>
          <a:p>
            <a:r>
              <a:rPr lang="en-US" altLang="zh-CN" sz="2400" dirty="0" err="1"/>
              <a:t>LHCb</a:t>
            </a:r>
            <a:r>
              <a:rPr lang="zh-CN" altLang="en-US" sz="2400" dirty="0"/>
              <a:t>实验测量</a:t>
            </a:r>
            <a:endParaRPr lang="en-US" altLang="zh-CN" sz="2400" dirty="0"/>
          </a:p>
          <a:p>
            <a:pPr lvl="1"/>
            <a:r>
              <a:rPr lang="en-US" altLang="zh-CN" sz="2400" dirty="0" err="1"/>
              <a:t>Bs</a:t>
            </a:r>
            <a:r>
              <a:rPr lang="en-US" altLang="zh-CN" sz="2400" dirty="0" err="1">
                <a:sym typeface="Wingdings" panose="05000000000000000000" pitchFamily="2" charset="2"/>
              </a:rPr>
              <a:t>DsK</a:t>
            </a:r>
            <a:r>
              <a:rPr lang="en-US" altLang="zh-CN" sz="2400" dirty="0">
                <a:sym typeface="Wingdings" panose="05000000000000000000" pitchFamily="2" charset="2"/>
              </a:rPr>
              <a:t> </a:t>
            </a:r>
            <a:endParaRPr lang="en-US" altLang="zh-CN" sz="2400" dirty="0"/>
          </a:p>
          <a:p>
            <a:pPr lvl="1"/>
            <a:r>
              <a:rPr lang="en-US" altLang="zh-CN" sz="2400" dirty="0"/>
              <a:t>B0</a:t>
            </a:r>
            <a:r>
              <a:rPr lang="en-US" altLang="zh-CN" sz="2400" dirty="0">
                <a:sym typeface="Wingdings" panose="05000000000000000000" pitchFamily="2" charset="2"/>
              </a:rPr>
              <a:t>D</a:t>
            </a:r>
            <a:r>
              <a:rPr lang="en-US" altLang="zh-CN" sz="2400" dirty="0"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endParaRPr lang="en-US" altLang="zh-CN" sz="2400" dirty="0">
              <a:latin typeface="Symbol" panose="05050102010706020507" pitchFamily="18" charset="2"/>
            </a:endParaRPr>
          </a:p>
          <a:p>
            <a:pPr lvl="1"/>
            <a:endParaRPr lang="zh-CN" altLang="en-US" sz="22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99A4535-93F9-6A53-23AA-9C2BCC52A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343400"/>
            <a:ext cx="4883204" cy="207217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B24341C-ECB8-C535-4961-BCFA33BA1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404" y="4597685"/>
            <a:ext cx="2496621" cy="188682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714799-BAF1-A86E-57EE-95D7B07AD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4481" y="5140293"/>
            <a:ext cx="3139712" cy="114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198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en-US" altLang="zh-CN" b="1" dirty="0">
                <a:latin typeface="Symbol" panose="05050102010706020507" pitchFamily="18" charset="2"/>
                <a:ea typeface="黑体" panose="02010609060101010101" pitchFamily="49" charset="-122"/>
              </a:rPr>
              <a:t>g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角测量现状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B66A28-1F85-9E98-9D0C-95A023D91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066800"/>
            <a:ext cx="10972800" cy="5151120"/>
          </a:xfrm>
        </p:spPr>
        <p:txBody>
          <a:bodyPr/>
          <a:lstStyle/>
          <a:p>
            <a:r>
              <a:rPr lang="en-US" altLang="zh-CN" sz="2400" dirty="0" err="1"/>
              <a:t>LHCb</a:t>
            </a:r>
            <a:r>
              <a:rPr lang="zh-CN" altLang="en-US" sz="2400" dirty="0"/>
              <a:t>实验联合目前所有过程做</a:t>
            </a:r>
            <a:r>
              <a:rPr lang="zh-CN" altLang="en-US" sz="2400" dirty="0">
                <a:solidFill>
                  <a:srgbClr val="0000FF"/>
                </a:solidFill>
              </a:rPr>
              <a:t>联合拟合</a:t>
            </a:r>
            <a:endParaRPr lang="en-US" altLang="zh-CN" sz="2400" dirty="0">
              <a:solidFill>
                <a:srgbClr val="0000FF"/>
              </a:solidFill>
            </a:endParaRPr>
          </a:p>
          <a:p>
            <a:pPr lvl="1"/>
            <a:r>
              <a:rPr lang="en-US" altLang="zh-CN" sz="2200" dirty="0"/>
              <a:t>173</a:t>
            </a:r>
            <a:r>
              <a:rPr lang="zh-CN" altLang="en-US" sz="2200" dirty="0"/>
              <a:t>个观测量</a:t>
            </a:r>
            <a:endParaRPr lang="en-US" altLang="zh-CN" sz="2200" dirty="0"/>
          </a:p>
          <a:p>
            <a:pPr lvl="1"/>
            <a:r>
              <a:rPr lang="en-US" altLang="zh-CN" sz="2200" dirty="0"/>
              <a:t>52</a:t>
            </a:r>
            <a:r>
              <a:rPr lang="zh-CN" altLang="en-US" sz="2200" dirty="0"/>
              <a:t>个自由参数</a:t>
            </a:r>
            <a:endParaRPr lang="en-US" altLang="zh-CN" sz="2200" dirty="0"/>
          </a:p>
          <a:p>
            <a:r>
              <a:rPr lang="zh-CN" altLang="en-US" sz="2400" dirty="0"/>
              <a:t>目前世界上最精确的结果</a:t>
            </a:r>
            <a:endParaRPr lang="en-US" altLang="zh-CN" sz="2400" dirty="0"/>
          </a:p>
          <a:p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>
                <a:sym typeface="Wingdings" panose="05000000000000000000" pitchFamily="2" charset="2"/>
              </a:rPr>
              <a:t>B</a:t>
            </a:r>
            <a:r>
              <a:rPr lang="en-US" altLang="zh-CN" sz="2400" baseline="-25000" dirty="0">
                <a:sym typeface="Wingdings" panose="05000000000000000000" pitchFamily="2" charset="2"/>
              </a:rPr>
              <a:t>S</a:t>
            </a:r>
            <a:r>
              <a:rPr lang="zh-CN" altLang="en-US" sz="2400" dirty="0">
                <a:sym typeface="Wingdings" panose="05000000000000000000" pitchFamily="2" charset="2"/>
              </a:rPr>
              <a:t>中的测量误差较大</a:t>
            </a:r>
            <a:endParaRPr lang="en-US" altLang="zh-CN" sz="2400" dirty="0">
              <a:sym typeface="Wingdings" panose="05000000000000000000" pitchFamily="2" charset="2"/>
            </a:endParaRPr>
          </a:p>
          <a:p>
            <a:endParaRPr lang="en-US" altLang="zh-CN" sz="2400" dirty="0">
              <a:sym typeface="Wingdings" panose="05000000000000000000" pitchFamily="2" charset="2"/>
            </a:endParaRPr>
          </a:p>
          <a:p>
            <a:r>
              <a:rPr lang="zh-CN" altLang="en-US" sz="2400" dirty="0">
                <a:sym typeface="Wingdings" panose="05000000000000000000" pitchFamily="2" charset="2"/>
              </a:rPr>
              <a:t>仍然需要更多的过程加入</a:t>
            </a:r>
            <a:endParaRPr lang="zh-CN" altLang="en-US" sz="2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FCB324A-EC13-A9A4-611C-A5FFCE6AF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125" y="1544212"/>
            <a:ext cx="5364370" cy="39421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1F339051-977D-C201-33F0-3547A7C55381}"/>
                  </a:ext>
                </a:extLst>
              </p:cNvPr>
              <p:cNvSpPr txBox="1"/>
              <p:nvPr/>
            </p:nvSpPr>
            <p:spPr>
              <a:xfrm>
                <a:off x="1219200" y="2828796"/>
                <a:ext cx="2970474" cy="6117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zh-CN" altLang="zh-CN" sz="32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3200" i="1" kern="10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zh-CN" sz="3200" i="1" kern="10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𝛾</m:t>
                          </m:r>
                          <m:r>
                            <a:rPr lang="en-US" altLang="zh-CN" sz="3200" i="1" kern="10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=(</m:t>
                          </m:r>
                          <m:sSubSup>
                            <m:sSubSupPr>
                              <m:ctrlPr>
                                <a:rPr lang="zh-CN" altLang="zh-CN" sz="3200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3200" i="1" kern="1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  <m:r>
                                <a:rPr lang="en-US" altLang="zh-CN" sz="3200" b="0" i="1" kern="100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a:rPr lang="en-US" altLang="zh-CN" sz="3200" i="1" kern="1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r>
                                <a:rPr lang="en-US" altLang="zh-CN" sz="3200" b="0" i="1" kern="100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8</m:t>
                              </m:r>
                            </m:e>
                            <m:sub>
                              <m:r>
                                <a:rPr lang="en-US" altLang="zh-CN" sz="3200" i="1" kern="1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3200" b="0" i="1" kern="100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a:rPr lang="en-US" altLang="zh-CN" sz="3200" i="1" kern="1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r>
                                <a:rPr lang="en-US" altLang="zh-CN" sz="3200" b="0" i="1" kern="100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7</m:t>
                              </m:r>
                            </m:sub>
                            <m:sup>
                              <m:r>
                                <a:rPr lang="en-US" altLang="zh-CN" sz="3200" i="1" kern="1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3200" b="0" i="1" kern="100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a:rPr lang="en-US" altLang="zh-CN" sz="3200" i="1" kern="1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r>
                                <a:rPr lang="en-US" altLang="zh-CN" sz="3200" b="0" i="1" kern="100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sup>
                          </m:sSubSup>
                          <m:r>
                            <a:rPr lang="en-US" altLang="zh-CN" sz="3200" i="1" kern="10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altLang="zh-CN" sz="3200" i="1" kern="10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1F339051-977D-C201-33F0-3547A7C55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828796"/>
                <a:ext cx="2970474" cy="6117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6065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en-GB" altLang="zh-CN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对物质结构认识的不断深入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" name="Group 19">
            <a:extLst>
              <a:ext uri="{FF2B5EF4-FFF2-40B4-BE49-F238E27FC236}">
                <a16:creationId xmlns:a16="http://schemas.microsoft.com/office/drawing/2014/main" id="{D1D9A7A9-9D82-47C1-1D5E-5E70EB102599}"/>
              </a:ext>
            </a:extLst>
          </p:cNvPr>
          <p:cNvGrpSpPr/>
          <p:nvPr/>
        </p:nvGrpSpPr>
        <p:grpSpPr>
          <a:xfrm>
            <a:off x="162127" y="825856"/>
            <a:ext cx="11828834" cy="4185000"/>
            <a:chOff x="324448" y="1123832"/>
            <a:chExt cx="11828834" cy="4185000"/>
          </a:xfrm>
        </p:grpSpPr>
        <p:grpSp>
          <p:nvGrpSpPr>
            <p:cNvPr id="7" name="Group 18">
              <a:extLst>
                <a:ext uri="{FF2B5EF4-FFF2-40B4-BE49-F238E27FC236}">
                  <a16:creationId xmlns:a16="http://schemas.microsoft.com/office/drawing/2014/main" id="{EEA1BEAA-6DE1-6C77-D580-8F7146A82237}"/>
                </a:ext>
              </a:extLst>
            </p:cNvPr>
            <p:cNvGrpSpPr/>
            <p:nvPr/>
          </p:nvGrpSpPr>
          <p:grpSpPr>
            <a:xfrm>
              <a:off x="324448" y="1123832"/>
              <a:ext cx="11828834" cy="4185000"/>
              <a:chOff x="324448" y="1123832"/>
              <a:chExt cx="11828834" cy="4185000"/>
            </a:xfrm>
          </p:grpSpPr>
          <p:grpSp>
            <p:nvGrpSpPr>
              <p:cNvPr id="9" name="Group 9">
                <a:extLst>
                  <a:ext uri="{FF2B5EF4-FFF2-40B4-BE49-F238E27FC236}">
                    <a16:creationId xmlns:a16="http://schemas.microsoft.com/office/drawing/2014/main" id="{668FEBF6-4952-F18B-70DF-82245483F98E}"/>
                  </a:ext>
                </a:extLst>
              </p:cNvPr>
              <p:cNvGrpSpPr/>
              <p:nvPr/>
            </p:nvGrpSpPr>
            <p:grpSpPr>
              <a:xfrm>
                <a:off x="324448" y="1123832"/>
                <a:ext cx="11828834" cy="4185000"/>
                <a:chOff x="324448" y="1123832"/>
                <a:chExt cx="11828834" cy="4185000"/>
              </a:xfrm>
            </p:grpSpPr>
            <p:pic>
              <p:nvPicPr>
                <p:cNvPr id="12" name="图片 6">
                  <a:extLst>
                    <a:ext uri="{FF2B5EF4-FFF2-40B4-BE49-F238E27FC236}">
                      <a16:creationId xmlns:a16="http://schemas.microsoft.com/office/drawing/2014/main" id="{530956FD-10ED-2E1E-35AA-5DE327857F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4448" y="1123832"/>
                  <a:ext cx="11828834" cy="4185000"/>
                </a:xfrm>
                <a:prstGeom prst="rect">
                  <a:avLst/>
                </a:prstGeom>
              </p:spPr>
            </p:pic>
            <p:sp>
              <p:nvSpPr>
                <p:cNvPr id="13" name="TextBox 5">
                  <a:extLst>
                    <a:ext uri="{FF2B5EF4-FFF2-40B4-BE49-F238E27FC236}">
                      <a16:creationId xmlns:a16="http://schemas.microsoft.com/office/drawing/2014/main" id="{C1990221-3893-30C8-E487-2BA54D21F752}"/>
                    </a:ext>
                  </a:extLst>
                </p:cNvPr>
                <p:cNvSpPr txBox="1"/>
                <p:nvPr/>
              </p:nvSpPr>
              <p:spPr>
                <a:xfrm>
                  <a:off x="3684105" y="1549168"/>
                  <a:ext cx="177805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altLang="zh-CN" sz="2400" dirty="0">
                      <a:solidFill>
                        <a:srgbClr val="FF000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Calibri" panose="020F0502020204030204" pitchFamily="34" charset="0"/>
                    </a:rPr>
                    <a:t>19</a:t>
                  </a:r>
                  <a:r>
                    <a:rPr lang="zh-CN" altLang="en-US" sz="2400" dirty="0">
                      <a:solidFill>
                        <a:srgbClr val="FF000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Calibri" panose="020F0502020204030204" pitchFamily="34" charset="0"/>
                    </a:rPr>
                    <a:t>世纪初期</a:t>
                  </a:r>
                  <a:endParaRPr lang="en-GB" sz="2400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TextBox 6">
                  <a:extLst>
                    <a:ext uri="{FF2B5EF4-FFF2-40B4-BE49-F238E27FC236}">
                      <a16:creationId xmlns:a16="http://schemas.microsoft.com/office/drawing/2014/main" id="{81BAFE33-038F-DA26-071B-0D783A03FFB7}"/>
                    </a:ext>
                  </a:extLst>
                </p:cNvPr>
                <p:cNvSpPr txBox="1"/>
                <p:nvPr/>
              </p:nvSpPr>
              <p:spPr>
                <a:xfrm>
                  <a:off x="4022035" y="3003848"/>
                  <a:ext cx="177805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altLang="zh-CN" sz="2400" dirty="0">
                      <a:solidFill>
                        <a:srgbClr val="FF000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Calibri" panose="020F0502020204030204" pitchFamily="34" charset="0"/>
                    </a:rPr>
                    <a:t>19</a:t>
                  </a:r>
                  <a:r>
                    <a:rPr lang="zh-CN" altLang="en-US" sz="2400" dirty="0">
                      <a:solidFill>
                        <a:srgbClr val="FF000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Calibri" panose="020F0502020204030204" pitchFamily="34" charset="0"/>
                    </a:rPr>
                    <a:t>世纪中期</a:t>
                  </a:r>
                  <a:endParaRPr lang="en-GB" sz="2400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Calibri" panose="020F0502020204030204" pitchFamily="34" charset="0"/>
                  </a:endParaRPr>
                </a:p>
              </p:txBody>
            </p:sp>
            <p:pic>
              <p:nvPicPr>
                <p:cNvPr id="15" name="Picture 2" descr="门捷列夫出版的元素周期表">
                  <a:extLst>
                    <a:ext uri="{FF2B5EF4-FFF2-40B4-BE49-F238E27FC236}">
                      <a16:creationId xmlns:a16="http://schemas.microsoft.com/office/drawing/2014/main" id="{D5BCC12A-08C9-4672-FFE2-A8583B75807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802357" y="1280256"/>
                  <a:ext cx="3252804" cy="376727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6" name="TextBox 8">
                  <a:extLst>
                    <a:ext uri="{FF2B5EF4-FFF2-40B4-BE49-F238E27FC236}">
                      <a16:creationId xmlns:a16="http://schemas.microsoft.com/office/drawing/2014/main" id="{7985E7F3-7380-CE92-26CC-35096E301D01}"/>
                    </a:ext>
                  </a:extLst>
                </p:cNvPr>
                <p:cNvSpPr txBox="1"/>
                <p:nvPr/>
              </p:nvSpPr>
              <p:spPr>
                <a:xfrm>
                  <a:off x="9243178" y="4809860"/>
                  <a:ext cx="2262158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GB" dirty="0" err="1">
                      <a:latin typeface="SimHei" panose="02010609060101010101" pitchFamily="49" charset="-122"/>
                      <a:ea typeface="SimHei" panose="02010609060101010101" pitchFamily="49" charset="-122"/>
                      <a:cs typeface="Calibri" panose="020F0502020204030204" pitchFamily="34" charset="0"/>
                    </a:rPr>
                    <a:t>门捷列夫元素周期表</a:t>
                  </a:r>
                  <a:endParaRPr lang="en-GB" dirty="0">
                    <a:latin typeface="SimHei" panose="02010609060101010101" pitchFamily="49" charset="-122"/>
                    <a:ea typeface="SimHei" panose="02010609060101010101" pitchFamily="49" charset="-122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0" name="TextBox 11">
                <a:extLst>
                  <a:ext uri="{FF2B5EF4-FFF2-40B4-BE49-F238E27FC236}">
                    <a16:creationId xmlns:a16="http://schemas.microsoft.com/office/drawing/2014/main" id="{528DF73D-1395-99D2-D5AB-05EC62C8CCCF}"/>
                  </a:ext>
                </a:extLst>
              </p:cNvPr>
              <p:cNvSpPr txBox="1"/>
              <p:nvPr/>
            </p:nvSpPr>
            <p:spPr>
              <a:xfrm>
                <a:off x="3684105" y="3891123"/>
                <a:ext cx="17780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2400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Calibri" panose="020F0502020204030204" pitchFamily="34" charset="0"/>
                  </a:rPr>
                  <a:t>20</a:t>
                </a:r>
                <a:r>
                  <a:rPr lang="zh-CN" altLang="en-US" sz="2400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Calibri" panose="020F0502020204030204" pitchFamily="34" charset="0"/>
                  </a:rPr>
                  <a:t>世纪初期</a:t>
                </a:r>
                <a:endParaRPr lang="en-GB" sz="24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TextBox 12">
                <a:extLst>
                  <a:ext uri="{FF2B5EF4-FFF2-40B4-BE49-F238E27FC236}">
                    <a16:creationId xmlns:a16="http://schemas.microsoft.com/office/drawing/2014/main" id="{ADA4CCC2-ECB2-4BFC-04CC-C6241CCD0F48}"/>
                  </a:ext>
                </a:extLst>
              </p:cNvPr>
              <p:cNvSpPr txBox="1"/>
              <p:nvPr/>
            </p:nvSpPr>
            <p:spPr>
              <a:xfrm>
                <a:off x="4022036" y="4749621"/>
                <a:ext cx="17780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2400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Calibri" panose="020F0502020204030204" pitchFamily="34" charset="0"/>
                  </a:rPr>
                  <a:t>20</a:t>
                </a:r>
                <a:r>
                  <a:rPr lang="zh-CN" altLang="en-US" sz="2400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Calibri" panose="020F0502020204030204" pitchFamily="34" charset="0"/>
                  </a:rPr>
                  <a:t>世纪中期</a:t>
                </a:r>
                <a:endParaRPr lang="en-GB" sz="2400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14">
              <a:extLst>
                <a:ext uri="{FF2B5EF4-FFF2-40B4-BE49-F238E27FC236}">
                  <a16:creationId xmlns:a16="http://schemas.microsoft.com/office/drawing/2014/main" id="{7C31AEB6-FED5-8E0C-6FA5-010B0FF5C05C}"/>
                </a:ext>
              </a:extLst>
            </p:cNvPr>
            <p:cNvSpPr txBox="1"/>
            <p:nvPr/>
          </p:nvSpPr>
          <p:spPr>
            <a:xfrm>
              <a:off x="2413252" y="3041176"/>
              <a:ext cx="1787669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500" b="1" dirty="0" err="1">
                  <a:solidFill>
                    <a:schemeClr val="bg1"/>
                  </a:solidFill>
                  <a:latin typeface="HEITI TC MEDIUM" pitchFamily="2" charset="-128"/>
                  <a:ea typeface="HEITI TC MEDIUM" pitchFamily="2" charset="-128"/>
                  <a:cs typeface="Calibri" panose="020F0502020204030204" pitchFamily="34" charset="0"/>
                </a:rPr>
                <a:t>原子</a:t>
              </a:r>
              <a:r>
                <a:rPr lang="en-GB" sz="2500" b="1" dirty="0" err="1">
                  <a:solidFill>
                    <a:schemeClr val="bg1"/>
                  </a:solidFill>
                  <a:latin typeface="HEITI TC MEDIUM" pitchFamily="2" charset="-128"/>
                  <a:ea typeface="HEITI TC MEDIUM" pitchFamily="2" charset="-128"/>
                  <a:cs typeface="Calibri" panose="020F0502020204030204" pitchFamily="34" charset="0"/>
                </a:rPr>
                <a:t>周期律</a:t>
              </a:r>
              <a:endParaRPr lang="en-GB" sz="2500" b="1" dirty="0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24">
            <a:extLst>
              <a:ext uri="{FF2B5EF4-FFF2-40B4-BE49-F238E27FC236}">
                <a16:creationId xmlns:a16="http://schemas.microsoft.com/office/drawing/2014/main" id="{FA01AD73-F7ED-6C05-2357-BA3A05230288}"/>
              </a:ext>
            </a:extLst>
          </p:cNvPr>
          <p:cNvGrpSpPr/>
          <p:nvPr/>
        </p:nvGrpSpPr>
        <p:grpSpPr>
          <a:xfrm>
            <a:off x="518997" y="5047553"/>
            <a:ext cx="6005574" cy="1845870"/>
            <a:chOff x="1480789" y="5055670"/>
            <a:chExt cx="6005574" cy="1845870"/>
          </a:xfrm>
        </p:grpSpPr>
        <p:pic>
          <p:nvPicPr>
            <p:cNvPr id="18" name="Picture 4" descr="Modèle atomique de Rutherford — Wikipédia">
              <a:extLst>
                <a:ext uri="{FF2B5EF4-FFF2-40B4-BE49-F238E27FC236}">
                  <a16:creationId xmlns:a16="http://schemas.microsoft.com/office/drawing/2014/main" id="{24924F11-7194-498F-0C42-ADDCDCC13B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0789" y="5055670"/>
              <a:ext cx="1415772" cy="1415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20">
              <a:extLst>
                <a:ext uri="{FF2B5EF4-FFF2-40B4-BE49-F238E27FC236}">
                  <a16:creationId xmlns:a16="http://schemas.microsoft.com/office/drawing/2014/main" id="{5479F4EA-E905-6106-1FFF-86F553B12F52}"/>
                </a:ext>
              </a:extLst>
            </p:cNvPr>
            <p:cNvSpPr txBox="1"/>
            <p:nvPr/>
          </p:nvSpPr>
          <p:spPr>
            <a:xfrm>
              <a:off x="1527150" y="6439875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400" dirty="0" err="1">
                  <a:latin typeface="Heiti TC Medium" pitchFamily="2" charset="-128"/>
                  <a:ea typeface="Heiti TC Medium" pitchFamily="2" charset="-128"/>
                  <a:cs typeface="Calibri" panose="020F0502020204030204" pitchFamily="34" charset="0"/>
                </a:rPr>
                <a:t>原子模型</a:t>
              </a:r>
              <a:endParaRPr lang="en-GB" sz="2400" dirty="0"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endParaRPr>
            </a:p>
          </p:txBody>
        </p:sp>
        <p:pic>
          <p:nvPicPr>
            <p:cNvPr id="20" name="Picture 8" descr="Fifty Years of Quarks... More Particles to Discover! | HuffPost">
              <a:extLst>
                <a:ext uri="{FF2B5EF4-FFF2-40B4-BE49-F238E27FC236}">
                  <a16:creationId xmlns:a16="http://schemas.microsoft.com/office/drawing/2014/main" id="{21A6EAC8-D1B4-1E66-B7BA-EA6DE506B2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5882" y="5103094"/>
              <a:ext cx="3450481" cy="1510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3">
              <a:extLst>
                <a:ext uri="{FF2B5EF4-FFF2-40B4-BE49-F238E27FC236}">
                  <a16:creationId xmlns:a16="http://schemas.microsoft.com/office/drawing/2014/main" id="{DA240CB4-3020-651A-9A26-655551AD3A40}"/>
                </a:ext>
              </a:extLst>
            </p:cNvPr>
            <p:cNvSpPr txBox="1"/>
            <p:nvPr/>
          </p:nvSpPr>
          <p:spPr>
            <a:xfrm>
              <a:off x="5260079" y="6409249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400" dirty="0" err="1">
                  <a:latin typeface="Heiti TC Medium" pitchFamily="2" charset="-128"/>
                  <a:ea typeface="Heiti TC Medium" pitchFamily="2" charset="-128"/>
                  <a:cs typeface="Calibri" panose="020F0502020204030204" pitchFamily="34" charset="0"/>
                </a:rPr>
                <a:t>夸克模型</a:t>
              </a:r>
              <a:endParaRPr lang="en-GB" sz="2400" dirty="0"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22" name="TextBox 25">
            <a:extLst>
              <a:ext uri="{FF2B5EF4-FFF2-40B4-BE49-F238E27FC236}">
                <a16:creationId xmlns:a16="http://schemas.microsoft.com/office/drawing/2014/main" id="{FC5C084E-9E6A-1597-4F4F-52D64FB92C59}"/>
              </a:ext>
            </a:extLst>
          </p:cNvPr>
          <p:cNvSpPr txBox="1"/>
          <p:nvPr/>
        </p:nvSpPr>
        <p:spPr>
          <a:xfrm>
            <a:off x="7617531" y="5755439"/>
            <a:ext cx="413446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基于实验反复验证的科学</a:t>
            </a:r>
            <a:endParaRPr lang="en-GB" sz="28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2246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B66A28-1F85-9E98-9D0C-95A023D91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066800"/>
            <a:ext cx="10972800" cy="5151120"/>
          </a:xfrm>
        </p:spPr>
        <p:txBody>
          <a:bodyPr/>
          <a:lstStyle/>
          <a:p>
            <a:endParaRPr lang="zh-CN" altLang="en-US" sz="2400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DBFF5923-0C7E-3466-E74E-BE26A1F18147}"/>
              </a:ext>
            </a:extLst>
          </p:cNvPr>
          <p:cNvSpPr txBox="1">
            <a:spLocks/>
          </p:cNvSpPr>
          <p:nvPr/>
        </p:nvSpPr>
        <p:spPr bwMode="auto">
          <a:xfrm>
            <a:off x="0" y="-1"/>
            <a:ext cx="12192000" cy="838199"/>
          </a:xfrm>
          <a:prstGeom prst="rect">
            <a:avLst/>
          </a:prstGeom>
          <a:solidFill>
            <a:srgbClr val="D0EFFB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zh-CN" altLang="en-US" b="1" kern="0" dirty="0">
                <a:ea typeface="黑体" panose="02010609060101010101" pitchFamily="49" charset="-122"/>
              </a:rPr>
              <a:t>各类实验产生的粲介子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90C677F-817C-C299-30CC-356E0BE6E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119" y="838198"/>
            <a:ext cx="6553200" cy="601066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A9E61F9-6499-3012-1019-1EA597025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858435"/>
            <a:ext cx="3048000" cy="590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673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81E533C0-995F-3A00-75E9-EAADCB50105A}"/>
              </a:ext>
            </a:extLst>
          </p:cNvPr>
          <p:cNvSpPr txBox="1">
            <a:spLocks/>
          </p:cNvSpPr>
          <p:nvPr/>
        </p:nvSpPr>
        <p:spPr bwMode="auto">
          <a:xfrm>
            <a:off x="0" y="-1"/>
            <a:ext cx="12192000" cy="838199"/>
          </a:xfrm>
          <a:prstGeom prst="rect">
            <a:avLst/>
          </a:prstGeom>
          <a:solidFill>
            <a:srgbClr val="D0EFFB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CN" b="1" kern="0" dirty="0"/>
              <a:t>Charm – </a:t>
            </a:r>
            <a:r>
              <a:rPr lang="zh-CN" altLang="en-US" b="1" kern="0" dirty="0"/>
              <a:t>各个实验特点</a:t>
            </a:r>
            <a:endParaRPr lang="zh-CN" altLang="en-US" b="1" kern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占位符 3">
            <a:extLst>
              <a:ext uri="{FF2B5EF4-FFF2-40B4-BE49-F238E27FC236}">
                <a16:creationId xmlns:a16="http://schemas.microsoft.com/office/drawing/2014/main" id="{2CE83681-02A6-D076-48E1-E7606624CB85}"/>
              </a:ext>
            </a:extLst>
          </p:cNvPr>
          <p:cNvSpPr txBox="1">
            <a:spLocks/>
          </p:cNvSpPr>
          <p:nvPr/>
        </p:nvSpPr>
        <p:spPr bwMode="auto">
          <a:xfrm>
            <a:off x="609600" y="1295400"/>
            <a:ext cx="5638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v"/>
              <a:defRPr sz="18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7388" indent="-3444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30288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o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201737" indent="-1714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297113" indent="-468313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CN" altLang="en-US" kern="0" dirty="0"/>
              <a:t>产生截面巨大</a:t>
            </a:r>
            <a:endParaRPr lang="en-US" altLang="zh-CN" kern="0" dirty="0"/>
          </a:p>
          <a:p>
            <a:r>
              <a:rPr lang="zh-CN" altLang="en-US" kern="0" dirty="0">
                <a:solidFill>
                  <a:srgbClr val="FF0000"/>
                </a:solidFill>
              </a:rPr>
              <a:t>本底非常脏</a:t>
            </a:r>
            <a:endParaRPr lang="en-US" altLang="zh-CN" kern="0" dirty="0">
              <a:solidFill>
                <a:srgbClr val="FF0000"/>
              </a:solidFill>
            </a:endParaRPr>
          </a:p>
          <a:p>
            <a:r>
              <a:rPr lang="zh-CN" altLang="en-US" kern="0" dirty="0">
                <a:solidFill>
                  <a:srgbClr val="FF0000"/>
                </a:solidFill>
              </a:rPr>
              <a:t>触发效率低</a:t>
            </a:r>
            <a:r>
              <a:rPr lang="en-US" altLang="zh-CN" kern="0" dirty="0">
                <a:solidFill>
                  <a:srgbClr val="FF0000"/>
                </a:solidFill>
              </a:rPr>
              <a:t> </a:t>
            </a:r>
            <a:r>
              <a:rPr lang="en-US" altLang="zh-CN" kern="0" dirty="0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altLang="zh-CN" kern="0" dirty="0">
                <a:solidFill>
                  <a:srgbClr val="FF0000"/>
                </a:solidFill>
              </a:rPr>
              <a:t>∼ O(10</a:t>
            </a:r>
            <a:r>
              <a:rPr lang="en-US" altLang="zh-CN" kern="0" baseline="30000" dirty="0">
                <a:solidFill>
                  <a:srgbClr val="FF0000"/>
                </a:solidFill>
              </a:rPr>
              <a:t>−3</a:t>
            </a:r>
            <a:r>
              <a:rPr lang="en-US" altLang="zh-CN" kern="0" dirty="0">
                <a:solidFill>
                  <a:srgbClr val="FF0000"/>
                </a:solidFill>
              </a:rPr>
              <a:t> − 10</a:t>
            </a:r>
            <a:r>
              <a:rPr lang="en-US" altLang="zh-CN" kern="0" baseline="30000" dirty="0">
                <a:solidFill>
                  <a:srgbClr val="FF0000"/>
                </a:solidFill>
              </a:rPr>
              <a:t>−2</a:t>
            </a:r>
            <a:r>
              <a:rPr lang="en-US" altLang="zh-CN" kern="0" dirty="0">
                <a:solidFill>
                  <a:srgbClr val="FF0000"/>
                </a:solidFill>
              </a:rPr>
              <a:t>) </a:t>
            </a:r>
          </a:p>
          <a:p>
            <a:r>
              <a:rPr lang="zh-CN" altLang="en-US" kern="0" dirty="0">
                <a:solidFill>
                  <a:srgbClr val="FF0000"/>
                </a:solidFill>
              </a:rPr>
              <a:t>中性过程无法探测</a:t>
            </a:r>
            <a:r>
              <a:rPr lang="en-US" altLang="zh-CN" kern="0" dirty="0">
                <a:solidFill>
                  <a:srgbClr val="FF0000"/>
                </a:solidFill>
              </a:rPr>
              <a:t> (</a:t>
            </a:r>
            <a:r>
              <a:rPr lang="en-US" altLang="zh-CN" kern="0" dirty="0">
                <a:solidFill>
                  <a:srgbClr val="FF0000"/>
                </a:solidFill>
                <a:latin typeface="Symbol" panose="05050102010706020507" pitchFamily="18" charset="2"/>
              </a:rPr>
              <a:t>g, n</a:t>
            </a:r>
            <a:r>
              <a:rPr lang="el-GR" altLang="zh-CN" kern="0" dirty="0">
                <a:solidFill>
                  <a:srgbClr val="FF0000"/>
                </a:solidFill>
              </a:rPr>
              <a:t>) </a:t>
            </a:r>
            <a:r>
              <a:rPr lang="en-US" altLang="zh-CN" kern="0" dirty="0">
                <a:solidFill>
                  <a:srgbClr val="FF0000"/>
                </a:solidFill>
              </a:rPr>
              <a:t> </a:t>
            </a:r>
          </a:p>
          <a:p>
            <a:r>
              <a:rPr lang="en-US" altLang="zh-CN" kern="0" dirty="0"/>
              <a:t>D</a:t>
            </a:r>
            <a:r>
              <a:rPr lang="en-US" altLang="zh-CN" kern="0" baseline="30000" dirty="0"/>
              <a:t>0</a:t>
            </a:r>
            <a:r>
              <a:rPr lang="en-US" altLang="zh-CN" kern="0" dirty="0"/>
              <a:t> </a:t>
            </a:r>
            <a:r>
              <a:rPr lang="zh-CN" altLang="en-US" kern="0" dirty="0"/>
              <a:t>介子良好的飞行距离</a:t>
            </a:r>
            <a:r>
              <a:rPr lang="en-US" altLang="zh-CN" kern="0" dirty="0"/>
              <a:t>∼ 10 mm, </a:t>
            </a:r>
            <a:r>
              <a:rPr lang="el-GR" altLang="zh-CN" kern="0" dirty="0"/>
              <a:t>σ(</a:t>
            </a:r>
            <a:r>
              <a:rPr lang="en-US" altLang="zh-CN" kern="0" dirty="0"/>
              <a:t>t) ∼ 50 fs</a:t>
            </a:r>
            <a:endParaRPr lang="zh-CN" altLang="en-US" kern="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8152057-EF9E-F332-46D0-354783E74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273" y="854595"/>
            <a:ext cx="1150720" cy="49534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4558261-FF8F-847D-7327-929E86071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093673"/>
            <a:ext cx="3261643" cy="525826"/>
          </a:xfrm>
          <a:prstGeom prst="rect">
            <a:avLst/>
          </a:prstGeom>
        </p:spPr>
      </p:pic>
      <p:sp>
        <p:nvSpPr>
          <p:cNvPr id="9" name="文本占位符 3">
            <a:extLst>
              <a:ext uri="{FF2B5EF4-FFF2-40B4-BE49-F238E27FC236}">
                <a16:creationId xmlns:a16="http://schemas.microsoft.com/office/drawing/2014/main" id="{F7FD5D41-BD1A-A87C-3E68-E37426A0357B}"/>
              </a:ext>
            </a:extLst>
          </p:cNvPr>
          <p:cNvSpPr txBox="1">
            <a:spLocks/>
          </p:cNvSpPr>
          <p:nvPr/>
        </p:nvSpPr>
        <p:spPr bwMode="auto">
          <a:xfrm>
            <a:off x="609600" y="3581400"/>
            <a:ext cx="7467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v"/>
              <a:defRPr sz="18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7388" indent="-3444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30288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o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201737" indent="-1714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297113" indent="-468313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CN" altLang="en-US" dirty="0"/>
              <a:t>相对干净的产生环境</a:t>
            </a:r>
            <a:endParaRPr lang="en-US" altLang="zh-CN" dirty="0"/>
          </a:p>
          <a:p>
            <a:r>
              <a:rPr lang="zh-CN" altLang="en-US" dirty="0">
                <a:latin typeface="Symbol" panose="05050102010706020507" pitchFamily="18" charset="2"/>
              </a:rPr>
              <a:t>触发效率 </a:t>
            </a:r>
            <a:r>
              <a:rPr lang="en-US" altLang="zh-CN" dirty="0">
                <a:latin typeface="Symbol" panose="05050102010706020507" pitchFamily="18" charset="2"/>
              </a:rPr>
              <a:t>e</a:t>
            </a:r>
            <a:r>
              <a:rPr lang="en-US" altLang="zh-CN" dirty="0">
                <a:solidFill>
                  <a:srgbClr val="FF0000"/>
                </a:solidFill>
                <a:latin typeface="Symbol" panose="05050102010706020507" pitchFamily="18" charset="2"/>
              </a:rPr>
              <a:t> </a:t>
            </a:r>
            <a:r>
              <a:rPr lang="en-US" altLang="zh-CN" dirty="0"/>
              <a:t>∼ 100% </a:t>
            </a:r>
          </a:p>
          <a:p>
            <a:r>
              <a:rPr lang="zh-CN" altLang="en-US" dirty="0"/>
              <a:t>对中性末态探测良好</a:t>
            </a:r>
            <a:endParaRPr lang="en-US" altLang="zh-CN" dirty="0"/>
          </a:p>
          <a:p>
            <a:r>
              <a:rPr lang="en-US" altLang="zh-CN" dirty="0">
                <a:solidFill>
                  <a:srgbClr val="FF0000"/>
                </a:solidFill>
              </a:rPr>
              <a:t>D</a:t>
            </a:r>
            <a:r>
              <a:rPr lang="en-US" altLang="zh-CN" baseline="30000" dirty="0">
                <a:solidFill>
                  <a:srgbClr val="FF0000"/>
                </a:solidFill>
              </a:rPr>
              <a:t>0</a:t>
            </a:r>
            <a:r>
              <a:rPr lang="en-US" altLang="zh-CN" dirty="0">
                <a:solidFill>
                  <a:srgbClr val="FF0000"/>
                </a:solidFill>
              </a:rPr>
              <a:t> </a:t>
            </a:r>
            <a:r>
              <a:rPr lang="zh-CN" altLang="en-US" dirty="0">
                <a:solidFill>
                  <a:srgbClr val="FF0000"/>
                </a:solidFill>
              </a:rPr>
              <a:t>有一定飞行距离</a:t>
            </a:r>
            <a:r>
              <a:rPr lang="en-US" altLang="zh-CN" dirty="0">
                <a:solidFill>
                  <a:srgbClr val="FF0000"/>
                </a:solidFill>
              </a:rPr>
              <a:t>∼ 200−500µm, </a:t>
            </a:r>
            <a:r>
              <a:rPr lang="el-GR" altLang="zh-CN" dirty="0">
                <a:solidFill>
                  <a:srgbClr val="FF0000"/>
                </a:solidFill>
              </a:rPr>
              <a:t>σ(</a:t>
            </a:r>
            <a:r>
              <a:rPr lang="en-US" altLang="zh-CN" dirty="0">
                <a:solidFill>
                  <a:srgbClr val="FF0000"/>
                </a:solidFill>
              </a:rPr>
              <a:t>t) ∼ 250 fs (150 fs for Belle II)</a:t>
            </a:r>
            <a:endParaRPr lang="zh-CN" altLang="en-US" kern="0" dirty="0">
              <a:solidFill>
                <a:srgbClr val="FF0000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0D26DD0-5236-3606-D63C-0754EAD75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983456"/>
            <a:ext cx="1905165" cy="5486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占位符 3">
                <a:extLst>
                  <a:ext uri="{FF2B5EF4-FFF2-40B4-BE49-F238E27FC236}">
                    <a16:creationId xmlns:a16="http://schemas.microsoft.com/office/drawing/2014/main" id="{DB7FF9DB-076D-B57C-E4E4-83C7C2A1A3D4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09600" y="5562600"/>
                <a:ext cx="9004301" cy="1676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bg2"/>
                  </a:buClr>
                  <a:buSzPct val="70000"/>
                  <a:buFont typeface="Wingdings" pitchFamily="2" charset="2"/>
                  <a:buChar char="v"/>
                  <a:defRPr sz="18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687388" indent="-344488" algn="l" rtl="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2"/>
                  </a:buClr>
                  <a:buSzPct val="75000"/>
                  <a:buFont typeface="Wingdings" pitchFamily="2" charset="2"/>
                  <a:buChar char="n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030288" indent="-342900" algn="l" rtl="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bg2"/>
                  </a:buClr>
                  <a:buSzPct val="65000"/>
                  <a:buFont typeface="Wingdings" pitchFamily="2" charset="2"/>
                  <a:buChar char="o"/>
                  <a:defRPr sz="1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201737" indent="-171450" algn="l" rtl="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2"/>
                  </a:buClr>
                  <a:buSzPct val="75000"/>
                  <a:buFont typeface="Arial" panose="020B0604020202020204" pitchFamily="34" charset="0"/>
                  <a:buChar char="•"/>
                  <a:defRPr sz="1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297113" indent="-468313" algn="l" rtl="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o"/>
                  <a:defRPr sz="1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754313" indent="-4683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o"/>
                  <a:defRPr sz="1600">
                    <a:solidFill>
                      <a:schemeClr val="tx1"/>
                    </a:solidFill>
                    <a:latin typeface="+mn-lt"/>
                  </a:defRPr>
                </a:lvl6pPr>
                <a:lvl7pPr marL="3211513" indent="-4683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o"/>
                  <a:defRPr sz="1600">
                    <a:solidFill>
                      <a:schemeClr val="tx1"/>
                    </a:solidFill>
                    <a:latin typeface="+mn-lt"/>
                  </a:defRPr>
                </a:lvl7pPr>
                <a:lvl8pPr marL="3668713" indent="-4683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o"/>
                  <a:defRPr sz="1600">
                    <a:solidFill>
                      <a:schemeClr val="tx1"/>
                    </a:solidFill>
                    <a:latin typeface="+mn-lt"/>
                  </a:defRPr>
                </a:lvl8pPr>
                <a:lvl9pPr marL="4125913" indent="-4683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o"/>
                  <a:defRPr sz="16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zh-CN" altLang="en-US" dirty="0"/>
                  <a:t>几乎没有本底</a:t>
                </a:r>
                <a:endParaRPr lang="en-US" altLang="zh-CN" dirty="0"/>
              </a:p>
              <a:p>
                <a:r>
                  <a:rPr lang="en-US" altLang="zh-CN" dirty="0">
                    <a:solidFill>
                      <a:srgbClr val="FF0000"/>
                    </a:solidFill>
                  </a:rPr>
                  <a:t>D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介子几乎静止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 ⇒ 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没有时间信息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 </a:t>
                </a:r>
              </a:p>
              <a:p>
                <a:r>
                  <a:rPr lang="zh-CN" altLang="en-US" dirty="0"/>
                  <a:t>量子关联产生</a:t>
                </a:r>
                <a:r>
                  <a:rPr lang="en-US" altLang="zh-CN" dirty="0"/>
                  <a:t>;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(3770)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altLang="zh-CN" dirty="0"/>
                  <a:t> and CP(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altLang="zh-CN" dirty="0"/>
                  <a:t>) × CP(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altLang="zh-CN" dirty="0"/>
                  <a:t>) = −1</a:t>
                </a:r>
                <a:endParaRPr lang="zh-CN" altLang="en-US" kern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文本占位符 3">
                <a:extLst>
                  <a:ext uri="{FF2B5EF4-FFF2-40B4-BE49-F238E27FC236}">
                    <a16:creationId xmlns:a16="http://schemas.microsoft.com/office/drawing/2014/main" id="{DB7FF9DB-076D-B57C-E4E4-83C7C2A1A3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0" y="5562600"/>
                <a:ext cx="9004301" cy="1676400"/>
              </a:xfrm>
              <a:prstGeom prst="rect">
                <a:avLst/>
              </a:prstGeom>
              <a:blipFill>
                <a:blip r:embed="rId5"/>
                <a:stretch>
                  <a:fillRect t="-21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EEA23694-9FBC-53DB-723C-A77034B836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3000" y="898554"/>
            <a:ext cx="3109003" cy="267991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923745-6FD5-7230-1AAC-DA67A6B3D2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2999" y="3608926"/>
            <a:ext cx="3109004" cy="267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565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如何标定粲介子的味道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占位符 3">
                <a:extLst>
                  <a:ext uri="{FF2B5EF4-FFF2-40B4-BE49-F238E27FC236}">
                    <a16:creationId xmlns:a16="http://schemas.microsoft.com/office/drawing/2014/main" id="{CB4EE052-E868-D7A3-A3CF-8AEB590E237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09600" y="990600"/>
                <a:ext cx="10972800" cy="5227320"/>
              </a:xfrm>
            </p:spPr>
            <p:txBody>
              <a:bodyPr/>
              <a:lstStyle/>
              <a:p>
                <a:r>
                  <a:rPr lang="zh-CN" altLang="en-US" sz="2400" dirty="0"/>
                  <a:t>在产生时标记味道</a:t>
                </a:r>
                <a:endParaRPr lang="en-US" altLang="zh-CN" sz="2400" dirty="0"/>
              </a:p>
              <a:p>
                <a:pPr lvl="1"/>
                <a:r>
                  <a:rPr lang="en-US" altLang="zh-CN" sz="2200" dirty="0"/>
                  <a:t>Find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sz="2200" i="1" dirty="0"/>
                  <a:t> </a:t>
                </a:r>
                <a:r>
                  <a:rPr lang="en-US" altLang="zh-CN" sz="2200" dirty="0"/>
                  <a:t>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2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2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22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2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200" dirty="0"/>
                  <a:t>produced at t = 0</a:t>
                </a:r>
              </a:p>
              <a:p>
                <a:endParaRPr lang="en-US" altLang="zh-CN" sz="2400" dirty="0"/>
              </a:p>
              <a:p>
                <a:r>
                  <a:rPr lang="zh-CN" altLang="en-US" sz="2400" dirty="0"/>
                  <a:t>在任意时间</a:t>
                </a:r>
                <a:r>
                  <a:rPr lang="en-US" altLang="zh-CN" sz="2400" dirty="0"/>
                  <a:t>t</a:t>
                </a:r>
                <a:r>
                  <a:rPr lang="zh-CN" altLang="en-US" sz="2400" dirty="0"/>
                  <a:t>因为混合改变了味道</a:t>
                </a:r>
                <a:endParaRPr lang="en-US" altLang="zh-CN" sz="2400" dirty="0"/>
              </a:p>
              <a:p>
                <a:pPr lvl="1"/>
                <a:r>
                  <a:rPr lang="en-US" altLang="zh-CN" sz="2200" dirty="0"/>
                  <a:t>B</a:t>
                </a:r>
                <a:r>
                  <a:rPr lang="zh-CN" altLang="en-US" sz="2200" dirty="0"/>
                  <a:t>工厂使用</a:t>
                </a:r>
                <a:r>
                  <a:rPr lang="en-US" altLang="zh-CN" sz="2200" dirty="0"/>
                  <a:t>Prompt Charm</a:t>
                </a:r>
                <a:r>
                  <a:rPr lang="zh-CN" altLang="en-US" sz="2200" dirty="0"/>
                  <a:t>数据</a:t>
                </a:r>
                <a:endParaRPr lang="en-US" altLang="zh-CN" sz="2200" dirty="0"/>
              </a:p>
              <a:p>
                <a:pPr lvl="1"/>
                <a:r>
                  <a:rPr lang="en-US" altLang="zh-CN" sz="2200" dirty="0" err="1"/>
                  <a:t>LHCb</a:t>
                </a:r>
                <a:r>
                  <a:rPr lang="en-US" altLang="zh-CN" sz="2200" dirty="0"/>
                  <a:t> uses both data samples </a:t>
                </a:r>
              </a:p>
              <a:p>
                <a:endParaRPr lang="en-US" altLang="zh-CN" sz="2400" dirty="0"/>
              </a:p>
              <a:p>
                <a:r>
                  <a:rPr lang="en-US" altLang="zh-CN" sz="2400" dirty="0"/>
                  <a:t>Full coverage of D decay time</a:t>
                </a:r>
              </a:p>
              <a:p>
                <a:endParaRPr lang="en-US" altLang="zh-CN" sz="2400" dirty="0"/>
              </a:p>
              <a:p>
                <a:r>
                  <a:rPr lang="zh-CN" altLang="en-US" sz="2400" dirty="0"/>
                  <a:t>粲工厂很难得到飞行时间信息</a:t>
                </a:r>
                <a:endParaRPr lang="en-US" altLang="zh-CN" sz="2400" dirty="0"/>
              </a:p>
              <a:p>
                <a:pPr lvl="1"/>
                <a:r>
                  <a:rPr lang="en-US" altLang="zh-CN" sz="2200" dirty="0"/>
                  <a:t>Use tag side information</a:t>
                </a:r>
              </a:p>
              <a:p>
                <a:pPr lvl="1"/>
                <a:r>
                  <a:rPr lang="en-US" altLang="zh-CN" sz="2200" dirty="0"/>
                  <a:t>Direct CPV if observed </a:t>
                </a:r>
                <a14:m>
                  <m:oMath xmlns:m="http://schemas.openxmlformats.org/officeDocument/2006/math">
                    <m:r>
                      <a:rPr lang="el-GR" altLang="zh-CN" sz="22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𝜳</m:t>
                    </m:r>
                    <m:r>
                      <a:rPr lang="en-US" altLang="zh-CN" sz="22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2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𝟑𝟕𝟕𝟎</m:t>
                    </m:r>
                    <m:r>
                      <a:rPr lang="en-US" altLang="zh-CN" sz="22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zh-CN" sz="2200" b="1" dirty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en-US" altLang="zh-CN" sz="2200" b="1" dirty="0">
                    <a:solidFill>
                      <a:srgbClr val="0000FF"/>
                    </a:solidFill>
                  </a:rPr>
                  <a:t>D</a:t>
                </a:r>
                <a:r>
                  <a:rPr lang="en-US" altLang="zh-CN" sz="2200" b="1" baseline="30000" dirty="0">
                    <a:solidFill>
                      <a:srgbClr val="0000FF"/>
                    </a:solidFill>
                  </a:rPr>
                  <a:t>CP±</a:t>
                </a:r>
                <a:r>
                  <a:rPr lang="en-US" altLang="zh-CN" sz="2200" b="1" dirty="0">
                    <a:solidFill>
                      <a:srgbClr val="0000FF"/>
                    </a:solidFill>
                  </a:rPr>
                  <a:t>D</a:t>
                </a:r>
                <a:r>
                  <a:rPr lang="en-US" altLang="zh-CN" sz="2200" b="1" baseline="30000" dirty="0">
                    <a:solidFill>
                      <a:srgbClr val="0000FF"/>
                    </a:solidFill>
                  </a:rPr>
                  <a:t>CP±</a:t>
                </a:r>
                <a:endParaRPr lang="zh-CN" altLang="en-US" sz="2200" b="1" baseline="30000" dirty="0"/>
              </a:p>
            </p:txBody>
          </p:sp>
        </mc:Choice>
        <mc:Fallback xmlns="">
          <p:sp>
            <p:nvSpPr>
              <p:cNvPr id="5" name="文本占位符 3">
                <a:extLst>
                  <a:ext uri="{FF2B5EF4-FFF2-40B4-BE49-F238E27FC236}">
                    <a16:creationId xmlns:a16="http://schemas.microsoft.com/office/drawing/2014/main" id="{CB4EE052-E868-D7A3-A3CF-8AEB590E23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09600" y="990600"/>
                <a:ext cx="10972800" cy="5227320"/>
              </a:xfrm>
              <a:blipFill>
                <a:blip r:embed="rId2"/>
                <a:stretch>
                  <a:fillRect l="-222" t="-933" b="-12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2A9AFFD3-7082-6152-F11F-F68265D23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573" y="1140164"/>
            <a:ext cx="3063371" cy="12498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717D548-F590-17EA-EAA1-36F6FD962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2746575"/>
            <a:ext cx="4012285" cy="136485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8C57D6A-E0C4-8677-EBB6-332ED5D0FCC6}"/>
              </a:ext>
            </a:extLst>
          </p:cNvPr>
          <p:cNvSpPr txBox="1"/>
          <p:nvPr/>
        </p:nvSpPr>
        <p:spPr>
          <a:xfrm>
            <a:off x="6781800" y="905632"/>
            <a:ext cx="1999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Prompt Charm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D1BD6FD-5E8B-D617-4064-BA5653EFB275}"/>
              </a:ext>
            </a:extLst>
          </p:cNvPr>
          <p:cNvSpPr txBox="1"/>
          <p:nvPr/>
        </p:nvSpPr>
        <p:spPr>
          <a:xfrm>
            <a:off x="6781800" y="2623066"/>
            <a:ext cx="25917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Secondary Charm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DB6A691-04FF-B288-931F-13DDC51D8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9639" y="4468035"/>
            <a:ext cx="2423370" cy="234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11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量子关联产生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43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占位符 3">
                <a:extLst>
                  <a:ext uri="{FF2B5EF4-FFF2-40B4-BE49-F238E27FC236}">
                    <a16:creationId xmlns:a16="http://schemas.microsoft.com/office/drawing/2014/main" id="{3CB66A28-1F85-9E98-9D0C-95A023D9160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09600" y="1066800"/>
                <a:ext cx="10972800" cy="515112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𝑒</m:t>
                        </m:r>
                      </m:e>
                      <m:sup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l-GR" altLang="zh-CN" sz="240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𝑒</m:t>
                        </m:r>
                      </m:e>
                      <m:sup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−</m:t>
                        </m:r>
                      </m:sup>
                    </m:sSup>
                    <m:r>
                      <a:rPr lang="el-GR" altLang="zh-CN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→</m:t>
                    </m:r>
                    <m:r>
                      <m:rPr>
                        <m:sty m:val="p"/>
                      </m:rPr>
                      <a:rPr lang="el-GR" altLang="zh-CN" sz="2400" i="0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Ψ</m:t>
                    </m:r>
                    <m:r>
                      <a:rPr lang="en-US" altLang="zh-CN" sz="240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(3770)</m:t>
                    </m:r>
                    <m:r>
                      <a:rPr lang="en-US" altLang="zh-CN" sz="240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accPr>
                      <m:e>
                        <m:r>
                          <a:rPr lang="en-US" altLang="zh-CN" sz="24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𝐷</m:t>
                        </m:r>
                      </m:e>
                    </m:acc>
                    <m:r>
                      <a:rPr lang="en-US" altLang="zh-CN" sz="240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</m:oMath>
                </a14:m>
                <a:r>
                  <a:rPr lang="zh-CN" altLang="en-US" sz="2400" i="1" dirty="0">
                    <a:latin typeface="Palatino Linotype" panose="02040502050505030304" pitchFamily="18" charset="0"/>
                    <a:sym typeface="Wingdings" panose="05000000000000000000" pitchFamily="2" charset="2"/>
                  </a:rPr>
                  <a:t>：</a:t>
                </a:r>
                <a:r>
                  <a:rPr lang="zh-CN" altLang="en-US" sz="2400" dirty="0">
                    <a:latin typeface="Palatino Linotype" panose="02040502050505030304" pitchFamily="18" charset="0"/>
                    <a:sym typeface="Wingdings" panose="05000000000000000000" pitchFamily="2" charset="2"/>
                  </a:rPr>
                  <a:t>纯 </a:t>
                </a:r>
                <a:r>
                  <a:rPr lang="en-US" altLang="zh-CN" sz="2400" b="1" i="1" dirty="0">
                    <a:latin typeface="Palatino Linotype" panose="02040502050505030304" pitchFamily="18" charset="0"/>
                    <a:sym typeface="Wingdings" panose="05000000000000000000" pitchFamily="2" charset="2"/>
                  </a:rPr>
                  <a:t>J</a:t>
                </a:r>
                <a:r>
                  <a:rPr lang="en-US" altLang="zh-CN" sz="2400" b="1" i="1" baseline="30000" dirty="0">
                    <a:latin typeface="Palatino Linotype" panose="02040502050505030304" pitchFamily="18" charset="0"/>
                    <a:sym typeface="Wingdings" panose="05000000000000000000" pitchFamily="2" charset="2"/>
                  </a:rPr>
                  <a:t>PC</a:t>
                </a:r>
                <a:r>
                  <a:rPr lang="en-US" altLang="zh-CN" sz="2400" b="1" i="1" dirty="0">
                    <a:latin typeface="Palatino Linotype" panose="02040502050505030304" pitchFamily="18" charset="0"/>
                    <a:sym typeface="Wingdings" panose="05000000000000000000" pitchFamily="2" charset="2"/>
                  </a:rPr>
                  <a:t>=1</a:t>
                </a:r>
                <a:r>
                  <a:rPr lang="en-US" altLang="zh-CN" sz="2400" b="1" i="1" baseline="30000" dirty="0">
                    <a:latin typeface="Palatino Linotype" panose="02040502050505030304" pitchFamily="18" charset="0"/>
                    <a:sym typeface="Wingdings" panose="05000000000000000000" pitchFamily="2" charset="2"/>
                  </a:rPr>
                  <a:t>- -</a:t>
                </a:r>
                <a:r>
                  <a:rPr lang="en-US" altLang="zh-CN" sz="2400" dirty="0">
                    <a:latin typeface="Palatino Linotype" panose="02040502050505030304" pitchFamily="18" charset="0"/>
                    <a:sym typeface="Wingdings" panose="05000000000000000000" pitchFamily="2" charset="2"/>
                  </a:rPr>
                  <a:t> </a:t>
                </a:r>
                <a:r>
                  <a:rPr lang="zh-CN" altLang="en-US" sz="2400" dirty="0">
                    <a:latin typeface="Palatino Linotype" panose="02040502050505030304" pitchFamily="18" charset="0"/>
                    <a:sym typeface="Wingdings" panose="05000000000000000000" pitchFamily="2" charset="2"/>
                  </a:rPr>
                  <a:t>态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𝐷</m:t>
                    </m:r>
                    <m:acc>
                      <m:accPr>
                        <m:chr m:val="̅"/>
                        <m:ctrlPr>
                          <a:rPr lang="en-US" altLang="zh-CN" sz="200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acc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𝐷</m:t>
                        </m:r>
                      </m:e>
                    </m:acc>
                    <m:r>
                      <a:rPr lang="zh-CN" altLang="en-US" sz="2000" i="1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末态</m:t>
                    </m:r>
                  </m:oMath>
                </a14:m>
                <a:endParaRPr lang="en-US" altLang="zh-CN" sz="2000" dirty="0">
                  <a:latin typeface="Palatino Linotype" panose="02040502050505030304" pitchFamily="18" charset="0"/>
                  <a:sym typeface="Wingdings" panose="05000000000000000000" pitchFamily="2" charset="2"/>
                </a:endParaRPr>
              </a:p>
              <a:p>
                <a:pPr lvl="1"/>
                <a:r>
                  <a:rPr lang="zh-CN" altLang="en-US" sz="2000" dirty="0">
                    <a:latin typeface="Palatino Linotype" panose="02040502050505030304" pitchFamily="18" charset="0"/>
                    <a:sym typeface="Wingdings" panose="05000000000000000000" pitchFamily="2" charset="2"/>
                  </a:rPr>
                  <a:t>末态径迹数少，事例干净</a:t>
                </a:r>
              </a:p>
              <a:p>
                <a:pPr lvl="1"/>
                <a:r>
                  <a:rPr lang="zh-CN" altLang="en-US" sz="2000" dirty="0">
                    <a:latin typeface="Palatino Linotype" panose="02040502050505030304" pitchFamily="18" charset="0"/>
                    <a:sym typeface="Wingdings" panose="05000000000000000000" pitchFamily="2" charset="2"/>
                  </a:rPr>
                  <a:t>更多运动学参量约束</a:t>
                </a:r>
                <a:endParaRPr lang="zh-CN" altLang="en-US" sz="2000" i="1" dirty="0">
                  <a:latin typeface="Palatino Linotype" panose="02040502050505030304" pitchFamily="18" charset="0"/>
                  <a:sym typeface="Wingdings" panose="05000000000000000000" pitchFamily="2" charset="2"/>
                </a:endParaRPr>
              </a:p>
              <a:p>
                <a:endParaRPr lang="en-US" altLang="zh-CN" sz="2400" dirty="0"/>
              </a:p>
              <a:p>
                <a:r>
                  <a:rPr lang="en-US" altLang="zh-CN" sz="2400" b="0" dirty="0">
                    <a:latin typeface="Palatino Linotype" panose="02040502050505030304" pitchFamily="18" charset="0"/>
                    <a:sym typeface="Wingdings" panose="05000000000000000000" pitchFamily="2" charset="2"/>
                  </a:rPr>
                  <a:t>D</a:t>
                </a:r>
                <a:r>
                  <a:rPr lang="zh-CN" altLang="en-US" sz="2400" b="0" dirty="0">
                    <a:latin typeface="Palatino Linotype" panose="02040502050505030304" pitchFamily="18" charset="0"/>
                    <a:sym typeface="Wingdings" panose="05000000000000000000" pitchFamily="2" charset="2"/>
                  </a:rPr>
                  <a:t>介子重建</a:t>
                </a:r>
                <a:endParaRPr lang="en-US" altLang="zh-CN" sz="2400" b="0" dirty="0">
                  <a:latin typeface="Palatino Linotype" panose="02040502050505030304" pitchFamily="18" charset="0"/>
                  <a:sym typeface="Wingdings" panose="05000000000000000000" pitchFamily="2" charset="2"/>
                </a:endParaRPr>
              </a:p>
              <a:p>
                <a:pPr lvl="1"/>
                <a:r>
                  <a:rPr lang="zh-CN" altLang="en-US" sz="2000" b="0" dirty="0">
                    <a:latin typeface="Palatino Linotype" panose="02040502050505030304" pitchFamily="18" charset="0"/>
                    <a:sym typeface="Wingdings" panose="05000000000000000000" pitchFamily="2" charset="2"/>
                  </a:rPr>
                  <a:t>单标记：只重建一个</a:t>
                </a:r>
                <a:r>
                  <a:rPr lang="en-US" altLang="zh-CN" sz="2000" b="0" dirty="0">
                    <a:latin typeface="Palatino Linotype" panose="02040502050505030304" pitchFamily="18" charset="0"/>
                    <a:sym typeface="Wingdings" panose="05000000000000000000" pitchFamily="2" charset="2"/>
                  </a:rPr>
                  <a:t>D </a:t>
                </a:r>
              </a:p>
              <a:p>
                <a:pPr lvl="1"/>
                <a:r>
                  <a:rPr lang="zh-CN" altLang="en-US" sz="2000" b="0" dirty="0">
                    <a:latin typeface="Palatino Linotype" panose="02040502050505030304" pitchFamily="18" charset="0"/>
                    <a:sym typeface="Wingdings" panose="05000000000000000000" pitchFamily="2" charset="2"/>
                  </a:rPr>
                  <a:t>双标记：两个</a:t>
                </a:r>
                <a:r>
                  <a:rPr lang="en-US" altLang="zh-CN" sz="2000" b="0" dirty="0">
                    <a:latin typeface="Palatino Linotype" panose="02040502050505030304" pitchFamily="18" charset="0"/>
                    <a:sym typeface="Wingdings" panose="05000000000000000000" pitchFamily="2" charset="2"/>
                  </a:rPr>
                  <a:t>D</a:t>
                </a:r>
                <a:r>
                  <a:rPr lang="zh-CN" altLang="en-US" sz="2000" b="0" dirty="0">
                    <a:latin typeface="Palatino Linotype" panose="02040502050505030304" pitchFamily="18" charset="0"/>
                    <a:sym typeface="Wingdings" panose="05000000000000000000" pitchFamily="2" charset="2"/>
                  </a:rPr>
                  <a:t>都重建</a:t>
                </a:r>
                <a:endParaRPr lang="en-US" altLang="zh-CN" sz="2000" b="0" dirty="0">
                  <a:latin typeface="Palatino Linotype" panose="02040502050505030304" pitchFamily="18" charset="0"/>
                  <a:sym typeface="Wingdings" panose="05000000000000000000" pitchFamily="2" charset="2"/>
                </a:endParaRPr>
              </a:p>
              <a:p>
                <a:pPr lvl="1"/>
                <a:r>
                  <a:rPr lang="en-US" altLang="zh-CN" sz="2000" b="0" dirty="0">
                    <a:latin typeface="Palatino Linotype" panose="02040502050505030304" pitchFamily="18" charset="0"/>
                    <a:sym typeface="Wingdings" panose="05000000000000000000" pitchFamily="2" charset="2"/>
                  </a:rPr>
                  <a:t>CP</a:t>
                </a:r>
                <a:r>
                  <a:rPr lang="zh-CN" altLang="en-US" sz="2000" b="0" dirty="0">
                    <a:latin typeface="Palatino Linotype" panose="02040502050505030304" pitchFamily="18" charset="0"/>
                    <a:sym typeface="Wingdings" panose="05000000000000000000" pitchFamily="2" charset="2"/>
                  </a:rPr>
                  <a:t>标记：重建</a:t>
                </a:r>
                <a:r>
                  <a:rPr lang="en-US" altLang="zh-CN" sz="2000" b="0" dirty="0">
                    <a:latin typeface="Palatino Linotype" panose="02040502050505030304" pitchFamily="18" charset="0"/>
                    <a:sym typeface="Wingdings" panose="05000000000000000000" pitchFamily="2" charset="2"/>
                  </a:rPr>
                  <a:t>DCP</a:t>
                </a:r>
                <a:r>
                  <a:rPr lang="zh-CN" altLang="en-US" sz="2000" b="0" dirty="0">
                    <a:latin typeface="Palatino Linotype" panose="02040502050505030304" pitchFamily="18" charset="0"/>
                    <a:sym typeface="Wingdings" panose="05000000000000000000" pitchFamily="2" charset="2"/>
                  </a:rPr>
                  <a:t>的衰变</a:t>
                </a:r>
                <a:endParaRPr lang="en-US" altLang="zh-CN" sz="2000" b="0" dirty="0">
                  <a:latin typeface="Palatino Linotype" panose="02040502050505030304" pitchFamily="18" charset="0"/>
                  <a:sym typeface="Wingdings" panose="05000000000000000000" pitchFamily="2" charset="2"/>
                </a:endParaRPr>
              </a:p>
              <a:p>
                <a:pPr lvl="1"/>
                <a:r>
                  <a:rPr lang="en-US" altLang="zh-CN" sz="2000" b="0" dirty="0">
                    <a:latin typeface="Palatino Linotype" panose="02040502050505030304" pitchFamily="18" charset="0"/>
                    <a:sym typeface="Wingdings" panose="05000000000000000000" pitchFamily="2" charset="2"/>
                  </a:rPr>
                  <a:t>Flavor</a:t>
                </a:r>
                <a:r>
                  <a:rPr lang="zh-CN" altLang="en-US" sz="2000" b="0" dirty="0">
                    <a:latin typeface="Palatino Linotype" panose="02040502050505030304" pitchFamily="18" charset="0"/>
                    <a:sym typeface="Wingdings" panose="05000000000000000000" pitchFamily="2" charset="2"/>
                  </a:rPr>
                  <a:t>标记</a:t>
                </a:r>
              </a:p>
              <a:p>
                <a:pPr lvl="1"/>
                <a:endParaRPr lang="en-US" altLang="zh-CN" sz="2200" dirty="0"/>
              </a:p>
              <a:p>
                <a:endParaRPr lang="zh-CN" altLang="en-US" sz="2400" dirty="0"/>
              </a:p>
            </p:txBody>
          </p:sp>
        </mc:Choice>
        <mc:Fallback xmlns="">
          <p:sp>
            <p:nvSpPr>
              <p:cNvPr id="4" name="文本占位符 3">
                <a:extLst>
                  <a:ext uri="{FF2B5EF4-FFF2-40B4-BE49-F238E27FC236}">
                    <a16:creationId xmlns:a16="http://schemas.microsoft.com/office/drawing/2014/main" id="{3CB66A28-1F85-9E98-9D0C-95A023D916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09600" y="1066800"/>
                <a:ext cx="10972800" cy="5151120"/>
              </a:xfrm>
              <a:blipFill>
                <a:blip r:embed="rId2"/>
                <a:stretch>
                  <a:fillRect l="-222" t="-10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Object 3">
            <a:extLst>
              <a:ext uri="{FF2B5EF4-FFF2-40B4-BE49-F238E27FC236}">
                <a16:creationId xmlns:a16="http://schemas.microsoft.com/office/drawing/2014/main" id="{27A6D847-38BF-97AE-F62E-22F66E5912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7395178"/>
              </p:ext>
            </p:extLst>
          </p:nvPr>
        </p:nvGraphicFramePr>
        <p:xfrm>
          <a:off x="8305800" y="1021078"/>
          <a:ext cx="3455988" cy="413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4330903" imgH="4410151" progId="Visio.Drawing.6">
                  <p:embed/>
                </p:oleObj>
              </mc:Choice>
              <mc:Fallback>
                <p:oleObj name="Visio" r:id="rId3" imgW="4330903" imgH="4410151" progId="Visio.Drawing.6">
                  <p:embed/>
                  <p:pic>
                    <p:nvPicPr>
                      <p:cNvPr id="608260" name="Object 3">
                        <a:extLst>
                          <a:ext uri="{FF2B5EF4-FFF2-40B4-BE49-F238E27FC236}">
                            <a16:creationId xmlns:a16="http://schemas.microsoft.com/office/drawing/2014/main" id="{3D0158CA-DA0D-4ED1-D5E7-19C4390B97D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5800" y="1021078"/>
                        <a:ext cx="3455988" cy="4132263"/>
                      </a:xfrm>
                      <a:prstGeom prst="rect">
                        <a:avLst/>
                      </a:prstGeom>
                      <a:solidFill>
                        <a:srgbClr val="33CC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5">
            <a:extLst>
              <a:ext uri="{FF2B5EF4-FFF2-40B4-BE49-F238E27FC236}">
                <a16:creationId xmlns:a16="http://schemas.microsoft.com/office/drawing/2014/main" id="{0057C246-B018-5D43-553F-4CFBE8235E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3675632"/>
              </p:ext>
            </p:extLst>
          </p:nvPr>
        </p:nvGraphicFramePr>
        <p:xfrm>
          <a:off x="9906000" y="3535678"/>
          <a:ext cx="504825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5" imgW="228600" imgH="215640" progId="Equation.3">
                  <p:embed/>
                </p:oleObj>
              </mc:Choice>
              <mc:Fallback>
                <p:oleObj name="公式" r:id="rId5" imgW="228600" imgH="215640" progId="Equation.3">
                  <p:embed/>
                  <p:pic>
                    <p:nvPicPr>
                      <p:cNvPr id="608262" name="Object 5">
                        <a:extLst>
                          <a:ext uri="{FF2B5EF4-FFF2-40B4-BE49-F238E27FC236}">
                            <a16:creationId xmlns:a16="http://schemas.microsoft.com/office/drawing/2014/main" id="{D2BDDFA4-0570-8506-50C6-40B38CDCF4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0" y="3535678"/>
                        <a:ext cx="504825" cy="57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6">
            <a:extLst>
              <a:ext uri="{FF2B5EF4-FFF2-40B4-BE49-F238E27FC236}">
                <a16:creationId xmlns:a16="http://schemas.microsoft.com/office/drawing/2014/main" id="{FA4524DE-115A-F2CA-43ED-F013482003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9802357"/>
              </p:ext>
            </p:extLst>
          </p:nvPr>
        </p:nvGraphicFramePr>
        <p:xfrm>
          <a:off x="8305800" y="2240278"/>
          <a:ext cx="503238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7" imgW="228600" imgH="190440" progId="Equation.3">
                  <p:embed/>
                </p:oleObj>
              </mc:Choice>
              <mc:Fallback>
                <p:oleObj name="公式" r:id="rId7" imgW="228600" imgH="190440" progId="Equation.3">
                  <p:embed/>
                  <p:pic>
                    <p:nvPicPr>
                      <p:cNvPr id="608263" name="Object 6">
                        <a:extLst>
                          <a:ext uri="{FF2B5EF4-FFF2-40B4-BE49-F238E27FC236}">
                            <a16:creationId xmlns:a16="http://schemas.microsoft.com/office/drawing/2014/main" id="{A11D7C96-32D4-1A0B-B59C-04483958E97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5800" y="2240278"/>
                        <a:ext cx="503238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7">
            <a:extLst>
              <a:ext uri="{FF2B5EF4-FFF2-40B4-BE49-F238E27FC236}">
                <a16:creationId xmlns:a16="http://schemas.microsoft.com/office/drawing/2014/main" id="{26534519-BCB9-2064-FFC7-4295D4C077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9856197"/>
              </p:ext>
            </p:extLst>
          </p:nvPr>
        </p:nvGraphicFramePr>
        <p:xfrm>
          <a:off x="9982200" y="944878"/>
          <a:ext cx="503238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9" imgW="228600" imgH="190440" progId="Equation.3">
                  <p:embed/>
                </p:oleObj>
              </mc:Choice>
              <mc:Fallback>
                <p:oleObj name="公式" r:id="rId9" imgW="228600" imgH="190440" progId="Equation.3">
                  <p:embed/>
                  <p:pic>
                    <p:nvPicPr>
                      <p:cNvPr id="608264" name="Object 7">
                        <a:extLst>
                          <a:ext uri="{FF2B5EF4-FFF2-40B4-BE49-F238E27FC236}">
                            <a16:creationId xmlns:a16="http://schemas.microsoft.com/office/drawing/2014/main" id="{94AB66AC-9701-D778-00C9-80F2E005F9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82200" y="944878"/>
                        <a:ext cx="503238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8">
            <a:extLst>
              <a:ext uri="{FF2B5EF4-FFF2-40B4-BE49-F238E27FC236}">
                <a16:creationId xmlns:a16="http://schemas.microsoft.com/office/drawing/2014/main" id="{3BC55BAC-8D9D-BDF2-2A5B-79C1C5C861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8741851"/>
              </p:ext>
            </p:extLst>
          </p:nvPr>
        </p:nvGraphicFramePr>
        <p:xfrm>
          <a:off x="9906000" y="4602478"/>
          <a:ext cx="419100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11" imgW="190440" imgH="203040" progId="Equation.3">
                  <p:embed/>
                </p:oleObj>
              </mc:Choice>
              <mc:Fallback>
                <p:oleObj name="公式" r:id="rId11" imgW="190440" imgH="203040" progId="Equation.3">
                  <p:embed/>
                  <p:pic>
                    <p:nvPicPr>
                      <p:cNvPr id="608265" name="Object 8">
                        <a:extLst>
                          <a:ext uri="{FF2B5EF4-FFF2-40B4-BE49-F238E27FC236}">
                            <a16:creationId xmlns:a16="http://schemas.microsoft.com/office/drawing/2014/main" id="{E8D2506F-037E-9AAB-1711-6D912BC6506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0" y="4602478"/>
                        <a:ext cx="419100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9">
            <a:extLst>
              <a:ext uri="{FF2B5EF4-FFF2-40B4-BE49-F238E27FC236}">
                <a16:creationId xmlns:a16="http://schemas.microsoft.com/office/drawing/2014/main" id="{8A0887BC-397E-D085-08B5-D88AC6C529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53699"/>
              </p:ext>
            </p:extLst>
          </p:nvPr>
        </p:nvGraphicFramePr>
        <p:xfrm>
          <a:off x="11201400" y="3840478"/>
          <a:ext cx="419100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13" imgW="190440" imgH="203040" progId="Equation.3">
                  <p:embed/>
                </p:oleObj>
              </mc:Choice>
              <mc:Fallback>
                <p:oleObj name="公式" r:id="rId13" imgW="190440" imgH="203040" progId="Equation.3">
                  <p:embed/>
                  <p:pic>
                    <p:nvPicPr>
                      <p:cNvPr id="608266" name="Object 9">
                        <a:extLst>
                          <a:ext uri="{FF2B5EF4-FFF2-40B4-BE49-F238E27FC236}">
                            <a16:creationId xmlns:a16="http://schemas.microsoft.com/office/drawing/2014/main" id="{47001189-6C2C-1EF8-531C-5E38B0264B4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01400" y="3840478"/>
                        <a:ext cx="419100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">
            <a:extLst>
              <a:ext uri="{FF2B5EF4-FFF2-40B4-BE49-F238E27FC236}">
                <a16:creationId xmlns:a16="http://schemas.microsoft.com/office/drawing/2014/main" id="{A5616A4C-B591-1DC1-DEF1-3FC343B76F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7513236"/>
              </p:ext>
            </p:extLst>
          </p:nvPr>
        </p:nvGraphicFramePr>
        <p:xfrm>
          <a:off x="9753600" y="2087878"/>
          <a:ext cx="576263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15" imgW="215640" imgH="190440" progId="Equation.3">
                  <p:embed/>
                </p:oleObj>
              </mc:Choice>
              <mc:Fallback>
                <p:oleObj name="公式" r:id="rId15" imgW="215640" imgH="190440" progId="Equation.3">
                  <p:embed/>
                  <p:pic>
                    <p:nvPicPr>
                      <p:cNvPr id="608261" name="Object 4">
                        <a:extLst>
                          <a:ext uri="{FF2B5EF4-FFF2-40B4-BE49-F238E27FC236}">
                            <a16:creationId xmlns:a16="http://schemas.microsoft.com/office/drawing/2014/main" id="{E4981AD1-5D63-1769-843E-E76BB560368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53600" y="2087878"/>
                        <a:ext cx="576263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文本框 17">
            <a:extLst>
              <a:ext uri="{FF2B5EF4-FFF2-40B4-BE49-F238E27FC236}">
                <a16:creationId xmlns:a16="http://schemas.microsoft.com/office/drawing/2014/main" id="{A3EA141B-DBC4-BCBE-F7FF-6F8B09BC9892}"/>
              </a:ext>
            </a:extLst>
          </p:cNvPr>
          <p:cNvSpPr txBox="1"/>
          <p:nvPr/>
        </p:nvSpPr>
        <p:spPr>
          <a:xfrm>
            <a:off x="5022011" y="1764712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00FF"/>
                </a:solidFill>
              </a:rPr>
              <a:t>一旦看</a:t>
            </a:r>
            <a:r>
              <a:rPr lang="zh-CN" altLang="en-US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到</a:t>
            </a:r>
            <a:r>
              <a:rPr kumimoji="0" lang="en-US" altLang="zh-CN" dirty="0">
                <a:solidFill>
                  <a:srgbClr val="0000FF"/>
                </a:solidFill>
                <a:latin typeface="Symbol" panose="05050102010706020507" pitchFamily="18" charset="2"/>
                <a:ea typeface="黑体" panose="02010609060101010101" pitchFamily="49" charset="-122"/>
              </a:rPr>
              <a:t>(</a:t>
            </a:r>
            <a:r>
              <a:rPr kumimoji="0" lang="en-US" altLang="zh-CN" i="1" dirty="0">
                <a:solidFill>
                  <a:srgbClr val="0000FF"/>
                </a:solidFill>
                <a:latin typeface="Symbol" panose="05050102010706020507" pitchFamily="18" charset="2"/>
                <a:ea typeface="黑体" panose="02010609060101010101" pitchFamily="49" charset="-122"/>
              </a:rPr>
              <a:t>KK</a:t>
            </a:r>
            <a:r>
              <a:rPr kumimoji="0" lang="en-US" altLang="zh-CN" dirty="0">
                <a:solidFill>
                  <a:srgbClr val="0000FF"/>
                </a:solidFill>
                <a:latin typeface="Symbol" panose="05050102010706020507" pitchFamily="18" charset="2"/>
                <a:ea typeface="黑体" panose="02010609060101010101" pitchFamily="49" charset="-122"/>
              </a:rPr>
              <a:t>)(</a:t>
            </a:r>
            <a:r>
              <a:rPr kumimoji="0" lang="en-US" altLang="zh-CN" dirty="0">
                <a:solidFill>
                  <a:srgbClr val="0000FF"/>
                </a:solidFill>
                <a:latin typeface="Symbol" panose="05050102010706020507" pitchFamily="18" charset="2"/>
                <a:ea typeface="黑体" panose="02010609060101010101" pitchFamily="49" charset="-122"/>
                <a:sym typeface="Wingdings" panose="05000000000000000000" pitchFamily="2" charset="2"/>
              </a:rPr>
              <a:t>pp</a:t>
            </a:r>
            <a:r>
              <a:rPr kumimoji="0" lang="en-US" altLang="zh-CN" dirty="0">
                <a:solidFill>
                  <a:srgbClr val="0000FF"/>
                </a:solidFill>
                <a:latin typeface="Symbol" panose="05050102010706020507" pitchFamily="18" charset="2"/>
                <a:ea typeface="黑体" panose="02010609060101010101" pitchFamily="49" charset="-122"/>
              </a:rPr>
              <a:t>) </a:t>
            </a:r>
            <a:r>
              <a:rPr kumimoji="0" lang="zh-CN" altLang="en-US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这种末态过程，则观测到了直接</a:t>
            </a:r>
            <a:r>
              <a:rPr kumimoji="0" lang="en-US" altLang="zh-CN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CP</a:t>
            </a:r>
            <a:r>
              <a:rPr kumimoji="0" lang="zh-CN" altLang="en-US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破坏！</a:t>
            </a:r>
            <a:endParaRPr lang="zh-CN" altLang="en-US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88048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单标与双标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B66A28-1F85-9E98-9D0C-95A023D91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4953000"/>
            <a:ext cx="10972800" cy="1264920"/>
          </a:xfrm>
        </p:spPr>
        <p:txBody>
          <a:bodyPr/>
          <a:lstStyle/>
          <a:p>
            <a:pPr lvl="1"/>
            <a:endParaRPr lang="en-US" altLang="zh-CN" sz="2200" dirty="0"/>
          </a:p>
          <a:p>
            <a:endParaRPr lang="zh-CN" alt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D80BFF-5404-1BC0-623E-61F8C8930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5862703" cy="4579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88E3DAB-B490-614E-D6AD-F55E8D6412DC}"/>
              </a:ext>
            </a:extLst>
          </p:cNvPr>
          <p:cNvSpPr txBox="1">
            <a:spLocks/>
          </p:cNvSpPr>
          <p:nvPr/>
        </p:nvSpPr>
        <p:spPr bwMode="auto">
          <a:xfrm>
            <a:off x="838200" y="1131412"/>
            <a:ext cx="1738313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v"/>
              <a:defRPr sz="18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7388" indent="-3444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30288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o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201737" indent="-1714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297113" indent="-468313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CN" altLang="en-US" kern="0"/>
              <a:t>单标记</a:t>
            </a:r>
            <a:endParaRPr lang="zh-CN" altLang="en-US" kern="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390A908-3F3C-6238-100A-B8A2A3C0B1B8}"/>
              </a:ext>
            </a:extLst>
          </p:cNvPr>
          <p:cNvSpPr txBox="1">
            <a:spLocks/>
          </p:cNvSpPr>
          <p:nvPr/>
        </p:nvSpPr>
        <p:spPr bwMode="auto">
          <a:xfrm>
            <a:off x="7253287" y="1119187"/>
            <a:ext cx="1738313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v"/>
              <a:defRPr sz="18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7388" indent="-3444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30288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o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201737" indent="-1714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297113" indent="-468313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CN" altLang="en-US" kern="0" dirty="0"/>
              <a:t>双标记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7C23182-269B-49EE-48BD-856668838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979" y="1600200"/>
            <a:ext cx="6272021" cy="289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578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量子关联测量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B66A28-1F85-9E98-9D0C-95A023D91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770120"/>
          </a:xfrm>
        </p:spPr>
        <p:txBody>
          <a:bodyPr/>
          <a:lstStyle/>
          <a:p>
            <a:r>
              <a:rPr lang="zh-CN" altLang="en-US" sz="2400" dirty="0"/>
              <a:t>通过测量不同标记下的目标过程的产额，抽取</a:t>
            </a:r>
            <a:r>
              <a:rPr lang="en-US" altLang="zh-CN" sz="2400" dirty="0"/>
              <a:t>ci</a:t>
            </a:r>
            <a:r>
              <a:rPr lang="zh-CN" altLang="en-US" sz="2400" dirty="0"/>
              <a:t>，</a:t>
            </a:r>
            <a:r>
              <a:rPr lang="en-US" altLang="zh-CN" sz="2400" dirty="0" err="1"/>
              <a:t>si</a:t>
            </a:r>
            <a:endParaRPr lang="zh-CN" altLang="en-US" sz="2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28CD1DD-7C62-04CC-257B-9EE952769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2133600"/>
            <a:ext cx="5238010" cy="37338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04C23EC-E671-258D-447B-AADDB4267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042160"/>
            <a:ext cx="5068647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871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量子关联效应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B66A28-1F85-9E98-9D0C-95A023D91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770120"/>
          </a:xfrm>
        </p:spPr>
        <p:txBody>
          <a:bodyPr/>
          <a:lstStyle/>
          <a:p>
            <a:r>
              <a:rPr lang="zh-CN" altLang="en-US" sz="2400" dirty="0"/>
              <a:t>不同标记下的</a:t>
            </a:r>
            <a:r>
              <a:rPr lang="en-US" altLang="zh-CN" sz="2400" dirty="0"/>
              <a:t>D</a:t>
            </a:r>
            <a:r>
              <a:rPr lang="en-US" altLang="zh-CN" sz="2400" baseline="30000" dirty="0"/>
              <a:t>0</a:t>
            </a:r>
            <a:r>
              <a:rPr lang="en-US" altLang="zh-CN" sz="2400" dirty="0">
                <a:sym typeface="Wingdings" panose="05000000000000000000" pitchFamily="2" charset="2"/>
              </a:rPr>
              <a:t>K</a:t>
            </a:r>
            <a:r>
              <a:rPr lang="en-US" altLang="zh-CN" sz="2400" baseline="-25000" dirty="0">
                <a:sym typeface="Wingdings" panose="05000000000000000000" pitchFamily="2" charset="2"/>
              </a:rPr>
              <a:t>S</a:t>
            </a:r>
            <a:r>
              <a:rPr lang="en-US" altLang="zh-CN" sz="2400" dirty="0">
                <a:latin typeface="Symbol" panose="05050102010706020507" pitchFamily="18" charset="2"/>
                <a:sym typeface="Wingdings" panose="05000000000000000000" pitchFamily="2" charset="2"/>
              </a:rPr>
              <a:t>pp</a:t>
            </a:r>
            <a:endParaRPr lang="zh-CN" altLang="en-US" sz="2400" dirty="0">
              <a:latin typeface="Symbol" panose="05050102010706020507" pitchFamily="18" charset="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A444929-B80B-180F-67B4-CEDD5588D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021061"/>
            <a:ext cx="5791200" cy="433401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894C0E1-0238-BB61-95A7-6816D100E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801" y="1925663"/>
            <a:ext cx="6004718" cy="438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246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目前</a:t>
            </a: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BESIII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实验测量结果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B66A28-1F85-9E98-9D0C-95A023D91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066800"/>
            <a:ext cx="10972800" cy="5151120"/>
          </a:xfrm>
        </p:spPr>
        <p:txBody>
          <a:bodyPr/>
          <a:lstStyle/>
          <a:p>
            <a:r>
              <a:rPr lang="en-US" altLang="zh-CN" sz="2400" dirty="0"/>
              <a:t>CLEO-c</a:t>
            </a:r>
            <a:r>
              <a:rPr lang="zh-CN" altLang="en-US" sz="2400" dirty="0"/>
              <a:t>实验测量结果对</a:t>
            </a:r>
            <a:r>
              <a:rPr lang="en-US" altLang="zh-CN" sz="2400" dirty="0">
                <a:latin typeface="Symbol" panose="05050102010706020507" pitchFamily="18" charset="2"/>
              </a:rPr>
              <a:t>g</a:t>
            </a:r>
            <a:r>
              <a:rPr lang="zh-CN" altLang="en-US" sz="2400" dirty="0"/>
              <a:t>角的影响在</a:t>
            </a:r>
            <a:r>
              <a:rPr lang="en-US" altLang="zh-CN" sz="2400" dirty="0"/>
              <a:t>4</a:t>
            </a:r>
            <a:r>
              <a:rPr lang="en-US" altLang="zh-CN" sz="2400" baseline="30000" dirty="0"/>
              <a:t>o</a:t>
            </a:r>
            <a:r>
              <a:rPr lang="zh-CN" altLang="en-US" sz="2400" dirty="0"/>
              <a:t>左右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BESIII</a:t>
            </a:r>
            <a:r>
              <a:rPr lang="zh-CN" altLang="en-US" sz="2400" dirty="0"/>
              <a:t>实验将它提升至</a:t>
            </a:r>
            <a:r>
              <a:rPr lang="en-US" altLang="zh-CN" sz="2400" dirty="0"/>
              <a:t>1</a:t>
            </a:r>
            <a:r>
              <a:rPr lang="en-US" altLang="zh-CN" sz="2400" baseline="30000" dirty="0"/>
              <a:t>o</a:t>
            </a:r>
            <a:r>
              <a:rPr lang="zh-CN" altLang="en-US" sz="2400" dirty="0"/>
              <a:t>左右（</a:t>
            </a:r>
            <a:r>
              <a:rPr lang="en-US" altLang="zh-CN" sz="2400" dirty="0"/>
              <a:t>2.93 fb</a:t>
            </a:r>
            <a:r>
              <a:rPr lang="en-US" altLang="zh-CN" sz="2400" baseline="30000" dirty="0"/>
              <a:t>-1</a:t>
            </a:r>
            <a:r>
              <a:rPr lang="zh-CN" altLang="en-US" sz="2400" dirty="0"/>
              <a:t>）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A37E16A-1C5A-25B9-A1C3-BA7C0CB22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2987350"/>
            <a:ext cx="3618612" cy="345917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3B2C9D6-DE5C-D0DD-C874-92ED649DF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987350"/>
            <a:ext cx="5750912" cy="322888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9267299-B93F-7AE7-E3A8-AA5979AFD70C}"/>
              </a:ext>
            </a:extLst>
          </p:cNvPr>
          <p:cNvSpPr txBox="1"/>
          <p:nvPr/>
        </p:nvSpPr>
        <p:spPr>
          <a:xfrm>
            <a:off x="9256112" y="2555217"/>
            <a:ext cx="21566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Model results</a:t>
            </a:r>
          </a:p>
          <a:p>
            <a:r>
              <a:rPr lang="en-US" altLang="zh-CN" dirty="0">
                <a:solidFill>
                  <a:srgbClr val="00B050"/>
                </a:solidFill>
              </a:rPr>
              <a:t>2010 CLEO results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2020 BESIII results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0805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未来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48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" name="Group 14">
            <a:extLst>
              <a:ext uri="{FF2B5EF4-FFF2-40B4-BE49-F238E27FC236}">
                <a16:creationId xmlns:a16="http://schemas.microsoft.com/office/drawing/2014/main" id="{A32664F1-41B2-5B28-E390-274FD81E7F0E}"/>
              </a:ext>
            </a:extLst>
          </p:cNvPr>
          <p:cNvGrpSpPr/>
          <p:nvPr/>
        </p:nvGrpSpPr>
        <p:grpSpPr>
          <a:xfrm>
            <a:off x="518548" y="1383440"/>
            <a:ext cx="9669524" cy="1967891"/>
            <a:chOff x="1091542" y="1138791"/>
            <a:chExt cx="9669524" cy="1967891"/>
          </a:xfrm>
        </p:grpSpPr>
        <p:grpSp>
          <p:nvGrpSpPr>
            <p:cNvPr id="11" name="组合 11">
              <a:extLst>
                <a:ext uri="{FF2B5EF4-FFF2-40B4-BE49-F238E27FC236}">
                  <a16:creationId xmlns:a16="http://schemas.microsoft.com/office/drawing/2014/main" id="{13B90D48-53E6-1880-0144-8FA49D28BD10}"/>
                </a:ext>
              </a:extLst>
            </p:cNvPr>
            <p:cNvGrpSpPr/>
            <p:nvPr/>
          </p:nvGrpSpPr>
          <p:grpSpPr>
            <a:xfrm>
              <a:off x="1091542" y="1197628"/>
              <a:ext cx="9669524" cy="1909054"/>
              <a:chOff x="2130697" y="-47409"/>
              <a:chExt cx="9669524" cy="1909054"/>
            </a:xfrm>
          </p:grpSpPr>
          <p:pic>
            <p:nvPicPr>
              <p:cNvPr id="15" name="Image 2">
                <a:extLst>
                  <a:ext uri="{FF2B5EF4-FFF2-40B4-BE49-F238E27FC236}">
                    <a16:creationId xmlns:a16="http://schemas.microsoft.com/office/drawing/2014/main" id="{5C5675C1-22DC-3221-31AF-233CE09CA5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1999" t="1" r="-992" b="1979"/>
              <a:stretch/>
            </p:blipFill>
            <p:spPr>
              <a:xfrm>
                <a:off x="3287688" y="411594"/>
                <a:ext cx="7735614" cy="1450051"/>
              </a:xfrm>
              <a:prstGeom prst="rect">
                <a:avLst/>
              </a:prstGeom>
            </p:spPr>
          </p:pic>
          <p:sp>
            <p:nvSpPr>
              <p:cNvPr id="16" name="下箭头 7">
                <a:extLst>
                  <a:ext uri="{FF2B5EF4-FFF2-40B4-BE49-F238E27FC236}">
                    <a16:creationId xmlns:a16="http://schemas.microsoft.com/office/drawing/2014/main" id="{6C89492F-1262-FD63-988E-39D2D5EC0D90}"/>
                  </a:ext>
                </a:extLst>
              </p:cNvPr>
              <p:cNvSpPr/>
              <p:nvPr/>
            </p:nvSpPr>
            <p:spPr>
              <a:xfrm>
                <a:off x="5933854" y="-47409"/>
                <a:ext cx="209220" cy="576064"/>
              </a:xfrm>
              <a:prstGeom prst="downArrow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1">
                    <a:extLst>
                      <a:ext uri="{FF2B5EF4-FFF2-40B4-BE49-F238E27FC236}">
                        <a16:creationId xmlns:a16="http://schemas.microsoft.com/office/drawing/2014/main" id="{DFF0045F-7FFF-2C35-C64A-512A4DDB9D7E}"/>
                      </a:ext>
                    </a:extLst>
                  </p:cNvPr>
                  <p:cNvSpPr txBox="1"/>
                  <p:nvPr/>
                </p:nvSpPr>
                <p:spPr>
                  <a:xfrm>
                    <a:off x="7498375" y="1321562"/>
                    <a:ext cx="1100993" cy="407099"/>
                  </a:xfrm>
                  <a:prstGeom prst="rect">
                    <a:avLst/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>
                      <a:defRPr sz="1600" i="1">
                        <a:solidFill>
                          <a:srgbClr val="0432FF"/>
                        </a:solidFill>
                        <a:effectLst>
                          <a:outerShdw blurRad="50800" dist="76200" dir="2700000" algn="tl" rotWithShape="0">
                            <a:schemeClr val="accent6">
                              <a:lumMod val="20000"/>
                              <a:lumOff val="80000"/>
                              <a:alpha val="40000"/>
                            </a:schemeClr>
                          </a:outerShdw>
                        </a:effectLst>
                        <a:latin typeface="Optima" panose="02000503060000020004" pitchFamily="2" charset="0"/>
                        <a:ea typeface="Linux Libertine O" panose="02000503000000000000" pitchFamily="2" charset="0"/>
                        <a:cs typeface="Linux Libertine O" panose="02000503000000000000" pitchFamily="2" charset="0"/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MU Sans Serif" pitchFamily="2" charset="0"/>
                              <a:cs typeface="Arial" panose="020B0604020202020204" pitchFamily="34" charset="0"/>
                            </a:rPr>
                            <m:t>𝟓𝟎</m:t>
                          </m:r>
                          <m:r>
                            <a:rPr lang="en-US" sz="2000" b="1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MU Sans Serif" pitchFamily="2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2000" b="1" i="0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MU Sans Serif" pitchFamily="2" charset="0"/>
                              <a:cs typeface="Arial" panose="020B0604020202020204" pitchFamily="34" charset="0"/>
                            </a:rPr>
                            <m:t>𝐟</m:t>
                          </m:r>
                          <m:sSup>
                            <m:sSupPr>
                              <m:ctrlPr>
                                <a:rPr lang="en-US" sz="2000" b="1" i="1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MU Sans Serif" pitchFamily="2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0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MU Sans Serif" pitchFamily="2" charset="0"/>
                                  <a:cs typeface="Arial" panose="020B0604020202020204" pitchFamily="34" charset="0"/>
                                </a:rPr>
                                <m:t>𝐛</m:t>
                              </m:r>
                            </m:e>
                            <m:sup>
                              <m:r>
                                <a:rPr lang="en-US" sz="2000" b="1" i="0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MU Sans Serif" pitchFamily="2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US" sz="2000" b="1" i="0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MU Sans Serif" pitchFamily="2" charset="0"/>
                                  <a:cs typeface="Arial" panose="020B0604020202020204" pitchFamily="34" charset="0"/>
                                </a:rPr>
                                <m:t>𝟏</m:t>
                              </m:r>
                            </m:sup>
                          </m:sSup>
                        </m:oMath>
                      </m:oMathPara>
                    </a14:m>
                    <a:endParaRPr lang="en-US" sz="2000" b="1" i="0" dirty="0">
                      <a:solidFill>
                        <a:srgbClr val="0000FF"/>
                      </a:solidFill>
                      <a:latin typeface="Arial" panose="020B0604020202020204" pitchFamily="34" charset="0"/>
                      <a:ea typeface="CMU Sans Serif" pitchFamily="2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9" name="TextBox 11">
                    <a:extLst>
                      <a:ext uri="{FF2B5EF4-FFF2-40B4-BE49-F238E27FC236}">
                        <a16:creationId xmlns:a16="http://schemas.microsoft.com/office/drawing/2014/main" id="{C2BCDED0-3EAE-0D4F-B1BF-4C8BF7E4AED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98375" y="1321562"/>
                    <a:ext cx="1100993" cy="40709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2647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22">
                    <a:extLst>
                      <a:ext uri="{FF2B5EF4-FFF2-40B4-BE49-F238E27FC236}">
                        <a16:creationId xmlns:a16="http://schemas.microsoft.com/office/drawing/2014/main" id="{3AD1B144-A191-A7CE-AA45-3BB32BCB1EFF}"/>
                      </a:ext>
                    </a:extLst>
                  </p:cNvPr>
                  <p:cNvSpPr txBox="1"/>
                  <p:nvPr/>
                </p:nvSpPr>
                <p:spPr>
                  <a:xfrm>
                    <a:off x="2130697" y="1269947"/>
                    <a:ext cx="1171115" cy="590354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>
                      <a:defRPr sz="1600" i="1">
                        <a:solidFill>
                          <a:srgbClr val="0432FF"/>
                        </a:solidFill>
                        <a:effectLst>
                          <a:outerShdw blurRad="50800" dist="76200" dir="2700000" algn="tl" rotWithShape="0">
                            <a:schemeClr val="accent6">
                              <a:lumMod val="20000"/>
                              <a:lumOff val="80000"/>
                              <a:alpha val="40000"/>
                            </a:schemeClr>
                          </a:outerShdw>
                        </a:effectLst>
                        <a:latin typeface="Optima" panose="02000503060000020004" pitchFamily="2" charset="0"/>
                        <a:ea typeface="Linux Libertine O" panose="02000503000000000000" pitchFamily="2" charset="0"/>
                        <a:cs typeface="Linux Libertine O" panose="02000503000000000000" pitchFamily="2" charset="0"/>
                      </a:defRPr>
                    </a:lvl1pPr>
                  </a:lstStyle>
                  <a:p>
                    <a:r>
                      <a:rPr lang="en-US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MU Sans Serif" pitchFamily="2" charset="0"/>
                        <a:cs typeface="Arial" panose="020B0604020202020204" pitchFamily="34" charset="0"/>
                      </a:rPr>
                      <a:t>当前数据</a:t>
                    </a:r>
                    <a14:m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MU Sans Serif" pitchFamily="2" charset="0"/>
                            <a:cs typeface="Arial" panose="020B0604020202020204" pitchFamily="34" charset="0"/>
                          </a:rPr>
                          <m:t>𝟗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MU Sans Serif" pitchFamily="2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MU Sans Serif" pitchFamily="2" charset="0"/>
                            <a:cs typeface="Arial" panose="020B0604020202020204" pitchFamily="34" charset="0"/>
                          </a:rPr>
                          <m:t>𝐟</m:t>
                        </m:r>
                        <m:sSup>
                          <m:sSupPr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MU Sans Serif" pitchFamily="2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MU Sans Serif" pitchFamily="2" charset="0"/>
                                <a:cs typeface="Arial" panose="020B0604020202020204" pitchFamily="34" charset="0"/>
                              </a:rPr>
                              <m:t>𝐛</m:t>
                            </m:r>
                          </m:e>
                          <m:sup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MU Sans Serif" pitchFamily="2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MU Sans Serif" pitchFamily="2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sup>
                        </m:sSup>
                      </m:oMath>
                    </a14:m>
                    <a:endParaRPr lang="en-US" b="1" i="0" dirty="0">
                      <a:solidFill>
                        <a:schemeClr val="tx1"/>
                      </a:solidFill>
                      <a:latin typeface="Arial" panose="020B0604020202020204" pitchFamily="34" charset="0"/>
                      <a:ea typeface="CMU Sans Serif" pitchFamily="2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0" name="TextBox 22">
                    <a:extLst>
                      <a:ext uri="{FF2B5EF4-FFF2-40B4-BE49-F238E27FC236}">
                        <a16:creationId xmlns:a16="http://schemas.microsoft.com/office/drawing/2014/main" id="{D42BD2E2-1215-E24A-AA36-EB873E18DBB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30697" y="1269947"/>
                    <a:ext cx="1171115" cy="59035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128" t="-2083" b="-14583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2">
                    <a:extLst>
                      <a:ext uri="{FF2B5EF4-FFF2-40B4-BE49-F238E27FC236}">
                        <a16:creationId xmlns:a16="http://schemas.microsoft.com/office/drawing/2014/main" id="{FB43DE01-08E2-7C6C-6D02-F45AA0111EE9}"/>
                      </a:ext>
                    </a:extLst>
                  </p:cNvPr>
                  <p:cNvSpPr txBox="1"/>
                  <p:nvPr/>
                </p:nvSpPr>
                <p:spPr>
                  <a:xfrm>
                    <a:off x="10629105" y="1321562"/>
                    <a:ext cx="1171116" cy="407099"/>
                  </a:xfrm>
                  <a:prstGeom prst="rect">
                    <a:avLst/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>
                      <a:defRPr sz="1600" i="1">
                        <a:solidFill>
                          <a:srgbClr val="0432FF"/>
                        </a:solidFill>
                        <a:effectLst>
                          <a:outerShdw blurRad="50800" dist="76200" dir="2700000" algn="tl" rotWithShape="0">
                            <a:schemeClr val="accent6">
                              <a:lumMod val="20000"/>
                              <a:lumOff val="80000"/>
                              <a:alpha val="40000"/>
                            </a:schemeClr>
                          </a:outerShdw>
                        </a:effectLst>
                        <a:latin typeface="Optima" panose="02000503060000020004" pitchFamily="2" charset="0"/>
                        <a:ea typeface="Linux Libertine O" panose="02000503000000000000" pitchFamily="2" charset="0"/>
                        <a:cs typeface="Linux Libertine O" panose="02000503000000000000" pitchFamily="2" charset="0"/>
                      </a:defRPr>
                    </a:lvl1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2000" b="1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MU Sans Serif" pitchFamily="2" charset="0"/>
                              <a:cs typeface="Arial" panose="020B0604020202020204" pitchFamily="34" charset="0"/>
                            </a:rPr>
                            <m:t>𝟑𝟎</m:t>
                          </m:r>
                          <m:r>
                            <a:rPr lang="en-US" altLang="zh-CN" sz="2000" b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MU Sans Serif" pitchFamily="2" charset="0"/>
                              <a:cs typeface="Arial" panose="020B0604020202020204" pitchFamily="34" charset="0"/>
                            </a:rPr>
                            <m:t>𝟎</m:t>
                          </m:r>
                          <m:r>
                            <a:rPr lang="en-US" altLang="zh-CN" sz="2000" b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MU Sans Serif" pitchFamily="2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altLang="zh-CN" sz="2000" b="1" i="0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MU Sans Serif" pitchFamily="2" charset="0"/>
                              <a:cs typeface="Arial" panose="020B0604020202020204" pitchFamily="34" charset="0"/>
                            </a:rPr>
                            <m:t>𝐟</m:t>
                          </m:r>
                          <m:sSup>
                            <m:sSupPr>
                              <m:ctrlPr>
                                <a:rPr lang="en-US" altLang="zh-CN" sz="2000" b="1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MU Sans Serif" pitchFamily="2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1" i="0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MU Sans Serif" pitchFamily="2" charset="0"/>
                                  <a:cs typeface="Arial" panose="020B0604020202020204" pitchFamily="34" charset="0"/>
                                </a:rPr>
                                <m:t>𝐛</m:t>
                              </m:r>
                            </m:e>
                            <m:sup>
                              <m:r>
                                <a:rPr lang="en-US" altLang="zh-CN" sz="2000" b="1" i="0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MU Sans Serif" pitchFamily="2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US" altLang="zh-CN" sz="2000" b="1" i="0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MU Sans Serif" pitchFamily="2" charset="0"/>
                                  <a:cs typeface="Arial" panose="020B0604020202020204" pitchFamily="34" charset="0"/>
                                </a:rPr>
                                <m:t>𝟏</m:t>
                              </m:r>
                            </m:sup>
                          </m:sSup>
                        </m:oMath>
                      </m:oMathPara>
                    </a14:m>
                    <a:endParaRPr lang="en-US" sz="2000" b="1" i="0" dirty="0">
                      <a:solidFill>
                        <a:schemeClr val="accent5">
                          <a:lumMod val="75000"/>
                        </a:schemeClr>
                      </a:solidFill>
                      <a:latin typeface="Arial" panose="020B0604020202020204" pitchFamily="34" charset="0"/>
                      <a:ea typeface="CMU Sans Serif" pitchFamily="2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1" name="TextBox 12">
                    <a:extLst>
                      <a:ext uri="{FF2B5EF4-FFF2-40B4-BE49-F238E27FC236}">
                        <a16:creationId xmlns:a16="http://schemas.microsoft.com/office/drawing/2014/main" id="{87C59D74-9BF1-6147-A691-18C62ABB87B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629105" y="1321562"/>
                    <a:ext cx="1171116" cy="4070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r="-4255" b="-2647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2" name="Group 13">
              <a:extLst>
                <a:ext uri="{FF2B5EF4-FFF2-40B4-BE49-F238E27FC236}">
                  <a16:creationId xmlns:a16="http://schemas.microsoft.com/office/drawing/2014/main" id="{4BCF3FD9-9C46-EDB5-E991-3878FBDC8DC3}"/>
                </a:ext>
              </a:extLst>
            </p:cNvPr>
            <p:cNvGrpSpPr/>
            <p:nvPr/>
          </p:nvGrpSpPr>
          <p:grpSpPr>
            <a:xfrm>
              <a:off x="3154638" y="1138791"/>
              <a:ext cx="5146939" cy="656541"/>
              <a:chOff x="3154638" y="1138791"/>
              <a:chExt cx="5146939" cy="656541"/>
            </a:xfrm>
          </p:grpSpPr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086A77FF-8AB2-80F8-C7A1-9F5DF8B88137}"/>
                  </a:ext>
                </a:extLst>
              </p:cNvPr>
              <p:cNvSpPr txBox="1"/>
              <p:nvPr/>
            </p:nvSpPr>
            <p:spPr>
              <a:xfrm>
                <a:off x="3154638" y="1149001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dirty="0">
                    <a:solidFill>
                      <a:srgbClr val="FF2828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一期升级</a:t>
                </a:r>
                <a:endParaRPr kumimoji="1" lang="en-US" altLang="zh-CN" dirty="0">
                  <a:solidFill>
                    <a:srgbClr val="FF2828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r>
                  <a:rPr kumimoji="1" lang="zh-CN" altLang="en-US" dirty="0">
                    <a:solidFill>
                      <a:srgbClr val="FF2828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安装调试</a:t>
                </a:r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479CDF26-0893-2E4D-32BE-892FC30DB91D}"/>
                  </a:ext>
                </a:extLst>
              </p:cNvPr>
              <p:cNvSpPr txBox="1"/>
              <p:nvPr/>
            </p:nvSpPr>
            <p:spPr>
              <a:xfrm>
                <a:off x="7193581" y="1138791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dirty="0">
                    <a:solidFill>
                      <a:srgbClr val="FF2828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二期升级</a:t>
                </a:r>
                <a:endParaRPr kumimoji="1" lang="en-US" altLang="zh-CN" dirty="0">
                  <a:solidFill>
                    <a:srgbClr val="FF2828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r>
                  <a:rPr kumimoji="1" lang="zh-CN" altLang="en-US" dirty="0">
                    <a:solidFill>
                      <a:srgbClr val="FF2828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安装调试</a:t>
                </a:r>
              </a:p>
            </p:txBody>
          </p:sp>
        </p:grpSp>
      </p:grpSp>
      <p:sp>
        <p:nvSpPr>
          <p:cNvPr id="20" name="TextBox 12">
            <a:extLst>
              <a:ext uri="{FF2B5EF4-FFF2-40B4-BE49-F238E27FC236}">
                <a16:creationId xmlns:a16="http://schemas.microsoft.com/office/drawing/2014/main" id="{E1EFF113-0527-817C-4B19-3F1FC9AD60DD}"/>
              </a:ext>
            </a:extLst>
          </p:cNvPr>
          <p:cNvSpPr txBox="1"/>
          <p:nvPr/>
        </p:nvSpPr>
        <p:spPr>
          <a:xfrm>
            <a:off x="129631" y="3733792"/>
            <a:ext cx="8910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B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elle2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开始收集</a:t>
            </a:r>
            <a:r>
              <a:rPr lang="en-CN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数据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，预期工作到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2035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年，数据量提高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50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倍</a:t>
            </a:r>
            <a:endParaRPr lang="en-GB" dirty="0"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grpSp>
        <p:nvGrpSpPr>
          <p:cNvPr id="21" name="Group 19">
            <a:extLst>
              <a:ext uri="{FF2B5EF4-FFF2-40B4-BE49-F238E27FC236}">
                <a16:creationId xmlns:a16="http://schemas.microsoft.com/office/drawing/2014/main" id="{13899E9D-8AA8-E3A8-56B0-902D09F4BBFD}"/>
              </a:ext>
            </a:extLst>
          </p:cNvPr>
          <p:cNvGrpSpPr/>
          <p:nvPr/>
        </p:nvGrpSpPr>
        <p:grpSpPr>
          <a:xfrm>
            <a:off x="2097199" y="4272804"/>
            <a:ext cx="5155017" cy="2585196"/>
            <a:chOff x="1567810" y="4263683"/>
            <a:chExt cx="5155017" cy="2585196"/>
          </a:xfrm>
        </p:grpSpPr>
        <p:pic>
          <p:nvPicPr>
            <p:cNvPr id="22" name="Picture 2" descr="Stefano Lacaprara Home Page">
              <a:extLst>
                <a:ext uri="{FF2B5EF4-FFF2-40B4-BE49-F238E27FC236}">
                  <a16:creationId xmlns:a16="http://schemas.microsoft.com/office/drawing/2014/main" id="{07373C42-944C-88A2-44DD-C6AFD3D668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7810" y="4996546"/>
              <a:ext cx="1377809" cy="1119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KIT - ETP Research - Belle II">
              <a:extLst>
                <a:ext uri="{FF2B5EF4-FFF2-40B4-BE49-F238E27FC236}">
                  <a16:creationId xmlns:a16="http://schemas.microsoft.com/office/drawing/2014/main" id="{AC6E1F93-C48C-1672-6B04-93E5741590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9821" y="4263683"/>
              <a:ext cx="3873006" cy="2585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Box 15">
            <a:extLst>
              <a:ext uri="{FF2B5EF4-FFF2-40B4-BE49-F238E27FC236}">
                <a16:creationId xmlns:a16="http://schemas.microsoft.com/office/drawing/2014/main" id="{7519F02B-9C09-A081-0DFE-9277FFFD2FB5}"/>
              </a:ext>
            </a:extLst>
          </p:cNvPr>
          <p:cNvSpPr txBox="1"/>
          <p:nvPr/>
        </p:nvSpPr>
        <p:spPr>
          <a:xfrm>
            <a:off x="129631" y="899194"/>
            <a:ext cx="5642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LHC长期的升级计划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， 持续到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2035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年</a:t>
            </a:r>
            <a:endParaRPr lang="en-GB" dirty="0"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5" name="TextBox 18">
            <a:extLst>
              <a:ext uri="{FF2B5EF4-FFF2-40B4-BE49-F238E27FC236}">
                <a16:creationId xmlns:a16="http://schemas.microsoft.com/office/drawing/2014/main" id="{5FF64D69-A049-7790-984E-61DD67C7C7F9}"/>
              </a:ext>
            </a:extLst>
          </p:cNvPr>
          <p:cNvSpPr txBox="1"/>
          <p:nvPr/>
        </p:nvSpPr>
        <p:spPr>
          <a:xfrm>
            <a:off x="9016956" y="4979646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大有可为</a:t>
            </a:r>
            <a:r>
              <a:rPr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！</a:t>
            </a:r>
            <a:endParaRPr lang="en-GB" sz="28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grpSp>
        <p:nvGrpSpPr>
          <p:cNvPr id="26" name="Group 7">
            <a:extLst>
              <a:ext uri="{FF2B5EF4-FFF2-40B4-BE49-F238E27FC236}">
                <a16:creationId xmlns:a16="http://schemas.microsoft.com/office/drawing/2014/main" id="{FB8DC534-AC3D-A0D9-37FA-AF0EC6DEDA3F}"/>
              </a:ext>
            </a:extLst>
          </p:cNvPr>
          <p:cNvGrpSpPr/>
          <p:nvPr/>
        </p:nvGrpSpPr>
        <p:grpSpPr>
          <a:xfrm>
            <a:off x="9392108" y="360069"/>
            <a:ext cx="2505910" cy="2198679"/>
            <a:chOff x="195963" y="1205564"/>
            <a:chExt cx="4884661" cy="3529844"/>
          </a:xfrm>
        </p:grpSpPr>
        <p:pic>
          <p:nvPicPr>
            <p:cNvPr id="27" name="Picture 4">
              <a:extLst>
                <a:ext uri="{FF2B5EF4-FFF2-40B4-BE49-F238E27FC236}">
                  <a16:creationId xmlns:a16="http://schemas.microsoft.com/office/drawing/2014/main" id="{691C8B2C-FD64-2FFE-301B-775FC9F51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5963" y="1205564"/>
              <a:ext cx="4884661" cy="3529844"/>
            </a:xfrm>
            <a:prstGeom prst="rect">
              <a:avLst/>
            </a:prstGeom>
          </p:spPr>
        </p:pic>
        <p:cxnSp>
          <p:nvCxnSpPr>
            <p:cNvPr id="28" name="Straight Arrow Connector 6">
              <a:extLst>
                <a:ext uri="{FF2B5EF4-FFF2-40B4-BE49-F238E27FC236}">
                  <a16:creationId xmlns:a16="http://schemas.microsoft.com/office/drawing/2014/main" id="{3E4B109A-CBF8-9C55-EB8E-A2E18BA40083}"/>
                </a:ext>
              </a:extLst>
            </p:cNvPr>
            <p:cNvCxnSpPr/>
            <p:nvPr/>
          </p:nvCxnSpPr>
          <p:spPr>
            <a:xfrm flipV="1">
              <a:off x="1235200" y="1667781"/>
              <a:ext cx="3205212" cy="2300438"/>
            </a:xfrm>
            <a:prstGeom prst="straightConnector1">
              <a:avLst/>
            </a:prstGeom>
            <a:ln w="25400">
              <a:solidFill>
                <a:schemeClr val="bg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8">
            <a:extLst>
              <a:ext uri="{FF2B5EF4-FFF2-40B4-BE49-F238E27FC236}">
                <a16:creationId xmlns:a16="http://schemas.microsoft.com/office/drawing/2014/main" id="{E32B61F2-5423-4B85-85E5-FCB431B96A01}"/>
              </a:ext>
            </a:extLst>
          </p:cNvPr>
          <p:cNvSpPr txBox="1"/>
          <p:nvPr/>
        </p:nvSpPr>
        <p:spPr>
          <a:xfrm>
            <a:off x="8790891" y="-64671"/>
            <a:ext cx="3518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新发现往往需要新的实验装备</a:t>
            </a:r>
            <a:endParaRPr lang="en-GB" sz="20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1187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展望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B66A28-1F85-9E98-9D0C-95A023D91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066800"/>
            <a:ext cx="10972800" cy="5151120"/>
          </a:xfrm>
        </p:spPr>
        <p:txBody>
          <a:bodyPr/>
          <a:lstStyle/>
          <a:p>
            <a:endParaRPr lang="zh-CN" altLang="en-US" sz="2400" dirty="0"/>
          </a:p>
        </p:txBody>
      </p:sp>
      <p:sp>
        <p:nvSpPr>
          <p:cNvPr id="5" name="文本占位符 3">
            <a:extLst>
              <a:ext uri="{FF2B5EF4-FFF2-40B4-BE49-F238E27FC236}">
                <a16:creationId xmlns:a16="http://schemas.microsoft.com/office/drawing/2014/main" id="{C1334C42-860A-285B-135E-DD98DA3674CE}"/>
              </a:ext>
            </a:extLst>
          </p:cNvPr>
          <p:cNvSpPr txBox="1">
            <a:spLocks/>
          </p:cNvSpPr>
          <p:nvPr/>
        </p:nvSpPr>
        <p:spPr bwMode="auto">
          <a:xfrm>
            <a:off x="4968240" y="1021480"/>
            <a:ext cx="6233160" cy="309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v"/>
              <a:defRPr sz="18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7388" indent="-3444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30288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o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201737" indent="-1714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297113" indent="-468313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CN" altLang="en-US" kern="0" dirty="0"/>
              <a:t>当前：</a:t>
            </a:r>
            <a:endParaRPr lang="en-US" altLang="zh-CN" kern="0" dirty="0"/>
          </a:p>
          <a:p>
            <a:pPr lvl="1"/>
            <a:r>
              <a:rPr lang="en-US" altLang="zh-CN" kern="100" dirty="0">
                <a:latin typeface="Symbol" panose="05050102010706020507" pitchFamily="18" charset="2"/>
              </a:rPr>
              <a:t>g </a:t>
            </a:r>
            <a:r>
              <a:rPr lang="zh-CN" altLang="en-US" kern="100" dirty="0">
                <a:latin typeface="Symbol" panose="05050102010706020507" pitchFamily="18" charset="2"/>
              </a:rPr>
              <a:t>的统计误差大概为</a:t>
            </a:r>
            <a:r>
              <a:rPr lang="en-US" altLang="zh-CN" kern="100" dirty="0"/>
              <a:t> 4</a:t>
            </a:r>
            <a:r>
              <a:rPr lang="en-US" altLang="zh-CN" kern="100" baseline="30000" dirty="0"/>
              <a:t>o</a:t>
            </a:r>
            <a:r>
              <a:rPr lang="en-US" altLang="zh-CN" kern="0" dirty="0"/>
              <a:t> </a:t>
            </a:r>
          </a:p>
          <a:p>
            <a:pPr lvl="1"/>
            <a:r>
              <a:rPr lang="en-US" altLang="zh-CN" kern="0" dirty="0"/>
              <a:t>BESIII </a:t>
            </a:r>
            <a:r>
              <a:rPr lang="zh-CN" altLang="en-US" kern="0" dirty="0"/>
              <a:t>对其中的贡献是</a:t>
            </a:r>
            <a:r>
              <a:rPr lang="en-US" altLang="zh-CN" kern="0" dirty="0"/>
              <a:t>1</a:t>
            </a:r>
            <a:r>
              <a:rPr lang="en-US" altLang="zh-CN" kern="100" baseline="30000" dirty="0"/>
              <a:t>o</a:t>
            </a:r>
          </a:p>
          <a:p>
            <a:r>
              <a:rPr lang="en-US" altLang="zh-CN" kern="100" dirty="0"/>
              <a:t>Around 2030</a:t>
            </a:r>
          </a:p>
          <a:p>
            <a:pPr lvl="1"/>
            <a:r>
              <a:rPr lang="en-US" altLang="zh-CN" kern="100" dirty="0"/>
              <a:t>B</a:t>
            </a:r>
            <a:r>
              <a:rPr lang="zh-CN" altLang="en-US" kern="100" dirty="0"/>
              <a:t>实验上的统计误差能达到</a:t>
            </a:r>
            <a:r>
              <a:rPr lang="en-US" altLang="zh-CN" kern="100" dirty="0"/>
              <a:t> </a:t>
            </a:r>
            <a:r>
              <a:rPr lang="en-US" altLang="zh-CN" kern="0" dirty="0"/>
              <a:t>1</a:t>
            </a:r>
            <a:r>
              <a:rPr lang="en-US" altLang="zh-CN" kern="100" baseline="30000" dirty="0"/>
              <a:t>o</a:t>
            </a:r>
            <a:r>
              <a:rPr lang="en-US" altLang="zh-CN" kern="100" dirty="0"/>
              <a:t>  </a:t>
            </a:r>
          </a:p>
          <a:p>
            <a:pPr lvl="1"/>
            <a:r>
              <a:rPr lang="en-US" altLang="zh-CN" kern="0" dirty="0"/>
              <a:t>BESIII 20fb</a:t>
            </a:r>
            <a:r>
              <a:rPr lang="en-US" altLang="zh-CN" kern="0" baseline="30000" dirty="0"/>
              <a:t>-1</a:t>
            </a:r>
            <a:r>
              <a:rPr lang="en-US" altLang="zh-CN" kern="0" dirty="0"/>
              <a:t> data </a:t>
            </a:r>
            <a:r>
              <a:rPr lang="en-US" altLang="zh-CN" kern="0" dirty="0">
                <a:sym typeface="Wingdings" panose="05000000000000000000" pitchFamily="2" charset="2"/>
              </a:rPr>
              <a:t> </a:t>
            </a:r>
            <a:r>
              <a:rPr lang="zh-CN" altLang="en-US" kern="0" dirty="0">
                <a:sym typeface="Wingdings" panose="05000000000000000000" pitchFamily="2" charset="2"/>
              </a:rPr>
              <a:t>精度提升至</a:t>
            </a:r>
            <a:r>
              <a:rPr lang="en-US" altLang="zh-CN" kern="0" dirty="0"/>
              <a:t> 0.4</a:t>
            </a:r>
            <a:r>
              <a:rPr lang="en-US" altLang="zh-CN" kern="100" baseline="30000" dirty="0"/>
              <a:t>o</a:t>
            </a:r>
            <a:endParaRPr lang="zh-CN" altLang="en-US" kern="0" dirty="0"/>
          </a:p>
          <a:p>
            <a:r>
              <a:rPr lang="en-US" altLang="zh-CN" kern="0" dirty="0"/>
              <a:t>(&gt;)2035</a:t>
            </a:r>
          </a:p>
          <a:p>
            <a:pPr lvl="1"/>
            <a:r>
              <a:rPr lang="en-US" altLang="zh-CN" kern="0" dirty="0" err="1"/>
              <a:t>LHCb</a:t>
            </a:r>
            <a:r>
              <a:rPr lang="en-US" altLang="zh-CN" kern="0" dirty="0"/>
              <a:t> </a:t>
            </a:r>
            <a:r>
              <a:rPr lang="en-US" altLang="zh-CN" kern="0" dirty="0" err="1"/>
              <a:t>upgradeII</a:t>
            </a:r>
            <a:r>
              <a:rPr lang="en-US" altLang="zh-CN" kern="0" dirty="0"/>
              <a:t> </a:t>
            </a:r>
            <a:r>
              <a:rPr lang="en-US" altLang="zh-CN" kern="0" dirty="0">
                <a:sym typeface="Wingdings" panose="05000000000000000000" pitchFamily="2" charset="2"/>
              </a:rPr>
              <a:t> sensitivity &lt;0.4</a:t>
            </a:r>
            <a:r>
              <a:rPr lang="en-US" altLang="zh-CN" kern="100" baseline="30000" dirty="0"/>
              <a:t>o</a:t>
            </a:r>
          </a:p>
          <a:p>
            <a:pPr lvl="1"/>
            <a:r>
              <a:rPr lang="en-US" altLang="zh-CN" kern="0" dirty="0"/>
              <a:t>Need more charm factory data (STCF)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393F3F3-2D7B-0A9D-65E9-AD63BE01F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14400"/>
            <a:ext cx="3962400" cy="302848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A9090EF-3AE8-A97C-D0EB-AE35BDCCD38B}"/>
              </a:ext>
            </a:extLst>
          </p:cNvPr>
          <p:cNvSpPr txBox="1"/>
          <p:nvPr/>
        </p:nvSpPr>
        <p:spPr>
          <a:xfrm>
            <a:off x="850051" y="2263168"/>
            <a:ext cx="2104369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Full combination</a:t>
            </a:r>
            <a:endParaRPr lang="zh-CN" altLang="en-US" b="1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4095EAD-9476-555B-5D86-E91C13638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607" y="2632500"/>
            <a:ext cx="1329193" cy="710117"/>
          </a:xfrm>
          <a:prstGeom prst="rect">
            <a:avLst/>
          </a:prstGeom>
        </p:spPr>
      </p:pic>
      <p:graphicFrame>
        <p:nvGraphicFramePr>
          <p:cNvPr id="9" name="表格 21">
            <a:extLst>
              <a:ext uri="{FF2B5EF4-FFF2-40B4-BE49-F238E27FC236}">
                <a16:creationId xmlns:a16="http://schemas.microsoft.com/office/drawing/2014/main" id="{E8FB6C26-80F0-A489-98AF-91FCB22BAB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2105597"/>
              </p:ext>
            </p:extLst>
          </p:nvPr>
        </p:nvGraphicFramePr>
        <p:xfrm>
          <a:off x="609600" y="4355979"/>
          <a:ext cx="10313194" cy="183903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76900">
                  <a:extLst>
                    <a:ext uri="{9D8B030D-6E8A-4147-A177-3AD203B41FA5}">
                      <a16:colId xmlns:a16="http://schemas.microsoft.com/office/drawing/2014/main" val="1599671293"/>
                    </a:ext>
                  </a:extLst>
                </a:gridCol>
                <a:gridCol w="2776900">
                  <a:extLst>
                    <a:ext uri="{9D8B030D-6E8A-4147-A177-3AD203B41FA5}">
                      <a16:colId xmlns:a16="http://schemas.microsoft.com/office/drawing/2014/main" val="1187418908"/>
                    </a:ext>
                  </a:extLst>
                </a:gridCol>
                <a:gridCol w="2776900">
                  <a:extLst>
                    <a:ext uri="{9D8B030D-6E8A-4147-A177-3AD203B41FA5}">
                      <a16:colId xmlns:a16="http://schemas.microsoft.com/office/drawing/2014/main" val="2733263102"/>
                    </a:ext>
                  </a:extLst>
                </a:gridCol>
                <a:gridCol w="1982494">
                  <a:extLst>
                    <a:ext uri="{9D8B030D-6E8A-4147-A177-3AD203B41FA5}">
                      <a16:colId xmlns:a16="http://schemas.microsoft.com/office/drawing/2014/main" val="2821572740"/>
                    </a:ext>
                  </a:extLst>
                </a:gridCol>
              </a:tblGrid>
              <a:tr h="310308">
                <a:tc>
                  <a:txBody>
                    <a:bodyPr/>
                    <a:lstStyle/>
                    <a:p>
                      <a:pPr algn="just"/>
                      <a:r>
                        <a:rPr lang="zh-CN" sz="18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数据来源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8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收集</a:t>
                      </a:r>
                      <a:r>
                        <a:rPr lang="en-US" sz="18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r>
                        <a:rPr lang="zh-CN" sz="18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预期积分亮度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1800" kern="1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达成年份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B</a:t>
                      </a:r>
                      <a:r>
                        <a:rPr lang="zh-CN" altLang="en-US" sz="18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实验</a:t>
                      </a:r>
                      <a:r>
                        <a:rPr lang="en-US" sz="1800" kern="100" dirty="0">
                          <a:effectLst/>
                          <a:latin typeface="Symbol" panose="05050102010706020507" pitchFamily="18" charset="2"/>
                          <a:ea typeface="宋体" panose="02010600030101010101" pitchFamily="2" charset="-122"/>
                        </a:rPr>
                        <a:t>g</a:t>
                      </a:r>
                      <a:r>
                        <a:rPr lang="zh-CN" sz="18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角精度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8129907"/>
                  </a:ext>
                </a:extLst>
              </a:tr>
              <a:tr h="310308">
                <a:tc>
                  <a:txBody>
                    <a:bodyPr/>
                    <a:lstStyle/>
                    <a:p>
                      <a:pPr algn="just"/>
                      <a:r>
                        <a:rPr lang="en-US" sz="1800" kern="100" dirty="0" err="1">
                          <a:effectLst/>
                        </a:rPr>
                        <a:t>LHCb</a:t>
                      </a:r>
                      <a:r>
                        <a:rPr lang="en-US" sz="1800" kern="100" dirty="0">
                          <a:effectLst/>
                        </a:rPr>
                        <a:t> Run1 (7,8TeV)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kern="100" dirty="0">
                          <a:effectLst/>
                        </a:rPr>
                        <a:t>3 fb</a:t>
                      </a:r>
                      <a:r>
                        <a:rPr lang="en-US" sz="1800" kern="100" baseline="30000" dirty="0">
                          <a:effectLst/>
                        </a:rPr>
                        <a:t>-1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kern="100">
                          <a:effectLst/>
                        </a:rPr>
                        <a:t>2012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kern="100" dirty="0">
                          <a:effectLst/>
                        </a:rPr>
                        <a:t>8</a:t>
                      </a:r>
                      <a:r>
                        <a:rPr lang="en-US" sz="1800" kern="100" baseline="30000" dirty="0">
                          <a:effectLst/>
                        </a:rPr>
                        <a:t>o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0537187"/>
                  </a:ext>
                </a:extLst>
              </a:tr>
              <a:tr h="323486">
                <a:tc>
                  <a:txBody>
                    <a:bodyPr/>
                    <a:lstStyle/>
                    <a:p>
                      <a:pPr algn="just"/>
                      <a:r>
                        <a:rPr lang="en-US" sz="1800" kern="100" dirty="0" err="1">
                          <a:effectLst/>
                        </a:rPr>
                        <a:t>LHCb</a:t>
                      </a:r>
                      <a:r>
                        <a:rPr lang="en-US" sz="1800" kern="100" dirty="0">
                          <a:effectLst/>
                        </a:rPr>
                        <a:t> Run2 (13TeV)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kern="100">
                          <a:effectLst/>
                        </a:rPr>
                        <a:t>6 fb</a:t>
                      </a:r>
                      <a:r>
                        <a:rPr lang="en-US" sz="1800" kern="100" baseline="30000">
                          <a:effectLst/>
                        </a:rPr>
                        <a:t>-1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kern="100">
                          <a:effectLst/>
                        </a:rPr>
                        <a:t>2018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kern="100" dirty="0">
                          <a:effectLst/>
                        </a:rPr>
                        <a:t>4</a:t>
                      </a:r>
                      <a:r>
                        <a:rPr lang="en-US" sz="1800" kern="100" baseline="30000" dirty="0">
                          <a:effectLst/>
                        </a:rPr>
                        <a:t>o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8681747"/>
                  </a:ext>
                </a:extLst>
              </a:tr>
              <a:tr h="310308">
                <a:tc>
                  <a:txBody>
                    <a:bodyPr/>
                    <a:lstStyle/>
                    <a:p>
                      <a:pPr algn="just"/>
                      <a:r>
                        <a:rPr lang="en-US" sz="1800" kern="100">
                          <a:effectLst/>
                        </a:rPr>
                        <a:t>BelleII Run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kern="100" dirty="0">
                          <a:effectLst/>
                        </a:rPr>
                        <a:t>50 ab</a:t>
                      </a:r>
                      <a:r>
                        <a:rPr lang="en-US" sz="1800" kern="100" baseline="30000" dirty="0">
                          <a:effectLst/>
                        </a:rPr>
                        <a:t>-1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kern="100">
                          <a:effectLst/>
                        </a:rPr>
                        <a:t>2025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kern="100">
                          <a:effectLst/>
                        </a:rPr>
                        <a:t>1-2</a:t>
                      </a:r>
                      <a:r>
                        <a:rPr lang="en-US" sz="1800" kern="100" baseline="30000">
                          <a:effectLst/>
                        </a:rPr>
                        <a:t>o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496230"/>
                  </a:ext>
                </a:extLst>
              </a:tr>
              <a:tr h="310308">
                <a:tc>
                  <a:txBody>
                    <a:bodyPr/>
                    <a:lstStyle/>
                    <a:p>
                      <a:pPr algn="just"/>
                      <a:r>
                        <a:rPr lang="en-US" sz="1800" kern="100">
                          <a:effectLst/>
                        </a:rPr>
                        <a:t>LHCb upgrade (14TeV)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kern="100" dirty="0">
                          <a:effectLst/>
                        </a:rPr>
                        <a:t>50 fb</a:t>
                      </a:r>
                      <a:r>
                        <a:rPr lang="en-US" sz="1800" kern="100" baseline="30000" dirty="0">
                          <a:effectLst/>
                        </a:rPr>
                        <a:t>-1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kern="100">
                          <a:effectLst/>
                        </a:rPr>
                        <a:t>2030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kern="100">
                          <a:effectLst/>
                        </a:rPr>
                        <a:t>&lt;1</a:t>
                      </a:r>
                      <a:r>
                        <a:rPr lang="en-US" sz="1800" kern="100" baseline="30000">
                          <a:effectLst/>
                        </a:rPr>
                        <a:t>o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9797821"/>
                  </a:ext>
                </a:extLst>
              </a:tr>
              <a:tr h="243886">
                <a:tc>
                  <a:txBody>
                    <a:bodyPr/>
                    <a:lstStyle/>
                    <a:p>
                      <a:pPr algn="just"/>
                      <a:r>
                        <a:rPr lang="en-US" sz="1800" kern="100" dirty="0" err="1">
                          <a:effectLst/>
                        </a:rPr>
                        <a:t>LHCb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err="1">
                          <a:effectLst/>
                        </a:rPr>
                        <a:t>upgradeII</a:t>
                      </a:r>
                      <a:r>
                        <a:rPr lang="en-US" sz="1800" kern="100" dirty="0">
                          <a:effectLst/>
                        </a:rPr>
                        <a:t> (14TeV)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kern="100">
                          <a:effectLst/>
                        </a:rPr>
                        <a:t>200 fb</a:t>
                      </a:r>
                      <a:r>
                        <a:rPr lang="en-US" sz="1800" kern="100" baseline="30000">
                          <a:effectLst/>
                        </a:rPr>
                        <a:t>-1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kern="100">
                          <a:effectLst/>
                        </a:rPr>
                        <a:t>(&gt;)2035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kern="100" dirty="0">
                          <a:effectLst/>
                        </a:rPr>
                        <a:t>&lt;0.4</a:t>
                      </a:r>
                      <a:r>
                        <a:rPr lang="en-US" sz="1800" kern="100" baseline="30000" dirty="0">
                          <a:effectLst/>
                        </a:rPr>
                        <a:t>o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91031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1560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原子模型的建立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1ED43557-B2E6-1974-082D-2E2B722B93BC}"/>
              </a:ext>
            </a:extLst>
          </p:cNvPr>
          <p:cNvGrpSpPr/>
          <p:nvPr/>
        </p:nvGrpSpPr>
        <p:grpSpPr>
          <a:xfrm>
            <a:off x="868259" y="2574689"/>
            <a:ext cx="7521557" cy="1702358"/>
            <a:chOff x="890673" y="2884341"/>
            <a:chExt cx="7521557" cy="1702358"/>
          </a:xfrm>
        </p:grpSpPr>
        <p:pic>
          <p:nvPicPr>
            <p:cNvPr id="6" name="Picture 4" descr="http://pic.baike.soso.com/p/20140804/20140804171915-1580084833.jpg">
              <a:extLst>
                <a:ext uri="{FF2B5EF4-FFF2-40B4-BE49-F238E27FC236}">
                  <a16:creationId xmlns:a16="http://schemas.microsoft.com/office/drawing/2014/main" id="{73F25989-9446-0456-1B6A-854BEF9EF7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673" y="2884341"/>
              <a:ext cx="1428457" cy="17023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ounded Rectangular Callout 5">
              <a:extLst>
                <a:ext uri="{FF2B5EF4-FFF2-40B4-BE49-F238E27FC236}">
                  <a16:creationId xmlns:a16="http://schemas.microsoft.com/office/drawing/2014/main" id="{6F8AF12A-71B8-2E94-6A01-342741B1703F}"/>
                </a:ext>
              </a:extLst>
            </p:cNvPr>
            <p:cNvSpPr/>
            <p:nvPr/>
          </p:nvSpPr>
          <p:spPr>
            <a:xfrm>
              <a:off x="2853517" y="3018047"/>
              <a:ext cx="5558713" cy="1267631"/>
            </a:xfrm>
            <a:prstGeom prst="wedgeRoundRectCallout">
              <a:avLst>
                <a:gd name="adj1" fmla="val -56725"/>
                <a:gd name="adj2" fmla="val -4996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2000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1910</a:t>
              </a:r>
              <a:r>
                <a:rPr lang="zh-CN" altLang="en-US" sz="2000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年代</a:t>
              </a:r>
              <a:r>
                <a:rPr lang="zh-CN" altLang="en-US" sz="2000" b="1" dirty="0">
                  <a:solidFill>
                    <a:srgbClr val="000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卢瑟福</a:t>
              </a:r>
              <a:r>
                <a:rPr lang="zh-CN" altLang="en-US" sz="2000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（师从汤姆逊）</a:t>
              </a:r>
              <a:r>
                <a:rPr lang="en-US" altLang="zh-CN" sz="2000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lang="zh-CN" altLang="en-US" sz="2000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在</a:t>
              </a:r>
              <a:r>
                <a:rPr lang="en-US" altLang="zh-CN" sz="2000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α</a:t>
              </a:r>
              <a:r>
                <a:rPr lang="zh-CN" altLang="en-US" sz="2000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粒子轰击实验中发现了</a:t>
              </a:r>
              <a:r>
                <a:rPr lang="zh-CN" altLang="en-US" sz="2000" b="1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原子核</a:t>
              </a:r>
              <a:r>
                <a:rPr lang="zh-CN" altLang="en-US" sz="2000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，并发现</a:t>
              </a:r>
              <a:r>
                <a:rPr lang="zh-CN" altLang="en-US" sz="2000" b="1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质子</a:t>
              </a:r>
              <a:endParaRPr lang="en-US" altLang="zh-CN" sz="20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342900" indent="-342900">
                <a:lnSpc>
                  <a:spcPct val="150000"/>
                </a:lnSpc>
                <a:buBlip>
                  <a:blip r:embed="rId3"/>
                </a:buBlip>
              </a:pPr>
              <a:r>
                <a:rPr lang="en-US" altLang="zh-CN" sz="2000" b="1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1908</a:t>
              </a:r>
              <a:r>
                <a:rPr lang="zh-CN" altLang="en-US" sz="2000" b="1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年获诺贝尔化学奖</a:t>
              </a:r>
              <a:endParaRPr lang="en-US" altLang="zh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pic>
        <p:nvPicPr>
          <p:cNvPr id="8" name="Picture 2" descr="http://pic.baike.soso.com/p/20131125/20131125173416-364651015.jpg">
            <a:extLst>
              <a:ext uri="{FF2B5EF4-FFF2-40B4-BE49-F238E27FC236}">
                <a16:creationId xmlns:a16="http://schemas.microsoft.com/office/drawing/2014/main" id="{A2648CA7-71C5-16FD-28EB-664BA5FBC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73" y="826119"/>
            <a:ext cx="1428457" cy="15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ular Callout 7">
            <a:extLst>
              <a:ext uri="{FF2B5EF4-FFF2-40B4-BE49-F238E27FC236}">
                <a16:creationId xmlns:a16="http://schemas.microsoft.com/office/drawing/2014/main" id="{959FF8F2-00FB-92F1-6A3B-97B77477A03D}"/>
              </a:ext>
            </a:extLst>
          </p:cNvPr>
          <p:cNvSpPr/>
          <p:nvPr/>
        </p:nvSpPr>
        <p:spPr>
          <a:xfrm>
            <a:off x="2823664" y="1155159"/>
            <a:ext cx="6255017" cy="845945"/>
          </a:xfrm>
          <a:prstGeom prst="wedgeRoundRectCallout">
            <a:avLst>
              <a:gd name="adj1" fmla="val -55296"/>
              <a:gd name="adj2" fmla="val -326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1897</a:t>
            </a:r>
            <a:r>
              <a:rPr lang="zh-CN" altLang="en-US" sz="20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lang="zh-CN" altLang="en-US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汤姆逊</a:t>
            </a:r>
            <a:r>
              <a:rPr lang="zh-CN" altLang="en-US" sz="20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在通过对阴极射线的研究，发现了</a:t>
            </a:r>
            <a:r>
              <a:rPr lang="zh-CN" altLang="en-US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电子</a:t>
            </a:r>
            <a:endParaRPr lang="en-US" altLang="zh-CN" sz="20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en-US" altLang="zh-CN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1906</a:t>
            </a:r>
            <a:r>
              <a:rPr lang="zh-CN" altLang="en-US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年获诺贝尔物理学奖</a:t>
            </a:r>
            <a:endParaRPr lang="zh-CN" altLang="en-US" sz="20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0" name="Group 15">
            <a:extLst>
              <a:ext uri="{FF2B5EF4-FFF2-40B4-BE49-F238E27FC236}">
                <a16:creationId xmlns:a16="http://schemas.microsoft.com/office/drawing/2014/main" id="{E4617A50-DE59-2488-5FF3-CE633790FC64}"/>
              </a:ext>
            </a:extLst>
          </p:cNvPr>
          <p:cNvGrpSpPr/>
          <p:nvPr/>
        </p:nvGrpSpPr>
        <p:grpSpPr>
          <a:xfrm>
            <a:off x="9384453" y="1155159"/>
            <a:ext cx="2559050" cy="692249"/>
            <a:chOff x="9384453" y="1155159"/>
            <a:chExt cx="2559050" cy="692249"/>
          </a:xfrm>
        </p:grpSpPr>
        <p:pic>
          <p:nvPicPr>
            <p:cNvPr id="11" name="Picture 13">
              <a:extLst>
                <a:ext uri="{FF2B5EF4-FFF2-40B4-BE49-F238E27FC236}">
                  <a16:creationId xmlns:a16="http://schemas.microsoft.com/office/drawing/2014/main" id="{521161FF-1057-A54A-BDE8-DFE6B75E3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84453" y="1155159"/>
              <a:ext cx="2559050" cy="692249"/>
            </a:xfrm>
            <a:prstGeom prst="rect">
              <a:avLst/>
            </a:prstGeom>
          </p:spPr>
        </p:pic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35274FB5-5DD0-7484-E24E-A6BD458E9AD6}"/>
                </a:ext>
              </a:extLst>
            </p:cNvPr>
            <p:cNvSpPr/>
            <p:nvPr/>
          </p:nvSpPr>
          <p:spPr>
            <a:xfrm>
              <a:off x="10389704" y="1512524"/>
              <a:ext cx="1404731" cy="130746"/>
            </a:xfrm>
            <a:custGeom>
              <a:avLst/>
              <a:gdLst>
                <a:gd name="connsiteX0" fmla="*/ 0 w 1404731"/>
                <a:gd name="connsiteY0" fmla="*/ 11476 h 130746"/>
                <a:gd name="connsiteX1" fmla="*/ 861392 w 1404731"/>
                <a:gd name="connsiteY1" fmla="*/ 11476 h 130746"/>
                <a:gd name="connsiteX2" fmla="*/ 1404731 w 1404731"/>
                <a:gd name="connsiteY2" fmla="*/ 130746 h 130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04731" h="130746">
                  <a:moveTo>
                    <a:pt x="0" y="11476"/>
                  </a:moveTo>
                  <a:cubicBezTo>
                    <a:pt x="313635" y="1537"/>
                    <a:pt x="627270" y="-8402"/>
                    <a:pt x="861392" y="11476"/>
                  </a:cubicBezTo>
                  <a:cubicBezTo>
                    <a:pt x="1095514" y="31354"/>
                    <a:pt x="1250122" y="81050"/>
                    <a:pt x="1404731" y="130746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  <a:prstDash val="sysDash"/>
              <a:tailEnd type="none" w="lg" len="lg"/>
            </a:ln>
          </p:spPr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6">
            <a:extLst>
              <a:ext uri="{FF2B5EF4-FFF2-40B4-BE49-F238E27FC236}">
                <a16:creationId xmlns:a16="http://schemas.microsoft.com/office/drawing/2014/main" id="{B4FB6DD9-CCEA-02C2-A3CD-658A829FCAB9}"/>
              </a:ext>
            </a:extLst>
          </p:cNvPr>
          <p:cNvSpPr txBox="1"/>
          <p:nvPr/>
        </p:nvSpPr>
        <p:spPr>
          <a:xfrm>
            <a:off x="9694582" y="1852764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 err="1">
                <a:solidFill>
                  <a:srgbClr val="FF0000"/>
                </a:solidFill>
                <a:latin typeface=""/>
                <a:ea typeface="SimHei" panose="02010609060101010101" pitchFamily="49" charset="-122"/>
                <a:cs typeface="Calibri" panose="020F0502020204030204" pitchFamily="34" charset="0"/>
              </a:rPr>
              <a:t>负电</a:t>
            </a:r>
            <a:r>
              <a:rPr lang="zh-CN" altLang="en-US" sz="2000" dirty="0">
                <a:solidFill>
                  <a:srgbClr val="FF0000"/>
                </a:solidFill>
                <a:latin typeface=""/>
                <a:ea typeface="SimHei" panose="02010609060101010101" pitchFamily="49" charset="-122"/>
                <a:cs typeface="Calibri" panose="020F0502020204030204" pitchFamily="34" charset="0"/>
              </a:rPr>
              <a:t>，荷质比</a:t>
            </a:r>
            <a:endParaRPr lang="en-GB" sz="2000" dirty="0">
              <a:solidFill>
                <a:srgbClr val="FF0000"/>
              </a:solidFill>
              <a:latin typeface=""/>
              <a:ea typeface="SimHei" panose="02010609060101010101" pitchFamily="49" charset="-122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7">
                <a:extLst>
                  <a:ext uri="{FF2B5EF4-FFF2-40B4-BE49-F238E27FC236}">
                    <a16:creationId xmlns:a16="http://schemas.microsoft.com/office/drawing/2014/main" id="{E880E135-EAEF-A292-2880-FECE6604AE98}"/>
                  </a:ext>
                </a:extLst>
              </p:cNvPr>
              <p:cNvSpPr txBox="1"/>
              <p:nvPr/>
            </p:nvSpPr>
            <p:spPr>
              <a:xfrm>
                <a:off x="11301327" y="1171176"/>
                <a:ext cx="61465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panose="02010609060101010101" pitchFamily="49" charset="-122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panose="02010609060101010101" pitchFamily="49" charset="-122"/>
                              <a:cs typeface="Calibri" panose="020F0502020204030204" pitchFamily="34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panose="02010609060101010101" pitchFamily="49" charset="-122"/>
                              <a:cs typeface="Calibri" panose="020F0502020204030204" pitchFamily="34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sz="2400" dirty="0">
                  <a:solidFill>
                    <a:srgbClr val="FF0000"/>
                  </a:solidFill>
                  <a:latin typeface=""/>
                  <a:ea typeface="SimHei" panose="02010609060101010101" pitchFamily="49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TextBox 17">
                <a:extLst>
                  <a:ext uri="{FF2B5EF4-FFF2-40B4-BE49-F238E27FC236}">
                    <a16:creationId xmlns:a16="http://schemas.microsoft.com/office/drawing/2014/main" id="{E880E135-EAEF-A292-2880-FECE6604AE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1327" y="1171176"/>
                <a:ext cx="614655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20">
            <a:extLst>
              <a:ext uri="{FF2B5EF4-FFF2-40B4-BE49-F238E27FC236}">
                <a16:creationId xmlns:a16="http://schemas.microsoft.com/office/drawing/2014/main" id="{43148005-3773-78C2-1E9C-7CCE8F7B0E2B}"/>
              </a:ext>
            </a:extLst>
          </p:cNvPr>
          <p:cNvGrpSpPr/>
          <p:nvPr/>
        </p:nvGrpSpPr>
        <p:grpSpPr>
          <a:xfrm>
            <a:off x="8861802" y="2426090"/>
            <a:ext cx="2461939" cy="1351588"/>
            <a:chOff x="8429338" y="3199687"/>
            <a:chExt cx="2590459" cy="1457547"/>
          </a:xfrm>
        </p:grpSpPr>
        <p:pic>
          <p:nvPicPr>
            <p:cNvPr id="16" name="Picture 2" descr="Rutherford Scattering Experiment Photograph by Jose Antonio PeÑas">
              <a:extLst>
                <a:ext uri="{FF2B5EF4-FFF2-40B4-BE49-F238E27FC236}">
                  <a16:creationId xmlns:a16="http://schemas.microsoft.com/office/drawing/2014/main" id="{22C29BA5-2E74-B0F5-B7AB-2C81E78E7F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9338" y="3199687"/>
              <a:ext cx="2590459" cy="1457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8">
                  <a:extLst>
                    <a:ext uri="{FF2B5EF4-FFF2-40B4-BE49-F238E27FC236}">
                      <a16:creationId xmlns:a16="http://schemas.microsoft.com/office/drawing/2014/main" id="{3DD8018E-6D18-1052-86BD-11658CA6BC39}"/>
                    </a:ext>
                  </a:extLst>
                </p:cNvPr>
                <p:cNvSpPr txBox="1"/>
                <p:nvPr/>
              </p:nvSpPr>
              <p:spPr>
                <a:xfrm>
                  <a:off x="9236234" y="3887479"/>
                  <a:ext cx="46326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Calibri" panose="020F0502020204030204" pitchFamily="34" charset="0"/>
                          </a:rPr>
                          <m:t>𝛼</m:t>
                        </m:r>
                      </m:oMath>
                    </m:oMathPara>
                  </a14:m>
                  <a:endParaRPr lang="en-GB" sz="2400" dirty="0">
                    <a:solidFill>
                      <a:srgbClr val="FF0000"/>
                    </a:solidFill>
                    <a:latin typeface=""/>
                    <a:ea typeface="SimHei" panose="02010609060101010101" pitchFamily="49" charset="-122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4D368022-72FA-9483-8ED5-432A3B4837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36234" y="3887479"/>
                  <a:ext cx="463267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9">
                <a:extLst>
                  <a:ext uri="{FF2B5EF4-FFF2-40B4-BE49-F238E27FC236}">
                    <a16:creationId xmlns:a16="http://schemas.microsoft.com/office/drawing/2014/main" id="{693AE4DA-A343-1AFE-E8A9-77487F163FF4}"/>
                  </a:ext>
                </a:extLst>
              </p:cNvPr>
              <p:cNvSpPr txBox="1"/>
              <p:nvPr/>
            </p:nvSpPr>
            <p:spPr>
              <a:xfrm>
                <a:off x="9083220" y="3682658"/>
                <a:ext cx="262116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SimHei" panose="02010609060101010101" pitchFamily="49" charset="-122"/>
                        <a:cs typeface="Calibri" panose="020F0502020204030204" pitchFamily="34" charset="0"/>
                      </a:rPr>
                      <m:t>𝛼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SimHei" panose="02010609060101010101" pitchFamily="49" charset="-122"/>
                        <a:cs typeface="Calibri" panose="020F0502020204030204" pitchFamily="34" charset="0"/>
                      </a:rPr>
                      <m:t>+14</m:t>
                    </m:r>
                  </m:oMath>
                </a14:m>
                <a:r>
                  <a:rPr lang="en-GB" sz="2000" dirty="0">
                    <a:solidFill>
                      <a:srgbClr val="FF0000"/>
                    </a:solidFill>
                    <a:latin typeface=""/>
                    <a:ea typeface="SimHei" panose="02010609060101010101" pitchFamily="49" charset="-122"/>
                    <a:cs typeface="Calibri" panose="020F0502020204030204" pitchFamily="34" charset="0"/>
                  </a:rPr>
                  <a:t>氮</a:t>
                </a:r>
                <a:r>
                  <a:rPr lang="en-US" altLang="zh-CN" sz="2000" dirty="0">
                    <a:solidFill>
                      <a:srgbClr val="FF0000"/>
                    </a:solidFill>
                    <a:ea typeface="SimHei" panose="02010609060101010101" pitchFamily="49" charset="-122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SimHei" panose="02010609060101010101" pitchFamily="49" charset="-122"/>
                        <a:cs typeface="Calibri" panose="020F0502020204030204" pitchFamily="34" charset="0"/>
                      </a:rPr>
                      <m:t>→</m:t>
                    </m:r>
                  </m:oMath>
                </a14:m>
                <a:r>
                  <a:rPr lang="en-US" altLang="zh-CN" sz="2000" dirty="0">
                    <a:solidFill>
                      <a:srgbClr val="FF0000"/>
                    </a:solidFill>
                    <a:ea typeface="SimHei" panose="02010609060101010101" pitchFamily="49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2000" baseline="30000" dirty="0">
                    <a:solidFill>
                      <a:srgbClr val="FF0000"/>
                    </a:solidFill>
                    <a:ea typeface="SimHei" panose="02010609060101010101" pitchFamily="49" charset="-122"/>
                    <a:cs typeface="Calibri" panose="020F0502020204030204" pitchFamily="34" charset="0"/>
                  </a:rPr>
                  <a:t>17</a:t>
                </a:r>
                <a:r>
                  <a:rPr lang="en-GB" sz="2000" dirty="0">
                    <a:solidFill>
                      <a:srgbClr val="FF0000"/>
                    </a:solidFill>
                    <a:latin typeface=""/>
                    <a:ea typeface="SimHei" panose="02010609060101010101" pitchFamily="49" charset="-122"/>
                    <a:cs typeface="Calibri" panose="020F0502020204030204" pitchFamily="34" charset="0"/>
                  </a:rPr>
                  <a:t>氧</a:t>
                </a:r>
                <a:r>
                  <a:rPr lang="en-US" altLang="zh-CN" sz="2000" dirty="0">
                    <a:solidFill>
                      <a:srgbClr val="FF0000"/>
                    </a:solidFill>
                    <a:ea typeface="SimHei" panose="02010609060101010101" pitchFamily="49" charset="-122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SimHei" panose="02010609060101010101" pitchFamily="49" charset="-122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000" dirty="0">
                    <a:solidFill>
                      <a:srgbClr val="FF0000"/>
                    </a:solidFill>
                    <a:latin typeface=""/>
                    <a:ea typeface="SimHei" panose="02010609060101010101" pitchFamily="49" charset="-122"/>
                    <a:cs typeface="Calibri" panose="020F0502020204030204" pitchFamily="34" charset="0"/>
                  </a:rPr>
                  <a:t>质子</a:t>
                </a:r>
              </a:p>
            </p:txBody>
          </p:sp>
        </mc:Choice>
        <mc:Fallback xmlns="">
          <p:sp>
            <p:nvSpPr>
              <p:cNvPr id="18" name="TextBox 19">
                <a:extLst>
                  <a:ext uri="{FF2B5EF4-FFF2-40B4-BE49-F238E27FC236}">
                    <a16:creationId xmlns:a16="http://schemas.microsoft.com/office/drawing/2014/main" id="{693AE4DA-A343-1AFE-E8A9-77487F163F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3220" y="3682658"/>
                <a:ext cx="2621167" cy="400110"/>
              </a:xfrm>
              <a:prstGeom prst="rect">
                <a:avLst/>
              </a:prstGeom>
              <a:blipFill>
                <a:blip r:embed="rId10"/>
                <a:stretch>
                  <a:fillRect t="-10606" r="-7209" b="-227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23">
            <a:extLst>
              <a:ext uri="{FF2B5EF4-FFF2-40B4-BE49-F238E27FC236}">
                <a16:creationId xmlns:a16="http://schemas.microsoft.com/office/drawing/2014/main" id="{864BCC76-1AAE-5606-0070-8DAF260DCF90}"/>
              </a:ext>
            </a:extLst>
          </p:cNvPr>
          <p:cNvGrpSpPr/>
          <p:nvPr/>
        </p:nvGrpSpPr>
        <p:grpSpPr>
          <a:xfrm>
            <a:off x="791679" y="4479273"/>
            <a:ext cx="8070123" cy="1633744"/>
            <a:chOff x="791680" y="4674216"/>
            <a:chExt cx="8070123" cy="1633744"/>
          </a:xfrm>
        </p:grpSpPr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id="{80FFC862-9E4E-9802-3434-211B953B2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680" y="4751154"/>
              <a:ext cx="1581616" cy="1556806"/>
            </a:xfrm>
            <a:prstGeom prst="rect">
              <a:avLst/>
            </a:prstGeom>
          </p:spPr>
        </p:pic>
        <p:sp>
          <p:nvSpPr>
            <p:cNvPr id="21" name="Rounded Rectangular Callout 22">
              <a:extLst>
                <a:ext uri="{FF2B5EF4-FFF2-40B4-BE49-F238E27FC236}">
                  <a16:creationId xmlns:a16="http://schemas.microsoft.com/office/drawing/2014/main" id="{529ABB4E-AE0A-4192-1C03-3D3EBB048697}"/>
                </a:ext>
              </a:extLst>
            </p:cNvPr>
            <p:cNvSpPr/>
            <p:nvPr/>
          </p:nvSpPr>
          <p:spPr>
            <a:xfrm>
              <a:off x="2819401" y="4674216"/>
              <a:ext cx="6042402" cy="1128067"/>
            </a:xfrm>
            <a:prstGeom prst="wedgeRoundRectCallout">
              <a:avLst>
                <a:gd name="adj1" fmla="val -55116"/>
                <a:gd name="adj2" fmla="val -8782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2000" b="1" dirty="0">
                  <a:solidFill>
                    <a:srgbClr val="00206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1932</a:t>
              </a:r>
              <a:r>
                <a:rPr lang="zh-CN" altLang="en-US" sz="2000" b="1" dirty="0">
                  <a:solidFill>
                    <a:srgbClr val="00206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年</a:t>
              </a:r>
              <a:r>
                <a:rPr lang="zh-CN" altLang="en-US" sz="2000" b="1" dirty="0">
                  <a:solidFill>
                    <a:srgbClr val="000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查德威克</a:t>
              </a:r>
              <a:r>
                <a:rPr lang="zh-CN" altLang="en-US" sz="2000" b="1" dirty="0">
                  <a:solidFill>
                    <a:srgbClr val="00206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（师从卢瑟福）在用</a:t>
              </a:r>
              <a:r>
                <a:rPr lang="en-US" altLang="zh-CN" sz="2000" b="1" dirty="0">
                  <a:solidFill>
                    <a:srgbClr val="00206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α</a:t>
              </a:r>
              <a:r>
                <a:rPr lang="zh-CN" altLang="en-US" sz="2000" b="1" dirty="0">
                  <a:solidFill>
                    <a:srgbClr val="00206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粒子轰击铍的实验中</a:t>
              </a:r>
              <a:r>
                <a:rPr lang="zh-CN" altLang="en-US" sz="2000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，发现了</a:t>
              </a:r>
              <a:r>
                <a:rPr lang="zh-CN" altLang="en-US" sz="2000" b="1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中子</a:t>
              </a:r>
              <a:r>
                <a:rPr lang="zh-CN" altLang="en-US" sz="2000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。</a:t>
              </a:r>
              <a:endParaRPr lang="en-US" altLang="zh-CN" sz="20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342900" indent="-342900">
                <a:lnSpc>
                  <a:spcPct val="150000"/>
                </a:lnSpc>
                <a:buBlip>
                  <a:blip r:embed="rId3"/>
                </a:buBlip>
              </a:pPr>
              <a:r>
                <a:rPr lang="en-US" altLang="zh-CN" sz="2000" b="1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1935</a:t>
              </a:r>
              <a:r>
                <a:rPr lang="zh-CN" altLang="en-US" sz="2000" b="1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年获诺贝尔物理学奖</a:t>
              </a:r>
              <a:endParaRPr lang="en-US" altLang="zh-CN" sz="2000" b="1" dirty="0">
                <a:solidFill>
                  <a:schemeClr val="tx1"/>
                </a:solidFill>
                <a:latin typeface="+mn-ea"/>
              </a:endParaRPr>
            </a:p>
          </p:txBody>
        </p:sp>
      </p:grpSp>
      <p:grpSp>
        <p:nvGrpSpPr>
          <p:cNvPr id="22" name="Group 33">
            <a:extLst>
              <a:ext uri="{FF2B5EF4-FFF2-40B4-BE49-F238E27FC236}">
                <a16:creationId xmlns:a16="http://schemas.microsoft.com/office/drawing/2014/main" id="{A0CC531A-6456-B279-E9A1-51A078986DE6}"/>
              </a:ext>
            </a:extLst>
          </p:cNvPr>
          <p:cNvGrpSpPr/>
          <p:nvPr/>
        </p:nvGrpSpPr>
        <p:grpSpPr>
          <a:xfrm>
            <a:off x="8913240" y="4269164"/>
            <a:ext cx="3286232" cy="1995860"/>
            <a:chOff x="8925672" y="4160537"/>
            <a:chExt cx="3286232" cy="1995860"/>
          </a:xfrm>
        </p:grpSpPr>
        <p:pic>
          <p:nvPicPr>
            <p:cNvPr id="23" name="Picture 24">
              <a:extLst>
                <a:ext uri="{FF2B5EF4-FFF2-40B4-BE49-F238E27FC236}">
                  <a16:creationId xmlns:a16="http://schemas.microsoft.com/office/drawing/2014/main" id="{41079960-B284-5105-5D71-4A0D51991D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43577"/>
            <a:stretch/>
          </p:blipFill>
          <p:spPr>
            <a:xfrm>
              <a:off x="9245773" y="4300796"/>
              <a:ext cx="2621166" cy="1197917"/>
            </a:xfrm>
            <a:prstGeom prst="rect">
              <a:avLst/>
            </a:prstGeom>
          </p:spPr>
        </p:pic>
        <p:sp>
          <p:nvSpPr>
            <p:cNvPr id="24" name="TextBox 25">
              <a:extLst>
                <a:ext uri="{FF2B5EF4-FFF2-40B4-BE49-F238E27FC236}">
                  <a16:creationId xmlns:a16="http://schemas.microsoft.com/office/drawing/2014/main" id="{234D3A15-1B97-28A5-A0EF-0D4295A9E8E5}"/>
                </a:ext>
              </a:extLst>
            </p:cNvPr>
            <p:cNvSpPr txBox="1"/>
            <p:nvPr/>
          </p:nvSpPr>
          <p:spPr>
            <a:xfrm>
              <a:off x="9630368" y="4165093"/>
              <a:ext cx="87716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 err="1">
                  <a:latin typeface=""/>
                  <a:ea typeface="SimHei" panose="02010609060101010101" pitchFamily="49" charset="-122"/>
                  <a:cs typeface="Calibri" panose="020F0502020204030204" pitchFamily="34" charset="0"/>
                </a:rPr>
                <a:t>金属铍</a:t>
              </a:r>
              <a:endParaRPr lang="en-GB" dirty="0">
                <a:latin typeface=""/>
                <a:ea typeface="SimHei" panose="02010609060101010101" pitchFamily="49" charset="-122"/>
                <a:cs typeface="Calibri" panose="020F0502020204030204" pitchFamily="34" charset="0"/>
              </a:endParaRPr>
            </a:p>
          </p:txBody>
        </p:sp>
        <p:sp>
          <p:nvSpPr>
            <p:cNvPr id="25" name="TextBox 26">
              <a:extLst>
                <a:ext uri="{FF2B5EF4-FFF2-40B4-BE49-F238E27FC236}">
                  <a16:creationId xmlns:a16="http://schemas.microsoft.com/office/drawing/2014/main" id="{51027FED-6CAF-566B-DDE1-8496728862A9}"/>
                </a:ext>
              </a:extLst>
            </p:cNvPr>
            <p:cNvSpPr txBox="1"/>
            <p:nvPr/>
          </p:nvSpPr>
          <p:spPr>
            <a:xfrm>
              <a:off x="10457577" y="4160537"/>
              <a:ext cx="64633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 err="1">
                  <a:latin typeface=""/>
                  <a:ea typeface="SimHei" panose="02010609060101010101" pitchFamily="49" charset="-122"/>
                  <a:cs typeface="Calibri" panose="020F0502020204030204" pitchFamily="34" charset="0"/>
                </a:rPr>
                <a:t>石蜡</a:t>
              </a:r>
              <a:endParaRPr lang="en-GB" dirty="0">
                <a:latin typeface=""/>
                <a:ea typeface="SimHei" panose="02010609060101010101" pitchFamily="49" charset="-122"/>
                <a:cs typeface="Calibri" panose="020F0502020204030204" pitchFamily="34" charset="0"/>
              </a:endParaRPr>
            </a:p>
          </p:txBody>
        </p:sp>
        <p:sp>
          <p:nvSpPr>
            <p:cNvPr id="26" name="TextBox 27">
              <a:extLst>
                <a:ext uri="{FF2B5EF4-FFF2-40B4-BE49-F238E27FC236}">
                  <a16:creationId xmlns:a16="http://schemas.microsoft.com/office/drawing/2014/main" id="{F823E8CD-2C33-4A7D-16B1-C463AC0D0251}"/>
                </a:ext>
              </a:extLst>
            </p:cNvPr>
            <p:cNvSpPr txBox="1"/>
            <p:nvPr/>
          </p:nvSpPr>
          <p:spPr>
            <a:xfrm>
              <a:off x="11103908" y="4277047"/>
              <a:ext cx="110799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 err="1">
                  <a:latin typeface=""/>
                  <a:ea typeface="SimHei" panose="02010609060101010101" pitchFamily="49" charset="-122"/>
                  <a:cs typeface="Calibri" panose="020F0502020204030204" pitchFamily="34" charset="0"/>
                </a:rPr>
                <a:t>质子探测</a:t>
              </a:r>
              <a:endParaRPr lang="en-GB" dirty="0">
                <a:latin typeface=""/>
                <a:ea typeface="SimHei" panose="02010609060101010101" pitchFamily="49" charset="-122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8">
                  <a:extLst>
                    <a:ext uri="{FF2B5EF4-FFF2-40B4-BE49-F238E27FC236}">
                      <a16:creationId xmlns:a16="http://schemas.microsoft.com/office/drawing/2014/main" id="{D3ECE520-A23C-1F79-B8D0-EFAAD3388CFA}"/>
                    </a:ext>
                  </a:extLst>
                </p:cNvPr>
                <p:cNvSpPr txBox="1"/>
                <p:nvPr/>
              </p:nvSpPr>
              <p:spPr>
                <a:xfrm>
                  <a:off x="9363015" y="5225987"/>
                  <a:ext cx="560346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r>
                        <a:rPr lang="en-US" altLang="zh-CN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Calibri" panose="020F0502020204030204" pitchFamily="34" charset="0"/>
                        </a:rPr>
                        <m:t>𝛼</m:t>
                      </m:r>
                    </m:oMath>
                  </a14:m>
                  <a:r>
                    <a:rPr lang="en-GB" dirty="0">
                      <a:latin typeface=""/>
                      <a:ea typeface="SimHei" panose="02010609060101010101" pitchFamily="49" charset="-122"/>
                      <a:cs typeface="Calibri" panose="020F0502020204030204" pitchFamily="34" charset="0"/>
                    </a:rPr>
                    <a:t>源</a:t>
                  </a: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19953013-2F28-49AD-3458-0F68B6B116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63015" y="5225987"/>
                  <a:ext cx="560346" cy="369332"/>
                </a:xfrm>
                <a:prstGeom prst="rect">
                  <a:avLst/>
                </a:prstGeom>
                <a:blipFill>
                  <a:blip r:embed="rId13"/>
                  <a:stretch>
                    <a:fillRect t="-10000" r="-6667" b="-2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9">
                  <a:extLst>
                    <a:ext uri="{FF2B5EF4-FFF2-40B4-BE49-F238E27FC236}">
                      <a16:creationId xmlns:a16="http://schemas.microsoft.com/office/drawing/2014/main" id="{9FCC7953-CCA2-B888-0FF5-BAE55F5F9C22}"/>
                    </a:ext>
                  </a:extLst>
                </p:cNvPr>
                <p:cNvSpPr txBox="1"/>
                <p:nvPr/>
              </p:nvSpPr>
              <p:spPr>
                <a:xfrm>
                  <a:off x="8925672" y="5756287"/>
                  <a:ext cx="252658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Calibri" panose="020F0502020204030204" pitchFamily="34" charset="0"/>
                        </a:rPr>
                        <m:t>𝛼</m:t>
                      </m:r>
                      <m:r>
                        <a:rPr lang="en-US" altLang="zh-CN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Calibri" panose="020F0502020204030204" pitchFamily="34" charset="0"/>
                        </a:rPr>
                        <m:t>+9</m:t>
                      </m:r>
                    </m:oMath>
                  </a14:m>
                  <a:r>
                    <a:rPr lang="zh-CN" altLang="en-US" sz="2000" dirty="0">
                      <a:solidFill>
                        <a:srgbClr val="FF0000"/>
                      </a:solidFill>
                      <a:latin typeface=""/>
                      <a:ea typeface="SimHei" panose="02010609060101010101" pitchFamily="49" charset="-122"/>
                      <a:cs typeface="Calibri" panose="020F0502020204030204" pitchFamily="34" charset="0"/>
                    </a:rPr>
                    <a:t>铍</a:t>
                  </a:r>
                  <a:r>
                    <a:rPr lang="en-US" altLang="zh-CN" sz="2000" dirty="0">
                      <a:solidFill>
                        <a:srgbClr val="FF0000"/>
                      </a:solidFill>
                      <a:ea typeface="SimHei" panose="02010609060101010101" pitchFamily="49" charset="-122"/>
                      <a:cs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Calibri" panose="020F0502020204030204" pitchFamily="34" charset="0"/>
                        </a:rPr>
                        <m:t>→</m:t>
                      </m:r>
                    </m:oMath>
                  </a14:m>
                  <a:r>
                    <a:rPr lang="en-US" altLang="zh-CN" sz="2000" dirty="0">
                      <a:solidFill>
                        <a:srgbClr val="FF0000"/>
                      </a:solidFill>
                      <a:ea typeface="SimHei" panose="02010609060101010101" pitchFamily="49" charset="-122"/>
                      <a:cs typeface="Calibri" panose="020F0502020204030204" pitchFamily="34" charset="0"/>
                    </a:rPr>
                    <a:t> </a:t>
                  </a:r>
                  <a:r>
                    <a:rPr lang="en-US" altLang="zh-CN" sz="2000" baseline="30000" dirty="0">
                      <a:solidFill>
                        <a:srgbClr val="FF0000"/>
                      </a:solidFill>
                      <a:ea typeface="SimHei" panose="02010609060101010101" pitchFamily="49" charset="-122"/>
                      <a:cs typeface="Calibri" panose="020F0502020204030204" pitchFamily="34" charset="0"/>
                    </a:rPr>
                    <a:t>12</a:t>
                  </a:r>
                  <a:r>
                    <a:rPr lang="en-GB" sz="2000" dirty="0" err="1">
                      <a:solidFill>
                        <a:srgbClr val="FF0000"/>
                      </a:solidFill>
                      <a:latin typeface=""/>
                      <a:ea typeface="SimHei" panose="02010609060101010101" pitchFamily="49" charset="-122"/>
                      <a:cs typeface="Calibri" panose="020F0502020204030204" pitchFamily="34" charset="0"/>
                    </a:rPr>
                    <a:t>碳</a:t>
                  </a:r>
                  <a:r>
                    <a:rPr lang="en-US" altLang="zh-CN" sz="2000" dirty="0">
                      <a:solidFill>
                        <a:srgbClr val="FF0000"/>
                      </a:solidFill>
                      <a:ea typeface="SimHei" panose="02010609060101010101" pitchFamily="49" charset="-122"/>
                      <a:cs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Calibri" panose="020F0502020204030204" pitchFamily="34" charset="0"/>
                        </a:rPr>
                        <m:t>+</m:t>
                      </m:r>
                    </m:oMath>
                  </a14:m>
                  <a:r>
                    <a:rPr lang="en-GB" sz="2000" dirty="0">
                      <a:solidFill>
                        <a:srgbClr val="FF0000"/>
                      </a:solidFill>
                      <a:latin typeface=""/>
                      <a:ea typeface="SimHei" panose="02010609060101010101" pitchFamily="49" charset="-122"/>
                      <a:cs typeface="Calibri" panose="020F0502020204030204" pitchFamily="34" charset="0"/>
                    </a:rPr>
                    <a:t>中子</a:t>
                  </a: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F18CAAE-71E2-F03E-1130-4E2324AC3C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5672" y="5756287"/>
                  <a:ext cx="2526589" cy="400110"/>
                </a:xfrm>
                <a:prstGeom prst="rect">
                  <a:avLst/>
                </a:prstGeom>
                <a:blipFill>
                  <a:blip r:embed="rId14"/>
                  <a:stretch>
                    <a:fillRect t="-15152" r="-1500" b="-1818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31">
              <a:extLst>
                <a:ext uri="{FF2B5EF4-FFF2-40B4-BE49-F238E27FC236}">
                  <a16:creationId xmlns:a16="http://schemas.microsoft.com/office/drawing/2014/main" id="{5ECB711A-E70A-BF1B-5C7A-F23D52F065B3}"/>
                </a:ext>
              </a:extLst>
            </p:cNvPr>
            <p:cNvSpPr txBox="1"/>
            <p:nvPr/>
          </p:nvSpPr>
          <p:spPr>
            <a:xfrm>
              <a:off x="10144753" y="5269324"/>
              <a:ext cx="67254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dirty="0" err="1">
                  <a:solidFill>
                    <a:srgbClr val="FF0000"/>
                  </a:solidFill>
                  <a:latin typeface=""/>
                  <a:ea typeface="SimHei" panose="02010609060101010101" pitchFamily="49" charset="-122"/>
                  <a:cs typeface="Calibri" panose="020F0502020204030204" pitchFamily="34" charset="0"/>
                </a:rPr>
                <a:t>中子</a:t>
              </a:r>
              <a:endParaRPr lang="en-GB" dirty="0"/>
            </a:p>
          </p:txBody>
        </p:sp>
        <p:sp>
          <p:nvSpPr>
            <p:cNvPr id="30" name="TextBox 32">
              <a:extLst>
                <a:ext uri="{FF2B5EF4-FFF2-40B4-BE49-F238E27FC236}">
                  <a16:creationId xmlns:a16="http://schemas.microsoft.com/office/drawing/2014/main" id="{C89014FB-6CE3-9CF4-7EC3-3BA18A9FC8BA}"/>
                </a:ext>
              </a:extLst>
            </p:cNvPr>
            <p:cNvSpPr txBox="1"/>
            <p:nvPr/>
          </p:nvSpPr>
          <p:spPr>
            <a:xfrm>
              <a:off x="9153275" y="4163671"/>
              <a:ext cx="35780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endParaRPr lang="en-GB" sz="2400" dirty="0">
                <a:solidFill>
                  <a:srgbClr val="FF0000"/>
                </a:solidFill>
                <a:latin typeface=""/>
                <a:ea typeface="SimHei" panose="02010609060101010101" pitchFamily="49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31" name="TextBox 34">
            <a:extLst>
              <a:ext uri="{FF2B5EF4-FFF2-40B4-BE49-F238E27FC236}">
                <a16:creationId xmlns:a16="http://schemas.microsoft.com/office/drawing/2014/main" id="{CB9E020A-BE2D-E85F-4173-A9CCA519450C}"/>
              </a:ext>
            </a:extLst>
          </p:cNvPr>
          <p:cNvSpPr txBox="1"/>
          <p:nvPr/>
        </p:nvSpPr>
        <p:spPr>
          <a:xfrm>
            <a:off x="4014855" y="5893436"/>
            <a:ext cx="44759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"/>
                <a:ea typeface="SimHei" panose="02010609060101010101" pitchFamily="49" charset="-122"/>
                <a:cs typeface="Calibri" panose="020F0502020204030204" pitchFamily="34" charset="0"/>
              </a:rPr>
              <a:t>原子模型</a:t>
            </a:r>
            <a:endParaRPr lang="en-US" sz="2400" dirty="0">
              <a:solidFill>
                <a:srgbClr val="FF0000"/>
              </a:solidFill>
              <a:latin typeface=""/>
              <a:ea typeface="SimHei" panose="02010609060101010101" pitchFamily="49" charset="-122"/>
              <a:cs typeface="Calibri" panose="020F0502020204030204" pitchFamily="34" charset="0"/>
            </a:endParaRPr>
          </a:p>
          <a:p>
            <a:pPr algn="l"/>
            <a:r>
              <a:rPr lang="en-US" altLang="zh-CN" sz="2400" dirty="0">
                <a:solidFill>
                  <a:srgbClr val="FF0000"/>
                </a:solidFill>
                <a:latin typeface=""/>
                <a:ea typeface="SimHei" panose="02010609060101010101" pitchFamily="49" charset="-122"/>
                <a:cs typeface="Calibri" panose="020F0502020204030204" pitchFamily="34" charset="0"/>
              </a:rPr>
              <a:t>“</a:t>
            </a:r>
            <a:r>
              <a:rPr lang="en-US" sz="2400" dirty="0" err="1">
                <a:solidFill>
                  <a:srgbClr val="FF0000"/>
                </a:solidFill>
                <a:latin typeface=""/>
                <a:ea typeface="SimHei" panose="02010609060101010101" pitchFamily="49" charset="-122"/>
                <a:cs typeface="Calibri" panose="020F0502020204030204" pitchFamily="34" charset="0"/>
              </a:rPr>
              <a:t>基本粒子</a:t>
            </a:r>
            <a:r>
              <a:rPr lang="en-US" altLang="zh-CN" sz="2400" dirty="0">
                <a:solidFill>
                  <a:srgbClr val="FF0000"/>
                </a:solidFill>
                <a:latin typeface=""/>
                <a:ea typeface="SimHei" panose="02010609060101010101" pitchFamily="49" charset="-122"/>
                <a:cs typeface="Calibri" panose="020F0502020204030204" pitchFamily="34" charset="0"/>
              </a:rPr>
              <a:t>”</a:t>
            </a:r>
            <a:r>
              <a:rPr lang="zh-CN" altLang="en-US" sz="2400" dirty="0">
                <a:solidFill>
                  <a:srgbClr val="FF0000"/>
                </a:solidFill>
                <a:latin typeface=""/>
                <a:ea typeface="SimHei" panose="02010609060101010101" pitchFamily="49" charset="-122"/>
                <a:cs typeface="Calibri" panose="020F0502020204030204" pitchFamily="34" charset="0"/>
              </a:rPr>
              <a:t>：质子，中子，电子</a:t>
            </a:r>
            <a:endParaRPr lang="en-GB" sz="2400" dirty="0">
              <a:solidFill>
                <a:srgbClr val="FF0000"/>
              </a:solidFill>
              <a:latin typeface=""/>
              <a:ea typeface="SimHei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32" name="Picture 8">
            <a:extLst>
              <a:ext uri="{FF2B5EF4-FFF2-40B4-BE49-F238E27FC236}">
                <a16:creationId xmlns:a16="http://schemas.microsoft.com/office/drawing/2014/main" id="{C50712BE-F1DF-242B-D6B2-596FA6F14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695" y="5763621"/>
            <a:ext cx="916539" cy="103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5450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A403563F-412A-FF2C-54B5-95073F6E7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8200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超级</a:t>
            </a:r>
            <a:r>
              <a:rPr lang="en-US" altLang="zh-CN" b="1" dirty="0">
                <a:latin typeface="Symbol" panose="05050102010706020507" pitchFamily="18" charset="2"/>
                <a:ea typeface="黑体" panose="02010609060101010101" pitchFamily="49" charset="-122"/>
              </a:rPr>
              <a:t>t</a:t>
            </a: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-c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工厂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AD49041-95CC-9A92-BC64-6C0C40254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791496"/>
            <a:ext cx="9525000" cy="597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457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探测器结构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B66A28-1F85-9E98-9D0C-95A023D91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066800"/>
            <a:ext cx="10972800" cy="5151120"/>
          </a:xfrm>
        </p:spPr>
        <p:txBody>
          <a:bodyPr/>
          <a:lstStyle/>
          <a:p>
            <a:endParaRPr lang="zh-CN" altLang="en-US" sz="2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CEA5648-8CE4-9DAA-C8C5-9960825D4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32" y="1270000"/>
            <a:ext cx="7573371" cy="45702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C090D3D-C0D1-3A6C-F4AB-7DCA25727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895" y="3328988"/>
            <a:ext cx="3606771" cy="269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165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时间线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0A1DD86-54C0-A2AA-015B-D64466B8B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90600"/>
            <a:ext cx="9525000" cy="566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217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仍然是粲特色的实验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B66A28-1F85-9E98-9D0C-95A023D91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066800"/>
            <a:ext cx="10972800" cy="5151120"/>
          </a:xfrm>
        </p:spPr>
        <p:txBody>
          <a:bodyPr/>
          <a:lstStyle/>
          <a:p>
            <a:endParaRPr lang="zh-CN" altLang="en-US" sz="2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D96552B-2CFA-0CF1-588B-C125DE4FD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959888"/>
            <a:ext cx="8534400" cy="573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350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对测量</a:t>
            </a:r>
            <a:r>
              <a:rPr lang="en-US" altLang="zh-CN" b="1" dirty="0">
                <a:latin typeface="Symbol" panose="05050102010706020507" pitchFamily="18" charset="2"/>
                <a:ea typeface="黑体" panose="02010609060101010101" pitchFamily="49" charset="-122"/>
              </a:rPr>
              <a:t>g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角的贡献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D69826C-4BE1-267F-196E-A04B4FA86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54290"/>
            <a:ext cx="8610600" cy="565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605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各个实验对比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B66A28-1F85-9E98-9D0C-95A023D91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5267072"/>
            <a:ext cx="10972800" cy="970580"/>
          </a:xfrm>
        </p:spPr>
        <p:txBody>
          <a:bodyPr/>
          <a:lstStyle/>
          <a:p>
            <a:r>
              <a:rPr lang="en-US" altLang="zh-CN" sz="2400"/>
              <a:t>Most are </a:t>
            </a:r>
            <a:r>
              <a:rPr lang="en-US" altLang="zh-CN" sz="2400">
                <a:solidFill>
                  <a:srgbClr val="FF0000"/>
                </a:solidFill>
              </a:rPr>
              <a:t>precision</a:t>
            </a:r>
            <a:r>
              <a:rPr lang="en-US" altLang="zh-CN" sz="2400"/>
              <a:t> measurements, which are mostly dominant by the </a:t>
            </a:r>
            <a:r>
              <a:rPr lang="en-US" altLang="zh-CN" sz="2400">
                <a:solidFill>
                  <a:srgbClr val="FF0000"/>
                </a:solidFill>
              </a:rPr>
              <a:t>systematic</a:t>
            </a:r>
            <a:r>
              <a:rPr lang="en-US" altLang="zh-CN" sz="2400"/>
              <a:t> uncertainty </a:t>
            </a:r>
          </a:p>
          <a:p>
            <a:r>
              <a:rPr lang="en-US" altLang="zh-CN" sz="2400"/>
              <a:t>STCF has </a:t>
            </a:r>
            <a:r>
              <a:rPr lang="en-US" altLang="zh-CN" sz="2400">
                <a:solidFill>
                  <a:srgbClr val="FF0000"/>
                </a:solidFill>
              </a:rPr>
              <a:t>overall advantages</a:t>
            </a:r>
            <a:r>
              <a:rPr lang="en-US" altLang="zh-CN" sz="2400"/>
              <a:t> in several studies</a:t>
            </a:r>
            <a:endParaRPr lang="zh-CN" altLang="en-US" sz="2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30DF43E-CC2B-764D-4F40-D3F899770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838198"/>
            <a:ext cx="6354763" cy="440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8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味物理与</a:t>
            </a: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CP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破坏测量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B66A28-1F85-9E98-9D0C-95A023D91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066800"/>
            <a:ext cx="10972800" cy="5151120"/>
          </a:xfrm>
        </p:spPr>
        <p:txBody>
          <a:bodyPr/>
          <a:lstStyle/>
          <a:p>
            <a:endParaRPr lang="zh-CN" altLang="en-US" sz="24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128E6AB-4A15-ED06-FAE4-51D28F174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67800"/>
            <a:ext cx="9753600" cy="571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507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总结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B66A28-1F85-9E98-9D0C-95A023D91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066800"/>
            <a:ext cx="10972800" cy="5151120"/>
          </a:xfrm>
        </p:spPr>
        <p:txBody>
          <a:bodyPr/>
          <a:lstStyle/>
          <a:p>
            <a:r>
              <a:rPr lang="zh-CN" altLang="en-US" sz="2400" dirty="0"/>
              <a:t>粒子物理的标准模型是一个非常成功的模型</a:t>
            </a:r>
            <a:endParaRPr lang="en-US" altLang="zh-CN" sz="2400" dirty="0"/>
          </a:p>
          <a:p>
            <a:endParaRPr lang="en-US" altLang="zh-CN" sz="2400" dirty="0"/>
          </a:p>
          <a:p>
            <a:endParaRPr lang="en-US" altLang="zh-CN" sz="2400" dirty="0"/>
          </a:p>
          <a:p>
            <a:endParaRPr lang="en-US" altLang="zh-CN" sz="2400" dirty="0"/>
          </a:p>
          <a:p>
            <a:endParaRPr lang="en-US" altLang="zh-CN" sz="2400" dirty="0"/>
          </a:p>
          <a:p>
            <a:endParaRPr lang="en-US" altLang="zh-CN" sz="2400" dirty="0"/>
          </a:p>
          <a:p>
            <a:endParaRPr lang="en-US" altLang="zh-CN" sz="2400" dirty="0"/>
          </a:p>
          <a:p>
            <a:r>
              <a:rPr lang="zh-CN" altLang="en-US" sz="2400" dirty="0"/>
              <a:t>经过十几年努力，</a:t>
            </a:r>
            <a:r>
              <a:rPr lang="en-US" altLang="zh-CN" sz="2400" dirty="0"/>
              <a:t>CKM</a:t>
            </a:r>
            <a:r>
              <a:rPr lang="zh-CN" altLang="en-US" sz="2400" dirty="0"/>
              <a:t>相角测量精度大大提高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BESIII</a:t>
            </a:r>
            <a:r>
              <a:rPr lang="zh-CN" altLang="en-US" sz="2400" dirty="0"/>
              <a:t>（</a:t>
            </a:r>
            <a:r>
              <a:rPr lang="en-US" altLang="zh-CN" sz="2400" dirty="0"/>
              <a:t>STCF</a:t>
            </a:r>
            <a:r>
              <a:rPr lang="zh-CN" altLang="en-US" sz="2400" dirty="0"/>
              <a:t>）未来也会在其中扮演重要作用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zh-CN" altLang="en-US" sz="2400" dirty="0"/>
              <a:t>发现之旅才刚开始</a:t>
            </a:r>
            <a:r>
              <a:rPr lang="en-US" altLang="zh-CN" sz="2400" dirty="0"/>
              <a:t>!</a:t>
            </a:r>
            <a:endParaRPr lang="zh-CN" altLang="en-US" sz="2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03EA4D7-D1A0-8D41-E93D-0BC9EF86B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88" y="1676400"/>
            <a:ext cx="11812024" cy="223285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4156771-8537-1700-B47F-E1B92E9E95C6}"/>
              </a:ext>
            </a:extLst>
          </p:cNvPr>
          <p:cNvSpPr/>
          <p:nvPr/>
        </p:nvSpPr>
        <p:spPr>
          <a:xfrm>
            <a:off x="7275817" y="5637346"/>
            <a:ext cx="4339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BFBFFF"/>
                </a:solidFill>
              </a:rPr>
              <a:t>Thank you</a:t>
            </a:r>
            <a:r>
              <a:rPr lang="zh-CN" alt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BFBFFF"/>
                </a:solidFill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783234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68E7AD13-3765-82B3-6998-B7D696D0935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-1"/>
                <a:ext cx="12192000" cy="838199"/>
              </a:xfrm>
            </p:spPr>
            <p:txBody>
              <a:bodyPr/>
              <a:lstStyle/>
              <a:p>
                <a:r>
                  <a:rPr lang="en-GB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核力与</a:t>
                </a:r>
                <a14:m>
                  <m:oMath xmlns:m="http://schemas.openxmlformats.org/officeDocument/2006/math">
                    <m:r>
                      <a:rPr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𝝅</m:t>
                    </m:r>
                  </m:oMath>
                </a14:m>
                <a:r>
                  <a:rPr lang="en-GB" altLang="zh-CN" b="1" dirty="0">
                    <a:solidFill>
                      <a:schemeClr val="tx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介子</a:t>
                </a:r>
                <a:endParaRPr lang="zh-CN" altLang="en-US" b="1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68E7AD13-3765-82B3-6998-B7D696D093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-1"/>
                <a:ext cx="12192000" cy="838199"/>
              </a:xfrm>
              <a:blipFill>
                <a:blip r:embed="rId2"/>
                <a:stretch>
                  <a:fillRect b="-65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6174AFFB-364C-D01A-1831-8896825C8C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74" y="910030"/>
            <a:ext cx="1292687" cy="1916832"/>
          </a:xfrm>
          <a:prstGeom prst="rect">
            <a:avLst/>
          </a:prstGeom>
        </p:spPr>
      </p:pic>
      <p:sp>
        <p:nvSpPr>
          <p:cNvPr id="6" name="Rounded Rectangular Callout 9">
            <a:extLst>
              <a:ext uri="{FF2B5EF4-FFF2-40B4-BE49-F238E27FC236}">
                <a16:creationId xmlns:a16="http://schemas.microsoft.com/office/drawing/2014/main" id="{30997116-DF16-D73E-B2F7-DC30C8F87B5E}"/>
              </a:ext>
            </a:extLst>
          </p:cNvPr>
          <p:cNvSpPr/>
          <p:nvPr/>
        </p:nvSpPr>
        <p:spPr>
          <a:xfrm>
            <a:off x="2852876" y="2953204"/>
            <a:ext cx="5396179" cy="954107"/>
          </a:xfrm>
          <a:prstGeom prst="wedgeRoundRectCallout">
            <a:avLst>
              <a:gd name="adj1" fmla="val -57959"/>
              <a:gd name="adj2" fmla="val -124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1936</a:t>
            </a:r>
            <a:r>
              <a:rPr lang="zh-CN" altLang="en-US" sz="20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lang="zh-CN" altLang="en-US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安德森</a:t>
            </a:r>
            <a:r>
              <a:rPr lang="zh-CN" altLang="en-US" sz="20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在宇宙线实验中</a:t>
            </a:r>
            <a:r>
              <a:rPr lang="zh-CN" altLang="en-US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意外</a:t>
            </a:r>
            <a:r>
              <a:rPr lang="zh-CN" altLang="en-US" sz="20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发现</a:t>
            </a:r>
            <a:r>
              <a:rPr lang="el-GR" sz="2000" b="1" i="0" u="none" strike="noStrike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μ</a:t>
            </a:r>
            <a:r>
              <a:rPr lang="zh-CN" altLang="en-US" sz="20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轻子</a:t>
            </a:r>
            <a:endParaRPr lang="en-US" altLang="zh-CN" sz="20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Blip>
                <a:blip r:embed="rId4"/>
              </a:buBlip>
            </a:pPr>
            <a:r>
              <a:rPr lang="zh-CN" altLang="en-US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因发现正电子</a:t>
            </a:r>
            <a:r>
              <a:rPr lang="en-US" altLang="zh-CN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1936</a:t>
            </a:r>
            <a:r>
              <a:rPr lang="zh-CN" altLang="en-US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年获诺贝尔物理学奖</a:t>
            </a:r>
            <a:endParaRPr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9BCFEC74-7E80-3864-5D35-B3C13846C2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74" y="2920192"/>
            <a:ext cx="1292687" cy="19656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ular Callout 12">
                <a:extLst>
                  <a:ext uri="{FF2B5EF4-FFF2-40B4-BE49-F238E27FC236}">
                    <a16:creationId xmlns:a16="http://schemas.microsoft.com/office/drawing/2014/main" id="{631C7FF2-9E5B-DB9C-422F-CB9FF0165AFA}"/>
                  </a:ext>
                </a:extLst>
              </p:cNvPr>
              <p:cNvSpPr/>
              <p:nvPr/>
            </p:nvSpPr>
            <p:spPr>
              <a:xfrm>
                <a:off x="2806650" y="957868"/>
                <a:ext cx="5918307" cy="1147388"/>
              </a:xfrm>
              <a:prstGeom prst="wedgeRoundRectCallout">
                <a:avLst>
                  <a:gd name="adj1" fmla="val -56667"/>
                  <a:gd name="adj2" fmla="val -1248"/>
                  <a:gd name="adj3" fmla="val 16667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sz="2000" b="1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1935</a:t>
                </a:r>
                <a:r>
                  <a:rPr lang="zh-CN" altLang="en-US" sz="2000" b="1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年</a:t>
                </a:r>
                <a:r>
                  <a:rPr lang="zh-CN" altLang="en-US" sz="2000" b="1" dirty="0">
                    <a:solidFill>
                      <a:srgbClr val="0000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汤川秀树</a:t>
                </a:r>
                <a:r>
                  <a:rPr lang="zh-CN" altLang="en-US" sz="2000" b="1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为解释核子束缚力，预言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𝝅</m:t>
                    </m:r>
                  </m:oMath>
                </a14:m>
                <a:r>
                  <a:rPr lang="zh-CN" altLang="el-GR" sz="2000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介子</a:t>
                </a:r>
                <a:r>
                  <a:rPr lang="en-US" altLang="zh-CN" sz="2000" b="1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,</a:t>
                </a:r>
                <a:r>
                  <a:rPr lang="zh-CN" altLang="en-US" sz="2000" b="1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:r>
                  <a:rPr lang="en-US" altLang="zh-CN" sz="2000" b="1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1947</a:t>
                </a:r>
                <a:r>
                  <a:rPr lang="zh-CN" altLang="en-US" sz="2000" b="1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年由鲍威尔在宇宙线照片中被发现</a:t>
                </a:r>
                <a:endParaRPr lang="en-US" altLang="zh-CN" sz="2000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marL="342900" indent="-342900">
                  <a:lnSpc>
                    <a:spcPct val="150000"/>
                  </a:lnSpc>
                  <a:buBlip>
                    <a:blip r:embed="rId4"/>
                  </a:buBlip>
                </a:pPr>
                <a:r>
                  <a:rPr lang="en-US" altLang="zh-CN" sz="2000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1949</a:t>
                </a:r>
                <a:r>
                  <a:rPr lang="zh-CN" altLang="en-US" sz="2000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年获诺贝尔物理学奖</a:t>
                </a:r>
              </a:p>
            </p:txBody>
          </p:sp>
        </mc:Choice>
        <mc:Fallback xmlns="">
          <p:sp>
            <p:nvSpPr>
              <p:cNvPr id="8" name="Rounded Rectangular Callout 12">
                <a:extLst>
                  <a:ext uri="{FF2B5EF4-FFF2-40B4-BE49-F238E27FC236}">
                    <a16:creationId xmlns:a16="http://schemas.microsoft.com/office/drawing/2014/main" id="{631C7FF2-9E5B-DB9C-422F-CB9FF0165A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6650" y="957868"/>
                <a:ext cx="5918307" cy="1147388"/>
              </a:xfrm>
              <a:prstGeom prst="wedgeRoundRectCallout">
                <a:avLst>
                  <a:gd name="adj1" fmla="val -56667"/>
                  <a:gd name="adj2" fmla="val -1248"/>
                  <a:gd name="adj3" fmla="val 16667"/>
                </a:avLst>
              </a:prstGeom>
              <a:blipFill>
                <a:blip r:embed="rId6"/>
                <a:stretch>
                  <a:fillRect t="-1064" b="-797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26">
            <a:extLst>
              <a:ext uri="{FF2B5EF4-FFF2-40B4-BE49-F238E27FC236}">
                <a16:creationId xmlns:a16="http://schemas.microsoft.com/office/drawing/2014/main" id="{7B09079C-1502-6B42-34E9-BBA04C0704A0}"/>
              </a:ext>
            </a:extLst>
          </p:cNvPr>
          <p:cNvGrpSpPr/>
          <p:nvPr/>
        </p:nvGrpSpPr>
        <p:grpSpPr>
          <a:xfrm>
            <a:off x="9202898" y="1038638"/>
            <a:ext cx="1598240" cy="2863326"/>
            <a:chOff x="10341970" y="347191"/>
            <a:chExt cx="1598240" cy="2863326"/>
          </a:xfrm>
        </p:grpSpPr>
        <p:pic>
          <p:nvPicPr>
            <p:cNvPr id="10" name="Picture 13">
              <a:extLst>
                <a:ext uri="{FF2B5EF4-FFF2-40B4-BE49-F238E27FC236}">
                  <a16:creationId xmlns:a16="http://schemas.microsoft.com/office/drawing/2014/main" id="{57199116-C274-DE61-A7CC-4968E5692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41970" y="347191"/>
              <a:ext cx="1598240" cy="286332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4">
                  <a:extLst>
                    <a:ext uri="{FF2B5EF4-FFF2-40B4-BE49-F238E27FC236}">
                      <a16:creationId xmlns:a16="http://schemas.microsoft.com/office/drawing/2014/main" id="{CAE98C40-3191-6602-5B2D-74E3F7071506}"/>
                    </a:ext>
                  </a:extLst>
                </p:cNvPr>
                <p:cNvSpPr txBox="1"/>
                <p:nvPr/>
              </p:nvSpPr>
              <p:spPr>
                <a:xfrm>
                  <a:off x="11481238" y="509616"/>
                  <a:ext cx="45897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Calibri" panose="020F0502020204030204" pitchFamily="34" charset="0"/>
                          </a:rPr>
                          <m:t>𝜋</m:t>
                        </m:r>
                      </m:oMath>
                    </m:oMathPara>
                  </a14:m>
                  <a:endParaRPr lang="en-GB" sz="2400" dirty="0">
                    <a:solidFill>
                      <a:srgbClr val="FF0000"/>
                    </a:solidFill>
                    <a:latin typeface=""/>
                    <a:ea typeface="SimHei" panose="02010609060101010101" pitchFamily="49" charset="-122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062D63E-5030-9891-0A4E-9B7377F93E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1238" y="509616"/>
                  <a:ext cx="458972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6">
              <a:extLst>
                <a:ext uri="{FF2B5EF4-FFF2-40B4-BE49-F238E27FC236}">
                  <a16:creationId xmlns:a16="http://schemas.microsoft.com/office/drawing/2014/main" id="{AF998CF1-2622-FC75-DB96-1C15E08B2C63}"/>
                </a:ext>
              </a:extLst>
            </p:cNvPr>
            <p:cNvCxnSpPr/>
            <p:nvPr/>
          </p:nvCxnSpPr>
          <p:spPr>
            <a:xfrm flipH="1">
              <a:off x="11141090" y="877869"/>
              <a:ext cx="335293" cy="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7">
              <a:extLst>
                <a:ext uri="{FF2B5EF4-FFF2-40B4-BE49-F238E27FC236}">
                  <a16:creationId xmlns:a16="http://schemas.microsoft.com/office/drawing/2014/main" id="{7F0A430B-9068-53DB-0681-8FEEBCA47514}"/>
                </a:ext>
              </a:extLst>
            </p:cNvPr>
            <p:cNvCxnSpPr>
              <a:cxnSpLocks/>
            </p:cNvCxnSpPr>
            <p:nvPr/>
          </p:nvCxnSpPr>
          <p:spPr>
            <a:xfrm>
              <a:off x="11141090" y="1221676"/>
              <a:ext cx="208616" cy="729079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20">
                  <a:extLst>
                    <a:ext uri="{FF2B5EF4-FFF2-40B4-BE49-F238E27FC236}">
                      <a16:creationId xmlns:a16="http://schemas.microsoft.com/office/drawing/2014/main" id="{79B39985-386F-CF26-1DB9-5EA5D20A09A8}"/>
                    </a:ext>
                  </a:extLst>
                </p:cNvPr>
                <p:cNvSpPr txBox="1"/>
                <p:nvPr/>
              </p:nvSpPr>
              <p:spPr>
                <a:xfrm>
                  <a:off x="11251752" y="1457118"/>
                  <a:ext cx="44621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panose="02010609060101010101" pitchFamily="49" charset="-122"/>
                            <a:cs typeface="Calibri" panose="020F0502020204030204" pitchFamily="34" charset="0"/>
                          </a:rPr>
                          <m:t>𝜇</m:t>
                        </m:r>
                      </m:oMath>
                    </m:oMathPara>
                  </a14:m>
                  <a:endParaRPr lang="en-GB" sz="2400" dirty="0">
                    <a:solidFill>
                      <a:srgbClr val="FF0000"/>
                    </a:solidFill>
                    <a:latin typeface=""/>
                    <a:ea typeface="SimHei" panose="02010609060101010101" pitchFamily="49" charset="-122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551BC69C-E8B5-2E9A-78E9-0940FB9311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51752" y="1457118"/>
                  <a:ext cx="446212" cy="461665"/>
                </a:xfrm>
                <a:prstGeom prst="rect">
                  <a:avLst/>
                </a:prstGeom>
                <a:blipFill>
                  <a:blip r:embed="rId9"/>
                  <a:stretch>
                    <a:fillRect b="-1081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TextBox 21">
            <a:extLst>
              <a:ext uri="{FF2B5EF4-FFF2-40B4-BE49-F238E27FC236}">
                <a16:creationId xmlns:a16="http://schemas.microsoft.com/office/drawing/2014/main" id="{758D7225-C818-F164-E42A-09415EBA21A0}"/>
              </a:ext>
            </a:extLst>
          </p:cNvPr>
          <p:cNvSpPr txBox="1"/>
          <p:nvPr/>
        </p:nvSpPr>
        <p:spPr>
          <a:xfrm>
            <a:off x="1516373" y="5180625"/>
            <a:ext cx="43542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dirty="0">
                <a:solidFill>
                  <a:srgbClr val="FF0000"/>
                </a:solidFill>
                <a:latin typeface=""/>
                <a:ea typeface="SimHei" panose="02010609060101010101" pitchFamily="49" charset="-122"/>
                <a:cs typeface="Calibri" panose="020F0502020204030204" pitchFamily="34" charset="0"/>
              </a:rPr>
              <a:t>放射性和宇宙线是主要的研究对象，</a:t>
            </a:r>
            <a:r>
              <a:rPr lang="en-GB" sz="2800" dirty="0" err="1">
                <a:solidFill>
                  <a:srgbClr val="FF0000"/>
                </a:solidFill>
                <a:latin typeface=""/>
                <a:ea typeface="SimHei" panose="02010609060101010101" pitchFamily="49" charset="-122"/>
                <a:cs typeface="Calibri" panose="020F0502020204030204" pitchFamily="34" charset="0"/>
              </a:rPr>
              <a:t>靠天吃饭</a:t>
            </a:r>
            <a:r>
              <a:rPr lang="zh-CN" altLang="en-US" sz="2800" dirty="0">
                <a:solidFill>
                  <a:srgbClr val="FF0000"/>
                </a:solidFill>
                <a:latin typeface=""/>
                <a:ea typeface="SimHei" panose="02010609060101010101" pitchFamily="49" charset="-122"/>
                <a:cs typeface="Calibri" panose="020F0502020204030204" pitchFamily="34" charset="0"/>
              </a:rPr>
              <a:t>！</a:t>
            </a:r>
            <a:endParaRPr lang="en-GB" sz="2800" dirty="0">
              <a:solidFill>
                <a:srgbClr val="FF0000"/>
              </a:solidFill>
              <a:latin typeface=""/>
              <a:ea typeface="SimHei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16" name="Picture 22">
            <a:extLst>
              <a:ext uri="{FF2B5EF4-FFF2-40B4-BE49-F238E27FC236}">
                <a16:creationId xmlns:a16="http://schemas.microsoft.com/office/drawing/2014/main" id="{FECC5AF4-D24D-6ED2-5E52-867570F32C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98510" y="4387641"/>
            <a:ext cx="3441700" cy="2165308"/>
          </a:xfrm>
          <a:prstGeom prst="rect">
            <a:avLst/>
          </a:prstGeom>
        </p:spPr>
      </p:pic>
      <p:pic>
        <p:nvPicPr>
          <p:cNvPr id="17" name="Picture 23">
            <a:extLst>
              <a:ext uri="{FF2B5EF4-FFF2-40B4-BE49-F238E27FC236}">
                <a16:creationId xmlns:a16="http://schemas.microsoft.com/office/drawing/2014/main" id="{8C399B44-41A9-A0CB-5644-78A9B7386A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95364" y="5554042"/>
            <a:ext cx="1303146" cy="1161381"/>
          </a:xfrm>
          <a:prstGeom prst="rect">
            <a:avLst/>
          </a:prstGeom>
        </p:spPr>
      </p:pic>
      <p:sp>
        <p:nvSpPr>
          <p:cNvPr id="18" name="TextBox 24">
            <a:extLst>
              <a:ext uri="{FF2B5EF4-FFF2-40B4-BE49-F238E27FC236}">
                <a16:creationId xmlns:a16="http://schemas.microsoft.com/office/drawing/2014/main" id="{A4B5870A-C252-11DD-FA65-3CCD878CE7CC}"/>
              </a:ext>
            </a:extLst>
          </p:cNvPr>
          <p:cNvSpPr txBox="1"/>
          <p:nvPr/>
        </p:nvSpPr>
        <p:spPr>
          <a:xfrm>
            <a:off x="7126717" y="4570220"/>
            <a:ext cx="1598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dirty="0">
                <a:latin typeface=""/>
                <a:ea typeface="SimHei" panose="02010609060101010101" pitchFamily="49" charset="-122"/>
                <a:cs typeface="Calibri" panose="020F0502020204030204" pitchFamily="34" charset="0"/>
              </a:rPr>
              <a:t>拉比</a:t>
            </a:r>
            <a:endParaRPr lang="en-US" altLang="zh-CN" sz="2400" dirty="0">
              <a:latin typeface=""/>
              <a:ea typeface="SimHei" panose="02010609060101010101" pitchFamily="49" charset="-122"/>
              <a:cs typeface="Calibri" panose="020F0502020204030204" pitchFamily="34" charset="0"/>
            </a:endParaRPr>
          </a:p>
          <a:p>
            <a:pPr algn="l"/>
            <a:r>
              <a:rPr lang="en-US" altLang="zh-CN" sz="1600" dirty="0">
                <a:latin typeface=""/>
                <a:ea typeface="SimHei" panose="02010609060101010101" pitchFamily="49" charset="-122"/>
                <a:cs typeface="Calibri" panose="020F0502020204030204" pitchFamily="34" charset="0"/>
              </a:rPr>
              <a:t>1944</a:t>
            </a:r>
            <a:r>
              <a:rPr lang="zh-CN" altLang="en-US" sz="1600" dirty="0">
                <a:latin typeface=""/>
                <a:ea typeface="SimHei" panose="02010609060101010101" pitchFamily="49" charset="-122"/>
                <a:cs typeface="Calibri" panose="020F0502020204030204" pitchFamily="34" charset="0"/>
              </a:rPr>
              <a:t>年诺贝尔物理学奖</a:t>
            </a:r>
            <a:endParaRPr lang="en-GB" sz="1600" dirty="0">
              <a:latin typeface=""/>
              <a:ea typeface="SimHei" panose="02010609060101010101" pitchFamily="49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848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en-GB" altLang="zh-CN" sz="3200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粒子大</a:t>
            </a:r>
            <a:r>
              <a:rPr lang="en-US" altLang="zh-CN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发现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“工业时代</a:t>
            </a: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95CF3E0-63DB-D5F3-55A8-54E39379E5CF}"/>
              </a:ext>
            </a:extLst>
          </p:cNvPr>
          <p:cNvSpPr txBox="1">
            <a:spLocks/>
          </p:cNvSpPr>
          <p:nvPr/>
        </p:nvSpPr>
        <p:spPr bwMode="auto">
          <a:xfrm>
            <a:off x="134814" y="871031"/>
            <a:ext cx="11903111" cy="546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v"/>
              <a:defRPr sz="18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7388" indent="-344488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30288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o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201737" indent="-1714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297113" indent="-468313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400" kern="0"/>
              <a:t>加速器的发展</a:t>
            </a:r>
            <a:r>
              <a:rPr lang="zh-CN" altLang="en-US" sz="2400" kern="0"/>
              <a:t>，</a:t>
            </a:r>
            <a:r>
              <a:rPr lang="en-US" altLang="zh-CN" sz="2400" kern="0"/>
              <a:t>1950-60’</a:t>
            </a:r>
            <a:endParaRPr lang="en-GB" sz="2400" kern="0" dirty="0"/>
          </a:p>
        </p:txBody>
      </p:sp>
      <p:pic>
        <p:nvPicPr>
          <p:cNvPr id="6" name="Picture 2" descr="Cosmotron">
            <a:extLst>
              <a:ext uri="{FF2B5EF4-FFF2-40B4-BE49-F238E27FC236}">
                <a16:creationId xmlns:a16="http://schemas.microsoft.com/office/drawing/2014/main" id="{1ECD1684-5A7C-40B7-314E-956CC777A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13000"/>
            <a:ext cx="5658678" cy="241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B5D82665-2A03-485C-19A6-B6EC569160CC}"/>
              </a:ext>
            </a:extLst>
          </p:cNvPr>
          <p:cNvSpPr txBox="1"/>
          <p:nvPr/>
        </p:nvSpPr>
        <p:spPr>
          <a:xfrm>
            <a:off x="7501868" y="2992840"/>
            <a:ext cx="4087979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dirty="0">
                <a:solidFill>
                  <a:srgbClr val="FF0000"/>
                </a:solidFill>
                <a:latin typeface=""/>
                <a:ea typeface="SimHei" panose="02010609060101010101" pitchFamily="49" charset="-122"/>
                <a:cs typeface="Calibri" panose="020F0502020204030204" pitchFamily="34" charset="0"/>
              </a:rPr>
              <a:t>布鲁克海文</a:t>
            </a:r>
            <a:r>
              <a:rPr lang="en-US" altLang="zh-CN" sz="2000" dirty="0">
                <a:solidFill>
                  <a:srgbClr val="FF0000"/>
                </a:solidFill>
                <a:latin typeface=""/>
                <a:ea typeface="SimHei" panose="02010609060101010101" pitchFamily="49" charset="-122"/>
                <a:cs typeface="Calibri" panose="020F0502020204030204" pitchFamily="34" charset="0"/>
              </a:rPr>
              <a:t>(1952-66)</a:t>
            </a:r>
            <a:r>
              <a:rPr lang="zh-CN" altLang="en-US" sz="2000" dirty="0">
                <a:solidFill>
                  <a:srgbClr val="FF0000"/>
                </a:solidFill>
                <a:latin typeface=""/>
                <a:ea typeface="SimHei" panose="02010609060101010101" pitchFamily="49" charset="-122"/>
                <a:cs typeface="Calibri" panose="020F0502020204030204" pitchFamily="34" charset="0"/>
              </a:rPr>
              <a:t>：</a:t>
            </a:r>
            <a:r>
              <a:rPr lang="en-US" altLang="zh-CN" sz="2000" dirty="0">
                <a:solidFill>
                  <a:srgbClr val="FF0000"/>
                </a:solidFill>
                <a:latin typeface=""/>
                <a:ea typeface="SimHei" panose="02010609060101010101" pitchFamily="49" charset="-122"/>
                <a:cs typeface="Calibri" panose="020F0502020204030204" pitchFamily="34" charset="0"/>
              </a:rPr>
              <a:t>Cosmotron</a:t>
            </a:r>
            <a:endParaRPr lang="en-GB" sz="2000" dirty="0">
              <a:solidFill>
                <a:srgbClr val="FF0000"/>
              </a:solidFill>
              <a:latin typeface=""/>
              <a:ea typeface="SimHe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13A5521-AB0B-F5CF-B059-E8D694A38542}"/>
              </a:ext>
            </a:extLst>
          </p:cNvPr>
          <p:cNvSpPr txBox="1">
            <a:spLocks/>
          </p:cNvSpPr>
          <p:nvPr/>
        </p:nvSpPr>
        <p:spPr>
          <a:xfrm>
            <a:off x="288889" y="3878321"/>
            <a:ext cx="4168811" cy="546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 err="1"/>
              <a:t>发现粒子动物园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10">
                <a:extLst>
                  <a:ext uri="{FF2B5EF4-FFF2-40B4-BE49-F238E27FC236}">
                    <a16:creationId xmlns:a16="http://schemas.microsoft.com/office/drawing/2014/main" id="{2229EFE1-F10F-6442-40A1-6E14C59BE805}"/>
                  </a:ext>
                </a:extLst>
              </p:cNvPr>
              <p:cNvSpPr txBox="1"/>
              <p:nvPr/>
            </p:nvSpPr>
            <p:spPr>
              <a:xfrm>
                <a:off x="771807" y="4284830"/>
                <a:ext cx="25356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Calibri" panose="020F0502020204030204" pitchFamily="34" charset="0"/>
                        </a:rPr>
                        <m:t>𝑝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Calibri" panose="020F0502020204030204" pitchFamily="34" charset="0"/>
                        </a:rPr>
                        <m:t>𝑛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Calibri" panose="020F050202020403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Calibri" panose="020F0502020204030204" pitchFamily="34" charset="0"/>
                        </a:rPr>
                        <m:t>Σ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Calibri" panose="020F050202020403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Calibri" panose="020F0502020204030204" pitchFamily="34" charset="0"/>
                        </a:rPr>
                        <m:t>Λ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Calibri" panose="020F050202020403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Calibri" panose="020F0502020204030204" pitchFamily="34" charset="0"/>
                        </a:rPr>
                        <m:t>Ξ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Calibri" panose="020F0502020204030204" pitchFamily="34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Calibri" panose="020F0502020204030204" pitchFamily="34" charset="0"/>
                        </a:rPr>
                        <m:t>Δ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Calibri" panose="020F0502020204030204" pitchFamily="34" charset="0"/>
                        </a:rPr>
                        <m:t>,……</m:t>
                      </m:r>
                    </m:oMath>
                  </m:oMathPara>
                </a14:m>
                <a:endParaRPr lang="en-GB" sz="2400" dirty="0">
                  <a:solidFill>
                    <a:srgbClr val="FF0000"/>
                  </a:solidFill>
                  <a:latin typeface=""/>
                  <a:ea typeface="SimHei" panose="02010609060101010101" pitchFamily="49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10">
                <a:extLst>
                  <a:ext uri="{FF2B5EF4-FFF2-40B4-BE49-F238E27FC236}">
                    <a16:creationId xmlns:a16="http://schemas.microsoft.com/office/drawing/2014/main" id="{2229EFE1-F10F-6442-40A1-6E14C59BE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807" y="4284830"/>
                <a:ext cx="2535694" cy="461665"/>
              </a:xfrm>
              <a:prstGeom prst="rect">
                <a:avLst/>
              </a:prstGeom>
              <a:blipFill>
                <a:blip r:embed="rId3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11">
                <a:extLst>
                  <a:ext uri="{FF2B5EF4-FFF2-40B4-BE49-F238E27FC236}">
                    <a16:creationId xmlns:a16="http://schemas.microsoft.com/office/drawing/2014/main" id="{AB580B1F-119D-A306-88E6-E0DBCC261D5E}"/>
                  </a:ext>
                </a:extLst>
              </p:cNvPr>
              <p:cNvSpPr txBox="1"/>
              <p:nvPr/>
            </p:nvSpPr>
            <p:spPr>
              <a:xfrm>
                <a:off x="771807" y="4851665"/>
                <a:ext cx="267291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Calibri" panose="020F0502020204030204" pitchFamily="34" charset="0"/>
                        </a:rPr>
                        <m:t>𝜋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Calibri" panose="020F0502020204030204" pitchFamily="34" charset="0"/>
                        </a:rPr>
                        <m:t>𝐾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Calibri" panose="020F0502020204030204" pitchFamily="34" charset="0"/>
                        </a:rPr>
                        <m:t>𝜌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Calibri" panose="020F0502020204030204" pitchFamily="34" charset="0"/>
                        </a:rPr>
                        <m:t>𝜔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Calibri" panose="020F0502020204030204" pitchFamily="34" charset="0"/>
                        </a:rPr>
                        <m:t>𝜙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Calibri" panose="020F0502020204030204" pitchFamily="34" charset="0"/>
                        </a:rPr>
                        <m:t>𝜂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Calibri" panose="020F0502020204030204" pitchFamily="34" charset="0"/>
                        </a:rPr>
                        <m:t>,……</m:t>
                      </m:r>
                    </m:oMath>
                  </m:oMathPara>
                </a14:m>
                <a:endParaRPr lang="en-GB" sz="2400" dirty="0">
                  <a:solidFill>
                    <a:srgbClr val="FF0000"/>
                  </a:solidFill>
                  <a:latin typeface=""/>
                  <a:ea typeface="SimHei" panose="02010609060101010101" pitchFamily="49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11">
                <a:extLst>
                  <a:ext uri="{FF2B5EF4-FFF2-40B4-BE49-F238E27FC236}">
                    <a16:creationId xmlns:a16="http://schemas.microsoft.com/office/drawing/2014/main" id="{AB580B1F-119D-A306-88E6-E0DBCC261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807" y="4851665"/>
                <a:ext cx="2672911" cy="461665"/>
              </a:xfrm>
              <a:prstGeom prst="rect">
                <a:avLst/>
              </a:prstGeom>
              <a:blipFill>
                <a:blip r:embed="rId4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3">
            <a:extLst>
              <a:ext uri="{FF2B5EF4-FFF2-40B4-BE49-F238E27FC236}">
                <a16:creationId xmlns:a16="http://schemas.microsoft.com/office/drawing/2014/main" id="{9819F218-8F48-F69F-B4BC-7B245B84FFC9}"/>
              </a:ext>
            </a:extLst>
          </p:cNvPr>
          <p:cNvSpPr txBox="1"/>
          <p:nvPr/>
        </p:nvSpPr>
        <p:spPr>
          <a:xfrm>
            <a:off x="905468" y="5529780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都是基本粒子</a:t>
            </a:r>
            <a:r>
              <a:rPr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？</a:t>
            </a:r>
            <a:endParaRPr lang="en-GB" sz="28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26494846-E6A9-F978-4F58-42D39FB88115}"/>
              </a:ext>
            </a:extLst>
          </p:cNvPr>
          <p:cNvSpPr txBox="1"/>
          <p:nvPr/>
        </p:nvSpPr>
        <p:spPr>
          <a:xfrm>
            <a:off x="6806176" y="4849384"/>
            <a:ext cx="4480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泡利：如果我能预言这么多粒子，我就去研究植物学了</a:t>
            </a:r>
            <a:endParaRPr lang="en-GB" sz="24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3" name="Picture 4" descr="泡利">
            <a:extLst>
              <a:ext uri="{FF2B5EF4-FFF2-40B4-BE49-F238E27FC236}">
                <a16:creationId xmlns:a16="http://schemas.microsoft.com/office/drawing/2014/main" id="{D937DE97-0BE3-2E71-4A88-BB5A1E89D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331" y="3998920"/>
            <a:ext cx="1710487" cy="220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page18image174176688">
            <a:extLst>
              <a:ext uri="{FF2B5EF4-FFF2-40B4-BE49-F238E27FC236}">
                <a16:creationId xmlns:a16="http://schemas.microsoft.com/office/drawing/2014/main" id="{9F06EBA4-9EA2-E579-4F8E-368C34231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53" y="1318967"/>
            <a:ext cx="1360457" cy="181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6">
                <a:extLst>
                  <a:ext uri="{FF2B5EF4-FFF2-40B4-BE49-F238E27FC236}">
                    <a16:creationId xmlns:a16="http://schemas.microsoft.com/office/drawing/2014/main" id="{10F4AD37-0804-3D20-A187-5AA4E12B4814}"/>
                  </a:ext>
                </a:extLst>
              </p:cNvPr>
              <p:cNvSpPr txBox="1"/>
              <p:nvPr/>
            </p:nvSpPr>
            <p:spPr>
              <a:xfrm>
                <a:off x="520887" y="3169623"/>
                <a:ext cx="229851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effectLst/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sz="2000" b="0" i="1" smtClean="0"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2000" b="0" i="1" smtClean="0">
                          <a:effectLst/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sz="2000" b="0" i="1" smtClean="0">
                          <a:effectLst/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2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effectLst/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sz="2000" b="0" i="1" smtClean="0">
                              <a:effectLst/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en-US" altLang="zh-CN" sz="2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effectLst/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  <m:sup>
                          <m:r>
                            <a:rPr lang="en-US" altLang="zh-CN" sz="2000" b="0" i="1" smtClean="0">
                              <a:effectLst/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en-US" altLang="zh-CN" sz="2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effectLst/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sz="2000" b="0" i="1" smtClean="0">
                              <a:effectLst/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2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effectLst/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sz="2000" b="0" i="1" smtClean="0"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l-GR" sz="2000" dirty="0">
                  <a:effectLst/>
                </a:endParaRPr>
              </a:p>
            </p:txBody>
          </p:sp>
        </mc:Choice>
        <mc:Fallback xmlns="">
          <p:sp>
            <p:nvSpPr>
              <p:cNvPr id="16" name="TextBox 16">
                <a:extLst>
                  <a:ext uri="{FF2B5EF4-FFF2-40B4-BE49-F238E27FC236}">
                    <a16:creationId xmlns:a16="http://schemas.microsoft.com/office/drawing/2014/main" id="{10F4AD37-0804-3D20-A187-5AA4E12B4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887" y="3169623"/>
                <a:ext cx="2298513" cy="400110"/>
              </a:xfrm>
              <a:prstGeom prst="rect">
                <a:avLst/>
              </a:prstGeom>
              <a:blipFill>
                <a:blip r:embed="rId7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6" descr="page17image174173984">
            <a:extLst>
              <a:ext uri="{FF2B5EF4-FFF2-40B4-BE49-F238E27FC236}">
                <a16:creationId xmlns:a16="http://schemas.microsoft.com/office/drawing/2014/main" id="{6950CA6A-B606-202E-C5C1-7CEFE0B0B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447" y="1332432"/>
            <a:ext cx="1360457" cy="172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C9055CE-571C-C586-A8C5-76E6A3C3ABC8}"/>
                  </a:ext>
                </a:extLst>
              </p:cNvPr>
              <p:cNvSpPr txBox="1"/>
              <p:nvPr/>
            </p:nvSpPr>
            <p:spPr>
              <a:xfrm>
                <a:off x="3255448" y="3150605"/>
                <a:ext cx="1202252" cy="4008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CN" sz="2000" b="0" i="1" smtClean="0">
                          <a:effectLst/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sz="2000" b="0" i="1" smtClean="0">
                          <a:effectLst/>
                          <a:latin typeface="Cambria Math" panose="02040503050406030204" pitchFamily="18" charset="0"/>
                        </a:rPr>
                        <m:t>→</m:t>
                      </m:r>
                      <m:acc>
                        <m:accPr>
                          <m:chr m:val="̅"/>
                          <m:ctrlPr>
                            <a:rPr lang="en-US" altLang="zh-CN" sz="2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effectLst/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r>
                        <m:rPr>
                          <m:sty m:val="p"/>
                        </m:rPr>
                        <a:rPr lang="en-US" altLang="zh-CN" sz="2000" b="0" i="0" smtClean="0">
                          <a:effectLst/>
                          <a:latin typeface="Cambria Math" panose="02040503050406030204" pitchFamily="18" charset="0"/>
                        </a:rPr>
                        <m:t>Λ</m:t>
                      </m:r>
                    </m:oMath>
                  </m:oMathPara>
                </a14:m>
                <a:endParaRPr lang="el-GR" sz="2000" dirty="0">
                  <a:effectLst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C9055CE-571C-C586-A8C5-76E6A3C3AB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5448" y="3150605"/>
                <a:ext cx="1202252" cy="400815"/>
              </a:xfrm>
              <a:prstGeom prst="rect">
                <a:avLst/>
              </a:prstGeom>
              <a:blipFill>
                <a:blip r:embed="rId9"/>
                <a:stretch>
                  <a:fillRect r="-15736" b="-90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8372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en-US" altLang="zh-CN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强子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en-US" altLang="zh-CN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元素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en-US" altLang="zh-CN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周期表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en-GB" altLang="zh-CN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夸克模型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C1EB68-D08B-C1DB-F8BD-EE0CB6CB0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25" y="952340"/>
            <a:ext cx="2801585" cy="1978620"/>
          </a:xfrm>
          <a:prstGeom prst="rect">
            <a:avLst/>
          </a:prstGeom>
        </p:spPr>
      </p:pic>
      <p:grpSp>
        <p:nvGrpSpPr>
          <p:cNvPr id="6" name="Group 26">
            <a:extLst>
              <a:ext uri="{FF2B5EF4-FFF2-40B4-BE49-F238E27FC236}">
                <a16:creationId xmlns:a16="http://schemas.microsoft.com/office/drawing/2014/main" id="{88575C14-DDE5-AFFE-16EE-A10928A75262}"/>
              </a:ext>
            </a:extLst>
          </p:cNvPr>
          <p:cNvGrpSpPr>
            <a:grpSpLocks noChangeAspect="1"/>
          </p:cNvGrpSpPr>
          <p:nvPr/>
        </p:nvGrpSpPr>
        <p:grpSpPr>
          <a:xfrm>
            <a:off x="2504365" y="4084079"/>
            <a:ext cx="2880000" cy="675968"/>
            <a:chOff x="5113222" y="2499841"/>
            <a:chExt cx="3488356" cy="81876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59253BE-85D2-BEC5-3F7D-866F7FEC3F0C}"/>
                </a:ext>
              </a:extLst>
            </p:cNvPr>
            <p:cNvSpPr/>
            <p:nvPr/>
          </p:nvSpPr>
          <p:spPr>
            <a:xfrm>
              <a:off x="6442321" y="2499841"/>
              <a:ext cx="789736" cy="789661"/>
            </a:xfrm>
            <a:prstGeom prst="ellipse">
              <a:avLst/>
            </a:prstGeom>
            <a:gradFill flip="none" rotWithShape="1">
              <a:gsLst>
                <a:gs pos="78000">
                  <a:srgbClr val="FF0000"/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rgbClr val="FF0000">
                  <a:alpha val="3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N" sz="3600" b="1" dirty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30FA5EE-B86E-D642-B1D5-EBF688CF26FB}"/>
                </a:ext>
              </a:extLst>
            </p:cNvPr>
            <p:cNvSpPr/>
            <p:nvPr/>
          </p:nvSpPr>
          <p:spPr>
            <a:xfrm>
              <a:off x="5113222" y="2500420"/>
              <a:ext cx="789736" cy="789661"/>
            </a:xfrm>
            <a:prstGeom prst="ellipse">
              <a:avLst/>
            </a:prstGeom>
            <a:gradFill flip="none" rotWithShape="1">
              <a:gsLst>
                <a:gs pos="95000">
                  <a:srgbClr val="0000FF"/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rgbClr val="0000FF">
                  <a:alpha val="3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N" sz="3600" b="1" dirty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FECEC0A-81B5-B78F-A580-057E5CE32E37}"/>
                </a:ext>
              </a:extLst>
            </p:cNvPr>
            <p:cNvSpPr/>
            <p:nvPr/>
          </p:nvSpPr>
          <p:spPr>
            <a:xfrm>
              <a:off x="7811842" y="2528942"/>
              <a:ext cx="789736" cy="789661"/>
            </a:xfrm>
            <a:prstGeom prst="ellipse">
              <a:avLst/>
            </a:prstGeom>
            <a:gradFill flip="none" rotWithShape="1">
              <a:gsLst>
                <a:gs pos="79000">
                  <a:srgbClr val="33CC33"/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rgbClr val="00FA00">
                  <a:alpha val="3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N" sz="36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ular Callout 9">
                <a:extLst>
                  <a:ext uri="{FF2B5EF4-FFF2-40B4-BE49-F238E27FC236}">
                    <a16:creationId xmlns:a16="http://schemas.microsoft.com/office/drawing/2014/main" id="{A95ADB20-D566-9596-CA9F-ECF30CE3CBC3}"/>
                  </a:ext>
                </a:extLst>
              </p:cNvPr>
              <p:cNvSpPr/>
              <p:nvPr/>
            </p:nvSpPr>
            <p:spPr>
              <a:xfrm>
                <a:off x="3966567" y="1207470"/>
                <a:ext cx="7795808" cy="825654"/>
              </a:xfrm>
              <a:prstGeom prst="wedgeRoundRectCallout">
                <a:avLst>
                  <a:gd name="adj1" fmla="val -58788"/>
                  <a:gd name="adj2" fmla="val 36603"/>
                  <a:gd name="adj3" fmla="val 16667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000" b="1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1964</a:t>
                </a:r>
                <a:r>
                  <a:rPr lang="zh-CN" altLang="en-US" sz="2000" b="1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年，</a:t>
                </a:r>
                <a:r>
                  <a:rPr lang="zh-CN" altLang="en-US" sz="2000" b="1" dirty="0">
                    <a:solidFill>
                      <a:srgbClr val="0000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盖尔曼</a:t>
                </a:r>
                <a:r>
                  <a:rPr lang="zh-CN" altLang="en-US" sz="2000" b="1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和</a:t>
                </a:r>
                <a:r>
                  <a:rPr lang="zh-CN" altLang="en-US" sz="2000" b="1" dirty="0">
                    <a:solidFill>
                      <a:srgbClr val="0000FF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茨威格 </a:t>
                </a:r>
                <a:r>
                  <a:rPr lang="zh-CN" altLang="en-US" sz="2000" b="1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提出了夸克模型，认为质子、中子、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</a:rPr>
                      <m:t>𝝅</m:t>
                    </m:r>
                  </m:oMath>
                </a14:m>
                <a:r>
                  <a:rPr lang="zh-CN" altLang="en-US" sz="2000" b="1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介子等强子由更基本的单元</a:t>
                </a:r>
                <a:r>
                  <a:rPr lang="zh-CN" altLang="en-US" sz="2000" b="1" dirty="0">
                    <a:solidFill>
                      <a:srgbClr val="FF000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夸克</a:t>
                </a:r>
                <a:r>
                  <a:rPr lang="zh-CN" altLang="en-US" sz="2000" b="1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（</a:t>
                </a:r>
                <a:r>
                  <a:rPr lang="en-US" altLang="zh-CN" sz="2000" b="1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quark</a:t>
                </a:r>
                <a:r>
                  <a:rPr lang="zh-CN" altLang="en-US" sz="2000" b="1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）组成</a:t>
                </a:r>
                <a:r>
                  <a:rPr lang="zh-CN" altLang="en-US" sz="2000" b="1" dirty="0">
                    <a:solidFill>
                      <a:schemeClr val="tx1"/>
                    </a:solidFill>
                    <a:latin typeface="+mn-ea"/>
                  </a:rPr>
                  <a:t>。</a:t>
                </a:r>
                <a:endParaRPr lang="en-US" altLang="zh-CN" sz="2000" b="1" dirty="0">
                  <a:solidFill>
                    <a:schemeClr val="tx1"/>
                  </a:solidFill>
                  <a:latin typeface="+mn-ea"/>
                </a:endParaRPr>
              </a:p>
            </p:txBody>
          </p:sp>
        </mc:Choice>
        <mc:Fallback xmlns="">
          <p:sp>
            <p:nvSpPr>
              <p:cNvPr id="10" name="Rounded Rectangular Callout 9">
                <a:extLst>
                  <a:ext uri="{FF2B5EF4-FFF2-40B4-BE49-F238E27FC236}">
                    <a16:creationId xmlns:a16="http://schemas.microsoft.com/office/drawing/2014/main" id="{A95ADB20-D566-9596-CA9F-ECF30CE3CB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6567" y="1207470"/>
                <a:ext cx="7795808" cy="825654"/>
              </a:xfrm>
              <a:prstGeom prst="wedgeRoundRectCallout">
                <a:avLst>
                  <a:gd name="adj1" fmla="val -58788"/>
                  <a:gd name="adj2" fmla="val 36603"/>
                  <a:gd name="adj3" fmla="val 16667"/>
                </a:avLst>
              </a:prstGeom>
              <a:blipFill>
                <a:blip r:embed="rId3"/>
                <a:stretch>
                  <a:fillRect b="-2058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2">
            <a:extLst>
              <a:ext uri="{FF2B5EF4-FFF2-40B4-BE49-F238E27FC236}">
                <a16:creationId xmlns:a16="http://schemas.microsoft.com/office/drawing/2014/main" id="{15CF2A4D-BD9F-789C-11C2-426328D1E4C4}"/>
              </a:ext>
            </a:extLst>
          </p:cNvPr>
          <p:cNvSpPr txBox="1"/>
          <p:nvPr/>
        </p:nvSpPr>
        <p:spPr>
          <a:xfrm>
            <a:off x="429625" y="2969497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盖尔曼</a:t>
            </a:r>
            <a:endParaRPr lang="en-GB" sz="2000" dirty="0"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F30C5238-55E7-9CD3-F1C6-584299B1CEF2}"/>
              </a:ext>
            </a:extLst>
          </p:cNvPr>
          <p:cNvSpPr txBox="1"/>
          <p:nvPr/>
        </p:nvSpPr>
        <p:spPr>
          <a:xfrm>
            <a:off x="2030827" y="2946702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茨威格</a:t>
            </a:r>
            <a:endParaRPr lang="en-GB" sz="2000" dirty="0"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3" name="TextBox 27">
            <a:extLst>
              <a:ext uri="{FF2B5EF4-FFF2-40B4-BE49-F238E27FC236}">
                <a16:creationId xmlns:a16="http://schemas.microsoft.com/office/drawing/2014/main" id="{7B96696F-D50C-643D-98E9-C7143C8D608A}"/>
              </a:ext>
            </a:extLst>
          </p:cNvPr>
          <p:cNvSpPr txBox="1"/>
          <p:nvPr/>
        </p:nvSpPr>
        <p:spPr>
          <a:xfrm>
            <a:off x="522547" y="416692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三种夸克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：</a:t>
            </a:r>
            <a:endParaRPr lang="en-GB" sz="2400" dirty="0"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4" name="TextBox 28">
            <a:extLst>
              <a:ext uri="{FF2B5EF4-FFF2-40B4-BE49-F238E27FC236}">
                <a16:creationId xmlns:a16="http://schemas.microsoft.com/office/drawing/2014/main" id="{AF3B1532-BDFD-03FB-21F6-7C79FF40340D}"/>
              </a:ext>
            </a:extLst>
          </p:cNvPr>
          <p:cNvSpPr txBox="1"/>
          <p:nvPr/>
        </p:nvSpPr>
        <p:spPr>
          <a:xfrm>
            <a:off x="528905" y="5301080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强子分为两类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：</a:t>
            </a:r>
            <a:endParaRPr lang="en-GB" sz="2400" dirty="0"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5" name="TextBox 29">
            <a:extLst>
              <a:ext uri="{FF2B5EF4-FFF2-40B4-BE49-F238E27FC236}">
                <a16:creationId xmlns:a16="http://schemas.microsoft.com/office/drawing/2014/main" id="{1D69D4A6-A400-8D37-09E4-CE238025E809}"/>
              </a:ext>
            </a:extLst>
          </p:cNvPr>
          <p:cNvSpPr txBox="1"/>
          <p:nvPr/>
        </p:nvSpPr>
        <p:spPr>
          <a:xfrm>
            <a:off x="2855913" y="5093795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介子</a:t>
            </a:r>
            <a:r>
              <a:rPr lang="en-GB" sz="24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由正反夸克组成</a:t>
            </a:r>
            <a:endParaRPr lang="en-GB" sz="2400" dirty="0"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6" name="TextBox 30">
            <a:extLst>
              <a:ext uri="{FF2B5EF4-FFF2-40B4-BE49-F238E27FC236}">
                <a16:creationId xmlns:a16="http://schemas.microsoft.com/office/drawing/2014/main" id="{74264C01-A8D4-19ED-A72C-018ACABAF24B}"/>
              </a:ext>
            </a:extLst>
          </p:cNvPr>
          <p:cNvSpPr txBox="1"/>
          <p:nvPr/>
        </p:nvSpPr>
        <p:spPr>
          <a:xfrm>
            <a:off x="2830369" y="5596948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重子</a:t>
            </a:r>
            <a:r>
              <a:rPr lang="en-GB" sz="24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由三个夸克组成</a:t>
            </a:r>
            <a:endParaRPr lang="en-GB" sz="2400" dirty="0"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grpSp>
        <p:nvGrpSpPr>
          <p:cNvPr id="17" name="Group 34">
            <a:extLst>
              <a:ext uri="{FF2B5EF4-FFF2-40B4-BE49-F238E27FC236}">
                <a16:creationId xmlns:a16="http://schemas.microsoft.com/office/drawing/2014/main" id="{2A8919EA-DDE8-28B2-FBED-0655363B1C0A}"/>
              </a:ext>
            </a:extLst>
          </p:cNvPr>
          <p:cNvGrpSpPr>
            <a:grpSpLocks noChangeAspect="1"/>
          </p:cNvGrpSpPr>
          <p:nvPr/>
        </p:nvGrpSpPr>
        <p:grpSpPr>
          <a:xfrm>
            <a:off x="7734769" y="3633124"/>
            <a:ext cx="3389537" cy="2448000"/>
            <a:chOff x="7292499" y="3772065"/>
            <a:chExt cx="3200902" cy="2311763"/>
          </a:xfrm>
        </p:grpSpPr>
        <p:pic>
          <p:nvPicPr>
            <p:cNvPr id="18" name="Picture 31">
              <a:extLst>
                <a:ext uri="{FF2B5EF4-FFF2-40B4-BE49-F238E27FC236}">
                  <a16:creationId xmlns:a16="http://schemas.microsoft.com/office/drawing/2014/main" id="{B98E4F15-6D30-769F-2202-99647AEE7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92499" y="3772065"/>
              <a:ext cx="3200902" cy="231176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32">
                  <a:extLst>
                    <a:ext uri="{FF2B5EF4-FFF2-40B4-BE49-F238E27FC236}">
                      <a16:creationId xmlns:a16="http://schemas.microsoft.com/office/drawing/2014/main" id="{74E44029-8358-E035-6F58-AA67518B90A4}"/>
                    </a:ext>
                  </a:extLst>
                </p:cNvPr>
                <p:cNvSpPr txBox="1"/>
                <p:nvPr/>
              </p:nvSpPr>
              <p:spPr>
                <a:xfrm>
                  <a:off x="9015191" y="3947659"/>
                  <a:ext cx="1300484" cy="878510"/>
                </a:xfrm>
                <a:prstGeom prst="rect">
                  <a:avLst/>
                </a:prstGeom>
                <a:solidFill>
                  <a:srgbClr val="232448"/>
                </a:solidFill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  <m:t>+</m:t>
                            </m:r>
                          </m:sup>
                        </m:sSup>
                        <m:d>
                          <m:dPr>
                            <m:ctrlPr>
                              <a:rPr lang="en-US" altLang="zh-CN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  <m:t>𝑢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  <a:cs typeface="Calibri" panose="020F050202020403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Microsoft YaHei" panose="020B0503020204020204" pitchFamily="34" charset="-122"/>
                                    <a:cs typeface="Calibri" panose="020F0502020204030204" pitchFamily="34" charset="0"/>
                                  </a:rPr>
                                  <m:t>𝑑</m:t>
                                </m:r>
                              </m:e>
                            </m:acc>
                          </m:e>
                        </m:d>
                      </m:oMath>
                    </m:oMathPara>
                  </a14:m>
                  <a:endParaRPr lang="en-US" altLang="zh-CN" sz="2400" b="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Calibri" panose="020F0502020204030204" pitchFamily="34" charset="0"/>
                  </a:endParaRPr>
                </a:p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  <m:t>+</m:t>
                            </m:r>
                          </m:sup>
                        </m:sSup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Calibri" panose="020F0502020204030204" pitchFamily="34" charset="0"/>
                          </a:rPr>
                          <m:t>(</m:t>
                        </m:r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Calibri" panose="020F0502020204030204" pitchFamily="34" charset="0"/>
                          </a:rPr>
                          <m:t>𝑢</m:t>
                        </m:r>
                        <m:acc>
                          <m:accPr>
                            <m:chr m:val="̅"/>
                            <m:ctrlPr>
                              <a:rPr lang="en-US" altLang="zh-CN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Microsoft YaHei" panose="020B0503020204020204" pitchFamily="34" charset="-122"/>
                                <a:cs typeface="Calibri" panose="020F0502020204030204" pitchFamily="34" charset="0"/>
                              </a:rPr>
                              <m:t>𝑠</m:t>
                            </m:r>
                          </m:e>
                        </m:acc>
                        <m:r>
                          <a:rPr lang="en-US" altLang="zh-CN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  <a:cs typeface="Calibri" panose="020F0502020204030204" pitchFamily="34" charset="0"/>
                          </a:rPr>
                          <m:t>)</m:t>
                        </m:r>
                      </m:oMath>
                    </m:oMathPara>
                  </a14:m>
                  <a:endParaRPr lang="en-GB" sz="2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FBD451D0-32FE-61AA-1E25-1EE3FC5128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15191" y="3947659"/>
                  <a:ext cx="1300484" cy="878510"/>
                </a:xfrm>
                <a:prstGeom prst="rect">
                  <a:avLst/>
                </a:prstGeom>
                <a:blipFill>
                  <a:blip r:embed="rId5"/>
                  <a:stretch>
                    <a:fillRect b="-405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33">
                  <a:extLst>
                    <a:ext uri="{FF2B5EF4-FFF2-40B4-BE49-F238E27FC236}">
                      <a16:creationId xmlns:a16="http://schemas.microsoft.com/office/drawing/2014/main" id="{BAB9690C-100F-8C92-48DF-6C14550DF4EB}"/>
                    </a:ext>
                  </a:extLst>
                </p:cNvPr>
                <p:cNvSpPr txBox="1"/>
                <p:nvPr/>
              </p:nvSpPr>
              <p:spPr>
                <a:xfrm>
                  <a:off x="8812309" y="5039500"/>
                  <a:ext cx="1596014" cy="830997"/>
                </a:xfrm>
                <a:prstGeom prst="rect">
                  <a:avLst/>
                </a:prstGeom>
                <a:solidFill>
                  <a:srgbClr val="232448"/>
                </a:solidFill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zh-CN" altLang="en-US" sz="2400" b="0" dirty="0">
                      <a:solidFill>
                        <a:schemeClr val="bg1"/>
                      </a:solidFill>
                      <a:ea typeface="Microsoft YaHei" panose="020B0503020204020204" pitchFamily="34" charset="-122"/>
                      <a:cs typeface="Calibri" panose="020F0502020204030204" pitchFamily="34" charset="0"/>
                    </a:rPr>
                    <a:t>质子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Microsoft YaHei" panose="020B0503020204020204" pitchFamily="34" charset="-122"/>
                              <a:cs typeface="Calibri" panose="020F0502020204030204" pitchFamily="34" charset="0"/>
                            </a:rPr>
                            <m:t>𝑢𝑢𝑑</m:t>
                          </m:r>
                        </m:e>
                      </m:d>
                    </m:oMath>
                  </a14:m>
                  <a:endParaRPr lang="en-US" altLang="zh-CN" sz="2400" b="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Calibri" panose="020F0502020204030204" pitchFamily="34" charset="0"/>
                  </a:endParaRPr>
                </a:p>
                <a:p>
                  <a:pPr algn="l"/>
                  <a:r>
                    <a:rPr lang="zh-CN" altLang="en-US" sz="2400" b="0" dirty="0">
                      <a:solidFill>
                        <a:schemeClr val="bg1"/>
                      </a:solidFill>
                      <a:ea typeface="Microsoft YaHei" panose="020B0503020204020204" pitchFamily="34" charset="-122"/>
                      <a:cs typeface="Calibri" panose="020F0502020204030204" pitchFamily="34" charset="0"/>
                    </a:rPr>
                    <a:t>中子</a:t>
                  </a:r>
                  <a14:m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altLang="zh-CN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m:t>𝑢𝑑𝑑</m:t>
                      </m:r>
                      <m:r>
                        <a:rPr lang="en-US" altLang="zh-CN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m:t>)</m:t>
                      </m:r>
                    </m:oMath>
                  </a14:m>
                  <a:endParaRPr lang="en-GB" sz="2400" dirty="0">
                    <a:solidFill>
                      <a:schemeClr val="bg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163043BA-B23D-DC23-9D89-E37435E44B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12309" y="5039500"/>
                  <a:ext cx="1596014" cy="830997"/>
                </a:xfrm>
                <a:prstGeom prst="rect">
                  <a:avLst/>
                </a:prstGeom>
                <a:blipFill>
                  <a:blip r:embed="rId6"/>
                  <a:stretch>
                    <a:fillRect l="-5224" t="-5634" b="-985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TextBox 35">
            <a:extLst>
              <a:ext uri="{FF2B5EF4-FFF2-40B4-BE49-F238E27FC236}">
                <a16:creationId xmlns:a16="http://schemas.microsoft.com/office/drawing/2014/main" id="{C17F18AF-C865-42B5-9C00-638E6F071673}"/>
              </a:ext>
            </a:extLst>
          </p:cNvPr>
          <p:cNvSpPr txBox="1"/>
          <p:nvPr/>
        </p:nvSpPr>
        <p:spPr>
          <a:xfrm>
            <a:off x="4732356" y="2410347"/>
            <a:ext cx="470622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盖尔曼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获</a:t>
            </a:r>
            <a:r>
              <a:rPr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1969</a:t>
            </a:r>
            <a:r>
              <a: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年诺贝尔物理学奖</a:t>
            </a:r>
            <a:endParaRPr lang="en-GB" sz="24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269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E7AD13-3765-82B3-6998-B7D696D0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38199"/>
          </a:xfrm>
        </p:spPr>
        <p:txBody>
          <a:bodyPr/>
          <a:lstStyle/>
          <a:p>
            <a:r>
              <a:rPr lang="en-GB" altLang="zh-CN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更多夸克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66B345-6461-47EF-A0E8-0BF9A5B9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EFEB5A-342B-4E09-AFBA-47D825DD63E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22">
            <a:extLst>
              <a:ext uri="{FF2B5EF4-FFF2-40B4-BE49-F238E27FC236}">
                <a16:creationId xmlns:a16="http://schemas.microsoft.com/office/drawing/2014/main" id="{D5E0F7C8-7470-9E9B-8E37-D10809E8BBA3}"/>
              </a:ext>
            </a:extLst>
          </p:cNvPr>
          <p:cNvGrpSpPr/>
          <p:nvPr/>
        </p:nvGrpSpPr>
        <p:grpSpPr>
          <a:xfrm>
            <a:off x="1649980" y="1721971"/>
            <a:ext cx="3494799" cy="2126610"/>
            <a:chOff x="146891" y="1631652"/>
            <a:chExt cx="3494799" cy="2126610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AF23FD76-BA47-7AF2-4A5A-5230C3F4FF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4385" y="1644863"/>
              <a:ext cx="1697305" cy="2072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 descr="Samuel ting 10-19-10.jpg">
              <a:extLst>
                <a:ext uri="{FF2B5EF4-FFF2-40B4-BE49-F238E27FC236}">
                  <a16:creationId xmlns:a16="http://schemas.microsoft.com/office/drawing/2014/main" id="{5FBB6108-03A1-06E1-4B80-0E925B8948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891" y="1631652"/>
              <a:ext cx="1749205" cy="2085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EACD3BFC-77F0-9263-59F8-4C4A29DD6217}"/>
                </a:ext>
              </a:extLst>
            </p:cNvPr>
            <p:cNvSpPr/>
            <p:nvPr/>
          </p:nvSpPr>
          <p:spPr>
            <a:xfrm>
              <a:off x="1174683" y="3419708"/>
              <a:ext cx="80502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latin typeface="+mn-ea"/>
                </a:rPr>
                <a:t>丁肇中</a:t>
              </a:r>
              <a:endParaRPr lang="zh-CN" altLang="en-US" sz="1600" dirty="0">
                <a:solidFill>
                  <a:schemeClr val="bg1"/>
                </a:solidFill>
                <a:latin typeface="+mn-ea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791D8A98-3C83-5BBE-B63A-4A8E34C61D9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34814" y="871031"/>
                <a:ext cx="11903111" cy="4604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>
                <a:lvl1pPr marL="342900" indent="-342900" algn="l" rtl="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bg2"/>
                  </a:buClr>
                  <a:buSzPct val="70000"/>
                  <a:buFont typeface="Wingdings" pitchFamily="2" charset="2"/>
                  <a:buChar char="v"/>
                  <a:defRPr sz="18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lvl1pPr>
                <a:lvl2pPr marL="687388" indent="-344488" algn="l" rtl="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2"/>
                  </a:buClr>
                  <a:buSzPct val="75000"/>
                  <a:buFont typeface="Wingdings" pitchFamily="2" charset="2"/>
                  <a:buChar char="n"/>
                  <a:defRPr sz="1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030288" indent="-342900" algn="l" rtl="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bg2"/>
                  </a:buClr>
                  <a:buSzPct val="65000"/>
                  <a:buFont typeface="Wingdings" pitchFamily="2" charset="2"/>
                  <a:buChar char="o"/>
                  <a:defRPr sz="1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201737" indent="-171450" algn="l" rtl="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2"/>
                  </a:buClr>
                  <a:buSzPct val="75000"/>
                  <a:buFont typeface="Arial" panose="020B0604020202020204" pitchFamily="34" charset="0"/>
                  <a:buChar char="•"/>
                  <a:defRPr sz="1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297113" indent="-468313" algn="l" rtl="0" eaLnBrk="0" fontAlgn="base" hangingPunct="0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o"/>
                  <a:defRPr sz="1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754313" indent="-4683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o"/>
                  <a:defRPr sz="1600">
                    <a:solidFill>
                      <a:schemeClr val="tx1"/>
                    </a:solidFill>
                    <a:latin typeface="+mn-lt"/>
                  </a:defRPr>
                </a:lvl6pPr>
                <a:lvl7pPr marL="3211513" indent="-4683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o"/>
                  <a:defRPr sz="1600">
                    <a:solidFill>
                      <a:schemeClr val="tx1"/>
                    </a:solidFill>
                    <a:latin typeface="+mn-lt"/>
                  </a:defRPr>
                </a:lvl7pPr>
                <a:lvl8pPr marL="3668713" indent="-4683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o"/>
                  <a:defRPr sz="1600">
                    <a:solidFill>
                      <a:schemeClr val="tx1"/>
                    </a:solidFill>
                    <a:latin typeface="+mn-lt"/>
                  </a:defRPr>
                </a:lvl8pPr>
                <a:lvl9pPr marL="4125913" indent="-4683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o"/>
                  <a:defRPr sz="16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altLang="zh-CN" sz="2400" kern="0" dirty="0"/>
                  <a:t>1974</a:t>
                </a:r>
                <a:r>
                  <a:rPr lang="zh-CN" altLang="en-US" sz="2400" kern="0" dirty="0"/>
                  <a:t>年</a:t>
                </a:r>
                <a:r>
                  <a:rPr lang="zh-CN" altLang="en-US" sz="2400" kern="0" dirty="0">
                    <a:solidFill>
                      <a:srgbClr val="0000FF"/>
                    </a:solidFill>
                  </a:rPr>
                  <a:t>丁肇中</a:t>
                </a:r>
                <a:r>
                  <a:rPr lang="zh-CN" altLang="en-US" sz="2400" kern="0" dirty="0"/>
                  <a:t>和</a:t>
                </a:r>
                <a:r>
                  <a:rPr lang="zh-CN" altLang="en-US" sz="2400" kern="0" dirty="0">
                    <a:solidFill>
                      <a:srgbClr val="0000FF"/>
                    </a:solidFill>
                  </a:rPr>
                  <a:t>里克特</a:t>
                </a:r>
                <a:r>
                  <a:rPr lang="zh-CN" altLang="en-US" sz="2400" kern="0" dirty="0"/>
                  <a:t>发现 </a:t>
                </a:r>
                <a14:m>
                  <m:oMath xmlns:m="http://schemas.openxmlformats.org/officeDocument/2006/math">
                    <m:r>
                      <a:rPr lang="en-US" altLang="zh-CN" sz="240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sz="240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40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zh-CN" altLang="en-US" sz="2400" kern="0" dirty="0">
                    <a:solidFill>
                      <a:srgbClr val="FF0000"/>
                    </a:solidFill>
                  </a:rPr>
                  <a:t>介子</a:t>
                </a:r>
                <a:r>
                  <a:rPr lang="zh-CN" altLang="en-US" sz="2400" kern="0" dirty="0"/>
                  <a:t>。存在粲夸克，</a:t>
                </a:r>
                <a14:m>
                  <m:oMath xmlns:m="http://schemas.openxmlformats.org/officeDocument/2006/math">
                    <m:r>
                      <a:rPr lang="en-US" altLang="zh-CN" sz="2400" i="1" kern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altLang="zh-CN" sz="2400" i="1" kern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400" i="1" kern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sz="2400" i="1" kern="0" smtClean="0">
                        <a:latin typeface="Cambria Math" panose="02040503050406030204" pitchFamily="18" charset="0"/>
                      </a:rPr>
                      <m:t>=[</m:t>
                    </m:r>
                    <m:r>
                      <a:rPr lang="en-US" altLang="zh-CN" sz="2400" i="1" kern="0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altLang="zh-CN" sz="2400" i="1" kern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 kern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altLang="zh-CN" sz="2400" i="1" kern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GB" sz="2400" kern="0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791D8A98-3C83-5BBE-B63A-4A8E34C61D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814" y="871031"/>
                <a:ext cx="11903111" cy="460485"/>
              </a:xfrm>
              <a:prstGeom prst="rect">
                <a:avLst/>
              </a:prstGeom>
              <a:blipFill>
                <a:blip r:embed="rId4"/>
                <a:stretch>
                  <a:fillRect l="-205" t="-10667" b="-30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B316CFB6-2E29-8459-67D6-6309513A55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9627" y="4481473"/>
                <a:ext cx="11903111" cy="46048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400" dirty="0"/>
                  <a:t>1977</a:t>
                </a:r>
                <a:r>
                  <a:rPr lang="zh-CN" altLang="en-US" sz="2400" dirty="0"/>
                  <a:t>年</a:t>
                </a:r>
                <a:r>
                  <a:rPr lang="zh-CN" altLang="en-US" sz="2400" dirty="0">
                    <a:solidFill>
                      <a:srgbClr val="0000FF"/>
                    </a:solidFill>
                  </a:rPr>
                  <a:t>莱德曼</a:t>
                </a:r>
                <a:r>
                  <a:rPr lang="zh-CN" altLang="en-US" sz="2400" dirty="0"/>
                  <a:t>于费米实验室发现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Υ</m:t>
                    </m:r>
                  </m:oMath>
                </a14:m>
                <a:r>
                  <a:rPr lang="zh-CN" altLang="en-US" sz="2400" dirty="0">
                    <a:solidFill>
                      <a:srgbClr val="FF0000"/>
                    </a:solidFill>
                  </a:rPr>
                  <a:t>介子</a:t>
                </a:r>
                <a:endParaRPr lang="en-GB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B316CFB6-2E29-8459-67D6-6309513A5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627" y="4481473"/>
                <a:ext cx="11903111" cy="460485"/>
              </a:xfrm>
              <a:prstGeom prst="rect">
                <a:avLst/>
              </a:prstGeom>
              <a:blipFill>
                <a:blip r:embed="rId5"/>
                <a:stretch>
                  <a:fillRect l="-666" t="-18421" b="-210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21">
            <a:extLst>
              <a:ext uri="{FF2B5EF4-FFF2-40B4-BE49-F238E27FC236}">
                <a16:creationId xmlns:a16="http://schemas.microsoft.com/office/drawing/2014/main" id="{CC2BD7AE-A4D5-9674-EDAB-96DE070F001F}"/>
              </a:ext>
            </a:extLst>
          </p:cNvPr>
          <p:cNvSpPr txBox="1"/>
          <p:nvPr/>
        </p:nvSpPr>
        <p:spPr>
          <a:xfrm>
            <a:off x="1013773" y="3885760"/>
            <a:ext cx="47672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Blip>
                <a:blip r:embed="rId6"/>
              </a:buBlip>
            </a:pPr>
            <a:r>
              <a:rPr lang="en-US" altLang="zh-CN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1976</a:t>
            </a:r>
            <a:r>
              <a:rPr lang="zh-CN" altLang="en-US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年二人共同获诺贝尔物理学奖</a:t>
            </a:r>
            <a:endParaRPr lang="zh-CN" altLang="en-US" sz="20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83ECBAB4-6545-431F-AB31-AA9F432AAD1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1010" y="5684642"/>
                <a:ext cx="6072154" cy="46048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400" dirty="0"/>
                  <a:t>1995</a:t>
                </a:r>
                <a:r>
                  <a:rPr lang="zh-CN" altLang="en-US" sz="2400" dirty="0"/>
                  <a:t>年费米实验室</a:t>
                </a:r>
                <a:r>
                  <a:rPr lang="en-US" altLang="zh-CN" sz="2400" dirty="0"/>
                  <a:t>Tevatron</a:t>
                </a:r>
                <a:r>
                  <a:rPr lang="zh-CN" altLang="en-US" sz="2400" dirty="0"/>
                  <a:t>发现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zh-CN" altLang="en-US" sz="2400" dirty="0">
                    <a:solidFill>
                      <a:srgbClr val="FF0000"/>
                    </a:solidFill>
                  </a:rPr>
                  <a:t>夸克</a:t>
                </a:r>
                <a:endParaRPr lang="en-GB" sz="2400" dirty="0"/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83ECBAB4-6545-431F-AB31-AA9F432AAD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010" y="5684642"/>
                <a:ext cx="6072154" cy="460485"/>
              </a:xfrm>
              <a:prstGeom prst="rect">
                <a:avLst/>
              </a:prstGeom>
              <a:blipFill>
                <a:blip r:embed="rId7"/>
                <a:stretch>
                  <a:fillRect l="-1305" t="-18667" b="-22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25">
                <a:extLst>
                  <a:ext uri="{FF2B5EF4-FFF2-40B4-BE49-F238E27FC236}">
                    <a16:creationId xmlns:a16="http://schemas.microsoft.com/office/drawing/2014/main" id="{1F1DAE36-C788-EE33-C97D-53290AA91D5B}"/>
                  </a:ext>
                </a:extLst>
              </p:cNvPr>
              <p:cNvSpPr txBox="1"/>
              <p:nvPr/>
            </p:nvSpPr>
            <p:spPr>
              <a:xfrm>
                <a:off x="1720446" y="4981798"/>
                <a:ext cx="3353867" cy="4703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存在底夸克，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Υ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=[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altLang="zh-CN" sz="2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13" name="TextBox 25">
                <a:extLst>
                  <a:ext uri="{FF2B5EF4-FFF2-40B4-BE49-F238E27FC236}">
                    <a16:creationId xmlns:a16="http://schemas.microsoft.com/office/drawing/2014/main" id="{1F1DAE36-C788-EE33-C97D-53290AA91D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0446" y="4981798"/>
                <a:ext cx="3353867" cy="470322"/>
              </a:xfrm>
              <a:prstGeom prst="rect">
                <a:avLst/>
              </a:prstGeom>
              <a:blipFill>
                <a:blip r:embed="rId8"/>
                <a:stretch>
                  <a:fillRect l="-2727" t="-7792" r="-3636" b="-298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7">
            <a:extLst>
              <a:ext uri="{FF2B5EF4-FFF2-40B4-BE49-F238E27FC236}">
                <a16:creationId xmlns:a16="http://schemas.microsoft.com/office/drawing/2014/main" id="{1E0C014F-5F35-9481-97A8-1A653D5226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6369" y="1476158"/>
            <a:ext cx="1697305" cy="232997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5" name="Group 32">
            <a:extLst>
              <a:ext uri="{FF2B5EF4-FFF2-40B4-BE49-F238E27FC236}">
                <a16:creationId xmlns:a16="http://schemas.microsoft.com/office/drawing/2014/main" id="{5250DAC8-956B-50D6-83C3-F2D79AF83D4A}"/>
              </a:ext>
            </a:extLst>
          </p:cNvPr>
          <p:cNvGrpSpPr/>
          <p:nvPr/>
        </p:nvGrpSpPr>
        <p:grpSpPr>
          <a:xfrm>
            <a:off x="8151314" y="1338572"/>
            <a:ext cx="2575854" cy="2717156"/>
            <a:chOff x="8296992" y="1082833"/>
            <a:chExt cx="2575854" cy="2717156"/>
          </a:xfrm>
        </p:grpSpPr>
        <p:pic>
          <p:nvPicPr>
            <p:cNvPr id="16" name="Picture 30">
              <a:extLst>
                <a:ext uri="{FF2B5EF4-FFF2-40B4-BE49-F238E27FC236}">
                  <a16:creationId xmlns:a16="http://schemas.microsoft.com/office/drawing/2014/main" id="{72FF4731-BC10-22FB-B402-835A84AB4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90621"/>
            <a:stretch/>
          </p:blipFill>
          <p:spPr>
            <a:xfrm>
              <a:off x="8296992" y="3231503"/>
              <a:ext cx="2575854" cy="568486"/>
            </a:xfrm>
            <a:prstGeom prst="rect">
              <a:avLst/>
            </a:prstGeom>
          </p:spPr>
        </p:pic>
        <p:pic>
          <p:nvPicPr>
            <p:cNvPr id="17" name="Picture 31">
              <a:extLst>
                <a:ext uri="{FF2B5EF4-FFF2-40B4-BE49-F238E27FC236}">
                  <a16:creationId xmlns:a16="http://schemas.microsoft.com/office/drawing/2014/main" id="{92EA142D-C7A3-6C53-298B-2EE420128A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62086"/>
            <a:stretch/>
          </p:blipFill>
          <p:spPr>
            <a:xfrm>
              <a:off x="8296992" y="1082833"/>
              <a:ext cx="2575854" cy="2298101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37">
                <a:extLst>
                  <a:ext uri="{FF2B5EF4-FFF2-40B4-BE49-F238E27FC236}">
                    <a16:creationId xmlns:a16="http://schemas.microsoft.com/office/drawing/2014/main" id="{29E7411C-9B3E-BE79-219A-432FA3556D9E}"/>
                  </a:ext>
                </a:extLst>
              </p:cNvPr>
              <p:cNvSpPr txBox="1"/>
              <p:nvPr/>
            </p:nvSpPr>
            <p:spPr>
              <a:xfrm>
                <a:off x="7092289" y="2011063"/>
                <a:ext cx="73967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GB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37">
                <a:extLst>
                  <a:ext uri="{FF2B5EF4-FFF2-40B4-BE49-F238E27FC236}">
                    <a16:creationId xmlns:a16="http://schemas.microsoft.com/office/drawing/2014/main" id="{29E7411C-9B3E-BE79-219A-432FA3556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2289" y="2011063"/>
                <a:ext cx="739674" cy="461665"/>
              </a:xfrm>
              <a:prstGeom prst="rect">
                <a:avLst/>
              </a:prstGeom>
              <a:blipFill>
                <a:blip r:embed="rId11"/>
                <a:stretch>
                  <a:fillRect l="-1639" r="-820" b="-197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38">
                <a:extLst>
                  <a:ext uri="{FF2B5EF4-FFF2-40B4-BE49-F238E27FC236}">
                    <a16:creationId xmlns:a16="http://schemas.microsoft.com/office/drawing/2014/main" id="{A9361B63-0DD8-1459-0529-AF703D2EFCC7}"/>
                  </a:ext>
                </a:extLst>
              </p:cNvPr>
              <p:cNvSpPr txBox="1"/>
              <p:nvPr/>
            </p:nvSpPr>
            <p:spPr>
              <a:xfrm>
                <a:off x="9613864" y="2122737"/>
                <a:ext cx="73967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en-GB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38">
                <a:extLst>
                  <a:ext uri="{FF2B5EF4-FFF2-40B4-BE49-F238E27FC236}">
                    <a16:creationId xmlns:a16="http://schemas.microsoft.com/office/drawing/2014/main" id="{A9361B63-0DD8-1459-0529-AF703D2EFC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3864" y="2122737"/>
                <a:ext cx="739674" cy="461665"/>
              </a:xfrm>
              <a:prstGeom prst="rect">
                <a:avLst/>
              </a:prstGeom>
              <a:blipFill>
                <a:blip r:embed="rId12"/>
                <a:stretch>
                  <a:fillRect l="-1653" r="-1653" b="-197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40">
            <a:extLst>
              <a:ext uri="{FF2B5EF4-FFF2-40B4-BE49-F238E27FC236}">
                <a16:creationId xmlns:a16="http://schemas.microsoft.com/office/drawing/2014/main" id="{47367CDF-81A1-F809-B139-8BF554C3DA85}"/>
              </a:ext>
            </a:extLst>
          </p:cNvPr>
          <p:cNvSpPr txBox="1"/>
          <p:nvPr/>
        </p:nvSpPr>
        <p:spPr>
          <a:xfrm>
            <a:off x="1791432" y="1229734"/>
            <a:ext cx="35491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STLiti" panose="02010800040101010101" pitchFamily="2" charset="-122"/>
                <a:ea typeface="STLiti" panose="02010800040101010101" pitchFamily="2" charset="-122"/>
              </a:rPr>
              <a:t>粒子物理的“十月革命”</a:t>
            </a:r>
            <a:endParaRPr lang="en-US" altLang="zh-CN" sz="24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矩形 2">
            <a:extLst>
              <a:ext uri="{FF2B5EF4-FFF2-40B4-BE49-F238E27FC236}">
                <a16:creationId xmlns:a16="http://schemas.microsoft.com/office/drawing/2014/main" id="{AD25611D-B920-627D-7B9F-96282D753CBD}"/>
              </a:ext>
            </a:extLst>
          </p:cNvPr>
          <p:cNvSpPr/>
          <p:nvPr/>
        </p:nvSpPr>
        <p:spPr>
          <a:xfrm>
            <a:off x="6411014" y="4223100"/>
            <a:ext cx="576172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STXingkai" panose="02010800040101010101" pitchFamily="2" charset="-122"/>
                <a:ea typeface="STXingkai" panose="02010800040101010101" pitchFamily="2" charset="-122"/>
                <a:cs typeface="Times New Roman" panose="02020603050405020304" pitchFamily="18" charset="0"/>
              </a:rPr>
              <a:t>至此实验已经证实存在六种不同的夸克！</a:t>
            </a:r>
            <a:endParaRPr lang="zh-CN" altLang="en-US" sz="2400" dirty="0">
              <a:solidFill>
                <a:srgbClr val="FF0000"/>
              </a:solidFill>
              <a:latin typeface="STXingkai" panose="02010800040101010101" pitchFamily="2" charset="-122"/>
              <a:ea typeface="STXingkai" panose="02010800040101010101" pitchFamily="2" charset="-122"/>
            </a:endParaRPr>
          </a:p>
        </p:txBody>
      </p:sp>
      <p:pic>
        <p:nvPicPr>
          <p:cNvPr id="22" name="图片 3">
            <a:extLst>
              <a:ext uri="{FF2B5EF4-FFF2-40B4-BE49-F238E27FC236}">
                <a16:creationId xmlns:a16="http://schemas.microsoft.com/office/drawing/2014/main" id="{6F16D810-A5BC-748D-DDA0-6182FA93723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533" t="17745" r="38569" b="41615"/>
          <a:stretch/>
        </p:blipFill>
        <p:spPr>
          <a:xfrm>
            <a:off x="7321943" y="4720846"/>
            <a:ext cx="2966937" cy="202702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86D6F3A-6188-D4CE-6A1A-0C84CEEFDEB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42538" y="945798"/>
            <a:ext cx="1412947" cy="136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09349"/>
      </p:ext>
    </p:extLst>
  </p:cSld>
  <p:clrMapOvr>
    <a:masterClrMapping/>
  </p:clrMapOvr>
</p:sld>
</file>

<file path=ppt/theme/theme1.xml><?xml version="1.0" encoding="utf-8"?>
<a:theme xmlns:a="http://schemas.openxmlformats.org/drawingml/2006/main" name="3_Quadrant">
  <a:themeElements>
    <a:clrScheme name="Quadrant 2">
      <a:dk1>
        <a:srgbClr val="000000"/>
      </a:dk1>
      <a:lt1>
        <a:srgbClr val="FFFFFF"/>
      </a:lt1>
      <a:dk2>
        <a:srgbClr val="420000"/>
      </a:dk2>
      <a:lt2>
        <a:srgbClr val="660000"/>
      </a:lt2>
      <a:accent1>
        <a:srgbClr val="CCCC00"/>
      </a:accent1>
      <a:accent2>
        <a:srgbClr val="999966"/>
      </a:accent2>
      <a:accent3>
        <a:srgbClr val="FFFFFF"/>
      </a:accent3>
      <a:accent4>
        <a:srgbClr val="000000"/>
      </a:accent4>
      <a:accent5>
        <a:srgbClr val="E2E2AA"/>
      </a:accent5>
      <a:accent6>
        <a:srgbClr val="8A8A5C"/>
      </a:accent6>
      <a:hlink>
        <a:srgbClr val="996633"/>
      </a:hlink>
      <a:folHlink>
        <a:srgbClr val="993300"/>
      </a:folHlink>
    </a:clrScheme>
    <a:fontScheme name="Quadran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tx1"/>
          </a:solidFill>
        </a:ln>
      </a:spPr>
      <a:bodyPr vert="horz" wrap="none" lIns="45720" tIns="45720" rIns="4572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/>
      <a:lstStyle/>
    </a:lnDef>
  </a:objectDefaults>
  <a:extraClrSchemeLst>
    <a:extraClrScheme>
      <a:clrScheme name="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96342</TotalTime>
  <Words>2868</Words>
  <Application>Microsoft Office PowerPoint</Application>
  <PresentationFormat>宽屏</PresentationFormat>
  <Paragraphs>611</Paragraphs>
  <Slides>57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57</vt:i4>
      </vt:variant>
    </vt:vector>
  </HeadingPairs>
  <TitlesOfParts>
    <vt:vector size="80" baseType="lpstr">
      <vt:lpstr>Heiti TC Medium</vt:lpstr>
      <vt:lpstr>Heiti TC Medium</vt:lpstr>
      <vt:lpstr>Helvetica Neue</vt:lpstr>
      <vt:lpstr>SimHei</vt:lpstr>
      <vt:lpstr>SimHei</vt:lpstr>
      <vt:lpstr>STLiti</vt:lpstr>
      <vt:lpstr>STXingkai</vt:lpstr>
      <vt:lpstr>宋体</vt:lpstr>
      <vt:lpstr>微软雅黑</vt:lpstr>
      <vt:lpstr>微软雅黑</vt:lpstr>
      <vt:lpstr>Arial</vt:lpstr>
      <vt:lpstr>Calibri</vt:lpstr>
      <vt:lpstr>Cambria Math</vt:lpstr>
      <vt:lpstr>Palatino Linotype</vt:lpstr>
      <vt:lpstr>Roboto</vt:lpstr>
      <vt:lpstr>Symbol</vt:lpstr>
      <vt:lpstr>Times New Roman</vt:lpstr>
      <vt:lpstr>Trebuchet MS</vt:lpstr>
      <vt:lpstr>Wingdings</vt:lpstr>
      <vt:lpstr>3_Quadrant</vt:lpstr>
      <vt:lpstr>公式</vt:lpstr>
      <vt:lpstr>Equation</vt:lpstr>
      <vt:lpstr>Visio</vt:lpstr>
      <vt:lpstr>实验上测量CKM相角g</vt:lpstr>
      <vt:lpstr>提纲</vt:lpstr>
      <vt:lpstr>粒子物理学试图回答古老的问题</vt:lpstr>
      <vt:lpstr>对物质结构认识的不断深入</vt:lpstr>
      <vt:lpstr>原子模型的建立</vt:lpstr>
      <vt:lpstr>核力与π介子</vt:lpstr>
      <vt:lpstr>粒子大发现“工业时代”</vt:lpstr>
      <vt:lpstr>强子“元素”周期表：夸克模型</vt:lpstr>
      <vt:lpstr>更多夸克</vt:lpstr>
      <vt:lpstr>标准模型的补完</vt:lpstr>
      <vt:lpstr>粒子物理标准模型：基本粒子和相互作用</vt:lpstr>
      <vt:lpstr>基本相互作用</vt:lpstr>
      <vt:lpstr>如何产生微观粒子？</vt:lpstr>
      <vt:lpstr>实验研究方法</vt:lpstr>
      <vt:lpstr>CERN与LHC</vt:lpstr>
      <vt:lpstr>LHCb 实验</vt:lpstr>
      <vt:lpstr>BEPCII 和 BESIII</vt:lpstr>
      <vt:lpstr>稳定粒子和可探测粒子</vt:lpstr>
      <vt:lpstr>如何探测粒子</vt:lpstr>
      <vt:lpstr>弱作用和CKM矩阵</vt:lpstr>
      <vt:lpstr>CKM矩阵的物理意义</vt:lpstr>
      <vt:lpstr>CKM矩阵相位产生CP破坏</vt:lpstr>
      <vt:lpstr>中性介子混合</vt:lpstr>
      <vt:lpstr>CKM幺正三角形</vt:lpstr>
      <vt:lpstr>CKM相角研究现状</vt:lpstr>
      <vt:lpstr>V_td  相角β的测量</vt:lpstr>
      <vt:lpstr>V_ts  相角β_s的测量</vt:lpstr>
      <vt:lpstr>相角a的测量</vt:lpstr>
      <vt:lpstr>V_ub  相角γ的测量</vt:lpstr>
      <vt:lpstr>g角的测量</vt:lpstr>
      <vt:lpstr>粲介子衰变的一些记号</vt:lpstr>
      <vt:lpstr>GLW测量方法</vt:lpstr>
      <vt:lpstr>GLW测量</vt:lpstr>
      <vt:lpstr>ADS测量方法[1,2]</vt:lpstr>
      <vt:lpstr>BPGGSZ方法</vt:lpstr>
      <vt:lpstr>Dalitz图</vt:lpstr>
      <vt:lpstr>不分区模型无关方法</vt:lpstr>
      <vt:lpstr>时间依赖的分析方法</vt:lpstr>
      <vt:lpstr>g角测量现状</vt:lpstr>
      <vt:lpstr>PowerPoint 演示文稿</vt:lpstr>
      <vt:lpstr>PowerPoint 演示文稿</vt:lpstr>
      <vt:lpstr>如何标定粲介子的味道</vt:lpstr>
      <vt:lpstr>量子关联产生</vt:lpstr>
      <vt:lpstr>单标与双标</vt:lpstr>
      <vt:lpstr>量子关联测量</vt:lpstr>
      <vt:lpstr>量子关联效应</vt:lpstr>
      <vt:lpstr>目前BESIII实验测量结果</vt:lpstr>
      <vt:lpstr>未来</vt:lpstr>
      <vt:lpstr>展望</vt:lpstr>
      <vt:lpstr>超级t-c工厂</vt:lpstr>
      <vt:lpstr>探测器结构</vt:lpstr>
      <vt:lpstr>时间线</vt:lpstr>
      <vt:lpstr>仍然是粲特色的实验</vt:lpstr>
      <vt:lpstr>对测量g角的贡献</vt:lpstr>
      <vt:lpstr>各个实验对比</vt:lpstr>
      <vt:lpstr>味物理与CP破坏测量</vt:lpstr>
      <vt:lpstr>总结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jwang</dc:creator>
  <cp:lastModifiedBy>sharkan zhou</cp:lastModifiedBy>
  <cp:revision>8606</cp:revision>
  <cp:lastPrinted>2016-12-15T13:37:35Z</cp:lastPrinted>
  <dcterms:created xsi:type="dcterms:W3CDTF">1601-01-01T00:00:00Z</dcterms:created>
  <dcterms:modified xsi:type="dcterms:W3CDTF">2023-08-03T03:17:30Z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