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28" r:id="rId2"/>
  </p:sldMasterIdLst>
  <p:notesMasterIdLst>
    <p:notesMasterId r:id="rId21"/>
  </p:notesMasterIdLst>
  <p:handoutMasterIdLst>
    <p:handoutMasterId r:id="rId22"/>
  </p:handoutMasterIdLst>
  <p:sldIdLst>
    <p:sldId id="953" r:id="rId3"/>
    <p:sldId id="388" r:id="rId4"/>
    <p:sldId id="389" r:id="rId5"/>
    <p:sldId id="954" r:id="rId6"/>
    <p:sldId id="458" r:id="rId7"/>
    <p:sldId id="262" r:id="rId8"/>
    <p:sldId id="265" r:id="rId9"/>
    <p:sldId id="257" r:id="rId10"/>
    <p:sldId id="397" r:id="rId11"/>
    <p:sldId id="401" r:id="rId12"/>
    <p:sldId id="415" r:id="rId13"/>
    <p:sldId id="258" r:id="rId14"/>
    <p:sldId id="416" r:id="rId15"/>
    <p:sldId id="259" r:id="rId16"/>
    <p:sldId id="261" r:id="rId17"/>
    <p:sldId id="263" r:id="rId18"/>
    <p:sldId id="959" r:id="rId19"/>
    <p:sldId id="413" r:id="rId20"/>
  </p:sldIdLst>
  <p:sldSz cx="12192000" cy="6858000"/>
  <p:notesSz cx="6799263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D10DA7"/>
    <a:srgbClr val="FF3399"/>
    <a:srgbClr val="0000FF"/>
    <a:srgbClr val="DAA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9" autoAdjust="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0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57F77D54-7B24-468F-966A-A8DDEC5A67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094" cy="497492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FE035D4-1F02-43C6-8447-123264E462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650" y="1"/>
            <a:ext cx="2946093" cy="497492"/>
          </a:xfrm>
          <a:prstGeom prst="rect">
            <a:avLst/>
          </a:prstGeom>
        </p:spPr>
        <p:txBody>
          <a:bodyPr vert="horz" lIns="88221" tIns="44111" rIns="88221" bIns="44111" rtlCol="0"/>
          <a:lstStyle>
            <a:lvl1pPr algn="r">
              <a:defRPr sz="1200"/>
            </a:lvl1pPr>
          </a:lstStyle>
          <a:p>
            <a:fld id="{B1028340-9630-4B30-99C7-2842CA77225D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9ABE82E-1FAE-4762-B523-E9A423D072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2321"/>
            <a:ext cx="2946094" cy="497492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0252A54-DAF2-4097-BB8C-B881754999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650" y="9432321"/>
            <a:ext cx="2946093" cy="497492"/>
          </a:xfrm>
          <a:prstGeom prst="rect">
            <a:avLst/>
          </a:prstGeom>
        </p:spPr>
        <p:txBody>
          <a:bodyPr vert="horz" lIns="88221" tIns="44111" rIns="88221" bIns="44111" rtlCol="0" anchor="b"/>
          <a:lstStyle>
            <a:lvl1pPr algn="r">
              <a:defRPr sz="1200"/>
            </a:lvl1pPr>
          </a:lstStyle>
          <a:p>
            <a:fld id="{715D8730-C07E-4DE5-AC48-ED21EC87B4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123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8215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45817637-105E-40B7-AB88-76C266EAD6CE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5562" tIns="47781" rIns="95562" bIns="47781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1"/>
            <a:ext cx="2946347" cy="49821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1343" y="9431601"/>
            <a:ext cx="2946347" cy="498214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4E72AC8F-ED89-4880-BE1F-13D79F34DF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1125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1200" y="2514600"/>
            <a:ext cx="10668000" cy="914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19200" y="3429000"/>
            <a:ext cx="9448800" cy="3810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382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447420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319088"/>
            <a:ext cx="2743200" cy="600551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319088"/>
            <a:ext cx="8026400" cy="600551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04100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52312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09600" y="3962400"/>
            <a:ext cx="10972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371931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40198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标题，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7410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8662627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97600" y="14478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09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7600" y="3962400"/>
            <a:ext cx="5384800" cy="23622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00082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319088"/>
            <a:ext cx="10972800" cy="56356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447800"/>
            <a:ext cx="10972800" cy="4876800"/>
          </a:xfrm>
        </p:spPr>
        <p:txBody>
          <a:bodyPr/>
          <a:lstStyle/>
          <a:p>
            <a:pPr lvl="0"/>
            <a:endParaRPr lang="zh-CN" altLang="en-US" noProof="0"/>
          </a:p>
        </p:txBody>
      </p:sp>
    </p:spTree>
    <p:extLst>
      <p:ext uri="{BB962C8B-B14F-4D97-AF65-F5344CB8AC3E}">
        <p14:creationId xmlns:p14="http://schemas.microsoft.com/office/powerpoint/2010/main" val="1551751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D9E2-333B-42D1-9134-57594D60B123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569B-B270-4654-A3DE-FA219C32EB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2781154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4376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D9E2-333B-42D1-9134-57594D60B123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569B-B270-4654-A3DE-FA219C32EB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xmlns="" id="{21D6095E-2F37-415E-9F6B-AFC285EF7A23}"/>
              </a:ext>
            </a:extLst>
          </p:cNvPr>
          <p:cNvSpPr txBox="1">
            <a:spLocks/>
          </p:cNvSpPr>
          <p:nvPr userDrawn="1"/>
        </p:nvSpPr>
        <p:spPr>
          <a:xfrm>
            <a:off x="3738986" y="6538791"/>
            <a:ext cx="5040560" cy="354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3371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DD9E2-333B-42D1-9134-57594D60B123}" type="datetimeFigureOut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569B-B270-4654-A3DE-FA219C32EB7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7791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International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639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72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939718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47800"/>
            <a:ext cx="5384800" cy="4876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6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95536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01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6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125632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323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272380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5"/>
          <p:cNvGraphicFramePr>
            <a:graphicFrameLocks noChangeAspect="1"/>
          </p:cNvGraphicFramePr>
          <p:nvPr/>
        </p:nvGraphicFramePr>
        <p:xfrm>
          <a:off x="0" y="0"/>
          <a:ext cx="12192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Image" r:id="rId21" imgW="7377778" imgH="1219048" progId="Photoshop.Image.6">
                  <p:embed/>
                </p:oleObj>
              </mc:Choice>
              <mc:Fallback>
                <p:oleObj name="Image" r:id="rId21" imgW="7377778" imgH="121904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905" b="12500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192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10972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319088"/>
            <a:ext cx="1097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4338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anose="020B0604030504040204" pitchFamily="34" charset="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2023/8/16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Accelerator TDR International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198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MDI </a:t>
            </a:r>
            <a:r>
              <a:rPr lang="en-US" altLang="zh-CN" sz="6000" dirty="0" smtClean="0">
                <a:solidFill>
                  <a:srgbClr val="C00000"/>
                </a:solidFill>
              </a:rPr>
              <a:t>cost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xmlns="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Sha Bai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CEPC day, 16 August 2023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977" y="5555332"/>
            <a:ext cx="3723019" cy="672912"/>
          </a:xfrm>
          <a:prstGeom prst="rect">
            <a:avLst/>
          </a:prstGeom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内容占位符 5">
            <a:extLst>
              <a:ext uri="{FF2B5EF4-FFF2-40B4-BE49-F238E27FC236}">
                <a16:creationId xmlns:a16="http://schemas.microsoft.com/office/drawing/2014/main" xmlns="" id="{7A2EFE79-0943-4937-B4B5-7D7AAAF00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34"/>
          <a:stretch/>
        </p:blipFill>
        <p:spPr>
          <a:xfrm>
            <a:off x="3349013" y="5023693"/>
            <a:ext cx="2131544" cy="18203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24379"/>
            <a:ext cx="10763325" cy="7254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Movable collimators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24070" y="1224770"/>
            <a:ext cx="108667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Located in straight section between two dipoles, the length is 800 mm.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SR power: 7.5kW @Higgs, 30MW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0D6A0B2-A569-421A-B781-CD6A0C041EF7}"/>
              </a:ext>
            </a:extLst>
          </p:cNvPr>
          <p:cNvSpPr txBox="1"/>
          <p:nvPr/>
        </p:nvSpPr>
        <p:spPr>
          <a:xfrm>
            <a:off x="2419548" y="4727485"/>
            <a:ext cx="2401834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Highest temperature: 124 </a:t>
            </a:r>
            <a:r>
              <a:rPr lang="zh-CN" alt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72931752-965F-4E25-9D6C-23F27529A1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000" y="3220293"/>
            <a:ext cx="5936000" cy="36068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09B6CC27-3F55-4253-AF37-5C4AD314FF3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4000" y="1303818"/>
            <a:ext cx="2750022" cy="191647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9E7377EB-74AB-4129-9B81-6D6B5D95E074}"/>
              </a:ext>
            </a:extLst>
          </p:cNvPr>
          <p:cNvSpPr/>
          <p:nvPr/>
        </p:nvSpPr>
        <p:spPr>
          <a:xfrm>
            <a:off x="6256000" y="1652623"/>
            <a:ext cx="2808000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Particle deposition: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Jaw material: Cu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Total heat generation: 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91.6 W</a:t>
            </a:r>
            <a:endParaRPr lang="en-US" altLang="zh-C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Maximum temperature raise by particle-material reaction: </a:t>
            </a:r>
            <a:r>
              <a:rPr lang="en-US" altLang="zh-CN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℃</a:t>
            </a:r>
            <a:endParaRPr lang="zh-CN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C870E30-62FE-479E-98FE-D4036CCF6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995" y="1843261"/>
            <a:ext cx="5802238" cy="303692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B58A01A9-4127-4FF2-81C5-8191921E60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963" y="5023693"/>
            <a:ext cx="2786204" cy="17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5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1">
            <a:extLst>
              <a:ext uri="{FF2B5EF4-FFF2-40B4-BE49-F238E27FC236}">
                <a16:creationId xmlns:a16="http://schemas.microsoft.com/office/drawing/2014/main" xmlns="" id="{D5EC982B-DF96-48F9-AB7A-39B8FE4A4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6000"/>
            <a:ext cx="11245273" cy="484030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en-US" altLang="zh-CN" sz="2000" b="0" dirty="0">
                <a:latin typeface="Arial" panose="020B0604020202020204" pitchFamily="34" charset="0"/>
                <a:cs typeface="Arial" panose="020B0604020202020204" pitchFamily="34" charset="0"/>
              </a:rPr>
              <a:t>After the optimization of the supports in the cryostat, the total weight of the cryostat and the devices inside is 2790 Kg.</a:t>
            </a:r>
            <a:endParaRPr lang="zh-CN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B68101-A77A-4FF3-8B05-C2587608C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 magnet support system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1EED49B-E454-4BD1-806F-39404AE9F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978539"/>
            <a:ext cx="5012210" cy="249649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1411DD2-135C-4D55-B0FB-22328CF2ECE1}"/>
              </a:ext>
            </a:extLst>
          </p:cNvPr>
          <p:cNvSpPr/>
          <p:nvPr/>
        </p:nvSpPr>
        <p:spPr>
          <a:xfrm>
            <a:off x="6216073" y="2085530"/>
            <a:ext cx="5638800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cryostat is about 5.6m long. The cantilever length is 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5283mm.</a:t>
            </a:r>
          </a:p>
          <a:p>
            <a:pPr marL="285750" indent="-285750">
              <a:spcBef>
                <a:spcPts val="500"/>
              </a:spcBef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The resolution requirement of the adjusting mechanism &lt; 5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zh-CN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3072C985-82B3-4482-8CD0-BF75B5DFCC4C}"/>
              </a:ext>
            </a:extLst>
          </p:cNvPr>
          <p:cNvGrpSpPr/>
          <p:nvPr/>
        </p:nvGrpSpPr>
        <p:grpSpPr>
          <a:xfrm>
            <a:off x="2118802" y="4156154"/>
            <a:ext cx="9796128" cy="2664655"/>
            <a:chOff x="439022" y="2155257"/>
            <a:chExt cx="8174038" cy="2980476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AAE80DD4-A29B-4D68-8EC4-C80F30A055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022" y="2155257"/>
              <a:ext cx="8174038" cy="251101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8ADD1CF5-5DE3-4618-9EE7-594445245E59}"/>
                </a:ext>
              </a:extLst>
            </p:cNvPr>
            <p:cNvSpPr txBox="1"/>
            <p:nvPr/>
          </p:nvSpPr>
          <p:spPr>
            <a:xfrm>
              <a:off x="683568" y="2492896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Vacuum vessel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86DDECA6-EE86-490D-883A-AF2946D76202}"/>
                </a:ext>
              </a:extLst>
            </p:cNvPr>
            <p:cNvSpPr txBox="1"/>
            <p:nvPr/>
          </p:nvSpPr>
          <p:spPr>
            <a:xfrm>
              <a:off x="3996715" y="2286507"/>
              <a:ext cx="936104" cy="722935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Helium vessel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B2B58341-69F2-4537-BEC6-8147292F6E2C}"/>
                </a:ext>
              </a:extLst>
            </p:cNvPr>
            <p:cNvSpPr txBox="1"/>
            <p:nvPr/>
          </p:nvSpPr>
          <p:spPr>
            <a:xfrm>
              <a:off x="4274312" y="4722627"/>
              <a:ext cx="1440159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Support rods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15472FA-A69E-4AF0-BD47-56BE90327C5D}"/>
                </a:ext>
              </a:extLst>
            </p:cNvPr>
            <p:cNvSpPr txBox="1"/>
            <p:nvPr/>
          </p:nvSpPr>
          <p:spPr>
            <a:xfrm>
              <a:off x="2095205" y="2787735"/>
              <a:ext cx="558029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Q1a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B396305-8A07-4185-A9A2-3FFEF04A7CA6}"/>
                </a:ext>
              </a:extLst>
            </p:cNvPr>
            <p:cNvSpPr txBox="1"/>
            <p:nvPr/>
          </p:nvSpPr>
          <p:spPr>
            <a:xfrm>
              <a:off x="5567548" y="2288498"/>
              <a:ext cx="620941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Q2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EE37DA7F-7C96-4FC2-8ECE-036DFCC32DEB}"/>
                </a:ext>
              </a:extLst>
            </p:cNvPr>
            <p:cNvSpPr txBox="1"/>
            <p:nvPr/>
          </p:nvSpPr>
          <p:spPr>
            <a:xfrm>
              <a:off x="1519141" y="4704774"/>
              <a:ext cx="1440160" cy="413106"/>
            </a:xfrm>
            <a:prstGeom prst="rect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Anti-solenoid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xmlns="" id="{D34B80A9-B8BC-4CFD-962E-590BCB1D9409}"/>
                </a:ext>
              </a:extLst>
            </p:cNvPr>
            <p:cNvCxnSpPr>
              <a:cxnSpLocks/>
              <a:stCxn id="13" idx="2"/>
            </p:cNvCxnSpPr>
            <p:nvPr/>
          </p:nvCxnSpPr>
          <p:spPr>
            <a:xfrm>
              <a:off x="1151620" y="3215832"/>
              <a:ext cx="136071" cy="6835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xmlns="" id="{D51B75F5-317E-4656-A941-E66ADEE7B57E}"/>
                </a:ext>
              </a:extLst>
            </p:cNvPr>
            <p:cNvCxnSpPr/>
            <p:nvPr/>
          </p:nvCxnSpPr>
          <p:spPr>
            <a:xfrm>
              <a:off x="2405675" y="3196054"/>
              <a:ext cx="0" cy="740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xmlns="" id="{CBBB95E5-367E-4E33-B737-E30A4AD6D5E8}"/>
                </a:ext>
              </a:extLst>
            </p:cNvPr>
            <p:cNvCxnSpPr/>
            <p:nvPr/>
          </p:nvCxnSpPr>
          <p:spPr>
            <a:xfrm>
              <a:off x="5878019" y="2706931"/>
              <a:ext cx="177626" cy="49923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>
              <a:extLst>
                <a:ext uri="{FF2B5EF4-FFF2-40B4-BE49-F238E27FC236}">
                  <a16:creationId xmlns:a16="http://schemas.microsoft.com/office/drawing/2014/main" xmlns="" id="{7CB99202-2D73-4765-9F3D-D58FB401756C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4111429" y="3009442"/>
              <a:ext cx="353337" cy="5098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0C3152FD-9567-4F18-B652-E4B333E0B8C3}"/>
                </a:ext>
              </a:extLst>
            </p:cNvPr>
            <p:cNvCxnSpPr>
              <a:cxnSpLocks/>
              <a:stCxn id="14" idx="2"/>
            </p:cNvCxnSpPr>
            <p:nvPr/>
          </p:nvCxnSpPr>
          <p:spPr>
            <a:xfrm>
              <a:off x="4464767" y="3009442"/>
              <a:ext cx="726783" cy="1866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xmlns="" id="{F645FD43-A4C7-4300-8BF4-46062E5635D0}"/>
                </a:ext>
              </a:extLst>
            </p:cNvPr>
            <p:cNvCxnSpPr/>
            <p:nvPr/>
          </p:nvCxnSpPr>
          <p:spPr>
            <a:xfrm flipH="1" flipV="1">
              <a:off x="1519141" y="4423417"/>
              <a:ext cx="720080" cy="26715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xmlns="" id="{B3CC4BAA-07F6-41DB-80D9-9C0DDF009D8D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2239221" y="4060432"/>
              <a:ext cx="1224136" cy="64434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xmlns="" id="{6D1E4160-79C9-438D-8D0E-49DB3124CE35}"/>
                </a:ext>
              </a:extLst>
            </p:cNvPr>
            <p:cNvCxnSpPr>
              <a:stCxn id="18" idx="0"/>
            </p:cNvCxnSpPr>
            <p:nvPr/>
          </p:nvCxnSpPr>
          <p:spPr>
            <a:xfrm flipV="1">
              <a:off x="2239221" y="3818806"/>
              <a:ext cx="3024336" cy="8859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FCE65F9B-8D86-48DB-8744-D903EE176ACF}"/>
                </a:ext>
              </a:extLst>
            </p:cNvPr>
            <p:cNvCxnSpPr>
              <a:stCxn id="15" idx="0"/>
            </p:cNvCxnSpPr>
            <p:nvPr/>
          </p:nvCxnSpPr>
          <p:spPr>
            <a:xfrm flipH="1" flipV="1">
              <a:off x="3103317" y="4334811"/>
              <a:ext cx="1891074" cy="3878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xmlns="" id="{E6E6F94A-9A87-476E-AE48-69600CB9D6C6}"/>
                </a:ext>
              </a:extLst>
            </p:cNvPr>
            <p:cNvCxnSpPr>
              <a:stCxn id="15" idx="0"/>
            </p:cNvCxnSpPr>
            <p:nvPr/>
          </p:nvCxnSpPr>
          <p:spPr>
            <a:xfrm flipV="1">
              <a:off x="4994392" y="3818806"/>
              <a:ext cx="1925350" cy="9038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13">
            <a:extLst>
              <a:ext uri="{FF2B5EF4-FFF2-40B4-BE49-F238E27FC236}">
                <a16:creationId xmlns:a16="http://schemas.microsoft.com/office/drawing/2014/main" xmlns="" id="{8D6A39C0-1EF7-4F77-BA6D-072DFCD698A5}"/>
              </a:ext>
            </a:extLst>
          </p:cNvPr>
          <p:cNvSpPr txBox="1"/>
          <p:nvPr/>
        </p:nvSpPr>
        <p:spPr>
          <a:xfrm>
            <a:off x="5311811" y="4420358"/>
            <a:ext cx="668767" cy="369332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Q1b</a:t>
            </a:r>
          </a:p>
        </p:txBody>
      </p: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xmlns="" id="{39952C81-21E7-4CE0-9125-48011145A7C0}"/>
              </a:ext>
            </a:extLst>
          </p:cNvPr>
          <p:cNvCxnSpPr>
            <a:cxnSpLocks/>
          </p:cNvCxnSpPr>
          <p:nvPr/>
        </p:nvCxnSpPr>
        <p:spPr>
          <a:xfrm>
            <a:off x="5733958" y="4818820"/>
            <a:ext cx="176404" cy="710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4">
            <a:extLst>
              <a:ext uri="{FF2B5EF4-FFF2-40B4-BE49-F238E27FC236}">
                <a16:creationId xmlns:a16="http://schemas.microsoft.com/office/drawing/2014/main" xmlns="" id="{8A83D0D3-9D6A-4E1B-BFDD-13693ED43586}"/>
              </a:ext>
            </a:extLst>
          </p:cNvPr>
          <p:cNvSpPr txBox="1"/>
          <p:nvPr/>
        </p:nvSpPr>
        <p:spPr>
          <a:xfrm>
            <a:off x="9621790" y="3757522"/>
            <a:ext cx="1149965" cy="64633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Thermal shield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xmlns="" id="{2E201591-9015-4074-9D34-D9468E8708A6}"/>
              </a:ext>
            </a:extLst>
          </p:cNvPr>
          <p:cNvCxnSpPr/>
          <p:nvPr/>
        </p:nvCxnSpPr>
        <p:spPr>
          <a:xfrm>
            <a:off x="10196773" y="4420358"/>
            <a:ext cx="160015" cy="2894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518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72C875-71DE-45A7-ABAB-54C71E21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81"/>
            <a:ext cx="10515600" cy="531520"/>
          </a:xfrm>
        </p:spPr>
        <p:txBody>
          <a:bodyPr>
            <a:no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Mechanical system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4B80C32D-9D21-4544-9710-2389664AC51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84909" y="1657488"/>
          <a:ext cx="1099358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6327">
                  <a:extLst>
                    <a:ext uri="{9D8B030D-6E8A-4147-A177-3AD203B41FA5}">
                      <a16:colId xmlns:a16="http://schemas.microsoft.com/office/drawing/2014/main" xmlns="" val="1908991348"/>
                    </a:ext>
                  </a:extLst>
                </a:gridCol>
                <a:gridCol w="2272146">
                  <a:extLst>
                    <a:ext uri="{9D8B030D-6E8A-4147-A177-3AD203B41FA5}">
                      <a16:colId xmlns:a16="http://schemas.microsoft.com/office/drawing/2014/main" xmlns="" val="3025468371"/>
                    </a:ext>
                  </a:extLst>
                </a:gridCol>
                <a:gridCol w="1497675">
                  <a:extLst>
                    <a:ext uri="{9D8B030D-6E8A-4147-A177-3AD203B41FA5}">
                      <a16:colId xmlns:a16="http://schemas.microsoft.com/office/drawing/2014/main" xmlns="" val="1570690735"/>
                    </a:ext>
                  </a:extLst>
                </a:gridCol>
                <a:gridCol w="2198716">
                  <a:extLst>
                    <a:ext uri="{9D8B030D-6E8A-4147-A177-3AD203B41FA5}">
                      <a16:colId xmlns:a16="http://schemas.microsoft.com/office/drawing/2014/main" xmlns="" val="3471807919"/>
                    </a:ext>
                  </a:extLst>
                </a:gridCol>
                <a:gridCol w="2198716">
                  <a:extLst>
                    <a:ext uri="{9D8B030D-6E8A-4147-A177-3AD203B41FA5}">
                      <a16:colId xmlns:a16="http://schemas.microsoft.com/office/drawing/2014/main" xmlns="" val="35160875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component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Type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number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Unit price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price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259255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MDI-mechanics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2704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2388557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Movable collimator 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collimator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40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50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2000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519660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Supporting system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SPT-SC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141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564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090852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RVC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35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140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233268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472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C98873D-8765-4A0D-BE2C-807A876B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24380"/>
            <a:ext cx="10763325" cy="7254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BPM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ACC99D9-D177-42FE-83FF-F4BB9F56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40118"/>
            <a:ext cx="12192000" cy="1598794"/>
          </a:xfrm>
          <a:prstGeom prst="rect">
            <a:avLst/>
          </a:prstGeom>
        </p:spPr>
      </p:pic>
      <p:sp>
        <p:nvSpPr>
          <p:cNvPr id="11" name="椭圆 10">
            <a:extLst>
              <a:ext uri="{FF2B5EF4-FFF2-40B4-BE49-F238E27FC236}">
                <a16:creationId xmlns:a16="http://schemas.microsoft.com/office/drawing/2014/main" xmlns="" id="{8A991829-66D3-4993-A4B8-7DA336A7147F}"/>
              </a:ext>
            </a:extLst>
          </p:cNvPr>
          <p:cNvSpPr/>
          <p:nvPr/>
        </p:nvSpPr>
        <p:spPr>
          <a:xfrm>
            <a:off x="1258957" y="5332011"/>
            <a:ext cx="268356" cy="81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26FA5399-E386-46B7-A65E-1CD528913F34}"/>
              </a:ext>
            </a:extLst>
          </p:cNvPr>
          <p:cNvSpPr/>
          <p:nvPr/>
        </p:nvSpPr>
        <p:spPr>
          <a:xfrm>
            <a:off x="9771361" y="5411539"/>
            <a:ext cx="268356" cy="8150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45100" y="1491771"/>
            <a:ext cx="54032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Considering response time and calibration difficulty, two 4 button electrodes BPM in double pipe and one 2 button </a:t>
            </a:r>
            <a:r>
              <a:rPr lang="en-US" altLang="zh-CN" sz="2000" kern="100" dirty="0">
                <a:latin typeface="Arial" panose="020B0604020202020204" pitchFamily="34" charset="0"/>
                <a:cs typeface="Arial" panose="020B0604020202020204" pitchFamily="34" charset="0"/>
              </a:rPr>
              <a:t>electrodes BPM in single pipe at each side of CEPC IR are adopted.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zh-CN" sz="2000" kern="100" dirty="0">
                <a:latin typeface="Arial" panose="020B0604020202020204" pitchFamily="34" charset="0"/>
                <a:cs typeface="Arial" panose="020B0604020202020204" pitchFamily="34" charset="0"/>
              </a:rPr>
              <a:t>2 button electrodes BPM for measuring the arrival time.</a:t>
            </a:r>
            <a:endParaRPr lang="en-US" altLang="zh-CN" sz="2000" kern="100" dirty="0"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982E965D-E16A-4A53-A6CA-145C2F45D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78" y="1321271"/>
            <a:ext cx="4389595" cy="33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88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05861-4DE5-42B0-B30C-D88D83A5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96218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Instrumentation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69365827-2E71-4C91-AC83-4060C5C5B0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143683"/>
              </p:ext>
            </p:extLst>
          </p:nvPr>
        </p:nvGraphicFramePr>
        <p:xfrm>
          <a:off x="1293180" y="1331636"/>
          <a:ext cx="9605640" cy="5177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2442">
                  <a:extLst>
                    <a:ext uri="{9D8B030D-6E8A-4147-A177-3AD203B41FA5}">
                      <a16:colId xmlns:a16="http://schemas.microsoft.com/office/drawing/2014/main" xmlns="" val="3694564367"/>
                    </a:ext>
                  </a:extLst>
                </a:gridCol>
                <a:gridCol w="2096001">
                  <a:extLst>
                    <a:ext uri="{9D8B030D-6E8A-4147-A177-3AD203B41FA5}">
                      <a16:colId xmlns:a16="http://schemas.microsoft.com/office/drawing/2014/main" xmlns="" val="963648121"/>
                    </a:ext>
                  </a:extLst>
                </a:gridCol>
                <a:gridCol w="1339457">
                  <a:extLst>
                    <a:ext uri="{9D8B030D-6E8A-4147-A177-3AD203B41FA5}">
                      <a16:colId xmlns:a16="http://schemas.microsoft.com/office/drawing/2014/main" xmlns="" val="381421531"/>
                    </a:ext>
                  </a:extLst>
                </a:gridCol>
                <a:gridCol w="1500687">
                  <a:extLst>
                    <a:ext uri="{9D8B030D-6E8A-4147-A177-3AD203B41FA5}">
                      <a16:colId xmlns:a16="http://schemas.microsoft.com/office/drawing/2014/main" xmlns="" val="3511722240"/>
                    </a:ext>
                  </a:extLst>
                </a:gridCol>
                <a:gridCol w="1327053">
                  <a:extLst>
                    <a:ext uri="{9D8B030D-6E8A-4147-A177-3AD203B41FA5}">
                      <a16:colId xmlns:a16="http://schemas.microsoft.com/office/drawing/2014/main" xmlns="" val="1252206584"/>
                    </a:ext>
                  </a:extLst>
                </a:gridCol>
              </a:tblGrid>
              <a:tr h="775273"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component</a:t>
                      </a:r>
                      <a:endParaRPr lang="zh-CN" altLang="en-US" sz="2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Type</a:t>
                      </a:r>
                      <a:endParaRPr lang="zh-CN" altLang="en-US" sz="2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number</a:t>
                      </a:r>
                      <a:endParaRPr lang="zh-CN" altLang="en-US" sz="2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Unit price</a:t>
                      </a:r>
                      <a:endParaRPr lang="zh-CN" altLang="en-US" sz="24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b="0" dirty="0"/>
                        <a:t>price</a:t>
                      </a:r>
                      <a:endParaRPr lang="zh-CN" altLang="en-US" sz="24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216677374"/>
                  </a:ext>
                </a:extLst>
              </a:tr>
              <a:tr h="628833"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MDI-instrumentation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156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120446426"/>
                  </a:ext>
                </a:extLst>
              </a:tr>
              <a:tr h="62883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IP-BPM</a:t>
                      </a:r>
                    </a:p>
                    <a:p>
                      <a:pPr algn="ctr"/>
                      <a:r>
                        <a:rPr lang="en-US" altLang="zh-CN" sz="2400" dirty="0"/>
                        <a:t>(4 button electrodes)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electronics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8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7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en-US" altLang="zh-CN" sz="2400" dirty="0"/>
                        <a:t>104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793857940"/>
                  </a:ext>
                </a:extLst>
              </a:tr>
              <a:tr h="628833"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Cable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8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22830302"/>
                  </a:ext>
                </a:extLst>
              </a:tr>
              <a:tr h="628833"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Probe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8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5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875257294"/>
                  </a:ext>
                </a:extLst>
              </a:tr>
              <a:tr h="628833"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IP-BPM</a:t>
                      </a:r>
                    </a:p>
                    <a:p>
                      <a:pPr algn="ctr"/>
                      <a:r>
                        <a:rPr lang="en-US" altLang="zh-CN" sz="2400" dirty="0"/>
                        <a:t>(2 button electrodes)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electronics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7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en-US" altLang="zh-CN" sz="2400" dirty="0"/>
                        <a:t>52</a:t>
                      </a:r>
                      <a:endParaRPr lang="zh-CN" altLang="en-US" sz="24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576124336"/>
                  </a:ext>
                </a:extLst>
              </a:tr>
              <a:tr h="628833"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Cable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968734356"/>
                  </a:ext>
                </a:extLst>
              </a:tr>
              <a:tr h="628833">
                <a:tc vMerge="1">
                  <a:txBody>
                    <a:bodyPr/>
                    <a:lstStyle/>
                    <a:p>
                      <a:pPr algn="ctr"/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Probe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400" dirty="0"/>
                        <a:t>5</a:t>
                      </a:r>
                      <a:endParaRPr lang="zh-CN" altLang="en-US" sz="2400" dirty="0"/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0634603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53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1D05861-4DE5-42B0-B30C-D88D83A5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system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69365827-2E71-4C91-AC83-4060C5C5B05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838199" y="1825625"/>
          <a:ext cx="10730345" cy="25909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6165">
                  <a:extLst>
                    <a:ext uri="{9D8B030D-6E8A-4147-A177-3AD203B41FA5}">
                      <a16:colId xmlns:a16="http://schemas.microsoft.com/office/drawing/2014/main" xmlns="" val="3694564367"/>
                    </a:ext>
                  </a:extLst>
                </a:gridCol>
                <a:gridCol w="1735973">
                  <a:extLst>
                    <a:ext uri="{9D8B030D-6E8A-4147-A177-3AD203B41FA5}">
                      <a16:colId xmlns:a16="http://schemas.microsoft.com/office/drawing/2014/main" xmlns="" val="963648121"/>
                    </a:ext>
                  </a:extLst>
                </a:gridCol>
                <a:gridCol w="2146069">
                  <a:extLst>
                    <a:ext uri="{9D8B030D-6E8A-4147-A177-3AD203B41FA5}">
                      <a16:colId xmlns:a16="http://schemas.microsoft.com/office/drawing/2014/main" xmlns="" val="381421531"/>
                    </a:ext>
                  </a:extLst>
                </a:gridCol>
                <a:gridCol w="2146069">
                  <a:extLst>
                    <a:ext uri="{9D8B030D-6E8A-4147-A177-3AD203B41FA5}">
                      <a16:colId xmlns:a16="http://schemas.microsoft.com/office/drawing/2014/main" xmlns="" val="3511722240"/>
                    </a:ext>
                  </a:extLst>
                </a:gridCol>
                <a:gridCol w="2146069">
                  <a:extLst>
                    <a:ext uri="{9D8B030D-6E8A-4147-A177-3AD203B41FA5}">
                      <a16:colId xmlns:a16="http://schemas.microsoft.com/office/drawing/2014/main" xmlns="" val="1252206584"/>
                    </a:ext>
                  </a:extLst>
                </a:gridCol>
              </a:tblGrid>
              <a:tr h="908868">
                <a:tc>
                  <a:txBody>
                    <a:bodyPr/>
                    <a:lstStyle/>
                    <a:p>
                      <a:r>
                        <a:rPr lang="en-US" altLang="zh-CN" sz="2800" b="0" dirty="0"/>
                        <a:t>component</a:t>
                      </a:r>
                      <a:endParaRPr lang="zh-CN" altLang="en-US" sz="28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/>
                        <a:t>Type</a:t>
                      </a:r>
                      <a:endParaRPr lang="zh-CN" altLang="en-US" sz="28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/>
                        <a:t>number</a:t>
                      </a:r>
                      <a:endParaRPr lang="zh-CN" altLang="en-US" sz="28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/>
                        <a:t>Unit price</a:t>
                      </a:r>
                      <a:endParaRPr lang="zh-CN" altLang="en-US" sz="2800" b="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b="0" dirty="0"/>
                        <a:t>price</a:t>
                      </a:r>
                      <a:endParaRPr lang="zh-CN" altLang="en-US" sz="2800" b="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216677374"/>
                  </a:ext>
                </a:extLst>
              </a:tr>
              <a:tr h="737193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MDI-vacuum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8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40</a:t>
                      </a:r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120446426"/>
                  </a:ext>
                </a:extLst>
              </a:tr>
              <a:tr h="737193"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Vacuum chamber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pipe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8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5</a:t>
                      </a:r>
                      <a:endParaRPr lang="zh-CN" altLang="en-US" sz="28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800" dirty="0"/>
                        <a:t>40</a:t>
                      </a:r>
                      <a:endParaRPr lang="zh-CN" altLang="en-US" sz="28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793857940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43A7008-C76A-412F-8CC3-059C19F89867}"/>
              </a:ext>
            </a:extLst>
          </p:cNvPr>
          <p:cNvSpPr/>
          <p:nvPr/>
        </p:nvSpPr>
        <p:spPr>
          <a:xfrm>
            <a:off x="905164" y="4879217"/>
            <a:ext cx="10730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chamber ~ </a:t>
            </a:r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0.7</a:t>
            </a:r>
            <a:r>
              <a:rPr lang="en-GB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around IP belongs to detector, while beyond to ~7m belongs to accelerator</a:t>
            </a:r>
            <a:endParaRPr lang="en-US" altLang="zh-CN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037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98E8CD7-41AB-44EC-BE85-C2E688CBE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151"/>
            <a:ext cx="10515600" cy="94799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cost summary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43178438-528E-44FB-B67B-F38654DD4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3500260"/>
              </p:ext>
            </p:extLst>
          </p:nvPr>
        </p:nvGraphicFramePr>
        <p:xfrm>
          <a:off x="1450109" y="1057138"/>
          <a:ext cx="9716658" cy="5721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443">
                  <a:extLst>
                    <a:ext uri="{9D8B030D-6E8A-4147-A177-3AD203B41FA5}">
                      <a16:colId xmlns:a16="http://schemas.microsoft.com/office/drawing/2014/main" xmlns="" val="2081152214"/>
                    </a:ext>
                  </a:extLst>
                </a:gridCol>
                <a:gridCol w="1619443">
                  <a:extLst>
                    <a:ext uri="{9D8B030D-6E8A-4147-A177-3AD203B41FA5}">
                      <a16:colId xmlns:a16="http://schemas.microsoft.com/office/drawing/2014/main" xmlns="" val="1759898183"/>
                    </a:ext>
                  </a:extLst>
                </a:gridCol>
                <a:gridCol w="1619443">
                  <a:extLst>
                    <a:ext uri="{9D8B030D-6E8A-4147-A177-3AD203B41FA5}">
                      <a16:colId xmlns:a16="http://schemas.microsoft.com/office/drawing/2014/main" xmlns="" val="3709616842"/>
                    </a:ext>
                  </a:extLst>
                </a:gridCol>
                <a:gridCol w="1619443">
                  <a:extLst>
                    <a:ext uri="{9D8B030D-6E8A-4147-A177-3AD203B41FA5}">
                      <a16:colId xmlns:a16="http://schemas.microsoft.com/office/drawing/2014/main" xmlns="" val="4272327523"/>
                    </a:ext>
                  </a:extLst>
                </a:gridCol>
                <a:gridCol w="1619443">
                  <a:extLst>
                    <a:ext uri="{9D8B030D-6E8A-4147-A177-3AD203B41FA5}">
                      <a16:colId xmlns:a16="http://schemas.microsoft.com/office/drawing/2014/main" xmlns="" val="1308951778"/>
                    </a:ext>
                  </a:extLst>
                </a:gridCol>
                <a:gridCol w="1619443">
                  <a:extLst>
                    <a:ext uri="{9D8B030D-6E8A-4147-A177-3AD203B41FA5}">
                      <a16:colId xmlns:a16="http://schemas.microsoft.com/office/drawing/2014/main" xmlns="" val="4167811111"/>
                    </a:ext>
                  </a:extLst>
                </a:gridCol>
              </a:tblGrid>
              <a:tr h="280482"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Components</a:t>
                      </a:r>
                      <a:endParaRPr lang="zh-CN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Type </a:t>
                      </a:r>
                      <a:endParaRPr lang="zh-CN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Number</a:t>
                      </a:r>
                      <a:endParaRPr lang="zh-CN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Unit price</a:t>
                      </a:r>
                      <a:endParaRPr lang="zh-CN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price</a:t>
                      </a:r>
                      <a:endParaRPr lang="zh-CN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/>
                        <a:t>Total price</a:t>
                      </a:r>
                      <a:endParaRPr lang="zh-CN" altLang="en-US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946438376"/>
                  </a:ext>
                </a:extLst>
              </a:tr>
              <a:tr h="539641">
                <a:tc rowSpan="6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Magnets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Superconducting combined function magnets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1960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6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102007634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Anti-solenoid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699940255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Corrector coil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626489466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Assembly and inspection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000077470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Cryogenic horizontal test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755488026"/>
                  </a:ext>
                </a:extLst>
              </a:tr>
              <a:tr h="38974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Quench detection and protection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4282846894"/>
                  </a:ext>
                </a:extLst>
              </a:tr>
              <a:tr h="264462">
                <a:tc rowSpan="4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Magnet Power Supplies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SCQ-1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4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982401086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SCQ-2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527884801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Anti-solenoid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368583777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Corrector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563475507"/>
                  </a:ext>
                </a:extLst>
              </a:tr>
              <a:tr h="264462">
                <a:tc rowSpan="3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Mechanics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Movable collimator 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3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198085876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Supporting system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85756213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RVC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652239870"/>
                  </a:ext>
                </a:extLst>
              </a:tr>
              <a:tr h="264462">
                <a:tc rowSpan="2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Instrumentation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button BPM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466791997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button BPM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498707081"/>
                  </a:ext>
                </a:extLst>
              </a:tr>
              <a:tr h="264462">
                <a:tc rowSpan="2"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Cryogenics system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Cryostat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rowSpan="2"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250110520"/>
                  </a:ext>
                </a:extLst>
              </a:tr>
              <a:tr h="264462">
                <a:tc vMerge="1">
                  <a:txBody>
                    <a:bodyPr/>
                    <a:lstStyle/>
                    <a:p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Current lead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 vMerge="1">
                  <a:txBody>
                    <a:bodyPr/>
                    <a:lstStyle/>
                    <a:p>
                      <a:endParaRPr lang="zh-CN" alt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575558765"/>
                  </a:ext>
                </a:extLst>
              </a:tr>
              <a:tr h="264462"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 system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Vacuum chamber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73739579"/>
                  </a:ext>
                </a:extLst>
              </a:tr>
              <a:tr h="264462">
                <a:tc>
                  <a:txBody>
                    <a:bodyPr/>
                    <a:lstStyle/>
                    <a:p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12216</a:t>
                      </a:r>
                      <a:endParaRPr lang="zh-CN" alt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936828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765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xmlns="" id="{97287859-0408-4B6D-A680-B003CBB6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247" y="1427055"/>
            <a:ext cx="9704294" cy="484030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SG" sz="2400" dirty="0">
                <a:cs typeface="Arial" panose="020B0604020202020204" pitchFamily="34" charset="0"/>
              </a:rPr>
              <a:t>CEPC MDI components fit well with the requirements of accelerator physics.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SG" sz="2400" dirty="0">
                <a:cs typeface="Arial" panose="020B0604020202020204" pitchFamily="34" charset="0"/>
              </a:rPr>
              <a:t>Detector components and cost are not included.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SG" sz="2400" dirty="0">
                <a:cs typeface="Arial" panose="020B0604020202020204" pitchFamily="34" charset="0"/>
              </a:rPr>
              <a:t>Control and vacuum system are counted in the collider ring.</a:t>
            </a:r>
          </a:p>
          <a:p>
            <a:pPr>
              <a:spcBef>
                <a:spcPts val="2400"/>
              </a:spcBef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en-US" altLang="zh-SG" sz="2400" dirty="0">
                <a:cs typeface="Arial" panose="020B0604020202020204" pitchFamily="34" charset="0"/>
              </a:rPr>
              <a:t>The MDI cost included all accelerator </a:t>
            </a:r>
            <a:r>
              <a:rPr lang="en-US" altLang="zh-SG" sz="2400" dirty="0" err="1">
                <a:cs typeface="Arial" panose="020B0604020202020204" pitchFamily="34" charset="0"/>
              </a:rPr>
              <a:t>hardwares</a:t>
            </a:r>
            <a:r>
              <a:rPr lang="en-US" altLang="zh-SG" sz="2400" dirty="0">
                <a:cs typeface="Arial" panose="020B0604020202020204" pitchFamily="34" charset="0"/>
              </a:rPr>
              <a:t>, while without the common system (alignment, radiation protection, utilities, civil engineering).</a:t>
            </a:r>
            <a:endParaRPr lang="zh-SG" altLang="en-US" sz="2400" dirty="0">
              <a:cs typeface="Arial" panose="020B0604020202020204" pitchFamily="34" charset="0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xmlns="" id="{6280497B-3583-4AE2-B10F-766BF52A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9976635" cy="725470"/>
          </a:xfrm>
        </p:spPr>
        <p:txBody>
          <a:bodyPr/>
          <a:lstStyle/>
          <a:p>
            <a:pPr algn="ctr"/>
            <a:r>
              <a:rPr lang="en-US" altLang="zh-SG" sz="400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zh-SG" altLang="en-US" sz="4000" dirty="0">
              <a:solidFill>
                <a:srgbClr val="C00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54D01EBA-DE59-4BF1-AA8F-FCBD8047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Accelerator TDR Cost Review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228E2276-22FB-4D07-96FE-E845B3E51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9090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23591" y="2468311"/>
            <a:ext cx="48349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96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Thanks </a:t>
            </a:r>
            <a:endParaRPr lang="zh-CN" alt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86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491" y="1"/>
            <a:ext cx="10515600" cy="960582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layout and IR design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1636" y="5126181"/>
            <a:ext cx="11362509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 collider ring ~ 2 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Detector Interface (MDI) 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</a:t>
            </a:r>
            <a:r>
              <a:rPr lang="en-GB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7m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the IP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accelerator components inside the detector within the conical space of </a:t>
            </a:r>
            <a:r>
              <a:rPr lang="en-US" altLang="zh-CN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opending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angle: acos0.99.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Vacuum chamber ~ </a:t>
            </a:r>
            <a:r>
              <a:rPr lang="en-GB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0.7</a:t>
            </a:r>
            <a:r>
              <a:rPr lang="en-GB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around IP belongs to detector, while beyond to ~7m belongs to accelerator</a:t>
            </a:r>
            <a:endParaRPr lang="en-US" altLang="zh-CN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accelerator components</a:t>
            </a:r>
            <a:r>
              <a:rPr lang="en-US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SC magnets, anti-solenoid, cryostat, RVC, supporting system, IR vacuum chamber……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Detector components and cost </a:t>
            </a:r>
            <a:r>
              <a:rPr lang="en-GB" altLang="zh-CN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not </a:t>
            </a:r>
            <a:r>
              <a:rPr lang="en-GB" altLang="zh-CN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included in this talk.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50DF9364-1ADA-41DA-A6A2-6541B6267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5" y="1366982"/>
            <a:ext cx="6424287" cy="3352800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70EF6F1E-9ED1-4369-8747-C18C04CDF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06" y="1229924"/>
            <a:ext cx="3634437" cy="34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xmlns="" id="{E339AEF9-59F8-4ED8-A4D3-3F7F4B6AAB64}"/>
              </a:ext>
            </a:extLst>
          </p:cNvPr>
          <p:cNvSpPr/>
          <p:nvPr/>
        </p:nvSpPr>
        <p:spPr>
          <a:xfrm>
            <a:off x="2604655" y="1099127"/>
            <a:ext cx="701963" cy="42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ED73EE1E-DAC8-4D0D-8AFF-B752DAC19FC8}"/>
              </a:ext>
            </a:extLst>
          </p:cNvPr>
          <p:cNvSpPr/>
          <p:nvPr/>
        </p:nvSpPr>
        <p:spPr>
          <a:xfrm>
            <a:off x="2599642" y="4377522"/>
            <a:ext cx="701963" cy="42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xmlns="" id="{B64B78F1-DCAC-40BF-8E97-4A518B54E0C6}"/>
              </a:ext>
            </a:extLst>
          </p:cNvPr>
          <p:cNvSpPr/>
          <p:nvPr/>
        </p:nvSpPr>
        <p:spPr>
          <a:xfrm>
            <a:off x="3629891" y="4525818"/>
            <a:ext cx="1468582" cy="1939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箭头: 右 8">
            <a:extLst>
              <a:ext uri="{FF2B5EF4-FFF2-40B4-BE49-F238E27FC236}">
                <a16:creationId xmlns:a16="http://schemas.microsoft.com/office/drawing/2014/main" xmlns="" id="{877EEA7F-41EA-4340-B2DD-0AE95458F16E}"/>
              </a:ext>
            </a:extLst>
          </p:cNvPr>
          <p:cNvSpPr/>
          <p:nvPr/>
        </p:nvSpPr>
        <p:spPr>
          <a:xfrm>
            <a:off x="3629891" y="1174506"/>
            <a:ext cx="1468582" cy="1939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83254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5684" y="0"/>
            <a:ext cx="10515600" cy="923636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TDR parameters</a:t>
            </a:r>
            <a:endParaRPr lang="zh-CN" altLang="en-US" sz="4000" dirty="0">
              <a:solidFill>
                <a:srgbClr val="C00000"/>
              </a:solidFill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578389"/>
              </p:ext>
            </p:extLst>
          </p:nvPr>
        </p:nvGraphicFramePr>
        <p:xfrm>
          <a:off x="59634" y="1054713"/>
          <a:ext cx="12112485" cy="5740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5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07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9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57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9003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317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192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2039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3275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0528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870153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732759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815196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690592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</a:tblGrid>
              <a:tr h="826583"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range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Peak field</a:t>
                      </a:r>
                    </a:p>
                    <a:p>
                      <a:pPr algn="ctr"/>
                      <a:r>
                        <a:rPr lang="en-US" altLang="zh-CN" sz="900" dirty="0"/>
                        <a:t> in coil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Central field gradient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Bending</a:t>
                      </a:r>
                      <a:r>
                        <a:rPr lang="en-US" altLang="zh-CN" sz="900" baseline="0" dirty="0"/>
                        <a:t> 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angle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length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Beam</a:t>
                      </a:r>
                      <a:r>
                        <a:rPr lang="en-US" altLang="zh-CN" sz="900" baseline="0" dirty="0"/>
                        <a:t> stay clear region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Minimal distance between two aperture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Inner diameter of beam pipe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Outer diameter of beam pipe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(Horizontal)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Critical energy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</a:t>
                      </a:r>
                      <a:r>
                        <a:rPr lang="en-US" altLang="zh-CN" sz="900" baseline="0" dirty="0"/>
                        <a:t> power</a:t>
                      </a:r>
                    </a:p>
                    <a:p>
                      <a:pPr algn="ctr"/>
                      <a:r>
                        <a:rPr lang="en-US" altLang="zh-CN" sz="900" baseline="0" dirty="0"/>
                        <a:t>(</a:t>
                      </a:r>
                      <a:r>
                        <a:rPr lang="en-US" altLang="zh-CN" sz="900" dirty="0"/>
                        <a:t>Horizontal</a:t>
                      </a:r>
                      <a:r>
                        <a:rPr lang="en-US" altLang="zh-CN" sz="900" baseline="0" dirty="0"/>
                        <a:t>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SR power</a:t>
                      </a:r>
                    </a:p>
                    <a:p>
                      <a:pPr algn="ctr"/>
                      <a:r>
                        <a:rPr lang="en-US" altLang="zh-CN" sz="900" dirty="0"/>
                        <a:t>(Vertical)</a:t>
                      </a:r>
                      <a:endParaRPr lang="zh-CN" alt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258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L*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0~1.9m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1.9m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7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Crossing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33mrad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MDI length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</a:t>
                      </a:r>
                      <a:r>
                        <a:rPr lang="en-US" altLang="zh-CN" sz="900" dirty="0"/>
                        <a:t>7m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31374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Detector requirement</a:t>
                      </a:r>
                      <a:r>
                        <a:rPr lang="en-US" altLang="zh-CN" sz="900" baseline="0" dirty="0"/>
                        <a:t> of accelerator components</a:t>
                      </a:r>
                    </a:p>
                    <a:p>
                      <a:r>
                        <a:rPr lang="en-US" altLang="zh-CN" sz="900" baseline="0" dirty="0"/>
                        <a:t>in opening angle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900" kern="1200" dirty="0">
                          <a:effectLst/>
                        </a:rPr>
                        <a:t>8.11˚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Q1a/Q1b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3.5/2.7T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142/85T/m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14.9/18.2mm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62.71/105.28mm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20/23mm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26/29mm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724.7/663.1keV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396.3/263keV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212.2/239.23W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99.9/42.8W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Q2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3.7T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96.7T/m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24.48mm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155.11mm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32mm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38mm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675.2keV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499.4keV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472.9W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135.1W</a:t>
                      </a:r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Lumical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0.94~1.11m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/>
                        <a:t>0.16m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before Q1a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8.8T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 Q1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Anti-solenoid</a:t>
                      </a:r>
                      <a:r>
                        <a:rPr lang="en-US" altLang="zh-CN" sz="900" baseline="0" dirty="0"/>
                        <a:t> Q2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3T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Beryllium pipe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sym typeface="Symbol" panose="05050102010706020507" pitchFamily="18" charset="2"/>
                        </a:rPr>
                        <a:t>85</a:t>
                      </a:r>
                      <a:r>
                        <a:rPr lang="en-US" altLang="zh-CN" sz="900" dirty="0"/>
                        <a:t>mm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20mm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Last</a:t>
                      </a:r>
                      <a:r>
                        <a:rPr lang="en-US" altLang="zh-CN" sz="900" baseline="0" dirty="0"/>
                        <a:t> B upstream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64.97~153.5m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0.77mrad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88.5m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33.3keV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8983">
                <a:tc>
                  <a:txBody>
                    <a:bodyPr/>
                    <a:lstStyle/>
                    <a:p>
                      <a:r>
                        <a:rPr lang="en-US" altLang="zh-CN" sz="900" dirty="0"/>
                        <a:t>First B downstream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44.4~102m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1.17mrad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57.6m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77.9keV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</a:t>
                      </a:r>
                      <a:r>
                        <a:rPr lang="en-US" altLang="zh-CN" sz="900" dirty="0" err="1"/>
                        <a:t>QDa</a:t>
                      </a:r>
                      <a:r>
                        <a:rPr lang="en-US" altLang="zh-CN" sz="900" dirty="0"/>
                        <a:t>/</a:t>
                      </a:r>
                      <a:r>
                        <a:rPr lang="en-US" altLang="zh-CN" sz="900" dirty="0" err="1"/>
                        <a:t>QDb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1.21m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1.19/1.31W</a:t>
                      </a:r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>
                        <a:latin typeface="+mn-lt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6166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within 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1.5m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2.39W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59450">
                <a:tc>
                  <a:txBody>
                    <a:bodyPr/>
                    <a:lstStyle/>
                    <a:p>
                      <a:r>
                        <a:rPr lang="en-US" altLang="zh-CN" sz="900" dirty="0" err="1"/>
                        <a:t>Beampipe</a:t>
                      </a:r>
                      <a:r>
                        <a:rPr lang="en-US" altLang="zh-CN" sz="900" dirty="0"/>
                        <a:t> between</a:t>
                      </a:r>
                      <a:r>
                        <a:rPr lang="en-US" altLang="zh-CN" sz="900" baseline="0" dirty="0"/>
                        <a:t> QD0/QF1</a:t>
                      </a:r>
                      <a:endParaRPr lang="zh-CN" altLang="en-US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0.3m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900" dirty="0"/>
                        <a:t>26.5W</a:t>
                      </a:r>
                      <a:endParaRPr lang="zh-CN" altLang="en-US" sz="9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9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679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xmlns="" id="{20EEE55D-723D-4DA2-899E-724B67655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MDI TDR Optics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6D8340E6-3097-4585-8382-F9F082C78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569B-B270-4654-A3DE-FA219C32EB79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6EB36EE7-6909-4A89-BBC9-18ED59841A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018" y="1216471"/>
            <a:ext cx="7278255" cy="513988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DB4EE670-4CD0-4048-B942-3F9938D224AA}"/>
              </a:ext>
            </a:extLst>
          </p:cNvPr>
          <p:cNvSpPr txBox="1"/>
          <p:nvPr/>
        </p:nvSpPr>
        <p:spPr>
          <a:xfrm>
            <a:off x="666712" y="1764253"/>
            <a:ext cx="4764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MDI SC magnets: Q1a, Q1b, Q2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Q1a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=L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Q1b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=1.21m, L</a:t>
            </a:r>
            <a:r>
              <a:rPr lang="en-US" altLang="zh-CN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=1.5m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No bending magnets and </a:t>
            </a:r>
            <a:r>
              <a:rPr lang="en-US" altLang="zh-CN" sz="2000" dirty="0" err="1">
                <a:latin typeface="Arial" panose="020B0604020202020204" pitchFamily="34" charset="0"/>
                <a:cs typeface="Arial" panose="020B0604020202020204" pitchFamily="34" charset="0"/>
              </a:rPr>
              <a:t>sextupoles</a:t>
            </a:r>
            <a:endParaRPr lang="en-US" altLang="zh-CN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x=0.3m  </a:t>
            </a:r>
            <a:r>
              <a:rPr lang="el-GR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β</a:t>
            </a: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y=0.001m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AA13F54-F53E-47E3-9B9B-1D26C5C652D1}"/>
              </a:ext>
            </a:extLst>
          </p:cNvPr>
          <p:cNvSpPr/>
          <p:nvPr/>
        </p:nvSpPr>
        <p:spPr>
          <a:xfrm>
            <a:off x="7429730" y="130249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Q1a</a:t>
            </a:r>
            <a:endParaRPr lang="zh-CN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89E1B12-8C8E-447D-B6F2-AC012E281383}"/>
              </a:ext>
            </a:extLst>
          </p:cNvPr>
          <p:cNvSpPr/>
          <p:nvPr/>
        </p:nvSpPr>
        <p:spPr>
          <a:xfrm>
            <a:off x="8131694" y="1302497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Q1b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33988D11-13EF-451B-B1D8-254828E023AA}"/>
              </a:ext>
            </a:extLst>
          </p:cNvPr>
          <p:cNvSpPr/>
          <p:nvPr/>
        </p:nvSpPr>
        <p:spPr>
          <a:xfrm>
            <a:off x="9000845" y="1117831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Q2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1902BCE1-4E7A-4DF0-B23E-A5DE7C052A46}"/>
              </a:ext>
            </a:extLst>
          </p:cNvPr>
          <p:cNvSpPr txBox="1"/>
          <p:nvPr/>
        </p:nvSpPr>
        <p:spPr>
          <a:xfrm>
            <a:off x="6534270" y="1302497"/>
            <a:ext cx="544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148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Superconducting magnets</a:t>
            </a: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xmlns="" id="{EFC55330-7ED0-4ECD-A65C-1085D4FC6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464875"/>
              </p:ext>
            </p:extLst>
          </p:nvPr>
        </p:nvGraphicFramePr>
        <p:xfrm>
          <a:off x="360981" y="1610714"/>
          <a:ext cx="7962889" cy="23817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67467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63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47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34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434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8849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77206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9316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Magnet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Central field gradient (T/m)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Magnetic length (m)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Width of GFR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Outer</a:t>
                      </a:r>
                      <a:r>
                        <a:rPr lang="en-US" altLang="zh-CN" sz="1600" baseline="0" dirty="0">
                          <a:effectLst/>
                        </a:rPr>
                        <a:t> diameter of beam pipe (mm)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Dipole field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Minimal distance between two aperture beam lines (mm)</a:t>
                      </a:r>
                      <a:endParaRPr lang="zh-CN" sz="16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Q1a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600" dirty="0">
                          <a:effectLst/>
                        </a:rPr>
                        <a:t>142.3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14.92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26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&lt;30 </a:t>
                      </a:r>
                      <a:r>
                        <a:rPr lang="en-US" altLang="zh-CN" sz="1600" dirty="0" err="1">
                          <a:effectLst/>
                        </a:rPr>
                        <a:t>Gs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62.71</a:t>
                      </a:r>
                      <a:endParaRPr lang="zh-CN" sz="16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Q1b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85.4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1.21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18.17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29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effectLst/>
                        </a:rPr>
                        <a:t>&lt;30 </a:t>
                      </a:r>
                      <a:r>
                        <a:rPr lang="en-US" altLang="zh-CN" sz="1600" dirty="0" err="1">
                          <a:effectLst/>
                        </a:rPr>
                        <a:t>Gs</a:t>
                      </a:r>
                      <a:endParaRPr lang="zh-CN" alt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105.28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00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Q2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96.7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1.5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24.48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38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&lt;30 </a:t>
                      </a:r>
                      <a:r>
                        <a:rPr lang="en-US" altLang="zh-CN" sz="1600" dirty="0" err="1">
                          <a:effectLst/>
                        </a:rPr>
                        <a:t>Gs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54005" marB="54005" anchor="ctr" anchorCtr="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altLang="zh-CN" sz="1600" dirty="0">
                          <a:effectLst/>
                        </a:rPr>
                        <a:t>155.11</a:t>
                      </a:r>
                      <a:endParaRPr lang="zh-CN" sz="16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xmlns="" id="{78D52705-242B-4FB5-B952-62872F7DE93C}"/>
              </a:ext>
            </a:extLst>
          </p:cNvPr>
          <p:cNvSpPr/>
          <p:nvPr/>
        </p:nvSpPr>
        <p:spPr>
          <a:xfrm>
            <a:off x="840509" y="1209759"/>
            <a:ext cx="85267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TDR requirements of Interaction Region quadrupole magnets for Higgs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257772FB-F60C-48A4-B3CD-B5DEA7278D01}"/>
              </a:ext>
            </a:extLst>
          </p:cNvPr>
          <p:cNvPicPr/>
          <p:nvPr/>
        </p:nvPicPr>
        <p:blipFill rotWithShape="1">
          <a:blip r:embed="rId2"/>
          <a:srcRect l="6648" t="21407" r="4685" b="43550"/>
          <a:stretch/>
        </p:blipFill>
        <p:spPr bwMode="auto">
          <a:xfrm>
            <a:off x="977610" y="4304809"/>
            <a:ext cx="10452427" cy="20590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B58A5C5B-10EA-4FDA-BCB3-0E3EE364C9E7}"/>
              </a:ext>
            </a:extLst>
          </p:cNvPr>
          <p:cNvSpPr/>
          <p:nvPr/>
        </p:nvSpPr>
        <p:spPr>
          <a:xfrm>
            <a:off x="8634953" y="1316636"/>
            <a:ext cx="349105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reduce the magnet size, energy and cost,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anti-solenoid is divided into a total of 29 sections with different inner coil diameters.</a:t>
            </a: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sections are connected in series, but the current of some sections of the anti-solenoid can be adjusted using auxiliary power supplies.    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84E95FB7-B150-40B4-A753-480C22171E10}"/>
              </a:ext>
            </a:extLst>
          </p:cNvPr>
          <p:cNvSpPr/>
          <p:nvPr/>
        </p:nvSpPr>
        <p:spPr>
          <a:xfrm>
            <a:off x="8587819" y="1272684"/>
            <a:ext cx="3585325" cy="2969199"/>
          </a:xfrm>
          <a:prstGeom prst="rect">
            <a:avLst/>
          </a:prstGeom>
          <a:solidFill>
            <a:schemeClr val="accent5">
              <a:alpha val="9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1782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696F43C3-44FA-4BAE-8082-E64EF84405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258469"/>
              </p:ext>
            </p:extLst>
          </p:nvPr>
        </p:nvGraphicFramePr>
        <p:xfrm>
          <a:off x="616527" y="1413164"/>
          <a:ext cx="10958945" cy="50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886">
                  <a:extLst>
                    <a:ext uri="{9D8B030D-6E8A-4147-A177-3AD203B41FA5}">
                      <a16:colId xmlns:a16="http://schemas.microsoft.com/office/drawing/2014/main" xmlns="" val="4004887496"/>
                    </a:ext>
                  </a:extLst>
                </a:gridCol>
                <a:gridCol w="1871776">
                  <a:extLst>
                    <a:ext uri="{9D8B030D-6E8A-4147-A177-3AD203B41FA5}">
                      <a16:colId xmlns:a16="http://schemas.microsoft.com/office/drawing/2014/main" xmlns="" val="2076629135"/>
                    </a:ext>
                  </a:extLst>
                </a:gridCol>
                <a:gridCol w="1041553">
                  <a:extLst>
                    <a:ext uri="{9D8B030D-6E8A-4147-A177-3AD203B41FA5}">
                      <a16:colId xmlns:a16="http://schemas.microsoft.com/office/drawing/2014/main" xmlns="" val="30449475"/>
                    </a:ext>
                  </a:extLst>
                </a:gridCol>
                <a:gridCol w="1283072">
                  <a:extLst>
                    <a:ext uri="{9D8B030D-6E8A-4147-A177-3AD203B41FA5}">
                      <a16:colId xmlns:a16="http://schemas.microsoft.com/office/drawing/2014/main" xmlns="" val="3218781136"/>
                    </a:ext>
                  </a:extLst>
                </a:gridCol>
                <a:gridCol w="1977441">
                  <a:extLst>
                    <a:ext uri="{9D8B030D-6E8A-4147-A177-3AD203B41FA5}">
                      <a16:colId xmlns:a16="http://schemas.microsoft.com/office/drawing/2014/main" xmlns="" val="2706068900"/>
                    </a:ext>
                  </a:extLst>
                </a:gridCol>
                <a:gridCol w="1147217">
                  <a:extLst>
                    <a:ext uri="{9D8B030D-6E8A-4147-A177-3AD203B41FA5}">
                      <a16:colId xmlns:a16="http://schemas.microsoft.com/office/drawing/2014/main" xmlns="" val="3723033668"/>
                    </a:ext>
                  </a:extLst>
                </a:gridCol>
              </a:tblGrid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Component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type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unit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number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Unit price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price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119027180"/>
                  </a:ext>
                </a:extLst>
              </a:tr>
              <a:tr h="78807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Superconducting combined function magnets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950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3800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175634208"/>
                  </a:ext>
                </a:extLst>
              </a:tr>
              <a:tr h="788070"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Q1a,</a:t>
                      </a:r>
                      <a:r>
                        <a:rPr lang="en-US" altLang="zh-CN" sz="2000" baseline="0" dirty="0" smtClean="0"/>
                        <a:t> Q1b, Q2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140/150/200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 smtClean="0"/>
                        <a:t>1960</a:t>
                      </a:r>
                      <a:endParaRPr lang="zh-CN" altLang="en-US" sz="2000" dirty="0"/>
                    </a:p>
                  </a:txBody>
                  <a:tcPr anchor="ctr" anchorCtr="1"/>
                </a:tc>
              </a:tr>
              <a:tr h="78807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Anti-solenoid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Max 8.6T, 5.1m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One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240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960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877403750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Corrector coil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50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406215355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Assembly and inspection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One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50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677146679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Cryogenic horizontal test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One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70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280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92271663"/>
                  </a:ext>
                </a:extLst>
              </a:tr>
              <a:tr h="78807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Quench detection and protection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One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50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727486520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F2C6D65-A762-41B8-8928-890B15AF444E}"/>
              </a:ext>
            </a:extLst>
          </p:cNvPr>
          <p:cNvSpPr txBox="1"/>
          <p:nvPr/>
        </p:nvSpPr>
        <p:spPr>
          <a:xfrm>
            <a:off x="3331280" y="141953"/>
            <a:ext cx="50425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Magnet system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67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xmlns="" id="{696F43C3-44FA-4BAE-8082-E64EF844058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33400" y="1839293"/>
          <a:ext cx="10958945" cy="3486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7886">
                  <a:extLst>
                    <a:ext uri="{9D8B030D-6E8A-4147-A177-3AD203B41FA5}">
                      <a16:colId xmlns:a16="http://schemas.microsoft.com/office/drawing/2014/main" xmlns="" val="4004887496"/>
                    </a:ext>
                  </a:extLst>
                </a:gridCol>
                <a:gridCol w="1871776">
                  <a:extLst>
                    <a:ext uri="{9D8B030D-6E8A-4147-A177-3AD203B41FA5}">
                      <a16:colId xmlns:a16="http://schemas.microsoft.com/office/drawing/2014/main" xmlns="" val="2076629135"/>
                    </a:ext>
                  </a:extLst>
                </a:gridCol>
                <a:gridCol w="1041553">
                  <a:extLst>
                    <a:ext uri="{9D8B030D-6E8A-4147-A177-3AD203B41FA5}">
                      <a16:colId xmlns:a16="http://schemas.microsoft.com/office/drawing/2014/main" xmlns="" val="30449475"/>
                    </a:ext>
                  </a:extLst>
                </a:gridCol>
                <a:gridCol w="1283072">
                  <a:extLst>
                    <a:ext uri="{9D8B030D-6E8A-4147-A177-3AD203B41FA5}">
                      <a16:colId xmlns:a16="http://schemas.microsoft.com/office/drawing/2014/main" xmlns="" val="3218781136"/>
                    </a:ext>
                  </a:extLst>
                </a:gridCol>
                <a:gridCol w="1977441">
                  <a:extLst>
                    <a:ext uri="{9D8B030D-6E8A-4147-A177-3AD203B41FA5}">
                      <a16:colId xmlns:a16="http://schemas.microsoft.com/office/drawing/2014/main" xmlns="" val="2706068900"/>
                    </a:ext>
                  </a:extLst>
                </a:gridCol>
                <a:gridCol w="1147217">
                  <a:extLst>
                    <a:ext uri="{9D8B030D-6E8A-4147-A177-3AD203B41FA5}">
                      <a16:colId xmlns:a16="http://schemas.microsoft.com/office/drawing/2014/main" xmlns="" val="3723033668"/>
                    </a:ext>
                  </a:extLst>
                </a:gridCol>
              </a:tblGrid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Component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type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unit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number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Unit price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price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119027180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MDI-SC magnet power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516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126020615"/>
                  </a:ext>
                </a:extLst>
              </a:tr>
              <a:tr h="78807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SCQ-1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2200A/12V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8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22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176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175634208"/>
                  </a:ext>
                </a:extLst>
              </a:tr>
              <a:tr h="78807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SCQ-2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1800A/12V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80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877403750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Anti-solenoid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dirty="0"/>
                        <a:t>1800A/12V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4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20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80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2406215355"/>
                  </a:ext>
                </a:extLst>
              </a:tr>
              <a:tr h="477580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Corrector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120A/14V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Set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72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2.5</a:t>
                      </a:r>
                      <a:endParaRPr lang="zh-CN" altLang="en-US" sz="2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180</a:t>
                      </a:r>
                      <a:endParaRPr lang="zh-CN" altLang="en-US" sz="2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3677146679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F2C6D65-A762-41B8-8928-890B15AF444E}"/>
              </a:ext>
            </a:extLst>
          </p:cNvPr>
          <p:cNvSpPr txBox="1"/>
          <p:nvPr/>
        </p:nvSpPr>
        <p:spPr>
          <a:xfrm>
            <a:off x="1537854" y="144374"/>
            <a:ext cx="895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Magnet Power Supplies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6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xmlns="" id="{FE29B797-982C-44F1-9692-2EF7C2615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6535225"/>
              </p:ext>
            </p:extLst>
          </p:nvPr>
        </p:nvGraphicFramePr>
        <p:xfrm>
          <a:off x="879763" y="1209081"/>
          <a:ext cx="10432474" cy="5446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8627">
                  <a:extLst>
                    <a:ext uri="{9D8B030D-6E8A-4147-A177-3AD203B41FA5}">
                      <a16:colId xmlns:a16="http://schemas.microsoft.com/office/drawing/2014/main" xmlns="" val="122200385"/>
                    </a:ext>
                  </a:extLst>
                </a:gridCol>
                <a:gridCol w="1177593">
                  <a:extLst>
                    <a:ext uri="{9D8B030D-6E8A-4147-A177-3AD203B41FA5}">
                      <a16:colId xmlns:a16="http://schemas.microsoft.com/office/drawing/2014/main" xmlns="" val="2099123967"/>
                    </a:ext>
                  </a:extLst>
                </a:gridCol>
                <a:gridCol w="1965418">
                  <a:extLst>
                    <a:ext uri="{9D8B030D-6E8A-4147-A177-3AD203B41FA5}">
                      <a16:colId xmlns:a16="http://schemas.microsoft.com/office/drawing/2014/main" xmlns="" val="106643239"/>
                    </a:ext>
                  </a:extLst>
                </a:gridCol>
                <a:gridCol w="1965418">
                  <a:extLst>
                    <a:ext uri="{9D8B030D-6E8A-4147-A177-3AD203B41FA5}">
                      <a16:colId xmlns:a16="http://schemas.microsoft.com/office/drawing/2014/main" xmlns="" val="1414799532"/>
                    </a:ext>
                  </a:extLst>
                </a:gridCol>
                <a:gridCol w="1965418">
                  <a:extLst>
                    <a:ext uri="{9D8B030D-6E8A-4147-A177-3AD203B41FA5}">
                      <a16:colId xmlns:a16="http://schemas.microsoft.com/office/drawing/2014/main" xmlns="" val="277593375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Components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Unit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Number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Unit price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Total price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94278587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MDI-</a:t>
                      </a:r>
                      <a:r>
                        <a:rPr lang="en-US" altLang="zh-CN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Cryogenics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r>
                        <a:rPr lang="en-US" altLang="zh-CN" sz="2000" b="0" i="0" u="none" strike="noStrike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4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1250</a:t>
                      </a:r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5000</a:t>
                      </a:r>
                      <a:endParaRPr lang="en-US" altLang="zh-CN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603424346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Cryostat</a:t>
                      </a:r>
                      <a:endParaRPr lang="zh-CN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380.00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37091420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Assembly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180.00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359955466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69826490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Testing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481283209"/>
                  </a:ext>
                </a:extLst>
              </a:tr>
              <a:tr h="33289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Molecular pump unit (dry pump front stage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935462074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Current lead</a:t>
                      </a:r>
                      <a:endParaRPr lang="zh-CN" alt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870.00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186268135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Current lead tower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119744393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Low temperature valve box 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120.00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519784177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Measurement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80.00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055857413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Testing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958011812"/>
                  </a:ext>
                </a:extLst>
              </a:tr>
              <a:tr h="33289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Molecular pump unit (dry pump front stage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560521935"/>
                  </a:ext>
                </a:extLst>
              </a:tr>
              <a:tr h="33289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lead helium flow controller and related devices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200.00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683436369"/>
                  </a:ext>
                </a:extLst>
              </a:tr>
              <a:tr h="31121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Control</a:t>
                      </a:r>
                      <a:endParaRPr lang="zh-CN" altLang="en-US" sz="18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Set</a:t>
                      </a:r>
                      <a:endParaRPr lang="zh-CN" altLang="en-US" sz="2000" b="0" i="0" u="none" strike="noStrike" dirty="0"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150.00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15359082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BB98279D-48B1-460F-A9F9-5850D17E70BE}"/>
              </a:ext>
            </a:extLst>
          </p:cNvPr>
          <p:cNvSpPr txBox="1"/>
          <p:nvPr/>
        </p:nvSpPr>
        <p:spPr>
          <a:xfrm>
            <a:off x="2753020" y="119398"/>
            <a:ext cx="62765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Cryogenics system</a:t>
            </a:r>
            <a:endParaRPr lang="zh-CN" altLang="en-US" sz="40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33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内容占位符 2">
            <a:extLst>
              <a:ext uri="{FF2B5EF4-FFF2-40B4-BE49-F238E27FC236}">
                <a16:creationId xmlns:a16="http://schemas.microsoft.com/office/drawing/2014/main" xmlns="" id="{92FF5B45-84C6-4A11-A910-429505790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356" y="5296050"/>
            <a:ext cx="7173808" cy="14190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Beam loss particle distribution with collimator design.</a:t>
            </a:r>
            <a:endParaRPr lang="en-US" altLang="zh-CN" sz="1400" b="0" dirty="0">
              <a:latin typeface="Arial" panose="020B0604020202020204" pitchFamily="34" charset="0"/>
              <a:cs typeface="Arial" panose="020B0604020202020204" pitchFamily="34" charset="0"/>
              <a:sym typeface="Symbol" panose="05050102010706020507" pitchFamily="18" charset="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Collimator design meet requirements of beam-stay-clear region, impedance, phase </a:t>
            </a:r>
            <a:r>
              <a:rPr lang="en-US" altLang="zh-CN" sz="1400" b="0" dirty="0" err="1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etc</a:t>
            </a:r>
            <a:r>
              <a:rPr lang="en-US" altLang="zh-CN" sz="1400" b="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4 sets of collimators were implemented per IP per Ring(16 in total)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kumimoji="1" lang="en-US" altLang="zh-CN" sz="1400" dirty="0">
                <a:cs typeface="Arial" panose="020B0604020202020204" pitchFamily="34" charset="0"/>
              </a:rPr>
              <a:t>2 sets are horizontal(4mm radius), 2 sets are vertical(3mm radius).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kumimoji="1" lang="en-US" altLang="zh-CN" sz="1400" b="0" dirty="0">
                <a:latin typeface="Arial" panose="020B0604020202020204" pitchFamily="34" charset="0"/>
                <a:cs typeface="Arial" panose="020B0604020202020204" pitchFamily="34" charset="0"/>
              </a:rPr>
              <a:t>One more upstream horizontal collimator sets were implemented to mitigate the Beam-Gas background</a:t>
            </a:r>
            <a:endParaRPr kumimoji="1" lang="zh-CN" altLang="en-US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Radiation background</a:t>
            </a:r>
            <a:endParaRPr lang="zh-CN" altLang="en-US" sz="4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16884" y="1232452"/>
            <a:ext cx="717380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Including Radiative Bhabha scattering, Beam-Gas scattering, Beam Thermal Photon scattering.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Beam loss background from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Beamstrahlung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 almost no in upstream IP, but mainly from pair-production distribution.</a:t>
            </a:r>
          </a:p>
        </p:txBody>
      </p:sp>
      <p:pic>
        <p:nvPicPr>
          <p:cNvPr id="7" name="图片 6" descr="图表, 直方图&#10;&#10;描述已自动生成">
            <a:extLst>
              <a:ext uri="{FF2B5EF4-FFF2-40B4-BE49-F238E27FC236}">
                <a16:creationId xmlns:a16="http://schemas.microsoft.com/office/drawing/2014/main" xmlns="" id="{70DFFDBD-A055-4C57-ACF7-6B14B2F210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630" y="4051902"/>
            <a:ext cx="3740486" cy="27955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8FC2E74-B414-40BE-9B5E-A1428C9E0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1084670"/>
            <a:ext cx="3885661" cy="2967232"/>
          </a:xfrm>
          <a:prstGeom prst="rect">
            <a:avLst/>
          </a:prstGeom>
        </p:spPr>
      </p:pic>
      <p:graphicFrame>
        <p:nvGraphicFramePr>
          <p:cNvPr id="12" name="内容占位符 3">
            <a:extLst>
              <a:ext uri="{FF2B5EF4-FFF2-40B4-BE49-F238E27FC236}">
                <a16:creationId xmlns:a16="http://schemas.microsoft.com/office/drawing/2014/main" xmlns="" id="{03C1E873-B7AE-4FBE-9C08-5FDD6B40B0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006669"/>
              </p:ext>
            </p:extLst>
          </p:nvPr>
        </p:nvGraphicFramePr>
        <p:xfrm>
          <a:off x="316884" y="2450007"/>
          <a:ext cx="7190752" cy="2705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8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98844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17840"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name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Position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Distance</a:t>
                      </a:r>
                      <a:r>
                        <a:rPr lang="en-US" altLang="zh-CN" sz="800" baseline="0"/>
                        <a:t> to IP/m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Beta function/m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Horizontal Dispersion/m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Phase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BSC/2/m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Range of half width allowed/mm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APTX1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D1I.785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44611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164.00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D1I.788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44680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164.25</a:t>
                      </a:r>
                      <a:endParaRPr lang="zh-CN" altLang="en-US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APTY1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D1I.791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44745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105.37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165.18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0.0036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0.156~3.6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APTY2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D1I.794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44817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113.83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165.43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0.0036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0.156~3.6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APTX3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1729.66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6.85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APTX4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D1O.8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1798.24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0.12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7.10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1~6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APTY3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D1O.10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1832.52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0.25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7.22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0.069~3.3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APTY4</a:t>
                      </a:r>
                      <a:endParaRPr lang="zh-CN" altLang="en-US" sz="8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D1O.14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1901.1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20.7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0.25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7.47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0.00182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0.069~3.3</a:t>
                      </a:r>
                      <a:endParaRPr lang="en-US" altLang="zh-CN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0874">
                <a:tc>
                  <a:txBody>
                    <a:bodyPr/>
                    <a:lstStyle/>
                    <a:p>
                      <a:r>
                        <a:rPr lang="en-US" altLang="zh-CN" sz="800"/>
                        <a:t>APTX5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DMBV01IRU0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56.3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196.59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362.86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/>
                        <a:t>0.01178</a:t>
                      </a:r>
                      <a:endParaRPr lang="zh-CN" altLang="en-US" sz="8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sz="800" dirty="0"/>
                        <a:t>2.9~11.78</a:t>
                      </a:r>
                      <a:endParaRPr lang="en-US" altLang="zh-CN" sz="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xmlns="" id="{6412EB4C-66B1-4E84-8390-793048FEE5EA}"/>
              </a:ext>
            </a:extLst>
          </p:cNvPr>
          <p:cNvSpPr/>
          <p:nvPr/>
        </p:nvSpPr>
        <p:spPr>
          <a:xfrm>
            <a:off x="9210722" y="4343461"/>
            <a:ext cx="173957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1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Pair-Production Distribution</a:t>
            </a:r>
            <a:endParaRPr lang="zh-CN" altLang="en-US" sz="1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51739"/>
      </p:ext>
    </p:extLst>
  </p:cSld>
  <p:clrMapOvr>
    <a:masterClrMapping/>
  </p:clrMapOvr>
</p:sld>
</file>

<file path=ppt/theme/theme1.xml><?xml version="1.0" encoding="utf-8"?>
<a:theme xmlns:a="http://schemas.openxmlformats.org/drawingml/2006/main" name="lCEG">
  <a:themeElements>
    <a:clrScheme name="lCEG 3">
      <a:dk1>
        <a:srgbClr val="2B166E"/>
      </a:dk1>
      <a:lt1>
        <a:srgbClr val="FFFFFF"/>
      </a:lt1>
      <a:dk2>
        <a:srgbClr val="3F9D6C"/>
      </a:dk2>
      <a:lt2>
        <a:srgbClr val="DDDDDD"/>
      </a:lt2>
      <a:accent1>
        <a:srgbClr val="5BCD81"/>
      </a:accent1>
      <a:accent2>
        <a:srgbClr val="3399FF"/>
      </a:accent2>
      <a:accent3>
        <a:srgbClr val="FFFFFF"/>
      </a:accent3>
      <a:accent4>
        <a:srgbClr val="23115D"/>
      </a:accent4>
      <a:accent5>
        <a:srgbClr val="B5E3C1"/>
      </a:accent5>
      <a:accent6>
        <a:srgbClr val="2D8AE7"/>
      </a:accent6>
      <a:hlink>
        <a:srgbClr val="6666FF"/>
      </a:hlink>
      <a:folHlink>
        <a:srgbClr val="6C9BBE"/>
      </a:folHlink>
    </a:clrScheme>
    <a:fontScheme name="lCEG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>
                <a:alpha val="0"/>
              </a:schemeClr>
            </a:gs>
            <a:gs pos="50000">
              <a:srgbClr val="FF9900"/>
            </a:gs>
            <a:gs pos="100000">
              <a:schemeClr val="bg1">
                <a:alpha val="0"/>
              </a:schemeClr>
            </a:gs>
          </a:gsLst>
          <a:lin ang="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Tx/>
          <a:buFont typeface="Wingdings" panose="05000000000000000000" pitchFamily="2" charset="2"/>
          <a:buNone/>
          <a:tabLst/>
          <a:defRPr kumimoji="0" lang="en-US" altLang="zh-CN" sz="2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CEG 1">
        <a:dk1>
          <a:srgbClr val="2B166E"/>
        </a:dk1>
        <a:lt1>
          <a:srgbClr val="FFFFFF"/>
        </a:lt1>
        <a:dk2>
          <a:srgbClr val="336699"/>
        </a:dk2>
        <a:lt2>
          <a:srgbClr val="DDDDDD"/>
        </a:lt2>
        <a:accent1>
          <a:srgbClr val="458F8F"/>
        </a:accent1>
        <a:accent2>
          <a:srgbClr val="CCCC00"/>
        </a:accent2>
        <a:accent3>
          <a:srgbClr val="FFFFFF"/>
        </a:accent3>
        <a:accent4>
          <a:srgbClr val="23115D"/>
        </a:accent4>
        <a:accent5>
          <a:srgbClr val="B0C6C6"/>
        </a:accent5>
        <a:accent6>
          <a:srgbClr val="B9B900"/>
        </a:accent6>
        <a:hlink>
          <a:srgbClr val="9999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2">
        <a:dk1>
          <a:srgbClr val="666633"/>
        </a:dk1>
        <a:lt1>
          <a:srgbClr val="FFFFFF"/>
        </a:lt1>
        <a:dk2>
          <a:srgbClr val="000066"/>
        </a:dk2>
        <a:lt2>
          <a:srgbClr val="F7F4D5"/>
        </a:lt2>
        <a:accent1>
          <a:srgbClr val="C86C62"/>
        </a:accent1>
        <a:accent2>
          <a:srgbClr val="D3A5DF"/>
        </a:accent2>
        <a:accent3>
          <a:srgbClr val="FFFFFF"/>
        </a:accent3>
        <a:accent4>
          <a:srgbClr val="56562A"/>
        </a:accent4>
        <a:accent5>
          <a:srgbClr val="E0BAB7"/>
        </a:accent5>
        <a:accent6>
          <a:srgbClr val="BF95CA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CEG 3">
        <a:dk1>
          <a:srgbClr val="2B166E"/>
        </a:dk1>
        <a:lt1>
          <a:srgbClr val="FFFFFF"/>
        </a:lt1>
        <a:dk2>
          <a:srgbClr val="3F9D6C"/>
        </a:dk2>
        <a:lt2>
          <a:srgbClr val="DDDDDD"/>
        </a:lt2>
        <a:accent1>
          <a:srgbClr val="5BCD81"/>
        </a:accent1>
        <a:accent2>
          <a:srgbClr val="3399FF"/>
        </a:accent2>
        <a:accent3>
          <a:srgbClr val="FFFFFF"/>
        </a:accent3>
        <a:accent4>
          <a:srgbClr val="23115D"/>
        </a:accent4>
        <a:accent5>
          <a:srgbClr val="B5E3C1"/>
        </a:accent5>
        <a:accent6>
          <a:srgbClr val="2D8AE7"/>
        </a:accent6>
        <a:hlink>
          <a:srgbClr val="6666FF"/>
        </a:hlink>
        <a:folHlink>
          <a:srgbClr val="6C9BB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.pptx" id="{48CD4846-5737-4F7E-AC10-F5E91CB48ABC}" vid="{0F430548-8C5E-407D-8010-57DC075F1096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5175</TotalTime>
  <Words>1235</Words>
  <Application>Microsoft Office PowerPoint</Application>
  <PresentationFormat>宽屏</PresentationFormat>
  <Paragraphs>573</Paragraphs>
  <Slides>18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等线</vt:lpstr>
      <vt:lpstr>宋体</vt:lpstr>
      <vt:lpstr>微软雅黑</vt:lpstr>
      <vt:lpstr>Arial</vt:lpstr>
      <vt:lpstr>Arial Black</vt:lpstr>
      <vt:lpstr>Calibri</vt:lpstr>
      <vt:lpstr>Symbol</vt:lpstr>
      <vt:lpstr>Times New Roman</vt:lpstr>
      <vt:lpstr>Verdana</vt:lpstr>
      <vt:lpstr>Wingdings</vt:lpstr>
      <vt:lpstr>lCEG</vt:lpstr>
      <vt:lpstr>Office 主题</vt:lpstr>
      <vt:lpstr>Image</vt:lpstr>
      <vt:lpstr>PowerPoint 演示文稿</vt:lpstr>
      <vt:lpstr>MDI layout and IR design</vt:lpstr>
      <vt:lpstr>MDI TDR parameters</vt:lpstr>
      <vt:lpstr>MDI TDR Optics</vt:lpstr>
      <vt:lpstr>IR Superconducting magnets</vt:lpstr>
      <vt:lpstr>PowerPoint 演示文稿</vt:lpstr>
      <vt:lpstr>PowerPoint 演示文稿</vt:lpstr>
      <vt:lpstr>PowerPoint 演示文稿</vt:lpstr>
      <vt:lpstr>Radiation background</vt:lpstr>
      <vt:lpstr>Movable collimators</vt:lpstr>
      <vt:lpstr>SC magnet support system</vt:lpstr>
      <vt:lpstr>Mechanical system</vt:lpstr>
      <vt:lpstr>IP BPM</vt:lpstr>
      <vt:lpstr>Instrumentation</vt:lpstr>
      <vt:lpstr>Vacuum system</vt:lpstr>
      <vt:lpstr>MDI cost summary</vt:lpstr>
      <vt:lpstr>Summary</vt:lpstr>
      <vt:lpstr>PowerPoint 演示文稿</vt:lpstr>
    </vt:vector>
  </TitlesOfParts>
  <Company>ihep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Machine-detecter Interface of CEPC double ring</dc:title>
  <dc:creator>unknown</dc:creator>
  <cp:lastModifiedBy>HP</cp:lastModifiedBy>
  <cp:revision>857</cp:revision>
  <cp:lastPrinted>2023-06-09T07:04:26Z</cp:lastPrinted>
  <dcterms:created xsi:type="dcterms:W3CDTF">2017-10-26T07:15:36Z</dcterms:created>
  <dcterms:modified xsi:type="dcterms:W3CDTF">2023-08-16T01:48:34Z</dcterms:modified>
</cp:coreProperties>
</file>