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53" r:id="rId2"/>
    <p:sldId id="907" r:id="rId3"/>
    <p:sldId id="954" r:id="rId4"/>
    <p:sldId id="957" r:id="rId5"/>
    <p:sldId id="973" r:id="rId6"/>
    <p:sldId id="974" r:id="rId7"/>
    <p:sldId id="975" r:id="rId8"/>
    <p:sldId id="994" r:id="rId9"/>
    <p:sldId id="992" r:id="rId10"/>
    <p:sldId id="995" r:id="rId11"/>
    <p:sldId id="996" r:id="rId12"/>
    <p:sldId id="998" r:id="rId13"/>
    <p:sldId id="991" r:id="rId14"/>
    <p:sldId id="1008" r:id="rId15"/>
    <p:sldId id="1007" r:id="rId16"/>
    <p:sldId id="999" r:id="rId17"/>
    <p:sldId id="1000" r:id="rId18"/>
    <p:sldId id="1001" r:id="rId19"/>
    <p:sldId id="1002" r:id="rId20"/>
    <p:sldId id="1005" r:id="rId21"/>
    <p:sldId id="1003" r:id="rId22"/>
    <p:sldId id="1004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CCFF"/>
    <a:srgbClr val="FFFFFF"/>
    <a:srgbClr val="003399"/>
    <a:srgbClr val="E6E6E6"/>
    <a:srgbClr val="0070C0"/>
    <a:srgbClr val="4D8357"/>
    <a:srgbClr val="005800"/>
    <a:srgbClr val="008400"/>
    <a:srgbClr val="FDC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7" autoAdjust="0"/>
    <p:restoredTop sz="91575" autoAdjust="0"/>
  </p:normalViewPr>
  <p:slideViewPr>
    <p:cSldViewPr>
      <p:cViewPr varScale="1">
        <p:scale>
          <a:sx n="91" d="100"/>
          <a:sy n="91" d="100"/>
        </p:scale>
        <p:origin x="254" y="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14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91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86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61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46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1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45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Accelerator TDR Cost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spcBef>
                <a:spcPts val="300"/>
              </a:spcBef>
              <a:defRPr sz="2400" baseline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defRPr>
            </a:lvl2pPr>
            <a:lvl3pPr>
              <a:spcBef>
                <a:spcPts val="200"/>
              </a:spcBef>
              <a:defRPr sz="2200"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Accelerator TDR Cost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Accelerator TDR Cost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Accelerator TDR Cost Review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Cost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9155808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LINAC COST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Cai MENG</a:t>
            </a:r>
          </a:p>
          <a:p>
            <a:pPr algn="ctr"/>
            <a:endParaRPr lang="zh-CN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16. Aug. 2023, Beijing, CEPC Accelerator TDR Cost Review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77CFA30-58A1-4F08-AB46-C09AD683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总造价</a:t>
            </a:r>
            <a:endParaRPr lang="en-US" altLang="zh-CN" dirty="0"/>
          </a:p>
          <a:p>
            <a:pPr lvl="1"/>
            <a:r>
              <a:rPr lang="en-US" altLang="zh-CN" dirty="0"/>
              <a:t>0.583</a:t>
            </a:r>
            <a:r>
              <a:rPr lang="zh-CN" altLang="en-US" dirty="0"/>
              <a:t>亿元</a:t>
            </a: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CCDEC-2263-4357-A426-56E05A54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Cost: </a:t>
            </a:r>
            <a:r>
              <a:rPr lang="en-US" altLang="zh-CN" dirty="0">
                <a:solidFill>
                  <a:srgbClr val="0000FF"/>
                </a:solidFill>
              </a:rPr>
              <a:t>Damping ring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F01BFC-3002-4ABD-B520-6E565C74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29BD0F-1857-4F82-A425-1639FD59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A6E3FA5-49AD-489E-A9AE-8BBE00D4B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57588"/>
              </p:ext>
            </p:extLst>
          </p:nvPr>
        </p:nvGraphicFramePr>
        <p:xfrm>
          <a:off x="3791744" y="1300520"/>
          <a:ext cx="7480752" cy="4936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966">
                  <a:extLst>
                    <a:ext uri="{9D8B030D-6E8A-4147-A177-3AD203B41FA5}">
                      <a16:colId xmlns:a16="http://schemas.microsoft.com/office/drawing/2014/main" val="10234843"/>
                    </a:ext>
                  </a:extLst>
                </a:gridCol>
                <a:gridCol w="225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768">
                  <a:extLst>
                    <a:ext uri="{9D8B030D-6E8A-4147-A177-3AD203B41FA5}">
                      <a16:colId xmlns:a16="http://schemas.microsoft.com/office/drawing/2014/main" val="3940383788"/>
                    </a:ext>
                  </a:extLst>
                </a:gridCol>
              </a:tblGrid>
              <a:tr h="33931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 Components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Type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 Price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price</a:t>
                      </a:r>
                      <a:endParaRPr lang="en-US" altLang="zh-SG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3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Magnets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Dipoles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6/4</a:t>
                      </a:r>
                      <a:endParaRPr lang="en-US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400</a:t>
                      </a:r>
                      <a:endParaRPr lang="en-US" sz="11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1528.0</a:t>
                      </a:r>
                      <a:endParaRPr lang="en-US" altLang="zh-SG" sz="14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33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Quadrupoles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</a:t>
                      </a:r>
                      <a:endParaRPr lang="en-US" altLang="zh-SG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SG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633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Sextupoles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288</a:t>
                      </a:r>
                      <a:endParaRPr lang="en-US" sz="11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441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Correctors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en-US" sz="1100" b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441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Field meas. devices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35647046"/>
                  </a:ext>
                </a:extLst>
              </a:tr>
              <a:tr h="162441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 Vacuum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Beam pipe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 rowSpan="7">
                  <a:txBody>
                    <a:bodyPr/>
                    <a:lstStyle/>
                    <a:p>
                      <a:pPr algn="r" fontAlgn="ctr"/>
                      <a:r>
                        <a:rPr lang="en-US" altLang="zh-CN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707.5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00827184"/>
                  </a:ext>
                </a:extLst>
              </a:tr>
              <a:tr h="1624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ellows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112.5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60347580"/>
                  </a:ext>
                </a:extLst>
              </a:tr>
              <a:tr h="1696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Ion pump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150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07053308"/>
                  </a:ext>
                </a:extLst>
              </a:tr>
              <a:tr h="1696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Molecular pump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14994427"/>
                  </a:ext>
                </a:extLst>
              </a:tr>
              <a:tr h="1651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Gate valve</a:t>
                      </a:r>
                      <a:endParaRPr lang="en-US" altLang="zh-SG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0.5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15352613"/>
                  </a:ext>
                </a:extLst>
              </a:tr>
              <a:tr h="1651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Roughing valve</a:t>
                      </a:r>
                      <a:endParaRPr lang="en-US" altLang="zh-SG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02416892"/>
                  </a:ext>
                </a:extLst>
              </a:tr>
              <a:tr h="1624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Gauge/</a:t>
                      </a:r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Residual gas analyzer</a:t>
                      </a:r>
                      <a:r>
                        <a:rPr lang="en-US" altLang="zh-SG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S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Assembly</a:t>
                      </a:r>
                      <a:endParaRPr lang="en-US" altLang="zh-SG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8/8/1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10/10/150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310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80302083"/>
                  </a:ext>
                </a:extLst>
              </a:tr>
              <a:tr h="16244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 Mechanical supports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Dipole support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80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1.5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/</a:t>
                      </a:r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1.0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altLang="zh-CN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320.0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65132840"/>
                  </a:ext>
                </a:extLst>
              </a:tr>
              <a:tr h="1624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Quadrupole support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104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1.</a:t>
                      </a:r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8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/1.</a:t>
                      </a:r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162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06082627"/>
                  </a:ext>
                </a:extLst>
              </a:tr>
              <a:tr h="1624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Vacuum support/BI support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335/41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0.08/0.2/0.15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58</a:t>
                      </a:r>
                    </a:p>
                  </a:txBody>
                  <a:tcPr marL="4763" marR="4763" marT="476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55514634"/>
                  </a:ext>
                </a:extLst>
              </a:tr>
              <a:tr h="16244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 Beam Instrumentation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Beam position monitor</a:t>
                      </a:r>
                      <a:endParaRPr lang="en-US" sz="1100" b="0" i="0" u="none" strike="noStrike" dirty="0">
                        <a:solidFill>
                          <a:srgbClr val="633EEA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1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n-US" altLang="zh-SG" sz="11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SG" sz="1100" u="none" strike="noStrike" dirty="0">
                          <a:effectLst/>
                          <a:latin typeface="+mn-lt"/>
                        </a:rPr>
                        <a:t>13</a:t>
                      </a:r>
                      <a:r>
                        <a:rPr lang="zh-SG" altLang="en-US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zh-SG" altLang="en-US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100" u="none" strike="noStrike" dirty="0">
                          <a:effectLst/>
                          <a:latin typeface="+mn-lt"/>
                        </a:rPr>
                        <a:t>520</a:t>
                      </a:r>
                      <a:endParaRPr lang="en-US" altLang="zh-SG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altLang="zh-CN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760.0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76528498"/>
                  </a:ext>
                </a:extLst>
              </a:tr>
              <a:tr h="16244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beam current monitor (DCCT)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altLang="zh-SG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SG" altLang="en-US" sz="11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SG" sz="1100" u="none" strike="noStrike" dirty="0">
                          <a:effectLst/>
                          <a:latin typeface="+mn-lt"/>
                        </a:rPr>
                        <a:t>70</a:t>
                      </a:r>
                      <a:endParaRPr lang="zh-SG" altLang="en-US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100" u="none" strike="noStrike" dirty="0">
                          <a:effectLst/>
                          <a:latin typeface="+mn-lt"/>
                        </a:rPr>
                        <a:t>7</a:t>
                      </a:r>
                      <a:r>
                        <a:rPr lang="en-US" altLang="zh-SG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altLang="zh-SG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3101259"/>
                  </a:ext>
                </a:extLst>
              </a:tr>
              <a:tr h="14630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Tune measurement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altLang="zh-SG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SG" altLang="en-US" sz="11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SG" sz="1100" u="none" strike="noStrike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altLang="zh-CN" sz="1100" u="none" strike="noStrike" dirty="0">
                          <a:effectLst/>
                          <a:latin typeface="+mn-lt"/>
                        </a:rPr>
                        <a:t>7</a:t>
                      </a:r>
                      <a:r>
                        <a:rPr lang="en-US" altLang="zh-SG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zh-SG" altLang="en-US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100" u="none" strike="noStrike" dirty="0">
                          <a:effectLst/>
                          <a:latin typeface="+mn-lt"/>
                        </a:rPr>
                        <a:t>170</a:t>
                      </a:r>
                      <a:endParaRPr lang="en-US" altLang="zh-SG" sz="11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37926561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 RF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Cavity/</a:t>
                      </a:r>
                      <a:r>
                        <a:rPr lang="en-US" altLang="zh-S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Waveguide</a:t>
                      </a:r>
                      <a:r>
                        <a:rPr lang="en-US" altLang="zh-SG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LLRF/</a:t>
                      </a:r>
                      <a:r>
                        <a:rPr lang="en-US" altLang="zh-S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Vacuum</a:t>
                      </a:r>
                      <a:endParaRPr lang="en-US" altLang="zh-SG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350/90/40/45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700/180/80/90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1050.0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84193965"/>
                  </a:ext>
                </a:extLst>
              </a:tr>
              <a:tr h="2609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 RF Power Source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tabLst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Solid state amplifier</a:t>
                      </a:r>
                    </a:p>
                  </a:txBody>
                  <a:tcPr marL="720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altLang="zh-SG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175</a:t>
                      </a:r>
                      <a:endParaRPr lang="en-US" altLang="zh-SG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350</a:t>
                      </a:r>
                      <a:endParaRPr lang="en-US" altLang="zh-SG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350.0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28341973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400" b="1" u="none" strike="noStrike" dirty="0">
                          <a:effectLst/>
                          <a:latin typeface="+mn-lt"/>
                        </a:rPr>
                        <a:t> Power Supplies</a:t>
                      </a:r>
                      <a:endParaRPr lang="en-US" altLang="zh-SG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PS/Cable/DCCT/</a:t>
                      </a:r>
                      <a:r>
                        <a:rPr lang="en-US" altLang="zh-SG" sz="1100" u="none" strike="noStrike" dirty="0">
                          <a:effectLst/>
                          <a:latin typeface="+mn-lt"/>
                        </a:rPr>
                        <a:t>Cabinet</a:t>
                      </a:r>
                      <a:endParaRPr lang="en-US" altLang="zh-SG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444.5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53498706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 Control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456.0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95080475"/>
                  </a:ext>
                </a:extLst>
              </a:tr>
              <a:tr h="2055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400" b="1" dirty="0">
                          <a:latin typeface="+mn-lt"/>
                        </a:rPr>
                        <a:t> Injection &amp; Extraction </a:t>
                      </a:r>
                      <a:endParaRPr lang="en-US" altLang="zh-SG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SG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Kicker/Septum/Field Measurement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2/2/1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anose="020B0604020202020204" pitchFamily="34" charset="-122"/>
                        </a:rPr>
                        <a:t>212.6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212.6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55553933"/>
                  </a:ext>
                </a:extLst>
              </a:tr>
              <a:tr h="33220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SG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5828.6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28448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92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77CFA30-58A1-4F08-AB46-C09AD683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3254152" cy="4840303"/>
          </a:xfrm>
        </p:spPr>
        <p:txBody>
          <a:bodyPr/>
          <a:lstStyle/>
          <a:p>
            <a:r>
              <a:rPr lang="zh-CN" altLang="en-US" dirty="0"/>
              <a:t>总造价</a:t>
            </a:r>
            <a:endParaRPr lang="en-US" altLang="zh-CN" dirty="0"/>
          </a:p>
          <a:p>
            <a:pPr lvl="1"/>
            <a:r>
              <a:rPr lang="en-US" altLang="zh-CN" dirty="0"/>
              <a:t>18.91</a:t>
            </a:r>
            <a:r>
              <a:rPr lang="zh-CN" altLang="en-US" dirty="0"/>
              <a:t>亿元</a:t>
            </a: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4FCCDEC-2263-4357-A426-56E05A54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Cost: </a:t>
            </a:r>
            <a:r>
              <a:rPr lang="en-US" altLang="zh-CN" dirty="0">
                <a:solidFill>
                  <a:srgbClr val="0000FF"/>
                </a:solidFill>
              </a:rPr>
              <a:t>Linac + Damping ring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F01BFC-3002-4ABD-B520-6E565C74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29BD0F-1857-4F82-A425-1639FD59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DD2F4C60-1432-4C27-A29A-2DE1BCD4A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54562"/>
              </p:ext>
            </p:extLst>
          </p:nvPr>
        </p:nvGraphicFramePr>
        <p:xfrm>
          <a:off x="3287688" y="1052736"/>
          <a:ext cx="8693493" cy="5382108"/>
        </p:xfrm>
        <a:graphic>
          <a:graphicData uri="http://schemas.openxmlformats.org/drawingml/2006/table">
            <a:tbl>
              <a:tblPr/>
              <a:tblGrid>
                <a:gridCol w="4090664">
                  <a:extLst>
                    <a:ext uri="{9D8B030D-6E8A-4147-A177-3AD203B41FA5}">
                      <a16:colId xmlns:a16="http://schemas.microsoft.com/office/drawing/2014/main" val="2724547390"/>
                    </a:ext>
                  </a:extLst>
                </a:gridCol>
                <a:gridCol w="1469735">
                  <a:extLst>
                    <a:ext uri="{9D8B030D-6E8A-4147-A177-3AD203B41FA5}">
                      <a16:colId xmlns:a16="http://schemas.microsoft.com/office/drawing/2014/main" val="178927892"/>
                    </a:ext>
                  </a:extLst>
                </a:gridCol>
                <a:gridCol w="1204599">
                  <a:extLst>
                    <a:ext uri="{9D8B030D-6E8A-4147-A177-3AD203B41FA5}">
                      <a16:colId xmlns:a16="http://schemas.microsoft.com/office/drawing/2014/main" val="1649772962"/>
                    </a:ext>
                  </a:extLst>
                </a:gridCol>
                <a:gridCol w="1928495">
                  <a:extLst>
                    <a:ext uri="{9D8B030D-6E8A-4147-A177-3AD203B41FA5}">
                      <a16:colId xmlns:a16="http://schemas.microsoft.com/office/drawing/2014/main" val="760139659"/>
                    </a:ext>
                  </a:extLst>
                </a:gridCol>
              </a:tblGrid>
              <a:tr h="44850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Components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LINAC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DR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Total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62906"/>
                  </a:ext>
                </a:extLst>
              </a:tr>
              <a:tr h="448509">
                <a:tc vMerge="1"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（</a:t>
                      </a:r>
                      <a:r>
                        <a:rPr lang="en-US" altLang="zh-CN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10,000</a:t>
                      </a:r>
                      <a:r>
                        <a:rPr lang="zh-CN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￥）</a:t>
                      </a:r>
                      <a:endParaRPr lang="en-GB" altLang="zh-CN" sz="2400" b="1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145059"/>
                  </a:ext>
                </a:extLst>
              </a:tr>
              <a:tr h="4485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RF system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68245.6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1050.0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69295.6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37184"/>
                  </a:ext>
                </a:extLst>
              </a:tr>
              <a:tr h="4485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RF power source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81010.0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350.0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81360.0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683745"/>
                  </a:ext>
                </a:extLst>
              </a:tr>
              <a:tr h="4485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Magnets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4338.0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1528.0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5866.0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866966"/>
                  </a:ext>
                </a:extLst>
              </a:tr>
              <a:tr h="4485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Magnet power supplies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2069.3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444.5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2513.8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47370"/>
                  </a:ext>
                </a:extLst>
              </a:tr>
              <a:tr h="4485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Vacuum system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14736.4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707.5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15443.9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797193"/>
                  </a:ext>
                </a:extLst>
              </a:tr>
              <a:tr h="4485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Instrumentation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5010.0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760.0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5770.0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71716"/>
                  </a:ext>
                </a:extLst>
              </a:tr>
              <a:tr h="4485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Control system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5287.0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456.0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5743.0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01571"/>
                  </a:ext>
                </a:extLst>
              </a:tr>
              <a:tr h="4485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Mechanical systems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2602.5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2922.5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8152"/>
                  </a:ext>
                </a:extLst>
              </a:tr>
              <a:tr h="4485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Injection &amp; Extraction 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212.6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212.6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12997"/>
                  </a:ext>
                </a:extLst>
              </a:tr>
              <a:tr h="44850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183298.8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5828.6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189127.4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99971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1034302F-366A-481E-94D2-B91C52CDC887}"/>
              </a:ext>
            </a:extLst>
          </p:cNvPr>
          <p:cNvSpPr txBox="1"/>
          <p:nvPr/>
        </p:nvSpPr>
        <p:spPr>
          <a:xfrm>
            <a:off x="9768408" y="6379213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CDR 9.33</a:t>
            </a:r>
            <a:r>
              <a:rPr lang="zh-CN" altLang="en-US" dirty="0"/>
              <a:t>亿</a:t>
            </a:r>
          </a:p>
        </p:txBody>
      </p:sp>
    </p:spTree>
    <p:extLst>
      <p:ext uri="{BB962C8B-B14F-4D97-AF65-F5344CB8AC3E}">
        <p14:creationId xmlns:p14="http://schemas.microsoft.com/office/powerpoint/2010/main" val="343111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2543B01-BD86-4A0A-AF80-8EDA0F31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DA1A50-EDE4-4ED1-908F-7D66B75A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4A7DA9-00C9-408C-AEAA-62CC3951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CF43FF1A-6949-4EE4-8012-1A445FDBA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2776"/>
            <a:ext cx="11887200" cy="4840303"/>
          </a:xfrm>
        </p:spPr>
        <p:txBody>
          <a:bodyPr/>
          <a:lstStyle/>
          <a:p>
            <a:r>
              <a:rPr lang="en-US" altLang="zh-CN" dirty="0"/>
              <a:t>The total cost of the Linac, including the damping ring but not including the transport line between the Linac and DR, is 1.891 billion RMB.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850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504068-3376-4569-9768-AA838BFB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E632AF-228B-4F74-96C8-849D6D91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179B22-DAF0-4A3A-9A7E-717D4960C784}"/>
              </a:ext>
            </a:extLst>
          </p:cNvPr>
          <p:cNvSpPr txBox="1"/>
          <p:nvPr/>
        </p:nvSpPr>
        <p:spPr>
          <a:xfrm>
            <a:off x="1631504" y="1877316"/>
            <a:ext cx="9289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6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for your attention!</a:t>
            </a:r>
            <a:endParaRPr lang="zh-CN" altLang="en-US" sz="60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图片 3" descr="8d5d924e275b0c7f58feed1244176003">
            <a:extLst>
              <a:ext uri="{FF2B5EF4-FFF2-40B4-BE49-F238E27FC236}">
                <a16:creationId xmlns:a16="http://schemas.microsoft.com/office/drawing/2014/main" id="{3A7C0214-ACEF-4000-87D0-34DC5D06A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0" y="3933056"/>
            <a:ext cx="12191365" cy="2118283"/>
          </a:xfrm>
          <a:prstGeom prst="rect">
            <a:avLst/>
          </a:prstGeom>
        </p:spPr>
      </p:pic>
      <p:pic>
        <p:nvPicPr>
          <p:cNvPr id="6" name="Picture 2" descr="C:\Users\Administrator\Desktop\11112.png">
            <a:extLst>
              <a:ext uri="{FF2B5EF4-FFF2-40B4-BE49-F238E27FC236}">
                <a16:creationId xmlns:a16="http://schemas.microsoft.com/office/drawing/2014/main" id="{5E16F920-3B15-4CEB-9252-C542904A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6690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6384697A-CFF9-41BF-A438-846CBCB775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98693"/>
            <a:ext cx="3552825" cy="6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5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92B850-4403-477D-9F81-8D51D42E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5D8C90-347D-48FB-B75C-FF0CAC6D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388B5E9-775C-481F-B70E-BB63E7EA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31765"/>
              </p:ext>
            </p:extLst>
          </p:nvPr>
        </p:nvGraphicFramePr>
        <p:xfrm>
          <a:off x="839416" y="764704"/>
          <a:ext cx="10441159" cy="4824537"/>
        </p:xfrm>
        <a:graphic>
          <a:graphicData uri="http://schemas.openxmlformats.org/drawingml/2006/table">
            <a:tbl>
              <a:tblPr/>
              <a:tblGrid>
                <a:gridCol w="3306367">
                  <a:extLst>
                    <a:ext uri="{9D8B030D-6E8A-4147-A177-3AD203B41FA5}">
                      <a16:colId xmlns:a16="http://schemas.microsoft.com/office/drawing/2014/main" val="2862262339"/>
                    </a:ext>
                  </a:extLst>
                </a:gridCol>
                <a:gridCol w="1624180">
                  <a:extLst>
                    <a:ext uri="{9D8B030D-6E8A-4147-A177-3AD203B41FA5}">
                      <a16:colId xmlns:a16="http://schemas.microsoft.com/office/drawing/2014/main" val="1817402706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4045475746"/>
                    </a:ext>
                  </a:extLst>
                </a:gridCol>
                <a:gridCol w="1585509">
                  <a:extLst>
                    <a:ext uri="{9D8B030D-6E8A-4147-A177-3AD203B41FA5}">
                      <a16:colId xmlns:a16="http://schemas.microsoft.com/office/drawing/2014/main" val="802893091"/>
                    </a:ext>
                  </a:extLst>
                </a:gridCol>
                <a:gridCol w="1256806">
                  <a:extLst>
                    <a:ext uri="{9D8B030D-6E8A-4147-A177-3AD203B41FA5}">
                      <a16:colId xmlns:a16="http://schemas.microsoft.com/office/drawing/2014/main" val="1109999347"/>
                    </a:ext>
                  </a:extLst>
                </a:gridCol>
                <a:gridCol w="1276142">
                  <a:extLst>
                    <a:ext uri="{9D8B030D-6E8A-4147-A177-3AD203B41FA5}">
                      <a16:colId xmlns:a16="http://schemas.microsoft.com/office/drawing/2014/main" val="3766687304"/>
                    </a:ext>
                  </a:extLst>
                </a:gridCol>
              </a:tblGrid>
              <a:tr h="48053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Components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LINAC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Total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CDR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17669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RF system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68245.6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1050.0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69295.6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35564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33731.6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792733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RF power source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81010.0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350.0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81360.0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32190.0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49170.0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12385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Magnets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4338.0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1528.0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5866.0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2597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3269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03869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Magnet power supplies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2069.3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444.5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2513.8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2050.0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463.8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95136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Vacuum system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14736.4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707.5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15443.9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6380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9063.9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66285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Instrumentation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5010.0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760.0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5770.0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6400.0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-630.0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76653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Control system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5287.0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456.0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5743.0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5793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-50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018743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Mechanical systems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2602.5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2922.5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1307.0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1615.5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93852"/>
                  </a:ext>
                </a:extLst>
              </a:tr>
              <a:tr h="42927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Injection &amp; Extraction 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212.6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212.6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212.6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93437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183298.8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5828.6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189127.4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92281.0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96846.4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27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10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CDED578-36DB-4CF8-95B8-E4EDB16EE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3470176" cy="4840303"/>
          </a:xfrm>
        </p:spPr>
        <p:txBody>
          <a:bodyPr/>
          <a:lstStyle/>
          <a:p>
            <a:r>
              <a:rPr lang="en-US" altLang="zh-CN" dirty="0"/>
              <a:t>Total</a:t>
            </a:r>
          </a:p>
          <a:p>
            <a:pPr lvl="1"/>
            <a:r>
              <a:rPr lang="en-US" altLang="zh-CN" dirty="0"/>
              <a:t>19.05</a:t>
            </a:r>
            <a:r>
              <a:rPr lang="zh-CN" altLang="en-US" dirty="0"/>
              <a:t>亿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63B951B-0B42-4FED-90EE-53B79435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Cost: </a:t>
            </a:r>
            <a:r>
              <a:rPr lang="en-US" altLang="zh-CN" dirty="0">
                <a:solidFill>
                  <a:srgbClr val="0000FF"/>
                </a:solidFill>
              </a:rPr>
              <a:t>Linac + Damping ring + TL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BA7387-0385-4881-BAE7-C8C1349E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2FD7F7-982B-414A-BD76-A1C563B4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67CFC7F-A439-4704-9638-A9FFCAD06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63716"/>
              </p:ext>
            </p:extLst>
          </p:nvPr>
        </p:nvGraphicFramePr>
        <p:xfrm>
          <a:off x="2999656" y="1772816"/>
          <a:ext cx="8792835" cy="4065270"/>
        </p:xfrm>
        <a:graphic>
          <a:graphicData uri="http://schemas.openxmlformats.org/drawingml/2006/table">
            <a:tbl>
              <a:tblPr/>
              <a:tblGrid>
                <a:gridCol w="3335020">
                  <a:extLst>
                    <a:ext uri="{9D8B030D-6E8A-4147-A177-3AD203B41FA5}">
                      <a16:colId xmlns:a16="http://schemas.microsoft.com/office/drawing/2014/main" val="866672045"/>
                    </a:ext>
                  </a:extLst>
                </a:gridCol>
                <a:gridCol w="1518068">
                  <a:extLst>
                    <a:ext uri="{9D8B030D-6E8A-4147-A177-3AD203B41FA5}">
                      <a16:colId xmlns:a16="http://schemas.microsoft.com/office/drawing/2014/main" val="3111069910"/>
                    </a:ext>
                  </a:extLst>
                </a:gridCol>
                <a:gridCol w="1301201">
                  <a:extLst>
                    <a:ext uri="{9D8B030D-6E8A-4147-A177-3AD203B41FA5}">
                      <a16:colId xmlns:a16="http://schemas.microsoft.com/office/drawing/2014/main" val="3044661444"/>
                    </a:ext>
                  </a:extLst>
                </a:gridCol>
                <a:gridCol w="1301201">
                  <a:extLst>
                    <a:ext uri="{9D8B030D-6E8A-4147-A177-3AD203B41FA5}">
                      <a16:colId xmlns:a16="http://schemas.microsoft.com/office/drawing/2014/main" val="1359035866"/>
                    </a:ext>
                  </a:extLst>
                </a:gridCol>
                <a:gridCol w="1337345">
                  <a:extLst>
                    <a:ext uri="{9D8B030D-6E8A-4147-A177-3AD203B41FA5}">
                      <a16:colId xmlns:a16="http://schemas.microsoft.com/office/drawing/2014/main" val="22668888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Components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LINAC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Total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4275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RF system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68245.6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1050.0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69295.6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15233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RF power source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81010.0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350.0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81360.0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7113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Magnets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4338.0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1528.0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532.0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6398.0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05715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Magnet power supplies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2069.3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444.5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352.4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2866.3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4546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Vacuum system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14736.4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707.5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228.4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15672.3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04426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Instrumentation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5010.0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760.0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96.0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5866.0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68566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Control system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5287.0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456.0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5743.0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7203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Mechanical systems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2602.5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320.0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122.2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3044.7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8543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Injection &amp; Extraction 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212.6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212.6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5807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183298.8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5828.6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1331.0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190458.4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460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88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B7CAB3-6D52-4E09-A122-B2245AEA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FE15C9-0C48-4621-A406-3D96EED9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F22428-72D2-4DF8-B565-8B0B5FB4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620688"/>
            <a:ext cx="12192000" cy="49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7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88B7D2-1119-4543-BC96-DEE0BD47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FB7834-0E5E-4C74-BD96-33AE9454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FACA73-14F4-4C42-8689-820828956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72" y="2485893"/>
            <a:ext cx="9173855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5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614F039-2434-4593-AB86-53C4E245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481359-3D55-4E9E-BC40-A0D20730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3116058-62B3-4A0B-AF1B-B7C97CEC3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07924"/>
              </p:ext>
            </p:extLst>
          </p:nvPr>
        </p:nvGraphicFramePr>
        <p:xfrm>
          <a:off x="1026459" y="2255344"/>
          <a:ext cx="9277100" cy="2540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0953">
                  <a:extLst>
                    <a:ext uri="{9D8B030D-6E8A-4147-A177-3AD203B41FA5}">
                      <a16:colId xmlns:a16="http://schemas.microsoft.com/office/drawing/2014/main" val="151117603"/>
                    </a:ext>
                  </a:extLst>
                </a:gridCol>
                <a:gridCol w="1801928">
                  <a:extLst>
                    <a:ext uri="{9D8B030D-6E8A-4147-A177-3AD203B41FA5}">
                      <a16:colId xmlns:a16="http://schemas.microsoft.com/office/drawing/2014/main" val="2847553891"/>
                    </a:ext>
                  </a:extLst>
                </a:gridCol>
                <a:gridCol w="543489">
                  <a:extLst>
                    <a:ext uri="{9D8B030D-6E8A-4147-A177-3AD203B41FA5}">
                      <a16:colId xmlns:a16="http://schemas.microsoft.com/office/drawing/2014/main" val="1705350908"/>
                    </a:ext>
                  </a:extLst>
                </a:gridCol>
                <a:gridCol w="682026">
                  <a:extLst>
                    <a:ext uri="{9D8B030D-6E8A-4147-A177-3AD203B41FA5}">
                      <a16:colId xmlns:a16="http://schemas.microsoft.com/office/drawing/2014/main" val="1476726975"/>
                    </a:ext>
                  </a:extLst>
                </a:gridCol>
                <a:gridCol w="767279">
                  <a:extLst>
                    <a:ext uri="{9D8B030D-6E8A-4147-A177-3AD203B41FA5}">
                      <a16:colId xmlns:a16="http://schemas.microsoft.com/office/drawing/2014/main" val="2660163076"/>
                    </a:ext>
                  </a:extLst>
                </a:gridCol>
                <a:gridCol w="1321425">
                  <a:extLst>
                    <a:ext uri="{9D8B030D-6E8A-4147-A177-3AD203B41FA5}">
                      <a16:colId xmlns:a16="http://schemas.microsoft.com/office/drawing/2014/main" val="2649302914"/>
                    </a:ext>
                  </a:extLst>
                </a:gridCol>
              </a:tblGrid>
              <a:tr h="167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           RF power source (Ch 6.5.2)</a:t>
                      </a:r>
                      <a:endParaRPr lang="en-US" sz="1800" b="1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800" b="1" u="none" strike="noStrike" dirty="0">
                          <a:effectLst/>
                        </a:rPr>
                        <a:t>　</a:t>
                      </a:r>
                      <a:endParaRPr lang="zh-CN" altLang="en-US" sz="1800" b="1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zh-CN" altLang="en-US" sz="1800" b="1" u="none" strike="noStrike" dirty="0">
                          <a:effectLst/>
                        </a:rPr>
                        <a:t>　</a:t>
                      </a:r>
                      <a:endParaRPr lang="zh-CN" altLang="en-US" sz="1800" b="1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zh-CN" altLang="en-US" sz="1800" b="1" u="none" strike="noStrike" dirty="0">
                          <a:effectLst/>
                        </a:rPr>
                        <a:t>　</a:t>
                      </a:r>
                      <a:endParaRPr lang="zh-CN" altLang="en-US" sz="1800" b="1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zh-CN" altLang="en-US" sz="1800" b="1" u="none" strike="noStrike" dirty="0">
                          <a:effectLst/>
                        </a:rPr>
                        <a:t>　</a:t>
                      </a:r>
                      <a:endParaRPr lang="zh-CN" altLang="en-US" sz="1800" b="1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800" b="1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81010</a:t>
                      </a:r>
                    </a:p>
                  </a:txBody>
                  <a:tcPr marL="7995" marR="7995" marT="7995" marB="0"/>
                </a:tc>
                <a:extLst>
                  <a:ext uri="{0D108BD9-81ED-4DB2-BD59-A6C34878D82A}">
                    <a16:rowId xmlns:a16="http://schemas.microsoft.com/office/drawing/2014/main" val="2883589296"/>
                  </a:ext>
                </a:extLst>
              </a:tr>
              <a:tr h="167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             Klystron</a:t>
                      </a:r>
                      <a:endParaRPr lang="en-US" sz="18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2860MHz/80MW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SET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800" u="none" strike="noStrike" dirty="0">
                          <a:effectLst/>
                        </a:rPr>
                        <a:t>34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800" u="none" strike="noStrike" dirty="0">
                          <a:effectLst/>
                        </a:rPr>
                        <a:t>4080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extLst>
                  <a:ext uri="{0D108BD9-81ED-4DB2-BD59-A6C34878D82A}">
                    <a16:rowId xmlns:a16="http://schemas.microsoft.com/office/drawing/2014/main" val="709707474"/>
                  </a:ext>
                </a:extLst>
              </a:tr>
              <a:tr h="167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             Modulator</a:t>
                      </a:r>
                      <a:endParaRPr lang="en-US" sz="18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400kV/500A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SET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800" u="none" strike="noStrike" dirty="0">
                          <a:effectLst/>
                        </a:rPr>
                        <a:t>34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800" u="none" strike="noStrike" dirty="0">
                          <a:effectLst/>
                        </a:rPr>
                        <a:t>6120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extLst>
                  <a:ext uri="{0D108BD9-81ED-4DB2-BD59-A6C34878D82A}">
                    <a16:rowId xmlns:a16="http://schemas.microsoft.com/office/drawing/2014/main" val="152183040"/>
                  </a:ext>
                </a:extLst>
              </a:tr>
              <a:tr h="167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             Load and auxiliary power supply</a:t>
                      </a:r>
                      <a:endParaRPr lang="en-US" sz="18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800" u="none" strike="noStrike" dirty="0">
                          <a:effectLst/>
                        </a:rPr>
                        <a:t>　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SET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800" u="none" strike="noStrike" dirty="0">
                          <a:effectLst/>
                        </a:rPr>
                        <a:t>34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800" u="none" strike="noStrike" dirty="0">
                          <a:effectLst/>
                        </a:rPr>
                        <a:t>680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extLst>
                  <a:ext uri="{0D108BD9-81ED-4DB2-BD59-A6C34878D82A}">
                    <a16:rowId xmlns:a16="http://schemas.microsoft.com/office/drawing/2014/main" val="2424499206"/>
                  </a:ext>
                </a:extLst>
              </a:tr>
              <a:tr h="167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             Klystron gain amplifier</a:t>
                      </a:r>
                      <a:endParaRPr lang="en-US" sz="18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2860MHz/1000W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SET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1800" u="none" strike="noStrike" dirty="0">
                          <a:effectLst/>
                        </a:rPr>
                        <a:t>34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800" u="none" strike="noStrike" dirty="0">
                          <a:effectLst/>
                        </a:rPr>
                        <a:t>510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extLst>
                  <a:ext uri="{0D108BD9-81ED-4DB2-BD59-A6C34878D82A}">
                    <a16:rowId xmlns:a16="http://schemas.microsoft.com/office/drawing/2014/main" val="1901395397"/>
                  </a:ext>
                </a:extLst>
              </a:tr>
              <a:tr h="167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             Klystron</a:t>
                      </a:r>
                      <a:endParaRPr lang="en-US" sz="18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5720MHz/50MW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SET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25960</a:t>
                      </a:r>
                    </a:p>
                  </a:txBody>
                  <a:tcPr marL="7564" marR="7564" marT="7565" marB="0" anchor="ctr"/>
                </a:tc>
                <a:extLst>
                  <a:ext uri="{0D108BD9-81ED-4DB2-BD59-A6C34878D82A}">
                    <a16:rowId xmlns:a16="http://schemas.microsoft.com/office/drawing/2014/main" val="1284386810"/>
                  </a:ext>
                </a:extLst>
              </a:tr>
              <a:tr h="167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             Modulator</a:t>
                      </a:r>
                      <a:endParaRPr lang="en-US" sz="18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350kV/400A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SET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35400</a:t>
                      </a:r>
                    </a:p>
                  </a:txBody>
                  <a:tcPr marL="7564" marR="7564" marT="7565" marB="0" anchor="ctr"/>
                </a:tc>
                <a:extLst>
                  <a:ext uri="{0D108BD9-81ED-4DB2-BD59-A6C34878D82A}">
                    <a16:rowId xmlns:a16="http://schemas.microsoft.com/office/drawing/2014/main" val="2224848432"/>
                  </a:ext>
                </a:extLst>
              </a:tr>
              <a:tr h="167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             Load and auxiliary power supply</a:t>
                      </a:r>
                      <a:endParaRPr lang="en-US" sz="18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800" u="none" strike="noStrike" dirty="0">
                          <a:effectLst/>
                        </a:rPr>
                        <a:t>　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SET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4720</a:t>
                      </a:r>
                    </a:p>
                  </a:txBody>
                  <a:tcPr marL="7564" marR="7564" marT="7565" marB="0" anchor="ctr"/>
                </a:tc>
                <a:extLst>
                  <a:ext uri="{0D108BD9-81ED-4DB2-BD59-A6C34878D82A}">
                    <a16:rowId xmlns:a16="http://schemas.microsoft.com/office/drawing/2014/main" val="746438926"/>
                  </a:ext>
                </a:extLst>
              </a:tr>
              <a:tr h="167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               Klystron gain amplifier</a:t>
                      </a:r>
                      <a:endParaRPr lang="en-US" sz="1800" b="0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5720MHz/1000W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SET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3540</a:t>
                      </a:r>
                    </a:p>
                  </a:txBody>
                  <a:tcPr marL="7995" marR="7995" marT="7995" marB="0"/>
                </a:tc>
                <a:extLst>
                  <a:ext uri="{0D108BD9-81ED-4DB2-BD59-A6C34878D82A}">
                    <a16:rowId xmlns:a16="http://schemas.microsoft.com/office/drawing/2014/main" val="936400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14301E-F44E-49C7-895F-8D7FB915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BAEC92-3640-46AB-8508-661BDAA4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AA696A-EB10-4799-965F-A97C98DB3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88640"/>
            <a:ext cx="11665296" cy="61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6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Parameters and layout of the CEPC Linac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Cost of the CEPC Linac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Linac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Damping Ring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664DF9-387F-46A0-A7D1-A0F309AD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9E8DD9-1B51-4FB6-9076-BD0C405D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605E59-0D1E-493C-9246-384CCEED3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680" y="0"/>
            <a:ext cx="5662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6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D84203-8BB3-412B-9947-5B1C5F29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5695A4-3D89-43F2-A794-1F767666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CB5411-6DF9-42D4-9BAC-E3847789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82" y="0"/>
            <a:ext cx="7161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CD2D0E-37BC-46A5-B3FE-C6F34100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E23742-56B5-49A2-B177-D3CFA32F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B55358-5061-475A-AC32-47D753FEE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41184"/>
              </p:ext>
            </p:extLst>
          </p:nvPr>
        </p:nvGraphicFramePr>
        <p:xfrm>
          <a:off x="544947" y="755361"/>
          <a:ext cx="11102105" cy="5907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72">
                  <a:extLst>
                    <a:ext uri="{9D8B030D-6E8A-4147-A177-3AD203B41FA5}">
                      <a16:colId xmlns:a16="http://schemas.microsoft.com/office/drawing/2014/main" val="2103854056"/>
                    </a:ext>
                  </a:extLst>
                </a:gridCol>
                <a:gridCol w="713554">
                  <a:extLst>
                    <a:ext uri="{9D8B030D-6E8A-4147-A177-3AD203B41FA5}">
                      <a16:colId xmlns:a16="http://schemas.microsoft.com/office/drawing/2014/main" val="298209152"/>
                    </a:ext>
                  </a:extLst>
                </a:gridCol>
                <a:gridCol w="1299972">
                  <a:extLst>
                    <a:ext uri="{9D8B030D-6E8A-4147-A177-3AD203B41FA5}">
                      <a16:colId xmlns:a16="http://schemas.microsoft.com/office/drawing/2014/main" val="3270698633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2975476049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4377057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808714661"/>
                    </a:ext>
                  </a:extLst>
                </a:gridCol>
                <a:gridCol w="591127">
                  <a:extLst>
                    <a:ext uri="{9D8B030D-6E8A-4147-A177-3AD203B41FA5}">
                      <a16:colId xmlns:a16="http://schemas.microsoft.com/office/drawing/2014/main" val="506470712"/>
                    </a:ext>
                  </a:extLst>
                </a:gridCol>
                <a:gridCol w="779391">
                  <a:extLst>
                    <a:ext uri="{9D8B030D-6E8A-4147-A177-3AD203B41FA5}">
                      <a16:colId xmlns:a16="http://schemas.microsoft.com/office/drawing/2014/main" val="2744413015"/>
                    </a:ext>
                  </a:extLst>
                </a:gridCol>
                <a:gridCol w="677167">
                  <a:extLst>
                    <a:ext uri="{9D8B030D-6E8A-4147-A177-3AD203B41FA5}">
                      <a16:colId xmlns:a16="http://schemas.microsoft.com/office/drawing/2014/main" val="2215296641"/>
                    </a:ext>
                  </a:extLst>
                </a:gridCol>
                <a:gridCol w="522596">
                  <a:extLst>
                    <a:ext uri="{9D8B030D-6E8A-4147-A177-3AD203B41FA5}">
                      <a16:colId xmlns:a16="http://schemas.microsoft.com/office/drawing/2014/main" val="1564932235"/>
                    </a:ext>
                  </a:extLst>
                </a:gridCol>
                <a:gridCol w="754810">
                  <a:extLst>
                    <a:ext uri="{9D8B030D-6E8A-4147-A177-3AD203B41FA5}">
                      <a16:colId xmlns:a16="http://schemas.microsoft.com/office/drawing/2014/main" val="3784333684"/>
                    </a:ext>
                  </a:extLst>
                </a:gridCol>
                <a:gridCol w="757381">
                  <a:extLst>
                    <a:ext uri="{9D8B030D-6E8A-4147-A177-3AD203B41FA5}">
                      <a16:colId xmlns:a16="http://schemas.microsoft.com/office/drawing/2014/main" val="257347991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627604739"/>
                    </a:ext>
                  </a:extLst>
                </a:gridCol>
                <a:gridCol w="1967343">
                  <a:extLst>
                    <a:ext uri="{9D8B030D-6E8A-4147-A177-3AD203B41FA5}">
                      <a16:colId xmlns:a16="http://schemas.microsoft.com/office/drawing/2014/main" val="1931523297"/>
                    </a:ext>
                  </a:extLst>
                </a:gridCol>
              </a:tblGrid>
              <a:tr h="359615"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TDR-CDR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8393291"/>
                  </a:ext>
                </a:extLst>
              </a:tr>
              <a:tr h="3596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No.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Classification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Device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Specification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 / (CNY 10,000)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zh-CN" sz="1200" b="1" u="none" strike="noStrike" dirty="0">
                          <a:effectLst/>
                        </a:rPr>
                        <a:t>Specification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Unit price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total Price  / (CNY 10,000)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altLang="zh-CN" sz="1200" b="1" u="none" strike="noStrike" dirty="0">
                          <a:effectLst/>
                        </a:rPr>
                        <a:t>/ (CNY 10,000)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Note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9742469"/>
                  </a:ext>
                </a:extLst>
              </a:tr>
              <a:tr h="226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17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LINAC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Beam pipe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304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0.2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931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279.3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-21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磁导率：</a:t>
                      </a:r>
                      <a:r>
                        <a:rPr lang="en-US" altLang="zh-CN" sz="1200" u="none" strike="noStrike" dirty="0">
                          <a:effectLst/>
                        </a:rPr>
                        <a:t>1.02</a:t>
                      </a:r>
                      <a:r>
                        <a:rPr lang="zh-CN" altLang="en-US" sz="1200" u="none" strike="noStrike" dirty="0">
                          <a:effectLst/>
                        </a:rPr>
                        <a:t>～</a:t>
                      </a:r>
                      <a:r>
                        <a:rPr lang="en-US" altLang="zh-CN" sz="1200" u="none" strike="noStrike" dirty="0">
                          <a:effectLst/>
                        </a:rPr>
                        <a:t>1.05</a:t>
                      </a:r>
                      <a:r>
                        <a:rPr lang="zh-CN" altLang="en-US" sz="1200" u="none" strike="noStrike" dirty="0">
                          <a:effectLst/>
                        </a:rPr>
                        <a:t>，磁铁内</a:t>
                      </a:r>
                      <a:r>
                        <a:rPr lang="en-US" altLang="zh-CN" sz="1200" u="none" strike="noStrike" dirty="0">
                          <a:effectLst/>
                        </a:rPr>
                        <a:t>1.02</a:t>
                      </a:r>
                      <a:r>
                        <a:rPr lang="zh-CN" altLang="en-US" sz="1200" u="none" strike="noStrike" dirty="0">
                          <a:effectLst/>
                        </a:rPr>
                        <a:t>，个别</a:t>
                      </a:r>
                      <a:r>
                        <a:rPr lang="en-US" altLang="zh-CN" sz="1200" u="none" strike="noStrike" dirty="0">
                          <a:effectLst/>
                        </a:rPr>
                        <a:t>1.05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4044402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Manifold for SIP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/</a:t>
                      </a:r>
                      <a:endParaRPr lang="en-US" altLang="zh-CN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316L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3431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0.3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1029.3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1029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CDR</a:t>
                      </a:r>
                      <a:r>
                        <a:rPr lang="zh-CN" altLang="en-US" sz="1200" u="none" strike="noStrike">
                          <a:effectLst/>
                        </a:rPr>
                        <a:t>是含在真空盒中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3832585"/>
                  </a:ext>
                </a:extLst>
              </a:tr>
              <a:tr h="1221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Manifold for Gauge &amp; RGA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1352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405.6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406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CDR</a:t>
                      </a:r>
                      <a:r>
                        <a:rPr lang="zh-CN" altLang="en-US" sz="1200" u="none" strike="noStrike" dirty="0">
                          <a:effectLst/>
                        </a:rPr>
                        <a:t>是含在真空盒中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3956397"/>
                  </a:ext>
                </a:extLst>
              </a:tr>
              <a:tr h="243653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Manifold for Gauge &amp; RGA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/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316L</a:t>
                      </a:r>
                      <a:endParaRPr lang="en-GB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1352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0.3</a:t>
                      </a:r>
                      <a:endParaRPr lang="en-US" altLang="zh-CN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</a:rPr>
                        <a:t>405.6</a:t>
                      </a:r>
                      <a:endParaRPr lang="en-US" altLang="zh-CN" sz="1200" b="1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406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CDR</a:t>
                      </a:r>
                      <a:r>
                        <a:rPr lang="zh-CN" altLang="en-US" sz="1200" u="none" strike="noStrike" dirty="0">
                          <a:effectLst/>
                        </a:rPr>
                        <a:t>是含在真空盒中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3290803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Bellows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one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304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1760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0.3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528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316L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4094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0.3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1228.2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700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1041078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</a:rPr>
                        <a:t>Sputtering </a:t>
                      </a:r>
                      <a:r>
                        <a:rPr lang="en-GB" sz="1200" b="1" u="none" strike="noStrike" dirty="0">
                          <a:effectLst/>
                        </a:rPr>
                        <a:t>Ion pump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>
                          <a:effectLst/>
                        </a:rPr>
                        <a:t>100L/s</a:t>
                      </a:r>
                      <a:endParaRPr lang="en-GB" sz="1200" b="1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1310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2620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100L/s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3431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6862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4242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数量考虑了波导、束调管、能量倍增器等的需求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3566083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Molecular pump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400L/s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400L/s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9257474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Gate valve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CF40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450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CF40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7506148"/>
                  </a:ext>
                </a:extLst>
              </a:tr>
              <a:tr h="432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Gate valve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CF25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/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CF25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450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3798627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Roughing valve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90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90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CF63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178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178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88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VAT</a:t>
                      </a:r>
                      <a:r>
                        <a:rPr lang="zh-CN" altLang="en-US" sz="1200" u="none" strike="noStrike">
                          <a:effectLst/>
                        </a:rPr>
                        <a:t>进口阀门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9376129"/>
                  </a:ext>
                </a:extLst>
              </a:tr>
              <a:tr h="326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Vacuum gauge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one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CCG</a:t>
                      </a:r>
                      <a:endParaRPr lang="en-GB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611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1222</a:t>
                      </a:r>
                      <a:endParaRPr lang="en-US" altLang="zh-CN" sz="1200" b="1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u="none" strike="noStrike" dirty="0">
                          <a:effectLst/>
                        </a:rPr>
                        <a:t>CCG</a:t>
                      </a:r>
                      <a:endParaRPr lang="en-GB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1352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2704</a:t>
                      </a:r>
                      <a:endParaRPr lang="en-US" altLang="zh-CN" sz="1200" b="1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</a:rPr>
                        <a:t>1482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数量考虑了波导、束调管、能量倍增器等的需求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4592434"/>
                  </a:ext>
                </a:extLst>
              </a:tr>
              <a:tr h="218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Residual gas analyzer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RGA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7114584"/>
                  </a:ext>
                </a:extLst>
              </a:tr>
              <a:tr h="326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Helium leak detector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He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He</a:t>
                      </a:r>
                      <a:endParaRPr lang="en-GB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6232028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connectors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600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600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300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571104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heating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3589582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control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100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5503"/>
                  </a:ext>
                </a:extLst>
              </a:tr>
              <a:tr h="201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46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Vacuum cleaning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one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50</a:t>
                      </a:r>
                      <a:endParaRPr lang="en-US" altLang="zh-CN" sz="1200" b="0" i="0" u="none" strike="noStrike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0006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50</a:t>
                      </a:r>
                      <a:endParaRPr lang="en-US" altLang="zh-CN" sz="1200" b="0" i="0" u="none" strike="noStrike" dirty="0">
                        <a:solidFill>
                          <a:srgbClr val="9C57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0855090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</a:rPr>
                        <a:t>Total</a:t>
                      </a: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6060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14736.4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8676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能量增加</a:t>
                      </a: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20GeV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8059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88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Design Parameters / Requirement List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Accelerator TDR Cost Review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1384" y="5877271"/>
            <a:ext cx="10972800" cy="643913"/>
          </a:xfrm>
        </p:spPr>
        <p:txBody>
          <a:bodyPr/>
          <a:lstStyle/>
          <a:p>
            <a:r>
              <a:rPr lang="en-US" altLang="zh-CN" dirty="0"/>
              <a:t>Bunch spacing is 69.2 ns</a:t>
            </a:r>
            <a:endParaRPr lang="zh-CN" altLang="en-US" dirty="0"/>
          </a:p>
        </p:txBody>
      </p:sp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6A590FA9-712D-40B3-97B1-3DE606EB0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897357"/>
              </p:ext>
            </p:extLst>
          </p:nvPr>
        </p:nvGraphicFramePr>
        <p:xfrm>
          <a:off x="1055440" y="1066644"/>
          <a:ext cx="9793087" cy="43924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5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2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lt"/>
                        </a:rPr>
                        <a:t>Symbol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+mn-lt"/>
                        </a:rPr>
                        <a:t>Unit</a:t>
                      </a:r>
                      <a:endParaRPr lang="zh-CN" sz="2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32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zh-CN" sz="32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Energy</a:t>
                      </a:r>
                      <a:endParaRPr lang="zh-CN" sz="2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kern="1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2800" i="1" kern="100" baseline="-250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2800" kern="100" baseline="-25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2800" kern="100" baseline="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2800" i="1" kern="1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800" i="1" kern="100" baseline="-250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2800" i="1" kern="100" baseline="-25000" dirty="0">
                          <a:effectLst/>
                          <a:latin typeface="+mn-lt"/>
                        </a:rPr>
                        <a:t>+</a:t>
                      </a:r>
                      <a:endParaRPr lang="zh-CN" altLang="zh-CN" sz="2400" i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+mn-lt"/>
                        </a:rPr>
                        <a:t>GeV</a:t>
                      </a:r>
                      <a:endParaRPr lang="zh-CN" sz="2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sz="2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2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i="1" kern="10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2800" i="1" kern="100" baseline="-25000" dirty="0" err="1">
                          <a:effectLst/>
                          <a:latin typeface="+mn-lt"/>
                        </a:rPr>
                        <a:t>rep</a:t>
                      </a:r>
                      <a:endParaRPr lang="zh-CN" sz="2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Hz</a:t>
                      </a:r>
                      <a:endParaRPr lang="zh-CN" sz="2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100</a:t>
                      </a:r>
                      <a:endParaRPr lang="zh-CN" sz="2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number per pulse</a:t>
                      </a:r>
                      <a:endParaRPr lang="zh-CN" sz="2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 or 2</a:t>
                      </a:r>
                      <a:endParaRPr lang="zh-CN" sz="2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317628732"/>
                  </a:ext>
                </a:extLst>
              </a:tr>
              <a:tr h="612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Bunch charge</a:t>
                      </a:r>
                      <a:endParaRPr lang="zh-CN" altLang="en-US" sz="2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2000" i="1" kern="100" baseline="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800" kern="100" dirty="0" err="1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2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(3)</a:t>
                      </a:r>
                      <a:endParaRPr lang="zh-CN" sz="2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spread</a:t>
                      </a:r>
                      <a:endParaRPr lang="zh-CN" altLang="en-US" sz="2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i="1" kern="100" dirty="0" err="1">
                          <a:effectLst/>
                          <a:latin typeface="+mn-lt"/>
                        </a:rPr>
                        <a:t>σ</a:t>
                      </a:r>
                      <a:r>
                        <a:rPr lang="en-US" sz="2800" i="1" kern="100" baseline="-25000" dirty="0" err="1">
                          <a:effectLst/>
                          <a:latin typeface="+mn-lt"/>
                        </a:rPr>
                        <a:t>E</a:t>
                      </a:r>
                      <a:endParaRPr lang="zh-CN" sz="2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 </a:t>
                      </a:r>
                      <a:endParaRPr lang="zh-CN" sz="2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1.5×10</a:t>
                      </a:r>
                      <a:r>
                        <a:rPr lang="en-US" altLang="zh-CN" sz="2800" b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zh-CN" altLang="zh-CN" sz="28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endParaRPr lang="zh-CN" altLang="en-US" sz="2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Segoe Script" panose="030B0504020000000003" pitchFamily="66" charset="0"/>
                        </a:rPr>
                        <a:t> </a:t>
                      </a:r>
                      <a:r>
                        <a:rPr lang="el-GR" sz="2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2800" i="1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i="1" kern="100" dirty="0">
                          <a:effectLst/>
                          <a:latin typeface="+mn-lt"/>
                        </a:rPr>
                        <a:t> </a:t>
                      </a:r>
                      <a:endParaRPr lang="zh-CN" sz="2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2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2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zh-CN" sz="2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6.5</a:t>
                      </a:r>
                      <a:endParaRPr lang="en-US" sz="2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48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D016BB2-9616-4551-9623-2E65FD635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Layout</a:t>
            </a:r>
          </a:p>
          <a:p>
            <a:pPr lvl="1" algn="just"/>
            <a:r>
              <a:rPr lang="en-US" altLang="zh-CN" sz="2600" dirty="0"/>
              <a:t>The tunnel is 1.8km</a:t>
            </a:r>
          </a:p>
          <a:p>
            <a:pPr lvl="1" algn="just"/>
            <a:r>
              <a:rPr lang="en-US" altLang="zh-CN" sz="2600" dirty="0"/>
              <a:t>The circumference of the damping ring is 147m 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7E23450-0239-44FD-8D88-9A852CDB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Introduction: </a:t>
            </a:r>
            <a:r>
              <a:rPr lang="zh-CN" altLang="en-US" dirty="0">
                <a:solidFill>
                  <a:srgbClr val="0000FF"/>
                </a:solidFill>
                <a:effectLst/>
              </a:rPr>
              <a:t>：</a:t>
            </a:r>
            <a:r>
              <a:rPr lang="en-US" altLang="zh-CN" dirty="0">
                <a:solidFill>
                  <a:srgbClr val="0000FF"/>
                </a:solidFill>
                <a:effectLst/>
              </a:rPr>
              <a:t>Layout of the CEPC Linac</a:t>
            </a:r>
            <a:endParaRPr lang="zh-CN" altLang="en-US" dirty="0">
              <a:solidFill>
                <a:srgbClr val="0000FF"/>
              </a:solidFill>
              <a:effectLst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650565-498F-4209-98BD-D5FA3641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Accelerator TDR Cost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C77E35-50E0-4A57-8D87-4A0CD62E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E51312-91DC-47BD-8354-D9E03C6A4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214954"/>
            <a:ext cx="8184232" cy="31630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D0FE17-7239-42A2-ABBA-600DA9CCD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0" y="2924944"/>
            <a:ext cx="3288193" cy="34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9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CB0F66B-5B12-4B10-9DAB-91EAF7D6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1DB2BD6-9D44-4936-B8FC-9B384283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systems (1)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BE44A1-7176-461C-AF52-8B01D9B4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C6CCD1-D631-45DA-8FF5-FADEE2DC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7F2C59FE-9916-4D96-9136-A807DC4B24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669292"/>
              </p:ext>
            </p:extLst>
          </p:nvPr>
        </p:nvGraphicFramePr>
        <p:xfrm>
          <a:off x="263352" y="1196752"/>
          <a:ext cx="11661948" cy="5162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4771">
                  <a:extLst>
                    <a:ext uri="{9D8B030D-6E8A-4147-A177-3AD203B41FA5}">
                      <a16:colId xmlns:a16="http://schemas.microsoft.com/office/drawing/2014/main" val="1060920125"/>
                    </a:ext>
                  </a:extLst>
                </a:gridCol>
                <a:gridCol w="3197177">
                  <a:extLst>
                    <a:ext uri="{9D8B030D-6E8A-4147-A177-3AD203B41FA5}">
                      <a16:colId xmlns:a16="http://schemas.microsoft.com/office/drawing/2014/main" val="1187742397"/>
                    </a:ext>
                  </a:extLst>
                </a:gridCol>
              </a:tblGrid>
              <a:tr h="427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Power source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8343904"/>
                  </a:ext>
                </a:extLst>
              </a:tr>
              <a:tr h="488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S-band power source (number, power, frequency)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dirty="0">
                          <a:effectLst/>
                        </a:rPr>
                        <a:t>34</a:t>
                      </a:r>
                      <a:r>
                        <a:rPr lang="en-GB" sz="2000" dirty="0">
                          <a:effectLst/>
                        </a:rPr>
                        <a:t>, 80MW, 2860MHz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56728960"/>
                  </a:ext>
                </a:extLst>
              </a:tr>
              <a:tr h="381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C-band power source (number, power, frequency)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dirty="0">
                          <a:effectLst/>
                        </a:rPr>
                        <a:t>236</a:t>
                      </a:r>
                      <a:r>
                        <a:rPr lang="en-GB" sz="2000" dirty="0">
                          <a:effectLst/>
                        </a:rPr>
                        <a:t>, 50MW, 5720MHz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11934390"/>
                  </a:ext>
                </a:extLst>
              </a:tr>
              <a:tr h="38186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Solid-state power source (number, power, frequency)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</a:rPr>
                        <a:t>1, 20kW, 158.89MHz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4665875"/>
                  </a:ext>
                </a:extLst>
              </a:tr>
              <a:tr h="3818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</a:rPr>
                        <a:t>1, 20kW, 476.67MHz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45127531"/>
                  </a:ext>
                </a:extLst>
              </a:tr>
              <a:tr h="427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</a:rPr>
                        <a:t>Accelerating structure </a:t>
                      </a:r>
                      <a:endParaRPr lang="zh-CN" alt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</a:rPr>
                        <a:t> 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793209"/>
                  </a:ext>
                </a:extLst>
              </a:tr>
              <a:tr h="381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</a:rPr>
                        <a:t>Large-aperture S-band accelerating structure (number, gradient, length)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dirty="0">
                          <a:effectLst/>
                        </a:rPr>
                        <a:t>16</a:t>
                      </a:r>
                      <a:r>
                        <a:rPr lang="en-GB" sz="2000" dirty="0">
                          <a:effectLst/>
                        </a:rPr>
                        <a:t>, 22MV/m, 2.0m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6152519"/>
                  </a:ext>
                </a:extLst>
              </a:tr>
              <a:tr h="38186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Normal S-band accelerating structure (number, gradient, length)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dirty="0">
                          <a:effectLst/>
                        </a:rPr>
                        <a:t>8</a:t>
                      </a:r>
                      <a:r>
                        <a:rPr lang="en-GB" sz="2000" dirty="0">
                          <a:effectLst/>
                        </a:rPr>
                        <a:t>, 27MV/m, 3.1m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4084430"/>
                  </a:ext>
                </a:extLst>
              </a:tr>
              <a:tr h="3818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dirty="0">
                          <a:effectLst/>
                        </a:rPr>
                        <a:t>85</a:t>
                      </a:r>
                      <a:r>
                        <a:rPr lang="en-GB" sz="2000" dirty="0">
                          <a:effectLst/>
                        </a:rPr>
                        <a:t>, 22MV/m, 3.1m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11435793"/>
                  </a:ext>
                </a:extLst>
              </a:tr>
              <a:tr h="381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>
                          <a:effectLst/>
                        </a:rPr>
                        <a:t>C-band accelerating structure (number, gradient, length)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1" dirty="0">
                          <a:effectLst/>
                        </a:rPr>
                        <a:t>470</a:t>
                      </a:r>
                      <a:r>
                        <a:rPr lang="en-GB" sz="2000" b="0" dirty="0">
                          <a:effectLst/>
                        </a:rPr>
                        <a:t>, </a:t>
                      </a:r>
                      <a:r>
                        <a:rPr lang="en-GB" sz="2000" dirty="0">
                          <a:effectLst/>
                        </a:rPr>
                        <a:t>40~45MV/m, 1.8m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5293866"/>
                  </a:ext>
                </a:extLst>
              </a:tr>
              <a:tr h="38186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Subharmonic buncher (number, voltage, length)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1, 10 kV, 0.8m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33339201"/>
                  </a:ext>
                </a:extLst>
              </a:tr>
              <a:tr h="3818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1, 120kV, 0.5m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9231511"/>
                  </a:ext>
                </a:extLst>
              </a:tr>
              <a:tr h="381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C-band deflecting cavity (number, voltage, length)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1, 20MV, 1.8m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0659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97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CB0F66B-5B12-4B10-9DAB-91EAF7D6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Electron and positron beam switching time within 3.5s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dirty="0"/>
              <a:t>Magnet power supply switching within 3 s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1DB2BD6-9D44-4936-B8FC-9B384283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systems (2)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BE44A1-7176-461C-AF52-8B01D9B4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C6CCD1-D631-45DA-8FF5-FADEE2DC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4816229A-6DFF-423B-BBD9-0296005C6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826492"/>
              </p:ext>
            </p:extLst>
          </p:nvPr>
        </p:nvGraphicFramePr>
        <p:xfrm>
          <a:off x="551384" y="2276872"/>
          <a:ext cx="11363681" cy="4439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7282">
                  <a:extLst>
                    <a:ext uri="{9D8B030D-6E8A-4147-A177-3AD203B41FA5}">
                      <a16:colId xmlns:a16="http://schemas.microsoft.com/office/drawing/2014/main" val="2227082061"/>
                    </a:ext>
                  </a:extLst>
                </a:gridCol>
                <a:gridCol w="5706533">
                  <a:extLst>
                    <a:ext uri="{9D8B030D-6E8A-4147-A177-3AD203B41FA5}">
                      <a16:colId xmlns:a16="http://schemas.microsoft.com/office/drawing/2014/main" val="817256286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val="921477060"/>
                    </a:ext>
                  </a:extLst>
                </a:gridCol>
              </a:tblGrid>
              <a:tr h="2651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 Magnet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</a:rPr>
                        <a:t>PS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3318731204"/>
                  </a:ext>
                </a:extLst>
              </a:tr>
              <a:tr h="173951">
                <a:tc rowSpan="4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Solenoid (number, aperture, field, length)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4, 90mm, 400Gs, 80mm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2260244533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17, 210mm, 800Gs, 110mm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17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1328550949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1, 118mm, 600Gs, 80mm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1169767202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15, 400mm, 0.5T, 1m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15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1542774437"/>
                  </a:ext>
                </a:extLst>
              </a:tr>
              <a:tr h="173951">
                <a:tc rowSpan="9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Quadrupole (number, aperture, gradient, length)</a:t>
                      </a: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22, 34mm, 22T/m, 100mm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11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1336738079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87, 34mm, 24T/m, 200mm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49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2770986063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44, 34mm, 26T/m, 400mm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44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1903719309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104, 24mm, 50T/m, 300mm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52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793735824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52, 24mm, 50T/m, 600mm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52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335051514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6, 60mm, 10T/m, 100mm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2432855993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3, 60mm, 10T/m, 200mm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altLang="zh-CN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1549200226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36, 150mm, 7.9T/m, 300mm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18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662377036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18, 150mm, 7.9T/m, 600mm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18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3062979978"/>
                  </a:ext>
                </a:extLst>
              </a:tr>
              <a:tr h="173951">
                <a:tc rowSpan="5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Dipole (number, gap, field, length)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1, 35mm, 0.33T, 262mm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4021686124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4, 24mm, 1.0T, 5.847m, bidirectional power supply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2538797282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0" indent="-152400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5, 60mm, 0.42T, 698mm, bidirectional power supply, </a:t>
                      </a:r>
                      <a:r>
                        <a:rPr lang="en-GB" sz="1400" b="1" dirty="0">
                          <a:solidFill>
                            <a:srgbClr val="0000FF"/>
                          </a:solidFill>
                          <a:effectLst/>
                        </a:rPr>
                        <a:t>switching within 3s</a:t>
                      </a:r>
                      <a:endParaRPr lang="zh-CN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3832014181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5, 35mm, 1.0T, 698mm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1196668703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4, 35mm, 1.0T, 1.047m, 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effectLst/>
                        </a:rPr>
                        <a:t>power supply switching within 3s</a:t>
                      </a:r>
                      <a:r>
                        <a:rPr lang="en-GB" sz="1400" dirty="0">
                          <a:effectLst/>
                        </a:rPr>
                        <a:t>, vertical bending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3277408330"/>
                  </a:ext>
                </a:extLst>
              </a:tr>
              <a:tr h="173951">
                <a:tc rowSpan="6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Corrector (number, gap, field, length)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1, 50mm, 10Gs, 30mm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4245349121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1, 136mm, 50Gs, 400mm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42960493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25, 150mm, 50Gs, 100mm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50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3217983258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2, 50mm, 10 Gs, 24mm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3684304917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>
                          <a:effectLst/>
                        </a:rPr>
                        <a:t>100, 34mm, 450Gs, 100mm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100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2774139450"/>
                  </a:ext>
                </a:extLst>
              </a:tr>
              <a:tr h="173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146, 24mm, 0.25T, 200mm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GB" sz="1400" dirty="0">
                          <a:effectLst/>
                        </a:rPr>
                        <a:t>146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3403" marR="43403" marT="0" marB="0" anchor="ctr"/>
                </a:tc>
                <a:extLst>
                  <a:ext uri="{0D108BD9-81ED-4DB2-BD59-A6C34878D82A}">
                    <a16:rowId xmlns:a16="http://schemas.microsoft.com/office/drawing/2014/main" val="2319350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97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CB0F66B-5B12-4B10-9DAB-91EAF7D60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679088" cy="48403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Beam position, beam profile, bunch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7 energy analyzing station (7 beam dump), </a:t>
            </a:r>
            <a:r>
              <a:rPr lang="en-US" altLang="zh-CN" dirty="0">
                <a:solidFill>
                  <a:srgbClr val="0000FF"/>
                </a:solidFill>
              </a:rPr>
              <a:t>not included in cost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1DB2BD6-9D44-4936-B8FC-9B384283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systems (3)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BE44A1-7176-461C-AF52-8B01D9B4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C6CCD1-D631-45DA-8FF5-FADEE2DC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graphicFrame>
        <p:nvGraphicFramePr>
          <p:cNvPr id="8" name="内容占位符 4">
            <a:extLst>
              <a:ext uri="{FF2B5EF4-FFF2-40B4-BE49-F238E27FC236}">
                <a16:creationId xmlns:a16="http://schemas.microsoft.com/office/drawing/2014/main" id="{601685F3-9CC2-4D5B-8771-37E3676EC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832604"/>
              </p:ext>
            </p:extLst>
          </p:nvPr>
        </p:nvGraphicFramePr>
        <p:xfrm>
          <a:off x="1055440" y="2348880"/>
          <a:ext cx="9548476" cy="4334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8370">
                  <a:extLst>
                    <a:ext uri="{9D8B030D-6E8A-4147-A177-3AD203B41FA5}">
                      <a16:colId xmlns:a16="http://schemas.microsoft.com/office/drawing/2014/main" val="3378283826"/>
                    </a:ext>
                  </a:extLst>
                </a:gridCol>
                <a:gridCol w="3990106">
                  <a:extLst>
                    <a:ext uri="{9D8B030D-6E8A-4147-A177-3AD203B41FA5}">
                      <a16:colId xmlns:a16="http://schemas.microsoft.com/office/drawing/2014/main" val="184605293"/>
                    </a:ext>
                  </a:extLst>
                </a:gridCol>
              </a:tblGrid>
              <a:tr h="62282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Beam diagnostics</a:t>
                      </a:r>
                      <a:endParaRPr lang="zh-C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3537383616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BPM (number, aperture, resolution, length)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>
                          <a:effectLst/>
                        </a:rPr>
                        <a:t>150, 30/20mm, 10</a:t>
                      </a:r>
                      <a:r>
                        <a:rPr lang="zh-CN" sz="1600">
                          <a:effectLst/>
                        </a:rPr>
                        <a:t>μ</a:t>
                      </a:r>
                      <a:r>
                        <a:rPr lang="en-GB" sz="1600">
                          <a:effectLst/>
                        </a:rPr>
                        <a:t>m, 0.2m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1686294903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ICT (number, aperture, length)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>
                          <a:effectLst/>
                        </a:rPr>
                        <a:t>63, 35mm, 40mm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3635407891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PR (number, aperture, resolution, length)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>
                          <a:effectLst/>
                        </a:rPr>
                        <a:t>30, 35mm, 20μm, 0.3m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746440224"/>
                  </a:ext>
                </a:extLst>
              </a:tr>
              <a:tr h="3546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zh-CN" sz="16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</a:rPr>
                        <a:t>Beam dump</a:t>
                      </a:r>
                      <a:endParaRPr lang="zh-CN" alt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3543833226"/>
                  </a:ext>
                </a:extLst>
              </a:tr>
              <a:tr h="335128">
                <a:tc rowSpan="7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Number, energy, beam size, bunch charge, repetition rate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>
                          <a:effectLst/>
                        </a:rPr>
                        <a:t>1, 60MeV, 2mm*1mm, 10nC, 1Hz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3303758777"/>
                  </a:ext>
                </a:extLst>
              </a:tr>
              <a:tr h="3351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1, 4GeV, 0.5mm*0.5mm, 10nC, 1Hz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493780685"/>
                  </a:ext>
                </a:extLst>
              </a:tr>
              <a:tr h="3351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1, 250MeV, 1.5mm*1.5mm, 5nC, 1Hz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912800206"/>
                  </a:ext>
                </a:extLst>
              </a:tr>
              <a:tr h="3351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1, 1.1GeV, 0.5mm*0.5mm, 5nC, 1Hz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231735827"/>
                  </a:ext>
                </a:extLst>
              </a:tr>
              <a:tr h="3351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1, 6GeV, 0.5mm*0.3mm, 3nC, 1Hz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441053355"/>
                  </a:ext>
                </a:extLst>
              </a:tr>
              <a:tr h="3351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2, 30GeV, 0.3mm*0.3mm, 3nC, 1Hz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1743470936"/>
                  </a:ext>
                </a:extLst>
              </a:tr>
              <a:tr h="3351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effectLst/>
                        </a:rPr>
                        <a:t>1, 250MeV, 1.5mm*1.5mm, 5nC, 100Hz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 anchor="ctr"/>
                </a:tc>
                <a:extLst>
                  <a:ext uri="{0D108BD9-81ED-4DB2-BD59-A6C34878D82A}">
                    <a16:rowId xmlns:a16="http://schemas.microsoft.com/office/drawing/2014/main" val="926257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69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04FE9FF-2F9B-43C7-AB05-FE014E406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Damping ring 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163CD0F-8241-4F09-B597-76AF8FB8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Hardware systems (4)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C33F1D-130E-4370-A0C7-2982C7A8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Accelerator TDR Cost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6FEBFA-A0DF-4BDE-9C59-F70E129F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1660F13-7FBF-4FEC-8D27-90DEA3003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852798"/>
              </p:ext>
            </p:extLst>
          </p:nvPr>
        </p:nvGraphicFramePr>
        <p:xfrm>
          <a:off x="1487488" y="1844824"/>
          <a:ext cx="8811839" cy="4392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370">
                  <a:extLst>
                    <a:ext uri="{9D8B030D-6E8A-4147-A177-3AD203B41FA5}">
                      <a16:colId xmlns:a16="http://schemas.microsoft.com/office/drawing/2014/main" val="3242669447"/>
                    </a:ext>
                  </a:extLst>
                </a:gridCol>
                <a:gridCol w="1406976">
                  <a:extLst>
                    <a:ext uri="{9D8B030D-6E8A-4147-A177-3AD203B41FA5}">
                      <a16:colId xmlns:a16="http://schemas.microsoft.com/office/drawing/2014/main" val="1869709735"/>
                    </a:ext>
                  </a:extLst>
                </a:gridCol>
                <a:gridCol w="1031782">
                  <a:extLst>
                    <a:ext uri="{9D8B030D-6E8A-4147-A177-3AD203B41FA5}">
                      <a16:colId xmlns:a16="http://schemas.microsoft.com/office/drawing/2014/main" val="3167724829"/>
                    </a:ext>
                  </a:extLst>
                </a:gridCol>
                <a:gridCol w="1369975">
                  <a:extLst>
                    <a:ext uri="{9D8B030D-6E8A-4147-A177-3AD203B41FA5}">
                      <a16:colId xmlns:a16="http://schemas.microsoft.com/office/drawing/2014/main" val="269001975"/>
                    </a:ext>
                  </a:extLst>
                </a:gridCol>
                <a:gridCol w="3882736">
                  <a:extLst>
                    <a:ext uri="{9D8B030D-6E8A-4147-A177-3AD203B41FA5}">
                      <a16:colId xmlns:a16="http://schemas.microsoft.com/office/drawing/2014/main" val="1486663850"/>
                    </a:ext>
                  </a:extLst>
                </a:gridCol>
              </a:tblGrid>
              <a:tr h="532576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Name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Type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effectLst/>
                        </a:rPr>
                        <a:t>Number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Length (m)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/>
                        </a:rPr>
                        <a:t>Value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2511404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B0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dipole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40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0.7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Gap 38 mm, Field 1.3 T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1842202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Br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dipole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40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0.248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Gap 38 mm, Field 1.3 T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6028208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Qarc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quadrupole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96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0.2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Gap 44 mm, Field 17 T/m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31523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QRF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quadrupole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8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0.2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Gap 38 mm, Field 30 T/m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027476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SF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sextupole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36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0.1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Gap 38 mm, Field 94 T/m</a:t>
                      </a:r>
                      <a:r>
                        <a:rPr lang="en-GB" sz="1800" baseline="30000" dirty="0">
                          <a:effectLst/>
                        </a:rPr>
                        <a:t>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007147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SD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sextupole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36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0.1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Gap 38 mm, Field 140 T/m</a:t>
                      </a:r>
                      <a:r>
                        <a:rPr lang="en-GB" sz="1800" baseline="30000" dirty="0">
                          <a:effectLst/>
                        </a:rPr>
                        <a:t>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1572692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CORR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corrector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60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0.07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Gap 40 mm, Field 20 Gs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839287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DRLAM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Lambertson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2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0.5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Field 0.88 T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0821211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DRkicker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kicker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2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1.4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Field 0.028 T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096904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MBPM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BPM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40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0.1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Button BPM, Resolution 20µm @ 5mA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575154"/>
                  </a:ext>
                </a:extLst>
              </a:tr>
              <a:tr h="350901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RFC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cavity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2</a:t>
                      </a:r>
                      <a:endParaRPr lang="zh-CN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1.4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650MHz, 1.25MV/cavity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152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09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27DA51B-A129-4AA1-9C7C-67CD6B02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Cost</a:t>
            </a:r>
            <a:r>
              <a:rPr lang="zh-CN" altLang="en-US" dirty="0"/>
              <a:t>：</a:t>
            </a:r>
            <a:r>
              <a:rPr lang="en-US" altLang="zh-CN" dirty="0">
                <a:solidFill>
                  <a:srgbClr val="0000FF"/>
                </a:solidFill>
              </a:rPr>
              <a:t>Linac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37827C-AE5F-415E-A714-094D51E5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AEEAE3-0A9E-4E20-9F86-248F4045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B8AE55A9-D418-452D-8CF0-DA030C10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3542184" cy="4840303"/>
          </a:xfrm>
        </p:spPr>
        <p:txBody>
          <a:bodyPr/>
          <a:lstStyle/>
          <a:p>
            <a:r>
              <a:rPr lang="zh-CN" altLang="en-US" dirty="0"/>
              <a:t>总造价</a:t>
            </a:r>
            <a:r>
              <a:rPr lang="en-US" altLang="zh-CN" dirty="0"/>
              <a:t>(RMB)</a:t>
            </a:r>
          </a:p>
          <a:p>
            <a:pPr lvl="1"/>
            <a:r>
              <a:rPr lang="en-US" altLang="zh-CN" dirty="0"/>
              <a:t>18.33</a:t>
            </a:r>
            <a:r>
              <a:rPr lang="zh-CN" altLang="en-US" dirty="0"/>
              <a:t>亿元</a:t>
            </a:r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67955F71-FB10-40E4-943E-B1DF24E7C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52848"/>
              </p:ext>
            </p:extLst>
          </p:nvPr>
        </p:nvGraphicFramePr>
        <p:xfrm>
          <a:off x="3791744" y="96950"/>
          <a:ext cx="8208912" cy="6403218"/>
        </p:xfrm>
        <a:graphic>
          <a:graphicData uri="http://schemas.openxmlformats.org/drawingml/2006/table">
            <a:tbl>
              <a:tblPr/>
              <a:tblGrid>
                <a:gridCol w="2087091">
                  <a:extLst>
                    <a:ext uri="{9D8B030D-6E8A-4147-A177-3AD203B41FA5}">
                      <a16:colId xmlns:a16="http://schemas.microsoft.com/office/drawing/2014/main" val="965913086"/>
                    </a:ext>
                  </a:extLst>
                </a:gridCol>
                <a:gridCol w="2425654">
                  <a:extLst>
                    <a:ext uri="{9D8B030D-6E8A-4147-A177-3AD203B41FA5}">
                      <a16:colId xmlns:a16="http://schemas.microsoft.com/office/drawing/2014/main" val="1681749047"/>
                    </a:ext>
                  </a:extLst>
                </a:gridCol>
                <a:gridCol w="820692">
                  <a:extLst>
                    <a:ext uri="{9D8B030D-6E8A-4147-A177-3AD203B41FA5}">
                      <a16:colId xmlns:a16="http://schemas.microsoft.com/office/drawing/2014/main" val="2503786065"/>
                    </a:ext>
                  </a:extLst>
                </a:gridCol>
                <a:gridCol w="912767">
                  <a:extLst>
                    <a:ext uri="{9D8B030D-6E8A-4147-A177-3AD203B41FA5}">
                      <a16:colId xmlns:a16="http://schemas.microsoft.com/office/drawing/2014/main" val="270655080"/>
                    </a:ext>
                  </a:extLst>
                </a:gridCol>
                <a:gridCol w="800054">
                  <a:extLst>
                    <a:ext uri="{9D8B030D-6E8A-4147-A177-3AD203B41FA5}">
                      <a16:colId xmlns:a16="http://schemas.microsoft.com/office/drawing/2014/main" val="1356983205"/>
                    </a:ext>
                  </a:extLst>
                </a:gridCol>
                <a:gridCol w="1162654">
                  <a:extLst>
                    <a:ext uri="{9D8B030D-6E8A-4147-A177-3AD203B41FA5}">
                      <a16:colId xmlns:a16="http://schemas.microsoft.com/office/drawing/2014/main" val="769016718"/>
                    </a:ext>
                  </a:extLst>
                </a:gridCol>
              </a:tblGrid>
              <a:tr h="17122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System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Components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Number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Unit Cost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Cost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Total Cost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01625"/>
                  </a:ext>
                </a:extLst>
              </a:tr>
              <a:tr h="171229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（</a:t>
                      </a:r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10,000</a:t>
                      </a:r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￥）</a:t>
                      </a:r>
                      <a:endParaRPr lang="en-GB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（</a:t>
                      </a:r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10,000</a:t>
                      </a:r>
                      <a:r>
                        <a:rPr lang="zh-CN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￥）</a:t>
                      </a:r>
                      <a:endParaRPr lang="en-GB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64923"/>
                  </a:ext>
                </a:extLst>
              </a:tr>
              <a:tr h="19308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RF system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Electron Source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310.00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310.0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68245.6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557010"/>
                  </a:ext>
                </a:extLst>
              </a:tr>
              <a:tr h="1712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Positron Source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470.00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470.0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674407"/>
                  </a:ext>
                </a:extLst>
              </a:tr>
              <a:tr h="1712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S-band RF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387.28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13167.6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70039"/>
                  </a:ext>
                </a:extLst>
              </a:tr>
              <a:tr h="1712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C-band RF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236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230.08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54298.0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776853"/>
                  </a:ext>
                </a:extLst>
              </a:tr>
              <a:tr h="19308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RF power source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S-band PS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335.00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11390.0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81010.0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73232"/>
                  </a:ext>
                </a:extLst>
              </a:tr>
              <a:tr h="1712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C-band PS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236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295.00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69620.0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104365"/>
                  </a:ext>
                </a:extLst>
              </a:tr>
              <a:tr h="193089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Magnets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Solenoid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37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499.0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4338.0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56582"/>
                  </a:ext>
                </a:extLst>
              </a:tr>
              <a:tr h="1712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Dipole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344.0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51689"/>
                  </a:ext>
                </a:extLst>
              </a:tr>
              <a:tr h="1712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Quadrupole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372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2577.0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378571"/>
                  </a:ext>
                </a:extLst>
              </a:tr>
              <a:tr h="1712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Corrector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275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618.0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181050"/>
                  </a:ext>
                </a:extLst>
              </a:tr>
              <a:tr h="2354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Field measurement devices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150.00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003597"/>
                  </a:ext>
                </a:extLst>
              </a:tr>
              <a:tr h="18944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Magnet power supplies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Power supply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583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1596.6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2069.3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48737"/>
                  </a:ext>
                </a:extLst>
              </a:tr>
              <a:tr h="189445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Cable （m）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59200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256.7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451880"/>
                  </a:ext>
                </a:extLst>
              </a:tr>
              <a:tr h="189445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DCCT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610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150.0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424398"/>
                  </a:ext>
                </a:extLst>
              </a:tr>
              <a:tr h="25556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Equipment Cabinet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110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66.0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268708"/>
                  </a:ext>
                </a:extLst>
              </a:tr>
              <a:tr h="1894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Vacuum system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14736.4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14736.4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63148"/>
                  </a:ext>
                </a:extLst>
              </a:tr>
              <a:tr h="19308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Instrumentation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BPM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150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13.00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1950.0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5010.0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160067"/>
                  </a:ext>
                </a:extLst>
              </a:tr>
              <a:tr h="1712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ICT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63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40.00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2520.0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873138"/>
                  </a:ext>
                </a:extLst>
              </a:tr>
              <a:tr h="1748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PR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18.00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540.0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368623"/>
                  </a:ext>
                </a:extLst>
              </a:tr>
              <a:tr h="276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Control system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5287.0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5287.0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27643"/>
                  </a:ext>
                </a:extLst>
              </a:tr>
              <a:tr h="3461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</a:rPr>
                        <a:t>Mechanical systems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Vacuum device support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5589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804.6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2602.5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136166"/>
                  </a:ext>
                </a:extLst>
              </a:tr>
              <a:tr h="2768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Support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968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1797.9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26045"/>
                  </a:ext>
                </a:extLst>
              </a:tr>
              <a:tr h="27688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152" marR="3152" marT="3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183298.8 </a:t>
                      </a:r>
                    </a:p>
                  </a:txBody>
                  <a:tcPr marL="3152" marR="3152" marT="3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3120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89AC7BF7-4033-47FF-8687-AF71542E4DFC}"/>
              </a:ext>
            </a:extLst>
          </p:cNvPr>
          <p:cNvSpPr txBox="1"/>
          <p:nvPr/>
        </p:nvSpPr>
        <p:spPr>
          <a:xfrm>
            <a:off x="9768408" y="646103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CDR 9.33</a:t>
            </a:r>
            <a:r>
              <a:rPr lang="zh-CN" altLang="en-US" dirty="0"/>
              <a:t>亿</a:t>
            </a:r>
          </a:p>
        </p:txBody>
      </p:sp>
    </p:spTree>
    <p:extLst>
      <p:ext uri="{BB962C8B-B14F-4D97-AF65-F5344CB8AC3E}">
        <p14:creationId xmlns:p14="http://schemas.microsoft.com/office/powerpoint/2010/main" val="145205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32520</TotalTime>
  <Words>2053</Words>
  <Application>Microsoft Office PowerPoint</Application>
  <PresentationFormat>宽屏</PresentationFormat>
  <Paragraphs>958</Paragraphs>
  <Slides>22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 Unicode MS</vt:lpstr>
      <vt:lpstr>等线</vt:lpstr>
      <vt:lpstr>宋体</vt:lpstr>
      <vt:lpstr>微软雅黑</vt:lpstr>
      <vt:lpstr>Arial</vt:lpstr>
      <vt:lpstr>Arial Black</vt:lpstr>
      <vt:lpstr>Calibri</vt:lpstr>
      <vt:lpstr>Segoe Script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Introduction: ：Layout of the CEPC Linac</vt:lpstr>
      <vt:lpstr>Hardware systems (1)</vt:lpstr>
      <vt:lpstr>Hardware systems (2)</vt:lpstr>
      <vt:lpstr>Hardware systems (3)</vt:lpstr>
      <vt:lpstr>Hardware systems (4)</vt:lpstr>
      <vt:lpstr>Cost：Linac</vt:lpstr>
      <vt:lpstr>Cost: Damping ring</vt:lpstr>
      <vt:lpstr>Cost: Linac + Damping ring</vt:lpstr>
      <vt:lpstr>Summary</vt:lpstr>
      <vt:lpstr>PowerPoint 演示文稿</vt:lpstr>
      <vt:lpstr>PowerPoint 演示文稿</vt:lpstr>
      <vt:lpstr>Cost: Linac + Damping ring + TL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孟 才</cp:lastModifiedBy>
  <cp:revision>2256</cp:revision>
  <cp:lastPrinted>2022-11-06T05:19:21Z</cp:lastPrinted>
  <dcterms:created xsi:type="dcterms:W3CDTF">2012-09-04T11:33:36Z</dcterms:created>
  <dcterms:modified xsi:type="dcterms:W3CDTF">2023-08-16T02:41:48Z</dcterms:modified>
</cp:coreProperties>
</file>