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8" r:id="rId5"/>
    <p:sldId id="289" r:id="rId6"/>
    <p:sldId id="290" r:id="rId7"/>
    <p:sldId id="291" r:id="rId8"/>
    <p:sldId id="274" r:id="rId9"/>
    <p:sldId id="293" r:id="rId10"/>
    <p:sldId id="294" r:id="rId11"/>
    <p:sldId id="295" r:id="rId12"/>
    <p:sldId id="280" r:id="rId13"/>
    <p:sldId id="296" r:id="rId14"/>
    <p:sldId id="297" r:id="rId15"/>
    <p:sldId id="298" r:id="rId16"/>
    <p:sldId id="299" r:id="rId17"/>
    <p:sldId id="300" r:id="rId18"/>
    <p:sldId id="292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019EB1-9EE7-48D2-A3F9-9A9795C8F7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231CC6E-1B0A-4162-910B-D2F321310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4201576-D132-430A-9DA0-E46999801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B5A0-B660-443B-A3C8-E8F5C9A41CC7}" type="datetimeFigureOut">
              <a:rPr lang="zh-CN" altLang="en-US" smtClean="0"/>
              <a:t>2023/8/16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060DED7-6577-487C-BACD-049EC63A9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1E3E5F-ABC1-44B3-9D93-FE45B59D4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219F-60FE-4430-A2C1-D0773540D3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5006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2B2CB5-B782-4233-9C64-2E75D3FF2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76A21D2-731E-4B1D-B441-0A2E478E4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0DD4DE-5F01-41C1-B34F-C33255EC9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B5A0-B660-443B-A3C8-E8F5C9A41CC7}" type="datetimeFigureOut">
              <a:rPr lang="zh-CN" altLang="en-US" smtClean="0"/>
              <a:t>2023/8/16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FFC1F05-CAB9-4BF5-9363-95B1A7B82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ED1AD02-344D-40BC-9CD2-60520FED9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219F-60FE-4430-A2C1-D0773540D3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9998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D473898-994C-42DF-A01D-902C6735A2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97DAA97-7EDC-42FA-88C7-9E352D8C16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CD90932-A973-4D87-8B15-A3EBCE4BD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B5A0-B660-443B-A3C8-E8F5C9A41CC7}" type="datetimeFigureOut">
              <a:rPr lang="zh-CN" altLang="en-US" smtClean="0"/>
              <a:t>2023/8/16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C57CD6F-4C48-4FF2-9716-6D4174CA3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F144CF4-C35E-4ACF-95B3-948CED7B9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219F-60FE-4430-A2C1-D0773540D3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3180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AF3F6E-15AA-4126-A57C-378AD9729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44284D7-9963-41C9-A47A-A79CF39DD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5A378A3-F596-4FE3-A468-1B65AB72F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B5A0-B660-443B-A3C8-E8F5C9A41CC7}" type="datetimeFigureOut">
              <a:rPr lang="zh-CN" altLang="en-US" smtClean="0"/>
              <a:t>2023/8/16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FCE901A-82E8-4B5F-8817-69F402EE1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22C6830-97EA-4CFE-B58D-824436599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219F-60FE-4430-A2C1-D0773540D3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9115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1E0612-CCB8-4B7A-8055-E011E4BC4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A900287-221F-4BFD-9319-B864412D8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AA96A0F-CB82-493B-AF35-94ADD7C18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B5A0-B660-443B-A3C8-E8F5C9A41CC7}" type="datetimeFigureOut">
              <a:rPr lang="zh-CN" altLang="en-US" smtClean="0"/>
              <a:t>2023/8/16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B47F373-60A7-40D9-B333-0A9F8E9B6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27F7A63-D43B-48C3-959A-0722A5209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219F-60FE-4430-A2C1-D0773540D3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962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18543C-A0E4-44E2-BE3C-54B3CAA11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B6F800-3489-426A-A493-ADF45E8861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FD0F094-9612-4A26-940B-117E9FBCE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0BE1387-9EEE-411F-B862-69DD93BF9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B5A0-B660-443B-A3C8-E8F5C9A41CC7}" type="datetimeFigureOut">
              <a:rPr lang="zh-CN" altLang="en-US" smtClean="0"/>
              <a:t>2023/8/16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4F4F9EA-1F08-4C6E-8ADE-3FFB6552D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98C2B47-9A3E-4D53-8605-24458828A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219F-60FE-4430-A2C1-D0773540D3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255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97389C-FE4F-45FC-A943-3295EAA6F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7580E8D-3A07-44BF-B1A1-6AADC75D3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02A74E3-E953-46F3-90BB-A2ABC682E9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F785BED-E754-4930-AFF1-AA9ABC1C34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178B69B-248B-4AAC-8256-C1E1749DCA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4022014-7044-42F5-80E6-EDF35182D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B5A0-B660-443B-A3C8-E8F5C9A41CC7}" type="datetimeFigureOut">
              <a:rPr lang="zh-CN" altLang="en-US" smtClean="0"/>
              <a:t>2023/8/16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6F8F423-CC05-4507-BB5A-654794F9C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511481B-1310-4EE4-9E67-3B9594B31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219F-60FE-4430-A2C1-D0773540D3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674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6817BD-A861-4A61-89AC-4E7ECDA15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1BF2091-63E1-4BA7-A1AD-4540A25DC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B5A0-B660-443B-A3C8-E8F5C9A41CC7}" type="datetimeFigureOut">
              <a:rPr lang="zh-CN" altLang="en-US" smtClean="0"/>
              <a:t>2023/8/16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76E202C-BF33-40B5-84B0-83EF02A77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3DEED9C-7C6F-4389-9967-53A8F6B3C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219F-60FE-4430-A2C1-D0773540D3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557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2CABF4A-76C4-4254-A327-81E94676A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B5A0-B660-443B-A3C8-E8F5C9A41CC7}" type="datetimeFigureOut">
              <a:rPr lang="zh-CN" altLang="en-US" smtClean="0"/>
              <a:t>2023/8/16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87021A2-5899-4CC9-A2DF-5BB0ECACE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E0DE105-D0E1-4365-B8DA-F282B483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219F-60FE-4430-A2C1-D0773540D3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5855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F901CD-3EE2-4B4D-A5F3-C703CF382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06A620D-2B8D-49CD-BF11-DBBD4EB30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F3118AB-7681-4FE2-B6A7-9C47E102DA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D41E00A-A2B5-4844-A3AA-DD932D9D0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B5A0-B660-443B-A3C8-E8F5C9A41CC7}" type="datetimeFigureOut">
              <a:rPr lang="zh-CN" altLang="en-US" smtClean="0"/>
              <a:t>2023/8/16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AAD36DC-AFF7-4F37-852E-3D129C52E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261860E-647D-49E4-8055-2C20655E0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219F-60FE-4430-A2C1-D0773540D3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778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D1DF76-3FCE-4659-B016-C9320E4AB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3BFB6EC-106C-456F-9A59-B343EC14D5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C0F75D8-467C-4FA7-B2DB-7BC387009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85C3664-15B8-465E-B812-21D8EEF40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9B5A0-B660-443B-A3C8-E8F5C9A41CC7}" type="datetimeFigureOut">
              <a:rPr lang="zh-CN" altLang="en-US" smtClean="0"/>
              <a:t>2023/8/16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FA4BB69-7D8C-4E20-B74E-63B53B9C6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68F3453-FC86-4D23-BDBF-60969A243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219F-60FE-4430-A2C1-D0773540D3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8591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BF946BC-7F7D-414F-8124-D41874046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6FA9CFE-17D0-4811-B756-ABBE18C26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20BAC7E-11B7-41E9-81AC-BDD55CCE4E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9B5A0-B660-443B-A3C8-E8F5C9A41CC7}" type="datetimeFigureOut">
              <a:rPr lang="zh-CN" altLang="en-US" smtClean="0"/>
              <a:t>2023/8/16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76640AD-144B-4138-A1B6-5A56625A52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CBB08D6-AD32-48CC-B127-967985008F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7219F-60FE-4430-A2C1-D0773540D3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654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CEEEFE-99BF-457C-BE55-BA3F21A12B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Transport Line Cost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C9E3286-DD2E-45CD-A556-2A3B1448A0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/>
          </a:p>
          <a:p>
            <a:r>
              <a:rPr lang="zh-CN" altLang="en-US" dirty="0"/>
              <a:t>崔小昊</a:t>
            </a:r>
            <a:endParaRPr lang="en-US" altLang="zh-CN" dirty="0"/>
          </a:p>
          <a:p>
            <a:r>
              <a:rPr lang="en-US" altLang="zh-CN" dirty="0"/>
              <a:t>2023/08/15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162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9C200A15-B344-471C-8D21-1F1C88A3A7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744064"/>
              </p:ext>
            </p:extLst>
          </p:nvPr>
        </p:nvGraphicFramePr>
        <p:xfrm>
          <a:off x="845343" y="985996"/>
          <a:ext cx="10501313" cy="47193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80764">
                  <a:extLst>
                    <a:ext uri="{9D8B030D-6E8A-4147-A177-3AD203B41FA5}">
                      <a16:colId xmlns:a16="http://schemas.microsoft.com/office/drawing/2014/main" val="1313278174"/>
                    </a:ext>
                  </a:extLst>
                </a:gridCol>
                <a:gridCol w="2292214">
                  <a:extLst>
                    <a:ext uri="{9D8B030D-6E8A-4147-A177-3AD203B41FA5}">
                      <a16:colId xmlns:a16="http://schemas.microsoft.com/office/drawing/2014/main" val="2396168006"/>
                    </a:ext>
                  </a:extLst>
                </a:gridCol>
                <a:gridCol w="2292214">
                  <a:extLst>
                    <a:ext uri="{9D8B030D-6E8A-4147-A177-3AD203B41FA5}">
                      <a16:colId xmlns:a16="http://schemas.microsoft.com/office/drawing/2014/main" val="1784379317"/>
                    </a:ext>
                  </a:extLst>
                </a:gridCol>
                <a:gridCol w="2292214">
                  <a:extLst>
                    <a:ext uri="{9D8B030D-6E8A-4147-A177-3AD203B41FA5}">
                      <a16:colId xmlns:a16="http://schemas.microsoft.com/office/drawing/2014/main" val="3923043714"/>
                    </a:ext>
                  </a:extLst>
                </a:gridCol>
                <a:gridCol w="1943907">
                  <a:extLst>
                    <a:ext uri="{9D8B030D-6E8A-4147-A177-3AD203B41FA5}">
                      <a16:colId xmlns:a16="http://schemas.microsoft.com/office/drawing/2014/main" val="35353894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System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Name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Number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Unit price</a:t>
                      </a:r>
                    </a:p>
                    <a:p>
                      <a:r>
                        <a:rPr lang="en-US" altLang="zh-CN" dirty="0"/>
                        <a:t> (10000 Yuan)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Total Price</a:t>
                      </a:r>
                    </a:p>
                    <a:p>
                      <a:r>
                        <a:rPr lang="en-US" altLang="zh-CN" dirty="0"/>
                        <a:t>(10000 Yuan)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385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/>
                        <a:t>Instrument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182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145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Pick-ups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28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6368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Cable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533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Electronics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en-US" altLang="zh-CN" b="0" dirty="0"/>
                        <a:t>14</a:t>
                      </a:r>
                      <a:endParaRPr lang="zh-CN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0" dirty="0"/>
                        <a:t>6</a:t>
                      </a:r>
                      <a:endParaRPr lang="zh-CN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0" dirty="0"/>
                        <a:t>84</a:t>
                      </a:r>
                      <a:endParaRPr lang="zh-CN" alt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917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Vacuum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AU" sz="1800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altLang="zh-CN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1327.5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496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Beam pipe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51682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Bellows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95791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Ion pump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86358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Gate valve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97584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Roughing valve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37.5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34277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Vacuum gauge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62427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301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9B08D4E9-B7AA-4967-B231-0CFC450771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874479"/>
              </p:ext>
            </p:extLst>
          </p:nvPr>
        </p:nvGraphicFramePr>
        <p:xfrm>
          <a:off x="845343" y="85318"/>
          <a:ext cx="10501313" cy="640524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80764">
                  <a:extLst>
                    <a:ext uri="{9D8B030D-6E8A-4147-A177-3AD203B41FA5}">
                      <a16:colId xmlns:a16="http://schemas.microsoft.com/office/drawing/2014/main" val="1313278174"/>
                    </a:ext>
                  </a:extLst>
                </a:gridCol>
                <a:gridCol w="2292214">
                  <a:extLst>
                    <a:ext uri="{9D8B030D-6E8A-4147-A177-3AD203B41FA5}">
                      <a16:colId xmlns:a16="http://schemas.microsoft.com/office/drawing/2014/main" val="2396168006"/>
                    </a:ext>
                  </a:extLst>
                </a:gridCol>
                <a:gridCol w="2292214">
                  <a:extLst>
                    <a:ext uri="{9D8B030D-6E8A-4147-A177-3AD203B41FA5}">
                      <a16:colId xmlns:a16="http://schemas.microsoft.com/office/drawing/2014/main" val="1784379317"/>
                    </a:ext>
                  </a:extLst>
                </a:gridCol>
                <a:gridCol w="2292214">
                  <a:extLst>
                    <a:ext uri="{9D8B030D-6E8A-4147-A177-3AD203B41FA5}">
                      <a16:colId xmlns:a16="http://schemas.microsoft.com/office/drawing/2014/main" val="3923043714"/>
                    </a:ext>
                  </a:extLst>
                </a:gridCol>
                <a:gridCol w="1943907">
                  <a:extLst>
                    <a:ext uri="{9D8B030D-6E8A-4147-A177-3AD203B41FA5}">
                      <a16:colId xmlns:a16="http://schemas.microsoft.com/office/drawing/2014/main" val="35353894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System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Name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Number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Unit price</a:t>
                      </a:r>
                    </a:p>
                    <a:p>
                      <a:r>
                        <a:rPr lang="en-US" altLang="zh-CN" dirty="0"/>
                        <a:t> (10000 Yuan)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Total Price</a:t>
                      </a:r>
                    </a:p>
                    <a:p>
                      <a:r>
                        <a:rPr lang="en-US" altLang="zh-CN" dirty="0"/>
                        <a:t>(10000 Yuan)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385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/>
                        <a:t>Mechanical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367.25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145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SPT_D5000_LTB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86368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SPT_D3000_LTB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2.025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4.05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94533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SPT_D4000_LTB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86.4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14917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SPT_Q1000_LTB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47496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SPT_Q2000_LTB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40.8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51682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SPT_BPM_LTB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95791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SPT_vacuum_LTB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86358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SPT_vacuum_m_LTB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97584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SPT_pump_LTB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34277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lang="en-AU" sz="1800" kern="1200" dirty="0" err="1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SPT_valve_LTB</a:t>
                      </a:r>
                      <a:endParaRPr lang="en-AU" sz="1800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62427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501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1A9CB0-7C32-4196-8B1D-18733BDB3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 Booster &amp; Collider</a:t>
            </a:r>
            <a:endParaRPr lang="zh-CN" altLang="en-US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611C6C7E-5DC0-4E32-BA45-FA5DFC4B9F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0999351"/>
              </p:ext>
            </p:extLst>
          </p:nvPr>
        </p:nvGraphicFramePr>
        <p:xfrm>
          <a:off x="900344" y="2316480"/>
          <a:ext cx="10515600" cy="25958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51583179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85013873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252648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22586586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4771110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系统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0" dirty="0"/>
                        <a:t>报价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总价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007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磁铁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340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801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电源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981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真空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208.4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727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机械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80.84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157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束测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013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733.24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433387"/>
                  </a:ext>
                </a:extLst>
              </a:tr>
            </a:tbl>
          </a:graphicData>
        </a:graphic>
      </p:graphicFrame>
      <p:sp>
        <p:nvSpPr>
          <p:cNvPr id="3" name="文本框 2">
            <a:extLst>
              <a:ext uri="{FF2B5EF4-FFF2-40B4-BE49-F238E27FC236}">
                <a16:creationId xmlns:a16="http://schemas.microsoft.com/office/drawing/2014/main" id="{9BBAFC51-3CFD-4C48-99CB-FC725A97AD5B}"/>
              </a:ext>
            </a:extLst>
          </p:cNvPr>
          <p:cNvSpPr txBox="1"/>
          <p:nvPr/>
        </p:nvSpPr>
        <p:spPr>
          <a:xfrm>
            <a:off x="900344" y="1802167"/>
            <a:ext cx="4825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For one off-axis line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2240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1A9CB0-7C32-4196-8B1D-18733BDB3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 Booster &amp; Collider</a:t>
            </a:r>
            <a:endParaRPr lang="zh-CN" altLang="en-US" dirty="0"/>
          </a:p>
        </p:txBody>
      </p:sp>
      <p:graphicFrame>
        <p:nvGraphicFramePr>
          <p:cNvPr id="5" name="内容占位符 3">
            <a:extLst>
              <a:ext uri="{FF2B5EF4-FFF2-40B4-BE49-F238E27FC236}">
                <a16:creationId xmlns:a16="http://schemas.microsoft.com/office/drawing/2014/main" id="{71BA16BF-D4DD-4D9E-AAD9-EB9AFD0A25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2118857"/>
              </p:ext>
            </p:extLst>
          </p:nvPr>
        </p:nvGraphicFramePr>
        <p:xfrm>
          <a:off x="900344" y="2316480"/>
          <a:ext cx="10515600" cy="259969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51583179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85013873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252648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22586586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4771110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系统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0" dirty="0"/>
                        <a:t>报价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总价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007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磁铁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552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801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电源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981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真空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208.4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727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机械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80.84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157589"/>
                  </a:ext>
                </a:extLst>
              </a:tr>
              <a:tr h="372745">
                <a:tc>
                  <a:txBody>
                    <a:bodyPr/>
                    <a:lstStyle/>
                    <a:p>
                      <a:r>
                        <a:rPr lang="zh-CN" altLang="en-US" dirty="0"/>
                        <a:t>束测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013692"/>
                  </a:ext>
                </a:extLst>
              </a:tr>
              <a:tr h="372745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945.24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848821"/>
                  </a:ext>
                </a:extLst>
              </a:tr>
            </a:tbl>
          </a:graphicData>
        </a:graphic>
      </p:graphicFrame>
      <p:sp>
        <p:nvSpPr>
          <p:cNvPr id="4" name="文本框 3">
            <a:extLst>
              <a:ext uri="{FF2B5EF4-FFF2-40B4-BE49-F238E27FC236}">
                <a16:creationId xmlns:a16="http://schemas.microsoft.com/office/drawing/2014/main" id="{EEDD2161-2F4B-4F63-B6A3-3C67B92E974F}"/>
              </a:ext>
            </a:extLst>
          </p:cNvPr>
          <p:cNvSpPr txBox="1"/>
          <p:nvPr/>
        </p:nvSpPr>
        <p:spPr>
          <a:xfrm>
            <a:off x="900344" y="1802167"/>
            <a:ext cx="4825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For one on-axis line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92213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9C200A15-B344-471C-8D21-1F1C88A3A7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434342"/>
              </p:ext>
            </p:extLst>
          </p:nvPr>
        </p:nvGraphicFramePr>
        <p:xfrm>
          <a:off x="1295152" y="1616311"/>
          <a:ext cx="8976310" cy="509397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95262">
                  <a:extLst>
                    <a:ext uri="{9D8B030D-6E8A-4147-A177-3AD203B41FA5}">
                      <a16:colId xmlns:a16="http://schemas.microsoft.com/office/drawing/2014/main" val="1313278174"/>
                    </a:ext>
                  </a:extLst>
                </a:gridCol>
                <a:gridCol w="1795262">
                  <a:extLst>
                    <a:ext uri="{9D8B030D-6E8A-4147-A177-3AD203B41FA5}">
                      <a16:colId xmlns:a16="http://schemas.microsoft.com/office/drawing/2014/main" val="2396168006"/>
                    </a:ext>
                  </a:extLst>
                </a:gridCol>
                <a:gridCol w="1795262">
                  <a:extLst>
                    <a:ext uri="{9D8B030D-6E8A-4147-A177-3AD203B41FA5}">
                      <a16:colId xmlns:a16="http://schemas.microsoft.com/office/drawing/2014/main" val="1784379317"/>
                    </a:ext>
                  </a:extLst>
                </a:gridCol>
                <a:gridCol w="1795262">
                  <a:extLst>
                    <a:ext uri="{9D8B030D-6E8A-4147-A177-3AD203B41FA5}">
                      <a16:colId xmlns:a16="http://schemas.microsoft.com/office/drawing/2014/main" val="3923043714"/>
                    </a:ext>
                  </a:extLst>
                </a:gridCol>
                <a:gridCol w="1795262">
                  <a:extLst>
                    <a:ext uri="{9D8B030D-6E8A-4147-A177-3AD203B41FA5}">
                      <a16:colId xmlns:a16="http://schemas.microsoft.com/office/drawing/2014/main" val="35353894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System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Name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Number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Unit price (10000)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Total Price</a:t>
                      </a:r>
                    </a:p>
                    <a:p>
                      <a:r>
                        <a:rPr lang="en-US" altLang="zh-CN" dirty="0"/>
                        <a:t>(10000)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385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/>
                        <a:t>Magnet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552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145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Dipoles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7650" marR="7650" marT="7650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7650" marR="7650" marT="7650" marB="0"/>
                </a:tc>
                <a:extLst>
                  <a:ext uri="{0D108BD9-81ED-4DB2-BD59-A6C34878D82A}">
                    <a16:rowId xmlns:a16="http://schemas.microsoft.com/office/drawing/2014/main" val="1986368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Dipoles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</a:p>
                  </a:txBody>
                  <a:tcPr marL="7650" marR="7650" marT="7650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360</a:t>
                      </a:r>
                    </a:p>
                  </a:txBody>
                  <a:tcPr marL="7650" marR="7650" marT="7650" marB="0"/>
                </a:tc>
                <a:extLst>
                  <a:ext uri="{0D108BD9-81ED-4DB2-BD59-A6C34878D82A}">
                    <a16:rowId xmlns:a16="http://schemas.microsoft.com/office/drawing/2014/main" val="2894533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         Quadrupoles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7650" marR="7650" marT="7650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7650" marR="7650" marT="7650" marB="0"/>
                </a:tc>
                <a:extLst>
                  <a:ext uri="{0D108BD9-81ED-4DB2-BD59-A6C34878D82A}">
                    <a16:rowId xmlns:a16="http://schemas.microsoft.com/office/drawing/2014/main" val="1214917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Correctors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7650" marR="7650" marT="7650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7650" marR="7650" marT="7650" marB="0"/>
                </a:tc>
                <a:extLst>
                  <a:ext uri="{0D108BD9-81ED-4DB2-BD59-A6C34878D82A}">
                    <a16:rowId xmlns:a16="http://schemas.microsoft.com/office/drawing/2014/main" val="2447496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Vacuum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208.4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682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Beam pipe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95791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Bellows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14.4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86358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Ion pump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97584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Gate valve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34277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Roughing valve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62427783"/>
                  </a:ext>
                </a:extLst>
              </a:tr>
            </a:tbl>
          </a:graphicData>
        </a:graphic>
      </p:graphicFrame>
      <p:sp>
        <p:nvSpPr>
          <p:cNvPr id="5" name="标题 1">
            <a:extLst>
              <a:ext uri="{FF2B5EF4-FFF2-40B4-BE49-F238E27FC236}">
                <a16:creationId xmlns:a16="http://schemas.microsoft.com/office/drawing/2014/main" id="{554775C0-0537-4D92-9E0A-181220E03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/>
              <a:t>Details: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307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9C200A15-B344-471C-8D21-1F1C88A3A7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304589"/>
              </p:ext>
            </p:extLst>
          </p:nvPr>
        </p:nvGraphicFramePr>
        <p:xfrm>
          <a:off x="845343" y="985996"/>
          <a:ext cx="10501313" cy="528891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80764">
                  <a:extLst>
                    <a:ext uri="{9D8B030D-6E8A-4147-A177-3AD203B41FA5}">
                      <a16:colId xmlns:a16="http://schemas.microsoft.com/office/drawing/2014/main" val="1313278174"/>
                    </a:ext>
                  </a:extLst>
                </a:gridCol>
                <a:gridCol w="2292214">
                  <a:extLst>
                    <a:ext uri="{9D8B030D-6E8A-4147-A177-3AD203B41FA5}">
                      <a16:colId xmlns:a16="http://schemas.microsoft.com/office/drawing/2014/main" val="2396168006"/>
                    </a:ext>
                  </a:extLst>
                </a:gridCol>
                <a:gridCol w="2292214">
                  <a:extLst>
                    <a:ext uri="{9D8B030D-6E8A-4147-A177-3AD203B41FA5}">
                      <a16:colId xmlns:a16="http://schemas.microsoft.com/office/drawing/2014/main" val="1784379317"/>
                    </a:ext>
                  </a:extLst>
                </a:gridCol>
                <a:gridCol w="2292214">
                  <a:extLst>
                    <a:ext uri="{9D8B030D-6E8A-4147-A177-3AD203B41FA5}">
                      <a16:colId xmlns:a16="http://schemas.microsoft.com/office/drawing/2014/main" val="3923043714"/>
                    </a:ext>
                  </a:extLst>
                </a:gridCol>
                <a:gridCol w="1943907">
                  <a:extLst>
                    <a:ext uri="{9D8B030D-6E8A-4147-A177-3AD203B41FA5}">
                      <a16:colId xmlns:a16="http://schemas.microsoft.com/office/drawing/2014/main" val="35353894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System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Name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Number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Unit price (10000)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Total Price</a:t>
                      </a:r>
                    </a:p>
                    <a:p>
                      <a:r>
                        <a:rPr lang="en-US" altLang="zh-CN" dirty="0"/>
                        <a:t>(10000)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385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/>
                        <a:t>Mechanical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80.84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145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SPT_D5000_CTB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32.4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86368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SPT_Q1000_CTB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94533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SPT_Q2000_CTB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5.1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14917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SPT_BPM_CTB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47496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SPT_vacuum_CTB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14.4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51682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SPT_vacuum_m_CTB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0.54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95791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SPT_pump_CTB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86358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</a:t>
                      </a:r>
                      <a:r>
                        <a:rPr lang="en-AU" sz="1800" kern="1200" dirty="0" err="1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SPT_valve_CTB</a:t>
                      </a:r>
                      <a:endParaRPr lang="en-AU" sz="1800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97584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61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9C200A15-B344-471C-8D21-1F1C88A3A7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118821"/>
              </p:ext>
            </p:extLst>
          </p:nvPr>
        </p:nvGraphicFramePr>
        <p:xfrm>
          <a:off x="845343" y="985996"/>
          <a:ext cx="10501313" cy="39776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80764">
                  <a:extLst>
                    <a:ext uri="{9D8B030D-6E8A-4147-A177-3AD203B41FA5}">
                      <a16:colId xmlns:a16="http://schemas.microsoft.com/office/drawing/2014/main" val="1313278174"/>
                    </a:ext>
                  </a:extLst>
                </a:gridCol>
                <a:gridCol w="2292214">
                  <a:extLst>
                    <a:ext uri="{9D8B030D-6E8A-4147-A177-3AD203B41FA5}">
                      <a16:colId xmlns:a16="http://schemas.microsoft.com/office/drawing/2014/main" val="2396168006"/>
                    </a:ext>
                  </a:extLst>
                </a:gridCol>
                <a:gridCol w="2292214">
                  <a:extLst>
                    <a:ext uri="{9D8B030D-6E8A-4147-A177-3AD203B41FA5}">
                      <a16:colId xmlns:a16="http://schemas.microsoft.com/office/drawing/2014/main" val="1784379317"/>
                    </a:ext>
                  </a:extLst>
                </a:gridCol>
                <a:gridCol w="2292214">
                  <a:extLst>
                    <a:ext uri="{9D8B030D-6E8A-4147-A177-3AD203B41FA5}">
                      <a16:colId xmlns:a16="http://schemas.microsoft.com/office/drawing/2014/main" val="3923043714"/>
                    </a:ext>
                  </a:extLst>
                </a:gridCol>
                <a:gridCol w="1943907">
                  <a:extLst>
                    <a:ext uri="{9D8B030D-6E8A-4147-A177-3AD203B41FA5}">
                      <a16:colId xmlns:a16="http://schemas.microsoft.com/office/drawing/2014/main" val="35353894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System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Name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Number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Unit price (10000)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Total Price</a:t>
                      </a:r>
                    </a:p>
                    <a:p>
                      <a:r>
                        <a:rPr lang="en-US" altLang="zh-CN" dirty="0"/>
                        <a:t>(10000)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385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/>
                        <a:t>Instrument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104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145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Pick-ups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86368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Cable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94533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Electronics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14917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AU" sz="1800" kern="120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altLang="zh-CN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altLang="zh-CN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altLang="zh-CN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47496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AU" sz="1800" kern="120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altLang="zh-CN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altLang="zh-CN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altLang="zh-CN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51682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AU" sz="1800" kern="120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altLang="zh-CN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altLang="zh-CN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altLang="zh-CN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95791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AU" sz="1800" kern="120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altLang="zh-CN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altLang="zh-CN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altLang="zh-CN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86358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AU" sz="1800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altLang="zh-CN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altLang="zh-CN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altLang="zh-CN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97584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6020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1A9CB0-7C32-4196-8B1D-18733BDB3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4. Summary</a:t>
            </a:r>
            <a:endParaRPr lang="zh-CN" altLang="en-US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5542AAE7-7D14-452B-A5A3-A3B9B55CF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158534"/>
              </p:ext>
            </p:extLst>
          </p:nvPr>
        </p:nvGraphicFramePr>
        <p:xfrm>
          <a:off x="1071563" y="2362729"/>
          <a:ext cx="10172700" cy="3134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543175">
                  <a:extLst>
                    <a:ext uri="{9D8B030D-6E8A-4147-A177-3AD203B41FA5}">
                      <a16:colId xmlns:a16="http://schemas.microsoft.com/office/drawing/2014/main" val="1935079565"/>
                    </a:ext>
                  </a:extLst>
                </a:gridCol>
                <a:gridCol w="2543175">
                  <a:extLst>
                    <a:ext uri="{9D8B030D-6E8A-4147-A177-3AD203B41FA5}">
                      <a16:colId xmlns:a16="http://schemas.microsoft.com/office/drawing/2014/main" val="227809683"/>
                    </a:ext>
                  </a:extLst>
                </a:gridCol>
                <a:gridCol w="2543175">
                  <a:extLst>
                    <a:ext uri="{9D8B030D-6E8A-4147-A177-3AD203B41FA5}">
                      <a16:colId xmlns:a16="http://schemas.microsoft.com/office/drawing/2014/main" val="3872892540"/>
                    </a:ext>
                  </a:extLst>
                </a:gridCol>
                <a:gridCol w="2543175">
                  <a:extLst>
                    <a:ext uri="{9D8B030D-6E8A-4147-A177-3AD203B41FA5}">
                      <a16:colId xmlns:a16="http://schemas.microsoft.com/office/drawing/2014/main" val="8410115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输运线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数量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价格 （万）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总价 （万）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686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Linac</a:t>
                      </a:r>
                      <a:r>
                        <a:rPr lang="en-US" altLang="zh-CN" dirty="0"/>
                        <a:t> to Damping Ring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1069.5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889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Damping Ring to </a:t>
                      </a:r>
                      <a:r>
                        <a:rPr lang="en-US" altLang="zh-CN" dirty="0" err="1"/>
                        <a:t>Linac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1087.5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5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Linac</a:t>
                      </a:r>
                      <a:r>
                        <a:rPr lang="en-US" altLang="zh-CN" dirty="0"/>
                        <a:t> to Booster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4136.39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004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Booster to Collider Off-Axis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733.24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506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Booster to Collider On-Axis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945.24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569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15677.2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660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615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355370-E723-4345-8A28-C898A0B01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5806" y="2594768"/>
            <a:ext cx="12227182" cy="1325563"/>
          </a:xfrm>
        </p:spPr>
        <p:txBody>
          <a:bodyPr/>
          <a:lstStyle/>
          <a:p>
            <a:r>
              <a:rPr lang="en-US" altLang="zh-CN" dirty="0"/>
              <a:t>Thank You!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5080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F6C341-4AA8-4CE0-AEF9-B95617586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59EC79EA-899B-448A-86B0-BF7DDEFDCA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1527"/>
          <a:stretch/>
        </p:blipFill>
        <p:spPr>
          <a:xfrm>
            <a:off x="920684" y="1878891"/>
            <a:ext cx="6959362" cy="4351338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26EB2BDE-B449-4F78-BEDA-23E913328B56}"/>
              </a:ext>
            </a:extLst>
          </p:cNvPr>
          <p:cNvSpPr txBox="1"/>
          <p:nvPr/>
        </p:nvSpPr>
        <p:spPr>
          <a:xfrm>
            <a:off x="8291744" y="2175029"/>
            <a:ext cx="32758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sz="2000" dirty="0" err="1"/>
              <a:t>Linac</a:t>
            </a:r>
            <a:r>
              <a:rPr lang="en-US" altLang="zh-CN" sz="2000" dirty="0"/>
              <a:t> &amp; Damping ring</a:t>
            </a:r>
          </a:p>
          <a:p>
            <a:r>
              <a:rPr lang="en-US" altLang="zh-CN" sz="2000" dirty="0"/>
              <a:t>                  (2 transport lines)</a:t>
            </a:r>
          </a:p>
          <a:p>
            <a:pPr marL="342900" indent="-342900">
              <a:buAutoNum type="arabicPeriod"/>
            </a:pPr>
            <a:endParaRPr lang="en-US" altLang="zh-CN" sz="2000" dirty="0"/>
          </a:p>
          <a:p>
            <a:pPr marL="457200" indent="-457200">
              <a:buFont typeface="+mj-lt"/>
              <a:buAutoNum type="arabicPeriod" startAt="2"/>
            </a:pPr>
            <a:r>
              <a:rPr lang="en-US" altLang="zh-CN" sz="2000" dirty="0" err="1"/>
              <a:t>Linac</a:t>
            </a:r>
            <a:r>
              <a:rPr lang="en-US" altLang="zh-CN" sz="2000" dirty="0"/>
              <a:t> &amp; Booster</a:t>
            </a:r>
          </a:p>
          <a:p>
            <a:r>
              <a:rPr lang="en-US" altLang="zh-CN" sz="2000" dirty="0"/>
              <a:t>                  (2 transport lines)</a:t>
            </a:r>
          </a:p>
          <a:p>
            <a:pPr marL="342900" indent="-342900">
              <a:buAutoNum type="arabicPeriod"/>
            </a:pPr>
            <a:endParaRPr lang="en-US" altLang="zh-CN" sz="2000" dirty="0"/>
          </a:p>
          <a:p>
            <a:pPr marL="457200" indent="-457200">
              <a:buFont typeface="+mj-lt"/>
              <a:buAutoNum type="arabicPeriod" startAt="3"/>
            </a:pPr>
            <a:r>
              <a:rPr lang="en-US" altLang="zh-CN" sz="2000" dirty="0"/>
              <a:t>Booster &amp; Collider</a:t>
            </a:r>
          </a:p>
          <a:p>
            <a:r>
              <a:rPr lang="en-US" altLang="zh-CN" sz="2000" dirty="0"/>
              <a:t>                  (6 transport lines)</a:t>
            </a:r>
          </a:p>
          <a:p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92605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99BA84-2E81-4778-938B-E3849DEA4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 </a:t>
            </a:r>
            <a:r>
              <a:rPr lang="en-US" altLang="zh-CN" dirty="0" err="1"/>
              <a:t>Linac</a:t>
            </a:r>
            <a:r>
              <a:rPr lang="en-US" altLang="zh-CN" dirty="0"/>
              <a:t> &amp; Damping Ring</a:t>
            </a:r>
            <a:endParaRPr lang="zh-CN" altLang="en-US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365EE984-6B71-4F57-A183-D54B85C987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321584"/>
              </p:ext>
            </p:extLst>
          </p:nvPr>
        </p:nvGraphicFramePr>
        <p:xfrm>
          <a:off x="838200" y="1825625"/>
          <a:ext cx="10515600" cy="33375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51583179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85013873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252648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22586586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4771110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b="1" dirty="0"/>
                        <a:t>系统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/>
                        <a:t>报价 </a:t>
                      </a:r>
                      <a:r>
                        <a:rPr lang="en-US" altLang="zh-CN" b="1" dirty="0"/>
                        <a:t>(</a:t>
                      </a:r>
                      <a:r>
                        <a:rPr lang="zh-CN" altLang="en-US" b="1" dirty="0"/>
                        <a:t>万）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/>
                        <a:t>总价 （万）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007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磁铁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266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801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电源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176.22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981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真空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114.2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727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机械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61.08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157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束测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013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RF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178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347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RF Power Source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235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845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1069.5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698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79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6B3158-C586-4538-AB4D-165458492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1. </a:t>
            </a:r>
            <a:r>
              <a:rPr lang="en-US" altLang="zh-CN" dirty="0" err="1"/>
              <a:t>Linac</a:t>
            </a:r>
            <a:r>
              <a:rPr lang="en-US" altLang="zh-CN" dirty="0"/>
              <a:t> &amp; Damping Ring</a:t>
            </a:r>
            <a:endParaRPr lang="zh-CN" altLang="en-US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919D247E-C3B6-4D12-9493-24CFE614E8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893696"/>
              </p:ext>
            </p:extLst>
          </p:nvPr>
        </p:nvGraphicFramePr>
        <p:xfrm>
          <a:off x="838200" y="1825625"/>
          <a:ext cx="10515600" cy="33375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51583179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85013873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252648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22586586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4771110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b="1" dirty="0"/>
                        <a:t>系统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/>
                        <a:t>报价 </a:t>
                      </a:r>
                      <a:r>
                        <a:rPr lang="en-US" altLang="zh-CN" b="1" dirty="0"/>
                        <a:t>(</a:t>
                      </a:r>
                      <a:r>
                        <a:rPr lang="zh-CN" altLang="en-US" b="1" dirty="0"/>
                        <a:t>万）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/>
                        <a:t>总价 （万）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007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磁铁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266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801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电源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176.22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981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真空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114.2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727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机械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61.08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157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束测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013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RF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178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347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RF Power Source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235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845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1087.5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727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480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9C200A15-B344-471C-8D21-1F1C88A3A7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123113"/>
              </p:ext>
            </p:extLst>
          </p:nvPr>
        </p:nvGraphicFramePr>
        <p:xfrm>
          <a:off x="1295152" y="1616311"/>
          <a:ext cx="8976310" cy="47193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95262">
                  <a:extLst>
                    <a:ext uri="{9D8B030D-6E8A-4147-A177-3AD203B41FA5}">
                      <a16:colId xmlns:a16="http://schemas.microsoft.com/office/drawing/2014/main" val="1313278174"/>
                    </a:ext>
                  </a:extLst>
                </a:gridCol>
                <a:gridCol w="1795262">
                  <a:extLst>
                    <a:ext uri="{9D8B030D-6E8A-4147-A177-3AD203B41FA5}">
                      <a16:colId xmlns:a16="http://schemas.microsoft.com/office/drawing/2014/main" val="2396168006"/>
                    </a:ext>
                  </a:extLst>
                </a:gridCol>
                <a:gridCol w="1795262">
                  <a:extLst>
                    <a:ext uri="{9D8B030D-6E8A-4147-A177-3AD203B41FA5}">
                      <a16:colId xmlns:a16="http://schemas.microsoft.com/office/drawing/2014/main" val="1784379317"/>
                    </a:ext>
                  </a:extLst>
                </a:gridCol>
                <a:gridCol w="1795262">
                  <a:extLst>
                    <a:ext uri="{9D8B030D-6E8A-4147-A177-3AD203B41FA5}">
                      <a16:colId xmlns:a16="http://schemas.microsoft.com/office/drawing/2014/main" val="3923043714"/>
                    </a:ext>
                  </a:extLst>
                </a:gridCol>
                <a:gridCol w="1795262">
                  <a:extLst>
                    <a:ext uri="{9D8B030D-6E8A-4147-A177-3AD203B41FA5}">
                      <a16:colId xmlns:a16="http://schemas.microsoft.com/office/drawing/2014/main" val="35353894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System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Name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Number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Unit price (10000 Yuan)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Total Price</a:t>
                      </a:r>
                    </a:p>
                    <a:p>
                      <a:r>
                        <a:rPr lang="en-US" altLang="zh-CN" dirty="0"/>
                        <a:t>(10000 Yuan)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385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/>
                        <a:t>Magnet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266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145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00B0F0"/>
                          </a:solidFill>
                        </a:rPr>
                        <a:t>Dipoles</a:t>
                      </a:r>
                      <a:endParaRPr lang="zh-CN" alt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210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6368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00B0F0"/>
                          </a:solidFill>
                        </a:rPr>
                        <a:t>Quadrupoles</a:t>
                      </a:r>
                      <a:endParaRPr lang="zh-CN" alt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56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533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Power Supply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176.22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917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Dipole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19.00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133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496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Quadrupole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0.80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22.4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682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Cable1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700 m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0.0140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9.8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791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Cable2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1680 m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0.0012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2.02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358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DCCT1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0.30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584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DCCT2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0.10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4277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机柜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427783"/>
                  </a:ext>
                </a:extLst>
              </a:tr>
            </a:tbl>
          </a:graphicData>
        </a:graphic>
      </p:graphicFrame>
      <p:sp>
        <p:nvSpPr>
          <p:cNvPr id="5" name="标题 1">
            <a:extLst>
              <a:ext uri="{FF2B5EF4-FFF2-40B4-BE49-F238E27FC236}">
                <a16:creationId xmlns:a16="http://schemas.microsoft.com/office/drawing/2014/main" id="{554775C0-0537-4D92-9E0A-181220E03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/>
              <a:t>Details: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32464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9C200A15-B344-471C-8D21-1F1C88A3A7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197842"/>
              </p:ext>
            </p:extLst>
          </p:nvPr>
        </p:nvGraphicFramePr>
        <p:xfrm>
          <a:off x="845343" y="985996"/>
          <a:ext cx="10501313" cy="50901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80764">
                  <a:extLst>
                    <a:ext uri="{9D8B030D-6E8A-4147-A177-3AD203B41FA5}">
                      <a16:colId xmlns:a16="http://schemas.microsoft.com/office/drawing/2014/main" val="1313278174"/>
                    </a:ext>
                  </a:extLst>
                </a:gridCol>
                <a:gridCol w="2292214">
                  <a:extLst>
                    <a:ext uri="{9D8B030D-6E8A-4147-A177-3AD203B41FA5}">
                      <a16:colId xmlns:a16="http://schemas.microsoft.com/office/drawing/2014/main" val="2396168006"/>
                    </a:ext>
                  </a:extLst>
                </a:gridCol>
                <a:gridCol w="2292214">
                  <a:extLst>
                    <a:ext uri="{9D8B030D-6E8A-4147-A177-3AD203B41FA5}">
                      <a16:colId xmlns:a16="http://schemas.microsoft.com/office/drawing/2014/main" val="1784379317"/>
                    </a:ext>
                  </a:extLst>
                </a:gridCol>
                <a:gridCol w="2292214">
                  <a:extLst>
                    <a:ext uri="{9D8B030D-6E8A-4147-A177-3AD203B41FA5}">
                      <a16:colId xmlns:a16="http://schemas.microsoft.com/office/drawing/2014/main" val="3923043714"/>
                    </a:ext>
                  </a:extLst>
                </a:gridCol>
                <a:gridCol w="1943907">
                  <a:extLst>
                    <a:ext uri="{9D8B030D-6E8A-4147-A177-3AD203B41FA5}">
                      <a16:colId xmlns:a16="http://schemas.microsoft.com/office/drawing/2014/main" val="35353894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System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Name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Number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Unit price</a:t>
                      </a:r>
                    </a:p>
                    <a:p>
                      <a:r>
                        <a:rPr lang="en-US" altLang="zh-CN" dirty="0"/>
                        <a:t> (10000 Yuan)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Total Price</a:t>
                      </a:r>
                    </a:p>
                    <a:p>
                      <a:r>
                        <a:rPr lang="en-US" altLang="zh-CN" dirty="0"/>
                        <a:t>(10000 Yuan)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385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/>
                        <a:t>Instrument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57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145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BPM pick-ups</a:t>
                      </a:r>
                      <a:endParaRPr lang="zh-CN" altLang="en-US" sz="1800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6368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BPM cable</a:t>
                      </a:r>
                      <a:endParaRPr lang="zh-CN" altLang="en-US" sz="1800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15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533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BPM electronics</a:t>
                      </a:r>
                      <a:endParaRPr lang="zh-CN" altLang="en-US" sz="1800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0" dirty="0"/>
                        <a:t>3</a:t>
                      </a:r>
                      <a:endParaRPr lang="zh-CN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0" dirty="0"/>
                        <a:t>6</a:t>
                      </a:r>
                      <a:endParaRPr lang="zh-CN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0" dirty="0"/>
                        <a:t>18</a:t>
                      </a:r>
                      <a:endParaRPr lang="zh-CN" alt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917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Beam Profile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496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Vacuum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AU" sz="1800" b="1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zh-CN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altLang="zh-CN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/>
                        <a:t>114.2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682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Beam pipe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95791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Bellows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86358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Ion pump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97584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Gate valve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34277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Roughing valve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62427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Vacuum gauge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71839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401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9B08D4E9-B7AA-4967-B231-0CFC450771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076734"/>
              </p:ext>
            </p:extLst>
          </p:nvPr>
        </p:nvGraphicFramePr>
        <p:xfrm>
          <a:off x="845343" y="600223"/>
          <a:ext cx="10501313" cy="601408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80764">
                  <a:extLst>
                    <a:ext uri="{9D8B030D-6E8A-4147-A177-3AD203B41FA5}">
                      <a16:colId xmlns:a16="http://schemas.microsoft.com/office/drawing/2014/main" val="1313278174"/>
                    </a:ext>
                  </a:extLst>
                </a:gridCol>
                <a:gridCol w="2292214">
                  <a:extLst>
                    <a:ext uri="{9D8B030D-6E8A-4147-A177-3AD203B41FA5}">
                      <a16:colId xmlns:a16="http://schemas.microsoft.com/office/drawing/2014/main" val="2396168006"/>
                    </a:ext>
                  </a:extLst>
                </a:gridCol>
                <a:gridCol w="2292214">
                  <a:extLst>
                    <a:ext uri="{9D8B030D-6E8A-4147-A177-3AD203B41FA5}">
                      <a16:colId xmlns:a16="http://schemas.microsoft.com/office/drawing/2014/main" val="1784379317"/>
                    </a:ext>
                  </a:extLst>
                </a:gridCol>
                <a:gridCol w="2292214">
                  <a:extLst>
                    <a:ext uri="{9D8B030D-6E8A-4147-A177-3AD203B41FA5}">
                      <a16:colId xmlns:a16="http://schemas.microsoft.com/office/drawing/2014/main" val="3923043714"/>
                    </a:ext>
                  </a:extLst>
                </a:gridCol>
                <a:gridCol w="1943907">
                  <a:extLst>
                    <a:ext uri="{9D8B030D-6E8A-4147-A177-3AD203B41FA5}">
                      <a16:colId xmlns:a16="http://schemas.microsoft.com/office/drawing/2014/main" val="35353894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System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Name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Number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Unit price </a:t>
                      </a:r>
                    </a:p>
                    <a:p>
                      <a:r>
                        <a:rPr lang="en-US" altLang="zh-CN" dirty="0"/>
                        <a:t>(10000 Yuan)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Total Price</a:t>
                      </a:r>
                    </a:p>
                    <a:p>
                      <a:r>
                        <a:rPr lang="en-US" altLang="zh-CN" dirty="0"/>
                        <a:t>(10000)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385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/>
                        <a:t>Mechanical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61.08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145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SPT_D2000_LTD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23.8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86368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SPT_Q300_LTD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94533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SPT_BPM_LTD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14917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 err="1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SPT_vacuum_LTD</a:t>
                      </a:r>
                      <a:endParaRPr lang="en-AU" sz="1800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47496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 err="1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SPT_vacuum_m_LTD</a:t>
                      </a:r>
                      <a:endParaRPr lang="en-AU" sz="1800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0.28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51682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 err="1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SPT_pump_LTD</a:t>
                      </a:r>
                      <a:endParaRPr lang="en-AU" sz="1800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95791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 err="1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SPT_valve_LTD</a:t>
                      </a:r>
                      <a:endParaRPr lang="en-AU" sz="1800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86358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RF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AU" sz="1800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altLang="zh-CN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US" altLang="zh-CN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97584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RF Power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en-AU" sz="1800" kern="1200" dirty="0">
                        <a:solidFill>
                          <a:srgbClr val="00B0F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altLang="zh-CN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altLang="zh-CN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en-US" altLang="zh-CN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34277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Klystron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62427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Modulator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71839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Load and auxiliary power supply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04672920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Klystron gain amplifier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73195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236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A25233-2A51-47C1-8A09-C52E5FE91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 </a:t>
            </a:r>
            <a:r>
              <a:rPr lang="en-US" altLang="zh-CN" dirty="0" err="1"/>
              <a:t>Linac</a:t>
            </a:r>
            <a:r>
              <a:rPr lang="en-US" altLang="zh-CN" dirty="0"/>
              <a:t> to Booster</a:t>
            </a:r>
            <a:r>
              <a:rPr lang="zh-CN" altLang="en-US" dirty="0"/>
              <a:t> </a:t>
            </a:r>
            <a:r>
              <a:rPr lang="en-US" altLang="zh-CN" dirty="0"/>
              <a:t>e+/e-</a:t>
            </a:r>
            <a:endParaRPr lang="zh-CN" altLang="en-US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C3C0761E-5853-41AA-AE91-AEEBC80577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334079"/>
              </p:ext>
            </p:extLst>
          </p:nvPr>
        </p:nvGraphicFramePr>
        <p:xfrm>
          <a:off x="944732" y="2613108"/>
          <a:ext cx="10515600" cy="25958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51583179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85013873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252648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22586586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4771110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系统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0" dirty="0"/>
                        <a:t>报价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总价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007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磁铁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1136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801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电源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1123.64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981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真空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1327.5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727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机械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367.25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157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dirty="0"/>
                        <a:t>束测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182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013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4136.39</a:t>
                      </a:r>
                      <a:endParaRPr kumimoji="0" lang="zh-CN" alt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220932"/>
                  </a:ext>
                </a:extLst>
              </a:tr>
            </a:tbl>
          </a:graphicData>
        </a:graphic>
      </p:graphicFrame>
      <p:sp>
        <p:nvSpPr>
          <p:cNvPr id="3" name="文本框 2">
            <a:extLst>
              <a:ext uri="{FF2B5EF4-FFF2-40B4-BE49-F238E27FC236}">
                <a16:creationId xmlns:a16="http://schemas.microsoft.com/office/drawing/2014/main" id="{5C860C2F-F13E-4BFC-9498-3C1C582665E5}"/>
              </a:ext>
            </a:extLst>
          </p:cNvPr>
          <p:cNvSpPr txBox="1"/>
          <p:nvPr/>
        </p:nvSpPr>
        <p:spPr>
          <a:xfrm>
            <a:off x="944732" y="1967232"/>
            <a:ext cx="508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one</a:t>
            </a:r>
            <a:r>
              <a:rPr lang="zh-CN" altLang="en-US" dirty="0"/>
              <a:t> </a:t>
            </a:r>
            <a:r>
              <a:rPr lang="en-US" altLang="zh-CN" dirty="0"/>
              <a:t>line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32678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9C200A15-B344-471C-8D21-1F1C88A3A7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095600"/>
              </p:ext>
            </p:extLst>
          </p:nvPr>
        </p:nvGraphicFramePr>
        <p:xfrm>
          <a:off x="1295152" y="1323348"/>
          <a:ext cx="8976310" cy="54686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95262">
                  <a:extLst>
                    <a:ext uri="{9D8B030D-6E8A-4147-A177-3AD203B41FA5}">
                      <a16:colId xmlns:a16="http://schemas.microsoft.com/office/drawing/2014/main" val="1313278174"/>
                    </a:ext>
                  </a:extLst>
                </a:gridCol>
                <a:gridCol w="1795262">
                  <a:extLst>
                    <a:ext uri="{9D8B030D-6E8A-4147-A177-3AD203B41FA5}">
                      <a16:colId xmlns:a16="http://schemas.microsoft.com/office/drawing/2014/main" val="2396168006"/>
                    </a:ext>
                  </a:extLst>
                </a:gridCol>
                <a:gridCol w="1795262">
                  <a:extLst>
                    <a:ext uri="{9D8B030D-6E8A-4147-A177-3AD203B41FA5}">
                      <a16:colId xmlns:a16="http://schemas.microsoft.com/office/drawing/2014/main" val="1784379317"/>
                    </a:ext>
                  </a:extLst>
                </a:gridCol>
                <a:gridCol w="1795262">
                  <a:extLst>
                    <a:ext uri="{9D8B030D-6E8A-4147-A177-3AD203B41FA5}">
                      <a16:colId xmlns:a16="http://schemas.microsoft.com/office/drawing/2014/main" val="3923043714"/>
                    </a:ext>
                  </a:extLst>
                </a:gridCol>
                <a:gridCol w="1795262">
                  <a:extLst>
                    <a:ext uri="{9D8B030D-6E8A-4147-A177-3AD203B41FA5}">
                      <a16:colId xmlns:a16="http://schemas.microsoft.com/office/drawing/2014/main" val="35353894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System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Name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Number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Unit price (10000 Yuan)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Total Price</a:t>
                      </a:r>
                    </a:p>
                    <a:p>
                      <a:r>
                        <a:rPr lang="en-US" altLang="zh-CN" dirty="0"/>
                        <a:t>(10000 Yuan)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385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/>
                        <a:t>Magnet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1136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145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Dipoles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540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986368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Dipoles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160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94533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         Quadrupoles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14917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Correctors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47496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Power Supply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1123.64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682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Dipole PS1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995791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Dipole PS2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86358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Quadrupole PS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197584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Corrector PS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37.8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234277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AU" sz="1800" kern="1200" dirty="0">
                          <a:solidFill>
                            <a:srgbClr val="00B0F0"/>
                          </a:solidFill>
                          <a:latin typeface="+mn-lt"/>
                          <a:ea typeface="+mn-ea"/>
                          <a:cs typeface="+mn-cs"/>
                        </a:rPr>
                        <a:t> Cable1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12800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179.2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962427783"/>
                  </a:ext>
                </a:extLst>
              </a:tr>
            </a:tbl>
          </a:graphicData>
        </a:graphic>
      </p:graphicFrame>
      <p:sp>
        <p:nvSpPr>
          <p:cNvPr id="5" name="标题 1">
            <a:extLst>
              <a:ext uri="{FF2B5EF4-FFF2-40B4-BE49-F238E27FC236}">
                <a16:creationId xmlns:a16="http://schemas.microsoft.com/office/drawing/2014/main" id="{554775C0-0537-4D92-9E0A-181220E03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/>
              <a:t>Details: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71304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867</Words>
  <Application>Microsoft Office PowerPoint</Application>
  <PresentationFormat>宽屏</PresentationFormat>
  <Paragraphs>523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2" baseType="lpstr">
      <vt:lpstr>等线</vt:lpstr>
      <vt:lpstr>等线 Light</vt:lpstr>
      <vt:lpstr>Arial</vt:lpstr>
      <vt:lpstr>Office 主题​​</vt:lpstr>
      <vt:lpstr>Transport Line Cost</vt:lpstr>
      <vt:lpstr>Introduction</vt:lpstr>
      <vt:lpstr>1. Linac &amp; Damping Ring</vt:lpstr>
      <vt:lpstr>1. Linac &amp; Damping Ring</vt:lpstr>
      <vt:lpstr>Details:</vt:lpstr>
      <vt:lpstr>PowerPoint 演示文稿</vt:lpstr>
      <vt:lpstr>PowerPoint 演示文稿</vt:lpstr>
      <vt:lpstr>2. Linac to Booster e+/e-</vt:lpstr>
      <vt:lpstr>Details:</vt:lpstr>
      <vt:lpstr>PowerPoint 演示文稿</vt:lpstr>
      <vt:lpstr>PowerPoint 演示文稿</vt:lpstr>
      <vt:lpstr>3. Booster &amp; Collider</vt:lpstr>
      <vt:lpstr>3. Booster &amp; Collider</vt:lpstr>
      <vt:lpstr>Details:</vt:lpstr>
      <vt:lpstr>PowerPoint 演示文稿</vt:lpstr>
      <vt:lpstr>PowerPoint 演示文稿</vt:lpstr>
      <vt:lpstr>4. Summary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输运线造价分析</dc:title>
  <dc:creator>Cui Xiaohao</dc:creator>
  <cp:lastModifiedBy>Cui Xiaohao</cp:lastModifiedBy>
  <cp:revision>120</cp:revision>
  <dcterms:created xsi:type="dcterms:W3CDTF">2023-08-15T10:19:29Z</dcterms:created>
  <dcterms:modified xsi:type="dcterms:W3CDTF">2023-08-16T05:17:46Z</dcterms:modified>
</cp:coreProperties>
</file>