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4" r:id="rId3"/>
  </p:sldMasterIdLst>
  <p:notesMasterIdLst>
    <p:notesMasterId r:id="rId17"/>
  </p:notesMasterIdLst>
  <p:sldIdLst>
    <p:sldId id="257" r:id="rId4"/>
    <p:sldId id="1466" r:id="rId5"/>
    <p:sldId id="1422" r:id="rId6"/>
    <p:sldId id="721" r:id="rId7"/>
    <p:sldId id="702" r:id="rId8"/>
    <p:sldId id="718" r:id="rId9"/>
    <p:sldId id="711" r:id="rId10"/>
    <p:sldId id="715" r:id="rId11"/>
    <p:sldId id="719" r:id="rId12"/>
    <p:sldId id="1469" r:id="rId13"/>
    <p:sldId id="709" r:id="rId14"/>
    <p:sldId id="1467" r:id="rId15"/>
    <p:sldId id="146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[葛锐]" initials="l" lastIdx="2" clrIdx="0">
    <p:extLst>
      <p:ext uri="{19B8F6BF-5375-455C-9EA6-DF929625EA0E}">
        <p15:presenceInfo xmlns:p15="http://schemas.microsoft.com/office/powerpoint/2012/main" userId="[葛锐]" providerId="None"/>
      </p:ext>
    </p:extLst>
  </p:cmAuthor>
  <p:cmAuthor id="2" name="Li Mei" initials="LM" lastIdx="3" clrIdx="1">
    <p:extLst>
      <p:ext uri="{19B8F6BF-5375-455C-9EA6-DF929625EA0E}">
        <p15:presenceInfo xmlns:p15="http://schemas.microsoft.com/office/powerpoint/2012/main" userId="27f4163e153943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FF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2" autoAdjust="0"/>
    <p:restoredTop sz="94904" autoAdjust="0"/>
  </p:normalViewPr>
  <p:slideViewPr>
    <p:cSldViewPr snapToGrid="0">
      <p:cViewPr varScale="1">
        <p:scale>
          <a:sx n="91" d="100"/>
          <a:sy n="91" d="100"/>
        </p:scale>
        <p:origin x="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AF30E-ECEF-4DE7-8582-33AD8F89BB46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6BB68-145E-4D6B-A52C-7C0A0198E3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00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文本框 1048739"/>
          <p:cNvSpPr txBox="1"/>
          <p:nvPr/>
        </p:nvSpPr>
        <p:spPr>
          <a:xfrm>
            <a:off x="3860800" y="9331325"/>
            <a:ext cx="2951162" cy="48895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fld id="{566ABCEB-ACFC-4714-9973-3DA970169C29}" type="slidenum">
              <a:rPr kumimoji="0" lang="zh-CN" altLang="zh-CN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  <a:sym typeface="Arial" pitchFamily="34" charset="0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t>1</a:t>
            </a:fld>
            <a:endParaRPr kumimoji="0" lang="zh-CN" altLang="zh-CN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  <a:sym typeface="Arial" pitchFamily="34" charset="0"/>
            </a:endParaRPr>
          </a:p>
        </p:txBody>
      </p:sp>
      <p:sp>
        <p:nvSpPr>
          <p:cNvPr id="1048741" name="幻灯片图像占位符 1048740"/>
          <p:cNvSpPr>
            <a:spLocks noGrp="1" noRot="1" noChangeAspect="1"/>
          </p:cNvSpPr>
          <p:nvPr>
            <p:ph type="sldImg"/>
          </p:nvPr>
        </p:nvSpPr>
        <p:spPr>
          <a:xfrm>
            <a:off x="133350" y="736600"/>
            <a:ext cx="6548438" cy="3684588"/>
          </a:xfrm>
          <a:prstGeom prst="rect">
            <a:avLst/>
          </a:prstGeom>
          <a:solidFill>
            <a:srgbClr val="FFFFFF">
              <a:alpha val="100000"/>
            </a:srgbClr>
          </a:solidFill>
        </p:spPr>
        <p:txBody>
          <a:bodyPr vert="horz" wrap="none" lIns="91440" tIns="45720" rIns="91440" bIns="45720" anchor="ctr"/>
          <a:lstStyle/>
          <a:p>
            <a:endParaRPr/>
          </a:p>
        </p:txBody>
      </p:sp>
      <p:sp>
        <p:nvSpPr>
          <p:cNvPr id="1048742" name="备注占位符 1048741"/>
          <p:cNvSpPr>
            <a:spLocks noGrp="1"/>
          </p:cNvSpPr>
          <p:nvPr>
            <p:ph type="body" idx="1"/>
          </p:nvPr>
        </p:nvSpPr>
        <p:spPr>
          <a:xfrm>
            <a:off x="681037" y="4665662"/>
            <a:ext cx="5453062" cy="442118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/>
          <a:lstStyle/>
          <a:p>
            <a:pPr algn="just"/>
            <a:endParaRPr lang="zh-CN" altLang="zh-CN" dirty="0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045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F6BB68-145E-4D6B-A52C-7C0A0198E3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85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8" name="标题 1"/>
          <p:cNvSpPr>
            <a:spLocks noGrp="1"/>
          </p:cNvSpPr>
          <p:nvPr>
            <p:ph type="ctrTitle"/>
          </p:nvPr>
        </p:nvSpPr>
        <p:spPr>
          <a:xfrm>
            <a:off x="1523757" y="1122364"/>
            <a:ext cx="9144488" cy="2387600"/>
          </a:xfrm>
          <a:prstGeom prst="rect">
            <a:avLst/>
          </a:prstGeom>
        </p:spPr>
        <p:txBody>
          <a:bodyPr lIns="77916" tIns="38958" rIns="77916" bIns="38958" anchor="b"/>
          <a:lstStyle>
            <a:lvl1pPr algn="ctr">
              <a:defRPr sz="459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59" name="副标题 2"/>
          <p:cNvSpPr>
            <a:spLocks noGrp="1"/>
          </p:cNvSpPr>
          <p:nvPr>
            <p:ph type="subTitle" idx="1"/>
          </p:nvPr>
        </p:nvSpPr>
        <p:spPr>
          <a:xfrm>
            <a:off x="1523757" y="3602038"/>
            <a:ext cx="9144488" cy="1655762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 algn="ctr">
              <a:buNone/>
              <a:defRPr sz="1800"/>
            </a:lvl1pPr>
            <a:lvl2pPr marL="350622" indent="0" algn="ctr">
              <a:buNone/>
              <a:defRPr sz="1530"/>
            </a:lvl2pPr>
            <a:lvl3pPr marL="701244" indent="0" algn="ctr">
              <a:buNone/>
              <a:defRPr sz="1350"/>
            </a:lvl3pPr>
            <a:lvl4pPr marL="1051866" indent="0" algn="ctr">
              <a:buNone/>
              <a:defRPr sz="1260"/>
            </a:lvl4pPr>
            <a:lvl5pPr marL="1402488" indent="0" algn="ctr">
              <a:buNone/>
              <a:defRPr sz="1260"/>
            </a:lvl5pPr>
            <a:lvl6pPr marL="1753111" indent="0" algn="ctr">
              <a:buNone/>
              <a:defRPr sz="1260"/>
            </a:lvl6pPr>
            <a:lvl7pPr marL="2103733" indent="0" algn="ctr">
              <a:buNone/>
              <a:defRPr sz="1260"/>
            </a:lvl7pPr>
            <a:lvl8pPr marL="2454355" indent="0" algn="ctr">
              <a:buNone/>
              <a:defRPr sz="1260"/>
            </a:lvl8pPr>
            <a:lvl9pPr marL="2804977" indent="0" algn="ctr">
              <a:buNone/>
              <a:defRPr sz="126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328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9" name="标题 1"/>
          <p:cNvSpPr>
            <a:spLocks noGrp="1"/>
          </p:cNvSpPr>
          <p:nvPr>
            <p:ph type="title"/>
          </p:nvPr>
        </p:nvSpPr>
        <p:spPr>
          <a:xfrm>
            <a:off x="838071" y="365127"/>
            <a:ext cx="10515868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8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71" y="1825624"/>
            <a:ext cx="10515868" cy="4351339"/>
          </a:xfrm>
          <a:prstGeom prst="rect">
            <a:avLst/>
          </a:prstGeom>
        </p:spPr>
        <p:txBody>
          <a:bodyPr vert="eaVert"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2620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竖排标题 1"/>
          <p:cNvSpPr>
            <a:spLocks noGrp="1"/>
          </p:cNvSpPr>
          <p:nvPr>
            <p:ph type="title" orient="vert"/>
          </p:nvPr>
        </p:nvSpPr>
        <p:spPr>
          <a:xfrm>
            <a:off x="8726435" y="365129"/>
            <a:ext cx="2627501" cy="5811839"/>
          </a:xfrm>
          <a:prstGeom prst="rect">
            <a:avLst/>
          </a:prstGeom>
        </p:spPr>
        <p:txBody>
          <a:bodyPr vert="eaVert"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8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68" y="365129"/>
            <a:ext cx="7700827" cy="5811839"/>
          </a:xfrm>
          <a:prstGeom prst="rect">
            <a:avLst/>
          </a:prstGeom>
        </p:spPr>
        <p:txBody>
          <a:bodyPr vert="eaVert"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49475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3" name="标题 1"/>
          <p:cNvSpPr>
            <a:spLocks noGrp="1"/>
          </p:cNvSpPr>
          <p:nvPr>
            <p:ph type="ctrTitle"/>
          </p:nvPr>
        </p:nvSpPr>
        <p:spPr>
          <a:xfrm>
            <a:off x="1523757" y="1122364"/>
            <a:ext cx="9144488" cy="2387600"/>
          </a:xfrm>
          <a:prstGeom prst="rect">
            <a:avLst/>
          </a:prstGeom>
        </p:spPr>
        <p:txBody>
          <a:bodyPr lIns="77916" tIns="38958" rIns="77916" bIns="38958" anchor="b"/>
          <a:lstStyle>
            <a:lvl1pPr algn="ctr">
              <a:defRPr sz="459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34" name="副标题 2"/>
          <p:cNvSpPr>
            <a:spLocks noGrp="1"/>
          </p:cNvSpPr>
          <p:nvPr>
            <p:ph type="subTitle" idx="1"/>
          </p:nvPr>
        </p:nvSpPr>
        <p:spPr>
          <a:xfrm>
            <a:off x="1523757" y="3602038"/>
            <a:ext cx="9144488" cy="1655762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 algn="ctr">
              <a:buNone/>
              <a:defRPr sz="1800"/>
            </a:lvl1pPr>
            <a:lvl2pPr marL="350622" indent="0" algn="ctr">
              <a:buNone/>
              <a:defRPr sz="1530"/>
            </a:lvl2pPr>
            <a:lvl3pPr marL="701244" indent="0" algn="ctr">
              <a:buNone/>
              <a:defRPr sz="1350"/>
            </a:lvl3pPr>
            <a:lvl4pPr marL="1051866" indent="0" algn="ctr">
              <a:buNone/>
              <a:defRPr sz="1260"/>
            </a:lvl4pPr>
            <a:lvl5pPr marL="1402488" indent="0" algn="ctr">
              <a:buNone/>
              <a:defRPr sz="1260"/>
            </a:lvl5pPr>
            <a:lvl6pPr marL="1753111" indent="0" algn="ctr">
              <a:buNone/>
              <a:defRPr sz="1260"/>
            </a:lvl6pPr>
            <a:lvl7pPr marL="2103733" indent="0" algn="ctr">
              <a:buNone/>
              <a:defRPr sz="1260"/>
            </a:lvl7pPr>
            <a:lvl8pPr marL="2454355" indent="0" algn="ctr">
              <a:buNone/>
              <a:defRPr sz="1260"/>
            </a:lvl8pPr>
            <a:lvl9pPr marL="2804977" indent="0" algn="ctr">
              <a:buNone/>
              <a:defRPr sz="126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0505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5" name="标题 1"/>
          <p:cNvSpPr>
            <a:spLocks noGrp="1"/>
          </p:cNvSpPr>
          <p:nvPr>
            <p:ph type="title"/>
          </p:nvPr>
        </p:nvSpPr>
        <p:spPr>
          <a:xfrm>
            <a:off x="2812436" y="59028"/>
            <a:ext cx="7171997" cy="691277"/>
          </a:xfrm>
          <a:prstGeom prst="rect">
            <a:avLst/>
          </a:prstGeom>
        </p:spPr>
        <p:txBody>
          <a:bodyPr lIns="77916" tIns="38958" rIns="77916" bIns="38958"/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20"/>
            </a:lvl1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zh-CN" sz="2430" b="1">
              <a:solidFill>
                <a:srgbClr val="FFFFFF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794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标题 1"/>
          <p:cNvSpPr>
            <a:spLocks noGrp="1"/>
          </p:cNvSpPr>
          <p:nvPr>
            <p:ph type="title"/>
          </p:nvPr>
        </p:nvSpPr>
        <p:spPr>
          <a:xfrm>
            <a:off x="832207" y="1709744"/>
            <a:ext cx="10515869" cy="2852737"/>
          </a:xfrm>
          <a:prstGeom prst="rect">
            <a:avLst/>
          </a:prstGeom>
        </p:spPr>
        <p:txBody>
          <a:bodyPr lIns="77916" tIns="38958" rIns="77916" bIns="38958" anchor="b"/>
          <a:lstStyle>
            <a:lvl1pPr>
              <a:defRPr sz="459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38" name="文本占位符 2"/>
          <p:cNvSpPr>
            <a:spLocks noGrp="1"/>
          </p:cNvSpPr>
          <p:nvPr>
            <p:ph type="body" idx="1"/>
          </p:nvPr>
        </p:nvSpPr>
        <p:spPr>
          <a:xfrm>
            <a:off x="832207" y="4589466"/>
            <a:ext cx="10515869" cy="1500187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1800"/>
            </a:lvl1pPr>
            <a:lvl2pPr marL="350622" indent="0">
              <a:buNone/>
              <a:defRPr sz="1530"/>
            </a:lvl2pPr>
            <a:lvl3pPr marL="701244" indent="0">
              <a:buNone/>
              <a:defRPr sz="1350"/>
            </a:lvl3pPr>
            <a:lvl4pPr marL="1051866" indent="0">
              <a:buNone/>
              <a:defRPr sz="1260"/>
            </a:lvl4pPr>
            <a:lvl5pPr marL="1402488" indent="0">
              <a:buNone/>
              <a:defRPr sz="1260"/>
            </a:lvl5pPr>
            <a:lvl6pPr marL="1753111" indent="0">
              <a:buNone/>
              <a:defRPr sz="1260"/>
            </a:lvl6pPr>
            <a:lvl7pPr marL="2103733" indent="0">
              <a:buNone/>
              <a:defRPr sz="1260"/>
            </a:lvl7pPr>
            <a:lvl8pPr marL="2454355" indent="0">
              <a:buNone/>
              <a:defRPr sz="1260"/>
            </a:lvl8pPr>
            <a:lvl9pPr marL="2804977" indent="0">
              <a:buNone/>
              <a:defRPr sz="126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5214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9" name="标题 1"/>
          <p:cNvSpPr>
            <a:spLocks noGrp="1"/>
          </p:cNvSpPr>
          <p:nvPr>
            <p:ph type="title"/>
          </p:nvPr>
        </p:nvSpPr>
        <p:spPr>
          <a:xfrm>
            <a:off x="838071" y="365127"/>
            <a:ext cx="10515868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40" name="内容占位符 2"/>
          <p:cNvSpPr>
            <a:spLocks noGrp="1"/>
          </p:cNvSpPr>
          <p:nvPr>
            <p:ph sz="half" idx="1"/>
          </p:nvPr>
        </p:nvSpPr>
        <p:spPr>
          <a:xfrm>
            <a:off x="838068" y="1825624"/>
            <a:ext cx="5163187" cy="4351339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41" name="内容占位符 3"/>
          <p:cNvSpPr>
            <a:spLocks noGrp="1"/>
          </p:cNvSpPr>
          <p:nvPr>
            <p:ph sz="half" idx="2"/>
          </p:nvPr>
        </p:nvSpPr>
        <p:spPr>
          <a:xfrm>
            <a:off x="6188792" y="1825624"/>
            <a:ext cx="5165141" cy="4351339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384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2" name="标题 1"/>
          <p:cNvSpPr>
            <a:spLocks noGrp="1"/>
          </p:cNvSpPr>
          <p:nvPr>
            <p:ph type="title"/>
          </p:nvPr>
        </p:nvSpPr>
        <p:spPr>
          <a:xfrm>
            <a:off x="840020" y="365127"/>
            <a:ext cx="10515869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43" name="文本占位符 2"/>
          <p:cNvSpPr>
            <a:spLocks noGrp="1"/>
          </p:cNvSpPr>
          <p:nvPr>
            <p:ph type="body" idx="1"/>
          </p:nvPr>
        </p:nvSpPr>
        <p:spPr>
          <a:xfrm>
            <a:off x="840022" y="1681164"/>
            <a:ext cx="5157327" cy="823912"/>
          </a:xfrm>
          <a:prstGeom prst="rect">
            <a:avLst/>
          </a:prstGeom>
        </p:spPr>
        <p:txBody>
          <a:bodyPr lIns="77916" tIns="38958" rIns="77916" bIns="38958" anchor="b"/>
          <a:lstStyle>
            <a:lvl1pPr marL="0" indent="0">
              <a:buNone/>
              <a:defRPr sz="1800" b="1"/>
            </a:lvl1pPr>
            <a:lvl2pPr marL="350622" indent="0">
              <a:buNone/>
              <a:defRPr sz="1530" b="1"/>
            </a:lvl2pPr>
            <a:lvl3pPr marL="701244" indent="0">
              <a:buNone/>
              <a:defRPr sz="1350" b="1"/>
            </a:lvl3pPr>
            <a:lvl4pPr marL="1051866" indent="0">
              <a:buNone/>
              <a:defRPr sz="1260" b="1"/>
            </a:lvl4pPr>
            <a:lvl5pPr marL="1402488" indent="0">
              <a:buNone/>
              <a:defRPr sz="1260" b="1"/>
            </a:lvl5pPr>
            <a:lvl6pPr marL="1753111" indent="0">
              <a:buNone/>
              <a:defRPr sz="1260" b="1"/>
            </a:lvl6pPr>
            <a:lvl7pPr marL="2103733" indent="0">
              <a:buNone/>
              <a:defRPr sz="1260" b="1"/>
            </a:lvl7pPr>
            <a:lvl8pPr marL="2454355" indent="0">
              <a:buNone/>
              <a:defRPr sz="1260" b="1"/>
            </a:lvl8pPr>
            <a:lvl9pPr marL="2804977" indent="0">
              <a:buNone/>
              <a:defRPr sz="126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44" name="内容占位符 3"/>
          <p:cNvSpPr>
            <a:spLocks noGrp="1"/>
          </p:cNvSpPr>
          <p:nvPr>
            <p:ph sz="half" idx="2"/>
          </p:nvPr>
        </p:nvSpPr>
        <p:spPr>
          <a:xfrm>
            <a:off x="840022" y="2505076"/>
            <a:ext cx="5157327" cy="3684588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4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167" y="1681164"/>
            <a:ext cx="5182724" cy="823912"/>
          </a:xfrm>
          <a:prstGeom prst="rect">
            <a:avLst/>
          </a:prstGeom>
        </p:spPr>
        <p:txBody>
          <a:bodyPr lIns="77916" tIns="38958" rIns="77916" bIns="38958" anchor="b"/>
          <a:lstStyle>
            <a:lvl1pPr marL="0" indent="0">
              <a:buNone/>
              <a:defRPr sz="1800" b="1"/>
            </a:lvl1pPr>
            <a:lvl2pPr marL="350622" indent="0">
              <a:buNone/>
              <a:defRPr sz="1530" b="1"/>
            </a:lvl2pPr>
            <a:lvl3pPr marL="701244" indent="0">
              <a:buNone/>
              <a:defRPr sz="1350" b="1"/>
            </a:lvl3pPr>
            <a:lvl4pPr marL="1051866" indent="0">
              <a:buNone/>
              <a:defRPr sz="1260" b="1"/>
            </a:lvl4pPr>
            <a:lvl5pPr marL="1402488" indent="0">
              <a:buNone/>
              <a:defRPr sz="1260" b="1"/>
            </a:lvl5pPr>
            <a:lvl6pPr marL="1753111" indent="0">
              <a:buNone/>
              <a:defRPr sz="1260" b="1"/>
            </a:lvl6pPr>
            <a:lvl7pPr marL="2103733" indent="0">
              <a:buNone/>
              <a:defRPr sz="1260" b="1"/>
            </a:lvl7pPr>
            <a:lvl8pPr marL="2454355" indent="0">
              <a:buNone/>
              <a:defRPr sz="1260" b="1"/>
            </a:lvl8pPr>
            <a:lvl9pPr marL="2804977" indent="0">
              <a:buNone/>
              <a:defRPr sz="126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46" name="内容占位符 5"/>
          <p:cNvSpPr>
            <a:spLocks noGrp="1"/>
          </p:cNvSpPr>
          <p:nvPr>
            <p:ph sz="quarter" idx="4"/>
          </p:nvPr>
        </p:nvSpPr>
        <p:spPr>
          <a:xfrm>
            <a:off x="6173167" y="2505076"/>
            <a:ext cx="5182724" cy="3684588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5778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7" name="标题 1"/>
          <p:cNvSpPr>
            <a:spLocks noGrp="1"/>
          </p:cNvSpPr>
          <p:nvPr>
            <p:ph type="title"/>
          </p:nvPr>
        </p:nvSpPr>
        <p:spPr>
          <a:xfrm>
            <a:off x="838071" y="365127"/>
            <a:ext cx="10515868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5319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7623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标题 1"/>
          <p:cNvSpPr>
            <a:spLocks noGrp="1"/>
          </p:cNvSpPr>
          <p:nvPr>
            <p:ph type="title"/>
          </p:nvPr>
        </p:nvSpPr>
        <p:spPr>
          <a:xfrm>
            <a:off x="840022" y="457200"/>
            <a:ext cx="3932463" cy="1600200"/>
          </a:xfrm>
          <a:prstGeom prst="rect">
            <a:avLst/>
          </a:prstGeom>
        </p:spPr>
        <p:txBody>
          <a:bodyPr lIns="77916" tIns="38958" rIns="77916" bIns="38958" anchor="b"/>
          <a:lstStyle>
            <a:lvl1pPr>
              <a:defRPr sz="24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49" name="内容占位符 2"/>
          <p:cNvSpPr>
            <a:spLocks noGrp="1"/>
          </p:cNvSpPr>
          <p:nvPr>
            <p:ph idx="1"/>
          </p:nvPr>
        </p:nvSpPr>
        <p:spPr>
          <a:xfrm>
            <a:off x="5182727" y="987428"/>
            <a:ext cx="6173164" cy="4873625"/>
          </a:xfrm>
          <a:prstGeom prst="rect">
            <a:avLst/>
          </a:prstGeom>
        </p:spPr>
        <p:txBody>
          <a:bodyPr lIns="77916" tIns="38958" rIns="77916" bIns="38958"/>
          <a:lstStyle>
            <a:lvl1pPr>
              <a:defRPr sz="2430"/>
            </a:lvl1pPr>
            <a:lvl2pPr>
              <a:defRPr sz="2160"/>
            </a:lvl2pPr>
            <a:lvl3pPr>
              <a:defRPr sz="1800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50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22" y="2057403"/>
            <a:ext cx="3932463" cy="3811588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1260"/>
            </a:lvl1pPr>
            <a:lvl2pPr marL="350622" indent="0">
              <a:buNone/>
              <a:defRPr sz="1080"/>
            </a:lvl2pPr>
            <a:lvl3pPr marL="701244" indent="0">
              <a:buNone/>
              <a:defRPr sz="900"/>
            </a:lvl3pPr>
            <a:lvl4pPr marL="1051866" indent="0">
              <a:buNone/>
              <a:defRPr sz="810"/>
            </a:lvl4pPr>
            <a:lvl5pPr marL="1402488" indent="0">
              <a:buNone/>
              <a:defRPr sz="810"/>
            </a:lvl5pPr>
            <a:lvl6pPr marL="1753111" indent="0">
              <a:buNone/>
              <a:defRPr sz="810"/>
            </a:lvl6pPr>
            <a:lvl7pPr marL="2103733" indent="0">
              <a:buNone/>
              <a:defRPr sz="810"/>
            </a:lvl7pPr>
            <a:lvl8pPr marL="2454355" indent="0">
              <a:buNone/>
              <a:defRPr sz="810"/>
            </a:lvl8pPr>
            <a:lvl9pPr marL="2804977" indent="0">
              <a:buNone/>
              <a:defRPr sz="81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873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0" name="标题 1"/>
          <p:cNvSpPr>
            <a:spLocks noGrp="1"/>
          </p:cNvSpPr>
          <p:nvPr>
            <p:ph type="title"/>
          </p:nvPr>
        </p:nvSpPr>
        <p:spPr>
          <a:xfrm>
            <a:off x="838071" y="365127"/>
            <a:ext cx="10515868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61" name="内容占位符 2"/>
          <p:cNvSpPr>
            <a:spLocks noGrp="1"/>
          </p:cNvSpPr>
          <p:nvPr>
            <p:ph idx="1"/>
          </p:nvPr>
        </p:nvSpPr>
        <p:spPr>
          <a:xfrm>
            <a:off x="838071" y="1825624"/>
            <a:ext cx="10515868" cy="4351339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02346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1" name="标题 1"/>
          <p:cNvSpPr>
            <a:spLocks noGrp="1"/>
          </p:cNvSpPr>
          <p:nvPr>
            <p:ph type="title"/>
          </p:nvPr>
        </p:nvSpPr>
        <p:spPr>
          <a:xfrm>
            <a:off x="840022" y="457200"/>
            <a:ext cx="3932463" cy="1600200"/>
          </a:xfrm>
          <a:prstGeom prst="rect">
            <a:avLst/>
          </a:prstGeom>
        </p:spPr>
        <p:txBody>
          <a:bodyPr lIns="77916" tIns="38958" rIns="77916" bIns="38958" anchor="b"/>
          <a:lstStyle>
            <a:lvl1pPr>
              <a:defRPr sz="24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52" name="图片占位符 2"/>
          <p:cNvSpPr>
            <a:spLocks noGrp="1"/>
          </p:cNvSpPr>
          <p:nvPr>
            <p:ph type="pic" idx="1"/>
          </p:nvPr>
        </p:nvSpPr>
        <p:spPr>
          <a:xfrm>
            <a:off x="5182727" y="987428"/>
            <a:ext cx="6173164" cy="4873625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2430"/>
            </a:lvl1pPr>
            <a:lvl2pPr marL="350622" indent="0">
              <a:buNone/>
              <a:defRPr sz="2160"/>
            </a:lvl2pPr>
            <a:lvl3pPr marL="701244" indent="0">
              <a:buNone/>
              <a:defRPr sz="1800"/>
            </a:lvl3pPr>
            <a:lvl4pPr marL="1051866" indent="0">
              <a:buNone/>
              <a:defRPr sz="1530"/>
            </a:lvl4pPr>
            <a:lvl5pPr marL="1402488" indent="0">
              <a:buNone/>
              <a:defRPr sz="1530"/>
            </a:lvl5pPr>
            <a:lvl6pPr marL="1753111" indent="0">
              <a:buNone/>
              <a:defRPr sz="1530"/>
            </a:lvl6pPr>
            <a:lvl7pPr marL="2103733" indent="0">
              <a:buNone/>
              <a:defRPr sz="1530"/>
            </a:lvl7pPr>
            <a:lvl8pPr marL="2454355" indent="0">
              <a:buNone/>
              <a:defRPr sz="1530"/>
            </a:lvl8pPr>
            <a:lvl9pPr marL="2804977" indent="0">
              <a:buNone/>
              <a:defRPr sz="1530"/>
            </a:lvl9pPr>
          </a:lstStyle>
          <a:p>
            <a:pPr marL="0" marR="0" lvl="0" indent="0" algn="l" defTabSz="350045" rtl="0" eaLnBrk="0" fontAlgn="base" latinLnBrk="0" hangingPunct="0">
              <a:lnSpc>
                <a:spcPct val="100000"/>
              </a:lnSpc>
              <a:spcBef>
                <a:spcPts val="46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zh-CN" altLang="en-US" sz="243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553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22" y="2057403"/>
            <a:ext cx="3932463" cy="3811588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1260"/>
            </a:lvl1pPr>
            <a:lvl2pPr marL="350622" indent="0">
              <a:buNone/>
              <a:defRPr sz="1080"/>
            </a:lvl2pPr>
            <a:lvl3pPr marL="701244" indent="0">
              <a:buNone/>
              <a:defRPr sz="900"/>
            </a:lvl3pPr>
            <a:lvl4pPr marL="1051866" indent="0">
              <a:buNone/>
              <a:defRPr sz="810"/>
            </a:lvl4pPr>
            <a:lvl5pPr marL="1402488" indent="0">
              <a:buNone/>
              <a:defRPr sz="810"/>
            </a:lvl5pPr>
            <a:lvl6pPr marL="1753111" indent="0">
              <a:buNone/>
              <a:defRPr sz="810"/>
            </a:lvl6pPr>
            <a:lvl7pPr marL="2103733" indent="0">
              <a:buNone/>
              <a:defRPr sz="810"/>
            </a:lvl7pPr>
            <a:lvl8pPr marL="2454355" indent="0">
              <a:buNone/>
              <a:defRPr sz="810"/>
            </a:lvl8pPr>
            <a:lvl9pPr marL="2804977" indent="0">
              <a:buNone/>
              <a:defRPr sz="81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8537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标题 1"/>
          <p:cNvSpPr>
            <a:spLocks noGrp="1"/>
          </p:cNvSpPr>
          <p:nvPr>
            <p:ph type="title"/>
          </p:nvPr>
        </p:nvSpPr>
        <p:spPr>
          <a:xfrm>
            <a:off x="838071" y="365127"/>
            <a:ext cx="10515868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5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71" y="1825624"/>
            <a:ext cx="10515868" cy="4351339"/>
          </a:xfrm>
          <a:prstGeom prst="rect">
            <a:avLst/>
          </a:prstGeom>
        </p:spPr>
        <p:txBody>
          <a:bodyPr vert="eaVert"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9248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6" name="竖排标题 1"/>
          <p:cNvSpPr>
            <a:spLocks noGrp="1"/>
          </p:cNvSpPr>
          <p:nvPr>
            <p:ph type="title" orient="vert"/>
          </p:nvPr>
        </p:nvSpPr>
        <p:spPr>
          <a:xfrm>
            <a:off x="8726435" y="365129"/>
            <a:ext cx="2627501" cy="5811839"/>
          </a:xfrm>
          <a:prstGeom prst="rect">
            <a:avLst/>
          </a:prstGeom>
        </p:spPr>
        <p:txBody>
          <a:bodyPr vert="eaVert"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5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68" y="365129"/>
            <a:ext cx="7700827" cy="5811839"/>
          </a:xfrm>
          <a:prstGeom prst="rect">
            <a:avLst/>
          </a:prstGeom>
        </p:spPr>
        <p:txBody>
          <a:bodyPr vert="eaVert"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0695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050"/>
              <a:t>加速器中心低温组</a:t>
            </a:r>
            <a:endParaRPr lang="en-US" altLang="zh-CN" sz="1050"/>
          </a:p>
        </p:txBody>
      </p:sp>
    </p:spTree>
    <p:extLst>
      <p:ext uri="{BB962C8B-B14F-4D97-AF65-F5344CB8AC3E}">
        <p14:creationId xmlns:p14="http://schemas.microsoft.com/office/powerpoint/2010/main" val="342946670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2023/06/13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4567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2pPr>
            <a:lvl3pPr>
              <a:defRPr baseline="0">
                <a:cs typeface="Arial" panose="020B0604020202020204" pitchFamily="34" charset="0"/>
              </a:defRPr>
            </a:lvl3pPr>
            <a:lvl4pPr>
              <a:defRPr baseline="0">
                <a:cs typeface="Arial" panose="020B0604020202020204" pitchFamily="34" charset="0"/>
              </a:defRPr>
            </a:lvl4pPr>
            <a:lvl5pPr>
              <a:defRPr baseline="0"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AB315D-5845-4E10-96EE-900B6420E4E9}" type="datetime1">
              <a:rPr lang="zh-CN" altLang="en-US" smtClean="0"/>
              <a:pPr/>
              <a:t>2023/8/16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>
            <a:lvl1pPr algn="ctr">
              <a:defRPr sz="3200" b="1" baseline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701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423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15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2" name="标题 1"/>
          <p:cNvSpPr>
            <a:spLocks noGrp="1"/>
          </p:cNvSpPr>
          <p:nvPr>
            <p:ph type="title"/>
          </p:nvPr>
        </p:nvSpPr>
        <p:spPr>
          <a:xfrm>
            <a:off x="832207" y="1709744"/>
            <a:ext cx="10515869" cy="2852737"/>
          </a:xfrm>
          <a:prstGeom prst="rect">
            <a:avLst/>
          </a:prstGeom>
        </p:spPr>
        <p:txBody>
          <a:bodyPr lIns="77916" tIns="38958" rIns="77916" bIns="38958" anchor="b"/>
          <a:lstStyle>
            <a:lvl1pPr>
              <a:defRPr sz="459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63" name="文本占位符 2"/>
          <p:cNvSpPr>
            <a:spLocks noGrp="1"/>
          </p:cNvSpPr>
          <p:nvPr>
            <p:ph type="body" idx="1"/>
          </p:nvPr>
        </p:nvSpPr>
        <p:spPr>
          <a:xfrm>
            <a:off x="832207" y="4589466"/>
            <a:ext cx="10515869" cy="1500187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1800"/>
            </a:lvl1pPr>
            <a:lvl2pPr marL="350622" indent="0">
              <a:buNone/>
              <a:defRPr sz="1530"/>
            </a:lvl2pPr>
            <a:lvl3pPr marL="701244" indent="0">
              <a:buNone/>
              <a:defRPr sz="1350"/>
            </a:lvl3pPr>
            <a:lvl4pPr marL="1051866" indent="0">
              <a:buNone/>
              <a:defRPr sz="1260"/>
            </a:lvl4pPr>
            <a:lvl5pPr marL="1402488" indent="0">
              <a:buNone/>
              <a:defRPr sz="1260"/>
            </a:lvl5pPr>
            <a:lvl6pPr marL="1753111" indent="0">
              <a:buNone/>
              <a:defRPr sz="1260"/>
            </a:lvl6pPr>
            <a:lvl7pPr marL="2103733" indent="0">
              <a:buNone/>
              <a:defRPr sz="1260"/>
            </a:lvl7pPr>
            <a:lvl8pPr marL="2454355" indent="0">
              <a:buNone/>
              <a:defRPr sz="1260"/>
            </a:lvl8pPr>
            <a:lvl9pPr marL="2804977" indent="0">
              <a:buNone/>
              <a:defRPr sz="126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2739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标题 1"/>
          <p:cNvSpPr>
            <a:spLocks noGrp="1"/>
          </p:cNvSpPr>
          <p:nvPr>
            <p:ph type="title"/>
          </p:nvPr>
        </p:nvSpPr>
        <p:spPr>
          <a:xfrm>
            <a:off x="838071" y="365127"/>
            <a:ext cx="10515868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65" name="内容占位符 2"/>
          <p:cNvSpPr>
            <a:spLocks noGrp="1"/>
          </p:cNvSpPr>
          <p:nvPr>
            <p:ph sz="half" idx="1"/>
          </p:nvPr>
        </p:nvSpPr>
        <p:spPr>
          <a:xfrm>
            <a:off x="838068" y="1825624"/>
            <a:ext cx="5163187" cy="4351339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66" name="内容占位符 3"/>
          <p:cNvSpPr>
            <a:spLocks noGrp="1"/>
          </p:cNvSpPr>
          <p:nvPr>
            <p:ph sz="half" idx="2"/>
          </p:nvPr>
        </p:nvSpPr>
        <p:spPr>
          <a:xfrm>
            <a:off x="6188792" y="1825624"/>
            <a:ext cx="5165141" cy="4351339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4122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7" name="标题 1"/>
          <p:cNvSpPr>
            <a:spLocks noGrp="1"/>
          </p:cNvSpPr>
          <p:nvPr>
            <p:ph type="title"/>
          </p:nvPr>
        </p:nvSpPr>
        <p:spPr>
          <a:xfrm>
            <a:off x="840020" y="365127"/>
            <a:ext cx="10515869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68" name="文本占位符 2"/>
          <p:cNvSpPr>
            <a:spLocks noGrp="1"/>
          </p:cNvSpPr>
          <p:nvPr>
            <p:ph type="body" idx="1"/>
          </p:nvPr>
        </p:nvSpPr>
        <p:spPr>
          <a:xfrm>
            <a:off x="840022" y="1681164"/>
            <a:ext cx="5157327" cy="823912"/>
          </a:xfrm>
          <a:prstGeom prst="rect">
            <a:avLst/>
          </a:prstGeom>
        </p:spPr>
        <p:txBody>
          <a:bodyPr lIns="77916" tIns="38958" rIns="77916" bIns="38958" anchor="b"/>
          <a:lstStyle>
            <a:lvl1pPr marL="0" indent="0">
              <a:buNone/>
              <a:defRPr sz="1800" b="1"/>
            </a:lvl1pPr>
            <a:lvl2pPr marL="350622" indent="0">
              <a:buNone/>
              <a:defRPr sz="1530" b="1"/>
            </a:lvl2pPr>
            <a:lvl3pPr marL="701244" indent="0">
              <a:buNone/>
              <a:defRPr sz="1350" b="1"/>
            </a:lvl3pPr>
            <a:lvl4pPr marL="1051866" indent="0">
              <a:buNone/>
              <a:defRPr sz="1260" b="1"/>
            </a:lvl4pPr>
            <a:lvl5pPr marL="1402488" indent="0">
              <a:buNone/>
              <a:defRPr sz="1260" b="1"/>
            </a:lvl5pPr>
            <a:lvl6pPr marL="1753111" indent="0">
              <a:buNone/>
              <a:defRPr sz="1260" b="1"/>
            </a:lvl6pPr>
            <a:lvl7pPr marL="2103733" indent="0">
              <a:buNone/>
              <a:defRPr sz="1260" b="1"/>
            </a:lvl7pPr>
            <a:lvl8pPr marL="2454355" indent="0">
              <a:buNone/>
              <a:defRPr sz="1260" b="1"/>
            </a:lvl8pPr>
            <a:lvl9pPr marL="2804977" indent="0">
              <a:buNone/>
              <a:defRPr sz="126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69" name="内容占位符 3"/>
          <p:cNvSpPr>
            <a:spLocks noGrp="1"/>
          </p:cNvSpPr>
          <p:nvPr>
            <p:ph sz="half" idx="2"/>
          </p:nvPr>
        </p:nvSpPr>
        <p:spPr>
          <a:xfrm>
            <a:off x="840022" y="2505076"/>
            <a:ext cx="5157327" cy="3684588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7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167" y="1681164"/>
            <a:ext cx="5182724" cy="823912"/>
          </a:xfrm>
          <a:prstGeom prst="rect">
            <a:avLst/>
          </a:prstGeom>
        </p:spPr>
        <p:txBody>
          <a:bodyPr lIns="77916" tIns="38958" rIns="77916" bIns="38958" anchor="b"/>
          <a:lstStyle>
            <a:lvl1pPr marL="0" indent="0">
              <a:buNone/>
              <a:defRPr sz="1800" b="1"/>
            </a:lvl1pPr>
            <a:lvl2pPr marL="350622" indent="0">
              <a:buNone/>
              <a:defRPr sz="1530" b="1"/>
            </a:lvl2pPr>
            <a:lvl3pPr marL="701244" indent="0">
              <a:buNone/>
              <a:defRPr sz="1350" b="1"/>
            </a:lvl3pPr>
            <a:lvl4pPr marL="1051866" indent="0">
              <a:buNone/>
              <a:defRPr sz="1260" b="1"/>
            </a:lvl4pPr>
            <a:lvl5pPr marL="1402488" indent="0">
              <a:buNone/>
              <a:defRPr sz="1260" b="1"/>
            </a:lvl5pPr>
            <a:lvl6pPr marL="1753111" indent="0">
              <a:buNone/>
              <a:defRPr sz="1260" b="1"/>
            </a:lvl6pPr>
            <a:lvl7pPr marL="2103733" indent="0">
              <a:buNone/>
              <a:defRPr sz="1260" b="1"/>
            </a:lvl7pPr>
            <a:lvl8pPr marL="2454355" indent="0">
              <a:buNone/>
              <a:defRPr sz="1260" b="1"/>
            </a:lvl8pPr>
            <a:lvl9pPr marL="2804977" indent="0">
              <a:buNone/>
              <a:defRPr sz="126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9571" name="内容占位符 5"/>
          <p:cNvSpPr>
            <a:spLocks noGrp="1"/>
          </p:cNvSpPr>
          <p:nvPr>
            <p:ph sz="quarter" idx="4"/>
          </p:nvPr>
        </p:nvSpPr>
        <p:spPr>
          <a:xfrm>
            <a:off x="6173167" y="2505076"/>
            <a:ext cx="5182724" cy="3684588"/>
          </a:xfrm>
          <a:prstGeom prst="rect">
            <a:avLst/>
          </a:prstGeom>
        </p:spPr>
        <p:txBody>
          <a:bodyPr lIns="77916" tIns="38958" rIns="77916" bIns="38958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039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标题 1"/>
          <p:cNvSpPr>
            <a:spLocks noGrp="1"/>
          </p:cNvSpPr>
          <p:nvPr>
            <p:ph type="title"/>
          </p:nvPr>
        </p:nvSpPr>
        <p:spPr>
          <a:xfrm>
            <a:off x="838071" y="365127"/>
            <a:ext cx="10515868" cy="1325563"/>
          </a:xfrm>
          <a:prstGeom prst="rect">
            <a:avLst/>
          </a:prstGeom>
        </p:spPr>
        <p:txBody>
          <a:bodyPr lIns="77916" tIns="38958" rIns="77916" bIns="3895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8976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691747"/>
            <a:ext cx="12192000" cy="25922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2296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-2117" y="4413151"/>
            <a:ext cx="12192000" cy="719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2296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2117" y="1490665"/>
            <a:ext cx="12192000" cy="719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2296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727" y="35204"/>
            <a:ext cx="2628143" cy="1229837"/>
          </a:xfrm>
          <a:prstGeom prst="rect">
            <a:avLst/>
          </a:prstGeom>
        </p:spPr>
      </p:pic>
      <p:pic>
        <p:nvPicPr>
          <p:cNvPr id="10" name="Picture 15" descr="输出向导-1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6438902"/>
            <a:ext cx="321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51478" y="6486240"/>
            <a:ext cx="1674641" cy="371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b="1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FEE8ABB-A48D-40A7-9D1A-185A4FA014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9877" y="-29293"/>
            <a:ext cx="4836396" cy="1033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834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3" name="标题 1"/>
          <p:cNvSpPr>
            <a:spLocks noGrp="1"/>
          </p:cNvSpPr>
          <p:nvPr>
            <p:ph type="title"/>
          </p:nvPr>
        </p:nvSpPr>
        <p:spPr>
          <a:xfrm>
            <a:off x="840022" y="457200"/>
            <a:ext cx="3932463" cy="1600200"/>
          </a:xfrm>
          <a:prstGeom prst="rect">
            <a:avLst/>
          </a:prstGeom>
        </p:spPr>
        <p:txBody>
          <a:bodyPr lIns="77916" tIns="38958" rIns="77916" bIns="38958" anchor="b"/>
          <a:lstStyle>
            <a:lvl1pPr>
              <a:defRPr sz="24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74" name="内容占位符 2"/>
          <p:cNvSpPr>
            <a:spLocks noGrp="1"/>
          </p:cNvSpPr>
          <p:nvPr>
            <p:ph idx="1"/>
          </p:nvPr>
        </p:nvSpPr>
        <p:spPr>
          <a:xfrm>
            <a:off x="5182727" y="987428"/>
            <a:ext cx="6173164" cy="4873625"/>
          </a:xfrm>
          <a:prstGeom prst="rect">
            <a:avLst/>
          </a:prstGeom>
        </p:spPr>
        <p:txBody>
          <a:bodyPr lIns="77916" tIns="38958" rIns="77916" bIns="38958"/>
          <a:lstStyle>
            <a:lvl1pPr>
              <a:defRPr sz="2430"/>
            </a:lvl1pPr>
            <a:lvl2pPr>
              <a:defRPr sz="2160"/>
            </a:lvl2pPr>
            <a:lvl3pPr>
              <a:defRPr sz="1800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575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22" y="2057403"/>
            <a:ext cx="3932463" cy="3811588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1260"/>
            </a:lvl1pPr>
            <a:lvl2pPr marL="350622" indent="0">
              <a:buNone/>
              <a:defRPr sz="1080"/>
            </a:lvl2pPr>
            <a:lvl3pPr marL="701244" indent="0">
              <a:buNone/>
              <a:defRPr sz="900"/>
            </a:lvl3pPr>
            <a:lvl4pPr marL="1051866" indent="0">
              <a:buNone/>
              <a:defRPr sz="810"/>
            </a:lvl4pPr>
            <a:lvl5pPr marL="1402488" indent="0">
              <a:buNone/>
              <a:defRPr sz="810"/>
            </a:lvl5pPr>
            <a:lvl6pPr marL="1753111" indent="0">
              <a:buNone/>
              <a:defRPr sz="810"/>
            </a:lvl6pPr>
            <a:lvl7pPr marL="2103733" indent="0">
              <a:buNone/>
              <a:defRPr sz="810"/>
            </a:lvl7pPr>
            <a:lvl8pPr marL="2454355" indent="0">
              <a:buNone/>
              <a:defRPr sz="810"/>
            </a:lvl8pPr>
            <a:lvl9pPr marL="2804977" indent="0">
              <a:buNone/>
              <a:defRPr sz="81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9766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标题 1"/>
          <p:cNvSpPr>
            <a:spLocks noGrp="1"/>
          </p:cNvSpPr>
          <p:nvPr>
            <p:ph type="title"/>
          </p:nvPr>
        </p:nvSpPr>
        <p:spPr>
          <a:xfrm>
            <a:off x="840022" y="457200"/>
            <a:ext cx="3932463" cy="1600200"/>
          </a:xfrm>
          <a:prstGeom prst="rect">
            <a:avLst/>
          </a:prstGeom>
        </p:spPr>
        <p:txBody>
          <a:bodyPr lIns="77916" tIns="38958" rIns="77916" bIns="38958" anchor="b"/>
          <a:lstStyle>
            <a:lvl1pPr>
              <a:defRPr sz="24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577" name="图片占位符 2"/>
          <p:cNvSpPr>
            <a:spLocks noGrp="1"/>
          </p:cNvSpPr>
          <p:nvPr>
            <p:ph type="pic" idx="1"/>
          </p:nvPr>
        </p:nvSpPr>
        <p:spPr>
          <a:xfrm>
            <a:off x="5182727" y="987428"/>
            <a:ext cx="6173164" cy="4873625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2430"/>
            </a:lvl1pPr>
            <a:lvl2pPr marL="350622" indent="0">
              <a:buNone/>
              <a:defRPr sz="2160"/>
            </a:lvl2pPr>
            <a:lvl3pPr marL="701244" indent="0">
              <a:buNone/>
              <a:defRPr sz="1800"/>
            </a:lvl3pPr>
            <a:lvl4pPr marL="1051866" indent="0">
              <a:buNone/>
              <a:defRPr sz="1530"/>
            </a:lvl4pPr>
            <a:lvl5pPr marL="1402488" indent="0">
              <a:buNone/>
              <a:defRPr sz="1530"/>
            </a:lvl5pPr>
            <a:lvl6pPr marL="1753111" indent="0">
              <a:buNone/>
              <a:defRPr sz="1530"/>
            </a:lvl6pPr>
            <a:lvl7pPr marL="2103733" indent="0">
              <a:buNone/>
              <a:defRPr sz="1530"/>
            </a:lvl7pPr>
            <a:lvl8pPr marL="2454355" indent="0">
              <a:buNone/>
              <a:defRPr sz="1530"/>
            </a:lvl8pPr>
            <a:lvl9pPr marL="2804977" indent="0">
              <a:buNone/>
              <a:defRPr sz="1530"/>
            </a:lvl9pPr>
          </a:lstStyle>
          <a:p>
            <a:pPr marL="0" marR="0" lvl="0" indent="0" algn="l" defTabSz="350045" rtl="0" eaLnBrk="0" fontAlgn="base" latinLnBrk="0" hangingPunct="0">
              <a:lnSpc>
                <a:spcPct val="100000"/>
              </a:lnSpc>
              <a:spcBef>
                <a:spcPts val="46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zh-CN" altLang="en-US" sz="243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9578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22" y="2057403"/>
            <a:ext cx="3932463" cy="3811588"/>
          </a:xfrm>
          <a:prstGeom prst="rect">
            <a:avLst/>
          </a:prstGeom>
        </p:spPr>
        <p:txBody>
          <a:bodyPr lIns="77916" tIns="38958" rIns="77916" bIns="38958"/>
          <a:lstStyle>
            <a:lvl1pPr marL="0" indent="0">
              <a:buNone/>
              <a:defRPr sz="1260"/>
            </a:lvl1pPr>
            <a:lvl2pPr marL="350622" indent="0">
              <a:buNone/>
              <a:defRPr sz="1080"/>
            </a:lvl2pPr>
            <a:lvl3pPr marL="701244" indent="0">
              <a:buNone/>
              <a:defRPr sz="900"/>
            </a:lvl3pPr>
            <a:lvl4pPr marL="1051866" indent="0">
              <a:buNone/>
              <a:defRPr sz="810"/>
            </a:lvl4pPr>
            <a:lvl5pPr marL="1402488" indent="0">
              <a:buNone/>
              <a:defRPr sz="810"/>
            </a:lvl5pPr>
            <a:lvl6pPr marL="1753111" indent="0">
              <a:buNone/>
              <a:defRPr sz="810"/>
            </a:lvl6pPr>
            <a:lvl7pPr marL="2103733" indent="0">
              <a:buNone/>
              <a:defRPr sz="810"/>
            </a:lvl7pPr>
            <a:lvl8pPr marL="2454355" indent="0">
              <a:buNone/>
              <a:defRPr sz="810"/>
            </a:lvl8pPr>
            <a:lvl9pPr marL="2804977" indent="0">
              <a:buNone/>
              <a:defRPr sz="81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259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2230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dt="0"/>
  <p:txStyles>
    <p:titleStyle>
      <a:lvl1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2pPr>
      <a:lvl3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3pPr>
      <a:lvl4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4pPr>
      <a:lvl5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5pPr>
      <a:lvl6pPr marL="1928422" indent="-175311" algn="r" defTabSz="3506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6pPr>
      <a:lvl7pPr marL="2279044" indent="-175311" algn="r" defTabSz="3506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7pPr>
      <a:lvl8pPr marL="2629666" indent="-175311" algn="r" defTabSz="3506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8pPr>
      <a:lvl9pPr marL="2980288" indent="-175311" algn="r" defTabSz="3506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9pPr>
    </p:titleStyle>
    <p:bodyStyle>
      <a:lvl1pPr marL="262890" indent="-262890" algn="l" defTabSz="350045" rtl="0" eaLnBrk="0" fontAlgn="base" hangingPunct="0">
        <a:spcBef>
          <a:spcPts val="46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568643" indent="-218600" algn="l" defTabSz="350045" rtl="0" eaLnBrk="0" fontAlgn="base" hangingPunct="0">
        <a:spcBef>
          <a:spcPts val="40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338F"/>
          </a:solidFill>
          <a:latin typeface="+mn-lt"/>
          <a:ea typeface="+mn-ea"/>
          <a:cs typeface="+mn-cs"/>
        </a:defRPr>
      </a:lvl2pPr>
      <a:lvl3pPr marL="875825" indent="-174308" algn="l" defTabSz="350045" rtl="0" eaLnBrk="0" fontAlgn="base" hangingPunct="0">
        <a:spcBef>
          <a:spcPts val="36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40" kern="1200">
          <a:solidFill>
            <a:srgbClr val="00338F"/>
          </a:solidFill>
          <a:latin typeface="+mn-lt"/>
          <a:ea typeface="+mn-ea"/>
          <a:cs typeface="+mn-cs"/>
        </a:defRPr>
      </a:lvl3pPr>
      <a:lvl4pPr marL="1225868" indent="-174308" algn="l" defTabSz="350045" rtl="0" eaLnBrk="0" fontAlgn="base" hangingPunct="0">
        <a:spcBef>
          <a:spcPts val="38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30" i="1" kern="1200">
          <a:solidFill>
            <a:srgbClr val="00338F"/>
          </a:solidFill>
          <a:latin typeface="+mn-lt"/>
          <a:ea typeface="+mn-ea"/>
          <a:cs typeface="+mn-cs"/>
        </a:defRPr>
      </a:lvl4pPr>
      <a:lvl5pPr marL="1577340" indent="-174308" algn="l" defTabSz="350045" rtl="0" eaLnBrk="0" fontAlgn="base" hangingPunct="0">
        <a:spcBef>
          <a:spcPts val="304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60" kern="1200">
          <a:solidFill>
            <a:srgbClr val="00338F"/>
          </a:solidFill>
          <a:latin typeface="+mn-lt"/>
          <a:ea typeface="+mn-ea"/>
          <a:cs typeface="+mn-cs"/>
        </a:defRPr>
      </a:lvl5pPr>
      <a:lvl6pPr marL="1928422" indent="-175311" algn="l" defTabSz="701244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44" indent="-175311" algn="l" defTabSz="701244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629666" indent="-175311" algn="l" defTabSz="701244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80288" indent="-175311" algn="l" defTabSz="701244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50622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701244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51866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402488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53111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03733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54355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04977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椭圆 1048744"/>
          <p:cNvSpPr/>
          <p:nvPr/>
        </p:nvSpPr>
        <p:spPr>
          <a:xfrm>
            <a:off x="1174751" y="-2116"/>
            <a:ext cx="1117600" cy="838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70124" tIns="35063" rIns="70124" bIns="35063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1pPr>
            <a:lvl2pPr marL="388937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2pPr>
            <a:lvl3pPr marL="777875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3pPr>
            <a:lvl4pPr marL="1168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4pPr>
            <a:lvl5pPr marL="1557337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5pPr>
          </a:lstStyle>
          <a:p>
            <a:pPr marL="0" marR="0" lvl="0" indent="0" algn="l" defTabSz="82296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47" name="椭圆 1048746"/>
          <p:cNvSpPr/>
          <p:nvPr/>
        </p:nvSpPr>
        <p:spPr>
          <a:xfrm>
            <a:off x="10526184" y="2"/>
            <a:ext cx="973667" cy="75988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70124" tIns="35063" rIns="70124" bIns="35063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1pPr>
            <a:lvl2pPr marL="388937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2pPr>
            <a:lvl3pPr marL="777875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3pPr>
            <a:lvl4pPr marL="1168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4pPr>
            <a:lvl5pPr marL="1557337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00" b="0" i="0" u="none" baseline="0">
                <a:solidFill>
                  <a:schemeClr val="dk1"/>
                </a:solidFill>
                <a:latin typeface="Times New Roman" pitchFamily="18" charset="0"/>
                <a:ea typeface="微软雅黑" pitchFamily="34" charset="-122"/>
                <a:sym typeface="Arial" pitchFamily="34" charset="0"/>
              </a:defRPr>
            </a:lvl5pPr>
          </a:lstStyle>
          <a:p>
            <a:pPr marL="0" marR="0" lvl="0" indent="0" algn="l" defTabSz="82296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30875" y="68346"/>
            <a:ext cx="10057923" cy="7535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 pitchFamily="34" charset="0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819823" y="38099"/>
            <a:ext cx="785458" cy="810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2835" y="54140"/>
            <a:ext cx="1218854" cy="756000"/>
          </a:xfrm>
          <a:prstGeom prst="rect">
            <a:avLst/>
          </a:prstGeom>
        </p:spPr>
      </p:pic>
      <p:sp>
        <p:nvSpPr>
          <p:cNvPr id="13" name="椭圆 12"/>
          <p:cNvSpPr/>
          <p:nvPr userDrawn="1"/>
        </p:nvSpPr>
        <p:spPr>
          <a:xfrm>
            <a:off x="10613935" y="68346"/>
            <a:ext cx="1328405" cy="753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921343" y="6488668"/>
            <a:ext cx="513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822960">
              <a:tabLst>
                <a:tab pos="350043" algn="l"/>
              </a:tabLst>
            </a:pPr>
            <a:fld id="{566ABCEB-ACFC-4714-9973-3DA970169C29}" type="slidenum">
              <a:rPr lang="zh-CN" altLang="zh-CN" sz="1050" b="1" kern="0" smtClean="0">
                <a:solidFill>
                  <a:srgbClr val="FFFFFF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pPr algn="r" defTabSz="822960">
                <a:tabLst>
                  <a:tab pos="350043" algn="l"/>
                </a:tabLst>
              </a:pPr>
              <a:t>‹#›</a:t>
            </a:fld>
            <a:r>
              <a:rPr lang="en-US" altLang="zh-CN" sz="1050" b="1" kern="0">
                <a:solidFill>
                  <a:srgbClr val="FFFFFF"/>
                </a:solidFill>
                <a:latin typeface="Times New Roman" panose="02020603050405020304" pitchFamily="18" charset="0"/>
                <a:ea typeface="Segoe UI" pitchFamily="34" charset="0"/>
                <a:cs typeface="Times New Roman" panose="02020603050405020304" pitchFamily="18" charset="0"/>
              </a:rPr>
              <a:t>/28</a:t>
            </a:r>
            <a:endParaRPr lang="zh-CN" altLang="zh-CN" sz="1050" b="1" kern="0">
              <a:solidFill>
                <a:srgbClr val="FFFFFF"/>
              </a:solidFill>
              <a:latin typeface="Times New Roman" panose="02020603050405020304" pitchFamily="18" charset="0"/>
              <a:ea typeface="Segoe UI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DB95881-35BE-4E4A-AC51-8A31CC509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b="9437"/>
          <a:stretch/>
        </p:blipFill>
        <p:spPr>
          <a:xfrm>
            <a:off x="10526184" y="32587"/>
            <a:ext cx="1665816" cy="821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45E650D-14D6-4D56-B7EB-4F2BF40CAF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3114" y="6559550"/>
            <a:ext cx="528886" cy="298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fld id="{9D737805-4A3A-4AA5-9FBE-C5AC84CCFDE3}" type="slidenum">
              <a:rPr lang="zh-CN" altLang="en-US" sz="1600" b="1" smtClean="0">
                <a:solidFill>
                  <a:schemeClr val="tx2"/>
                </a:solidFill>
              </a:rPr>
              <a:pPr eaLnBrk="1" hangingPunct="1">
                <a:buFont typeface="Arial" panose="020B0604020202020204" pitchFamily="34" charset="0"/>
                <a:buNone/>
                <a:defRPr/>
              </a:pPr>
              <a:t>‹#›</a:t>
            </a:fld>
            <a:endParaRPr lang="zh-CN" altLang="en-US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84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hf dt="0"/>
  <p:txStyles>
    <p:titleStyle>
      <a:lvl1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2pPr>
      <a:lvl3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3pPr>
      <a:lvl4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4pPr>
      <a:lvl5pPr algn="r" defTabSz="35004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5pPr>
      <a:lvl6pPr marL="1928422" indent="-175311" algn="r" defTabSz="3506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6pPr>
      <a:lvl7pPr marL="2279044" indent="-175311" algn="r" defTabSz="3506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7pPr>
      <a:lvl8pPr marL="2629666" indent="-175311" algn="r" defTabSz="3506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8pPr>
      <a:lvl9pPr marL="2980288" indent="-175311" algn="r" defTabSz="35062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30" b="1">
          <a:solidFill>
            <a:srgbClr val="FFFFFF"/>
          </a:solidFill>
          <a:latin typeface="Times New Roman" panose="02020603050405020304" pitchFamily="18" charset="0"/>
          <a:ea typeface="微软雅黑" panose="020B0503020204020204" pitchFamily="34" charset="-122"/>
        </a:defRPr>
      </a:lvl9pPr>
    </p:titleStyle>
    <p:bodyStyle>
      <a:lvl1pPr marL="262890" indent="-262890" algn="l" defTabSz="350045" rtl="0" eaLnBrk="0" fontAlgn="base" hangingPunct="0">
        <a:spcBef>
          <a:spcPts val="46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568643" indent="-218600" algn="l" defTabSz="350045" rtl="0" eaLnBrk="0" fontAlgn="base" hangingPunct="0">
        <a:spcBef>
          <a:spcPts val="40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338F"/>
          </a:solidFill>
          <a:latin typeface="+mn-lt"/>
          <a:ea typeface="+mn-ea"/>
          <a:cs typeface="+mn-cs"/>
        </a:defRPr>
      </a:lvl2pPr>
      <a:lvl3pPr marL="875825" indent="-174308" algn="l" defTabSz="350045" rtl="0" eaLnBrk="0" fontAlgn="base" hangingPunct="0">
        <a:spcBef>
          <a:spcPts val="36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40" kern="1200">
          <a:solidFill>
            <a:srgbClr val="00338F"/>
          </a:solidFill>
          <a:latin typeface="+mn-lt"/>
          <a:ea typeface="+mn-ea"/>
          <a:cs typeface="+mn-cs"/>
        </a:defRPr>
      </a:lvl3pPr>
      <a:lvl4pPr marL="1225868" indent="-174308" algn="l" defTabSz="350045" rtl="0" eaLnBrk="0" fontAlgn="base" hangingPunct="0">
        <a:spcBef>
          <a:spcPts val="38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30" i="1" kern="1200">
          <a:solidFill>
            <a:srgbClr val="00338F"/>
          </a:solidFill>
          <a:latin typeface="+mn-lt"/>
          <a:ea typeface="+mn-ea"/>
          <a:cs typeface="+mn-cs"/>
        </a:defRPr>
      </a:lvl4pPr>
      <a:lvl5pPr marL="1577340" indent="-174308" algn="l" defTabSz="350045" rtl="0" eaLnBrk="0" fontAlgn="base" hangingPunct="0">
        <a:spcBef>
          <a:spcPts val="304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60" kern="1200">
          <a:solidFill>
            <a:srgbClr val="00338F"/>
          </a:solidFill>
          <a:latin typeface="+mn-lt"/>
          <a:ea typeface="+mn-ea"/>
          <a:cs typeface="+mn-cs"/>
        </a:defRPr>
      </a:lvl5pPr>
      <a:lvl6pPr marL="1928422" indent="-175311" algn="l" defTabSz="701244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79044" indent="-175311" algn="l" defTabSz="701244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629666" indent="-175311" algn="l" defTabSz="701244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80288" indent="-175311" algn="l" defTabSz="701244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50622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701244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51866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402488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53111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03733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54355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04977" algn="l" defTabSz="70124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20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700W@4.5K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132073" y="2118538"/>
            <a:ext cx="1245614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82296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CEPC Cryogenic System </a:t>
            </a:r>
          </a:p>
          <a:p>
            <a:pPr algn="ctr" defTabSz="82296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itchFamily="34" charset="0"/>
              </a:rPr>
              <a:t>TDR Cost</a:t>
            </a:r>
            <a:endParaRPr lang="zh-CN" altLang="en-US" sz="54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>
          <a:xfrm>
            <a:off x="9575800" y="6486240"/>
            <a:ext cx="2450319" cy="371760"/>
          </a:xfrm>
        </p:spPr>
        <p:txBody>
          <a:bodyPr/>
          <a:lstStyle/>
          <a:p>
            <a:pPr defTabSz="68580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Acc. Cryogenic group</a:t>
            </a: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65CB6685-B70C-4B3E-8D9F-5386AE2F77FC}"/>
              </a:ext>
            </a:extLst>
          </p:cNvPr>
          <p:cNvSpPr txBox="1">
            <a:spLocks/>
          </p:cNvSpPr>
          <p:nvPr/>
        </p:nvSpPr>
        <p:spPr>
          <a:xfrm>
            <a:off x="2250870" y="4520178"/>
            <a:ext cx="8170498" cy="1966062"/>
          </a:xfrm>
          <a:prstGeom prst="rect">
            <a:avLst/>
          </a:prstGeom>
        </p:spPr>
        <p:txBody>
          <a:bodyPr>
            <a:noAutofit/>
          </a:bodyPr>
          <a:lstStyle>
            <a:lvl1pPr marL="262890" indent="-262890" algn="l" defTabSz="350045" rtl="0" eaLnBrk="0" fontAlgn="base" hangingPunct="0">
              <a:spcBef>
                <a:spcPts val="46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8643" indent="-218600" algn="l" defTabSz="350045" rtl="0" eaLnBrk="0" fontAlgn="base" hangingPunct="0">
              <a:spcBef>
                <a:spcPts val="40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338F"/>
                </a:solidFill>
                <a:latin typeface="+mn-lt"/>
                <a:ea typeface="+mn-ea"/>
                <a:cs typeface="+mn-cs"/>
              </a:defRPr>
            </a:lvl2pPr>
            <a:lvl3pPr marL="875825" indent="-174308" algn="l" defTabSz="350045" rtl="0" eaLnBrk="0" fontAlgn="base" hangingPunct="0">
              <a:spcBef>
                <a:spcPts val="36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40" kern="1200">
                <a:solidFill>
                  <a:srgbClr val="00338F"/>
                </a:solidFill>
                <a:latin typeface="+mn-lt"/>
                <a:ea typeface="+mn-ea"/>
                <a:cs typeface="+mn-cs"/>
              </a:defRPr>
            </a:lvl3pPr>
            <a:lvl4pPr marL="1225868" indent="-174308" algn="l" defTabSz="350045" rtl="0" eaLnBrk="0" fontAlgn="base" hangingPunct="0">
              <a:spcBef>
                <a:spcPts val="38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30" i="1" kern="1200">
                <a:solidFill>
                  <a:srgbClr val="00338F"/>
                </a:solidFill>
                <a:latin typeface="+mn-lt"/>
                <a:ea typeface="+mn-ea"/>
                <a:cs typeface="+mn-cs"/>
              </a:defRPr>
            </a:lvl4pPr>
            <a:lvl5pPr marL="1577340" indent="-174308" algn="l" defTabSz="350045" rtl="0" eaLnBrk="0" fontAlgn="base" hangingPunct="0">
              <a:spcBef>
                <a:spcPts val="3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60" kern="1200">
                <a:solidFill>
                  <a:srgbClr val="00338F"/>
                </a:solidFill>
                <a:latin typeface="+mn-lt"/>
                <a:ea typeface="+mn-ea"/>
                <a:cs typeface="+mn-cs"/>
              </a:defRPr>
            </a:lvl5pPr>
            <a:lvl6pPr marL="1928422" indent="-175311" algn="l" defTabSz="701244" rtl="0" eaLnBrk="1" latinLnBrk="0" hangingPunct="1">
              <a:lnSpc>
                <a:spcPct val="90000"/>
              </a:lnSpc>
              <a:spcBef>
                <a:spcPts val="383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79044" indent="-175311" algn="l" defTabSz="701244" rtl="0" eaLnBrk="1" latinLnBrk="0" hangingPunct="1">
              <a:lnSpc>
                <a:spcPct val="90000"/>
              </a:lnSpc>
              <a:spcBef>
                <a:spcPts val="383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9666" indent="-175311" algn="l" defTabSz="701244" rtl="0" eaLnBrk="1" latinLnBrk="0" hangingPunct="1">
              <a:lnSpc>
                <a:spcPct val="90000"/>
              </a:lnSpc>
              <a:spcBef>
                <a:spcPts val="383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0288" indent="-175311" algn="l" defTabSz="701244" rtl="0" eaLnBrk="1" latinLnBrk="0" hangingPunct="1">
              <a:lnSpc>
                <a:spcPct val="90000"/>
              </a:lnSpc>
              <a:spcBef>
                <a:spcPts val="383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Arial Black" panose="020B0A04020102020204" pitchFamily="34" charset="0"/>
                <a:ea typeface="楷体" panose="02010609060101010101" pitchFamily="49" charset="-122"/>
              </a:rPr>
              <a:t>Rui Ge, Mei Li</a:t>
            </a:r>
            <a:endParaRPr lang="en-US" altLang="zh-CN" sz="2400" baseline="30000" dirty="0">
              <a:solidFill>
                <a:srgbClr val="002060"/>
              </a:solidFill>
              <a:latin typeface="Arial Black" panose="020B0A04020102020204" pitchFamily="34" charset="0"/>
              <a:ea typeface="楷体" panose="02010609060101010101" pitchFamily="49" charset="-122"/>
            </a:endParaRPr>
          </a:p>
          <a:p>
            <a:pPr algn="ctr">
              <a:lnSpc>
                <a:spcPct val="115000"/>
              </a:lnSpc>
            </a:pPr>
            <a:r>
              <a:rPr lang="en-US" altLang="zh-CN" sz="2400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 behalf of the CEPC cryogenic group</a:t>
            </a:r>
          </a:p>
          <a:p>
            <a:pPr algn="ctr">
              <a:lnSpc>
                <a:spcPct val="115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Arial Black" panose="020B0A04020102020204" pitchFamily="34" charset="0"/>
                <a:ea typeface="楷体" panose="02010609060101010101" pitchFamily="49" charset="-122"/>
              </a:rPr>
              <a:t>August, 2023</a:t>
            </a:r>
            <a:endParaRPr lang="zh-CN" altLang="zh-CN" sz="2400" dirty="0">
              <a:solidFill>
                <a:srgbClr val="002060"/>
              </a:solidFill>
              <a:latin typeface="Arial Black" panose="020B0A04020102020204" pitchFamily="34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298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3F1ED92F-4A88-473F-9B26-3A2F33641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B933E66-8BC6-476D-8F9C-C7381296C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159608"/>
              </p:ext>
            </p:extLst>
          </p:nvPr>
        </p:nvGraphicFramePr>
        <p:xfrm>
          <a:off x="454552" y="1093919"/>
          <a:ext cx="10748592" cy="5392321"/>
        </p:xfrm>
        <a:graphic>
          <a:graphicData uri="http://schemas.openxmlformats.org/drawingml/2006/table">
            <a:tbl>
              <a:tblPr/>
              <a:tblGrid>
                <a:gridCol w="2933832">
                  <a:extLst>
                    <a:ext uri="{9D8B030D-6E8A-4147-A177-3AD203B41FA5}">
                      <a16:colId xmlns:a16="http://schemas.microsoft.com/office/drawing/2014/main" val="3455321293"/>
                    </a:ext>
                  </a:extLst>
                </a:gridCol>
                <a:gridCol w="858506">
                  <a:extLst>
                    <a:ext uri="{9D8B030D-6E8A-4147-A177-3AD203B41FA5}">
                      <a16:colId xmlns:a16="http://schemas.microsoft.com/office/drawing/2014/main" val="815767465"/>
                    </a:ext>
                  </a:extLst>
                </a:gridCol>
                <a:gridCol w="1087368">
                  <a:extLst>
                    <a:ext uri="{9D8B030D-6E8A-4147-A177-3AD203B41FA5}">
                      <a16:colId xmlns:a16="http://schemas.microsoft.com/office/drawing/2014/main" val="3230293528"/>
                    </a:ext>
                  </a:extLst>
                </a:gridCol>
                <a:gridCol w="1087368">
                  <a:extLst>
                    <a:ext uri="{9D8B030D-6E8A-4147-A177-3AD203B41FA5}">
                      <a16:colId xmlns:a16="http://schemas.microsoft.com/office/drawing/2014/main" val="1139640644"/>
                    </a:ext>
                  </a:extLst>
                </a:gridCol>
                <a:gridCol w="1636039">
                  <a:extLst>
                    <a:ext uri="{9D8B030D-6E8A-4147-A177-3AD203B41FA5}">
                      <a16:colId xmlns:a16="http://schemas.microsoft.com/office/drawing/2014/main" val="2796600830"/>
                    </a:ext>
                  </a:extLst>
                </a:gridCol>
                <a:gridCol w="1636039">
                  <a:extLst>
                    <a:ext uri="{9D8B030D-6E8A-4147-A177-3AD203B41FA5}">
                      <a16:colId xmlns:a16="http://schemas.microsoft.com/office/drawing/2014/main" val="2143857777"/>
                    </a:ext>
                  </a:extLst>
                </a:gridCol>
                <a:gridCol w="1509440">
                  <a:extLst>
                    <a:ext uri="{9D8B030D-6E8A-4147-A177-3AD203B41FA5}">
                      <a16:colId xmlns:a16="http://schemas.microsoft.com/office/drawing/2014/main" val="1817969360"/>
                    </a:ext>
                  </a:extLst>
                </a:gridCol>
              </a:tblGrid>
              <a:tr h="408318">
                <a:tc gridSpan="7">
                  <a:txBody>
                    <a:bodyPr/>
                    <a:lstStyle/>
                    <a:p>
                      <a:pPr marL="0" marR="0" lvl="0" indent="0" algn="ctr" defTabSz="7012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CEPC</a:t>
                      </a: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cryogenic system cost review-SC magnets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409931"/>
                  </a:ext>
                </a:extLst>
              </a:tr>
              <a:tr h="25127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TDR scheme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059123"/>
                  </a:ext>
                </a:extLst>
              </a:tr>
              <a:tr h="4906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name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specification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unit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01244" rtl="0" eaLnBrk="1" fontAlgn="ctr" latinLnBrk="0" hangingPunct="1"/>
                      <a:r>
                        <a:rPr lang="en-US" altLang="zh-CN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number</a:t>
                      </a:r>
                      <a:endParaRPr lang="zh-CN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Unit price </a:t>
                      </a:r>
                      <a:b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(10,000 ¥)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Total price </a:t>
                      </a:r>
                    </a:p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(10,000 ¥)100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km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comment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684068"/>
                  </a:ext>
                </a:extLst>
              </a:tr>
              <a:tr h="14134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564723"/>
                  </a:ext>
                </a:extLst>
              </a:tr>
              <a:tr h="188455"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13260.00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62213"/>
                  </a:ext>
                </a:extLst>
              </a:tr>
              <a:tr h="299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700W@4.5K</a:t>
                      </a:r>
                      <a:r>
                        <a:rPr lang="zh-CN" alt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helium</a:t>
                      </a:r>
                      <a:r>
                        <a:rPr lang="zh-CN" alt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refrigerator</a:t>
                      </a:r>
                      <a:endParaRPr lang="zh-CN" alt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700W@4.5K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523802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Liquid helium storage tank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 liters</a:t>
                      </a:r>
                      <a:endParaRPr lang="zh-CN" alt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657064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Main distribution valve box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276252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Connection valve box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92011"/>
                  </a:ext>
                </a:extLst>
              </a:tr>
              <a:tr h="34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Multiple cryogenic transfer line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Multiple channel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830120"/>
                  </a:ext>
                </a:extLst>
              </a:tr>
              <a:tr h="34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Medium helium gas storage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16Bar，100m3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145688"/>
                  </a:ext>
                </a:extLst>
              </a:tr>
              <a:tr h="34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 pressure high purity helium storage tank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892426"/>
                  </a:ext>
                </a:extLst>
              </a:tr>
              <a:tr h="34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 pressure impure helium storage tank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816700"/>
                  </a:ext>
                </a:extLst>
              </a:tr>
              <a:tr h="3455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High-pressure helium recovery compressor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200bar，100m3/h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559818"/>
                  </a:ext>
                </a:extLst>
              </a:tr>
              <a:tr h="2484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High-pressure helium purifier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753982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Pure helium gas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Purity </a:t>
                      </a:r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793324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Control system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72708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Isolation vacuum system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238143"/>
                  </a:ext>
                </a:extLst>
              </a:tr>
              <a:tr h="2544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Room temperature transfer line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68382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Tools and consumables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other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179933"/>
                  </a:ext>
                </a:extLst>
              </a:tr>
              <a:tr h="1727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installation construction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Set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other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157686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E6E5AB94-14EF-4434-9E3A-0E2F86C09E63}"/>
              </a:ext>
            </a:extLst>
          </p:cNvPr>
          <p:cNvSpPr txBox="1"/>
          <p:nvPr/>
        </p:nvSpPr>
        <p:spPr>
          <a:xfrm>
            <a:off x="2274518" y="76200"/>
            <a:ext cx="7642961" cy="752474"/>
          </a:xfrm>
          <a:prstGeom prst="rect">
            <a:avLst/>
          </a:prstGeom>
          <a:noFill/>
          <a:ln>
            <a:noFill/>
          </a:ln>
        </p:spPr>
        <p:txBody>
          <a:bodyPr vert="horz" lIns="92027" tIns="47854" rIns="92027" bIns="47854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marL="631825" indent="-2428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marL="973137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marL="1362075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marL="1752600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marL="0" marR="0" lvl="0" indent="0" algn="ctr" defTabSz="10972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lang="en-US" altLang="zh-CN" sz="3600" b="1" spc="-6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IR SC magnets Cost Details</a:t>
            </a:r>
            <a:endParaRPr kumimoji="0" lang="zh-CN" altLang="en-US" sz="3600" b="1" i="0" u="none" strike="noStrike" kern="1200" cap="none" spc="-6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9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4AFEA4B-70A0-4C76-BF0F-5DFDC48F0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8B31983-7F2B-4237-8A29-1081EB50C138}"/>
              </a:ext>
            </a:extLst>
          </p:cNvPr>
          <p:cNvSpPr txBox="1"/>
          <p:nvPr/>
        </p:nvSpPr>
        <p:spPr>
          <a:xfrm>
            <a:off x="2274518" y="76200"/>
            <a:ext cx="7642961" cy="752474"/>
          </a:xfrm>
          <a:prstGeom prst="rect">
            <a:avLst/>
          </a:prstGeom>
          <a:noFill/>
          <a:ln>
            <a:noFill/>
          </a:ln>
        </p:spPr>
        <p:txBody>
          <a:bodyPr vert="horz" lIns="92027" tIns="47854" rIns="92027" bIns="47854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marL="631825" indent="-2428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marL="973137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marL="1362075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marL="1752600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marL="0" marR="0" lvl="0" indent="0" algn="ctr" defTabSz="10972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lang="en-US" altLang="zh-CN" sz="3600" b="1" spc="-6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Summary</a:t>
            </a:r>
            <a:endParaRPr kumimoji="0" lang="zh-CN" altLang="en-US" sz="3600" b="1" i="0" u="none" strike="noStrike" kern="1200" cap="none" spc="-6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566F61-4228-47CF-96FD-E50E15C313DD}"/>
              </a:ext>
            </a:extLst>
          </p:cNvPr>
          <p:cNvSpPr txBox="1"/>
          <p:nvPr/>
        </p:nvSpPr>
        <p:spPr>
          <a:xfrm>
            <a:off x="319921" y="1113566"/>
            <a:ext cx="115521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CEPC cryogenic system- SRF side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000" b="1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TDR should be based on the principle that Higgs 30MW funding is as low as possible, and the overall scheme should cover H50MW.</a:t>
            </a:r>
            <a:r>
              <a:rPr lang="zh-CN" altLang="en-US" sz="2000" b="1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4*15kW@4.5K</a:t>
            </a:r>
            <a:r>
              <a:rPr lang="zh-CN" altLang="en-US" sz="2000" b="1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refrigerator selected;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000" b="1" i="0" u="none" strike="noStrike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894.7 million yuan (CDR: 842.0 million yuan);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zh-CN" altLang="en-US" sz="2000" b="1" i="0" u="none" strike="noStrike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CEPC cryogenic system-SC magnets side: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IR Magnets, CDR 213.6 million yuan, TDR six-stage magnets work at room temperature, the refrigeration power is reduced;.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TDR 132.6 million yuan;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Detector magnets, 137 million yuan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TDR CEPC cryogenic system baseline cost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Higgs30MW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894.7+132.6=1027 million yuan(not include detector)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CDR 1060 million yuan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BAC0874-C1D7-47B1-996D-5D093EB4C0F0}"/>
              </a:ext>
            </a:extLst>
          </p:cNvPr>
          <p:cNvSpPr/>
          <p:nvPr/>
        </p:nvSpPr>
        <p:spPr>
          <a:xfrm>
            <a:off x="1117479" y="5776271"/>
            <a:ext cx="101585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 w="12700" cmpd="sng">
                  <a:solidFill>
                    <a:srgbClr val="44C1A3"/>
                  </a:solidFill>
                  <a:prstDash val="solid"/>
                </a:ln>
                <a:gradFill>
                  <a:gsLst>
                    <a:gs pos="0">
                      <a:srgbClr val="44C1A3"/>
                    </a:gs>
                    <a:gs pos="4000">
                      <a:srgbClr val="44C1A3">
                        <a:lumMod val="60000"/>
                        <a:lumOff val="40000"/>
                      </a:srgbClr>
                    </a:gs>
                    <a:gs pos="87000">
                      <a:srgbClr val="44C1A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Thanks for Your Attention</a:t>
            </a:r>
            <a:r>
              <a:rPr kumimoji="0" lang="zh-CN" altLang="en-US" sz="6600" b="1" i="0" u="none" strike="noStrike" kern="0" cap="none" spc="0" normalizeH="0" baseline="0" noProof="0" dirty="0">
                <a:ln w="12700" cmpd="sng">
                  <a:solidFill>
                    <a:srgbClr val="44C1A3"/>
                  </a:solidFill>
                  <a:prstDash val="solid"/>
                </a:ln>
                <a:gradFill>
                  <a:gsLst>
                    <a:gs pos="0">
                      <a:srgbClr val="44C1A3"/>
                    </a:gs>
                    <a:gs pos="4000">
                      <a:srgbClr val="44C1A3">
                        <a:lumMod val="60000"/>
                        <a:lumOff val="40000"/>
                      </a:srgbClr>
                    </a:gs>
                    <a:gs pos="87000">
                      <a:srgbClr val="44C1A3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！</a:t>
            </a:r>
            <a:endParaRPr kumimoji="0" lang="en-US" altLang="zh-CN" sz="6600" b="1" i="0" u="none" strike="noStrike" kern="0" cap="none" spc="0" normalizeH="0" baseline="0" noProof="0" dirty="0">
              <a:ln w="12700" cmpd="sng">
                <a:solidFill>
                  <a:srgbClr val="44C1A3"/>
                </a:solidFill>
                <a:prstDash val="solid"/>
              </a:ln>
              <a:gradFill>
                <a:gsLst>
                  <a:gs pos="0">
                    <a:srgbClr val="44C1A3"/>
                  </a:gs>
                  <a:gs pos="4000">
                    <a:srgbClr val="44C1A3">
                      <a:lumMod val="60000"/>
                      <a:lumOff val="40000"/>
                    </a:srgbClr>
                  </a:gs>
                  <a:gs pos="87000">
                    <a:srgbClr val="44C1A3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582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9C44A814-2DE8-45DC-848F-A8BDC92C4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1777C2F-BDAD-404A-9460-555E51D13062}"/>
              </a:ext>
            </a:extLst>
          </p:cNvPr>
          <p:cNvSpPr txBox="1"/>
          <p:nvPr/>
        </p:nvSpPr>
        <p:spPr>
          <a:xfrm>
            <a:off x="1393236" y="66209"/>
            <a:ext cx="9592362" cy="752474"/>
          </a:xfrm>
          <a:prstGeom prst="rect">
            <a:avLst/>
          </a:prstGeom>
          <a:noFill/>
          <a:ln>
            <a:noFill/>
          </a:ln>
        </p:spPr>
        <p:txBody>
          <a:bodyPr vert="horz" lIns="92027" tIns="47854" rIns="92027" bIns="47854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marL="631825" indent="-2428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marL="973137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marL="1362075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marL="1752600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marL="0" marR="0" lvl="0" indent="0" algn="ctr" defTabSz="10972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lang="en-US" altLang="zh-CN" sz="3200" b="1" spc="-6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Higgs 30MW Cost Details</a:t>
            </a:r>
            <a:endParaRPr kumimoji="0" lang="zh-CN" altLang="en-US" sz="3200" b="1" i="0" u="none" strike="noStrike" kern="1200" cap="none" spc="-6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379ACDC-4209-44A2-960B-3D5B6D6AE908}"/>
              </a:ext>
            </a:extLst>
          </p:cNvPr>
          <p:cNvGraphicFramePr>
            <a:graphicFrameLocks noGrp="1"/>
          </p:cNvGraphicFramePr>
          <p:nvPr/>
        </p:nvGraphicFramePr>
        <p:xfrm>
          <a:off x="254000" y="945857"/>
          <a:ext cx="11379199" cy="5817669"/>
        </p:xfrm>
        <a:graphic>
          <a:graphicData uri="http://schemas.openxmlformats.org/drawingml/2006/table">
            <a:tbl>
              <a:tblPr/>
              <a:tblGrid>
                <a:gridCol w="430691">
                  <a:extLst>
                    <a:ext uri="{9D8B030D-6E8A-4147-A177-3AD203B41FA5}">
                      <a16:colId xmlns:a16="http://schemas.microsoft.com/office/drawing/2014/main" val="173490724"/>
                    </a:ext>
                  </a:extLst>
                </a:gridCol>
                <a:gridCol w="1043807">
                  <a:extLst>
                    <a:ext uri="{9D8B030D-6E8A-4147-A177-3AD203B41FA5}">
                      <a16:colId xmlns:a16="http://schemas.microsoft.com/office/drawing/2014/main" val="830759412"/>
                    </a:ext>
                  </a:extLst>
                </a:gridCol>
                <a:gridCol w="682490">
                  <a:extLst>
                    <a:ext uri="{9D8B030D-6E8A-4147-A177-3AD203B41FA5}">
                      <a16:colId xmlns:a16="http://schemas.microsoft.com/office/drawing/2014/main" val="3076837481"/>
                    </a:ext>
                  </a:extLst>
                </a:gridCol>
                <a:gridCol w="395729">
                  <a:extLst>
                    <a:ext uri="{9D8B030D-6E8A-4147-A177-3AD203B41FA5}">
                      <a16:colId xmlns:a16="http://schemas.microsoft.com/office/drawing/2014/main" val="896959495"/>
                    </a:ext>
                  </a:extLst>
                </a:gridCol>
                <a:gridCol w="504699">
                  <a:extLst>
                    <a:ext uri="{9D8B030D-6E8A-4147-A177-3AD203B41FA5}">
                      <a16:colId xmlns:a16="http://schemas.microsoft.com/office/drawing/2014/main" val="468236737"/>
                    </a:ext>
                  </a:extLst>
                </a:gridCol>
                <a:gridCol w="768517">
                  <a:extLst>
                    <a:ext uri="{9D8B030D-6E8A-4147-A177-3AD203B41FA5}">
                      <a16:colId xmlns:a16="http://schemas.microsoft.com/office/drawing/2014/main" val="3004781944"/>
                    </a:ext>
                  </a:extLst>
                </a:gridCol>
                <a:gridCol w="802928">
                  <a:extLst>
                    <a:ext uri="{9D8B030D-6E8A-4147-A177-3AD203B41FA5}">
                      <a16:colId xmlns:a16="http://schemas.microsoft.com/office/drawing/2014/main" val="754939147"/>
                    </a:ext>
                  </a:extLst>
                </a:gridCol>
                <a:gridCol w="1101159">
                  <a:extLst>
                    <a:ext uri="{9D8B030D-6E8A-4147-A177-3AD203B41FA5}">
                      <a16:colId xmlns:a16="http://schemas.microsoft.com/office/drawing/2014/main" val="2391854226"/>
                    </a:ext>
                  </a:extLst>
                </a:gridCol>
                <a:gridCol w="802928">
                  <a:extLst>
                    <a:ext uri="{9D8B030D-6E8A-4147-A177-3AD203B41FA5}">
                      <a16:colId xmlns:a16="http://schemas.microsoft.com/office/drawing/2014/main" val="2953704456"/>
                    </a:ext>
                  </a:extLst>
                </a:gridCol>
                <a:gridCol w="487492">
                  <a:extLst>
                    <a:ext uri="{9D8B030D-6E8A-4147-A177-3AD203B41FA5}">
                      <a16:colId xmlns:a16="http://schemas.microsoft.com/office/drawing/2014/main" val="1890952997"/>
                    </a:ext>
                  </a:extLst>
                </a:gridCol>
                <a:gridCol w="802928">
                  <a:extLst>
                    <a:ext uri="{9D8B030D-6E8A-4147-A177-3AD203B41FA5}">
                      <a16:colId xmlns:a16="http://schemas.microsoft.com/office/drawing/2014/main" val="3191596848"/>
                    </a:ext>
                  </a:extLst>
                </a:gridCol>
                <a:gridCol w="837340">
                  <a:extLst>
                    <a:ext uri="{9D8B030D-6E8A-4147-A177-3AD203B41FA5}">
                      <a16:colId xmlns:a16="http://schemas.microsoft.com/office/drawing/2014/main" val="367044287"/>
                    </a:ext>
                  </a:extLst>
                </a:gridCol>
                <a:gridCol w="779989">
                  <a:extLst>
                    <a:ext uri="{9D8B030D-6E8A-4147-A177-3AD203B41FA5}">
                      <a16:colId xmlns:a16="http://schemas.microsoft.com/office/drawing/2014/main" val="3494326854"/>
                    </a:ext>
                  </a:extLst>
                </a:gridCol>
                <a:gridCol w="1055279">
                  <a:extLst>
                    <a:ext uri="{9D8B030D-6E8A-4147-A177-3AD203B41FA5}">
                      <a16:colId xmlns:a16="http://schemas.microsoft.com/office/drawing/2014/main" val="1827332750"/>
                    </a:ext>
                  </a:extLst>
                </a:gridCol>
                <a:gridCol w="883223">
                  <a:extLst>
                    <a:ext uri="{9D8B030D-6E8A-4147-A177-3AD203B41FA5}">
                      <a16:colId xmlns:a16="http://schemas.microsoft.com/office/drawing/2014/main" val="4290179473"/>
                    </a:ext>
                  </a:extLst>
                </a:gridCol>
              </a:tblGrid>
              <a:tr h="21637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CEPC</a:t>
                      </a:r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项目经费预算表</a:t>
                      </a: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超导腔侧</a:t>
                      </a: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单位：万元</a:t>
                      </a: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)--Higgs30MW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1064"/>
                  </a:ext>
                </a:extLst>
              </a:tr>
              <a:tr h="2163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CDR</a:t>
                      </a:r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TDR </a:t>
                      </a:r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98601"/>
                  </a:ext>
                </a:extLst>
              </a:tr>
              <a:tr h="2721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规格型号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</a:t>
                      </a:r>
                      <a:b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（万元）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总价（万元）</a:t>
                      </a:r>
                      <a:b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设备名称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规格型号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</a:t>
                      </a:r>
                      <a:b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（万元）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总价（万元）</a:t>
                      </a:r>
                      <a:b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差额（万元）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062828"/>
                  </a:ext>
                </a:extLst>
              </a:tr>
              <a:tr h="1360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低温系统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89470.00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5270.00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41918"/>
                  </a:ext>
                </a:extLst>
              </a:tr>
              <a:tr h="2721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18KW@4.5K</a:t>
                      </a:r>
                      <a:r>
                        <a:rPr lang="zh-CN" altLang="en-US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制冷机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18KW@4.5K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48000.00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15KW@4.5K</a:t>
                      </a:r>
                      <a:r>
                        <a:rPr lang="zh-CN" altLang="en-US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制冷机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15KW@4.5K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068341"/>
                  </a:ext>
                </a:extLst>
              </a:tr>
              <a:tr h="2258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液氦储罐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10000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液氦储罐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10000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603041"/>
                  </a:ext>
                </a:extLst>
              </a:tr>
              <a:tr h="2258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主分配阀箱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主分配阀箱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940315"/>
                  </a:ext>
                </a:extLst>
              </a:tr>
              <a:tr h="2258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连接阀箱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连接阀箱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-5880.00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恒温器辅助阀箱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594634"/>
                  </a:ext>
                </a:extLst>
              </a:tr>
              <a:tr h="2721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多通道低温管线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多通道低温管线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2750.00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-450.00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156044"/>
                  </a:ext>
                </a:extLst>
              </a:tr>
              <a:tr h="2721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中压氦气储罐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20Bar，100m3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中压氦气储罐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20Bar，100m3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319207"/>
                  </a:ext>
                </a:extLst>
              </a:tr>
              <a:tr h="2721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高压高纯氦气储罐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高压高纯氦气储罐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036145"/>
                  </a:ext>
                </a:extLst>
              </a:tr>
              <a:tr h="2721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高压不纯氦气储罐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高压不纯氦气储罐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024954"/>
                  </a:ext>
                </a:extLst>
              </a:tr>
              <a:tr h="2721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高压氦气回收压缩机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200bar，100m3/h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1840.00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高压氦气回收压缩机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200bar，100m3/h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1840.00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726878"/>
                  </a:ext>
                </a:extLst>
              </a:tr>
              <a:tr h="2721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高压氦气纯化器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高压氦气纯化器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134126"/>
                  </a:ext>
                </a:extLst>
              </a:tr>
              <a:tr h="2721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纯氦气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纯度</a:t>
                      </a:r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纯氦气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纯度</a:t>
                      </a:r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361817"/>
                  </a:ext>
                </a:extLst>
              </a:tr>
              <a:tr h="2721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控制系统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控制系统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037330"/>
                  </a:ext>
                </a:extLst>
              </a:tr>
              <a:tr h="2721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隔热真空系统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隔热真空系统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318582"/>
                  </a:ext>
                </a:extLst>
              </a:tr>
              <a:tr h="2721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常温管路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常温管路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585425"/>
                  </a:ext>
                </a:extLst>
              </a:tr>
              <a:tr h="2721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工具，消耗品等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工具，消耗品等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399273"/>
                  </a:ext>
                </a:extLst>
              </a:tr>
              <a:tr h="2721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安装施工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安装施工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832456"/>
                  </a:ext>
                </a:extLst>
              </a:tr>
              <a:tr h="27210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设备</a:t>
                      </a:r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</a:t>
                      </a:r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阀箱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设备</a:t>
                      </a:r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</a:t>
                      </a:r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阀箱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含</a:t>
                      </a:r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个大换热器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863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21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3F1ED92F-4A88-473F-9B26-3A2F33641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B933E66-8BC6-476D-8F9C-C7381296C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043929"/>
              </p:ext>
            </p:extLst>
          </p:nvPr>
        </p:nvGraphicFramePr>
        <p:xfrm>
          <a:off x="231775" y="986675"/>
          <a:ext cx="11588749" cy="5200681"/>
        </p:xfrm>
        <a:graphic>
          <a:graphicData uri="http://schemas.openxmlformats.org/drawingml/2006/table">
            <a:tbl>
              <a:tblPr/>
              <a:tblGrid>
                <a:gridCol w="368791">
                  <a:extLst>
                    <a:ext uri="{9D8B030D-6E8A-4147-A177-3AD203B41FA5}">
                      <a16:colId xmlns:a16="http://schemas.microsoft.com/office/drawing/2014/main" val="3067140696"/>
                    </a:ext>
                  </a:extLst>
                </a:gridCol>
                <a:gridCol w="1093867">
                  <a:extLst>
                    <a:ext uri="{9D8B030D-6E8A-4147-A177-3AD203B41FA5}">
                      <a16:colId xmlns:a16="http://schemas.microsoft.com/office/drawing/2014/main" val="3680000462"/>
                    </a:ext>
                  </a:extLst>
                </a:gridCol>
                <a:gridCol w="612566">
                  <a:extLst>
                    <a:ext uri="{9D8B030D-6E8A-4147-A177-3AD203B41FA5}">
                      <a16:colId xmlns:a16="http://schemas.microsoft.com/office/drawing/2014/main" val="2016580261"/>
                    </a:ext>
                  </a:extLst>
                </a:gridCol>
                <a:gridCol w="431297">
                  <a:extLst>
                    <a:ext uri="{9D8B030D-6E8A-4147-A177-3AD203B41FA5}">
                      <a16:colId xmlns:a16="http://schemas.microsoft.com/office/drawing/2014/main" val="40239041"/>
                    </a:ext>
                  </a:extLst>
                </a:gridCol>
                <a:gridCol w="431297">
                  <a:extLst>
                    <a:ext uri="{9D8B030D-6E8A-4147-A177-3AD203B41FA5}">
                      <a16:colId xmlns:a16="http://schemas.microsoft.com/office/drawing/2014/main" val="2307433134"/>
                    </a:ext>
                  </a:extLst>
                </a:gridCol>
                <a:gridCol w="650070">
                  <a:extLst>
                    <a:ext uri="{9D8B030D-6E8A-4147-A177-3AD203B41FA5}">
                      <a16:colId xmlns:a16="http://schemas.microsoft.com/office/drawing/2014/main" val="3749040923"/>
                    </a:ext>
                  </a:extLst>
                </a:gridCol>
                <a:gridCol w="755892">
                  <a:extLst>
                    <a:ext uri="{9D8B030D-6E8A-4147-A177-3AD203B41FA5}">
                      <a16:colId xmlns:a16="http://schemas.microsoft.com/office/drawing/2014/main" val="4166222011"/>
                    </a:ext>
                  </a:extLst>
                </a:gridCol>
                <a:gridCol w="1093942">
                  <a:extLst>
                    <a:ext uri="{9D8B030D-6E8A-4147-A177-3AD203B41FA5}">
                      <a16:colId xmlns:a16="http://schemas.microsoft.com/office/drawing/2014/main" val="3455321293"/>
                    </a:ext>
                  </a:extLst>
                </a:gridCol>
                <a:gridCol w="537923">
                  <a:extLst>
                    <a:ext uri="{9D8B030D-6E8A-4147-A177-3AD203B41FA5}">
                      <a16:colId xmlns:a16="http://schemas.microsoft.com/office/drawing/2014/main" val="815767465"/>
                    </a:ext>
                  </a:extLst>
                </a:gridCol>
                <a:gridCol w="681324">
                  <a:extLst>
                    <a:ext uri="{9D8B030D-6E8A-4147-A177-3AD203B41FA5}">
                      <a16:colId xmlns:a16="http://schemas.microsoft.com/office/drawing/2014/main" val="3230293528"/>
                    </a:ext>
                  </a:extLst>
                </a:gridCol>
                <a:gridCol w="681324">
                  <a:extLst>
                    <a:ext uri="{9D8B030D-6E8A-4147-A177-3AD203B41FA5}">
                      <a16:colId xmlns:a16="http://schemas.microsoft.com/office/drawing/2014/main" val="1139640644"/>
                    </a:ext>
                  </a:extLst>
                </a:gridCol>
                <a:gridCol w="1025110">
                  <a:extLst>
                    <a:ext uri="{9D8B030D-6E8A-4147-A177-3AD203B41FA5}">
                      <a16:colId xmlns:a16="http://schemas.microsoft.com/office/drawing/2014/main" val="2796600830"/>
                    </a:ext>
                  </a:extLst>
                </a:gridCol>
                <a:gridCol w="1025110">
                  <a:extLst>
                    <a:ext uri="{9D8B030D-6E8A-4147-A177-3AD203B41FA5}">
                      <a16:colId xmlns:a16="http://schemas.microsoft.com/office/drawing/2014/main" val="2143857777"/>
                    </a:ext>
                  </a:extLst>
                </a:gridCol>
                <a:gridCol w="770433">
                  <a:extLst>
                    <a:ext uri="{9D8B030D-6E8A-4147-A177-3AD203B41FA5}">
                      <a16:colId xmlns:a16="http://schemas.microsoft.com/office/drawing/2014/main" val="460361845"/>
                    </a:ext>
                  </a:extLst>
                </a:gridCol>
                <a:gridCol w="1429803">
                  <a:extLst>
                    <a:ext uri="{9D8B030D-6E8A-4147-A177-3AD203B41FA5}">
                      <a16:colId xmlns:a16="http://schemas.microsoft.com/office/drawing/2014/main" val="1817969360"/>
                    </a:ext>
                  </a:extLst>
                </a:gridCol>
              </a:tblGrid>
              <a:tr h="21187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CEPC</a:t>
                      </a: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项目经费预算表</a:t>
                      </a:r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单位：万元</a:t>
                      </a:r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对撞区超导磁铁：大型制冷机方案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409931"/>
                  </a:ext>
                </a:extLst>
              </a:tr>
              <a:tr h="211872"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CDR scheme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TDR scheme(</a:t>
                      </a: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六级磁铁优化后</a:t>
                      </a:r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059123"/>
                  </a:ext>
                </a:extLst>
              </a:tr>
              <a:tr h="23835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规格型号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</a:t>
                      </a:r>
                      <a:b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（万元）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总价（万元）</a:t>
                      </a:r>
                      <a:b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规格型号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</a:t>
                      </a:r>
                      <a:b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（万元）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总价（万元）</a:t>
                      </a:r>
                      <a:b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差额（万元）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684068"/>
                  </a:ext>
                </a:extLst>
              </a:tr>
              <a:tr h="11917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564723"/>
                  </a:ext>
                </a:extLst>
              </a:tr>
              <a:tr h="11917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低温系统</a:t>
                      </a:r>
                    </a:p>
                  </a:txBody>
                  <a:tcPr marL="17145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21360.00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13260.00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8100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762213"/>
                  </a:ext>
                </a:extLst>
              </a:tr>
              <a:tr h="23835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4KW@4.5K</a:t>
                      </a:r>
                      <a:r>
                        <a:rPr lang="zh-CN" altLang="en-U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制冷机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4KW@4.5K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700W@4.5K</a:t>
                      </a:r>
                      <a:r>
                        <a:rPr lang="zh-CN" altLang="en-US" sz="900" b="0" i="0" u="sng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制冷机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sng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700W@4.5K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-4000.00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523802"/>
                  </a:ext>
                </a:extLst>
              </a:tr>
              <a:tr h="15541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液氦储罐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10000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液氦储罐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  <a:r>
                        <a:rPr lang="zh-CN" alt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-40.00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657064"/>
                  </a:ext>
                </a:extLst>
              </a:tr>
              <a:tr h="23312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主分配阀箱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主分配阀箱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800.00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276252"/>
                  </a:ext>
                </a:extLst>
              </a:tr>
              <a:tr h="15541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连接阀箱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连接阀箱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-3200.00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92011"/>
                  </a:ext>
                </a:extLst>
              </a:tr>
              <a:tr h="3108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多通道低温管线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多通道低温管线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-3140.00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830120"/>
                  </a:ext>
                </a:extLst>
              </a:tr>
              <a:tr h="23835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中压氦气储罐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16Bar，100m3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中压氦气储罐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16Bar，100m3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-320.00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145688"/>
                  </a:ext>
                </a:extLst>
              </a:tr>
              <a:tr h="3108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高压高纯氦气储罐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高压高纯氦气储罐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892426"/>
                  </a:ext>
                </a:extLst>
              </a:tr>
              <a:tr h="3108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高压不纯氦气储罐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高压不纯氦气储罐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200Bar，25m3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816700"/>
                  </a:ext>
                </a:extLst>
              </a:tr>
              <a:tr h="38853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高压氦气回收压缩机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200bar，100m3/h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高压氦气回收压缩机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200bar，100m3/h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559818"/>
                  </a:ext>
                </a:extLst>
              </a:tr>
              <a:tr h="3108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高压氦气纯化器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高压氦气纯化器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100m3/h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753982"/>
                  </a:ext>
                </a:extLst>
              </a:tr>
              <a:tr h="15541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纯氦气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纯度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纯氦气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纯度</a:t>
                      </a:r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793324"/>
                  </a:ext>
                </a:extLst>
              </a:tr>
              <a:tr h="15541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控制系统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控制系统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国产，研制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72708"/>
                  </a:ext>
                </a:extLst>
              </a:tr>
              <a:tr h="38853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隔热真空系统及辅助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隔热真空系统及辅助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238143"/>
                  </a:ext>
                </a:extLst>
              </a:tr>
              <a:tr h="3108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常温管路及常温阀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常温管路及常温阀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国产，购置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68382"/>
                  </a:ext>
                </a:extLst>
              </a:tr>
              <a:tr h="23835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工具，消耗品等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工具，消耗品等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179933"/>
                  </a:ext>
                </a:extLst>
              </a:tr>
              <a:tr h="15541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2.3.16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安装施工</a:t>
                      </a:r>
                    </a:p>
                  </a:txBody>
                  <a:tcPr marL="3429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安装施工</a:t>
                      </a:r>
                    </a:p>
                  </a:txBody>
                  <a:tcPr marL="34290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157686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E6E5AB94-14EF-4434-9E3A-0E2F86C09E63}"/>
              </a:ext>
            </a:extLst>
          </p:cNvPr>
          <p:cNvSpPr txBox="1"/>
          <p:nvPr/>
        </p:nvSpPr>
        <p:spPr>
          <a:xfrm>
            <a:off x="2274518" y="76200"/>
            <a:ext cx="7642961" cy="752474"/>
          </a:xfrm>
          <a:prstGeom prst="rect">
            <a:avLst/>
          </a:prstGeom>
          <a:noFill/>
          <a:ln>
            <a:noFill/>
          </a:ln>
        </p:spPr>
        <p:txBody>
          <a:bodyPr vert="horz" lIns="92027" tIns="47854" rIns="92027" bIns="47854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marL="631825" indent="-2428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marL="973137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marL="1362075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marL="1752600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marL="0" marR="0" lvl="0" indent="0" algn="ctr" defTabSz="10972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lang="en-US" altLang="zh-CN" sz="3600" b="1" spc="-6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IR SC magnets Cost Details</a:t>
            </a:r>
            <a:endParaRPr kumimoji="0" lang="zh-CN" altLang="en-US" sz="3600" b="1" i="0" u="none" strike="noStrike" kern="1200" cap="none" spc="-6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5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419E7A6-DA85-44D9-A26C-1A6DB9DB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97280" fontAlgn="base" latinLnBrk="1">
              <a:spcAft>
                <a:spcPct val="0"/>
              </a:spcAft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Arial" pitchFamily="34" charset="0"/>
              </a:rPr>
              <a:t>CEPC Cryogenic System Brief Introduction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Arial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C2AEB3-37DC-4490-89EB-7F1F66E6B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406055"/>
            <a:ext cx="5040560" cy="35497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CEPC Accelerator TDR International Review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70C57D-F35B-49D2-881D-6888C5AB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6015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6937662-E052-482F-9CD6-33ED9B112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278"/>
          <a:stretch/>
        </p:blipFill>
        <p:spPr>
          <a:xfrm>
            <a:off x="199147" y="1643740"/>
            <a:ext cx="6531259" cy="266664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6885229-A050-47B1-8BDE-D65201F200D1}"/>
              </a:ext>
            </a:extLst>
          </p:cNvPr>
          <p:cNvSpPr/>
          <p:nvPr/>
        </p:nvSpPr>
        <p:spPr>
          <a:xfrm>
            <a:off x="1986431" y="2016550"/>
            <a:ext cx="2283272" cy="1542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28965A5-D685-4FD0-B7EB-3B3BEAAC1363}"/>
              </a:ext>
            </a:extLst>
          </p:cNvPr>
          <p:cNvSpPr/>
          <p:nvPr/>
        </p:nvSpPr>
        <p:spPr>
          <a:xfrm>
            <a:off x="6757264" y="1918931"/>
            <a:ext cx="5405240" cy="208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30 MW Higgs: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Collider: 192 650 MHz 2-cell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cavities in 32 modules (6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cav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/ CM) 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Booster: 96 1.3 GHz 9-cell cavities in 12 modules (8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cav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/ CM)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50 MW Higgs: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Collider: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add 24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modules, in total 56 650 MHz modules  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Booster: 96 1.3 GHz 9-cell cavities in 12 modules (8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cav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/ CM)</a:t>
            </a:r>
          </a:p>
        </p:txBody>
      </p:sp>
      <p:pic>
        <p:nvPicPr>
          <p:cNvPr id="11" name="Picture 3" descr="F10009945-6.jpg">
            <a:extLst>
              <a:ext uri="{FF2B5EF4-FFF2-40B4-BE49-F238E27FC236}">
                <a16:creationId xmlns:a16="http://schemas.microsoft.com/office/drawing/2014/main" id="{307F632B-AEF5-4AD5-B6BB-B0A959C53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25270" r="24776" b="7846"/>
          <a:stretch>
            <a:fillRect/>
          </a:stretch>
        </p:blipFill>
        <p:spPr bwMode="auto">
          <a:xfrm>
            <a:off x="8234944" y="4712191"/>
            <a:ext cx="3347456" cy="186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92589BDB-7FED-4184-82C1-982A909D8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7" y="4825617"/>
            <a:ext cx="7570440" cy="157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077CB054-D17E-43D2-BDD2-F9D7EB2A8757}"/>
              </a:ext>
            </a:extLst>
          </p:cNvPr>
          <p:cNvSpPr/>
          <p:nvPr/>
        </p:nvSpPr>
        <p:spPr>
          <a:xfrm>
            <a:off x="275304" y="115877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Cryomodules for Higgs 30 / 50 MW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32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840E45B-F59E-4184-B023-E0AF6AD6F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Cryogenic System Brief Introduction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01CFF4D-D337-45A9-B80A-A02814C6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CEPC Accelerator TDR International Review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19CC33-7F48-4A9B-8B91-2BE146A6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E9139-A00B-4B2A-98A6-095DC08F13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034AA1C6-A98D-4BE2-8F79-DF073ED5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7" y="2417492"/>
            <a:ext cx="3002043" cy="288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690791D-3F66-45EA-A046-33D13A96CC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9"/>
          <a:stretch/>
        </p:blipFill>
        <p:spPr>
          <a:xfrm>
            <a:off x="3117997" y="1360387"/>
            <a:ext cx="4257478" cy="265051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CE0E968-1398-42FE-A086-08C648638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92" y="4317752"/>
            <a:ext cx="4161083" cy="215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206E0F9-A317-437F-8A39-0043307E55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77" y="1567492"/>
            <a:ext cx="2141269" cy="1776224"/>
          </a:xfrm>
          <a:prstGeom prst="rect">
            <a:avLst/>
          </a:prstGeom>
        </p:spPr>
      </p:pic>
      <p:grpSp>
        <p:nvGrpSpPr>
          <p:cNvPr id="23" name="Group 6">
            <a:extLst>
              <a:ext uri="{FF2B5EF4-FFF2-40B4-BE49-F238E27FC236}">
                <a16:creationId xmlns:a16="http://schemas.microsoft.com/office/drawing/2014/main" id="{A8A883A1-B3A5-42D2-B2E9-FE79B89A9889}"/>
              </a:ext>
            </a:extLst>
          </p:cNvPr>
          <p:cNvGrpSpPr/>
          <p:nvPr/>
        </p:nvGrpSpPr>
        <p:grpSpPr>
          <a:xfrm>
            <a:off x="7423858" y="4112927"/>
            <a:ext cx="2627484" cy="2320560"/>
            <a:chOff x="4658278" y="2607493"/>
            <a:chExt cx="4300939" cy="3945707"/>
          </a:xfrm>
        </p:grpSpPr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13741398-C072-4172-989D-58C5F9AB0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4586" y="2740152"/>
              <a:ext cx="4034631" cy="3813048"/>
            </a:xfrm>
            <a:prstGeom prst="rect">
              <a:avLst/>
            </a:prstGeom>
          </p:spPr>
        </p:pic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C2858E4B-40A9-4346-A773-BD383CC2B6A2}"/>
                </a:ext>
              </a:extLst>
            </p:cNvPr>
            <p:cNvSpPr txBox="1"/>
            <p:nvPr/>
          </p:nvSpPr>
          <p:spPr>
            <a:xfrm>
              <a:off x="4658278" y="2607493"/>
              <a:ext cx="1680375" cy="428661"/>
            </a:xfrm>
            <a:prstGeom prst="rect">
              <a:avLst/>
            </a:prstGeom>
            <a:solidFill>
              <a:srgbClr val="EEECE1">
                <a:lumMod val="75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IDEA detector</a:t>
              </a:r>
              <a:endPara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7352E205-0E92-44F5-84CE-FCCA7BF24D9F}"/>
              </a:ext>
            </a:extLst>
          </p:cNvPr>
          <p:cNvSpPr/>
          <p:nvPr/>
        </p:nvSpPr>
        <p:spPr>
          <a:xfrm>
            <a:off x="8447185" y="1199405"/>
            <a:ext cx="1423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LTS Solenoid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3EE15B0-FA14-4BFC-8A34-C4F6AB09EE77}"/>
              </a:ext>
            </a:extLst>
          </p:cNvPr>
          <p:cNvSpPr/>
          <p:nvPr/>
        </p:nvSpPr>
        <p:spPr>
          <a:xfrm>
            <a:off x="8426456" y="3615814"/>
            <a:ext cx="1488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HTS Solenoid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:a16="http://schemas.microsoft.com/office/drawing/2014/main" id="{3A923C1B-C1C4-4DFB-863F-D737F6070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055" y="1810007"/>
            <a:ext cx="25133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LTS Solenoid 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：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Solenoid located outside calorimeter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Inner diameter 7.2 m, length 7.4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Central field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 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Superconductor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NbTi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Operation temperature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4.2 K</a:t>
            </a:r>
          </a:p>
        </p:txBody>
      </p:sp>
      <p:sp>
        <p:nvSpPr>
          <p:cNvPr id="29" name="文本框 6">
            <a:extLst>
              <a:ext uri="{FF2B5EF4-FFF2-40B4-BE49-F238E27FC236}">
                <a16:creationId xmlns:a16="http://schemas.microsoft.com/office/drawing/2014/main" id="{76149B92-D5C1-41BC-BF6A-DD546F185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742" y="4968956"/>
            <a:ext cx="22546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HTS Solenoid 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：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Solenoid located inside calorimeter/less material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Inner diameter 4 m, length 6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Central field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 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Superconductor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YBCO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Operation temperature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 K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3BFF16E-814B-4CDF-B3DF-D610C9BCE2B3}"/>
              </a:ext>
            </a:extLst>
          </p:cNvPr>
          <p:cNvSpPr txBox="1"/>
          <p:nvPr/>
        </p:nvSpPr>
        <p:spPr>
          <a:xfrm>
            <a:off x="2452004" y="6374710"/>
            <a:ext cx="204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From Zhu Ying-shun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4">
            <a:extLst>
              <a:ext uri="{FF2B5EF4-FFF2-40B4-BE49-F238E27FC236}">
                <a16:creationId xmlns:a16="http://schemas.microsoft.com/office/drawing/2014/main" id="{8856BEDE-E5E0-4DB2-91CE-5CD6E8F2F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9527" y="6430756"/>
            <a:ext cx="238835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Zhu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Zian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Wang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Meifen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D307FAF-080C-4EF7-95F7-F1C2AB73B318}"/>
              </a:ext>
            </a:extLst>
          </p:cNvPr>
          <p:cNvSpPr/>
          <p:nvPr/>
        </p:nvSpPr>
        <p:spPr>
          <a:xfrm>
            <a:off x="166392" y="97300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SC magnets cryogenic system overview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19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A5A751A-0254-4AE3-A7F8-9BDDF0AD8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336609"/>
              </p:ext>
            </p:extLst>
          </p:nvPr>
        </p:nvGraphicFramePr>
        <p:xfrm>
          <a:off x="329756" y="866672"/>
          <a:ext cx="11261558" cy="5413287"/>
        </p:xfrm>
        <a:graphic>
          <a:graphicData uri="http://schemas.openxmlformats.org/drawingml/2006/table">
            <a:tbl>
              <a:tblPr/>
              <a:tblGrid>
                <a:gridCol w="619544">
                  <a:extLst>
                    <a:ext uri="{9D8B030D-6E8A-4147-A177-3AD203B41FA5}">
                      <a16:colId xmlns:a16="http://schemas.microsoft.com/office/drawing/2014/main" val="3291660155"/>
                    </a:ext>
                  </a:extLst>
                </a:gridCol>
                <a:gridCol w="3064287">
                  <a:extLst>
                    <a:ext uri="{9D8B030D-6E8A-4147-A177-3AD203B41FA5}">
                      <a16:colId xmlns:a16="http://schemas.microsoft.com/office/drawing/2014/main" val="2904897128"/>
                    </a:ext>
                  </a:extLst>
                </a:gridCol>
                <a:gridCol w="3275235">
                  <a:extLst>
                    <a:ext uri="{9D8B030D-6E8A-4147-A177-3AD203B41FA5}">
                      <a16:colId xmlns:a16="http://schemas.microsoft.com/office/drawing/2014/main" val="3668094115"/>
                    </a:ext>
                  </a:extLst>
                </a:gridCol>
                <a:gridCol w="1441291">
                  <a:extLst>
                    <a:ext uri="{9D8B030D-6E8A-4147-A177-3AD203B41FA5}">
                      <a16:colId xmlns:a16="http://schemas.microsoft.com/office/drawing/2014/main" val="2208655134"/>
                    </a:ext>
                  </a:extLst>
                </a:gridCol>
                <a:gridCol w="2861201">
                  <a:extLst>
                    <a:ext uri="{9D8B030D-6E8A-4147-A177-3AD203B41FA5}">
                      <a16:colId xmlns:a16="http://schemas.microsoft.com/office/drawing/2014/main" val="738342827"/>
                    </a:ext>
                  </a:extLst>
                </a:gridCol>
              </a:tblGrid>
              <a:tr h="16188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Stage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RF scheme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Cryogenic requirement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Total cost / million yuan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Comment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831712"/>
                  </a:ext>
                </a:extLst>
              </a:tr>
              <a:tr h="485665">
                <a:tc vMerge="1">
                  <a:txBody>
                    <a:bodyPr/>
                    <a:lstStyle/>
                    <a:p>
                      <a:pPr algn="ctr" rtl="0" fontAlgn="ctr"/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2K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98592"/>
                  </a:ext>
                </a:extLst>
              </a:tr>
              <a:tr h="16188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Higgs 30 MW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Collider: 32×650 MHz 6x2-cell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894.7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CDR 842 million yuan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4*15kW@4.5K refrigerator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FULLCRYO company current quotation 130 million yuan/each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CDR 18kW 120 million yuan/each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328289"/>
                  </a:ext>
                </a:extLst>
              </a:tr>
              <a:tr h="1618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Collider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192×2-cell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cavity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Booster: 12×1.3 GHz 8x9-cell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16910"/>
                  </a:ext>
                </a:extLst>
              </a:tr>
              <a:tr h="3802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Booster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96×9-cell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cavity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21411"/>
                  </a:ext>
                </a:extLst>
              </a:tr>
              <a:tr h="16188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Higgs 50 MW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Collider: new add 24×650 MHz 6x2-cellCM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 refrigerator changes; cryogenic TL and new 24 VBs cost increase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59015"/>
                  </a:ext>
                </a:extLst>
              </a:tr>
              <a:tr h="1618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Collider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new add 144×2-cell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cavity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Booster: HOM power increases, dynamic heat load increases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02846"/>
                  </a:ext>
                </a:extLst>
              </a:tr>
              <a:tr h="1618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Booster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 hardware changes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470437"/>
                  </a:ext>
                </a:extLst>
              </a:tr>
              <a:tr h="16188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 MW Z</a:t>
                      </a:r>
                      <a:r>
                        <a:rPr lang="zh-CN" alt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upgrade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Collider: new add 60×650 MHz 1x1-cell CM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rtl="0" fontAlgn="ctr"/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551233"/>
                  </a:ext>
                </a:extLst>
              </a:tr>
              <a:tr h="3237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Collider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new add 60×High flow intensity 1-cell cavity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Booster: HOM power increases, dynamic heat load increases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977002"/>
                  </a:ext>
                </a:extLst>
              </a:tr>
              <a:tr h="1618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Booster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 hardware changes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471665"/>
                  </a:ext>
                </a:extLst>
              </a:tr>
              <a:tr h="16188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 MW Z</a:t>
                      </a:r>
                      <a:r>
                        <a:rPr lang="zh-CN" alt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upgrade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Collider: new add 40×650 MHz 1x1-cell CM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1053.4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rtl="0" fontAlgn="ctr"/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96967"/>
                  </a:ext>
                </a:extLst>
              </a:tr>
              <a:tr h="3237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Collider: new add 40×High flow intensity 1-cell cavity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Booster: HOM power increases, dynamic heat load increases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45474"/>
                  </a:ext>
                </a:extLst>
              </a:tr>
              <a:tr h="1618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Booster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 hardware changes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8103"/>
                  </a:ext>
                </a:extLst>
              </a:tr>
              <a:tr h="16188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 MW ttbar</a:t>
                      </a:r>
                      <a:r>
                        <a:rPr lang="zh-CN" alt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upgrade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Collider: new add 48×650 MHz 4x5-cell CM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2753.6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rtl="0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ttbar 30/50MW 12*15kW@4.5K refrigerator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725965"/>
                  </a:ext>
                </a:extLst>
              </a:tr>
              <a:tr h="1618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Collider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new add 192×High Q 5-cell cavity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Booster new add 32×1.3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GHz 8x9-cell 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390304"/>
                  </a:ext>
                </a:extLst>
              </a:tr>
              <a:tr h="3237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Booster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new add 256× High Q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9-cell cavity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896023"/>
                  </a:ext>
                </a:extLst>
              </a:tr>
              <a:tr h="16188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 MW ttbar</a:t>
                      </a:r>
                      <a:r>
                        <a:rPr lang="zh-CN" alt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upgrade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 hardware changes; HOM power increases, dynamic heat load increases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2753.6</a:t>
                      </a:r>
                      <a:endParaRPr lang="en-US" altLang="zh-CN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 rtl="0" fontAlgn="ctr"/>
                      <a:r>
                        <a:rPr lang="de-D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 hardware changes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971163"/>
                  </a:ext>
                </a:extLst>
              </a:tr>
              <a:tr h="1618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Collider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 hardware changes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301808"/>
                  </a:ext>
                </a:extLst>
              </a:tr>
              <a:tr h="1618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Booster</a:t>
                      </a:r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 hardware changes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99957"/>
                  </a:ext>
                </a:extLst>
              </a:tr>
              <a:tr h="353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 magnets scheme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Cryogenic requirement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Cost/million yuan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94660"/>
                  </a:ext>
                </a:extLst>
              </a:tr>
              <a:tr h="323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IP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IP region 4×IR SC magnets (4.5K)</a:t>
                      </a:r>
                      <a:endParaRPr lang="zh-CN" alt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4.5K</a:t>
                      </a:r>
                      <a:endParaRPr lang="zh-CN" altLang="en-US" sz="105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CDR 213.6 million yuan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61166"/>
                  </a:ext>
                </a:extLst>
              </a:tr>
              <a:tr h="323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Detector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detectors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cryostat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887224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FDED3791-6ACA-40D1-AE89-3DF2A06E1E8A}"/>
              </a:ext>
            </a:extLst>
          </p:cNvPr>
          <p:cNvSpPr txBox="1"/>
          <p:nvPr/>
        </p:nvSpPr>
        <p:spPr>
          <a:xfrm>
            <a:off x="199967" y="6258707"/>
            <a:ext cx="11521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TDR CEPC cryogenic system baseline cost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Higgs30MW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894.7+132.6=1027 million yuan(not include detector)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CDR 1060 million yuan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C0854D-5E34-4B5C-A95F-AFBEB1679C7D}"/>
              </a:ext>
            </a:extLst>
          </p:cNvPr>
          <p:cNvSpPr txBox="1"/>
          <p:nvPr/>
        </p:nvSpPr>
        <p:spPr>
          <a:xfrm>
            <a:off x="2274518" y="55259"/>
            <a:ext cx="8060507" cy="752474"/>
          </a:xfrm>
          <a:prstGeom prst="rect">
            <a:avLst/>
          </a:prstGeom>
          <a:noFill/>
          <a:ln>
            <a:noFill/>
          </a:ln>
        </p:spPr>
        <p:txBody>
          <a:bodyPr vert="horz" lIns="92027" tIns="47854" rIns="92027" bIns="47854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marL="631825" indent="-2428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marL="973137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marL="1362075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marL="1752600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marL="0" marR="0" lvl="0" indent="0" algn="ctr" defTabSz="10972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kumimoji="0" lang="en-US" altLang="zh-CN" sz="3600" b="1" i="0" u="none" strike="noStrike" kern="1200" cap="none" spc="-6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微软雅黑"/>
                <a:cs typeface="+mn-cs"/>
                <a:sym typeface="Arial" pitchFamily="34" charset="0"/>
              </a:rPr>
              <a:t>Different Modes Cost OUTLINE</a:t>
            </a:r>
            <a:endParaRPr kumimoji="0" lang="zh-CN" altLang="en-US" sz="3600" b="1" i="0" u="none" strike="noStrike" kern="1200" cap="none" spc="-6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9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9C44A814-2DE8-45DC-848F-A8BDC92C4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1777C2F-BDAD-404A-9460-555E51D13062}"/>
              </a:ext>
            </a:extLst>
          </p:cNvPr>
          <p:cNvSpPr txBox="1"/>
          <p:nvPr/>
        </p:nvSpPr>
        <p:spPr>
          <a:xfrm>
            <a:off x="1393236" y="66209"/>
            <a:ext cx="9592362" cy="752474"/>
          </a:xfrm>
          <a:prstGeom prst="rect">
            <a:avLst/>
          </a:prstGeom>
          <a:noFill/>
          <a:ln>
            <a:noFill/>
          </a:ln>
        </p:spPr>
        <p:txBody>
          <a:bodyPr vert="horz" lIns="92027" tIns="47854" rIns="92027" bIns="47854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marL="631825" indent="-2428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marL="973137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marL="1362075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marL="1752600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marL="0" marR="0" lvl="0" indent="0" algn="ctr" defTabSz="10972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lang="en-US" altLang="zh-CN" sz="3200" b="1" spc="-6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Higgs 30MW Cost Details</a:t>
            </a:r>
            <a:endParaRPr kumimoji="0" lang="zh-CN" altLang="en-US" sz="3200" b="1" i="0" u="none" strike="noStrike" kern="1200" cap="none" spc="-6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379ACDC-4209-44A2-960B-3D5B6D6AE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35645"/>
              </p:ext>
            </p:extLst>
          </p:nvPr>
        </p:nvGraphicFramePr>
        <p:xfrm>
          <a:off x="165881" y="931631"/>
          <a:ext cx="11417519" cy="5848205"/>
        </p:xfrm>
        <a:graphic>
          <a:graphicData uri="http://schemas.openxmlformats.org/drawingml/2006/table">
            <a:tbl>
              <a:tblPr/>
              <a:tblGrid>
                <a:gridCol w="3001066">
                  <a:extLst>
                    <a:ext uri="{9D8B030D-6E8A-4147-A177-3AD203B41FA5}">
                      <a16:colId xmlns:a16="http://schemas.microsoft.com/office/drawing/2014/main" val="2391854226"/>
                    </a:ext>
                  </a:extLst>
                </a:gridCol>
                <a:gridCol w="1413964">
                  <a:extLst>
                    <a:ext uri="{9D8B030D-6E8A-4147-A177-3AD203B41FA5}">
                      <a16:colId xmlns:a16="http://schemas.microsoft.com/office/drawing/2014/main" val="2953704456"/>
                    </a:ext>
                  </a:extLst>
                </a:gridCol>
                <a:gridCol w="1000355">
                  <a:extLst>
                    <a:ext uri="{9D8B030D-6E8A-4147-A177-3AD203B41FA5}">
                      <a16:colId xmlns:a16="http://schemas.microsoft.com/office/drawing/2014/main" val="1890952997"/>
                    </a:ext>
                  </a:extLst>
                </a:gridCol>
                <a:gridCol w="1606340">
                  <a:extLst>
                    <a:ext uri="{9D8B030D-6E8A-4147-A177-3AD203B41FA5}">
                      <a16:colId xmlns:a16="http://schemas.microsoft.com/office/drawing/2014/main" val="3191596848"/>
                    </a:ext>
                  </a:extLst>
                </a:gridCol>
                <a:gridCol w="1452439">
                  <a:extLst>
                    <a:ext uri="{9D8B030D-6E8A-4147-A177-3AD203B41FA5}">
                      <a16:colId xmlns:a16="http://schemas.microsoft.com/office/drawing/2014/main" val="367044287"/>
                    </a:ext>
                  </a:extLst>
                </a:gridCol>
                <a:gridCol w="1320054">
                  <a:extLst>
                    <a:ext uri="{9D8B030D-6E8A-4147-A177-3AD203B41FA5}">
                      <a16:colId xmlns:a16="http://schemas.microsoft.com/office/drawing/2014/main" val="1827332750"/>
                    </a:ext>
                  </a:extLst>
                </a:gridCol>
                <a:gridCol w="1623301">
                  <a:extLst>
                    <a:ext uri="{9D8B030D-6E8A-4147-A177-3AD203B41FA5}">
                      <a16:colId xmlns:a16="http://schemas.microsoft.com/office/drawing/2014/main" val="4290179473"/>
                    </a:ext>
                  </a:extLst>
                </a:gridCol>
              </a:tblGrid>
              <a:tr h="340823">
                <a:tc gridSpan="7">
                  <a:txBody>
                    <a:bodyPr/>
                    <a:lstStyle/>
                    <a:p>
                      <a:pPr marL="0" marR="0" lvl="0" indent="0" algn="ctr" defTabSz="7012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CEPC</a:t>
                      </a:r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cryogenic system cost review-SRF—Higgs 30 MW</a:t>
                      </a:r>
                    </a:p>
                  </a:txBody>
                  <a:tcPr anchor="ctr" anchorCtr="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1064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TDR </a:t>
                      </a: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scheme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098601"/>
                  </a:ext>
                </a:extLst>
              </a:tr>
              <a:tr h="43465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name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specification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number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Unit price </a:t>
                      </a:r>
                      <a:b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(10,000 ¥)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Total price </a:t>
                      </a:r>
                    </a:p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(10,000 ¥)100</a:t>
                      </a:r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km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comment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062828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89470.00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41918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15KW@4.5K</a:t>
                      </a:r>
                      <a:r>
                        <a:rPr lang="zh-CN" alt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refrigerator</a:t>
                      </a:r>
                      <a:endParaRPr lang="zh-CN" alt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15KW@4.5K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13000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52000.00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068341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Liquid helium storage tank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10000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liters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603041"/>
                  </a:ext>
                </a:extLst>
              </a:tr>
              <a:tr h="21848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Main distribution valve box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940315"/>
                  </a:ext>
                </a:extLst>
              </a:tr>
              <a:tr h="5112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Connection valve box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1920.00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Cryostat auxiliary valve box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594634"/>
                  </a:ext>
                </a:extLst>
              </a:tr>
              <a:tr h="262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Multiple cryogenic transfer line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Multiple channel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1100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2750.00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156044"/>
                  </a:ext>
                </a:extLst>
              </a:tr>
              <a:tr h="262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Medium helium gas storage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20Bar，100m3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4160.00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319207"/>
                  </a:ext>
                </a:extLst>
              </a:tr>
              <a:tr h="3408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 pressure high purity helium storage tank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200Bar，25m3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036145"/>
                  </a:ext>
                </a:extLst>
              </a:tr>
              <a:tr h="3408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 pressure impure helium storage tank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200Bar，25m3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024954"/>
                  </a:ext>
                </a:extLst>
              </a:tr>
              <a:tr h="3408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High-pressure helium recovery compressor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200bar，100m3/h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1840.00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726878"/>
                  </a:ext>
                </a:extLst>
              </a:tr>
              <a:tr h="262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High-pressure helium purifier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200m3/h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134126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Pure helium gas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Purity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80000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0.015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361817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Control system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037330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Isolation vacuum system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318582"/>
                  </a:ext>
                </a:extLst>
              </a:tr>
              <a:tr h="262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Room temperature transfer line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85425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Tools and consumables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other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399273"/>
                  </a:ext>
                </a:extLst>
              </a:tr>
              <a:tr h="1704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installation construction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other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832456"/>
                  </a:ext>
                </a:extLst>
              </a:tr>
              <a:tr h="34082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</a:t>
                      </a:r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2K valve box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4000.00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Includes 8 heat exchangers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863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23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BD19965-684A-48CE-876E-5E5C7A753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72333"/>
              </p:ext>
            </p:extLst>
          </p:nvPr>
        </p:nvGraphicFramePr>
        <p:xfrm>
          <a:off x="160868" y="957020"/>
          <a:ext cx="11516106" cy="5824780"/>
        </p:xfrm>
        <a:graphic>
          <a:graphicData uri="http://schemas.openxmlformats.org/drawingml/2006/table">
            <a:tbl>
              <a:tblPr/>
              <a:tblGrid>
                <a:gridCol w="2866071">
                  <a:extLst>
                    <a:ext uri="{9D8B030D-6E8A-4147-A177-3AD203B41FA5}">
                      <a16:colId xmlns:a16="http://schemas.microsoft.com/office/drawing/2014/main" val="2039311927"/>
                    </a:ext>
                  </a:extLst>
                </a:gridCol>
                <a:gridCol w="1159941">
                  <a:extLst>
                    <a:ext uri="{9D8B030D-6E8A-4147-A177-3AD203B41FA5}">
                      <a16:colId xmlns:a16="http://schemas.microsoft.com/office/drawing/2014/main" val="2123326377"/>
                    </a:ext>
                  </a:extLst>
                </a:gridCol>
                <a:gridCol w="1060160">
                  <a:extLst>
                    <a:ext uri="{9D8B030D-6E8A-4147-A177-3AD203B41FA5}">
                      <a16:colId xmlns:a16="http://schemas.microsoft.com/office/drawing/2014/main" val="2172829945"/>
                    </a:ext>
                  </a:extLst>
                </a:gridCol>
                <a:gridCol w="1746148">
                  <a:extLst>
                    <a:ext uri="{9D8B030D-6E8A-4147-A177-3AD203B41FA5}">
                      <a16:colId xmlns:a16="http://schemas.microsoft.com/office/drawing/2014/main" val="1078522437"/>
                    </a:ext>
                  </a:extLst>
                </a:gridCol>
                <a:gridCol w="1820982">
                  <a:extLst>
                    <a:ext uri="{9D8B030D-6E8A-4147-A177-3AD203B41FA5}">
                      <a16:colId xmlns:a16="http://schemas.microsoft.com/office/drawing/2014/main" val="4155062044"/>
                    </a:ext>
                  </a:extLst>
                </a:gridCol>
                <a:gridCol w="1310423">
                  <a:extLst>
                    <a:ext uri="{9D8B030D-6E8A-4147-A177-3AD203B41FA5}">
                      <a16:colId xmlns:a16="http://schemas.microsoft.com/office/drawing/2014/main" val="2228237598"/>
                    </a:ext>
                  </a:extLst>
                </a:gridCol>
                <a:gridCol w="1552381">
                  <a:extLst>
                    <a:ext uri="{9D8B030D-6E8A-4147-A177-3AD203B41FA5}">
                      <a16:colId xmlns:a16="http://schemas.microsoft.com/office/drawing/2014/main" val="1678411464"/>
                    </a:ext>
                  </a:extLst>
                </a:gridCol>
              </a:tblGrid>
              <a:tr h="258236">
                <a:tc gridSpan="7">
                  <a:txBody>
                    <a:bodyPr/>
                    <a:lstStyle/>
                    <a:p>
                      <a:pPr marL="0" marR="0" lvl="0" indent="0" algn="ctr" defTabSz="7012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CEPC</a:t>
                      </a:r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cryogenic system cost review-SRF—Higgs 50 MW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867389"/>
                  </a:ext>
                </a:extLst>
              </a:tr>
              <a:tr h="2582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TDR </a:t>
                      </a: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scheme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684907"/>
                  </a:ext>
                </a:extLst>
              </a:tr>
              <a:tr h="47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name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specification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number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Unit price </a:t>
                      </a:r>
                      <a:b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(10,000 ¥)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Total price  </a:t>
                      </a:r>
                    </a:p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(10,000 ¥)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km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comment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026095"/>
                  </a:ext>
                </a:extLst>
              </a:tr>
              <a:tr h="172157"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92230.00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632025"/>
                  </a:ext>
                </a:extLst>
              </a:tr>
              <a:tr h="31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15KW@4.5K</a:t>
                      </a:r>
                      <a:r>
                        <a:rPr lang="zh-CN" alt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refrigerator</a:t>
                      </a:r>
                      <a:endParaRPr lang="zh-CN" alt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15KW@4.5K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13000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52000.00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510391"/>
                  </a:ext>
                </a:extLst>
              </a:tr>
              <a:tr h="1721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Liquid helium storage tank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10000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liters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001884"/>
                  </a:ext>
                </a:extLst>
              </a:tr>
              <a:tr h="1721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Main distribution valve box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51858"/>
                  </a:ext>
                </a:extLst>
              </a:tr>
              <a:tr h="516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Connection valve box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3360.00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Cryostat auxiliary valve box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317050"/>
                  </a:ext>
                </a:extLst>
              </a:tr>
              <a:tr h="3443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Multiple cryogenic transfer line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Multiple channel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3750.00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499213"/>
                  </a:ext>
                </a:extLst>
              </a:tr>
              <a:tr h="1721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Medium helium gas storage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20Bar，100m3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4480.00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133977"/>
                  </a:ext>
                </a:extLst>
              </a:tr>
              <a:tr h="3443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 pressure high purity helium storage tank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200Bar，25m3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30766"/>
                  </a:ext>
                </a:extLst>
              </a:tr>
              <a:tr h="3443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 pressure impure helium storage tank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200Bar，25m3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852446"/>
                  </a:ext>
                </a:extLst>
              </a:tr>
              <a:tr h="3443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High-pressure helium recovery compressor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200bar，100m3/h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1840.00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116890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High-pressure helium purifier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200m3/h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202305"/>
                  </a:ext>
                </a:extLst>
              </a:tr>
              <a:tr h="1721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Pure helium gas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Purity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80000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0.015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85257"/>
                  </a:ext>
                </a:extLst>
              </a:tr>
              <a:tr h="1721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Control system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994116"/>
                  </a:ext>
                </a:extLst>
              </a:tr>
              <a:tr h="1721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Isolation vacuum system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098540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Room temperature transfer line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137701"/>
                  </a:ext>
                </a:extLst>
              </a:tr>
              <a:tr h="1721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Tools and consumables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other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693554"/>
                  </a:ext>
                </a:extLst>
              </a:tr>
              <a:tr h="1721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installation construction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4000.00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other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126237"/>
                  </a:ext>
                </a:extLst>
              </a:tr>
              <a:tr h="34431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</a:t>
                      </a:r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2K valve box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4000.00 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Includes 8 heat exchangers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140183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7487D4F4-05C1-4534-9B9B-216EDD302C2E}"/>
              </a:ext>
            </a:extLst>
          </p:cNvPr>
          <p:cNvSpPr txBox="1"/>
          <p:nvPr/>
        </p:nvSpPr>
        <p:spPr>
          <a:xfrm>
            <a:off x="2274518" y="76200"/>
            <a:ext cx="7642961" cy="752474"/>
          </a:xfrm>
          <a:prstGeom prst="rect">
            <a:avLst/>
          </a:prstGeom>
          <a:noFill/>
          <a:ln>
            <a:noFill/>
          </a:ln>
        </p:spPr>
        <p:txBody>
          <a:bodyPr vert="horz" lIns="92027" tIns="47854" rIns="92027" bIns="47854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marL="631825" indent="-2428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marL="973137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marL="1362075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marL="1752600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marL="0" marR="0" lvl="0" indent="0" algn="ctr" defTabSz="10972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lang="en-US" altLang="zh-CN" sz="3600" b="1" spc="-6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Higgs 50MW Cost Details</a:t>
            </a:r>
            <a:endParaRPr kumimoji="0" lang="zh-CN" altLang="en-US" sz="3600" b="1" i="0" u="none" strike="noStrike" kern="1200" cap="none" spc="-6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BB00B1F-3F00-4950-8AEB-DD94D2162A4E}"/>
              </a:ext>
            </a:extLst>
          </p:cNvPr>
          <p:cNvSpPr/>
          <p:nvPr/>
        </p:nvSpPr>
        <p:spPr>
          <a:xfrm>
            <a:off x="5800828" y="2631325"/>
            <a:ext cx="590339" cy="236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7533C03-515A-4739-B640-BE6EA39A3649}"/>
              </a:ext>
            </a:extLst>
          </p:cNvPr>
          <p:cNvSpPr/>
          <p:nvPr/>
        </p:nvSpPr>
        <p:spPr>
          <a:xfrm>
            <a:off x="4420978" y="3365165"/>
            <a:ext cx="739615" cy="3283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D3C1AAE3-4785-4E2A-85FA-E9F1A1DEF2CF}"/>
              </a:ext>
            </a:extLst>
          </p:cNvPr>
          <p:cNvSpPr/>
          <p:nvPr/>
        </p:nvSpPr>
        <p:spPr>
          <a:xfrm>
            <a:off x="4420978" y="3693552"/>
            <a:ext cx="739615" cy="2280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5F84690-90B6-4F52-A6FE-F8F7163717FD}"/>
              </a:ext>
            </a:extLst>
          </p:cNvPr>
          <p:cNvSpPr/>
          <p:nvPr/>
        </p:nvSpPr>
        <p:spPr>
          <a:xfrm>
            <a:off x="4410964" y="3008754"/>
            <a:ext cx="739615" cy="2280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6451B04-EEE6-4814-9523-D0F3E7FE5E84}"/>
              </a:ext>
            </a:extLst>
          </p:cNvPr>
          <p:cNvSpPr txBox="1"/>
          <p:nvPr/>
        </p:nvSpPr>
        <p:spPr>
          <a:xfrm>
            <a:off x="9468493" y="278825"/>
            <a:ext cx="256263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dirty="0"/>
              <a:t>On the basis of Higgs</a:t>
            </a:r>
            <a:r>
              <a:rPr lang="zh-CN" altLang="en-US" dirty="0"/>
              <a:t>𝟑𝟎</a:t>
            </a:r>
            <a:r>
              <a:rPr lang="en-US" altLang="zh-CN" dirty="0"/>
              <a:t>MW, additional cost required: 27.6 million yuan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004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317CB37-8739-4DBD-BB8E-523398142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加速器中心低温组</a:t>
            </a:r>
            <a:endParaRPr lang="en-US" alt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E5958F-7D9B-432F-BA55-9DF65FAE8AB3}"/>
              </a:ext>
            </a:extLst>
          </p:cNvPr>
          <p:cNvSpPr txBox="1"/>
          <p:nvPr/>
        </p:nvSpPr>
        <p:spPr>
          <a:xfrm>
            <a:off x="2274518" y="76200"/>
            <a:ext cx="7642961" cy="752474"/>
          </a:xfrm>
          <a:prstGeom prst="rect">
            <a:avLst/>
          </a:prstGeom>
          <a:noFill/>
          <a:ln>
            <a:noFill/>
          </a:ln>
        </p:spPr>
        <p:txBody>
          <a:bodyPr vert="horz" lIns="92027" tIns="47854" rIns="92027" bIns="47854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marL="631825" indent="-2428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marL="973137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marL="1362075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marL="1752600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marL="0" marR="0" lvl="0" indent="0" algn="ctr" defTabSz="10972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lang="en-US" altLang="zh-CN" sz="3600" b="1" spc="-6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ttbar 50MW Cost Details</a:t>
            </a:r>
            <a:endParaRPr kumimoji="0" lang="zh-CN" altLang="en-US" sz="3600" b="1" i="0" u="none" strike="noStrike" kern="1200" cap="none" spc="-6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273611E-FF84-4EAC-9AEA-1E6A7C693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211665"/>
              </p:ext>
            </p:extLst>
          </p:nvPr>
        </p:nvGraphicFramePr>
        <p:xfrm>
          <a:off x="691035" y="945463"/>
          <a:ext cx="10672800" cy="5836337"/>
        </p:xfrm>
        <a:graphic>
          <a:graphicData uri="http://schemas.openxmlformats.org/drawingml/2006/table">
            <a:tbl>
              <a:tblPr/>
              <a:tblGrid>
                <a:gridCol w="2436655">
                  <a:extLst>
                    <a:ext uri="{9D8B030D-6E8A-4147-A177-3AD203B41FA5}">
                      <a16:colId xmlns:a16="http://schemas.microsoft.com/office/drawing/2014/main" val="3629656396"/>
                    </a:ext>
                  </a:extLst>
                </a:gridCol>
                <a:gridCol w="1593196">
                  <a:extLst>
                    <a:ext uri="{9D8B030D-6E8A-4147-A177-3AD203B41FA5}">
                      <a16:colId xmlns:a16="http://schemas.microsoft.com/office/drawing/2014/main" val="2964919840"/>
                    </a:ext>
                  </a:extLst>
                </a:gridCol>
                <a:gridCol w="1245103">
                  <a:extLst>
                    <a:ext uri="{9D8B030D-6E8A-4147-A177-3AD203B41FA5}">
                      <a16:colId xmlns:a16="http://schemas.microsoft.com/office/drawing/2014/main" val="814212046"/>
                    </a:ext>
                  </a:extLst>
                </a:gridCol>
                <a:gridCol w="1874349">
                  <a:extLst>
                    <a:ext uri="{9D8B030D-6E8A-4147-A177-3AD203B41FA5}">
                      <a16:colId xmlns:a16="http://schemas.microsoft.com/office/drawing/2014/main" val="4071046297"/>
                    </a:ext>
                  </a:extLst>
                </a:gridCol>
                <a:gridCol w="1874349">
                  <a:extLst>
                    <a:ext uri="{9D8B030D-6E8A-4147-A177-3AD203B41FA5}">
                      <a16:colId xmlns:a16="http://schemas.microsoft.com/office/drawing/2014/main" val="3394827910"/>
                    </a:ext>
                  </a:extLst>
                </a:gridCol>
                <a:gridCol w="1649148">
                  <a:extLst>
                    <a:ext uri="{9D8B030D-6E8A-4147-A177-3AD203B41FA5}">
                      <a16:colId xmlns:a16="http://schemas.microsoft.com/office/drawing/2014/main" val="2607551763"/>
                    </a:ext>
                  </a:extLst>
                </a:gridCol>
              </a:tblGrid>
              <a:tr h="370224">
                <a:tc gridSpan="6">
                  <a:txBody>
                    <a:bodyPr/>
                    <a:lstStyle/>
                    <a:p>
                      <a:pPr marL="0" marR="0" lvl="0" indent="0" algn="ctr" defTabSz="7012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CEPC</a:t>
                      </a:r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cryogenic system cost review-SRF—ttbar 50 MW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595310"/>
                  </a:ext>
                </a:extLst>
              </a:tr>
              <a:tr h="4400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name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specification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number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Unit price </a:t>
                      </a:r>
                      <a:b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(10,000 ¥)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Total price</a:t>
                      </a:r>
                    </a:p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(10,000 ¥) 100</a:t>
                      </a: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km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comment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014331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Cryogenic system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8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275360.00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080772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15KW@4.5K</a:t>
                      </a:r>
                      <a:r>
                        <a:rPr lang="zh-CN" alt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refrigerator</a:t>
                      </a:r>
                      <a:endParaRPr lang="zh-CN" alt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15KW@4.5K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156000.00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464952"/>
                  </a:ext>
                </a:extLst>
              </a:tr>
              <a:tr h="2933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Liquid helium storage tank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10000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liters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237143"/>
                  </a:ext>
                </a:extLst>
              </a:tr>
              <a:tr h="3417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Main distribution valve box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169735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Connection valve box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11360.00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847446"/>
                  </a:ext>
                </a:extLst>
              </a:tr>
              <a:tr h="3417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Multiple cryogenic transfer line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Multiple channel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9423"/>
                  </a:ext>
                </a:extLst>
              </a:tr>
              <a:tr h="3417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Medium helium gas storage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20Bar，100m3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7680.00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949891"/>
                  </a:ext>
                </a:extLst>
              </a:tr>
              <a:tr h="4400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 pressure high purity helium storage tank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200Bar，25m3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313078"/>
                  </a:ext>
                </a:extLst>
              </a:tr>
              <a:tr h="3417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 pressure impure helium storage tank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200Bar，25m3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720985"/>
                  </a:ext>
                </a:extLst>
              </a:tr>
              <a:tr h="3417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High-pressure helium recovery compressor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200bar，100m3/h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393246"/>
                  </a:ext>
                </a:extLst>
              </a:tr>
              <a:tr h="3417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High-pressure helium purifier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200m3/h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21461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Pure helium gas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Purity </a:t>
                      </a:r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878217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Control system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881489"/>
                  </a:ext>
                </a:extLst>
              </a:tr>
              <a:tr h="2130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Isolation vacuum system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2801"/>
                  </a:ext>
                </a:extLst>
              </a:tr>
              <a:tr h="3417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Room temperature transfer line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purchased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20799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Tools and consumables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other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780890"/>
                  </a:ext>
                </a:extLst>
              </a:tr>
              <a:tr h="2130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installation construction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4290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other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374405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</a:t>
                      </a:r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2K valve box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9600.00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Domestic, developed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541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90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7AE754C-C925-43C8-BE8C-BDECEB186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71720"/>
              </p:ext>
            </p:extLst>
          </p:nvPr>
        </p:nvGraphicFramePr>
        <p:xfrm>
          <a:off x="383909" y="866391"/>
          <a:ext cx="11095706" cy="5956709"/>
        </p:xfrm>
        <a:graphic>
          <a:graphicData uri="http://schemas.openxmlformats.org/drawingml/2006/table">
            <a:tbl>
              <a:tblPr/>
              <a:tblGrid>
                <a:gridCol w="1965963">
                  <a:extLst>
                    <a:ext uri="{9D8B030D-6E8A-4147-A177-3AD203B41FA5}">
                      <a16:colId xmlns:a16="http://schemas.microsoft.com/office/drawing/2014/main" val="3195226962"/>
                    </a:ext>
                  </a:extLst>
                </a:gridCol>
                <a:gridCol w="1304249">
                  <a:extLst>
                    <a:ext uri="{9D8B030D-6E8A-4147-A177-3AD203B41FA5}">
                      <a16:colId xmlns:a16="http://schemas.microsoft.com/office/drawing/2014/main" val="941923922"/>
                    </a:ext>
                  </a:extLst>
                </a:gridCol>
                <a:gridCol w="1304249">
                  <a:extLst>
                    <a:ext uri="{9D8B030D-6E8A-4147-A177-3AD203B41FA5}">
                      <a16:colId xmlns:a16="http://schemas.microsoft.com/office/drawing/2014/main" val="1995683221"/>
                    </a:ext>
                  </a:extLst>
                </a:gridCol>
                <a:gridCol w="1304249">
                  <a:extLst>
                    <a:ext uri="{9D8B030D-6E8A-4147-A177-3AD203B41FA5}">
                      <a16:colId xmlns:a16="http://schemas.microsoft.com/office/drawing/2014/main" val="2993002969"/>
                    </a:ext>
                  </a:extLst>
                </a:gridCol>
                <a:gridCol w="1304249">
                  <a:extLst>
                    <a:ext uri="{9D8B030D-6E8A-4147-A177-3AD203B41FA5}">
                      <a16:colId xmlns:a16="http://schemas.microsoft.com/office/drawing/2014/main" val="3573709612"/>
                    </a:ext>
                  </a:extLst>
                </a:gridCol>
                <a:gridCol w="1304249">
                  <a:extLst>
                    <a:ext uri="{9D8B030D-6E8A-4147-A177-3AD203B41FA5}">
                      <a16:colId xmlns:a16="http://schemas.microsoft.com/office/drawing/2014/main" val="2629553521"/>
                    </a:ext>
                  </a:extLst>
                </a:gridCol>
                <a:gridCol w="1304249">
                  <a:extLst>
                    <a:ext uri="{9D8B030D-6E8A-4147-A177-3AD203B41FA5}">
                      <a16:colId xmlns:a16="http://schemas.microsoft.com/office/drawing/2014/main" val="3542728089"/>
                    </a:ext>
                  </a:extLst>
                </a:gridCol>
                <a:gridCol w="1304249">
                  <a:extLst>
                    <a:ext uri="{9D8B030D-6E8A-4147-A177-3AD203B41FA5}">
                      <a16:colId xmlns:a16="http://schemas.microsoft.com/office/drawing/2014/main" val="2317428546"/>
                    </a:ext>
                  </a:extLst>
                </a:gridCol>
              </a:tblGrid>
              <a:tr h="14705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Higgs Mode 50MW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Unit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Collider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Booster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29834"/>
                  </a:ext>
                </a:extLst>
              </a:tr>
              <a:tr h="14705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40-80K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5-8K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2K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40-80K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5-8K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2K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065960"/>
                  </a:ext>
                </a:extLst>
              </a:tr>
              <a:tr h="258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static heat load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300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140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827539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HOM static heat load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1.2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832742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Input coupler static heat load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0.3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0.8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976298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dynamic heat load (RF)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40.1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40.9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699204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HOM dynamic heat load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4.8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9.6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4.8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0.8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51851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Input coupler dynamic heat load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85.8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21.5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3.6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256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25.6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3.2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460285"/>
                  </a:ext>
                </a:extLst>
              </a:tr>
              <a:tr h="147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Module dynamic heat load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90.6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23.9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44.1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265.6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30.4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44.9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08683"/>
                  </a:ext>
                </a:extLst>
              </a:tr>
              <a:tr h="147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Each Module total heat load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399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88.1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56.5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421.6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58.4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48.7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861678"/>
                  </a:ext>
                </a:extLst>
              </a:tr>
              <a:tr h="147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Cryomodule number 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135782"/>
                  </a:ext>
                </a:extLst>
              </a:tr>
              <a:tr h="147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EVB heat loss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906266"/>
                  </a:ext>
                </a:extLst>
              </a:tr>
              <a:tr h="147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EVB number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01559"/>
                  </a:ext>
                </a:extLst>
              </a:tr>
              <a:tr h="147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MDVB heat loss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28170"/>
                  </a:ext>
                </a:extLst>
              </a:tr>
              <a:tr h="147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MDVB number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840140"/>
                  </a:ext>
                </a:extLst>
              </a:tr>
              <a:tr h="258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Total cryogenic transfer line length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936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936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936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168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168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168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250611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cryogenic transfer line  heat loss per meter 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W/m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0.5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0.3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0.5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0.3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836807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Total cryogenic transfer line  heat loss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1872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468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280.8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336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50.4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781717"/>
                  </a:ext>
                </a:extLst>
              </a:tr>
              <a:tr h="1470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Total heat load 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kW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27.216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6.0816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3.7648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6.1952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1.0248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0.7348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040383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Overall net cryogenic capacity multiplier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1.54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1.54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1.54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1.54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1.54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1.54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004658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4.5K  equiv. heat load with multiplier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kW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4.85 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8.43 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28.58 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1.10 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1.42 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5.58 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208661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4.5K equiv. heat load with multiplier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kW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41.86 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8.10 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746101"/>
                  </a:ext>
                </a:extLst>
              </a:tr>
              <a:tr h="291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Total 4.5K equiv. heat load with multiplier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kW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49.96 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49175"/>
                  </a:ext>
                </a:extLst>
              </a:tr>
              <a:tr h="2513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Installed power (COP(219W/1W))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MW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9.17 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1.77 </a:t>
                      </a:r>
                    </a:p>
                  </a:txBody>
                  <a:tcPr marL="3218" marR="3218" marT="3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018544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5B8A06F4-EE00-44E0-A5A6-E0942D2AEB5D}"/>
              </a:ext>
            </a:extLst>
          </p:cNvPr>
          <p:cNvSpPr txBox="1"/>
          <p:nvPr/>
        </p:nvSpPr>
        <p:spPr>
          <a:xfrm>
            <a:off x="2274518" y="76200"/>
            <a:ext cx="8060507" cy="752474"/>
          </a:xfrm>
          <a:prstGeom prst="rect">
            <a:avLst/>
          </a:prstGeom>
          <a:noFill/>
          <a:ln>
            <a:noFill/>
          </a:ln>
        </p:spPr>
        <p:txBody>
          <a:bodyPr vert="horz" lIns="92027" tIns="47854" rIns="92027" bIns="47854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marL="631825" indent="-2428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marL="973137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marL="1362075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marL="1752600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marL="0" marR="0" lvl="0" indent="0" algn="ctr" defTabSz="10972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kumimoji="0" lang="en-US" altLang="zh-CN" sz="3600" b="1" i="0" u="none" strike="noStrike" kern="1200" cap="none" spc="-6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微软雅黑"/>
                <a:cs typeface="+mn-cs"/>
                <a:sym typeface="Arial" pitchFamily="34" charset="0"/>
              </a:rPr>
              <a:t>Higgs 50MW Heat Load</a:t>
            </a:r>
            <a:r>
              <a:rPr lang="en-US" altLang="zh-CN" sz="3600" b="1" spc="-6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s</a:t>
            </a:r>
            <a:endParaRPr kumimoji="0" lang="zh-CN" altLang="en-US" sz="3600" b="1" i="0" u="none" strike="noStrike" kern="1200" cap="none" spc="-6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6B7123B4-8832-4CEA-AC48-E3EDEA5D5F52}"/>
              </a:ext>
            </a:extLst>
          </p:cNvPr>
          <p:cNvSpPr/>
          <p:nvPr/>
        </p:nvSpPr>
        <p:spPr>
          <a:xfrm>
            <a:off x="7907749" y="6271051"/>
            <a:ext cx="356135" cy="274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FA07DF-06E5-4DB7-A3E9-13A481FC18B4}"/>
              </a:ext>
            </a:extLst>
          </p:cNvPr>
          <p:cNvSpPr txBox="1"/>
          <p:nvPr/>
        </p:nvSpPr>
        <p:spPr>
          <a:xfrm>
            <a:off x="8263884" y="6223433"/>
            <a:ext cx="3032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zh-CN" altLang="en-US" sz="1800" b="0" i="0" strike="noStrike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1800" b="0" i="0" strike="noStrike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4×15kW@4.5K</a:t>
            </a:r>
            <a:r>
              <a:rPr lang="zh-CN" altLang="en-US" sz="1800" b="0" i="0" strike="noStrike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制冷机</a:t>
            </a:r>
          </a:p>
        </p:txBody>
      </p:sp>
    </p:spTree>
    <p:extLst>
      <p:ext uri="{BB962C8B-B14F-4D97-AF65-F5344CB8AC3E}">
        <p14:creationId xmlns:p14="http://schemas.microsoft.com/office/powerpoint/2010/main" val="163991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DB5BB304-47C6-4C8C-B1B7-BCF3CA3B5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325455"/>
              </p:ext>
            </p:extLst>
          </p:nvPr>
        </p:nvGraphicFramePr>
        <p:xfrm>
          <a:off x="247734" y="846808"/>
          <a:ext cx="11215257" cy="5949079"/>
        </p:xfrm>
        <a:graphic>
          <a:graphicData uri="http://schemas.openxmlformats.org/drawingml/2006/table">
            <a:tbl>
              <a:tblPr/>
              <a:tblGrid>
                <a:gridCol w="374435">
                  <a:extLst>
                    <a:ext uri="{9D8B030D-6E8A-4147-A177-3AD203B41FA5}">
                      <a16:colId xmlns:a16="http://schemas.microsoft.com/office/drawing/2014/main" val="1443776220"/>
                    </a:ext>
                  </a:extLst>
                </a:gridCol>
                <a:gridCol w="2253007">
                  <a:extLst>
                    <a:ext uri="{9D8B030D-6E8A-4147-A177-3AD203B41FA5}">
                      <a16:colId xmlns:a16="http://schemas.microsoft.com/office/drawing/2014/main" val="2335142962"/>
                    </a:ext>
                  </a:extLst>
                </a:gridCol>
                <a:gridCol w="631596">
                  <a:extLst>
                    <a:ext uri="{9D8B030D-6E8A-4147-A177-3AD203B41FA5}">
                      <a16:colId xmlns:a16="http://schemas.microsoft.com/office/drawing/2014/main" val="3579641050"/>
                    </a:ext>
                  </a:extLst>
                </a:gridCol>
                <a:gridCol w="697583">
                  <a:extLst>
                    <a:ext uri="{9D8B030D-6E8A-4147-A177-3AD203B41FA5}">
                      <a16:colId xmlns:a16="http://schemas.microsoft.com/office/drawing/2014/main" val="3184100217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736831508"/>
                    </a:ext>
                  </a:extLst>
                </a:gridCol>
                <a:gridCol w="707011">
                  <a:extLst>
                    <a:ext uri="{9D8B030D-6E8A-4147-A177-3AD203B41FA5}">
                      <a16:colId xmlns:a16="http://schemas.microsoft.com/office/drawing/2014/main" val="4166353052"/>
                    </a:ext>
                  </a:extLst>
                </a:gridCol>
                <a:gridCol w="669303">
                  <a:extLst>
                    <a:ext uri="{9D8B030D-6E8A-4147-A177-3AD203B41FA5}">
                      <a16:colId xmlns:a16="http://schemas.microsoft.com/office/drawing/2014/main" val="2509482077"/>
                    </a:ext>
                  </a:extLst>
                </a:gridCol>
                <a:gridCol w="502031">
                  <a:extLst>
                    <a:ext uri="{9D8B030D-6E8A-4147-A177-3AD203B41FA5}">
                      <a16:colId xmlns:a16="http://schemas.microsoft.com/office/drawing/2014/main" val="224994983"/>
                    </a:ext>
                  </a:extLst>
                </a:gridCol>
                <a:gridCol w="409482">
                  <a:extLst>
                    <a:ext uri="{9D8B030D-6E8A-4147-A177-3AD203B41FA5}">
                      <a16:colId xmlns:a16="http://schemas.microsoft.com/office/drawing/2014/main" val="884549601"/>
                    </a:ext>
                  </a:extLst>
                </a:gridCol>
                <a:gridCol w="1217073">
                  <a:extLst>
                    <a:ext uri="{9D8B030D-6E8A-4147-A177-3AD203B41FA5}">
                      <a16:colId xmlns:a16="http://schemas.microsoft.com/office/drawing/2014/main" val="2825141966"/>
                    </a:ext>
                  </a:extLst>
                </a:gridCol>
                <a:gridCol w="773465">
                  <a:extLst>
                    <a:ext uri="{9D8B030D-6E8A-4147-A177-3AD203B41FA5}">
                      <a16:colId xmlns:a16="http://schemas.microsoft.com/office/drawing/2014/main" val="3096166724"/>
                    </a:ext>
                  </a:extLst>
                </a:gridCol>
                <a:gridCol w="773465">
                  <a:extLst>
                    <a:ext uri="{9D8B030D-6E8A-4147-A177-3AD203B41FA5}">
                      <a16:colId xmlns:a16="http://schemas.microsoft.com/office/drawing/2014/main" val="1176212149"/>
                    </a:ext>
                  </a:extLst>
                </a:gridCol>
                <a:gridCol w="773465">
                  <a:extLst>
                    <a:ext uri="{9D8B030D-6E8A-4147-A177-3AD203B41FA5}">
                      <a16:colId xmlns:a16="http://schemas.microsoft.com/office/drawing/2014/main" val="1970338746"/>
                    </a:ext>
                  </a:extLst>
                </a:gridCol>
                <a:gridCol w="773465">
                  <a:extLst>
                    <a:ext uri="{9D8B030D-6E8A-4147-A177-3AD203B41FA5}">
                      <a16:colId xmlns:a16="http://schemas.microsoft.com/office/drawing/2014/main" val="2907566804"/>
                    </a:ext>
                  </a:extLst>
                </a:gridCol>
              </a:tblGrid>
              <a:tr h="78738">
                <a:tc>
                  <a:txBody>
                    <a:bodyPr/>
                    <a:lstStyle/>
                    <a:p>
                      <a:pPr algn="l" fontAlgn="b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ttbar 50MW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Unit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Collider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/>
                    </a:p>
                  </a:txBody>
                  <a:tcPr marL="1739" marR="1739" marT="173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1739" marR="1739" marT="173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Unit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Booster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60291"/>
                  </a:ext>
                </a:extLst>
              </a:tr>
              <a:tr h="78738">
                <a:tc>
                  <a:txBody>
                    <a:bodyPr/>
                    <a:lstStyle/>
                    <a:p>
                      <a:pPr algn="l" fontAlgn="b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40-80K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5-8K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2K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  <a:endParaRPr lang="en-US" sz="8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40-80K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5-8K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2K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561486"/>
                  </a:ext>
                </a:extLst>
              </a:tr>
              <a:tr h="174688"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5-cell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static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300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new 1.3GHz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static heat load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new 1.3GHz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static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140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26035"/>
                  </a:ext>
                </a:extLst>
              </a:tr>
              <a:tr h="174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HOM static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1.6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HOM static heat load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HOM static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045471"/>
                  </a:ext>
                </a:extLst>
              </a:tr>
              <a:tr h="174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Input coupler static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Input coupler static heat load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Input coupler static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93266"/>
                  </a:ext>
                </a:extLst>
              </a:tr>
              <a:tr h="174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dynamic heat load (RF)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252.08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Cavity dynamic heat load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Cavity dynamic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11.25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397533"/>
                  </a:ext>
                </a:extLst>
              </a:tr>
              <a:tr h="174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HOM dynamic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3.2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1.6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0.3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HOM dynamic heat load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HOM dynamic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0.3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85284"/>
                  </a:ext>
                </a:extLst>
              </a:tr>
              <a:tr h="2434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Input coupler dynamic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60.5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15.1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2.5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input coupler dynamic heat load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input coupler dynamic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11.5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1.1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571656"/>
                  </a:ext>
                </a:extLst>
              </a:tr>
              <a:tr h="2318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 cell: Module dynamic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63.7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16.7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254.88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1.3 GHz 8x9-cell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Module dynamic heat load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1.3 GHz 8x9-cell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Module dynamic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11.8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1.3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11.35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425485"/>
                  </a:ext>
                </a:extLst>
              </a:tr>
              <a:tr h="2318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 cell: Each Module total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369.3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79.5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267.18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new 1.3 GHz 8x9-cell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Each Module total heat load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new 1.3 GHz 8x9-cell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Each Module total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167.8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29.3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15.15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12640"/>
                  </a:ext>
                </a:extLst>
              </a:tr>
              <a:tr h="1552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 cell: Cryomodule number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new 1.3 GHz 8x9-cell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Cryomodule number 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new 1.3 GHz 8x9-cell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Cryomodule number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361823"/>
                  </a:ext>
                </a:extLst>
              </a:tr>
              <a:tr h="1506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 cell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EVB heat loss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EVB heat loss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EVB heat loss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1813"/>
                  </a:ext>
                </a:extLst>
              </a:tr>
              <a:tr h="1506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 cell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EVB number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EVB number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EVB number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551467"/>
                  </a:ext>
                </a:extLst>
              </a:tr>
              <a:tr h="155292"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2-cell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static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300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original 1.3GHz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static heat load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original 1.3GHz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static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140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022599"/>
                  </a:ext>
                </a:extLst>
              </a:tr>
              <a:tr h="1552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HOM static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2.4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HOM static heat load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HOM static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264134"/>
                  </a:ext>
                </a:extLst>
              </a:tr>
              <a:tr h="1552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Input coupler static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0.3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Input coupler static heat load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Input coupler static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16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553977"/>
                  </a:ext>
                </a:extLst>
              </a:tr>
              <a:tr h="1552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dynamic heat load (RF)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126.78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Cavity dynamic heat load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Cavity dynamic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4.5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405135"/>
                  </a:ext>
                </a:extLst>
              </a:tr>
              <a:tr h="1552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HOM dynamic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1.9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0.9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HOM dynamic heat load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HOM dynamic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839851"/>
                  </a:ext>
                </a:extLst>
              </a:tr>
              <a:tr h="2318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Input coupler dynamic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34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8.5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1.4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input coupler dynamic heat load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Predicted module input coupler dynamic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(W/module)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6.7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0.7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411132"/>
                  </a:ext>
                </a:extLst>
              </a:tr>
              <a:tr h="2318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 cell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Module dynamic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35.9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9.4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128.38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1.3 GHz 8x9-cell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Module dynamic heat load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1.3 GHz 8x9-cell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Module dynamic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4.6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022324"/>
                  </a:ext>
                </a:extLst>
              </a:tr>
              <a:tr h="1552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 cell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Each Module total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344.3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73.6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140.78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1.3 GHz 8x9-cell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Each Module total heat load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1.3 GHz 8x9-cell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Each Module total heat load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162.8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28.7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8.4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211177"/>
                  </a:ext>
                </a:extLst>
              </a:tr>
              <a:tr h="1552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 cell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Cryomodule number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1.3 GHz 8x9-cell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Cryomodule number 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1.3 GHz 8x9-cell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Cryomodule number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536326"/>
                  </a:ext>
                </a:extLst>
              </a:tr>
              <a:tr h="1506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 cell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EVB heat loss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EVB heat loss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EVB heat loss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838827"/>
                  </a:ext>
                </a:extLst>
              </a:tr>
              <a:tr h="1506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 cell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：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EVB number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56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CN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EVB number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EVB number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653182"/>
                  </a:ext>
                </a:extLst>
              </a:tr>
              <a:tr h="150669">
                <a:tc>
                  <a:txBody>
                    <a:bodyPr/>
                    <a:lstStyle/>
                    <a:p>
                      <a:pPr algn="l" fontAlgn="b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MDVB heat loss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MDVB heat loss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MDVB heat loss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964532"/>
                  </a:ext>
                </a:extLst>
              </a:tr>
              <a:tr h="150669">
                <a:tc>
                  <a:txBody>
                    <a:bodyPr/>
                    <a:lstStyle/>
                    <a:p>
                      <a:pPr algn="l" fontAlgn="b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MDVB number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MDVB number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MDVB number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-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009325"/>
                  </a:ext>
                </a:extLst>
              </a:tr>
              <a:tr h="155292">
                <a:tc>
                  <a:txBody>
                    <a:bodyPr/>
                    <a:lstStyle/>
                    <a:p>
                      <a:pPr algn="l" fontAlgn="b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Total cryogenic transfer line length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968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968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968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  <a:endParaRPr lang="en-US" altLang="zh-CN" sz="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Total cryogenic transfer line length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Total cryogenic transfer line length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712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712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712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453631"/>
                  </a:ext>
                </a:extLst>
              </a:tr>
              <a:tr h="155292">
                <a:tc>
                  <a:txBody>
                    <a:bodyPr/>
                    <a:lstStyle/>
                    <a:p>
                      <a:pPr algn="l" fontAlgn="b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cryogenic transfer line  heat loss per meter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W/m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0.5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0.3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cryogenic transfer line  heat loss per meter 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cryogenic transfer line  heat loss per meter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W/m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0.5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0.3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466621"/>
                  </a:ext>
                </a:extLst>
              </a:tr>
              <a:tr h="155292">
                <a:tc>
                  <a:txBody>
                    <a:bodyPr/>
                    <a:lstStyle/>
                    <a:p>
                      <a:pPr algn="l" fontAlgn="b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Total cryogenic transfer line  heat loss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1936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484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290.4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Total cryogenic transfer line  heat loss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Total cryogenic transfer line  heat loss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1424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356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213.6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810661"/>
                  </a:ext>
                </a:extLst>
              </a:tr>
              <a:tr h="150669">
                <a:tc>
                  <a:txBody>
                    <a:bodyPr/>
                    <a:lstStyle/>
                    <a:p>
                      <a:pPr algn="l" fontAlgn="b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Total heat load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kW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44.94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9.86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21.68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Total heat load 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Total heat load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kW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11.75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2.48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1.18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90592"/>
                  </a:ext>
                </a:extLst>
              </a:tr>
              <a:tr h="155292">
                <a:tc>
                  <a:txBody>
                    <a:bodyPr/>
                    <a:lstStyle/>
                    <a:p>
                      <a:pPr algn="l" fontAlgn="b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Overall net cryogenic capacity multiplier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1.54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1.54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1.54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Overall net cryogenic capacity multiplier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Overall net cryogenic capacity multiplier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1.54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1.54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1.54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915602"/>
                  </a:ext>
                </a:extLst>
              </a:tr>
              <a:tr h="155292">
                <a:tc>
                  <a:txBody>
                    <a:bodyPr/>
                    <a:lstStyle/>
                    <a:p>
                      <a:pPr algn="l" fontAlgn="b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4.5K  equiv. heat load with multiplier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kW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5.19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13.67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106.83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4.5K  equiv. heat load with multiplier</a:t>
                      </a:r>
                      <a:endParaRPr lang="zh-CN" altLang="en-US"/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4.5K  equiv. heat load with multiplier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kW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1.36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3.43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5.81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560758"/>
                  </a:ext>
                </a:extLst>
              </a:tr>
              <a:tr h="155292">
                <a:tc>
                  <a:txBody>
                    <a:bodyPr/>
                    <a:lstStyle/>
                    <a:p>
                      <a:pPr algn="l" fontAlgn="b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4.5K equiv. heat load with multiplier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kW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125.69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  <a:endParaRPr lang="en-US" altLang="zh-CN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 dirty="0"/>
                    </a:p>
                  </a:txBody>
                  <a:tcPr marL="1739" marR="1739" marT="173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1739" marR="1739" marT="173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kW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10.60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571085"/>
                  </a:ext>
                </a:extLst>
              </a:tr>
              <a:tr h="155292">
                <a:tc>
                  <a:txBody>
                    <a:bodyPr/>
                    <a:lstStyle/>
                    <a:p>
                      <a:pPr algn="l" fontAlgn="b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Total 4.5K equiv. heat load with multiplier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kW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136.29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957057"/>
                  </a:ext>
                </a:extLst>
              </a:tr>
              <a:tr h="155292">
                <a:tc>
                  <a:txBody>
                    <a:bodyPr/>
                    <a:lstStyle/>
                    <a:p>
                      <a:pPr algn="l" fontAlgn="b"/>
                      <a:endParaRPr lang="zh-CN" altLang="en-US" sz="7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Installed power (COP(219W/1W))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27.53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CN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CN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1739" marR="1739" marT="173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Installed power (COP(219W/1W))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MW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2.32 </a:t>
                      </a:r>
                    </a:p>
                  </a:txBody>
                  <a:tcPr marL="1739" marR="1739" marT="1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377986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C1005E12-9041-4C88-B6DF-41106C2224EC}"/>
              </a:ext>
            </a:extLst>
          </p:cNvPr>
          <p:cNvSpPr txBox="1"/>
          <p:nvPr/>
        </p:nvSpPr>
        <p:spPr>
          <a:xfrm>
            <a:off x="2274518" y="76200"/>
            <a:ext cx="7642961" cy="752474"/>
          </a:xfrm>
          <a:prstGeom prst="rect">
            <a:avLst/>
          </a:prstGeom>
          <a:noFill/>
          <a:ln>
            <a:noFill/>
          </a:ln>
        </p:spPr>
        <p:txBody>
          <a:bodyPr vert="horz" lIns="92027" tIns="47854" rIns="92027" bIns="47854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1pPr>
            <a:lvl2pPr marL="631825" indent="-242888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marL="973137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marL="1362075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marL="1752600" indent="-193675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9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</a:lstStyle>
          <a:p>
            <a:pPr marL="0" marR="0" lvl="0" indent="0" algn="ctr" defTabSz="10972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1097280" algn="l"/>
                <a:tab pos="2194560" algn="l"/>
                <a:tab pos="3291840" algn="l"/>
                <a:tab pos="4389120" algn="l"/>
                <a:tab pos="5486400" algn="l"/>
                <a:tab pos="6583680" algn="l"/>
                <a:tab pos="7680960" algn="l"/>
                <a:tab pos="8778240" algn="l"/>
                <a:tab pos="9875520" algn="l"/>
                <a:tab pos="10972800" algn="l"/>
                <a:tab pos="12070080" algn="l"/>
              </a:tabLst>
              <a:defRPr/>
            </a:pPr>
            <a:r>
              <a:rPr lang="en-US" altLang="zh-CN" sz="3600" b="1" spc="-6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  <a:ea typeface="微软雅黑"/>
              </a:rPr>
              <a:t>ttbar 50MW Heat Loads</a:t>
            </a:r>
            <a:endParaRPr kumimoji="0" lang="zh-CN" altLang="en-US" sz="3600" b="1" i="0" u="none" strike="noStrike" kern="1200" cap="none" spc="-6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微软雅黑"/>
              <a:cs typeface="+mn-cs"/>
              <a:sym typeface="Arial" pitchFamily="34" charset="0"/>
            </a:endParaRP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B1E0BC13-9A81-4F1C-ACA5-E49EA8FDA61E}"/>
              </a:ext>
            </a:extLst>
          </p:cNvPr>
          <p:cNvSpPr/>
          <p:nvPr/>
        </p:nvSpPr>
        <p:spPr>
          <a:xfrm>
            <a:off x="7780000" y="6303387"/>
            <a:ext cx="356135" cy="274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925805-729D-40E6-A0D0-6FAB7D71F702}"/>
              </a:ext>
            </a:extLst>
          </p:cNvPr>
          <p:cNvSpPr txBox="1"/>
          <p:nvPr/>
        </p:nvSpPr>
        <p:spPr>
          <a:xfrm>
            <a:off x="8321485" y="6283440"/>
            <a:ext cx="3423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zh-CN" altLang="en-US" sz="1800" b="0" i="0" strike="noStrike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1800" b="0" i="0" strike="noStrike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12×15kW@4.5K</a:t>
            </a:r>
            <a:r>
              <a:rPr lang="zh-CN" altLang="en-US" sz="1800" b="0" i="0" strike="noStrike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制冷机</a:t>
            </a:r>
          </a:p>
        </p:txBody>
      </p:sp>
    </p:spTree>
    <p:extLst>
      <p:ext uri="{BB962C8B-B14F-4D97-AF65-F5344CB8AC3E}">
        <p14:creationId xmlns:p14="http://schemas.microsoft.com/office/powerpoint/2010/main" val="2189968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</a:extraClrScheme>
    <a:extraClrScheme>
      <a:clrScheme name="Default Color Scheme 2">
        <a:dk1>
          <a:srgbClr val="FFFFFF"/>
        </a:dk1>
        <a:lt1>
          <a:srgbClr val="0000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</a:extraClrScheme>
    <a:extraClrScheme>
      <a:clrScheme name="Default Color Scheme 3">
        <a:dk1>
          <a:srgbClr val="000000"/>
        </a:dk1>
        <a:lt1>
          <a:srgbClr val="FFFFCC"/>
        </a:lt1>
        <a:dk2>
          <a:srgbClr val="6666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</a:extraClrScheme>
    <a:extraClrScheme>
      <a:clrScheme name="Default Color Scheme 4">
        <a:dk1>
          <a:srgbClr val="000000"/>
        </a:dk1>
        <a:lt1>
          <a:srgbClr val="FFFFFF"/>
        </a:lt1>
        <a:dk2>
          <a:srgbClr val="333333"/>
        </a:dk2>
        <a:lt2>
          <a:srgbClr val="00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</a:extraClrScheme>
    <a:extraClrScheme>
      <a:clrScheme name="Default Color Scheme 5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</a:extraClrScheme>
    <a:extraClrScheme>
      <a:clrScheme name="Default Color Scheme 6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</a:extraClrScheme>
    <a:extraClrScheme>
      <a:clrScheme name="Default Color Scheme 7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</a:extraClrScheme>
    <a:extraClrScheme>
      <a:clrScheme name="Default Color Scheme 2">
        <a:dk1>
          <a:srgbClr val="FFFFFF"/>
        </a:dk1>
        <a:lt1>
          <a:srgbClr val="0000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</a:extraClrScheme>
    <a:extraClrScheme>
      <a:clrScheme name="Default Color Scheme 3">
        <a:dk1>
          <a:srgbClr val="000000"/>
        </a:dk1>
        <a:lt1>
          <a:srgbClr val="FFFFCC"/>
        </a:lt1>
        <a:dk2>
          <a:srgbClr val="6666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</a:extraClrScheme>
    <a:extraClrScheme>
      <a:clrScheme name="Default Color Scheme 4">
        <a:dk1>
          <a:srgbClr val="000000"/>
        </a:dk1>
        <a:lt1>
          <a:srgbClr val="FFFFFF"/>
        </a:lt1>
        <a:dk2>
          <a:srgbClr val="333333"/>
        </a:dk2>
        <a:lt2>
          <a:srgbClr val="000000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</a:extraClrScheme>
    <a:extraClrScheme>
      <a:clrScheme name="Default Color Scheme 5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</a:extraClrScheme>
    <a:extraClrScheme>
      <a:clrScheme name="Default Color Scheme 6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</a:extraClrScheme>
    <a:extraClrScheme>
      <a:clrScheme name="Default Color Scheme 7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</a:extraClrScheme>
  </a:extraClrScheme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114547</TotalTime>
  <Words>3778</Words>
  <Application>Microsoft Office PowerPoint</Application>
  <PresentationFormat>宽屏</PresentationFormat>
  <Paragraphs>1770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等线</vt:lpstr>
      <vt:lpstr>黑体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Office 主题</vt:lpstr>
      <vt:lpstr>1_Office 主题</vt:lpstr>
      <vt:lpstr>4_Office 主题</vt:lpstr>
      <vt:lpstr>PowerPoint 演示文稿</vt:lpstr>
      <vt:lpstr>CEPC Cryogenic System Brief Introduction</vt:lpstr>
      <vt:lpstr>CEPC Cryogenic System Brief Introduction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Simulation of CEPC project</dc:title>
  <dc:creator>[葛锐]</dc:creator>
  <cp:lastModifiedBy>Li Mei</cp:lastModifiedBy>
  <cp:revision>1510</cp:revision>
  <dcterms:created xsi:type="dcterms:W3CDTF">2019-07-08T06:55:01Z</dcterms:created>
  <dcterms:modified xsi:type="dcterms:W3CDTF">2023-08-16T03:32:15Z</dcterms:modified>
</cp:coreProperties>
</file>