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53" r:id="rId2"/>
    <p:sldId id="954" r:id="rId3"/>
    <p:sldId id="910" r:id="rId4"/>
    <p:sldId id="923" r:id="rId5"/>
    <p:sldId id="358" r:id="rId6"/>
    <p:sldId id="956" r:id="rId7"/>
    <p:sldId id="276" r:id="rId8"/>
    <p:sldId id="277" r:id="rId9"/>
    <p:sldId id="962" r:id="rId10"/>
    <p:sldId id="955" r:id="rId11"/>
    <p:sldId id="350" r:id="rId12"/>
    <p:sldId id="959" r:id="rId13"/>
    <p:sldId id="356" r:id="rId14"/>
    <p:sldId id="912" r:id="rId15"/>
    <p:sldId id="958" r:id="rId16"/>
    <p:sldId id="321" r:id="rId17"/>
    <p:sldId id="960" r:id="rId18"/>
    <p:sldId id="961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3399"/>
    <a:srgbClr val="0070C0"/>
    <a:srgbClr val="E6E6E6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6996" autoAdjust="0"/>
  </p:normalViewPr>
  <p:slideViewPr>
    <p:cSldViewPr>
      <p:cViewPr varScale="1">
        <p:scale>
          <a:sx n="100" d="100"/>
          <a:sy n="100" d="100"/>
        </p:scale>
        <p:origin x="14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10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11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2377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12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73386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13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1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14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26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15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1404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16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5986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17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9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18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7524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8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4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44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5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5792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6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0877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7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982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8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4424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8607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pPr/>
              <a:t>10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5957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04F-8AD4-479F-AEA8-8482ADD4E909}" type="datetime1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12-16. June. 2023, </a:t>
            </a:r>
            <a:r>
              <a:rPr lang="en-US" altLang="zh-CN" dirty="0" err="1"/>
              <a:t>Hongkong</a:t>
            </a:r>
            <a:r>
              <a:rPr lang="en-US" altLang="zh-CN" dirty="0"/>
              <a:t>, 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169-62AA-4FF9-9A8A-C7359445FABC}" type="datetime1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12-16. June. 2023, </a:t>
            </a:r>
            <a:r>
              <a:rPr lang="en-US" altLang="zh-CN" dirty="0" err="1"/>
              <a:t>Hongkong</a:t>
            </a:r>
            <a:r>
              <a:rPr lang="en-US" altLang="zh-CN" dirty="0"/>
              <a:t>, CEPC Accelerator TDR International Review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0F47-47A5-4280-96FB-C46B9C8A3E02}" type="datetime1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12-16. June. 2023, </a:t>
            </a:r>
            <a:r>
              <a:rPr lang="en-US" altLang="zh-CN" dirty="0" err="1"/>
              <a:t>Hongkong</a:t>
            </a:r>
            <a:r>
              <a:rPr lang="en-US" altLang="zh-CN" dirty="0"/>
              <a:t>, CEPC Accelerator TDR International Review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1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EDA7-7C90-4D61-AB9A-8B453C17719B}" type="datetime1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9587856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000" dirty="0">
                <a:solidFill>
                  <a:srgbClr val="C00000"/>
                </a:solidFill>
                <a:cs typeface="Arial" panose="020B0604020202020204" pitchFamily="34" charset="0"/>
              </a:rPr>
              <a:t>Cost of CEPC auxiliary facilities</a:t>
            </a:r>
            <a:endParaRPr lang="zh-CN" altLang="en-US" sz="5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"/>
                <a:ea typeface="微软雅黑" panose="020B0503020204020204" pitchFamily="34" charset="-122"/>
              </a:rPr>
              <a:t>Huang </a:t>
            </a:r>
            <a:r>
              <a:rPr lang="en-US" altLang="zh-CN" sz="2800" b="1" dirty="0" err="1">
                <a:latin typeface="ar"/>
                <a:ea typeface="微软雅黑" panose="020B0503020204020204" pitchFamily="34" charset="-122"/>
              </a:rPr>
              <a:t>Jinshu</a:t>
            </a:r>
            <a:r>
              <a:rPr lang="en-US" altLang="zh-CN" sz="2800" b="1" dirty="0">
                <a:latin typeface="ar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9B7EE4A-C5EC-4B92-9A54-B2C92843A232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Colling water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8661EF-46B1-4C12-A945-202730D89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" y="1124744"/>
            <a:ext cx="12020863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5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106857" y="1196752"/>
            <a:ext cx="6019101" cy="535537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Estimated cooling loads of HVAC</a:t>
            </a: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Ring tunnel: 14MW </a:t>
            </a: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Service buildings: (200W/m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28MW</a:t>
            </a:r>
          </a:p>
          <a:p>
            <a:pPr marL="393192" lvl="1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Total: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42MW</a:t>
            </a:r>
          </a:p>
          <a:p>
            <a:pPr marL="274638" indent="-274638"/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Coolant for air conditioning: chilled water</a:t>
            </a:r>
          </a:p>
          <a:p>
            <a:pPr marL="667512" lvl="2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1"/>
          <p:cNvSpPr txBox="1">
            <a:spLocks/>
          </p:cNvSpPr>
          <p:nvPr/>
        </p:nvSpPr>
        <p:spPr>
          <a:xfrm>
            <a:off x="6212034" y="3360752"/>
            <a:ext cx="6019101" cy="556123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0721"/>
              </p:ext>
            </p:extLst>
          </p:nvPr>
        </p:nvGraphicFramePr>
        <p:xfrm>
          <a:off x="6673653" y="1230174"/>
          <a:ext cx="5219208" cy="18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2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parameter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27">
                <a:tc>
                  <a:txBody>
                    <a:bodyPr/>
                    <a:lstStyle/>
                    <a:p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cooling load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chilled</a:t>
                      </a:r>
                      <a:r>
                        <a:rPr lang="en-US" altLang="zh-CN" sz="16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</a:t>
                      </a:r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rate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altLang="zh-CN" sz="1600" b="0" i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7223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27">
                <a:tc>
                  <a:txBody>
                    <a:bodyPr/>
                    <a:lstStyle/>
                    <a:p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cooling tower water flow rate 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altLang="zh-CN" sz="1600" b="0" i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8667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27">
                <a:tc>
                  <a:txBody>
                    <a:bodyPr/>
                    <a:lstStyle/>
                    <a:p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capacity of cooling towers 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64E2472F-98F7-470E-8E9F-22005A60A731}"/>
              </a:ext>
            </a:extLst>
          </p:cNvPr>
          <p:cNvSpPr txBox="1"/>
          <p:nvPr/>
        </p:nvSpPr>
        <p:spPr>
          <a:xfrm>
            <a:off x="623392" y="116632"/>
            <a:ext cx="1166529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Heating Ventilation and Air Conditioning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DAAD6AFC-71E2-444D-A477-FCEA5FD3B592}"/>
              </a:ext>
            </a:extLst>
          </p:cNvPr>
          <p:cNvSpPr txBox="1">
            <a:spLocks/>
          </p:cNvSpPr>
          <p:nvPr/>
        </p:nvSpPr>
        <p:spPr>
          <a:xfrm>
            <a:off x="106857" y="3212976"/>
            <a:ext cx="6480720" cy="556123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/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Air-conditioning system in tunnel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ring tunnel is divided into 32 independent sections.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Each shaft serves as a ventilation and exhaust channel for the underground main ring tunnel, and a ventilation pipe and a smoke exhaust pipe are arranged therein.</a:t>
            </a: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3" descr="主环隧道通风排烟系统图_20191108 Model (1).pdf - Adobe Acrobat Pro">
            <a:extLst>
              <a:ext uri="{FF2B5EF4-FFF2-40B4-BE49-F238E27FC236}">
                <a16:creationId xmlns:a16="http://schemas.microsoft.com/office/drawing/2014/main" id="{25CE5AF6-19FB-483B-9418-83EE6C0EC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5836" r="2593"/>
          <a:stretch/>
        </p:blipFill>
        <p:spPr>
          <a:xfrm>
            <a:off x="6673653" y="3360751"/>
            <a:ext cx="5343327" cy="3159665"/>
          </a:xfrm>
        </p:spPr>
      </p:pic>
    </p:spTree>
    <p:extLst>
      <p:ext uri="{BB962C8B-B14F-4D97-AF65-F5344CB8AC3E}">
        <p14:creationId xmlns:p14="http://schemas.microsoft.com/office/powerpoint/2010/main" val="16473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1"/>
          <p:cNvSpPr txBox="1">
            <a:spLocks/>
          </p:cNvSpPr>
          <p:nvPr/>
        </p:nvSpPr>
        <p:spPr>
          <a:xfrm>
            <a:off x="6212034" y="3360752"/>
            <a:ext cx="6019101" cy="556123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E2472F-98F7-470E-8E9F-22005A60A731}"/>
              </a:ext>
            </a:extLst>
          </p:cNvPr>
          <p:cNvSpPr txBox="1"/>
          <p:nvPr/>
        </p:nvSpPr>
        <p:spPr>
          <a:xfrm>
            <a:off x="623392" y="116632"/>
            <a:ext cx="1166529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Heating Ventilation and Air Conditioning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B112C3-0CB6-462F-BCD6-E91F58C2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11665296" cy="53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316360" y="1277148"/>
            <a:ext cx="6527517" cy="546844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E14A282F-AD26-4AE4-8A45-E08F13CDF607}"/>
              </a:ext>
            </a:extLst>
          </p:cNvPr>
          <p:cNvSpPr txBox="1">
            <a:spLocks/>
          </p:cNvSpPr>
          <p:nvPr/>
        </p:nvSpPr>
        <p:spPr>
          <a:xfrm>
            <a:off x="335360" y="3714985"/>
            <a:ext cx="4748925" cy="379978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spcBef>
                <a:spcPts val="600"/>
              </a:spcBef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0E4C36F1-1CDF-4E9C-A7C7-80774C9354BC}"/>
              </a:ext>
            </a:extLst>
          </p:cNvPr>
          <p:cNvSpPr txBox="1">
            <a:spLocks/>
          </p:cNvSpPr>
          <p:nvPr/>
        </p:nvSpPr>
        <p:spPr>
          <a:xfrm>
            <a:off x="623392" y="2032397"/>
            <a:ext cx="5256584" cy="434893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72E36E-ABF2-492E-9A70-0B4CA7213105}"/>
              </a:ext>
            </a:extLst>
          </p:cNvPr>
          <p:cNvSpPr txBox="1"/>
          <p:nvPr/>
        </p:nvSpPr>
        <p:spPr>
          <a:xfrm>
            <a:off x="1055440" y="129126"/>
            <a:ext cx="108012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Compressed air system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B6CDAE-044E-49B3-AA74-DDB7779CF9A0}"/>
              </a:ext>
            </a:extLst>
          </p:cNvPr>
          <p:cNvSpPr/>
          <p:nvPr/>
        </p:nvSpPr>
        <p:spPr>
          <a:xfrm>
            <a:off x="-35274" y="1590061"/>
            <a:ext cx="5915250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Key requirements and parameters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Centralized compressed air station:</a:t>
            </a:r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</a:p>
          <a:p>
            <a:pPr marL="0"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-- Operating Pressure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0.6~0.8MPa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-- Single Plant Capacity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10Nm3/h</a:t>
            </a:r>
          </a:p>
          <a:p>
            <a:pPr marL="0"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-- Particle Removal Efficiency: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99.97%</a:t>
            </a:r>
          </a:p>
          <a:p>
            <a:pPr marL="0"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-- Pressure Dewpoint Temp.: -40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-- Oil Content: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0.01ppm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Centralized air cooling station: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D5AC45-A004-4D71-94F6-33F8AF9A9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49" y="1305529"/>
            <a:ext cx="668522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995AF59-8ABC-44E4-A75A-7CA5B48EE50A}"/>
              </a:ext>
            </a:extLst>
          </p:cNvPr>
          <p:cNvSpPr txBox="1"/>
          <p:nvPr/>
        </p:nvSpPr>
        <p:spPr>
          <a:xfrm>
            <a:off x="1055440" y="129126"/>
            <a:ext cx="108012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Fire protection and water supply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8FC186-E44D-4E8C-80CD-531C678AE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7" y="1196752"/>
            <a:ext cx="11606266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995AF59-8ABC-44E4-A75A-7CA5B48EE50A}"/>
              </a:ext>
            </a:extLst>
          </p:cNvPr>
          <p:cNvSpPr txBox="1"/>
          <p:nvPr/>
        </p:nvSpPr>
        <p:spPr>
          <a:xfrm>
            <a:off x="1055440" y="129126"/>
            <a:ext cx="108012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Summary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7F3819-4FA6-4EA4-8A5A-3FBF47401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154675"/>
            <a:ext cx="8784976" cy="37910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6A1C37C-D2C9-41FC-947D-0494B343BBB2}"/>
              </a:ext>
            </a:extLst>
          </p:cNvPr>
          <p:cNvSpPr/>
          <p:nvPr/>
        </p:nvSpPr>
        <p:spPr>
          <a:xfrm>
            <a:off x="119336" y="5013176"/>
            <a:ext cx="11521280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cost of CEPC auxiliary facility are compiled according to the design scheme in the TDR.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Reserves and any unforeseen installation costs are charged at a rate of 10%.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 recent years, the prices of major materials have fluctuated greatly, which has brought great difficulties to the preparation of the cost.</a:t>
            </a:r>
          </a:p>
        </p:txBody>
      </p:sp>
    </p:spTree>
    <p:extLst>
      <p:ext uri="{BB962C8B-B14F-4D97-AF65-F5344CB8AC3E}">
        <p14:creationId xmlns:p14="http://schemas.microsoft.com/office/powerpoint/2010/main" val="27984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19536" y="2353112"/>
            <a:ext cx="7969396" cy="2151776"/>
          </a:xfrm>
        </p:spPr>
        <p:txBody>
          <a:bodyPr rtlCol="0"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CN" sz="5000" b="1" kern="1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 for your attention!</a:t>
            </a:r>
            <a:b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内容占位符 1"/>
          <p:cNvSpPr txBox="1">
            <a:spLocks/>
          </p:cNvSpPr>
          <p:nvPr/>
        </p:nvSpPr>
        <p:spPr>
          <a:xfrm>
            <a:off x="272642" y="1317737"/>
            <a:ext cx="10885896" cy="55402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lnSpc>
                <a:spcPct val="150000"/>
              </a:lnSpc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272642" y="1317737"/>
            <a:ext cx="10885896" cy="55402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lnSpc>
                <a:spcPct val="150000"/>
              </a:lnSpc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90C6C0-6A44-4658-9995-20CB7181F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" y="1283755"/>
            <a:ext cx="5291448" cy="21729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AFDB3A-DC96-4681-BE01-F1A1F5812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60" y="4074299"/>
            <a:ext cx="5488326" cy="1878066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AF4A90DC-7FE1-459C-AE44-2404087B4F07}"/>
              </a:ext>
            </a:extLst>
          </p:cNvPr>
          <p:cNvSpPr txBox="1">
            <a:spLocks/>
          </p:cNvSpPr>
          <p:nvPr/>
        </p:nvSpPr>
        <p:spPr>
          <a:xfrm>
            <a:off x="1931322" y="3633208"/>
            <a:ext cx="1991374" cy="44109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Copper-2018</a:t>
            </a:r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80E55650-C230-4AB3-A6B5-10730A21A54B}"/>
              </a:ext>
            </a:extLst>
          </p:cNvPr>
          <p:cNvSpPr txBox="1">
            <a:spLocks/>
          </p:cNvSpPr>
          <p:nvPr/>
        </p:nvSpPr>
        <p:spPr>
          <a:xfrm>
            <a:off x="8294944" y="6123161"/>
            <a:ext cx="1943810" cy="5749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Copper-2022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39A102C-A0E9-44A0-9C82-CE7B24E84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362300"/>
            <a:ext cx="5347121" cy="1590065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046D30FC-BB87-48B2-A201-5D98D692AEA0}"/>
              </a:ext>
            </a:extLst>
          </p:cNvPr>
          <p:cNvSpPr txBox="1">
            <a:spLocks/>
          </p:cNvSpPr>
          <p:nvPr/>
        </p:nvSpPr>
        <p:spPr>
          <a:xfrm>
            <a:off x="2030248" y="6123161"/>
            <a:ext cx="1991374" cy="44109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Copper-2020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CA3B059-0695-4F0E-9F74-DCD7BAAAF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46" y="1397046"/>
            <a:ext cx="5488326" cy="2033679"/>
          </a:xfrm>
          <a:prstGeom prst="rect">
            <a:avLst/>
          </a:prstGeom>
        </p:spPr>
      </p:pic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C179C101-8C49-4936-B65F-C084D34379D6}"/>
              </a:ext>
            </a:extLst>
          </p:cNvPr>
          <p:cNvSpPr txBox="1">
            <a:spLocks/>
          </p:cNvSpPr>
          <p:nvPr/>
        </p:nvSpPr>
        <p:spPr>
          <a:xfrm>
            <a:off x="8111773" y="3531966"/>
            <a:ext cx="1991374" cy="44109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Copper-2021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DA5DD2-B2EB-4A34-AD31-87D0680EBB7E}"/>
              </a:ext>
            </a:extLst>
          </p:cNvPr>
          <p:cNvSpPr txBox="1"/>
          <p:nvPr/>
        </p:nvSpPr>
        <p:spPr>
          <a:xfrm>
            <a:off x="911424" y="173423"/>
            <a:ext cx="108012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Back-up</a:t>
            </a:r>
            <a:endParaRPr lang="zh-CN" altLang="en-US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272642" y="1317737"/>
            <a:ext cx="10885896" cy="55402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lnSpc>
                <a:spcPct val="150000"/>
              </a:lnSpc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DA5DD2-B2EB-4A34-AD31-87D0680EBB7E}"/>
              </a:ext>
            </a:extLst>
          </p:cNvPr>
          <p:cNvSpPr txBox="1"/>
          <p:nvPr/>
        </p:nvSpPr>
        <p:spPr>
          <a:xfrm>
            <a:off x="525958" y="217743"/>
            <a:ext cx="108012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Back-up</a:t>
            </a:r>
            <a:endParaRPr lang="zh-CN" altLang="en-US" sz="32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BAAE033A-8E5F-49AE-8C81-81234897604D}"/>
              </a:ext>
            </a:extLst>
          </p:cNvPr>
          <p:cNvSpPr txBox="1">
            <a:spLocks/>
          </p:cNvSpPr>
          <p:nvPr/>
        </p:nvSpPr>
        <p:spPr>
          <a:xfrm>
            <a:off x="2059549" y="3327759"/>
            <a:ext cx="1991374" cy="44109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NI-2018</a:t>
            </a:r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4FFF4A27-E05C-4DF5-9FCE-180270A97FCF}"/>
              </a:ext>
            </a:extLst>
          </p:cNvPr>
          <p:cNvSpPr txBox="1">
            <a:spLocks/>
          </p:cNvSpPr>
          <p:nvPr/>
        </p:nvSpPr>
        <p:spPr>
          <a:xfrm>
            <a:off x="7829204" y="5797597"/>
            <a:ext cx="1943810" cy="5749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NI-2022</a:t>
            </a:r>
          </a:p>
        </p:txBody>
      </p: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9E4205D4-445E-40CC-A520-71E1825F20F1}"/>
              </a:ext>
            </a:extLst>
          </p:cNvPr>
          <p:cNvSpPr txBox="1">
            <a:spLocks/>
          </p:cNvSpPr>
          <p:nvPr/>
        </p:nvSpPr>
        <p:spPr>
          <a:xfrm>
            <a:off x="2059549" y="5797597"/>
            <a:ext cx="1991374" cy="44109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NI-2021</a:t>
            </a:r>
          </a:p>
        </p:txBody>
      </p:sp>
      <p:sp>
        <p:nvSpPr>
          <p:cNvPr id="19" name="内容占位符 1">
            <a:extLst>
              <a:ext uri="{FF2B5EF4-FFF2-40B4-BE49-F238E27FC236}">
                <a16:creationId xmlns:a16="http://schemas.microsoft.com/office/drawing/2014/main" id="{7632D630-7166-48B0-97D0-BD003401D0D8}"/>
              </a:ext>
            </a:extLst>
          </p:cNvPr>
          <p:cNvSpPr txBox="1">
            <a:spLocks/>
          </p:cNvSpPr>
          <p:nvPr/>
        </p:nvSpPr>
        <p:spPr>
          <a:xfrm>
            <a:off x="7829204" y="3208454"/>
            <a:ext cx="1991374" cy="44109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NI-2020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6452118-7033-413D-9C78-D86A04D5B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7" y="1183683"/>
            <a:ext cx="5496878" cy="19298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539FD3-79D2-4E11-96EC-9EAFA0BE8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17" y="1223260"/>
            <a:ext cx="5366526" cy="18507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477F5E6-3D49-46D2-9257-C98FC3E02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9" y="3744435"/>
            <a:ext cx="5264388" cy="192988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7EA81C3-6321-42CA-81AB-DD2A1A097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46" y="3696413"/>
            <a:ext cx="5201015" cy="19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5245" y="1554527"/>
            <a:ext cx="1057857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 facilities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Electric engineering </a:t>
            </a:r>
          </a:p>
          <a:p>
            <a:pPr lvl="1">
              <a:lnSpc>
                <a:spcPct val="12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Cooling water system </a:t>
            </a:r>
            <a:endParaRPr lang="zh-CN" altLang="en-US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HVAC </a:t>
            </a:r>
          </a:p>
          <a:p>
            <a:pPr lvl="1">
              <a:lnSpc>
                <a:spcPct val="12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Compressed air system</a:t>
            </a:r>
          </a:p>
          <a:p>
            <a:pPr lvl="1">
              <a:lnSpc>
                <a:spcPct val="12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Fire protection and water supply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07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13A173-93BC-4A2D-BA5B-BC2A67F7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988841"/>
            <a:ext cx="11427463" cy="446178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Electric engineering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FF6BFF35-22C0-4B94-8C42-624D4EFF25BF}"/>
              </a:ext>
            </a:extLst>
          </p:cNvPr>
          <p:cNvSpPr txBox="1">
            <a:spLocks/>
          </p:cNvSpPr>
          <p:nvPr/>
        </p:nvSpPr>
        <p:spPr>
          <a:xfrm>
            <a:off x="119336" y="1196752"/>
            <a:ext cx="6629416" cy="525386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Power consumption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of CEPC</a:t>
            </a:r>
          </a:p>
          <a:p>
            <a:pPr marL="640398" lvl="1" indent="-274638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Higgs </a:t>
            </a:r>
          </a:p>
          <a:p>
            <a:pPr marL="674688" lvl="1" indent="-274638"/>
            <a:endParaRPr lang="en-US" altLang="zh-CN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CCEFD2E-3945-4F87-987F-DD99043B6536}"/>
              </a:ext>
            </a:extLst>
          </p:cNvPr>
          <p:cNvSpPr/>
          <p:nvPr/>
        </p:nvSpPr>
        <p:spPr>
          <a:xfrm>
            <a:off x="6240016" y="6090433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51F21AC-A2FB-42D8-944A-1F42F3F909B5}"/>
              </a:ext>
            </a:extLst>
          </p:cNvPr>
          <p:cNvSpPr/>
          <p:nvPr/>
        </p:nvSpPr>
        <p:spPr>
          <a:xfrm>
            <a:off x="10826719" y="6080668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7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89762" y="1296767"/>
            <a:ext cx="6078246" cy="556123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Power supplies and schemes</a:t>
            </a:r>
          </a:p>
          <a:p>
            <a:pPr marL="674688" lvl="1" indent="-274638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220kV/110kV Master substation </a:t>
            </a:r>
          </a:p>
          <a:p>
            <a:pPr lvl="2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 substations</a:t>
            </a:r>
          </a:p>
          <a:p>
            <a:pPr lvl="2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Rated capacity of transformer: 2*210MVA (220/110kV/10kV).</a:t>
            </a:r>
          </a:p>
          <a:p>
            <a:pPr marL="674688" lvl="1" indent="-274638">
              <a:lnSpc>
                <a:spcPct val="150000"/>
              </a:lnSpc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110kV/10kV step-down substations</a:t>
            </a:r>
          </a:p>
          <a:p>
            <a:pPr lvl="2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4 substations respectively located in IP1~IP4.</a:t>
            </a:r>
          </a:p>
          <a:p>
            <a:pPr lvl="2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Total rated capacity of transformer: 680MVA.</a:t>
            </a:r>
          </a:p>
          <a:p>
            <a:pPr marL="674688" lvl="1" indent="-274638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10kV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step-down substations</a:t>
            </a:r>
          </a:p>
          <a:p>
            <a:pPr lvl="2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132 substations  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Surface 10kV loop : 36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Underground 10kV loop </a:t>
            </a:r>
            <a:r>
              <a:rPr lang="zh-CN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700" dirty="0">
                <a:latin typeface="Arial" panose="020B0604020202020204" pitchFamily="34" charset="0"/>
                <a:cs typeface="Arial" panose="020B0604020202020204" pitchFamily="34" charset="0"/>
              </a:rPr>
              <a:t>96 substations (10/0.4kV ) along the ring tunnel.</a:t>
            </a:r>
          </a:p>
          <a:p>
            <a:pPr lvl="2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Total rated capacity of transformer: 328.3MVA.</a:t>
            </a:r>
          </a:p>
          <a:p>
            <a:pPr marL="667512" lvl="2" indent="0">
              <a:lnSpc>
                <a:spcPct val="150000"/>
              </a:lnSpc>
              <a:buNone/>
            </a:pP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DBC643-3796-4421-BB63-78FBDFE1C0A1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Electric engineering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4B907E-FB2D-48FD-89FA-D3D5032A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514" y="1412776"/>
            <a:ext cx="6224643" cy="33177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760F4F-5BB4-403F-BB5A-DCE7F5886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5013176"/>
            <a:ext cx="5340290" cy="1080120"/>
          </a:xfrm>
          <a:prstGeom prst="rect">
            <a:avLst/>
          </a:prstGeom>
        </p:spPr>
      </p:pic>
      <p:sp>
        <p:nvSpPr>
          <p:cNvPr id="6" name="内容占位符 1">
            <a:extLst>
              <a:ext uri="{FF2B5EF4-FFF2-40B4-BE49-F238E27FC236}">
                <a16:creationId xmlns:a16="http://schemas.microsoft.com/office/drawing/2014/main" id="{24000960-52C5-4F49-A35E-00FE3535ED32}"/>
              </a:ext>
            </a:extLst>
          </p:cNvPr>
          <p:cNvSpPr txBox="1">
            <a:spLocks/>
          </p:cNvSpPr>
          <p:nvPr/>
        </p:nvSpPr>
        <p:spPr>
          <a:xfrm>
            <a:off x="127882" y="2996952"/>
            <a:ext cx="5544616" cy="543660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332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191344" y="1052736"/>
            <a:ext cx="10996550" cy="12961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4688" lvl="1" indent="-274638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 10kV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step-down substations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Rated capacity of 10kV/0.4kV transformer: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328.3MVA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7512" lvl="2" indent="0">
              <a:buNone/>
            </a:pPr>
            <a:endParaRPr lang="en-US" altLang="zh-CN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A4A8514-8B29-4272-9BB4-B95112B4E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60957"/>
              </p:ext>
            </p:extLst>
          </p:nvPr>
        </p:nvGraphicFramePr>
        <p:xfrm>
          <a:off x="498267" y="2132856"/>
          <a:ext cx="11146865" cy="436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56">
                  <a:extLst>
                    <a:ext uri="{9D8B030D-6E8A-4147-A177-3AD203B41FA5}">
                      <a16:colId xmlns:a16="http://schemas.microsoft.com/office/drawing/2014/main" val="1340933857"/>
                    </a:ext>
                  </a:extLst>
                </a:gridCol>
                <a:gridCol w="2166618">
                  <a:extLst>
                    <a:ext uri="{9D8B030D-6E8A-4147-A177-3AD203B41FA5}">
                      <a16:colId xmlns:a16="http://schemas.microsoft.com/office/drawing/2014/main" val="2232259182"/>
                    </a:ext>
                  </a:extLst>
                </a:gridCol>
                <a:gridCol w="975558">
                  <a:extLst>
                    <a:ext uri="{9D8B030D-6E8A-4147-A177-3AD203B41FA5}">
                      <a16:colId xmlns:a16="http://schemas.microsoft.com/office/drawing/2014/main" val="19395418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8595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2193395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8962067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09795775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val="2049933524"/>
                    </a:ext>
                  </a:extLst>
                </a:gridCol>
              </a:tblGrid>
              <a:tr h="70149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2" marR="9522" marT="952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C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ubs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ation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Num.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altLang="zh-C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Diagram of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10kV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Circuit Num.</a:t>
                      </a:r>
                    </a:p>
                  </a:txBody>
                  <a:tcPr marL="9522" marR="9522" marT="952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Load of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10kV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Scale of Substation</a:t>
                      </a: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0.4kV</a:t>
                      </a: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ocation of </a:t>
                      </a:r>
                      <a:r>
                        <a:rPr lang="en-US" altLang="zh-C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93141"/>
                  </a:ext>
                </a:extLst>
              </a:tr>
              <a:tr h="7371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IP1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IP3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kV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Substiaon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Single Bus section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 incoming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outgoing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28.8MW(10kV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2.5MW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0.4kV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　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2x3150kVA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Nearby 1# &amp;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2#RF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Power Tunnel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1#~2# 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Power Hall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3193464267"/>
                  </a:ext>
                </a:extLst>
              </a:tr>
              <a:tr h="779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IP2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IP4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10kV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Substiaon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Single Bus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section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incoming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outgoing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3.8MW(10kV)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4.6MW(0.4kV)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4x2000kVA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1# &amp; 2#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IR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Equipment Hall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3#~4# 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Power Hall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3550568928"/>
                  </a:ext>
                </a:extLst>
              </a:tr>
              <a:tr h="524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LSS1~LSS4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10kV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Substiaon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Single Bus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section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 incoming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outgoing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3.8MW(10kV)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2.7MW(0.4kV)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2x2500kVA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5#~8# 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Power Hall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862939513"/>
                  </a:ext>
                </a:extLst>
              </a:tr>
              <a:tr h="4716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LINAC 10kV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Substiaon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24#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Single Bus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section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incoming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outgoing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6MW(10kV)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4.5MW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2x2500kVA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LINAC  Gallery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227618741"/>
                  </a:ext>
                </a:extLst>
              </a:tr>
              <a:tr h="4716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1#~23#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grounding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10kV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Substiaon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Single Bus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section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incoming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outgoing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1MW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2x1250kVA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Surface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Substaion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328044642"/>
                  </a:ext>
                </a:extLst>
              </a:tr>
              <a:tr h="4716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1#~96# Auxiliary Tunnel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Single Bus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section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incoming</a:t>
                      </a:r>
                    </a:p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outgoing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0.8MW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2x1000kVA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Auxiliary Tunnel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203412185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ABBD5AB-B7E9-4F57-B0C8-83D867645731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Electric engineering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"/>
          <p:cNvSpPr txBox="1">
            <a:spLocks/>
          </p:cNvSpPr>
          <p:nvPr/>
        </p:nvSpPr>
        <p:spPr>
          <a:xfrm>
            <a:off x="191344" y="1052736"/>
            <a:ext cx="10996550" cy="129614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None/>
            </a:pPr>
            <a:endParaRPr lang="en-US" altLang="zh-CN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BBD5AB-B7E9-4F57-B0C8-83D867645731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Electric engineering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164EAE-1AC7-48A2-94D1-C4365CB57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0" y="1124744"/>
            <a:ext cx="11221819" cy="52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3352" y="1268760"/>
            <a:ext cx="5688632" cy="5253868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l"/>
            </a:pPr>
            <a:r>
              <a:rPr lang="en-US" altLang="zh-CN" sz="2400" b="1" dirty="0">
                <a:cs typeface="Arial" panose="020B0604020202020204" pitchFamily="34" charset="0"/>
              </a:rPr>
              <a:t>Key requirements and parameters</a:t>
            </a:r>
          </a:p>
          <a:p>
            <a:pPr lvl="1"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Total heat load 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280.48MW</a:t>
            </a:r>
          </a:p>
          <a:p>
            <a:pPr lvl="1"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Total flow rate of LCW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31982m</a:t>
            </a:r>
            <a:r>
              <a:rPr lang="en-US" altLang="zh-CN" sz="1800" b="1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/h</a:t>
            </a:r>
            <a:endParaRPr lang="en-US" altLang="zh-CN" sz="1800" b="1" dirty="0">
              <a:solidFill>
                <a:srgbClr val="00B050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Total flow rate of CTW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48234m</a:t>
            </a:r>
            <a:r>
              <a:rPr lang="en-US" altLang="zh-CN" sz="1800" b="1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/h </a:t>
            </a:r>
          </a:p>
          <a:p>
            <a:pPr lvl="1"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DW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Single DW unit can produce </a:t>
            </a:r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3~5t/h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 deionized water</a:t>
            </a:r>
            <a:r>
              <a:rPr lang="zh-CN" altLang="en-US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with the effluent quality meets the following standards. </a:t>
            </a:r>
          </a:p>
          <a:p>
            <a:pPr lvl="1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Storage capacity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 of  </a:t>
            </a:r>
            <a:r>
              <a:rPr lang="en-US" altLang="zh-CN" sz="18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low-level radioactive wastewater 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5100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1800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  <a:p>
            <a:pPr lvl="1"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Centralized water supply station:</a:t>
            </a:r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18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endParaRPr lang="en-US" altLang="zh-CN" sz="1900" dirty="0"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95DB4E-FBA4-469D-B67B-DF570BB95D92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Colling water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C41AC2-3C0E-4A53-A4BC-DB175F5C9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12776"/>
            <a:ext cx="6119858" cy="4368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1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3613" y="1124744"/>
            <a:ext cx="3864155" cy="5222248"/>
          </a:xfrm>
        </p:spPr>
        <p:txBody>
          <a:bodyPr rtlCol="0">
            <a:normAutofit fontScale="55000" lnSpcReduction="20000"/>
          </a:bodyPr>
          <a:lstStyle/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l"/>
            </a:pPr>
            <a:r>
              <a:rPr lang="en-US" altLang="zh-CN" sz="3200" b="1" dirty="0">
                <a:cs typeface="Arial" panose="020B0604020202020204" pitchFamily="34" charset="0"/>
              </a:rPr>
              <a:t>Subsystem partition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56 closed-loop of LCW 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 CTW subsystems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18 DW subsystems</a:t>
            </a:r>
            <a:endParaRPr lang="en-US" altLang="zh-CN" sz="2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600" dirty="0">
                <a:latin typeface="ar"/>
                <a:cs typeface="Arial" panose="020B0604020202020204" pitchFamily="34" charset="0"/>
              </a:rPr>
              <a:t>    </a:t>
            </a:r>
            <a:r>
              <a:rPr lang="en-US" altLang="zh-CN" sz="3300" dirty="0"/>
              <a:t>The division of LCW subsystem depends on the demand of water-used equipment: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Temperature 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Pressure, 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Water quality, 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Radiation dosage</a:t>
            </a:r>
          </a:p>
          <a:p>
            <a:pPr marL="730250" lvl="1">
              <a:lnSpc>
                <a:spcPct val="1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zh-CN" sz="2900" b="1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Location</a:t>
            </a:r>
          </a:p>
          <a:p>
            <a:pPr marL="400050" lvl="1" indent="0">
              <a:buNone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lvl="1" indent="-274638"/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lvl="1" indent="-274638"/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lvl="1" indent="-274638"/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943EED9-8960-4A6B-BDB0-FAB7F1BB8D18}"/>
              </a:ext>
            </a:extLst>
          </p:cNvPr>
          <p:cNvSpPr txBox="1"/>
          <p:nvPr/>
        </p:nvSpPr>
        <p:spPr>
          <a:xfrm>
            <a:off x="5231904" y="1122844"/>
            <a:ext cx="579141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Subsystem partition of Cooling water system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B7EE4A-C5EC-4B92-9A54-B2C92843A232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Colling water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2E77E2-5C6B-440C-9B4F-A58AEC36C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92" y="1628800"/>
            <a:ext cx="8250347" cy="4968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0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9B7EE4A-C5EC-4B92-9A54-B2C92843A232}"/>
              </a:ext>
            </a:extLst>
          </p:cNvPr>
          <p:cNvSpPr txBox="1"/>
          <p:nvPr/>
        </p:nvSpPr>
        <p:spPr>
          <a:xfrm>
            <a:off x="2927648" y="116632"/>
            <a:ext cx="6288104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Colling water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CA9AA8-310D-4286-B55E-6ED86EDB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" y="1952836"/>
            <a:ext cx="11720576" cy="4536504"/>
          </a:xfrm>
          <a:prstGeom prst="rect">
            <a:avLst/>
          </a:prstGeom>
        </p:spPr>
      </p:pic>
      <p:sp>
        <p:nvSpPr>
          <p:cNvPr id="5" name="内容占位符 1">
            <a:extLst>
              <a:ext uri="{FF2B5EF4-FFF2-40B4-BE49-F238E27FC236}">
                <a16:creationId xmlns:a16="http://schemas.microsoft.com/office/drawing/2014/main" id="{887580CD-65B1-455A-A769-4CD36E3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34337"/>
            <a:ext cx="11593288" cy="3086751"/>
          </a:xfrm>
        </p:spPr>
        <p:txBody>
          <a:bodyPr rtlCol="0">
            <a:normAutofit/>
          </a:bodyPr>
          <a:lstStyle/>
          <a:p>
            <a:pPr>
              <a:lnSpc>
                <a:spcPts val="2160"/>
              </a:lnSpc>
              <a:buClrTx/>
              <a:buFont typeface="Wingdings" panose="05000000000000000000" pitchFamily="2" charset="2"/>
              <a:buChar char="l"/>
            </a:pPr>
            <a:r>
              <a:rPr lang="en-US" altLang="zh-CN" sz="1800" b="1" dirty="0">
                <a:cs typeface="Arial" panose="020B0604020202020204" pitchFamily="34" charset="0"/>
              </a:rPr>
              <a:t>Cost of Subsystem partition</a:t>
            </a:r>
          </a:p>
          <a:p>
            <a:pPr marL="0" indent="0">
              <a:lnSpc>
                <a:spcPts val="2160"/>
              </a:lnSpc>
              <a:buClrTx/>
              <a:buNone/>
            </a:pPr>
            <a:r>
              <a:rPr lang="en-US" altLang="zh-CN" sz="1800" dirty="0"/>
              <a:t>Take accelerating tube and waveguide circuit as an example.</a:t>
            </a:r>
            <a:endParaRPr lang="en-US" altLang="zh-CN" sz="1800" b="1" dirty="0">
              <a:cs typeface="Arial" panose="020B0604020202020204" pitchFamily="34" charset="0"/>
            </a:endParaRPr>
          </a:p>
          <a:p>
            <a:pPr marL="400050" lvl="1" indent="0">
              <a:lnSpc>
                <a:spcPts val="2160"/>
              </a:lnSpc>
              <a:buNone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lvl="1" indent="-274638">
              <a:lnSpc>
                <a:spcPts val="2160"/>
              </a:lnSpc>
            </a:pP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lvl="1" indent="-274638">
              <a:lnSpc>
                <a:spcPts val="2160"/>
              </a:lnSpc>
            </a:pP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lvl="1" indent="-274638">
              <a:lnSpc>
                <a:spcPts val="2160"/>
              </a:lnSpc>
            </a:pP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7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31297</TotalTime>
  <Words>748</Words>
  <Application>Microsoft Office PowerPoint</Application>
  <PresentationFormat>宽屏</PresentationFormat>
  <Paragraphs>223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</vt:lpstr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Wingdings 2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attention!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HJS</cp:lastModifiedBy>
  <cp:revision>2192</cp:revision>
  <cp:lastPrinted>2022-11-06T05:19:21Z</cp:lastPrinted>
  <dcterms:created xsi:type="dcterms:W3CDTF">2012-09-04T11:33:36Z</dcterms:created>
  <dcterms:modified xsi:type="dcterms:W3CDTF">2023-08-12T08:59:14Z</dcterms:modified>
</cp:coreProperties>
</file>