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53" r:id="rId2"/>
    <p:sldId id="907" r:id="rId3"/>
    <p:sldId id="957" r:id="rId4"/>
    <p:sldId id="1014" r:id="rId5"/>
    <p:sldId id="1021" r:id="rId6"/>
    <p:sldId id="1022" r:id="rId7"/>
    <p:sldId id="1023" r:id="rId8"/>
    <p:sldId id="1018" r:id="rId9"/>
    <p:sldId id="1017" r:id="rId10"/>
    <p:sldId id="1015" r:id="rId11"/>
    <p:sldId id="1016" r:id="rId12"/>
    <p:sldId id="967" r:id="rId13"/>
    <p:sldId id="1025" r:id="rId14"/>
    <p:sldId id="1026" r:id="rId15"/>
    <p:sldId id="1027" r:id="rId16"/>
    <p:sldId id="1028" r:id="rId17"/>
    <p:sldId id="1029" r:id="rId18"/>
    <p:sldId id="1030" r:id="rId19"/>
    <p:sldId id="1040" r:id="rId20"/>
    <p:sldId id="1031" r:id="rId21"/>
    <p:sldId id="1041" r:id="rId22"/>
    <p:sldId id="1034" r:id="rId23"/>
    <p:sldId id="1042" r:id="rId24"/>
    <p:sldId id="1032" r:id="rId25"/>
    <p:sldId id="980" r:id="rId26"/>
    <p:sldId id="983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0707" autoAdjust="0"/>
  </p:normalViewPr>
  <p:slideViewPr>
    <p:cSldViewPr>
      <p:cViewPr varScale="1">
        <p:scale>
          <a:sx n="58" d="100"/>
          <a:sy n="58" d="100"/>
        </p:scale>
        <p:origin x="840" y="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14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41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94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3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7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3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03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75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47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58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102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196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02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08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85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29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00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0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0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3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95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5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2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8500Yuan/&#21544;@201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n@Avg.(2018-2023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8500Yuan/&#21544;@201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45033" y="2590393"/>
            <a:ext cx="11855623" cy="12762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500" smtClean="0">
                <a:solidFill>
                  <a:srgbClr val="FF0000"/>
                </a:solidFill>
              </a:rPr>
              <a:t>Cost Estimation for the </a:t>
            </a:r>
            <a:r>
              <a:rPr lang="en-US" altLang="zh-CN" sz="5500">
                <a:solidFill>
                  <a:srgbClr val="FF0000"/>
                </a:solidFill>
              </a:rPr>
              <a:t>M</a:t>
            </a:r>
            <a:r>
              <a:rPr lang="en-US" altLang="zh-CN" sz="5500" smtClean="0">
                <a:solidFill>
                  <a:srgbClr val="FF0000"/>
                </a:solidFill>
              </a:rPr>
              <a:t>agnets </a:t>
            </a:r>
          </a:p>
          <a:p>
            <a:r>
              <a:rPr lang="en-US" altLang="zh-CN" sz="5500" smtClean="0">
                <a:solidFill>
                  <a:srgbClr val="FF0000"/>
                </a:solidFill>
              </a:rPr>
              <a:t>of CEPC Injector</a:t>
            </a:r>
            <a:endParaRPr lang="zh-CN" altLang="en-US" sz="5500" dirty="0">
              <a:solidFill>
                <a:srgbClr val="FF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Wen Kang, Xuwen Dai</a:t>
            </a:r>
            <a:endPara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9376" y="993427"/>
            <a:ext cx="11368464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measures to reduce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cost of the cores,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dipole magnets have a H-type structure, which could be split into two halves. 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By using the technologies of core dilutions, each </a:t>
            </a:r>
            <a:r>
              <a:rPr lang="en-US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half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core is </a:t>
            </a: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stacked by the silicon steel laminations and aluminum laminations with the ratio of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1:1.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return yoke of the core is made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as thin as possible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and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some holes are punched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the pole areas of the laminations.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zh-CN" sz="2400" b="1" dirty="0" smtClean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479599"/>
            <a:ext cx="2664296" cy="32241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597846"/>
            <a:ext cx="2329427" cy="31059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84" y="3638288"/>
            <a:ext cx="4032448" cy="3025518"/>
          </a:xfrm>
          <a:prstGeom prst="rect">
            <a:avLst/>
          </a:prstGeom>
        </p:spPr>
      </p:pic>
      <p:sp>
        <p:nvSpPr>
          <p:cNvPr id="10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850424" y="185166"/>
            <a:ext cx="950215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-Dipoles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1384" y="1044312"/>
            <a:ext cx="11449272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measures t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o reduce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cost of the coils,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coils of the magnet are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simply formed </a:t>
            </a: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with several pieces of the aluminum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bars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without water cooling</a:t>
            </a:r>
            <a:endParaRPr lang="en-US" altLang="zh-CN" sz="24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Unlike the conventional vacuum epoxy casting, </a:t>
            </a: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insulation </a:t>
            </a:r>
            <a:r>
              <a:rPr lang="en-US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either between the turns or between coil and iron-core</a:t>
            </a: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 are simply made by G10 plates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By using some kind of special structure, the coils </a:t>
            </a: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can be simply fixed on the iron cores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  <a:endParaRPr lang="en-US" altLang="zh-CN" sz="24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300" y="2245153"/>
            <a:ext cx="2771816" cy="60943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745840"/>
            <a:ext cx="3591624" cy="2775345"/>
          </a:xfrm>
          <a:prstGeom prst="rect">
            <a:avLst/>
          </a:prstGeom>
        </p:spPr>
      </p:pic>
      <p:sp>
        <p:nvSpPr>
          <p:cNvPr id="10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850424" y="185166"/>
            <a:ext cx="950215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-Dipoles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3352" y="963885"/>
            <a:ext cx="11737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There are three kinds of dipole magnets, one is pure dipole magnet, the other two are dipole-</a:t>
            </a:r>
            <a:r>
              <a:rPr lang="en-US" altLang="zh-CN" sz="2800" b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sextupole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combined magnets. 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main parameters related to the cost of 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 are listed. Three kinds of magnets have same size and</a:t>
            </a:r>
            <a:endParaRPr lang="en-US" altLang="zh-CN" sz="28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9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850424" y="185166"/>
            <a:ext cx="950215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-Dipoles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23706"/>
              </p:ext>
            </p:extLst>
          </p:nvPr>
        </p:nvGraphicFramePr>
        <p:xfrm>
          <a:off x="1192353" y="2348880"/>
          <a:ext cx="10009113" cy="4289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7163"/>
                <a:gridCol w="1918989"/>
                <a:gridCol w="1851688"/>
                <a:gridCol w="2211273"/>
              </a:tblGrid>
              <a:tr h="326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Magnet name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BST-63B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BST-63B-SF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BST-63B-SD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Quantity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10832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Aperture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63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63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63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Max. </a:t>
                      </a:r>
                      <a:r>
                        <a:rPr lang="en-GB" sz="2000" b="1">
                          <a:effectLst/>
                        </a:rPr>
                        <a:t>Field [</a:t>
                      </a:r>
                      <a:r>
                        <a:rPr lang="en-GB" sz="2000" b="1" smtClean="0">
                          <a:effectLst/>
                        </a:rPr>
                        <a:t>Gs|</a:t>
                      </a:r>
                      <a:r>
                        <a:rPr lang="en-GB" altLang="zh-CN" sz="2000" b="1" smtClean="0">
                          <a:effectLst/>
                        </a:rPr>
                        <a:t>T/m</a:t>
                      </a:r>
                      <a:r>
                        <a:rPr lang="en-GB" altLang="zh-CN" sz="2000" b="1" baseline="30000" smtClean="0">
                          <a:effectLst/>
                        </a:rPr>
                        <a:t>2</a:t>
                      </a:r>
                      <a:r>
                        <a:rPr lang="en-GB" sz="2000" b="1" smtClean="0">
                          <a:effectLst/>
                        </a:rPr>
                        <a:t>] 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564|0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564|16.04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564|-19.14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Min. </a:t>
                      </a:r>
                      <a:r>
                        <a:rPr lang="en-GB" sz="2000" b="1">
                          <a:effectLst/>
                        </a:rPr>
                        <a:t>Field </a:t>
                      </a:r>
                      <a:r>
                        <a:rPr lang="en-GB" sz="2000" b="1" smtClean="0">
                          <a:effectLst/>
                        </a:rPr>
                        <a:t>[</a:t>
                      </a:r>
                      <a:r>
                        <a:rPr lang="en-GB" altLang="zh-CN" sz="2000" b="1" smtClean="0">
                          <a:effectLst/>
                        </a:rPr>
                        <a:t>Gs|T/m</a:t>
                      </a:r>
                      <a:r>
                        <a:rPr lang="en-GB" altLang="zh-CN" sz="2000" b="1" baseline="30000" smtClean="0">
                          <a:effectLst/>
                        </a:rPr>
                        <a:t>2</a:t>
                      </a:r>
                      <a:r>
                        <a:rPr lang="en-GB" sz="2000" b="1" smtClean="0">
                          <a:effectLst/>
                        </a:rPr>
                        <a:t>] 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95</a:t>
                      </a:r>
                      <a:r>
                        <a:rPr lang="en-GB" sz="2000" b="1" baseline="0" smtClean="0">
                          <a:effectLst/>
                        </a:rPr>
                        <a:t>|0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95|2.67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95|-3.19 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Turns per pole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Max.</a:t>
                      </a:r>
                      <a:r>
                        <a:rPr lang="en-GB" sz="2000" b="1" baseline="0" smtClean="0">
                          <a:effectLst/>
                        </a:rPr>
                        <a:t> c</a:t>
                      </a:r>
                      <a:r>
                        <a:rPr lang="en-GB" sz="2000" b="1" smtClean="0">
                          <a:effectLst/>
                        </a:rPr>
                        <a:t>urrent[A]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714 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791 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764 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7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Size of conductor [mm*mm]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25*40-Al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25*40-Al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25*40-Al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height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effectLst/>
                        </a:rPr>
                        <a:t>280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FF"/>
                          </a:solidFill>
                          <a:effectLst/>
                        </a:rPr>
                        <a:t>280</a:t>
                      </a:r>
                      <a:endParaRPr 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280</a:t>
                      </a:r>
                      <a:endParaRPr 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width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effectLst/>
                        </a:rPr>
                        <a:t>400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effectLst/>
                        </a:rPr>
                        <a:t>400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effectLst/>
                        </a:rPr>
                        <a:t>400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Length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4700 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4700 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4700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Weight of steel laminations </a:t>
                      </a:r>
                      <a:r>
                        <a:rPr lang="en-GB" sz="2000" b="1">
                          <a:effectLst/>
                        </a:rPr>
                        <a:t>[ton]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solidFill>
                            <a:srgbClr val="FF0000"/>
                          </a:solidFill>
                          <a:effectLst/>
                        </a:rPr>
                        <a:t>2.80 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smtClean="0">
                          <a:solidFill>
                            <a:srgbClr val="FF0000"/>
                          </a:solidFill>
                          <a:effectLst/>
                        </a:rPr>
                        <a:t>2.80 </a:t>
                      </a:r>
                      <a:r>
                        <a:rPr lang="en-GB" sz="2000" b="1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smtClean="0">
                          <a:solidFill>
                            <a:srgbClr val="FF0000"/>
                          </a:solidFill>
                          <a:effectLst/>
                        </a:rPr>
                        <a:t>2.80 </a:t>
                      </a:r>
                      <a:r>
                        <a:rPr lang="en-GB" sz="2000" b="1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smtClean="0">
                          <a:effectLst/>
                        </a:rPr>
                        <a:t>Weight of Al laminations [ton]</a:t>
                      </a:r>
                      <a:endParaRPr lang="zh-CN" altLang="zh-CN" sz="20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0.70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0.70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0.70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Weight of coil conductor </a:t>
                      </a:r>
                      <a:r>
                        <a:rPr lang="en-GB" altLang="zh-CN" sz="2000" b="1" smtClean="0">
                          <a:effectLst/>
                        </a:rPr>
                        <a:t>[ton]</a:t>
                      </a:r>
                      <a:endParaRPr lang="zh-CN" altLang="zh-CN" sz="20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0.27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0.27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0.27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3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3270" y="973177"/>
            <a:ext cx="90132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32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ost 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analysis for the CEPC booster dipole 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(Three </a:t>
            </a: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kinds of magnets have same size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and weight)</a:t>
            </a:r>
            <a:endParaRPr lang="en-US" altLang="zh-CN" sz="2800" b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9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850424" y="185166"/>
            <a:ext cx="950215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-Dipoles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8960"/>
              </p:ext>
            </p:extLst>
          </p:nvPr>
        </p:nvGraphicFramePr>
        <p:xfrm>
          <a:off x="1127448" y="1878487"/>
          <a:ext cx="9585594" cy="3854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138"/>
                <a:gridCol w="4104456"/>
              </a:tblGrid>
              <a:tr h="326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Magnet name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800" b="1" dirty="0" smtClean="0">
                          <a:effectLst/>
                          <a:latin typeface="+mn-lt"/>
                          <a:ea typeface="+mn-ea"/>
                        </a:rPr>
                        <a:t>Dipoles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800" b="1" smtClean="0">
                          <a:effectLst/>
                        </a:rPr>
                        <a:t>Quantity</a:t>
                      </a:r>
                      <a:endParaRPr lang="zh-CN" altLang="zh-CN" sz="28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effectLst/>
                        </a:rPr>
                        <a:t>14866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effectLst/>
                        </a:rPr>
                        <a:t>Cost of steel laminations[10k Yuan]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800" b="1" smtClean="0">
                          <a:effectLst/>
                          <a:latin typeface="+mn-lt"/>
                          <a:ea typeface="+mn-ea"/>
                        </a:rPr>
                        <a:t>Cost</a:t>
                      </a:r>
                      <a:r>
                        <a:rPr lang="en-GB" altLang="zh-CN" sz="2800" b="1" baseline="0" smtClean="0">
                          <a:effectLst/>
                          <a:latin typeface="+mn-lt"/>
                          <a:ea typeface="+mn-ea"/>
                        </a:rPr>
                        <a:t> of Al laminations</a:t>
                      </a:r>
                      <a:r>
                        <a:rPr lang="en-GB" altLang="zh-CN" sz="2800" b="1" smtClean="0">
                          <a:effectLst/>
                        </a:rPr>
                        <a:t>[10k Yuan]</a:t>
                      </a:r>
                      <a:endParaRPr lang="zh-CN" altLang="zh-CN" sz="28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mtClean="0">
                          <a:effectLst/>
                        </a:rPr>
                        <a:t>Cost of coil conductors</a:t>
                      </a:r>
                      <a:r>
                        <a:rPr lang="en-GB" altLang="zh-CN" sz="2800" b="1" smtClean="0">
                          <a:effectLst/>
                        </a:rPr>
                        <a:t>[10k Yuan]</a:t>
                      </a:r>
                      <a:endParaRPr lang="zh-CN" altLang="zh-CN" sz="28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Total cost of material</a:t>
                      </a:r>
                      <a:r>
                        <a:rPr lang="en-GB" altLang="zh-CN" sz="2800" b="1" smtClean="0">
                          <a:solidFill>
                            <a:srgbClr val="FF0000"/>
                          </a:solidFill>
                          <a:effectLst/>
                        </a:rPr>
                        <a:t>[10k Yuan]</a:t>
                      </a:r>
                      <a:endParaRPr lang="zh-CN" altLang="zh-CN" sz="2800" b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4.0</a:t>
                      </a:r>
                      <a:endParaRPr lang="zh-CN" sz="2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mtClean="0">
                          <a:solidFill>
                            <a:srgbClr val="FF0000"/>
                          </a:solidFill>
                          <a:effectLst/>
                        </a:rPr>
                        <a:t>Cost of fabrication</a:t>
                      </a:r>
                      <a:r>
                        <a:rPr lang="en-GB" altLang="zh-CN" sz="2800" b="1" smtClean="0">
                          <a:solidFill>
                            <a:srgbClr val="FF0000"/>
                          </a:solidFill>
                          <a:effectLst/>
                        </a:rPr>
                        <a:t>[10k Yuan]</a:t>
                      </a:r>
                      <a:endParaRPr lang="zh-CN" altLang="zh-CN" sz="2800" b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lang="zh-CN" sz="2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mtClean="0">
                          <a:solidFill>
                            <a:srgbClr val="FF0000"/>
                          </a:solidFill>
                          <a:effectLst/>
                        </a:rPr>
                        <a:t>Cost of</a:t>
                      </a:r>
                      <a:r>
                        <a:rPr lang="en-GB" sz="2800" b="1" baseline="0" smtClean="0">
                          <a:solidFill>
                            <a:srgbClr val="FF0000"/>
                          </a:solidFill>
                          <a:effectLst/>
                        </a:rPr>
                        <a:t> one magnet</a:t>
                      </a:r>
                      <a:r>
                        <a:rPr lang="en-GB" altLang="zh-CN" sz="2800" b="1" smtClean="0">
                          <a:solidFill>
                            <a:srgbClr val="FF0000"/>
                          </a:solidFill>
                          <a:effectLst/>
                        </a:rPr>
                        <a:t>[10k Yuan]</a:t>
                      </a:r>
                      <a:endParaRPr lang="zh-CN" altLang="zh-CN" sz="2800" b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solidFill>
                            <a:srgbClr val="FF0000"/>
                          </a:solidFill>
                          <a:effectLst/>
                        </a:rPr>
                        <a:t>7.5</a:t>
                      </a:r>
                      <a:endParaRPr lang="zh-CN" sz="2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mtClean="0">
                          <a:effectLst/>
                        </a:rPr>
                        <a:t>Total cost of all magnets</a:t>
                      </a:r>
                      <a:r>
                        <a:rPr lang="en-GB" altLang="zh-CN" sz="2800" b="1" smtClean="0">
                          <a:effectLst/>
                        </a:rPr>
                        <a:t>[10k Yuan]</a:t>
                      </a:r>
                      <a:endParaRPr lang="zh-CN" altLang="zh-CN" sz="28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111495 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</a:tbl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17250" y="5797713"/>
            <a:ext cx="90772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Price of non-oriented steel laminations</a:t>
            </a:r>
            <a:r>
              <a:rPr lang="zh-CN" altLang="en-US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8500 RMB per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4"/>
              </a:rPr>
              <a:t>ton@Avg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4"/>
              </a:rPr>
              <a:t>.(2018-2023)</a:t>
            </a:r>
            <a:endParaRPr lang="en-US" altLang="zh-CN" sz="20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Price </a:t>
            </a:r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of 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Al laminations</a:t>
            </a:r>
            <a:r>
              <a:rPr lang="zh-CN" altLang="en-US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14000 </a:t>
            </a:r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RMB per </a:t>
            </a:r>
            <a:r>
              <a:rPr lang="en-US" altLang="zh-CN" sz="2000" b="1" dirty="0" err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4"/>
              </a:rPr>
              <a:t>ton@Avg</a:t>
            </a:r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4"/>
              </a:rPr>
              <a:t>.(2018-2023)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 </a:t>
            </a:r>
          </a:p>
          <a:p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Price </a:t>
            </a:r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of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alumimium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solid conductors</a:t>
            </a:r>
            <a:r>
              <a:rPr lang="zh-CN" altLang="en-US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25000</a:t>
            </a:r>
            <a:r>
              <a:rPr lang="zh-CN" altLang="en-US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RMB per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ton@Avg</a:t>
            </a:r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.(2018</a:t>
            </a:r>
            <a:r>
              <a:rPr lang="en-US" altLang="zh-CN" sz="2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-2023)</a:t>
            </a:r>
          </a:p>
        </p:txBody>
      </p:sp>
    </p:spTree>
    <p:extLst>
      <p:ext uri="{BB962C8B-B14F-4D97-AF65-F5344CB8AC3E}">
        <p14:creationId xmlns:p14="http://schemas.microsoft.com/office/powerpoint/2010/main" val="6734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98419" y="1035893"/>
            <a:ext cx="116251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There are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3,458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quadrupole magnets for the booster, which are categorized into three families according to their effective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length.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Three families of the magnets have a same cross-sectional shape.</a:t>
            </a:r>
            <a:endParaRPr lang="zh-CN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7368" y="2360488"/>
            <a:ext cx="676875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>
                <a:ea typeface="华文楷体"/>
                <a:cs typeface="Times New Roman" pitchFamily="18" charset="0"/>
              </a:rPr>
              <a:t>The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quadrupole magnets </a:t>
            </a:r>
            <a:r>
              <a:rPr lang="en-GB" altLang="zh-CN" sz="2400" b="1" dirty="0">
                <a:ea typeface="华文楷体"/>
                <a:cs typeface="Times New Roman" pitchFamily="18" charset="0"/>
              </a:rPr>
              <a:t>will be assembled from four identical quadrants for coil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installation.</a:t>
            </a:r>
            <a:endParaRPr lang="en-GB" altLang="zh-CN" sz="2400" b="1" dirty="0" smtClean="0">
              <a:ea typeface="华文楷体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>
                <a:ea typeface="华文楷体"/>
                <a:cs typeface="Times New Roman" pitchFamily="18" charset="0"/>
              </a:rPr>
              <a:t>The iron cores are made of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silicon </a:t>
            </a:r>
            <a:r>
              <a:rPr lang="en-GB" altLang="zh-CN" sz="2400" b="1" dirty="0">
                <a:ea typeface="华文楷体"/>
                <a:cs typeface="Times New Roman" pitchFamily="18" charset="0"/>
              </a:rPr>
              <a:t>steel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laminations.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In order to reduce the cost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, the coils are wound by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hollow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aluminium conductors </a:t>
            </a:r>
            <a:r>
              <a:rPr lang="en-GB" altLang="zh-CN" sz="2400" b="1" dirty="0">
                <a:ea typeface="华文楷体"/>
                <a:cs typeface="Times New Roman" pitchFamily="18" charset="0"/>
              </a:rPr>
              <a:t>instead of the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hollow copper conductors.</a:t>
            </a:r>
            <a:endParaRPr lang="zh-CN" altLang="zh-CN" sz="2400" b="1" dirty="0">
              <a:ea typeface="华文楷体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Thanks </a:t>
            </a:r>
            <a:r>
              <a:rPr lang="en-GB" altLang="zh-CN" sz="2400" b="1" dirty="0">
                <a:ea typeface="华文楷体"/>
                <a:cs typeface="Times New Roman" pitchFamily="18" charset="0"/>
              </a:rPr>
              <a:t>to the relatively low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gradient, </a:t>
            </a:r>
            <a:r>
              <a:rPr lang="en-GB" altLang="zh-CN" sz="2400" b="1" dirty="0">
                <a:ea typeface="华文楷体"/>
                <a:cs typeface="Times New Roman" pitchFamily="18" charset="0"/>
              </a:rPr>
              <a:t>the pole root of the 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quadrupole magnets </a:t>
            </a:r>
            <a:r>
              <a:rPr lang="en-GB" altLang="zh-CN" sz="2400" b="1" dirty="0">
                <a:ea typeface="华文楷体"/>
                <a:cs typeface="Times New Roman" pitchFamily="18" charset="0"/>
              </a:rPr>
              <a:t>is rectangular rather than tapered. This allows for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cheaper core with simple cross-sectional shape,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and a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cheaper coil  with simple racetrack structure</a:t>
            </a:r>
            <a:r>
              <a:rPr lang="en-GB" altLang="zh-CN" sz="2400" b="1" dirty="0" smtClean="0">
                <a:ea typeface="华文楷体"/>
                <a:cs typeface="Times New Roman" pitchFamily="18" charset="0"/>
              </a:rPr>
              <a:t>.</a:t>
            </a:r>
            <a:endParaRPr lang="en-US" altLang="zh-CN" sz="2400" b="1" dirty="0">
              <a:ea typeface="华文楷体"/>
              <a:cs typeface="Times New Roman" pitchFamily="18" charset="0"/>
            </a:endParaRPr>
          </a:p>
        </p:txBody>
      </p:sp>
      <p:pic>
        <p:nvPicPr>
          <p:cNvPr id="10" name="picture" descr="descript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392144" y="2305253"/>
            <a:ext cx="3980421" cy="3732475"/>
          </a:xfrm>
          <a:prstGeom prst="rect">
            <a:avLst/>
          </a:prstGeom>
        </p:spPr>
      </p:pic>
      <p:sp>
        <p:nvSpPr>
          <p:cNvPr id="11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993523" y="161506"/>
            <a:ext cx="1050307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-Quadrupoles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28338"/>
              </p:ext>
            </p:extLst>
          </p:nvPr>
        </p:nvGraphicFramePr>
        <p:xfrm>
          <a:off x="972065" y="1899139"/>
          <a:ext cx="10513168" cy="4289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2273744"/>
                <a:gridCol w="2406776"/>
                <a:gridCol w="2160240"/>
              </a:tblGrid>
              <a:tr h="326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Magnet name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BS-63Q-2000L</a:t>
                      </a:r>
                      <a:endParaRPr lang="zh-CN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BS-63Q-1000L</a:t>
                      </a:r>
                      <a:endParaRPr lang="zh-CN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BS-63Q-700L</a:t>
                      </a:r>
                      <a:endParaRPr lang="zh-CN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Quantity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1144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Aperture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Max. </a:t>
                      </a:r>
                      <a:r>
                        <a:rPr lang="en-GB" sz="2000" b="1">
                          <a:effectLst/>
                        </a:rPr>
                        <a:t>Field </a:t>
                      </a:r>
                      <a:r>
                        <a:rPr lang="en-GB" sz="2000" b="1" smtClean="0">
                          <a:effectLst/>
                        </a:rPr>
                        <a:t>[</a:t>
                      </a:r>
                      <a:r>
                        <a:rPr lang="en-GB" altLang="zh-CN" sz="2000" b="1" smtClean="0">
                          <a:effectLst/>
                        </a:rPr>
                        <a:t>T/m</a:t>
                      </a:r>
                      <a:r>
                        <a:rPr lang="en-GB" sz="2000" b="1" smtClean="0">
                          <a:effectLst/>
                        </a:rPr>
                        <a:t>] 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12.88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15.86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12.03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Min. </a:t>
                      </a:r>
                      <a:r>
                        <a:rPr lang="en-GB" sz="2000" b="1">
                          <a:effectLst/>
                        </a:rPr>
                        <a:t>Field </a:t>
                      </a:r>
                      <a:r>
                        <a:rPr lang="en-GB" sz="2000" b="1" smtClean="0">
                          <a:effectLst/>
                        </a:rPr>
                        <a:t>[</a:t>
                      </a:r>
                      <a:r>
                        <a:rPr lang="en-GB" altLang="zh-CN" sz="2000" b="1" smtClean="0">
                          <a:effectLst/>
                        </a:rPr>
                        <a:t>T/m</a:t>
                      </a:r>
                      <a:r>
                        <a:rPr lang="en-GB" sz="2000" b="1" smtClean="0">
                          <a:effectLst/>
                        </a:rPr>
                        <a:t>] 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Turns per pole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20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20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20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Max.</a:t>
                      </a:r>
                      <a:r>
                        <a:rPr lang="en-GB" sz="2000" b="1" baseline="0" smtClean="0">
                          <a:effectLst/>
                        </a:rPr>
                        <a:t> c</a:t>
                      </a:r>
                      <a:r>
                        <a:rPr lang="en-GB" sz="2000" b="1" smtClean="0">
                          <a:effectLst/>
                        </a:rPr>
                        <a:t>urrent[A]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 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 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 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Min. current[A]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 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52.7 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 </a:t>
                      </a:r>
                      <a:endParaRPr lang="zh-CN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Size of conductor [mm*mm]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10×10D6-Al</a:t>
                      </a:r>
                      <a:endParaRPr lang="zh-CN" sz="20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10×10D6-Al</a:t>
                      </a:r>
                      <a:endParaRPr lang="zh-CN" sz="20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10×10D6-Al</a:t>
                      </a:r>
                      <a:endParaRPr lang="zh-CN" sz="20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height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450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450</a:t>
                      </a:r>
                      <a:endParaRPr 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450</a:t>
                      </a:r>
                      <a:endParaRPr 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width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450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450</a:t>
                      </a:r>
                      <a:endParaRPr 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450</a:t>
                      </a:r>
                      <a:endParaRPr 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Length [mm]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2000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1000 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700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Weight of steel laminations </a:t>
                      </a:r>
                      <a:r>
                        <a:rPr lang="en-GB" sz="2000" b="1">
                          <a:effectLst/>
                        </a:rPr>
                        <a:t>[ton]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solidFill>
                            <a:srgbClr val="FF0000"/>
                          </a:solidFill>
                          <a:effectLst/>
                        </a:rPr>
                        <a:t>5.91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smtClean="0">
                          <a:solidFill>
                            <a:srgbClr val="FF0000"/>
                          </a:solidFill>
                          <a:effectLst/>
                        </a:rPr>
                        <a:t>2.95 </a:t>
                      </a:r>
                      <a:r>
                        <a:rPr lang="en-GB" sz="2000" b="1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smtClean="0">
                          <a:solidFill>
                            <a:srgbClr val="FF0000"/>
                          </a:solidFill>
                          <a:effectLst/>
                        </a:rPr>
                        <a:t>2.07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Weight of coil conductor </a:t>
                      </a:r>
                      <a:r>
                        <a:rPr lang="en-GB" altLang="zh-CN" sz="2000" b="1" smtClean="0">
                          <a:effectLst/>
                        </a:rPr>
                        <a:t>[ton]</a:t>
                      </a:r>
                      <a:endParaRPr lang="zh-CN" altLang="zh-CN" sz="20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0.1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0.05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0.04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</a:tbl>
          </a:graphicData>
        </a:graphic>
      </p:graphicFrame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993523" y="161506"/>
            <a:ext cx="1050307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-Quadrupoles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8089" y="1177588"/>
            <a:ext cx="1029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main parameters related to the cost of 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quadrupole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</a:t>
            </a:r>
          </a:p>
        </p:txBody>
      </p:sp>
    </p:spTree>
    <p:extLst>
      <p:ext uri="{BB962C8B-B14F-4D97-AF65-F5344CB8AC3E}">
        <p14:creationId xmlns:p14="http://schemas.microsoft.com/office/powerpoint/2010/main" val="1763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5989"/>
              </p:ext>
            </p:extLst>
          </p:nvPr>
        </p:nvGraphicFramePr>
        <p:xfrm>
          <a:off x="778274" y="1844824"/>
          <a:ext cx="10657183" cy="3671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1"/>
                <a:gridCol w="2088232"/>
                <a:gridCol w="2016224"/>
                <a:gridCol w="1944216"/>
              </a:tblGrid>
              <a:tr h="326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Magnet name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BS-63Q-2000L</a:t>
                      </a:r>
                      <a:endParaRPr lang="zh-CN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BS-63Q-1000L</a:t>
                      </a:r>
                      <a:endParaRPr lang="zh-CN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BS-63Q-700L</a:t>
                      </a:r>
                      <a:endParaRPr lang="zh-CN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400" b="1" smtClean="0">
                          <a:effectLst/>
                        </a:rPr>
                        <a:t>Quantity</a:t>
                      </a:r>
                      <a:endParaRPr lang="zh-CN" altLang="zh-CN" sz="24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1144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smtClean="0">
                          <a:effectLst/>
                        </a:rPr>
                        <a:t>Cost of steel laminations[10k Yuan]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 </a:t>
                      </a:r>
                      <a:endParaRPr lang="en-US" alt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en-US" alt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lang="en-US" alt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effectLst/>
                        </a:rPr>
                        <a:t>Cost of coil conductors</a:t>
                      </a:r>
                      <a:r>
                        <a:rPr lang="en-GB" altLang="zh-CN" sz="2400" b="1" smtClean="0">
                          <a:effectLst/>
                        </a:rPr>
                        <a:t>[10k Yuan]</a:t>
                      </a:r>
                      <a:endParaRPr lang="zh-CN" altLang="zh-CN" sz="24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alt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US" alt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US" alt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other material</a:t>
                      </a:r>
                      <a:r>
                        <a:rPr lang="en-GB" altLang="zh-CN" sz="2400" b="1" smtClean="0">
                          <a:effectLst/>
                        </a:rPr>
                        <a:t>[10k Yuan]</a:t>
                      </a:r>
                      <a:endParaRPr lang="zh-CN" altLang="zh-CN" sz="2400" b="1" kern="120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n-US" sz="2400" b="1" kern="1200" baseline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</a:t>
                      </a:r>
                      <a:r>
                        <a:rPr lang="en-US" sz="2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ccessories</a:t>
                      </a:r>
                      <a:r>
                        <a:rPr lang="en-GB" altLang="zh-CN" sz="2400" b="1" smtClean="0">
                          <a:effectLst/>
                        </a:rPr>
                        <a:t>[10k Yuan]</a:t>
                      </a:r>
                      <a:endParaRPr lang="en-US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zh-CN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zh-CN" altLang="zh-CN" sz="24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Total cost of material</a:t>
                      </a:r>
                      <a:r>
                        <a:rPr lang="en-GB" altLang="zh-CN" sz="2400" b="1" smtClean="0">
                          <a:solidFill>
                            <a:srgbClr val="FF0000"/>
                          </a:solidFill>
                          <a:effectLst/>
                        </a:rPr>
                        <a:t>[10k Yuan]</a:t>
                      </a:r>
                      <a:endParaRPr lang="zh-CN" altLang="zh-CN" sz="2400" b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6.05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3.1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2.3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solidFill>
                            <a:srgbClr val="FF0000"/>
                          </a:solidFill>
                          <a:effectLst/>
                        </a:rPr>
                        <a:t>Cost of fabrication</a:t>
                      </a:r>
                      <a:r>
                        <a:rPr lang="en-GB" altLang="zh-CN" sz="2400" b="1" smtClean="0">
                          <a:solidFill>
                            <a:srgbClr val="FF0000"/>
                          </a:solidFill>
                          <a:effectLst/>
                        </a:rPr>
                        <a:t>[10k Yuan]</a:t>
                      </a:r>
                      <a:endParaRPr lang="zh-CN" altLang="zh-CN" sz="2400" b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10.2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5.1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4.2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solidFill>
                            <a:srgbClr val="FF0000"/>
                          </a:solidFill>
                          <a:effectLst/>
                        </a:rPr>
                        <a:t>Cost of</a:t>
                      </a:r>
                      <a:r>
                        <a:rPr lang="en-GB" sz="2400" b="1" baseline="0" smtClean="0">
                          <a:solidFill>
                            <a:srgbClr val="FF0000"/>
                          </a:solidFill>
                          <a:effectLst/>
                        </a:rPr>
                        <a:t> one magnet</a:t>
                      </a:r>
                      <a:r>
                        <a:rPr lang="en-GB" altLang="zh-CN" sz="2400" b="1" smtClean="0">
                          <a:solidFill>
                            <a:srgbClr val="FF0000"/>
                          </a:solidFill>
                          <a:effectLst/>
                        </a:rPr>
                        <a:t>[10k Yuan]</a:t>
                      </a:r>
                      <a:endParaRPr lang="zh-CN" altLang="zh-CN" sz="2400" b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16.25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8.2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6.5</a:t>
                      </a:r>
                      <a:endParaRPr lang="zh-CN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effectLst/>
                        </a:rPr>
                        <a:t>Total cost of all magnets</a:t>
                      </a:r>
                      <a:r>
                        <a:rPr lang="en-GB" altLang="zh-CN" sz="2400" b="1" smtClean="0">
                          <a:effectLst/>
                        </a:rPr>
                        <a:t>[10k Yuan]</a:t>
                      </a:r>
                      <a:endParaRPr lang="zh-CN" altLang="zh-CN" sz="24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smtClean="0">
                          <a:effectLst/>
                        </a:rPr>
                        <a:t>18590 </a:t>
                      </a:r>
                      <a:endParaRPr lang="zh-CN" sz="24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2427</a:t>
                      </a:r>
                      <a:endParaRPr lang="zh-CN" sz="24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13217</a:t>
                      </a:r>
                      <a:endParaRPr lang="zh-CN" sz="24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</a:tbl>
          </a:graphicData>
        </a:graphic>
      </p:graphicFrame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993523" y="161506"/>
            <a:ext cx="1050307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-Quadrupoles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43472" y="1124744"/>
            <a:ext cx="9810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32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cost analysis for the CEPC booster dipole magnets</a:t>
            </a:r>
            <a:endParaRPr lang="en-US" altLang="zh-CN" sz="32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99250" y="5805264"/>
            <a:ext cx="9077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b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altLang="en-US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Price of non-oriented steel laminations</a:t>
            </a:r>
            <a:r>
              <a:rPr lang="zh-CN" altLang="en-US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：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8500 RMB per ton@Avg.(2018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-2023</a:t>
            </a:r>
            <a:r>
              <a:rPr lang="en-US" altLang="zh-CN" sz="2000" b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)</a:t>
            </a:r>
            <a:endParaRPr lang="en-US" altLang="zh-CN" sz="20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r>
              <a:rPr lang="en-US" altLang="zh-CN" sz="2000" b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Price </a:t>
            </a:r>
            <a:r>
              <a:rPr lang="en-US" altLang="zh-CN" sz="2000" b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of 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hollow alumimium conductors</a:t>
            </a:r>
            <a:r>
              <a:rPr lang="zh-CN" altLang="en-US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：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60000</a:t>
            </a:r>
            <a:r>
              <a:rPr lang="zh-CN" altLang="en-US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RMB per </a:t>
            </a:r>
            <a:r>
              <a:rPr lang="en-US" altLang="zh-CN" sz="2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ton@Avg</a:t>
            </a:r>
            <a:r>
              <a:rPr lang="en-US" altLang="zh-CN" sz="2000" b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3"/>
              </a:rPr>
              <a:t>.(2018</a:t>
            </a:r>
            <a:r>
              <a:rPr lang="en-US" altLang="zh-CN" sz="2000" b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-2023)</a:t>
            </a:r>
            <a:endParaRPr lang="en-US" altLang="zh-CN" sz="20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3815" y="991468"/>
            <a:ext cx="1150724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C00000"/>
                </a:solidFill>
                <a:ea typeface="华文楷体"/>
                <a:cs typeface="Times New Roman" pitchFamily="18" charset="0"/>
              </a:rPr>
              <a:t>The cost of a similar magnet produced for HEPS booster.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procurement price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a 500mm long quadrupole magnet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produced for </a:t>
            </a:r>
            <a:r>
              <a:rPr lang="en-US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High Energy Photo Source(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HEPS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) booster is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68k Yuan</a:t>
            </a:r>
            <a:r>
              <a:rPr lang="en-US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The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cost estimation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the 700mm long quadrupole magnet for CEPC booster is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65k Yuan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which is a little lower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by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using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simpler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structure and cheaper material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al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though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weight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is a little heavier.</a:t>
            </a:r>
            <a:endParaRPr lang="en-US" altLang="zh-CN" sz="24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993523" y="161506"/>
            <a:ext cx="1050307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-Quadrupoles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021569"/>
            <a:ext cx="3960440" cy="36379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5" y="3021569"/>
            <a:ext cx="3967785" cy="3719799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32905"/>
              </p:ext>
            </p:extLst>
          </p:nvPr>
        </p:nvGraphicFramePr>
        <p:xfrm>
          <a:off x="4015759" y="3427979"/>
          <a:ext cx="3880441" cy="2521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346"/>
                <a:gridCol w="1069360"/>
                <a:gridCol w="1058735"/>
              </a:tblGrid>
              <a:tr h="326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Magnet name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HEPS</a:t>
                      </a:r>
                      <a:endParaRPr lang="zh-CN" sz="18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CEPC</a:t>
                      </a:r>
                      <a:endParaRPr lang="zh-CN" sz="18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Aperture [mm]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zh-CN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zh-CN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smtClean="0">
                          <a:effectLst/>
                        </a:rPr>
                        <a:t>Max. </a:t>
                      </a:r>
                      <a:r>
                        <a:rPr lang="en-GB" sz="1800" b="1">
                          <a:effectLst/>
                        </a:rPr>
                        <a:t>Field </a:t>
                      </a:r>
                      <a:r>
                        <a:rPr lang="en-GB" sz="1800" b="1" smtClean="0">
                          <a:effectLst/>
                        </a:rPr>
                        <a:t>[</a:t>
                      </a:r>
                      <a:r>
                        <a:rPr lang="en-GB" altLang="zh-CN" sz="1800" b="1" smtClean="0">
                          <a:effectLst/>
                        </a:rPr>
                        <a:t>T/m</a:t>
                      </a:r>
                      <a:r>
                        <a:rPr lang="en-GB" sz="1800" b="1" smtClean="0">
                          <a:effectLst/>
                        </a:rPr>
                        <a:t>] 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</a:t>
                      </a:r>
                      <a:endParaRPr lang="zh-CN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12.03</a:t>
                      </a:r>
                      <a:endParaRPr lang="zh-CN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smtClean="0">
                          <a:effectLst/>
                        </a:rPr>
                        <a:t>Conductor </a:t>
                      </a:r>
                      <a:r>
                        <a:rPr lang="en-GB" sz="1800" b="1">
                          <a:effectLst/>
                        </a:rPr>
                        <a:t>[</a:t>
                      </a:r>
                      <a:r>
                        <a:rPr lang="en-GB" sz="1800" b="1" smtClean="0">
                          <a:effectLst/>
                        </a:rPr>
                        <a:t>mm]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10×10D6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zh-CN" sz="18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10×10D6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endParaRPr lang="zh-CN" sz="18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smtClean="0">
                          <a:effectLst/>
                        </a:rPr>
                        <a:t>Height </a:t>
                      </a:r>
                      <a:r>
                        <a:rPr lang="en-GB" sz="1800" b="1">
                          <a:effectLst/>
                        </a:rPr>
                        <a:t>[mm]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550</a:t>
                      </a:r>
                      <a:endParaRPr lang="zh-CN" sz="1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480</a:t>
                      </a:r>
                      <a:endParaRPr lang="zh-CN" sz="1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smtClean="0">
                          <a:effectLst/>
                        </a:rPr>
                        <a:t>Width </a:t>
                      </a:r>
                      <a:r>
                        <a:rPr lang="en-GB" sz="1800" b="1">
                          <a:effectLst/>
                        </a:rPr>
                        <a:t>[mm]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550</a:t>
                      </a:r>
                      <a:endParaRPr lang="zh-CN" sz="1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480</a:t>
                      </a:r>
                      <a:endParaRPr lang="zh-CN" sz="1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smtClean="0">
                          <a:effectLst/>
                        </a:rPr>
                        <a:t>Length </a:t>
                      </a:r>
                      <a:r>
                        <a:rPr lang="en-GB" sz="1800" b="1">
                          <a:effectLst/>
                        </a:rPr>
                        <a:t>[mm]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smtClean="0">
                          <a:solidFill>
                            <a:srgbClr val="FF0000"/>
                          </a:solidFill>
                          <a:effectLst/>
                        </a:rPr>
                        <a:t>500 </a:t>
                      </a:r>
                      <a:endParaRPr lang="zh-CN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700</a:t>
                      </a:r>
                      <a:endParaRPr lang="zh-CN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  <a:tr h="26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8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Weight</a:t>
                      </a:r>
                      <a:r>
                        <a:rPr lang="en-US" altLang="zh-CN" sz="1800" b="1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[ton]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1.14</a:t>
                      </a:r>
                      <a:endParaRPr lang="zh-CN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1.23</a:t>
                      </a:r>
                      <a:endParaRPr lang="zh-CN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33951" marR="339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7368" y="1107901"/>
            <a:ext cx="11521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Since the requirements of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sextupoles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and correctors are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similar to 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for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HEPS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booster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,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cost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these magnets is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estimated according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 the procurement price of the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similar magnets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for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HEPS booster. </a:t>
            </a:r>
            <a:endParaRPr lang="en-US" altLang="zh-CN" sz="2800" b="1" dirty="0" smtClean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79377" y="161506"/>
            <a:ext cx="11593288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-Sextupole, Corrector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94815"/>
              </p:ext>
            </p:extLst>
          </p:nvPr>
        </p:nvGraphicFramePr>
        <p:xfrm>
          <a:off x="1271464" y="2564904"/>
          <a:ext cx="9433048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2664296"/>
                <a:gridCol w="2592288"/>
              </a:tblGrid>
              <a:tr h="300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Magnet name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BS-63S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smtClean="0">
                          <a:effectLst/>
                        </a:rPr>
                        <a:t>BST-63C</a:t>
                      </a:r>
                      <a:endParaRPr lang="zh-CN" altLang="zh-CN" sz="2000" b="1" smtClean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7591" marR="57591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Quantity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1200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Aperture </a:t>
                      </a:r>
                      <a:r>
                        <a:rPr lang="en-GB" sz="2000" b="1" smtClean="0">
                          <a:effectLst/>
                        </a:rPr>
                        <a:t>diameter[mm</a:t>
                      </a:r>
                      <a:r>
                        <a:rPr lang="en-GB" sz="2000" b="1" dirty="0">
                          <a:effectLst/>
                        </a:rPr>
                        <a:t>]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63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63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Max</a:t>
                      </a:r>
                      <a:r>
                        <a:rPr lang="en-GB" sz="2000" b="1" smtClean="0">
                          <a:effectLst/>
                        </a:rPr>
                        <a:t>. </a:t>
                      </a:r>
                      <a:r>
                        <a:rPr lang="en-GB" sz="2000" b="1">
                          <a:effectLst/>
                        </a:rPr>
                        <a:t>field </a:t>
                      </a:r>
                      <a:r>
                        <a:rPr lang="en-GB" sz="2000" b="1" smtClean="0">
                          <a:effectLst/>
                        </a:rPr>
                        <a:t>[T|T/m</a:t>
                      </a:r>
                      <a:r>
                        <a:rPr lang="en-GB" sz="2000" b="1" baseline="30000" smtClean="0">
                          <a:effectLst/>
                        </a:rPr>
                        <a:t>2</a:t>
                      </a:r>
                      <a:r>
                        <a:rPr lang="en-GB" sz="2000" b="1" baseline="0" smtClean="0">
                          <a:effectLst/>
                        </a:rPr>
                        <a:t>]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216.9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0.02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Min</a:t>
                      </a:r>
                      <a:r>
                        <a:rPr lang="en-GB" sz="2000" b="1" smtClean="0">
                          <a:effectLst/>
                        </a:rPr>
                        <a:t>. </a:t>
                      </a:r>
                      <a:r>
                        <a:rPr lang="en-GB" sz="2000" b="1">
                          <a:effectLst/>
                        </a:rPr>
                        <a:t>field </a:t>
                      </a:r>
                      <a:r>
                        <a:rPr lang="en-GB" sz="2000" b="1" smtClean="0">
                          <a:effectLst/>
                        </a:rPr>
                        <a:t>[T|T/m</a:t>
                      </a:r>
                      <a:r>
                        <a:rPr lang="en-GB" sz="2000" b="1" baseline="30000" smtClean="0">
                          <a:effectLst/>
                        </a:rPr>
                        <a:t>2</a:t>
                      </a:r>
                      <a:r>
                        <a:rPr lang="en-GB" sz="2000" b="1" baseline="0">
                          <a:effectLst/>
                        </a:rPr>
                        <a:t>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18.1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-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Coil turns per pole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24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Max. </a:t>
                      </a:r>
                      <a:r>
                        <a:rPr lang="en-GB" sz="2000" b="1" smtClean="0">
                          <a:effectLst/>
                        </a:rPr>
                        <a:t>current</a:t>
                      </a:r>
                      <a:r>
                        <a:rPr lang="en-US" sz="2000" b="1" smtClean="0">
                          <a:effectLst/>
                        </a:rPr>
                        <a:t>[</a:t>
                      </a:r>
                      <a:r>
                        <a:rPr lang="en-GB" sz="2000" b="1" smtClean="0">
                          <a:effectLst/>
                        </a:rPr>
                        <a:t>A</a:t>
                      </a:r>
                      <a:r>
                        <a:rPr lang="en-US" sz="2000" b="1" smtClean="0">
                          <a:effectLst/>
                        </a:rPr>
                        <a:t>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120.4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effectLst/>
                        </a:rPr>
                        <a:t>22.5</a:t>
                      </a:r>
                      <a:endParaRPr lang="zh-CN" alt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Conductor size</a:t>
                      </a:r>
                      <a:r>
                        <a:rPr lang="en-US" sz="2000" b="1" smtClean="0">
                          <a:effectLst/>
                        </a:rPr>
                        <a:t>[</a:t>
                      </a:r>
                      <a:r>
                        <a:rPr lang="en-GB" sz="2000" b="1" smtClean="0">
                          <a:effectLst/>
                        </a:rPr>
                        <a:t>mm</a:t>
                      </a:r>
                      <a:r>
                        <a:rPr lang="en-US" sz="2000" b="1" smtClean="0">
                          <a:effectLst/>
                        </a:rPr>
                        <a:t>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smtClean="0">
                          <a:effectLst/>
                        </a:rPr>
                        <a:t>6×6D3-Cu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effectLst/>
                        </a:rPr>
                        <a:t>5.5×5-Cu</a:t>
                      </a:r>
                      <a:endParaRPr lang="zh-CN" altLang="zh-CN" sz="2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</a:t>
                      </a:r>
                      <a:r>
                        <a:rPr lang="en-GB" sz="2000" b="1" smtClean="0">
                          <a:effectLst/>
                        </a:rPr>
                        <a:t>length</a:t>
                      </a:r>
                      <a:r>
                        <a:rPr lang="en-US" sz="2000" b="1" smtClean="0">
                          <a:effectLst/>
                        </a:rPr>
                        <a:t>[</a:t>
                      </a:r>
                      <a:r>
                        <a:rPr lang="en-GB" sz="2000" b="1" smtClean="0">
                          <a:effectLst/>
                        </a:rPr>
                        <a:t>mm</a:t>
                      </a:r>
                      <a:r>
                        <a:rPr lang="en-US" sz="2000" b="1" smtClean="0">
                          <a:effectLst/>
                        </a:rPr>
                        <a:t>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400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580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Core width &amp; </a:t>
                      </a:r>
                      <a:r>
                        <a:rPr lang="en-GB" sz="2000" b="1" smtClean="0">
                          <a:effectLst/>
                        </a:rPr>
                        <a:t>height</a:t>
                      </a:r>
                      <a:r>
                        <a:rPr lang="en-US" sz="2000" b="1" smtClean="0">
                          <a:effectLst/>
                        </a:rPr>
                        <a:t>[</a:t>
                      </a:r>
                      <a:r>
                        <a:rPr lang="en-GB" sz="2000" b="1" smtClean="0">
                          <a:effectLst/>
                        </a:rPr>
                        <a:t>mm</a:t>
                      </a:r>
                      <a:r>
                        <a:rPr lang="en-US" sz="2000" b="1" smtClean="0">
                          <a:effectLst/>
                        </a:rPr>
                        <a:t>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effectLst/>
                        </a:rPr>
                        <a:t>300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b="1" smtClean="0">
                          <a:solidFill>
                            <a:srgbClr val="0000FF"/>
                          </a:solidFill>
                          <a:effectLst/>
                        </a:rPr>
                        <a:t>250/200</a:t>
                      </a:r>
                      <a:endParaRPr lang="zh-CN" altLang="zh-CN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Magnet </a:t>
                      </a:r>
                      <a:r>
                        <a:rPr lang="en-GB" sz="2000" b="1" smtClean="0">
                          <a:effectLst/>
                        </a:rPr>
                        <a:t>weight</a:t>
                      </a:r>
                      <a:r>
                        <a:rPr lang="en-US" sz="2000" b="1" smtClean="0">
                          <a:effectLst/>
                        </a:rPr>
                        <a:t>[</a:t>
                      </a:r>
                      <a:r>
                        <a:rPr lang="en-GB" sz="2000" b="1" smtClean="0">
                          <a:effectLst/>
                        </a:rPr>
                        <a:t>kg</a:t>
                      </a:r>
                      <a:r>
                        <a:rPr lang="en-US" sz="2000" b="1" smtClean="0">
                          <a:effectLst/>
                        </a:rPr>
                        <a:t>]</a:t>
                      </a:r>
                      <a:endParaRPr lang="zh-CN" sz="20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240</a:t>
                      </a:r>
                      <a:endParaRPr lang="zh-C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Cost of one magnet[10k Yuan]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Total cost of all magnets[10k Yuan]</a:t>
                      </a:r>
                      <a:endParaRPr lang="zh-C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500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3600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999656" y="141302"/>
            <a:ext cx="741682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</a:t>
            </a: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ost of of the magnets for CEPC linac 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9376" y="1206561"/>
            <a:ext cx="11219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total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703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magnets of </a:t>
            </a:r>
            <a:r>
              <a:rPr lang="en-GB" altLang="zh-CN" sz="2800" b="1">
                <a:solidFill>
                  <a:srgbClr val="0000FF"/>
                </a:solidFill>
                <a:ea typeface="华文楷体"/>
                <a:cs typeface="Times New Roman" pitchFamily="18" charset="0"/>
              </a:rPr>
              <a:t>linac 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are group into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24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types, the cost of all magnets and their field measurement devices is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43</a:t>
            </a:r>
            <a:r>
              <a:rPr lang="en-US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.</a:t>
            </a:r>
            <a:r>
              <a:rPr lang="en-GB" altLang="zh-CN" sz="2800" b="1">
                <a:solidFill>
                  <a:srgbClr val="FF0000"/>
                </a:solidFill>
                <a:ea typeface="华文楷体"/>
                <a:cs typeface="Times New Roman" pitchFamily="18" charset="0"/>
              </a:rPr>
              <a:t>4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M Yuan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 </a:t>
            </a:r>
            <a:endParaRPr lang="en-GB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415480" y="2492896"/>
          <a:ext cx="9361039" cy="2959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90"/>
                <a:gridCol w="1901461"/>
                <a:gridCol w="1641890"/>
                <a:gridCol w="2307298"/>
              </a:tblGrid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</a:rPr>
                        <a:t>Number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Cost (M Yuan)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20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Solenoids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4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37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5.0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Dipoles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19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3.4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Quadrupoles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25.8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Correctors</a:t>
                      </a:r>
                      <a:endParaRPr lang="zh-CN" sz="2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4.3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20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Field measurement devices</a:t>
                      </a:r>
                      <a:endParaRPr lang="zh-CN" sz="2200">
                        <a:solidFill>
                          <a:srgbClr val="FFFF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3.0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2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551384" y="1268760"/>
            <a:ext cx="11396272" cy="475252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Total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magnets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cost of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injector</a:t>
            </a:r>
          </a:p>
          <a:p>
            <a:pPr marL="457200" indent="-457200" algn="l">
              <a:lnSpc>
                <a:spcPct val="12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Some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consideration for the magnet cost reduction</a:t>
            </a:r>
          </a:p>
          <a:p>
            <a:pPr marL="457200" indent="-457200" algn="l">
              <a:lnSpc>
                <a:spcPct val="12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Cost analysis of the magnets for CEPC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</a:t>
            </a:r>
          </a:p>
          <a:p>
            <a:pPr marL="457200" indent="-457200" algn="l">
              <a:lnSpc>
                <a:spcPct val="12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Detailed magnet cost lists of injector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7368" y="2470830"/>
            <a:ext cx="321966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total cost of all magnets for CEPC </a:t>
            </a:r>
            <a:r>
              <a:rPr lang="en-US" altLang="zh-CN" sz="2800" b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linac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is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43.4M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Yuan, the detailed cost for each kind of magnet is listed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. </a:t>
            </a:r>
            <a:endParaRPr lang="en-US" altLang="zh-CN" sz="2800" b="1" dirty="0" smtClean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495601" y="161506"/>
            <a:ext cx="828091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Detailed cost lists of all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magnets for CEPC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linac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088347"/>
            <a:ext cx="7488832" cy="56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9376" y="1206561"/>
            <a:ext cx="11219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total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316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magnets of DR are group into </a:t>
            </a:r>
            <a:r>
              <a:rPr lang="en-GB" altLang="zh-CN" sz="2800" b="1">
                <a:solidFill>
                  <a:srgbClr val="FF0000"/>
                </a:solidFill>
                <a:ea typeface="华文楷体"/>
                <a:cs typeface="Times New Roman" pitchFamily="18" charset="0"/>
              </a:rPr>
              <a:t>6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types, the cost of all magnets and the field measurement devices </a:t>
            </a:r>
            <a:r>
              <a:rPr lang="en-GB" altLang="zh-CN" sz="2800" b="1">
                <a:solidFill>
                  <a:srgbClr val="0000FF"/>
                </a:solidFill>
                <a:ea typeface="华文楷体"/>
                <a:cs typeface="Times New Roman" pitchFamily="18" charset="0"/>
              </a:rPr>
              <a:t>is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15.3M Yuan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 </a:t>
            </a:r>
            <a:endParaRPr lang="en-GB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415480" y="2492896"/>
          <a:ext cx="9361039" cy="292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90"/>
                <a:gridCol w="1901461"/>
                <a:gridCol w="1641890"/>
                <a:gridCol w="2307298"/>
              </a:tblGrid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</a:rPr>
                        <a:t>Number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Cost (M Yuan)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Dipoles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80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4.0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Quadrupoles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5.2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20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Sextupoles</a:t>
                      </a:r>
                      <a:endParaRPr lang="zh-CN" sz="2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2.9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Correctors</a:t>
                      </a:r>
                      <a:endParaRPr lang="zh-CN" sz="2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1.2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20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Field measurement devices</a:t>
                      </a:r>
                      <a:endParaRPr lang="zh-CN" sz="2200">
                        <a:solidFill>
                          <a:srgbClr val="FFFF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2.0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999656" y="141302"/>
            <a:ext cx="741682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</a:t>
            </a: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ost of of the magnets for CEPC DR 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51384" y="1196752"/>
            <a:ext cx="11233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total cost of all magnets for CEPC transport lines is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15.3M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Yuan, the detailed cost for each kind of magnet is listed. </a:t>
            </a:r>
            <a:endParaRPr lang="en-US" altLang="zh-CN" sz="28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495601" y="161506"/>
            <a:ext cx="828091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Detailed cost lists of all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magnets for CEPC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DR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636912"/>
            <a:ext cx="10120658" cy="28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9376" y="1206561"/>
            <a:ext cx="11219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total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296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magnets of the transport lines are group into </a:t>
            </a:r>
            <a:r>
              <a:rPr lang="en-GB" altLang="zh-CN" sz="2800" b="1">
                <a:solidFill>
                  <a:srgbClr val="FF0000"/>
                </a:solidFill>
                <a:ea typeface="华文楷体"/>
                <a:cs typeface="Times New Roman" pitchFamily="18" charset="0"/>
              </a:rPr>
              <a:t>8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types, the cost of all magnets and the field measurement devices is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48.3M Yuan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 </a:t>
            </a:r>
            <a:endParaRPr lang="en-GB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415480" y="2492896"/>
          <a:ext cx="9361039" cy="244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90"/>
                <a:gridCol w="1901461"/>
                <a:gridCol w="1641890"/>
                <a:gridCol w="2307298"/>
              </a:tblGrid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</a:rPr>
                        <a:t>Number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Cost (M Yuan)</a:t>
                      </a:r>
                      <a:endParaRPr lang="zh-CN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Dipoles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92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32.0</a:t>
                      </a:r>
                      <a:endParaRPr lang="zh-CN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Quadrupoles</a:t>
                      </a:r>
                      <a:endParaRPr lang="zh-CN" sz="2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12.3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</a:rPr>
                        <a:t>Correctors</a:t>
                      </a:r>
                      <a:endParaRPr lang="zh-CN" sz="2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2.0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474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20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Field measurement devices</a:t>
                      </a:r>
                      <a:endParaRPr lang="zh-CN" sz="2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2.0</a:t>
                      </a:r>
                      <a:endParaRPr lang="zh-CN" sz="2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423592" y="141302"/>
            <a:ext cx="777686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of the magnets for CEPC transport lines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51384" y="1196752"/>
            <a:ext cx="11233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total cost of all magnets for CEPC transport lines is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48.3M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Yuan, the detailed cost for each kind of magnet is listed. </a:t>
            </a:r>
            <a:endParaRPr lang="en-US" altLang="zh-CN" sz="28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332677" y="188640"/>
            <a:ext cx="100811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Detailed cost lists of all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magnets for CEPC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transport lines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276872"/>
            <a:ext cx="10203547" cy="3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995895" y="116632"/>
            <a:ext cx="196420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Summary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7368" y="1150724"/>
            <a:ext cx="11373216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There are nearly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21000 magnets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the CEPC injector(</a:t>
            </a:r>
            <a:r>
              <a:rPr lang="en-GB" altLang="zh-CN" sz="2400" b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linac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DR, booster and transport lines), most of them are equipped with the booster.  The total cost of the magnets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for injector is 1646M Yuan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of which the magnets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for the booster is 1541M Yuan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Since the dipole magnets of the booster work at very low field, their cost could be reduced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dramatically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by using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technologies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of core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dilution,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cheaper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material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as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well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as the automatic production lines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To reduce the cost, the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quadrupole magnets of the booster are optimized to have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 simple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and cheap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structure due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to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its relatively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low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gradient.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addition, the coils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the magnets are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wound by the cheaper hollow aluminium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conductors. </a:t>
            </a:r>
            <a:endParaRPr lang="en-GB" altLang="zh-CN" sz="24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other magnets for the CEPC injector are conventional magnets, so their cost is comparable to the similar magnets produced for other accelerator projects, such as HEPS and BEPCII.</a:t>
            </a:r>
          </a:p>
        </p:txBody>
      </p:sp>
    </p:spTree>
    <p:extLst>
      <p:ext uri="{BB962C8B-B14F-4D97-AF65-F5344CB8AC3E}">
        <p14:creationId xmlns:p14="http://schemas.microsoft.com/office/powerpoint/2010/main" val="20501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 smtClean="0">
                <a:solidFill>
                  <a:srgbClr val="FF0000"/>
                </a:solidFill>
              </a:rPr>
              <a:t>Thank you for your attention!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711624" y="141302"/>
            <a:ext cx="72008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Total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magnets and cost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of CEPC injector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1384" y="1057632"/>
            <a:ext cx="11161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injector of CEPC accelerators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includes: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o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ne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30GeV </a:t>
            </a:r>
            <a:r>
              <a:rPr lang="en-GB" altLang="zh-CN" sz="2800" b="1" dirty="0" err="1">
                <a:solidFill>
                  <a:srgbClr val="0000FF"/>
                </a:solidFill>
                <a:ea typeface="华文楷体"/>
                <a:cs typeface="Times New Roman" pitchFamily="18" charset="0"/>
              </a:rPr>
              <a:t>linac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one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1.1GeV damping ring(DR) for the positron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one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30GeV to 120GeV(185GeV) booster, </a:t>
            </a:r>
            <a:r>
              <a:rPr lang="en-GB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Ten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transport lines connecting the </a:t>
            </a:r>
            <a:r>
              <a:rPr lang="en-GB" altLang="zh-CN" sz="2800" b="1" dirty="0" err="1">
                <a:solidFill>
                  <a:srgbClr val="0000FF"/>
                </a:solidFill>
                <a:ea typeface="华文楷体"/>
                <a:cs typeface="Times New Roman" pitchFamily="18" charset="0"/>
              </a:rPr>
              <a:t>linac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damping ring, booster and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collider.</a:t>
            </a:r>
            <a:endParaRPr lang="en-GB" altLang="zh-CN" sz="28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59129"/>
              </p:ext>
            </p:extLst>
          </p:nvPr>
        </p:nvGraphicFramePr>
        <p:xfrm>
          <a:off x="1631504" y="2996952"/>
          <a:ext cx="9073009" cy="3465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2356524"/>
                <a:gridCol w="2612029"/>
              </a:tblGrid>
              <a:tr h="55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zh-CN" sz="2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effectLst/>
                        </a:rPr>
                        <a:t>Number</a:t>
                      </a:r>
                      <a:endParaRPr lang="zh-CN" sz="2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Cost (M Yuan)</a:t>
                      </a:r>
                      <a:endParaRPr lang="zh-CN" sz="2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99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Magnets for </a:t>
                      </a:r>
                      <a:r>
                        <a:rPr lang="en-US" altLang="zh-CN" sz="2800" b="1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linac</a:t>
                      </a:r>
                      <a:endParaRPr lang="zh-CN" sz="2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703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43.4</a:t>
                      </a:r>
                      <a:endParaRPr lang="zh-CN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99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Magnets for DR</a:t>
                      </a:r>
                      <a:endParaRPr lang="zh-CN" sz="2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316</a:t>
                      </a:r>
                      <a:endParaRPr lang="zh-CN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15.3</a:t>
                      </a:r>
                      <a:endParaRPr lang="zh-CN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99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solidFill>
                            <a:srgbClr val="FFFF00"/>
                          </a:solidFill>
                          <a:effectLst/>
                        </a:rPr>
                        <a:t>Magnets</a:t>
                      </a:r>
                      <a:r>
                        <a:rPr lang="en-GB" sz="28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for booster</a:t>
                      </a:r>
                      <a:endParaRPr lang="zh-CN" sz="2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19624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1541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5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Magnets for TL</a:t>
                      </a:r>
                      <a:endParaRPr lang="zh-CN" sz="2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zh-CN" sz="2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48.3</a:t>
                      </a:r>
                      <a:endParaRPr lang="zh-CN" sz="2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55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Total</a:t>
                      </a:r>
                      <a:endParaRPr lang="zh-CN" sz="2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20939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1648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0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91544" y="188640"/>
            <a:ext cx="885698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Some considerations for the magnet cost reduction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360" y="1245235"/>
            <a:ext cx="1144927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he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total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length of all magnets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for the CEPC injector is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74.4km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of which all the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magnets for the booster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is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73.3km long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so the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cost of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magnets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is a significant concern in the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design and production,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particularly for the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magnets of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booster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 </a:t>
            </a:r>
          </a:p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cost of the magnets is mainly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comp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</a:t>
            </a:r>
            <a:r>
              <a:rPr lang="en-GB" altLang="zh-CN" sz="2800" b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sed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two parts,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cost of material and the cost of fabrication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 So the cost could be carefully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analysed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and reduced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these two aspects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at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both stages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the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design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GB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and </a:t>
            </a:r>
            <a:r>
              <a:rPr lang="en-GB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production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  <a:endParaRPr lang="en-GB" altLang="zh-CN" sz="28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principle, the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more common material is used, the cheaper magnet is; the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simpler 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structure is adopted, the easier fabrication is, and the cheaper magnet is.</a:t>
            </a:r>
            <a:endParaRPr lang="en-GB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23392" y="1772816"/>
            <a:ext cx="1123324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 choose a reasonable magnet design scheme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A good magnet design scheme should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be easily produces,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meanwhile it should be made by the material that could be easily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achieved</a:t>
            </a: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 </a:t>
            </a:r>
          </a:p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 optimize magnetic field design and mechanical structure of the magnet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An optimized design of the magnet should have a cross section as small as possible and a mechanical structure as simple as possible </a:t>
            </a:r>
            <a:endParaRPr lang="en-US" altLang="zh-CN" sz="2800" b="1" dirty="0" smtClean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 investigate an economical technical route for the magnet production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A good production technical route could shorten the fabrication time and improve the production efficiency of the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</a:t>
            </a: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  <a:endParaRPr lang="en-GB" altLang="zh-CN" sz="26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68" y="1124744"/>
            <a:ext cx="676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At 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stage of the magnet design</a:t>
            </a:r>
            <a:endParaRPr lang="en-GB" altLang="zh-CN" sz="32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6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91544" y="188640"/>
            <a:ext cx="885698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Some considerations for the magnet cost reduction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51384" y="1740109"/>
            <a:ext cx="1123324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research </a:t>
            </a: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and development of the prototype magnets as well as the first batch of magnets are important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it could verify the magnet design and finalize the magnet fabrication procedure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 </a:t>
            </a:r>
          </a:p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For mass production of the magnets,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some kind of </a:t>
            </a: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automatic or semi-automatic production lines could be constructed and used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which could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efficiently produce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24 hours a day.</a:t>
            </a:r>
            <a:endParaRPr lang="en-US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Due to large number of magnets,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it is considered to construct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 production lines </a:t>
            </a:r>
            <a:r>
              <a:rPr lang="en-US" altLang="zh-CN" sz="28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near the CEPC construction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site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so that a mount of the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expense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for </a:t>
            </a:r>
            <a:r>
              <a:rPr lang="en-US" altLang="zh-CN" sz="28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delivery could be saved</a:t>
            </a: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407368" y="1052736"/>
            <a:ext cx="676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At 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stage of the magnet production</a:t>
            </a:r>
            <a:endParaRPr lang="en-GB" altLang="zh-CN" sz="32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6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91544" y="188640"/>
            <a:ext cx="885698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Some considerations for the magnet cost reduction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23392" y="1755973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800" b="1">
                <a:solidFill>
                  <a:srgbClr val="FF0000"/>
                </a:solidFill>
                <a:ea typeface="华文楷体"/>
                <a:cs typeface="Times New Roman" pitchFamily="18" charset="0"/>
              </a:rPr>
              <a:t>workshop of IHEP has much experiences in production of the magnets</a:t>
            </a:r>
            <a:r>
              <a:rPr lang="en-US" altLang="zh-CN" sz="2800" b="1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it could set up enough professional goups of magnet production if the CEPC start to construct.</a:t>
            </a:r>
          </a:p>
        </p:txBody>
      </p:sp>
      <p:sp>
        <p:nvSpPr>
          <p:cNvPr id="9" name="矩形 8"/>
          <p:cNvSpPr/>
          <p:nvPr/>
        </p:nvSpPr>
        <p:spPr>
          <a:xfrm>
            <a:off x="407368" y="1052736"/>
            <a:ext cx="676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At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stage of the magnet design</a:t>
            </a:r>
            <a:endParaRPr lang="en-GB" altLang="zh-CN" sz="32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6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91544" y="188640"/>
            <a:ext cx="885698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Some considerations for the magnet cost reduction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9376" y="1052736"/>
            <a:ext cx="113772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Since the magnets of the booster is </a:t>
            </a:r>
            <a:r>
              <a:rPr lang="en-GB" altLang="zh-CN" sz="2800" b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98.5%</a:t>
            </a:r>
            <a:r>
              <a:rPr lang="en-GB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of the magnets for CEPC injector, the cost analysis is focused on the magnets for the booster. </a:t>
            </a:r>
            <a:r>
              <a:rPr lang="en-US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There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are </a:t>
            </a:r>
            <a:r>
              <a:rPr lang="en-US" altLang="zh-CN" sz="28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19624 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 equipped with </a:t>
            </a:r>
            <a:r>
              <a:rPr lang="en-US" altLang="zh-CN" sz="2800" b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booster</a:t>
            </a:r>
            <a:r>
              <a:rPr lang="en-US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the main specifications of the magnets are listed in the table</a:t>
            </a:r>
            <a:r>
              <a:rPr lang="en-GB" altLang="zh-CN" sz="28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</a:t>
            </a:r>
            <a:endParaRPr lang="en-GB" altLang="zh-CN" sz="28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45191"/>
              </p:ext>
            </p:extLst>
          </p:nvPr>
        </p:nvGraphicFramePr>
        <p:xfrm>
          <a:off x="1343472" y="3068960"/>
          <a:ext cx="9649072" cy="3345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590"/>
                <a:gridCol w="1668410"/>
                <a:gridCol w="2086286"/>
                <a:gridCol w="1825500"/>
                <a:gridCol w="2086286"/>
              </a:tblGrid>
              <a:tr h="4900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solidFill>
                            <a:schemeClr val="tx1"/>
                          </a:solidFill>
                          <a:effectLst/>
                        </a:rPr>
                        <a:t>Min. field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Max. field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698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Dipoles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14866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4.7m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solidFill>
                            <a:srgbClr val="0000FF"/>
                          </a:solidFill>
                          <a:effectLst/>
                        </a:rPr>
                        <a:t>95Gs</a:t>
                      </a:r>
                      <a:endParaRPr lang="en-US" sz="2800" b="1" i="0" u="none" strike="noStrike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564Gs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698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Quadrupoles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3458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2m/1m/0.7m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2.0T/m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15.86T/m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759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>
                          <a:solidFill>
                            <a:schemeClr val="tx1"/>
                          </a:solidFill>
                          <a:effectLst/>
                        </a:rPr>
                        <a:t>Sextupoles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en-US" altLang="zh-CN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0.4m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18T/m</a:t>
                      </a:r>
                      <a:r>
                        <a:rPr lang="en-US" sz="2800" b="1" u="none" strike="noStrike" baseline="300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217T/m</a:t>
                      </a:r>
                      <a:r>
                        <a:rPr lang="en-US" sz="2800" b="1" u="none" strike="noStrike" baseline="300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698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>
                          <a:solidFill>
                            <a:schemeClr val="tx1"/>
                          </a:solidFill>
                          <a:effectLst/>
                        </a:rPr>
                        <a:t>Correctors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1200</a:t>
                      </a:r>
                      <a:endParaRPr lang="en-US" altLang="zh-CN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solidFill>
                            <a:srgbClr val="0000FF"/>
                          </a:solidFill>
                          <a:effectLst/>
                        </a:rPr>
                        <a:t>0.58m</a:t>
                      </a:r>
                      <a:endParaRPr lang="en-US" sz="2800" b="1" i="0" u="none" strike="noStrike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20Gs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200Gs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2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91544" y="188640"/>
            <a:ext cx="885698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5009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0684" y="1022090"/>
            <a:ext cx="56403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CDR stage, the min. working field of the dipole magnet is 29Gs for 10GeV injection energy. Only Cosine </a:t>
            </a:r>
            <a:r>
              <a:rPr lang="en-US" altLang="zh-CN" sz="2600" b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Thelta</a:t>
            </a:r>
            <a:r>
              <a:rPr lang="en-US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(CT) coil dipole magnet without iron cores could be used for the booster.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TDR stage, 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in order to reduce the cost</a:t>
            </a:r>
            <a:r>
              <a:rPr lang="en-US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and 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power loss </a:t>
            </a:r>
            <a:r>
              <a:rPr lang="en-US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the dipole magnets</a:t>
            </a: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, the injection energy of the booster was increased to 30GeV, so the </a:t>
            </a:r>
            <a:r>
              <a:rPr lang="en-GB" altLang="zh-CN" sz="26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cheapest iron-core dipole magnet </a:t>
            </a:r>
            <a:r>
              <a:rPr lang="en-GB" altLang="zh-CN" sz="26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made by non-oriented lamination could be used for the booster.</a:t>
            </a:r>
          </a:p>
        </p:txBody>
      </p:sp>
      <p:pic>
        <p:nvPicPr>
          <p:cNvPr id="16" name="picture" descr="descript"/>
          <p:cNvPicPr>
            <a:picLocks noChangeAspect="1"/>
          </p:cNvPicPr>
          <p:nvPr/>
        </p:nvPicPr>
        <p:blipFill rotWithShape="1">
          <a:blip r:embed="rId3"/>
          <a:srcRect b="-211"/>
          <a:stretch/>
        </p:blipFill>
        <p:spPr>
          <a:xfrm>
            <a:off x="5928192" y="4231462"/>
            <a:ext cx="3120136" cy="2221874"/>
          </a:xfrm>
          <a:prstGeom prst="rect">
            <a:avLst/>
          </a:prstGeom>
          <a:solidFill/>
          <a:ln/>
        </p:spPr>
      </p:pic>
      <p:pic>
        <p:nvPicPr>
          <p:cNvPr id="8" name="picture" descr="descript"/>
          <p:cNvPicPr>
            <a:picLocks noChangeAspect="1"/>
          </p:cNvPicPr>
          <p:nvPr/>
        </p:nvPicPr>
        <p:blipFill rotWithShape="1">
          <a:blip r:embed="rId4"/>
          <a:srcRect b="-187"/>
          <a:stretch/>
        </p:blipFill>
        <p:spPr>
          <a:xfrm>
            <a:off x="8899036" y="4132187"/>
            <a:ext cx="2906461" cy="2321149"/>
          </a:xfrm>
          <a:prstGeom prst="rect">
            <a:avLst/>
          </a:prstGeom>
          <a:solidFill/>
          <a:ln/>
        </p:spPr>
      </p:pic>
      <p:pic>
        <p:nvPicPr>
          <p:cNvPr id="9" name="picture" descr="descript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895049" y="1412776"/>
            <a:ext cx="2793239" cy="2102121"/>
          </a:xfrm>
          <a:prstGeom prst="rect">
            <a:avLst/>
          </a:prstGeom>
          <a:solidFill/>
          <a:ln/>
        </p:spPr>
      </p:pic>
      <p:pic>
        <p:nvPicPr>
          <p:cNvPr id="10" name="picture" descr="descript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8832304" y="1326878"/>
            <a:ext cx="2982762" cy="2030113"/>
          </a:xfrm>
          <a:prstGeom prst="rect">
            <a:avLst/>
          </a:prstGeom>
          <a:solidFill/>
          <a:ln/>
        </p:spPr>
      </p:pic>
      <p:sp>
        <p:nvSpPr>
          <p:cNvPr id="11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850424" y="185166"/>
            <a:ext cx="9502159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3200" b="1" smtClean="0">
                <a:solidFill>
                  <a:srgbClr val="FF0000"/>
                </a:solidFill>
                <a:latin typeface="+mn-lt"/>
                <a:ea typeface="华文楷体"/>
                <a:cs typeface="Times New Roman" pitchFamily="18" charset="0"/>
              </a:rPr>
              <a:t>Cost analysis of the magnets for CEPC booster</a:t>
            </a:r>
            <a:r>
              <a:rPr lang="en-US" altLang="zh-CN" sz="3200" b="1" smtClean="0">
                <a:solidFill>
                  <a:srgbClr val="0000FF"/>
                </a:solidFill>
                <a:latin typeface="+mn-lt"/>
                <a:ea typeface="华文楷体"/>
                <a:cs typeface="Times New Roman" pitchFamily="18" charset="0"/>
              </a:rPr>
              <a:t>-Dipoles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94177</TotalTime>
  <Words>2326</Words>
  <Application>Microsoft Office PowerPoint</Application>
  <PresentationFormat>宽屏</PresentationFormat>
  <Paragraphs>480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 Unicode MS</vt:lpstr>
      <vt:lpstr>MS Mincho</vt:lpstr>
      <vt:lpstr>等线</vt:lpstr>
      <vt:lpstr>华文楷体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8615699787073</cp:lastModifiedBy>
  <cp:revision>2231</cp:revision>
  <cp:lastPrinted>2022-11-06T05:19:21Z</cp:lastPrinted>
  <dcterms:created xsi:type="dcterms:W3CDTF">2012-09-04T11:33:36Z</dcterms:created>
  <dcterms:modified xsi:type="dcterms:W3CDTF">2023-08-16T05:19:06Z</dcterms:modified>
</cp:coreProperties>
</file>