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2" r:id="rId2"/>
    <p:sldId id="264" r:id="rId3"/>
    <p:sldId id="1811" r:id="rId4"/>
    <p:sldId id="409" r:id="rId5"/>
    <p:sldId id="408" r:id="rId6"/>
    <p:sldId id="1829" r:id="rId7"/>
    <p:sldId id="373" r:id="rId8"/>
    <p:sldId id="369" r:id="rId9"/>
    <p:sldId id="370" r:id="rId10"/>
    <p:sldId id="1830" r:id="rId11"/>
    <p:sldId id="411" r:id="rId12"/>
    <p:sldId id="412" r:id="rId13"/>
    <p:sldId id="410" r:id="rId14"/>
    <p:sldId id="413" r:id="rId15"/>
    <p:sldId id="415" r:id="rId16"/>
    <p:sldId id="273" r:id="rId17"/>
    <p:sldId id="284" r:id="rId18"/>
    <p:sldId id="1824" r:id="rId19"/>
    <p:sldId id="1038" r:id="rId20"/>
    <p:sldId id="182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43085-A832-4199-B4D5-454C36334635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500E4-B11F-4099-BA7D-B7C09C4FE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11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i="0" u="none" strike="noStrike" dirty="0">
                <a:solidFill>
                  <a:srgbClr val="5A75E0"/>
                </a:solidFill>
                <a:effectLst/>
                <a:latin typeface="PingFang SC"/>
              </a:rPr>
              <a:t>conventional technology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01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904672" y="8730225"/>
            <a:ext cx="2988563" cy="459101"/>
          </a:xfrm>
          <a:prstGeom prst="rect">
            <a:avLst/>
          </a:prstGeom>
          <a:noFill/>
          <a:ln w="9525">
            <a:noFill/>
          </a:ln>
        </p:spPr>
        <p:txBody>
          <a:bodyPr lIns="96067" tIns="48033" rIns="96067" bIns="48033" anchor="b"/>
          <a:lstStyle/>
          <a:p>
            <a:pPr lvl="0" algn="r" defTabSz="960755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/>
              <a:t>8</a:t>
            </a:fld>
            <a:endParaRPr lang="en-US" altLang="zh-CN" sz="1300" dirty="0"/>
          </a:p>
        </p:txBody>
      </p:sp>
      <p:sp>
        <p:nvSpPr>
          <p:cNvPr id="2048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690563"/>
            <a:ext cx="6126163" cy="3446462"/>
          </a:xfrm>
        </p:spPr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6067" tIns="48033" rIns="96067" bIns="48033" anchor="t"/>
          <a:lstStyle/>
          <a:p>
            <a:pPr lvl="0"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016606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/>
              <a:t>材料的选择→加工工艺→样件试制→检漏→变形测量→极限真空测试</a:t>
            </a:r>
            <a:endParaRPr lang="en-US" altLang="zh-CN" sz="1200" dirty="0"/>
          </a:p>
          <a:p>
            <a:r>
              <a:rPr lang="en-US" altLang="zh-CN" sz="1200" dirty="0"/>
              <a:t>对0.1mm厚的钛膜进行电子束焊和钎焊试验；</a:t>
            </a:r>
          </a:p>
          <a:p>
            <a:r>
              <a:rPr lang="zh-CN" altLang="en-US" sz="1200" dirty="0"/>
              <a:t>钛窗真空下变形实验，椭圆窗</a:t>
            </a:r>
            <a:r>
              <a:rPr lang="en-US" altLang="zh-CN" sz="1200" dirty="0"/>
              <a:t>0.4mm</a:t>
            </a:r>
            <a:r>
              <a:rPr lang="zh-CN" altLang="en-US" sz="1200" dirty="0"/>
              <a:t>，圆窗</a:t>
            </a:r>
            <a:r>
              <a:rPr lang="en-US" altLang="zh-CN" sz="1200" dirty="0"/>
              <a:t>2.3mm，打压1MPa未发现有漏；</a:t>
            </a:r>
          </a:p>
          <a:p>
            <a:r>
              <a:rPr lang="zh-CN" altLang="en-US" sz="1200" dirty="0"/>
              <a:t>极限真空小于</a:t>
            </a:r>
            <a:r>
              <a:rPr lang="en-US" altLang="zh-CN" sz="1200" dirty="0"/>
              <a:t>5 ×10</a:t>
            </a:r>
            <a:r>
              <a:rPr lang="en-US" altLang="zh-CN" sz="1200" baseline="30000" dirty="0"/>
              <a:t>-8</a:t>
            </a:r>
            <a:r>
              <a:rPr lang="en-US" altLang="zh-CN" sz="1200" dirty="0"/>
              <a:t>Pa。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42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500E4-B11F-4099-BA7D-B7C09C4FE2A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78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38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35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74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54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03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13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03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98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03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38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3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4C926-F034-49CA-8FD7-4B1F02654A9B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55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ctrTitle"/>
          </p:nvPr>
        </p:nvSpPr>
        <p:spPr>
          <a:xfrm>
            <a:off x="1687830" y="907414"/>
            <a:ext cx="8816340" cy="1315403"/>
          </a:xfrm>
        </p:spPr>
        <p:txBody>
          <a:bodyPr>
            <a:no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Vacuum system of CEPC</a:t>
            </a:r>
            <a:endParaRPr lang="zh-CN" altLang="en-US" sz="4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8587" name="副标题 2"/>
          <p:cNvSpPr>
            <a:spLocks noGrp="1"/>
          </p:cNvSpPr>
          <p:nvPr>
            <p:ph type="subTitle" idx="1"/>
          </p:nvPr>
        </p:nvSpPr>
        <p:spPr>
          <a:xfrm>
            <a:off x="2667000" y="4105275"/>
            <a:ext cx="6858000" cy="1655762"/>
          </a:xfrm>
        </p:spPr>
        <p:txBody>
          <a:bodyPr/>
          <a:lstStyle/>
          <a:p>
            <a:r>
              <a:rPr lang="en-US" altLang="zh-CN" sz="24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Yongsheng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Ma 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2023.8.16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8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F095-3CD2-4D9F-8394-BD3C24143187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D63586B-DD7A-4A7E-B061-F2CDF6648F06}"/>
              </a:ext>
            </a:extLst>
          </p:cNvPr>
          <p:cNvSpPr txBox="1"/>
          <p:nvPr/>
        </p:nvSpPr>
        <p:spPr>
          <a:xfrm>
            <a:off x="1320800" y="2509420"/>
            <a:ext cx="1003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Based on the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TDR for the linac/damping ring vacuum system</a:t>
            </a:r>
            <a:endParaRPr lang="zh-CN" altLang="en-US" sz="4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24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7F2E359-54AA-4229-AD73-84F95E666BB0}"/>
              </a:ext>
            </a:extLst>
          </p:cNvPr>
          <p:cNvSpPr txBox="1"/>
          <p:nvPr/>
        </p:nvSpPr>
        <p:spPr>
          <a:xfrm>
            <a:off x="794549" y="396248"/>
            <a:ext cx="85367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Cost explanation of Collider vacuum chambers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991EBD8-5A48-4900-83B2-F687C2DD8473}"/>
              </a:ext>
            </a:extLst>
          </p:cNvPr>
          <p:cNvSpPr txBox="1"/>
          <p:nvPr/>
        </p:nvSpPr>
        <p:spPr>
          <a:xfrm>
            <a:off x="794549" y="5892365"/>
            <a:ext cx="1060290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b="1" dirty="0"/>
              <a:t>The total length of copper vacuum chambers of collider is 95 074 meters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1D9AD118-282B-4F32-B0EB-DD9E954C5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842561"/>
              </p:ext>
            </p:extLst>
          </p:nvPr>
        </p:nvGraphicFramePr>
        <p:xfrm>
          <a:off x="1047750" y="1124902"/>
          <a:ext cx="10096499" cy="460819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94723">
                  <a:extLst>
                    <a:ext uri="{9D8B030D-6E8A-4147-A177-3AD203B41FA5}">
                      <a16:colId xmlns:a16="http://schemas.microsoft.com/office/drawing/2014/main" val="2093878333"/>
                    </a:ext>
                  </a:extLst>
                </a:gridCol>
                <a:gridCol w="1089891">
                  <a:extLst>
                    <a:ext uri="{9D8B030D-6E8A-4147-A177-3AD203B41FA5}">
                      <a16:colId xmlns:a16="http://schemas.microsoft.com/office/drawing/2014/main" val="37702764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665563301"/>
                    </a:ext>
                  </a:extLst>
                </a:gridCol>
                <a:gridCol w="1073351">
                  <a:extLst>
                    <a:ext uri="{9D8B030D-6E8A-4147-A177-3AD203B41FA5}">
                      <a16:colId xmlns:a16="http://schemas.microsoft.com/office/drawing/2014/main" val="1337093934"/>
                    </a:ext>
                  </a:extLst>
                </a:gridCol>
                <a:gridCol w="792394">
                  <a:extLst>
                    <a:ext uri="{9D8B030D-6E8A-4147-A177-3AD203B41FA5}">
                      <a16:colId xmlns:a16="http://schemas.microsoft.com/office/drawing/2014/main" val="2149584089"/>
                    </a:ext>
                  </a:extLst>
                </a:gridCol>
                <a:gridCol w="945559">
                  <a:extLst>
                    <a:ext uri="{9D8B030D-6E8A-4147-A177-3AD203B41FA5}">
                      <a16:colId xmlns:a16="http://schemas.microsoft.com/office/drawing/2014/main" val="633639858"/>
                    </a:ext>
                  </a:extLst>
                </a:gridCol>
                <a:gridCol w="1575969">
                  <a:extLst>
                    <a:ext uri="{9D8B030D-6E8A-4147-A177-3AD203B41FA5}">
                      <a16:colId xmlns:a16="http://schemas.microsoft.com/office/drawing/2014/main" val="819749532"/>
                    </a:ext>
                  </a:extLst>
                </a:gridCol>
                <a:gridCol w="1453670">
                  <a:extLst>
                    <a:ext uri="{9D8B030D-6E8A-4147-A177-3AD203B41FA5}">
                      <a16:colId xmlns:a16="http://schemas.microsoft.com/office/drawing/2014/main" val="3547724432"/>
                    </a:ext>
                  </a:extLst>
                </a:gridCol>
                <a:gridCol w="1978215">
                  <a:extLst>
                    <a:ext uri="{9D8B030D-6E8A-4147-A177-3AD203B41FA5}">
                      <a16:colId xmlns:a16="http://schemas.microsoft.com/office/drawing/2014/main" val="1128453616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Collider d56 arc beam pipe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Collider d56 Straight section beam pipe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5359885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No.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Classification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Unit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Unit price / (CNY 10,000)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Quantity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total Price  / (CNY 10,000)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Quantity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total Price  / (CNY 10,000)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033438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Tube blank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meter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78426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15685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16648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77984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Flange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one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17792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8999202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Manufacturing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one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8896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 of arc beam vacuum chambers is 8896,and S </a:t>
                      </a: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is 1391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802087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Welding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one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8896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9786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1530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91642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Accessory of water pipe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one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8896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704573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Cleanning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meter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altLang="zh-CN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78426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16648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779607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Transportion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one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8896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674317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Tax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one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8896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2671185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42398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50122.5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5621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414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86A2C74-BE0E-4F1E-A9B3-20CADACBB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990213"/>
              </p:ext>
            </p:extLst>
          </p:nvPr>
        </p:nvGraphicFramePr>
        <p:xfrm>
          <a:off x="235527" y="692656"/>
          <a:ext cx="11720945" cy="6017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748">
                  <a:extLst>
                    <a:ext uri="{9D8B030D-6E8A-4147-A177-3AD203B41FA5}">
                      <a16:colId xmlns:a16="http://schemas.microsoft.com/office/drawing/2014/main" val="28343211"/>
                    </a:ext>
                  </a:extLst>
                </a:gridCol>
                <a:gridCol w="922134">
                  <a:extLst>
                    <a:ext uri="{9D8B030D-6E8A-4147-A177-3AD203B41FA5}">
                      <a16:colId xmlns:a16="http://schemas.microsoft.com/office/drawing/2014/main" val="531180858"/>
                    </a:ext>
                  </a:extLst>
                </a:gridCol>
                <a:gridCol w="1375921">
                  <a:extLst>
                    <a:ext uri="{9D8B030D-6E8A-4147-A177-3AD203B41FA5}">
                      <a16:colId xmlns:a16="http://schemas.microsoft.com/office/drawing/2014/main" val="625600914"/>
                    </a:ext>
                  </a:extLst>
                </a:gridCol>
                <a:gridCol w="614241">
                  <a:extLst>
                    <a:ext uri="{9D8B030D-6E8A-4147-A177-3AD203B41FA5}">
                      <a16:colId xmlns:a16="http://schemas.microsoft.com/office/drawing/2014/main" val="2249235143"/>
                    </a:ext>
                  </a:extLst>
                </a:gridCol>
                <a:gridCol w="624311">
                  <a:extLst>
                    <a:ext uri="{9D8B030D-6E8A-4147-A177-3AD203B41FA5}">
                      <a16:colId xmlns:a16="http://schemas.microsoft.com/office/drawing/2014/main" val="3031674701"/>
                    </a:ext>
                  </a:extLst>
                </a:gridCol>
                <a:gridCol w="644452">
                  <a:extLst>
                    <a:ext uri="{9D8B030D-6E8A-4147-A177-3AD203B41FA5}">
                      <a16:colId xmlns:a16="http://schemas.microsoft.com/office/drawing/2014/main" val="1323238125"/>
                    </a:ext>
                  </a:extLst>
                </a:gridCol>
                <a:gridCol w="686047">
                  <a:extLst>
                    <a:ext uri="{9D8B030D-6E8A-4147-A177-3AD203B41FA5}">
                      <a16:colId xmlns:a16="http://schemas.microsoft.com/office/drawing/2014/main" val="593468665"/>
                    </a:ext>
                  </a:extLst>
                </a:gridCol>
                <a:gridCol w="756358">
                  <a:extLst>
                    <a:ext uri="{9D8B030D-6E8A-4147-A177-3AD203B41FA5}">
                      <a16:colId xmlns:a16="http://schemas.microsoft.com/office/drawing/2014/main" val="1161509414"/>
                    </a:ext>
                  </a:extLst>
                </a:gridCol>
                <a:gridCol w="714913">
                  <a:extLst>
                    <a:ext uri="{9D8B030D-6E8A-4147-A177-3AD203B41FA5}">
                      <a16:colId xmlns:a16="http://schemas.microsoft.com/office/drawing/2014/main" val="1121950856"/>
                    </a:ext>
                  </a:extLst>
                </a:gridCol>
                <a:gridCol w="551727">
                  <a:extLst>
                    <a:ext uri="{9D8B030D-6E8A-4147-A177-3AD203B41FA5}">
                      <a16:colId xmlns:a16="http://schemas.microsoft.com/office/drawing/2014/main" val="1820657276"/>
                    </a:ext>
                  </a:extLst>
                </a:gridCol>
                <a:gridCol w="709921">
                  <a:extLst>
                    <a:ext uri="{9D8B030D-6E8A-4147-A177-3AD203B41FA5}">
                      <a16:colId xmlns:a16="http://schemas.microsoft.com/office/drawing/2014/main" val="1153040020"/>
                    </a:ext>
                  </a:extLst>
                </a:gridCol>
                <a:gridCol w="1014846">
                  <a:extLst>
                    <a:ext uri="{9D8B030D-6E8A-4147-A177-3AD203B41FA5}">
                      <a16:colId xmlns:a16="http://schemas.microsoft.com/office/drawing/2014/main" val="1396617142"/>
                    </a:ext>
                  </a:extLst>
                </a:gridCol>
                <a:gridCol w="932873">
                  <a:extLst>
                    <a:ext uri="{9D8B030D-6E8A-4147-A177-3AD203B41FA5}">
                      <a16:colId xmlns:a16="http://schemas.microsoft.com/office/drawing/2014/main" val="821305274"/>
                    </a:ext>
                  </a:extLst>
                </a:gridCol>
                <a:gridCol w="1893453">
                  <a:extLst>
                    <a:ext uri="{9D8B030D-6E8A-4147-A177-3AD203B41FA5}">
                      <a16:colId xmlns:a16="http://schemas.microsoft.com/office/drawing/2014/main" val="410229108"/>
                    </a:ext>
                  </a:extLst>
                </a:gridCol>
              </a:tblGrid>
              <a:tr h="366318">
                <a:tc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CDR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TDR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TDR-CDR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4615027"/>
                  </a:ext>
                </a:extLst>
              </a:tr>
              <a:tr h="366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No.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Classification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Device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Unit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Specification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Quantity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Unit price / (CNY 10,000)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total Price  / (CNY 10,000)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Specification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Quantity</a:t>
                      </a:r>
                      <a:endParaRPr lang="en-GB" sz="1200" b="1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Unit price / (CNY 10,000)</a:t>
                      </a:r>
                      <a:endParaRPr lang="en-GB" sz="1200" b="1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total Price / (CNY 10,000)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altLang="zh-CN" sz="1200" b="1" u="none" strike="noStrike" dirty="0">
                          <a:effectLst/>
                        </a:rPr>
                        <a:t>/ (CNY 10,000)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Note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3436914"/>
                  </a:ext>
                </a:extLst>
              </a:tr>
              <a:tr h="235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18"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Collider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arc beam pipe_positron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D56/C10100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64000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64000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D56/C10100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42398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42398.0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-21602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简化真空盒结构，将真空链接件单独列出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1448386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arc beam pipe_electron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Al-6060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32000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32000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D56/C10100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42398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42398.0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10398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电子环铝升级为铜，简化真空盒结构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2892149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 Straight section beam pipe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304</a:t>
                      </a:r>
                      <a:endParaRPr lang="en-GB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40000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0.2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8000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304L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7725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15449.2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7449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将不锈钢更改为铜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7797736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Manifold for SIP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/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13333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4000.0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4000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CDR</a:t>
                      </a:r>
                      <a:r>
                        <a:rPr lang="zh-CN" altLang="en-US" sz="1200" u="none" strike="noStrike" dirty="0">
                          <a:effectLst/>
                        </a:rPr>
                        <a:t>是含在真空盒中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3603970"/>
                  </a:ext>
                </a:extLst>
              </a:tr>
              <a:tr h="1962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Manifold for Gauge &amp; RGA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304</a:t>
                      </a:r>
                      <a:endParaRPr lang="en-GB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/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304L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4840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1452.0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1452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CDR</a:t>
                      </a:r>
                      <a:r>
                        <a:rPr lang="zh-CN" altLang="en-US" sz="1200" u="none" strike="noStrike">
                          <a:effectLst/>
                        </a:rPr>
                        <a:t>是含在真空盒中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5753726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 NEG coating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Ti-Zr-V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100000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0.15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15000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Ti-Zr-V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200000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0.15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30000.0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15000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电子环增加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NEG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镀膜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4488704"/>
                  </a:ext>
                </a:extLst>
              </a:tr>
              <a:tr h="230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Ion pump</a:t>
                      </a:r>
                      <a:endParaRPr lang="en-GB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50-100L/s</a:t>
                      </a:r>
                      <a:endParaRPr lang="en-GB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22300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1..5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33450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50-100L/s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13333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1.5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20000.0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-13450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按照</a:t>
                      </a:r>
                      <a:r>
                        <a:rPr lang="en-US" altLang="zh-CN" sz="1200" u="none" strike="noStrike" dirty="0">
                          <a:effectLst/>
                        </a:rPr>
                        <a:t>Higgs 30MW</a:t>
                      </a:r>
                      <a:r>
                        <a:rPr lang="zh-CN" altLang="en-US" sz="1200" u="none" strike="noStrike" dirty="0">
                          <a:effectLst/>
                        </a:rPr>
                        <a:t>最低配置，同时</a:t>
                      </a:r>
                      <a:r>
                        <a:rPr lang="en-US" altLang="zh-CN" sz="1200" u="none" strike="noStrike" dirty="0">
                          <a:effectLst/>
                        </a:rPr>
                        <a:t>NEG</a:t>
                      </a:r>
                      <a:r>
                        <a:rPr lang="zh-CN" altLang="en-US" sz="1200" u="none" strike="noStrike" dirty="0">
                          <a:effectLst/>
                        </a:rPr>
                        <a:t>镀膜降低泵的数量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9373345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Molecular pump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200L/s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200L/s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3000.0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0361392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Gate valve</a:t>
                      </a:r>
                      <a:endParaRPr lang="en-GB" sz="1200" b="0" i="0" u="none" strike="noStrike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DN63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1040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15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15600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DN63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1040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15600.0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61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60266240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Roughing valve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CF63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3120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3120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CF63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3120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3120.0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635882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RF shielded bellows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DN63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24000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1.5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36000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DN63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20573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1.5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30859.6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-5140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真空盒数量变动引起</a:t>
                      </a:r>
                      <a:r>
                        <a:rPr lang="en-US" altLang="zh-CN" sz="1200" u="none" strike="noStrike" dirty="0">
                          <a:effectLst/>
                        </a:rPr>
                        <a:t>RF</a:t>
                      </a:r>
                      <a:r>
                        <a:rPr lang="zh-CN" altLang="en-US" sz="1200" u="none" strike="noStrike" dirty="0">
                          <a:effectLst/>
                        </a:rPr>
                        <a:t>屏蔽波纹管数量减少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0968311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 Vacuum gauge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CCG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4320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8640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CCG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4320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8640.0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0794148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 Residual gas analyzer</a:t>
                      </a:r>
                      <a:endParaRPr lang="en-GB" sz="1200" b="0" i="0" u="none" strike="noStrike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RGA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520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5200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RGA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520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5200.0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4736283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Helium leak detector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He 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He 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3000.0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8622481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Cooling tube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10mm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200000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0.005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10mm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200000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0.005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0813685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Vacuum heating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220v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200000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0.01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220v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200000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20000.0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18000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CDR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计算有误，增加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1.8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亿　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8227940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 Vacuum control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024218"/>
                  </a:ext>
                </a:extLst>
              </a:tr>
              <a:tr h="204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 Vacuum cleaning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2352884"/>
                  </a:ext>
                </a:extLst>
              </a:tr>
              <a:tr h="1875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233010.0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249116.7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16107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合计增加</a:t>
                      </a:r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1.61</a:t>
                      </a:r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亿元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907509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3DB19F2C-7031-4D62-BFD9-0A15BE647B95}"/>
              </a:ext>
            </a:extLst>
          </p:cNvPr>
          <p:cNvSpPr txBox="1"/>
          <p:nvPr/>
        </p:nvSpPr>
        <p:spPr>
          <a:xfrm>
            <a:off x="876300" y="15631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u="none" strike="noStrike" dirty="0">
                <a:effectLst/>
              </a:rPr>
              <a:t>Collider</a:t>
            </a:r>
            <a:r>
              <a:rPr lang="en-GB" altLang="zh-CN" sz="2000" b="1" u="none" strike="noStrike" dirty="0">
                <a:effectLst/>
              </a:rPr>
              <a:t> </a:t>
            </a:r>
            <a:r>
              <a:rPr lang="en-US" altLang="zh-CN" sz="2000" b="1" u="none" strike="noStrike" dirty="0">
                <a:effectLst/>
              </a:rPr>
              <a:t>cost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7958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17E3105-EC3F-41D6-936F-A313151A0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62668"/>
              </p:ext>
            </p:extLst>
          </p:nvPr>
        </p:nvGraphicFramePr>
        <p:xfrm>
          <a:off x="221673" y="1099128"/>
          <a:ext cx="11739418" cy="4758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189">
                  <a:extLst>
                    <a:ext uri="{9D8B030D-6E8A-4147-A177-3AD203B41FA5}">
                      <a16:colId xmlns:a16="http://schemas.microsoft.com/office/drawing/2014/main" val="1875300965"/>
                    </a:ext>
                  </a:extLst>
                </a:gridCol>
                <a:gridCol w="923588">
                  <a:extLst>
                    <a:ext uri="{9D8B030D-6E8A-4147-A177-3AD203B41FA5}">
                      <a16:colId xmlns:a16="http://schemas.microsoft.com/office/drawing/2014/main" val="2185942712"/>
                    </a:ext>
                  </a:extLst>
                </a:gridCol>
                <a:gridCol w="1463211">
                  <a:extLst>
                    <a:ext uri="{9D8B030D-6E8A-4147-A177-3AD203B41FA5}">
                      <a16:colId xmlns:a16="http://schemas.microsoft.com/office/drawing/2014/main" val="976095787"/>
                    </a:ext>
                  </a:extLst>
                </a:gridCol>
                <a:gridCol w="739388">
                  <a:extLst>
                    <a:ext uri="{9D8B030D-6E8A-4147-A177-3AD203B41FA5}">
                      <a16:colId xmlns:a16="http://schemas.microsoft.com/office/drawing/2014/main" val="2378020613"/>
                    </a:ext>
                  </a:extLst>
                </a:gridCol>
                <a:gridCol w="739388">
                  <a:extLst>
                    <a:ext uri="{9D8B030D-6E8A-4147-A177-3AD203B41FA5}">
                      <a16:colId xmlns:a16="http://schemas.microsoft.com/office/drawing/2014/main" val="547542312"/>
                    </a:ext>
                  </a:extLst>
                </a:gridCol>
                <a:gridCol w="490331">
                  <a:extLst>
                    <a:ext uri="{9D8B030D-6E8A-4147-A177-3AD203B41FA5}">
                      <a16:colId xmlns:a16="http://schemas.microsoft.com/office/drawing/2014/main" val="900808024"/>
                    </a:ext>
                  </a:extLst>
                </a:gridCol>
                <a:gridCol w="674814">
                  <a:extLst>
                    <a:ext uri="{9D8B030D-6E8A-4147-A177-3AD203B41FA5}">
                      <a16:colId xmlns:a16="http://schemas.microsoft.com/office/drawing/2014/main" val="3887433052"/>
                    </a:ext>
                  </a:extLst>
                </a:gridCol>
                <a:gridCol w="822036">
                  <a:extLst>
                    <a:ext uri="{9D8B030D-6E8A-4147-A177-3AD203B41FA5}">
                      <a16:colId xmlns:a16="http://schemas.microsoft.com/office/drawing/2014/main" val="1204369169"/>
                    </a:ext>
                  </a:extLst>
                </a:gridCol>
                <a:gridCol w="757382">
                  <a:extLst>
                    <a:ext uri="{9D8B030D-6E8A-4147-A177-3AD203B41FA5}">
                      <a16:colId xmlns:a16="http://schemas.microsoft.com/office/drawing/2014/main" val="3772598638"/>
                    </a:ext>
                  </a:extLst>
                </a:gridCol>
                <a:gridCol w="535709">
                  <a:extLst>
                    <a:ext uri="{9D8B030D-6E8A-4147-A177-3AD203B41FA5}">
                      <a16:colId xmlns:a16="http://schemas.microsoft.com/office/drawing/2014/main" val="1589946596"/>
                    </a:ext>
                  </a:extLst>
                </a:gridCol>
                <a:gridCol w="905164">
                  <a:extLst>
                    <a:ext uri="{9D8B030D-6E8A-4147-A177-3AD203B41FA5}">
                      <a16:colId xmlns:a16="http://schemas.microsoft.com/office/drawing/2014/main" val="1387623282"/>
                    </a:ext>
                  </a:extLst>
                </a:gridCol>
                <a:gridCol w="729672">
                  <a:extLst>
                    <a:ext uri="{9D8B030D-6E8A-4147-A177-3AD203B41FA5}">
                      <a16:colId xmlns:a16="http://schemas.microsoft.com/office/drawing/2014/main" val="2720320222"/>
                    </a:ext>
                  </a:extLst>
                </a:gridCol>
                <a:gridCol w="951346">
                  <a:extLst>
                    <a:ext uri="{9D8B030D-6E8A-4147-A177-3AD203B41FA5}">
                      <a16:colId xmlns:a16="http://schemas.microsoft.com/office/drawing/2014/main" val="1869760495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1864025396"/>
                    </a:ext>
                  </a:extLst>
                </a:gridCol>
              </a:tblGrid>
              <a:tr h="40639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CDR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TDR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TDR-CDR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9391529"/>
                  </a:ext>
                </a:extLst>
              </a:tr>
              <a:tr h="786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No.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Classification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Device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Unit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Specification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Quantity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Unit price / (CNY 10,000)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total Price  / (CNY 10,000)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Specification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Quantity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Unit price / (CNY 10,000)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total Price / (CNY 10,000)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altLang="zh-CN" sz="1200" b="1" u="none" strike="noStrike" dirty="0">
                          <a:effectLst/>
                        </a:rPr>
                        <a:t>/ (CNY 10,000)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Note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8107812"/>
                  </a:ext>
                </a:extLst>
              </a:tr>
              <a:tr h="240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Booster</a:t>
                      </a:r>
                      <a:endParaRPr lang="zh-CN" altLang="en-US" sz="1200" b="1" u="none" strike="noStrike" dirty="0">
                        <a:effectLst/>
                      </a:endParaRPr>
                    </a:p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Arc beam pipe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Al6060</a:t>
                      </a:r>
                      <a:endParaRPr lang="en-GB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80000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0.4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32000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Al6060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27367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27367.3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-4633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简化真空盒结构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8961179"/>
                  </a:ext>
                </a:extLst>
              </a:tr>
              <a:tr h="393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Straight section beam pipe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304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20000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0.2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4000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316L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5540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5540.0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1540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不锈钢改为铝合金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8999369"/>
                  </a:ext>
                </a:extLst>
              </a:tr>
              <a:tr h="240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Manifold for SIP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/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316L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8400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0.3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2520.0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2520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CDR</a:t>
                      </a:r>
                      <a:r>
                        <a:rPr lang="zh-CN" altLang="en-US" sz="1200" u="none" strike="noStrike">
                          <a:effectLst/>
                        </a:rPr>
                        <a:t>是含在真空盒中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0856694"/>
                  </a:ext>
                </a:extLst>
              </a:tr>
              <a:tr h="393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Manifold for Gauge &amp; RGA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316L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2420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0.3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726.0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726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CDR</a:t>
                      </a:r>
                      <a:r>
                        <a:rPr lang="zh-CN" altLang="en-US" sz="1200" u="none" strike="noStrike">
                          <a:effectLst/>
                        </a:rPr>
                        <a:t>是含在真空盒中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493911"/>
                  </a:ext>
                </a:extLst>
              </a:tr>
              <a:tr h="240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Bellows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304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12000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0.3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3600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316L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12000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0.3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3600.0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7193071"/>
                  </a:ext>
                </a:extLst>
              </a:tr>
              <a:tr h="393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Ion pump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altLang="zh-CN" sz="1200" u="none" strike="noStrike" dirty="0">
                          <a:effectLst/>
                        </a:rPr>
                        <a:t>50-100L</a:t>
                      </a:r>
                      <a:r>
                        <a:rPr lang="en-GB" sz="1200" u="none" strike="noStrike" dirty="0">
                          <a:effectLst/>
                        </a:rPr>
                        <a:t>/s</a:t>
                      </a:r>
                      <a:endParaRPr lang="en-GB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8400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1.5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12600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50-100L/s</a:t>
                      </a:r>
                      <a:endParaRPr lang="en-GB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8400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1.5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12600.0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1003957"/>
                  </a:ext>
                </a:extLst>
              </a:tr>
              <a:tr h="240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Gate valve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DN63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520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5200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DN63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520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5200.0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8478493"/>
                  </a:ext>
                </a:extLst>
              </a:tr>
              <a:tr h="240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Roughing valve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CF63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1560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1560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CF63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1560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1560.0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1743172"/>
                  </a:ext>
                </a:extLst>
              </a:tr>
              <a:tr h="240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Vacuum gauge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CCG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2160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4320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CCG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2160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4320.0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2917720"/>
                  </a:ext>
                </a:extLst>
              </a:tr>
              <a:tr h="240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Residual gas analyzer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RGA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260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2600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RGA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260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2600.0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0484394"/>
                  </a:ext>
                </a:extLst>
              </a:tr>
              <a:tr h="240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Vacuum control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1000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1834329"/>
                  </a:ext>
                </a:extLst>
              </a:tr>
              <a:tr h="235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Vacuum cleaning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500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2065810"/>
                  </a:ext>
                </a:extLst>
              </a:tr>
              <a:tr h="22941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67380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67533.3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153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7686491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02B1256F-4693-4180-9DB4-7A7622E126B9}"/>
              </a:ext>
            </a:extLst>
          </p:cNvPr>
          <p:cNvSpPr txBox="1"/>
          <p:nvPr/>
        </p:nvSpPr>
        <p:spPr>
          <a:xfrm>
            <a:off x="876300" y="15631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u="none" strike="noStrike" dirty="0">
                <a:effectLst/>
              </a:rPr>
              <a:t>Booster</a:t>
            </a:r>
            <a:r>
              <a:rPr lang="en-GB" altLang="zh-CN" sz="2000" b="1" u="none" strike="noStrike" dirty="0">
                <a:effectLst/>
              </a:rPr>
              <a:t> </a:t>
            </a:r>
            <a:r>
              <a:rPr lang="en-US" altLang="zh-CN" sz="2000" b="1" u="none" strike="noStrike" dirty="0">
                <a:effectLst/>
              </a:rPr>
              <a:t>cost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5145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F3315D8-2928-4130-BC31-938277728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488246"/>
              </p:ext>
            </p:extLst>
          </p:nvPr>
        </p:nvGraphicFramePr>
        <p:xfrm>
          <a:off x="544947" y="755361"/>
          <a:ext cx="11102105" cy="5946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72">
                  <a:extLst>
                    <a:ext uri="{9D8B030D-6E8A-4147-A177-3AD203B41FA5}">
                      <a16:colId xmlns:a16="http://schemas.microsoft.com/office/drawing/2014/main" val="2103854056"/>
                    </a:ext>
                  </a:extLst>
                </a:gridCol>
                <a:gridCol w="713554">
                  <a:extLst>
                    <a:ext uri="{9D8B030D-6E8A-4147-A177-3AD203B41FA5}">
                      <a16:colId xmlns:a16="http://schemas.microsoft.com/office/drawing/2014/main" val="298209152"/>
                    </a:ext>
                  </a:extLst>
                </a:gridCol>
                <a:gridCol w="1299972">
                  <a:extLst>
                    <a:ext uri="{9D8B030D-6E8A-4147-A177-3AD203B41FA5}">
                      <a16:colId xmlns:a16="http://schemas.microsoft.com/office/drawing/2014/main" val="3270698633"/>
                    </a:ext>
                  </a:extLst>
                </a:gridCol>
                <a:gridCol w="646546">
                  <a:extLst>
                    <a:ext uri="{9D8B030D-6E8A-4147-A177-3AD203B41FA5}">
                      <a16:colId xmlns:a16="http://schemas.microsoft.com/office/drawing/2014/main" val="2975476049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4377057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808714661"/>
                    </a:ext>
                  </a:extLst>
                </a:gridCol>
                <a:gridCol w="591127">
                  <a:extLst>
                    <a:ext uri="{9D8B030D-6E8A-4147-A177-3AD203B41FA5}">
                      <a16:colId xmlns:a16="http://schemas.microsoft.com/office/drawing/2014/main" val="506470712"/>
                    </a:ext>
                  </a:extLst>
                </a:gridCol>
                <a:gridCol w="779391">
                  <a:extLst>
                    <a:ext uri="{9D8B030D-6E8A-4147-A177-3AD203B41FA5}">
                      <a16:colId xmlns:a16="http://schemas.microsoft.com/office/drawing/2014/main" val="2744413015"/>
                    </a:ext>
                  </a:extLst>
                </a:gridCol>
                <a:gridCol w="677167">
                  <a:extLst>
                    <a:ext uri="{9D8B030D-6E8A-4147-A177-3AD203B41FA5}">
                      <a16:colId xmlns:a16="http://schemas.microsoft.com/office/drawing/2014/main" val="2215296641"/>
                    </a:ext>
                  </a:extLst>
                </a:gridCol>
                <a:gridCol w="522596">
                  <a:extLst>
                    <a:ext uri="{9D8B030D-6E8A-4147-A177-3AD203B41FA5}">
                      <a16:colId xmlns:a16="http://schemas.microsoft.com/office/drawing/2014/main" val="1564932235"/>
                    </a:ext>
                  </a:extLst>
                </a:gridCol>
                <a:gridCol w="754810">
                  <a:extLst>
                    <a:ext uri="{9D8B030D-6E8A-4147-A177-3AD203B41FA5}">
                      <a16:colId xmlns:a16="http://schemas.microsoft.com/office/drawing/2014/main" val="3784333684"/>
                    </a:ext>
                  </a:extLst>
                </a:gridCol>
                <a:gridCol w="757381">
                  <a:extLst>
                    <a:ext uri="{9D8B030D-6E8A-4147-A177-3AD203B41FA5}">
                      <a16:colId xmlns:a16="http://schemas.microsoft.com/office/drawing/2014/main" val="257347991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627604739"/>
                    </a:ext>
                  </a:extLst>
                </a:gridCol>
                <a:gridCol w="1967343">
                  <a:extLst>
                    <a:ext uri="{9D8B030D-6E8A-4147-A177-3AD203B41FA5}">
                      <a16:colId xmlns:a16="http://schemas.microsoft.com/office/drawing/2014/main" val="1931523297"/>
                    </a:ext>
                  </a:extLst>
                </a:gridCol>
              </a:tblGrid>
              <a:tr h="359615">
                <a:tc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CDR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TDR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TDR-CDR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8393291"/>
                  </a:ext>
                </a:extLst>
              </a:tr>
              <a:tr h="3596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No.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Classification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Device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Unit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Specification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Quantity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Unit price / (CNY 10,000)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total Price  / (CNY 10,000)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zh-CN" sz="1200" b="1" u="none" strike="noStrike" dirty="0">
                          <a:effectLst/>
                        </a:rPr>
                        <a:t>Specification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Quantity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Unit price / (CNY 10,000)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total Price  / (CNY 10,000)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altLang="zh-CN" sz="1200" b="1" u="none" strike="noStrike" dirty="0">
                          <a:effectLst/>
                        </a:rPr>
                        <a:t>/ (CNY 10,000)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Note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9742469"/>
                  </a:ext>
                </a:extLst>
              </a:tr>
              <a:tr h="226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17"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LINAC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Beam pipe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304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1500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0.2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316L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931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0.3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279.3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-21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磁导率：</a:t>
                      </a:r>
                      <a:r>
                        <a:rPr lang="en-US" altLang="zh-CN" sz="1200" u="none" strike="noStrike" dirty="0">
                          <a:effectLst/>
                        </a:rPr>
                        <a:t>1.02</a:t>
                      </a:r>
                      <a:r>
                        <a:rPr lang="zh-CN" altLang="en-US" sz="1200" u="none" strike="noStrike" dirty="0">
                          <a:effectLst/>
                        </a:rPr>
                        <a:t>～</a:t>
                      </a:r>
                      <a:r>
                        <a:rPr lang="en-US" altLang="zh-CN" sz="1200" u="none" strike="noStrike" dirty="0">
                          <a:effectLst/>
                        </a:rPr>
                        <a:t>1.05</a:t>
                      </a:r>
                      <a:r>
                        <a:rPr lang="zh-CN" altLang="en-US" sz="1200" u="none" strike="noStrike" dirty="0">
                          <a:effectLst/>
                        </a:rPr>
                        <a:t>，磁铁内</a:t>
                      </a:r>
                      <a:r>
                        <a:rPr lang="en-US" altLang="zh-CN" sz="1200" u="none" strike="noStrike" dirty="0">
                          <a:effectLst/>
                        </a:rPr>
                        <a:t>1.02</a:t>
                      </a:r>
                      <a:r>
                        <a:rPr lang="zh-CN" altLang="en-US" sz="1200" u="none" strike="noStrike" dirty="0">
                          <a:effectLst/>
                        </a:rPr>
                        <a:t>，个别</a:t>
                      </a:r>
                      <a:r>
                        <a:rPr lang="en-US" altLang="zh-CN" sz="1200" u="none" strike="noStrike" dirty="0">
                          <a:effectLst/>
                        </a:rPr>
                        <a:t>1.05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4044402"/>
                  </a:ext>
                </a:extLst>
              </a:tr>
              <a:tr h="218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Manifold for SIP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one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>
                          <a:effectLst/>
                        </a:rPr>
                        <a:t>/</a:t>
                      </a:r>
                      <a:endParaRPr lang="en-US" altLang="zh-CN" sz="1200" b="1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316L</a:t>
                      </a:r>
                      <a:endParaRPr lang="en-GB" sz="1200" b="1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3431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0.3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1029.3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1029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CDR</a:t>
                      </a:r>
                      <a:r>
                        <a:rPr lang="zh-CN" altLang="en-US" sz="1200" u="none" strike="noStrike">
                          <a:effectLst/>
                        </a:rPr>
                        <a:t>是含在真空盒中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3832585"/>
                  </a:ext>
                </a:extLst>
              </a:tr>
              <a:tr h="1221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Manifold for Gauge &amp; RGA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316L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1352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0.3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405.6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406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CDR</a:t>
                      </a:r>
                      <a:r>
                        <a:rPr lang="zh-CN" altLang="en-US" sz="1200" u="none" strike="noStrike" dirty="0">
                          <a:effectLst/>
                        </a:rPr>
                        <a:t>是含在真空盒中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3956397"/>
                  </a:ext>
                </a:extLst>
              </a:tr>
              <a:tr h="243653"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Manifold for Gauge &amp; RGA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one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>
                          <a:effectLst/>
                        </a:rPr>
                        <a:t>/</a:t>
                      </a:r>
                      <a:endParaRPr lang="en-US" altLang="zh-CN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316L</a:t>
                      </a:r>
                      <a:endParaRPr lang="en-GB" sz="1200" b="1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>
                          <a:effectLst/>
                        </a:rPr>
                        <a:t>1352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0.3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>
                          <a:effectLst/>
                        </a:rPr>
                        <a:t>405.6</a:t>
                      </a:r>
                      <a:endParaRPr lang="en-US" altLang="zh-CN" sz="1200" b="1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406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CDR</a:t>
                      </a:r>
                      <a:r>
                        <a:rPr lang="zh-CN" altLang="en-US" sz="1200" u="none" strike="noStrike" dirty="0">
                          <a:effectLst/>
                        </a:rPr>
                        <a:t>是含在真空盒中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3290803"/>
                  </a:ext>
                </a:extLst>
              </a:tr>
              <a:tr h="201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Bellows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304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1760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0.3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528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316L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4094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0.3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1228.2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700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1041078"/>
                  </a:ext>
                </a:extLst>
              </a:tr>
              <a:tr h="218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effectLst/>
                        </a:rPr>
                        <a:t>Sputtering </a:t>
                      </a:r>
                      <a:r>
                        <a:rPr lang="en-GB" sz="1200" b="1" u="none" strike="noStrike" dirty="0">
                          <a:effectLst/>
                        </a:rPr>
                        <a:t>Ion pump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one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100L/s</a:t>
                      </a:r>
                      <a:endParaRPr lang="en-GB" sz="1200" b="1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1310</a:t>
                      </a:r>
                      <a:endParaRPr lang="en-US" altLang="zh-CN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2</a:t>
                      </a:r>
                      <a:endParaRPr lang="en-US" altLang="zh-CN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2620</a:t>
                      </a:r>
                      <a:endParaRPr lang="en-US" altLang="zh-CN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100L/s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3431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2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6862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4242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数量考虑了波导、束调管、能量倍增器等的需求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3566083"/>
                  </a:ext>
                </a:extLst>
              </a:tr>
              <a:tr h="218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Molecular pump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400L/s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400L/s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9257474"/>
                  </a:ext>
                </a:extLst>
              </a:tr>
              <a:tr h="218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Gate valve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CF40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15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450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CF40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15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450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7506148"/>
                  </a:ext>
                </a:extLst>
              </a:tr>
              <a:tr h="432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Gate valve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CF25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CF25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15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450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450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3798627"/>
                  </a:ext>
                </a:extLst>
              </a:tr>
              <a:tr h="201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Roughing valve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CF63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90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90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CF63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178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178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88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VAT</a:t>
                      </a:r>
                      <a:r>
                        <a:rPr lang="zh-CN" altLang="en-US" sz="1200" u="none" strike="noStrike">
                          <a:effectLst/>
                        </a:rPr>
                        <a:t>进口阀门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9376129"/>
                  </a:ext>
                </a:extLst>
              </a:tr>
              <a:tr h="326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Vacuum gauge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one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CCG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611</a:t>
                      </a:r>
                      <a:endParaRPr lang="en-US" altLang="zh-CN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2</a:t>
                      </a:r>
                      <a:endParaRPr lang="en-US" altLang="zh-CN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1222</a:t>
                      </a:r>
                      <a:endParaRPr lang="en-US" altLang="zh-CN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CCG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1352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2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2704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1482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数量考虑了波导、束调管、能量倍增器等的需求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4592434"/>
                  </a:ext>
                </a:extLst>
              </a:tr>
              <a:tr h="218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Residual gas analyzer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RGA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RGA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7114584"/>
                  </a:ext>
                </a:extLst>
              </a:tr>
              <a:tr h="326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Helium leak detector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He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150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He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150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6232028"/>
                  </a:ext>
                </a:extLst>
              </a:tr>
              <a:tr h="201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Vacuum connectors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600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600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571104"/>
                  </a:ext>
                </a:extLst>
              </a:tr>
              <a:tr h="201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Vacuum heating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3589582"/>
                  </a:ext>
                </a:extLst>
              </a:tr>
              <a:tr h="201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Vacuum control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035503"/>
                  </a:ext>
                </a:extLst>
              </a:tr>
              <a:tr h="201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Vacuum cleaning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0855090"/>
                  </a:ext>
                </a:extLst>
              </a:tr>
              <a:tr h="16268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effectLst/>
                        </a:rPr>
                        <a:t>Total</a:t>
                      </a:r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6060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14736.4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8676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能量增加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20GeV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8059885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70523224-0578-4401-980E-15317F6D6FC7}"/>
              </a:ext>
            </a:extLst>
          </p:cNvPr>
          <p:cNvSpPr txBox="1"/>
          <p:nvPr/>
        </p:nvSpPr>
        <p:spPr>
          <a:xfrm>
            <a:off x="876300" y="15631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GB" altLang="zh-CN" sz="2000" b="1" u="none" strike="noStrike" dirty="0">
                <a:effectLst/>
              </a:rPr>
              <a:t>LINAC </a:t>
            </a:r>
            <a:r>
              <a:rPr lang="en-US" altLang="zh-CN" sz="2000" b="1" u="none" strike="noStrike" dirty="0">
                <a:effectLst/>
              </a:rPr>
              <a:t>cost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84862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7BB0706-B76B-412A-8807-94DF874BE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60092"/>
              </p:ext>
            </p:extLst>
          </p:nvPr>
        </p:nvGraphicFramePr>
        <p:xfrm>
          <a:off x="475673" y="685800"/>
          <a:ext cx="11554689" cy="61062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781">
                  <a:extLst>
                    <a:ext uri="{9D8B030D-6E8A-4147-A177-3AD203B41FA5}">
                      <a16:colId xmlns:a16="http://schemas.microsoft.com/office/drawing/2014/main" val="3420508935"/>
                    </a:ext>
                  </a:extLst>
                </a:gridCol>
                <a:gridCol w="909055">
                  <a:extLst>
                    <a:ext uri="{9D8B030D-6E8A-4147-A177-3AD203B41FA5}">
                      <a16:colId xmlns:a16="http://schemas.microsoft.com/office/drawing/2014/main" val="2864220173"/>
                    </a:ext>
                  </a:extLst>
                </a:gridCol>
                <a:gridCol w="1253563">
                  <a:extLst>
                    <a:ext uri="{9D8B030D-6E8A-4147-A177-3AD203B41FA5}">
                      <a16:colId xmlns:a16="http://schemas.microsoft.com/office/drawing/2014/main" val="538761740"/>
                    </a:ext>
                  </a:extLst>
                </a:gridCol>
                <a:gridCol w="766618">
                  <a:extLst>
                    <a:ext uri="{9D8B030D-6E8A-4147-A177-3AD203B41FA5}">
                      <a16:colId xmlns:a16="http://schemas.microsoft.com/office/drawing/2014/main" val="1796843624"/>
                    </a:ext>
                  </a:extLst>
                </a:gridCol>
                <a:gridCol w="701964">
                  <a:extLst>
                    <a:ext uri="{9D8B030D-6E8A-4147-A177-3AD203B41FA5}">
                      <a16:colId xmlns:a16="http://schemas.microsoft.com/office/drawing/2014/main" val="328872974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330722919"/>
                    </a:ext>
                  </a:extLst>
                </a:gridCol>
                <a:gridCol w="785091">
                  <a:extLst>
                    <a:ext uri="{9D8B030D-6E8A-4147-A177-3AD203B41FA5}">
                      <a16:colId xmlns:a16="http://schemas.microsoft.com/office/drawing/2014/main" val="531138012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1741959250"/>
                    </a:ext>
                  </a:extLst>
                </a:gridCol>
                <a:gridCol w="483668">
                  <a:extLst>
                    <a:ext uri="{9D8B030D-6E8A-4147-A177-3AD203B41FA5}">
                      <a16:colId xmlns:a16="http://schemas.microsoft.com/office/drawing/2014/main" val="1854863374"/>
                    </a:ext>
                  </a:extLst>
                </a:gridCol>
                <a:gridCol w="543901">
                  <a:extLst>
                    <a:ext uri="{9D8B030D-6E8A-4147-A177-3AD203B41FA5}">
                      <a16:colId xmlns:a16="http://schemas.microsoft.com/office/drawing/2014/main" val="897039706"/>
                    </a:ext>
                  </a:extLst>
                </a:gridCol>
                <a:gridCol w="810467">
                  <a:extLst>
                    <a:ext uri="{9D8B030D-6E8A-4147-A177-3AD203B41FA5}">
                      <a16:colId xmlns:a16="http://schemas.microsoft.com/office/drawing/2014/main" val="3721168110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498846435"/>
                    </a:ext>
                  </a:extLst>
                </a:gridCol>
                <a:gridCol w="895928">
                  <a:extLst>
                    <a:ext uri="{9D8B030D-6E8A-4147-A177-3AD203B41FA5}">
                      <a16:colId xmlns:a16="http://schemas.microsoft.com/office/drawing/2014/main" val="3458870216"/>
                    </a:ext>
                  </a:extLst>
                </a:gridCol>
                <a:gridCol w="1939635">
                  <a:extLst>
                    <a:ext uri="{9D8B030D-6E8A-4147-A177-3AD203B41FA5}">
                      <a16:colId xmlns:a16="http://schemas.microsoft.com/office/drawing/2014/main" val="1688214298"/>
                    </a:ext>
                  </a:extLst>
                </a:gridCol>
              </a:tblGrid>
              <a:tr h="481267">
                <a:tc>
                  <a:txBody>
                    <a:bodyPr/>
                    <a:lstStyle/>
                    <a:p>
                      <a:pPr algn="ctr" rtl="0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CDR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TDR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TDR-CDR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8360027"/>
                  </a:ext>
                </a:extLst>
              </a:tr>
              <a:tr h="675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No.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Classification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Device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Unit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Specification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Quantity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Unit price / (CNY 10,000)</a:t>
                      </a:r>
                      <a:endParaRPr lang="en-GB" sz="1200" b="1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total Price  / (CNY 10,000)</a:t>
                      </a:r>
                      <a:endParaRPr lang="en-GB" sz="1200" b="1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200" b="1" u="none" strike="noStrike" dirty="0">
                          <a:effectLst/>
                        </a:rPr>
                        <a:t>Specification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Quantity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Unit price / (CNY 10,000)</a:t>
                      </a:r>
                      <a:endParaRPr lang="en-GB" sz="1200" b="1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total Price  / (CNY 10,000)</a:t>
                      </a:r>
                      <a:endParaRPr lang="en-GB" sz="1200" b="1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altLang="zh-CN" sz="1200" b="1" u="none" strike="noStrike" dirty="0">
                          <a:effectLst/>
                        </a:rPr>
                        <a:t>/ (CNY 10,000)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Note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2851493"/>
                  </a:ext>
                </a:extLst>
              </a:tr>
              <a:tr h="225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Damping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Beam pipe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304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120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0.2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24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Al6060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150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0.4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60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真空盒材料改为铝合金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7327611"/>
                  </a:ext>
                </a:extLst>
              </a:tr>
              <a:tr h="225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Bellows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304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60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0.2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12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316L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75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1.5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112.5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磁导率要求，材料改为</a:t>
                      </a:r>
                      <a:r>
                        <a:rPr lang="en-US" altLang="zh-CN" sz="1200" u="none" strike="noStrike">
                          <a:effectLst/>
                        </a:rPr>
                        <a:t>316L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6752763"/>
                  </a:ext>
                </a:extLst>
              </a:tr>
              <a:tr h="225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Ion pump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30L/s</a:t>
                      </a:r>
                      <a:endParaRPr lang="en-GB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80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1.5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120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30L/s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1.5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150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1561901"/>
                  </a:ext>
                </a:extLst>
              </a:tr>
              <a:tr h="225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Molecular pump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400L/s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400L/s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565173"/>
                  </a:ext>
                </a:extLst>
              </a:tr>
              <a:tr h="225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Gate valve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CF63</a:t>
                      </a:r>
                      <a:endParaRPr lang="en-GB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CF63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8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80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5995340"/>
                  </a:ext>
                </a:extLst>
              </a:tr>
              <a:tr h="225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Roughing valve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CF35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0.5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CF35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0.5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283870"/>
                  </a:ext>
                </a:extLst>
              </a:tr>
              <a:tr h="225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Vacuum gauge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CCG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6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12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CCG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25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511140"/>
                  </a:ext>
                </a:extLst>
              </a:tr>
              <a:tr h="450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Residual gas analyzer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RGA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RGA</a:t>
                      </a:r>
                      <a:endParaRPr lang="en-GB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8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80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60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0291830"/>
                  </a:ext>
                </a:extLst>
              </a:tr>
              <a:tr h="450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Vacuum connectors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67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67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150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150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83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2266626"/>
                  </a:ext>
                </a:extLst>
              </a:tr>
              <a:tr h="42470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320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705.5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388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增加 </a:t>
                      </a:r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388</a:t>
                      </a:r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万元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6178841"/>
                  </a:ext>
                </a:extLst>
              </a:tr>
              <a:tr h="225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transport line</a:t>
                      </a:r>
                      <a:endParaRPr lang="en-GB" sz="1200" b="1" i="0" u="none" strike="noStrike" dirty="0">
                        <a:solidFill>
                          <a:srgbClr val="2F75B5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Beam pipe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316L</a:t>
                      </a:r>
                      <a:endParaRPr lang="en-GB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4680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0.3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1404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1404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内径</a:t>
                      </a:r>
                      <a:r>
                        <a:rPr lang="en-GB" sz="1200" u="none" strike="noStrike" dirty="0">
                          <a:effectLst/>
                        </a:rPr>
                        <a:t>D56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7337410"/>
                  </a:ext>
                </a:extLst>
              </a:tr>
              <a:tr h="225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Bellows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316L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936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0.3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280.8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281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9019581"/>
                  </a:ext>
                </a:extLst>
              </a:tr>
              <a:tr h="225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Ion pump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100L/s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936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1.5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1404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1404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9624254"/>
                  </a:ext>
                </a:extLst>
              </a:tr>
              <a:tr h="225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Roughing valve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CF35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234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0.5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117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117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按</a:t>
                      </a:r>
                      <a:r>
                        <a:rPr lang="en-US" altLang="zh-CN" sz="1200" u="none" strike="noStrike">
                          <a:effectLst/>
                        </a:rPr>
                        <a:t>20</a:t>
                      </a:r>
                      <a:r>
                        <a:rPr lang="zh-CN" altLang="en-US" sz="1200" u="none" strike="noStrike">
                          <a:effectLst/>
                        </a:rPr>
                        <a:t>米分布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6642674"/>
                  </a:ext>
                </a:extLst>
              </a:tr>
              <a:tr h="225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60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Gate valve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CF35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47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468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468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301224"/>
                  </a:ext>
                </a:extLst>
              </a:tr>
              <a:tr h="108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61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Vacuum gauge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CCG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234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468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468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按</a:t>
                      </a:r>
                      <a:r>
                        <a:rPr lang="en-US" altLang="zh-CN" sz="1200" u="none" strike="noStrike" dirty="0">
                          <a:effectLst/>
                        </a:rPr>
                        <a:t>20</a:t>
                      </a:r>
                      <a:r>
                        <a:rPr lang="zh-CN" altLang="en-US" sz="1200" u="none" strike="noStrike" dirty="0">
                          <a:effectLst/>
                        </a:rPr>
                        <a:t>米分布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7253554"/>
                  </a:ext>
                </a:extLst>
              </a:tr>
              <a:tr h="11895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4141.8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4142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4141.8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5769001"/>
                  </a:ext>
                </a:extLst>
              </a:tr>
              <a:tr h="2627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62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PingFang SC"/>
                        </a:rPr>
                        <a:t>Installation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3%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10087.1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0913845"/>
                  </a:ext>
                </a:extLst>
              </a:tr>
              <a:tr h="262720"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346323 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8742805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BE17A3E7-DBB0-4F96-AA11-CE2922980232}"/>
              </a:ext>
            </a:extLst>
          </p:cNvPr>
          <p:cNvSpPr txBox="1"/>
          <p:nvPr/>
        </p:nvSpPr>
        <p:spPr>
          <a:xfrm>
            <a:off x="876300" y="15631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u="none" strike="noStrike" dirty="0">
                <a:effectLst/>
              </a:rPr>
              <a:t>Damping ring &amp; transport line</a:t>
            </a:r>
            <a:r>
              <a:rPr lang="en-GB" altLang="zh-CN" sz="2000" b="1" u="none" strike="noStrike" dirty="0">
                <a:effectLst/>
              </a:rPr>
              <a:t> </a:t>
            </a:r>
            <a:r>
              <a:rPr lang="en-US" altLang="zh-CN" sz="2000" b="1" u="none" strike="noStrike" dirty="0">
                <a:effectLst/>
              </a:rPr>
              <a:t>cost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3907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2CD2A86-C8E0-493F-ACB4-B14CAEC90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052145"/>
              </p:ext>
            </p:extLst>
          </p:nvPr>
        </p:nvGraphicFramePr>
        <p:xfrm>
          <a:off x="1594922" y="2166251"/>
          <a:ext cx="8626764" cy="4500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3918">
                  <a:extLst>
                    <a:ext uri="{9D8B030D-6E8A-4147-A177-3AD203B41FA5}">
                      <a16:colId xmlns:a16="http://schemas.microsoft.com/office/drawing/2014/main" val="798184559"/>
                    </a:ext>
                  </a:extLst>
                </a:gridCol>
                <a:gridCol w="2111984">
                  <a:extLst>
                    <a:ext uri="{9D8B030D-6E8A-4147-A177-3AD203B41FA5}">
                      <a16:colId xmlns:a16="http://schemas.microsoft.com/office/drawing/2014/main" val="2318463174"/>
                    </a:ext>
                  </a:extLst>
                </a:gridCol>
                <a:gridCol w="2657009">
                  <a:extLst>
                    <a:ext uri="{9D8B030D-6E8A-4147-A177-3AD203B41FA5}">
                      <a16:colId xmlns:a16="http://schemas.microsoft.com/office/drawing/2014/main" val="3311379697"/>
                    </a:ext>
                  </a:extLst>
                </a:gridCol>
                <a:gridCol w="2043853">
                  <a:extLst>
                    <a:ext uri="{9D8B030D-6E8A-4147-A177-3AD203B41FA5}">
                      <a16:colId xmlns:a16="http://schemas.microsoft.com/office/drawing/2014/main" val="4234644000"/>
                    </a:ext>
                  </a:extLst>
                </a:gridCol>
              </a:tblGrid>
              <a:tr h="63707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accelerator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CDR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TDR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TDR-CDR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399024"/>
                  </a:ext>
                </a:extLst>
              </a:tr>
              <a:tr h="737214">
                <a:tc>
                  <a:txBody>
                    <a:bodyPr/>
                    <a:lstStyle/>
                    <a:p>
                      <a:pPr algn="ctr" fontAlgn="ctr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total Price  / (CNY 10,000)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total Price  / (CNY 10,000)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total Price  / (CNY 10,000)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697873"/>
                  </a:ext>
                </a:extLst>
              </a:tr>
              <a:tr h="4273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</a:rPr>
                        <a:t>Collider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 dirty="0">
                          <a:effectLst/>
                        </a:rPr>
                        <a:t>233010.0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249116.7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16106.7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809704"/>
                  </a:ext>
                </a:extLst>
              </a:tr>
              <a:tr h="4273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</a:rPr>
                        <a:t>Booster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 dirty="0">
                          <a:effectLst/>
                        </a:rPr>
                        <a:t>67380.0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67533.3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153.3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722972"/>
                  </a:ext>
                </a:extLst>
              </a:tr>
              <a:tr h="4273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</a:rPr>
                        <a:t>LINAC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 dirty="0">
                          <a:effectLst/>
                        </a:rPr>
                        <a:t>6060.0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14736.4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8676.4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753622"/>
                  </a:ext>
                </a:extLst>
              </a:tr>
              <a:tr h="4273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</a:rPr>
                        <a:t>Damping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 dirty="0">
                          <a:effectLst/>
                        </a:rPr>
                        <a:t>320.0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707.5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387.5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08612"/>
                  </a:ext>
                </a:extLst>
              </a:tr>
              <a:tr h="494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Transport line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\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4141.8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4141.8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87323"/>
                  </a:ext>
                </a:extLst>
              </a:tr>
              <a:tr h="494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Installaton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\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10087.1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10087.1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931684"/>
                  </a:ext>
                </a:extLst>
              </a:tr>
              <a:tr h="42738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　</a:t>
                      </a:r>
                      <a:r>
                        <a:rPr lang="en-US" altLang="zh-CN" sz="1600" b="1" u="none" strike="noStrike" dirty="0">
                          <a:effectLst/>
                        </a:rPr>
                        <a:t>Total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 dirty="0">
                          <a:effectLst/>
                        </a:rPr>
                        <a:t>306770.0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346323 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39552.8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065768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FC0CB3B5-57F7-480D-A4A2-2DE7D8C16C23}"/>
              </a:ext>
            </a:extLst>
          </p:cNvPr>
          <p:cNvSpPr txBox="1"/>
          <p:nvPr/>
        </p:nvSpPr>
        <p:spPr>
          <a:xfrm>
            <a:off x="767944" y="1079049"/>
            <a:ext cx="8256313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+mn-ea"/>
              </a:rPr>
              <a:t>NEG coating will be applied to both e-, e+ ring;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b="0" i="0" dirty="0">
                <a:solidFill>
                  <a:srgbClr val="2A2B2E"/>
                </a:solidFill>
                <a:effectLst/>
                <a:latin typeface="PingFang SC"/>
              </a:rPr>
              <a:t>Vacuum system budget of TDR increased by CNY 294.7 million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B24089A-AAF1-4422-876F-ED7E56214406}"/>
              </a:ext>
            </a:extLst>
          </p:cNvPr>
          <p:cNvSpPr txBox="1"/>
          <p:nvPr/>
        </p:nvSpPr>
        <p:spPr>
          <a:xfrm>
            <a:off x="767944" y="459123"/>
            <a:ext cx="78575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Conclusion - Total cost CDR Vs TDR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4459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11824" y="3066596"/>
            <a:ext cx="3668486" cy="1346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5400" dirty="0"/>
              <a:t>Thank You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051470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/>
          <a:lstStyle/>
          <a:p>
            <a:r>
              <a:rPr lang="en-US" altLang="zh-CN" sz="3200" dirty="0"/>
              <a:t>Dump chambers and membrane windows for </a:t>
            </a:r>
            <a:r>
              <a:rPr lang="en-US" altLang="zh-CN" sz="3200" dirty="0" err="1"/>
              <a:t>Linac</a:t>
            </a:r>
            <a:endParaRPr lang="zh-CN" altLang="en-US" sz="3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51384" y="924525"/>
            <a:ext cx="1137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The elliptical </a:t>
            </a:r>
            <a:r>
              <a:rPr lang="en-US" altLang="zh-CN" sz="2000" dirty="0" err="1">
                <a:solidFill>
                  <a:srgbClr val="000000"/>
                </a:solidFill>
                <a:latin typeface="Calibri"/>
                <a:ea typeface="微软雅黑"/>
              </a:rPr>
              <a:t>Ti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thin membrane window of 170×10 mm with a thickness of 0.1 mm was welded on the s. s. plate with a diameter of 183 mm and a thickness of 5mm.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0EF10AA-E74F-4B44-B603-E88AAB777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792" y="1632411"/>
            <a:ext cx="3600400" cy="25628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3087A81-C8EF-4ECF-9F98-762B5DA58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177" y="1698770"/>
            <a:ext cx="6861937" cy="2592288"/>
          </a:xfrm>
          <a:prstGeom prst="rect">
            <a:avLst/>
          </a:prstGeom>
        </p:spPr>
      </p:pic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BD883DD-03CF-45A8-ABFB-3561585D5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58" y="4829882"/>
            <a:ext cx="6686340" cy="16863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The thickness of </a:t>
            </a:r>
            <a:r>
              <a:rPr lang="en-US" altLang="zh-CN" sz="2000" dirty="0" err="1"/>
              <a:t>Ti</a:t>
            </a:r>
            <a:r>
              <a:rPr lang="en-US" altLang="zh-CN" sz="2000" dirty="0"/>
              <a:t>  window is 0.1mm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Deformation test under vacuum: elliptical window is 0.4mm, circle window is 2.3mm;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ultimate vacuum&lt;5 ×10</a:t>
            </a:r>
            <a:r>
              <a:rPr lang="en-US" altLang="zh-CN" sz="2000" baseline="30000" dirty="0"/>
              <a:t>-8</a:t>
            </a:r>
            <a:r>
              <a:rPr lang="en-US" altLang="zh-CN" sz="2000" dirty="0"/>
              <a:t>Pa。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endParaRPr lang="zh-CN" altLang="en-US" dirty="0"/>
          </a:p>
          <a:p>
            <a:pPr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B6BCA82-3D1B-49C4-9978-F99AE555E4E5}"/>
              </a:ext>
            </a:extLst>
          </p:cNvPr>
          <p:cNvSpPr txBox="1"/>
          <p:nvPr/>
        </p:nvSpPr>
        <p:spPr>
          <a:xfrm>
            <a:off x="687216" y="4357417"/>
            <a:ext cx="60937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000" dirty="0"/>
              <a:t>Membrane windows </a:t>
            </a:r>
            <a:endParaRPr lang="zh-CN" altLang="en-US" sz="20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5FD41B1-F699-46DD-AEB5-5DE7F3986B01}"/>
              </a:ext>
            </a:extLst>
          </p:cNvPr>
          <p:cNvSpPr/>
          <p:nvPr/>
        </p:nvSpPr>
        <p:spPr>
          <a:xfrm>
            <a:off x="8998867" y="1888108"/>
            <a:ext cx="2313120" cy="3966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/>
              <a:t>membrane windows</a:t>
            </a:r>
            <a:endParaRPr lang="zh-CN" altLang="en-US" dirty="0"/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EF1F2835-FE62-4A9E-AD25-0BBED67D0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4657" t="21832" r="25258" b="27328"/>
          <a:stretch>
            <a:fillRect/>
          </a:stretch>
        </p:blipFill>
        <p:spPr bwMode="auto">
          <a:xfrm>
            <a:off x="7366398" y="4427961"/>
            <a:ext cx="36616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6091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/>
          <a:lstStyle/>
          <a:p>
            <a:r>
              <a:rPr lang="en-US" altLang="zh-CN" sz="3200" dirty="0">
                <a:sym typeface="+mn-ea"/>
              </a:rPr>
              <a:t>RF shielding bellows of damping ring</a:t>
            </a:r>
            <a:endParaRPr lang="zh-CN" altLang="en-US" sz="3200" dirty="0"/>
          </a:p>
        </p:txBody>
      </p:sp>
      <p:graphicFrame>
        <p:nvGraphicFramePr>
          <p:cNvPr id="12" name="表格 11"/>
          <p:cNvGraphicFramePr/>
          <p:nvPr/>
        </p:nvGraphicFramePr>
        <p:xfrm>
          <a:off x="479375" y="1020091"/>
          <a:ext cx="11366595" cy="106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2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3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/>
                        <a:t>Total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Expansion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Contraction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Ellipse</a:t>
                      </a:r>
                      <a:r>
                        <a:rPr lang="en-US" altLang="zh-CN" sz="1800" baseline="0" dirty="0"/>
                        <a:t> cross section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Contact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/>
                        <a:t>Maximum radial </a:t>
                      </a:r>
                      <a:r>
                        <a:rPr lang="en-US" altLang="zh-CN" sz="1800" dirty="0"/>
                        <a:t>offset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70-100mm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5mm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10mm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36mm</a:t>
                      </a:r>
                      <a:r>
                        <a:rPr lang="zh-CN" altLang="en-US" sz="1800" dirty="0"/>
                        <a:t>×</a:t>
                      </a:r>
                      <a:r>
                        <a:rPr lang="en-US" altLang="zh-CN" sz="1800" dirty="0"/>
                        <a:t>30mm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125±25g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2mm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2CE9D350-FC92-4922-B9E6-E8D9D9FE3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55" t="10552" r="5057" b="21732"/>
          <a:stretch/>
        </p:blipFill>
        <p:spPr>
          <a:xfrm>
            <a:off x="8591088" y="2276872"/>
            <a:ext cx="3359457" cy="225477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4ACC537-02DA-4D2E-977C-FBAC96D96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72" r="16749" b="24637"/>
          <a:stretch/>
        </p:blipFill>
        <p:spPr>
          <a:xfrm>
            <a:off x="6448449" y="2279366"/>
            <a:ext cx="2279910" cy="225211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6D287A-BDF9-4775-B2BD-50C4B9538B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18" b="20491"/>
          <a:stretch/>
        </p:blipFill>
        <p:spPr>
          <a:xfrm>
            <a:off x="6448449" y="4531484"/>
            <a:ext cx="5502096" cy="208823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986CF28-3C35-4C43-9644-8E9C012C80A7}"/>
              </a:ext>
            </a:extLst>
          </p:cNvPr>
          <p:cNvSpPr txBox="1"/>
          <p:nvPr/>
        </p:nvSpPr>
        <p:spPr>
          <a:xfrm>
            <a:off x="695400" y="2420888"/>
            <a:ext cx="5616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000" dirty="0"/>
              <a:t>Mask is designed on the upstream of RF bellows to absorb the SR 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000" dirty="0"/>
              <a:t>The all RF bellows will be produced by domestic company in China</a:t>
            </a:r>
            <a:endParaRPr lang="zh-CN" altLang="en-US" sz="20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6932CA6-D4AD-4A59-8E24-FBDC7548D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988" y="4076419"/>
            <a:ext cx="3178549" cy="27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79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DCE5EFD-C644-4915-AB33-A7BDE6E30073}"/>
              </a:ext>
            </a:extLst>
          </p:cNvPr>
          <p:cNvGraphicFramePr>
            <a:graphicFrameLocks noGrp="1"/>
          </p:cNvGraphicFramePr>
          <p:nvPr/>
        </p:nvGraphicFramePr>
        <p:xfrm>
          <a:off x="279400" y="990600"/>
          <a:ext cx="11226801" cy="55753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60700">
                  <a:extLst>
                    <a:ext uri="{9D8B030D-6E8A-4147-A177-3AD203B41FA5}">
                      <a16:colId xmlns:a16="http://schemas.microsoft.com/office/drawing/2014/main" val="33482472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25726117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9485813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939443527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95567482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1002958886"/>
                    </a:ext>
                  </a:extLst>
                </a:gridCol>
                <a:gridCol w="1435101">
                  <a:extLst>
                    <a:ext uri="{9D8B030D-6E8A-4147-A177-3AD203B41FA5}">
                      <a16:colId xmlns:a16="http://schemas.microsoft.com/office/drawing/2014/main" val="991559874"/>
                    </a:ext>
                  </a:extLst>
                </a:gridCol>
              </a:tblGrid>
              <a:tr h="6559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Device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Specification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Unit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rgbClr val="9C0006"/>
                          </a:solidFill>
                          <a:effectLst/>
                        </a:rPr>
                        <a:t>Quantity</a:t>
                      </a:r>
                      <a:endParaRPr lang="en-US" sz="16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Unit price / (CNY 10,000)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rgbClr val="9C0006"/>
                          </a:solidFill>
                          <a:effectLst/>
                        </a:rPr>
                        <a:t>Total price / (CNY 10,000)</a:t>
                      </a:r>
                      <a:endParaRPr lang="en-US" sz="16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Note</a:t>
                      </a:r>
                      <a:endParaRPr lang="en-US" sz="16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9725476"/>
                  </a:ext>
                </a:extLst>
              </a:tr>
              <a:tr h="327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arc beam pipe——copper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D56/C18150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188851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10 1603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Collider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0927337"/>
                  </a:ext>
                </a:extLst>
              </a:tr>
              <a:tr h="327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Ion pump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one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26790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4 2296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All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4272868"/>
                  </a:ext>
                </a:extLst>
              </a:tr>
              <a:tr h="327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RF shielded bellows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DN63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one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21350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3 2026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All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9289753"/>
                  </a:ext>
                </a:extLst>
              </a:tr>
              <a:tr h="327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Arc beam pipe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Al6060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80000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3 2000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All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7321407"/>
                  </a:ext>
                </a:extLst>
              </a:tr>
              <a:tr h="327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NEG coating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Ti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-Zr-V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200000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3 0000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Booster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954371"/>
                  </a:ext>
                </a:extLst>
              </a:tr>
              <a:tr h="327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Gate valve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CF63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1665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2 2148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All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0608012"/>
                  </a:ext>
                </a:extLst>
              </a:tr>
              <a:tr h="327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Vacuum heating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220v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200000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2 0000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collider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9517314"/>
                  </a:ext>
                </a:extLst>
              </a:tr>
              <a:tr h="6559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Straight section beam pipe &amp;Vacuum connectors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61622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1 2691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Collider &amp;Booster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2617459"/>
                  </a:ext>
                </a:extLst>
              </a:tr>
              <a:tr h="327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Residual gas analyzer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798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7980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All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2263800"/>
                  </a:ext>
                </a:extLst>
              </a:tr>
              <a:tr h="327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Roughing valve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5135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5038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All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9275690"/>
                  </a:ext>
                </a:extLst>
              </a:tr>
              <a:tr h="327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Bellows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304L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one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15328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4598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All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9155108"/>
                  </a:ext>
                </a:extLst>
              </a:tr>
              <a:tr h="327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Helium leak detector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105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3150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All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4225333"/>
                  </a:ext>
                </a:extLst>
              </a:tr>
              <a:tr h="327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Molecular pump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200L/s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one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All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9379209"/>
                  </a:ext>
                </a:extLst>
              </a:tr>
              <a:tr h="32795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Total price of vacuum system is 3 368  Million CNY 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316530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8045464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8D336D1C-3008-47CE-B825-76173EA8A877}"/>
              </a:ext>
            </a:extLst>
          </p:cNvPr>
          <p:cNvSpPr txBox="1"/>
          <p:nvPr/>
        </p:nvSpPr>
        <p:spPr>
          <a:xfrm>
            <a:off x="622300" y="292099"/>
            <a:ext cx="1094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The main components of vacuum system and its price increase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1789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outline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4275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Vacuum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ystem</a:t>
            </a:r>
          </a:p>
          <a:p>
            <a:pPr marL="533400" indent="457200">
              <a:buFont typeface="Wingdings" panose="05000000000000000000" pitchFamily="2" charset="2"/>
              <a:buChar char="ü"/>
            </a:pPr>
            <a:r>
              <a:rPr lang="en-US" altLang="zh-CN" sz="28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33400" indent="457200">
              <a:buFont typeface="Wingdings" panose="05000000000000000000" pitchFamily="2" charset="2"/>
              <a:buChar char="ü"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Damping ring, Transport line</a:t>
            </a:r>
          </a:p>
          <a:p>
            <a:pPr marL="533400" indent="457200">
              <a:buFont typeface="Wingdings" panose="05000000000000000000" pitchFamily="2" charset="2"/>
              <a:buChar char="ü"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Collider, Booster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ost evaluation</a:t>
            </a:r>
          </a:p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Conclusion 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F095-3CD2-4D9F-8394-BD3C24143187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615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29" y="1196752"/>
            <a:ext cx="8424936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A6D63E-ECC6-4B7F-8410-55DB255D1049}"/>
              </a:ext>
            </a:extLst>
          </p:cNvPr>
          <p:cNvGraphicFramePr>
            <a:graphicFrameLocks noGrp="1"/>
          </p:cNvGraphicFramePr>
          <p:nvPr/>
        </p:nvGraphicFramePr>
        <p:xfrm>
          <a:off x="584200" y="3618392"/>
          <a:ext cx="10159995" cy="113076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26435">
                  <a:extLst>
                    <a:ext uri="{9D8B030D-6E8A-4147-A177-3AD203B41FA5}">
                      <a16:colId xmlns:a16="http://schemas.microsoft.com/office/drawing/2014/main" val="213636640"/>
                    </a:ext>
                  </a:extLst>
                </a:gridCol>
                <a:gridCol w="462425">
                  <a:extLst>
                    <a:ext uri="{9D8B030D-6E8A-4147-A177-3AD203B41FA5}">
                      <a16:colId xmlns:a16="http://schemas.microsoft.com/office/drawing/2014/main" val="623174613"/>
                    </a:ext>
                  </a:extLst>
                </a:gridCol>
                <a:gridCol w="599505">
                  <a:extLst>
                    <a:ext uri="{9D8B030D-6E8A-4147-A177-3AD203B41FA5}">
                      <a16:colId xmlns:a16="http://schemas.microsoft.com/office/drawing/2014/main" val="2552857430"/>
                    </a:ext>
                  </a:extLst>
                </a:gridCol>
                <a:gridCol w="599505">
                  <a:extLst>
                    <a:ext uri="{9D8B030D-6E8A-4147-A177-3AD203B41FA5}">
                      <a16:colId xmlns:a16="http://schemas.microsoft.com/office/drawing/2014/main" val="2768411878"/>
                    </a:ext>
                  </a:extLst>
                </a:gridCol>
                <a:gridCol w="716486">
                  <a:extLst>
                    <a:ext uri="{9D8B030D-6E8A-4147-A177-3AD203B41FA5}">
                      <a16:colId xmlns:a16="http://schemas.microsoft.com/office/drawing/2014/main" val="3705141729"/>
                    </a:ext>
                  </a:extLst>
                </a:gridCol>
                <a:gridCol w="716486">
                  <a:extLst>
                    <a:ext uri="{9D8B030D-6E8A-4147-A177-3AD203B41FA5}">
                      <a16:colId xmlns:a16="http://schemas.microsoft.com/office/drawing/2014/main" val="2410420288"/>
                    </a:ext>
                  </a:extLst>
                </a:gridCol>
                <a:gridCol w="1741036">
                  <a:extLst>
                    <a:ext uri="{9D8B030D-6E8A-4147-A177-3AD203B41FA5}">
                      <a16:colId xmlns:a16="http://schemas.microsoft.com/office/drawing/2014/main" val="4237596409"/>
                    </a:ext>
                  </a:extLst>
                </a:gridCol>
                <a:gridCol w="1426420">
                  <a:extLst>
                    <a:ext uri="{9D8B030D-6E8A-4147-A177-3AD203B41FA5}">
                      <a16:colId xmlns:a16="http://schemas.microsoft.com/office/drawing/2014/main" val="337504727"/>
                    </a:ext>
                  </a:extLst>
                </a:gridCol>
                <a:gridCol w="1077783">
                  <a:extLst>
                    <a:ext uri="{9D8B030D-6E8A-4147-A177-3AD203B41FA5}">
                      <a16:colId xmlns:a16="http://schemas.microsoft.com/office/drawing/2014/main" val="2831725608"/>
                    </a:ext>
                  </a:extLst>
                </a:gridCol>
                <a:gridCol w="1593914">
                  <a:extLst>
                    <a:ext uri="{9D8B030D-6E8A-4147-A177-3AD203B41FA5}">
                      <a16:colId xmlns:a16="http://schemas.microsoft.com/office/drawing/2014/main" val="3477587259"/>
                    </a:ext>
                  </a:extLst>
                </a:gridCol>
              </a:tblGrid>
              <a:tr h="301029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>
                          <a:effectLst/>
                        </a:rPr>
                        <a:t>ρ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Psr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PSD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q </a:t>
                      </a:r>
                      <a:r>
                        <a:rPr lang="en-US" altLang="zh-CN" sz="1600" b="1" u="none" strike="noStrike" kern="1200" baseline="-25000" dirty="0" err="1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endParaRPr lang="en-US" altLang="zh-CN" sz="1600" b="1" i="0" u="none" strike="noStrike" kern="1200" baseline="-250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Q </a:t>
                      </a:r>
                      <a:r>
                        <a:rPr lang="en-US" sz="1600" b="1" u="none" strike="noStrike" baseline="-25000" dirty="0">
                          <a:effectLst/>
                        </a:rPr>
                        <a:t>gas</a:t>
                      </a:r>
                      <a:endParaRPr lang="en-US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Q </a:t>
                      </a:r>
                      <a:r>
                        <a:rPr lang="en-US" sz="1600" b="1" u="none" strike="noStrike" baseline="-25000" dirty="0">
                          <a:effectLst/>
                        </a:rPr>
                        <a:t>LSR</a:t>
                      </a:r>
                      <a:endParaRPr lang="en-US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33865634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Gev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W/m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molecules/photon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</a:rPr>
                        <a:t>Torr·L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/s·cm</a:t>
                      </a:r>
                      <a:r>
                        <a:rPr lang="en-US" altLang="zh-CN" sz="1600" b="0" u="none" strike="noStrike" kern="1200" baseline="300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altLang="zh-CN" sz="1600" b="0" i="0" u="none" strike="noStrike" kern="1200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Torr·L</a:t>
                      </a:r>
                      <a:r>
                        <a:rPr lang="en-US" sz="1600" u="none" strike="noStrike" dirty="0">
                          <a:effectLst/>
                        </a:rPr>
                        <a:t>/s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Torr·L</a:t>
                      </a:r>
                      <a:r>
                        <a:rPr lang="en-US" sz="1600" u="none" strike="noStrike" dirty="0">
                          <a:effectLst/>
                        </a:rPr>
                        <a:t>/</a:t>
                      </a:r>
                      <a:r>
                        <a:rPr lang="en-US" sz="1600" u="none" strike="noStrike" dirty="0" err="1">
                          <a:effectLst/>
                        </a:rPr>
                        <a:t>s·m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87825177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damping</a:t>
                      </a:r>
                      <a:r>
                        <a:rPr lang="en-US" sz="1600" u="none" strike="noStrike" dirty="0">
                          <a:effectLst/>
                        </a:rPr>
                        <a:t> ring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1.1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0.024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2.87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60.12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2.00E-06</a:t>
                      </a:r>
                      <a:endParaRPr lang="en-GB" sz="1600" b="1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1.28E-06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7.09E-08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489077"/>
                  </a:ext>
                </a:extLst>
              </a:tr>
            </a:tbl>
          </a:graphicData>
        </a:graphic>
      </p:graphicFrame>
      <p:sp>
        <p:nvSpPr>
          <p:cNvPr id="8" name="标题 2">
            <a:extLst>
              <a:ext uri="{FF2B5EF4-FFF2-40B4-BE49-F238E27FC236}">
                <a16:creationId xmlns:a16="http://schemas.microsoft.com/office/drawing/2014/main" id="{A4E6C739-57D0-4A49-AC8A-AA21223AA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97" y="182782"/>
            <a:ext cx="10515600" cy="6635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CN" dirty="0"/>
              <a:t> SR power and gas load of damping ring</a:t>
            </a:r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F41E621-782C-4888-9985-E7F7470E739A}"/>
              </a:ext>
            </a:extLst>
          </p:cNvPr>
          <p:cNvGraphicFramePr>
            <a:graphicFrameLocks noGrp="1"/>
          </p:cNvGraphicFramePr>
          <p:nvPr/>
        </p:nvGraphicFramePr>
        <p:xfrm>
          <a:off x="584200" y="4786368"/>
          <a:ext cx="10159996" cy="170184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970502729"/>
                    </a:ext>
                  </a:extLst>
                </a:gridCol>
                <a:gridCol w="628072">
                  <a:extLst>
                    <a:ext uri="{9D8B030D-6E8A-4147-A177-3AD203B41FA5}">
                      <a16:colId xmlns:a16="http://schemas.microsoft.com/office/drawing/2014/main" val="1831703305"/>
                    </a:ext>
                  </a:extLst>
                </a:gridCol>
                <a:gridCol w="819728">
                  <a:extLst>
                    <a:ext uri="{9D8B030D-6E8A-4147-A177-3AD203B41FA5}">
                      <a16:colId xmlns:a16="http://schemas.microsoft.com/office/drawing/2014/main" val="754251006"/>
                    </a:ext>
                  </a:extLst>
                </a:gridCol>
                <a:gridCol w="1027544">
                  <a:extLst>
                    <a:ext uri="{9D8B030D-6E8A-4147-A177-3AD203B41FA5}">
                      <a16:colId xmlns:a16="http://schemas.microsoft.com/office/drawing/2014/main" val="2732832402"/>
                    </a:ext>
                  </a:extLst>
                </a:gridCol>
                <a:gridCol w="923636">
                  <a:extLst>
                    <a:ext uri="{9D8B030D-6E8A-4147-A177-3AD203B41FA5}">
                      <a16:colId xmlns:a16="http://schemas.microsoft.com/office/drawing/2014/main" val="3306849839"/>
                    </a:ext>
                  </a:extLst>
                </a:gridCol>
                <a:gridCol w="923636">
                  <a:extLst>
                    <a:ext uri="{9D8B030D-6E8A-4147-A177-3AD203B41FA5}">
                      <a16:colId xmlns:a16="http://schemas.microsoft.com/office/drawing/2014/main" val="1374733501"/>
                    </a:ext>
                  </a:extLst>
                </a:gridCol>
                <a:gridCol w="795484">
                  <a:extLst>
                    <a:ext uri="{9D8B030D-6E8A-4147-A177-3AD203B41FA5}">
                      <a16:colId xmlns:a16="http://schemas.microsoft.com/office/drawing/2014/main" val="2716071821"/>
                    </a:ext>
                  </a:extLst>
                </a:gridCol>
                <a:gridCol w="1051788">
                  <a:extLst>
                    <a:ext uri="{9D8B030D-6E8A-4147-A177-3AD203B41FA5}">
                      <a16:colId xmlns:a16="http://schemas.microsoft.com/office/drawing/2014/main" val="1615104689"/>
                    </a:ext>
                  </a:extLst>
                </a:gridCol>
                <a:gridCol w="923636">
                  <a:extLst>
                    <a:ext uri="{9D8B030D-6E8A-4147-A177-3AD203B41FA5}">
                      <a16:colId xmlns:a16="http://schemas.microsoft.com/office/drawing/2014/main" val="640908394"/>
                    </a:ext>
                  </a:extLst>
                </a:gridCol>
                <a:gridCol w="923636">
                  <a:extLst>
                    <a:ext uri="{9D8B030D-6E8A-4147-A177-3AD203B41FA5}">
                      <a16:colId xmlns:a16="http://schemas.microsoft.com/office/drawing/2014/main" val="1679006501"/>
                    </a:ext>
                  </a:extLst>
                </a:gridCol>
                <a:gridCol w="923636">
                  <a:extLst>
                    <a:ext uri="{9D8B030D-6E8A-4147-A177-3AD203B41FA5}">
                      <a16:colId xmlns:a16="http://schemas.microsoft.com/office/drawing/2014/main" val="3946664441"/>
                    </a:ext>
                  </a:extLst>
                </a:gridCol>
              </a:tblGrid>
              <a:tr h="476250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50MW </a:t>
                      </a:r>
                      <a:r>
                        <a:rPr lang="zh-CN" altLang="en-US" sz="1600" u="none" strike="noStrike" dirty="0">
                          <a:effectLst/>
                        </a:rPr>
                        <a:t>下最差真空度</a:t>
                      </a:r>
                      <a:r>
                        <a:rPr lang="en-US" altLang="zh-CN" sz="1600" u="none" strike="noStrike" dirty="0">
                          <a:effectLst/>
                        </a:rPr>
                        <a:t>--</a:t>
                      </a:r>
                      <a:r>
                        <a:rPr lang="zh-CN" altLang="en-US" sz="1600" u="none" strike="noStrike" dirty="0">
                          <a:effectLst/>
                        </a:rPr>
                        <a:t>公式计算 </a:t>
                      </a:r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r>
                        <a:rPr lang="en-GB" sz="1600" u="none" strike="noStrike" dirty="0">
                          <a:effectLst/>
                        </a:rPr>
                        <a:t>E-6 </a:t>
                      </a:r>
                      <a:r>
                        <a:rPr lang="zh-CN" altLang="en-US" sz="1600" u="none" strike="noStrike" dirty="0">
                          <a:effectLst/>
                        </a:rPr>
                        <a:t>热放气率按</a:t>
                      </a:r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r>
                        <a:rPr lang="en-GB" sz="1600" u="none" strike="noStrike" dirty="0">
                          <a:effectLst/>
                        </a:rPr>
                        <a:t>E-11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702888"/>
                  </a:ext>
                </a:extLst>
              </a:tr>
              <a:tr h="263574"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离子泵间距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 热放气率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每米热气载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总长度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单位长度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总放气量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有效抽速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Pave--</a:t>
                      </a:r>
                      <a:r>
                        <a:rPr lang="zh-CN" altLang="en-US" sz="1600" u="none" strike="noStrike" dirty="0">
                          <a:effectLst/>
                        </a:rPr>
                        <a:t>总压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Pmax--</a:t>
                      </a:r>
                      <a:r>
                        <a:rPr lang="zh-CN" altLang="en-US" sz="1600" u="none" strike="noStrike">
                          <a:effectLst/>
                        </a:rPr>
                        <a:t>总压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9951133"/>
                  </a:ext>
                </a:extLst>
              </a:tr>
              <a:tr h="475029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D/cm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L/cm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err="1">
                          <a:effectLst/>
                        </a:rPr>
                        <a:t>TorrL</a:t>
                      </a:r>
                      <a:r>
                        <a:rPr lang="en-GB" sz="1600" u="none" strike="noStrike" dirty="0">
                          <a:effectLst/>
                        </a:rPr>
                        <a:t>/scm</a:t>
                      </a:r>
                      <a:r>
                        <a:rPr lang="en-GB" sz="1600" u="none" strike="noStrike" baseline="30000" dirty="0">
                          <a:effectLst/>
                        </a:rPr>
                        <a:t>2</a:t>
                      </a:r>
                      <a:endParaRPr lang="en-GB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err="1">
                          <a:effectLst/>
                        </a:rPr>
                        <a:t>TorrL</a:t>
                      </a:r>
                      <a:r>
                        <a:rPr lang="en-GB" sz="1600" u="none" strike="noStrike" dirty="0">
                          <a:effectLst/>
                        </a:rPr>
                        <a:t>/</a:t>
                      </a:r>
                      <a:r>
                        <a:rPr lang="en-GB" sz="1600" u="none" strike="noStrike" dirty="0" err="1">
                          <a:effectLst/>
                        </a:rPr>
                        <a:t>sm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流导 </a:t>
                      </a:r>
                      <a:r>
                        <a:rPr lang="en-GB" sz="1600" u="none" strike="noStrike">
                          <a:effectLst/>
                        </a:rPr>
                        <a:t>L/s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err="1">
                          <a:effectLst/>
                        </a:rPr>
                        <a:t>TorrL</a:t>
                      </a:r>
                      <a:r>
                        <a:rPr lang="en-GB" sz="1600" u="none" strike="noStrike" dirty="0">
                          <a:effectLst/>
                        </a:rPr>
                        <a:t>/scm</a:t>
                      </a:r>
                      <a:r>
                        <a:rPr lang="en-GB" sz="1600" u="none" strike="noStrike" baseline="30000" dirty="0">
                          <a:effectLst/>
                        </a:rPr>
                        <a:t>2</a:t>
                      </a:r>
                      <a:endParaRPr lang="en-GB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S L/s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Torr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Torr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881141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damping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200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1E-11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9.42E-09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1.6335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3.267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8.53E-11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altLang="zh-CN" sz="1600" u="none" strike="noStrike" dirty="0">
                          <a:effectLst/>
                        </a:rPr>
                        <a:t>1.9E-08</a:t>
                      </a:r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2.3E-08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2335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46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07368" y="1196752"/>
            <a:ext cx="5616624" cy="1869160"/>
          </a:xfrm>
        </p:spPr>
        <p:txBody>
          <a:bodyPr>
            <a:noAutofit/>
          </a:bodyPr>
          <a:lstStyle/>
          <a:p>
            <a:pPr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en-US" altLang="zh-CN" sz="2000" dirty="0"/>
              <a:t>The </a:t>
            </a:r>
            <a:r>
              <a:rPr lang="en-US" altLang="zh-CN" sz="2000" dirty="0" err="1"/>
              <a:t>Linac</a:t>
            </a:r>
            <a:r>
              <a:rPr lang="en-US" altLang="zh-CN" sz="2000" dirty="0"/>
              <a:t> vacuum system with a length of 2100m is divided into 59 sections. it consists of electron gun, bunching system, accelerating structures . </a:t>
            </a:r>
          </a:p>
          <a:p>
            <a:pPr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en-US" altLang="zh-CN" sz="2000" dirty="0"/>
              <a:t>Sputter ion pumps: 3431; Vacuum gauges: 1352; Gate valves: 60</a:t>
            </a:r>
          </a:p>
          <a:p>
            <a:pPr>
              <a:buFont typeface="Wingdings" panose="05000000000000000000" pitchFamily="2" charset="2"/>
              <a:buChar char="u"/>
              <a:defRPr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u"/>
              <a:defRPr/>
            </a:pPr>
            <a:endParaRPr lang="zh-CN" alt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252820"/>
            <a:ext cx="10515600" cy="6635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vacuum system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866BF53-659F-497D-AC6B-18EB7AFF3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169117"/>
              </p:ext>
            </p:extLst>
          </p:nvPr>
        </p:nvGraphicFramePr>
        <p:xfrm>
          <a:off x="6168010" y="1305828"/>
          <a:ext cx="5735961" cy="2123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Section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Static</a:t>
                      </a:r>
                      <a:r>
                        <a:rPr lang="en-US" altLang="zh-CN" sz="1800" b="1" kern="100" baseline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 pressure /</a:t>
                      </a:r>
                      <a:r>
                        <a:rPr lang="en-US" altLang="zh-CN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Torr</a:t>
                      </a:r>
                      <a:endParaRPr lang="zh-CN" alt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Dynamic</a:t>
                      </a:r>
                      <a:r>
                        <a:rPr lang="en-US" altLang="zh-CN" sz="1800" b="1" kern="100" baseline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 pressure /</a:t>
                      </a:r>
                      <a:r>
                        <a:rPr lang="en-US" altLang="zh-CN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Torr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E-gun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&lt;1×10</a:t>
                      </a:r>
                      <a:r>
                        <a:rPr lang="en-US" sz="1800" b="0" kern="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-9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&lt;2×10</a:t>
                      </a:r>
                      <a:r>
                        <a:rPr lang="en-US" sz="1800" b="0" kern="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-8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0" dirty="0" err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Buncher</a:t>
                      </a:r>
                      <a:r>
                        <a:rPr lang="en-US" altLang="zh-CN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 </a:t>
                      </a:r>
                      <a:r>
                        <a:rPr lang="en-US" altLang="zh-CN" sz="1800" b="0" kern="0" baseline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 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&lt;5×10</a:t>
                      </a:r>
                      <a:r>
                        <a:rPr lang="en-US" sz="1800" b="0" kern="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-8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&lt;2×10</a:t>
                      </a:r>
                      <a:r>
                        <a:rPr lang="en-US" sz="1800" b="0" kern="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-7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Accelerating</a:t>
                      </a:r>
                      <a:r>
                        <a:rPr lang="en-US" altLang="zh-CN" sz="1800" b="0" kern="0" baseline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 structure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&lt;5×10</a:t>
                      </a:r>
                      <a:r>
                        <a:rPr lang="en-US" sz="1800" b="0" kern="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-8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&lt;2×10</a:t>
                      </a:r>
                      <a:r>
                        <a:rPr lang="en-US" sz="1800" b="0" kern="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-7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Waveguide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&lt;5×10</a:t>
                      </a:r>
                      <a:r>
                        <a:rPr lang="en-US" sz="1800" b="0" kern="0" baseline="300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-8</a:t>
                      </a:r>
                      <a:endParaRPr lang="zh-CN" sz="1800" b="1" kern="10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&lt;5×10</a:t>
                      </a:r>
                      <a:r>
                        <a:rPr lang="en-US" sz="1800" b="0" kern="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-7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图片 3">
            <a:extLst>
              <a:ext uri="{FF2B5EF4-FFF2-40B4-BE49-F238E27FC236}">
                <a16:creationId xmlns:a16="http://schemas.microsoft.com/office/drawing/2014/main" id="{67A5E29D-2398-418E-B4FB-842AF1C09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4657" t="21832" r="25258" b="27328"/>
          <a:stretch>
            <a:fillRect/>
          </a:stretch>
        </p:blipFill>
        <p:spPr bwMode="auto">
          <a:xfrm>
            <a:off x="983432" y="3545056"/>
            <a:ext cx="36616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8EE8360-B8CB-45DE-9A25-FDC0A1FCA6CC}"/>
              </a:ext>
            </a:extLst>
          </p:cNvPr>
          <p:cNvSpPr/>
          <p:nvPr/>
        </p:nvSpPr>
        <p:spPr>
          <a:xfrm>
            <a:off x="407368" y="5738993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  <a:latin typeface="Calibri"/>
                <a:ea typeface="微软雅黑"/>
              </a:rPr>
              <a:t>Most of the components are made of oxygen-free copper . </a:t>
            </a:r>
          </a:p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  <a:latin typeface="Calibri"/>
                <a:ea typeface="微软雅黑"/>
              </a:rPr>
              <a:t>The thermal outgassing  rate is 1</a:t>
            </a:r>
            <a:r>
              <a:rPr lang="en-US" altLang="zh-CN" dirty="0">
                <a:solidFill>
                  <a:srgbClr val="000000"/>
                </a:solidFill>
                <a:latin typeface="宋体"/>
                <a:ea typeface="宋体"/>
              </a:rPr>
              <a:t>×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微软雅黑"/>
              </a:rPr>
              <a:t>10</a:t>
            </a:r>
            <a:r>
              <a:rPr lang="en-US" altLang="zh-CN" baseline="30000" dirty="0">
                <a:solidFill>
                  <a:srgbClr val="000000"/>
                </a:solidFill>
                <a:latin typeface="Calibri"/>
                <a:ea typeface="微软雅黑"/>
              </a:rPr>
              <a:t>-11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libri"/>
                <a:ea typeface="微软雅黑"/>
              </a:rPr>
              <a:t>Torr·l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微软雅黑"/>
              </a:rPr>
              <a:t>/s·cm</a:t>
            </a:r>
            <a:r>
              <a:rPr lang="en-US" altLang="zh-CN" baseline="30000" dirty="0">
                <a:solidFill>
                  <a:srgbClr val="000000"/>
                </a:solidFill>
                <a:latin typeface="Calibri"/>
                <a:ea typeface="微软雅黑"/>
              </a:rPr>
              <a:t>2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微软雅黑"/>
              </a:rPr>
              <a:t>.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C51650B7-60DE-4304-B90A-A05A1C891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62" y="4002077"/>
            <a:ext cx="6163188" cy="238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90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10BF839-3B35-44CA-930C-1A59BAFCE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654220"/>
              </p:ext>
            </p:extLst>
          </p:nvPr>
        </p:nvGraphicFramePr>
        <p:xfrm>
          <a:off x="130463" y="3658567"/>
          <a:ext cx="7743535" cy="285693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86641">
                  <a:extLst>
                    <a:ext uri="{9D8B030D-6E8A-4147-A177-3AD203B41FA5}">
                      <a16:colId xmlns:a16="http://schemas.microsoft.com/office/drawing/2014/main" val="1443339954"/>
                    </a:ext>
                  </a:extLst>
                </a:gridCol>
                <a:gridCol w="1601381">
                  <a:extLst>
                    <a:ext uri="{9D8B030D-6E8A-4147-A177-3AD203B41FA5}">
                      <a16:colId xmlns:a16="http://schemas.microsoft.com/office/drawing/2014/main" val="221603610"/>
                    </a:ext>
                  </a:extLst>
                </a:gridCol>
                <a:gridCol w="479709">
                  <a:extLst>
                    <a:ext uri="{9D8B030D-6E8A-4147-A177-3AD203B41FA5}">
                      <a16:colId xmlns:a16="http://schemas.microsoft.com/office/drawing/2014/main" val="2948453893"/>
                    </a:ext>
                  </a:extLst>
                </a:gridCol>
                <a:gridCol w="978231">
                  <a:extLst>
                    <a:ext uri="{9D8B030D-6E8A-4147-A177-3AD203B41FA5}">
                      <a16:colId xmlns:a16="http://schemas.microsoft.com/office/drawing/2014/main" val="775085537"/>
                    </a:ext>
                  </a:extLst>
                </a:gridCol>
                <a:gridCol w="893575">
                  <a:extLst>
                    <a:ext uri="{9D8B030D-6E8A-4147-A177-3AD203B41FA5}">
                      <a16:colId xmlns:a16="http://schemas.microsoft.com/office/drawing/2014/main" val="1721428998"/>
                    </a:ext>
                  </a:extLst>
                </a:gridCol>
                <a:gridCol w="893575">
                  <a:extLst>
                    <a:ext uri="{9D8B030D-6E8A-4147-A177-3AD203B41FA5}">
                      <a16:colId xmlns:a16="http://schemas.microsoft.com/office/drawing/2014/main" val="828438576"/>
                    </a:ext>
                  </a:extLst>
                </a:gridCol>
                <a:gridCol w="2210423">
                  <a:extLst>
                    <a:ext uri="{9D8B030D-6E8A-4147-A177-3AD203B41FA5}">
                      <a16:colId xmlns:a16="http://schemas.microsoft.com/office/drawing/2014/main" val="2876439836"/>
                    </a:ext>
                  </a:extLst>
                </a:gridCol>
              </a:tblGrid>
              <a:tr h="3466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相关系统</a:t>
                      </a:r>
                      <a:endParaRPr lang="zh-CN" altLang="en-US" sz="1400" b="1" i="0" u="none" strike="noStrike" dirty="0">
                        <a:solidFill>
                          <a:srgbClr val="00B0F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名称</a:t>
                      </a:r>
                      <a:endParaRPr lang="zh-CN" altLang="en-US" sz="1400" b="1" i="0" u="none" strike="noStrike">
                        <a:solidFill>
                          <a:srgbClr val="00B0F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数量</a:t>
                      </a:r>
                      <a:endParaRPr lang="zh-CN" altLang="en-US" sz="1400" b="1" i="0" u="none" strike="noStrike">
                        <a:solidFill>
                          <a:srgbClr val="00B0F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孔径</a:t>
                      </a:r>
                      <a:r>
                        <a:rPr lang="en-US" altLang="zh-CN" sz="1400" u="none" strike="noStrike">
                          <a:effectLst/>
                        </a:rPr>
                        <a:t>/</a:t>
                      </a:r>
                      <a:r>
                        <a:rPr lang="zh-CN" altLang="en-US" sz="1400" u="none" strike="noStrike">
                          <a:effectLst/>
                        </a:rPr>
                        <a:t>间隙</a:t>
                      </a:r>
                      <a:r>
                        <a:rPr lang="en-US" altLang="zh-CN" sz="1400" u="none" strike="noStrike">
                          <a:effectLst/>
                        </a:rPr>
                        <a:t>(</a:t>
                      </a:r>
                      <a:r>
                        <a:rPr lang="en-GB" sz="1400" u="none" strike="noStrike">
                          <a:effectLst/>
                        </a:rPr>
                        <a:t>mm)</a:t>
                      </a:r>
                      <a:endParaRPr lang="en-GB" sz="1400" b="1" i="0" u="none" strike="noStrike">
                        <a:solidFill>
                          <a:srgbClr val="00B0F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长度</a:t>
                      </a:r>
                      <a:r>
                        <a:rPr lang="en-US" altLang="zh-CN" sz="1400" u="none" strike="noStrike" dirty="0">
                          <a:effectLst/>
                        </a:rPr>
                        <a:t>/</a:t>
                      </a:r>
                      <a:r>
                        <a:rPr lang="en-GB" sz="1400" u="none" strike="noStrike" dirty="0">
                          <a:effectLst/>
                        </a:rPr>
                        <a:t>m</a:t>
                      </a:r>
                      <a:endParaRPr lang="en-GB" sz="1400" b="1" i="0" u="none" strike="noStrike" dirty="0">
                        <a:solidFill>
                          <a:srgbClr val="00B0F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总长</a:t>
                      </a:r>
                      <a:r>
                        <a:rPr lang="en-US" altLang="zh-CN" sz="1400" u="none" strike="noStrike" dirty="0">
                          <a:effectLst/>
                        </a:rPr>
                        <a:t>/m</a:t>
                      </a:r>
                      <a:r>
                        <a:rPr lang="zh-CN" altLang="en-US" sz="1400" u="none" strike="noStrike" dirty="0"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00B0F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备注</a:t>
                      </a:r>
                      <a:r>
                        <a:rPr lang="en-US" altLang="zh-CN" sz="1400" u="none" strike="noStrike">
                          <a:effectLst/>
                        </a:rPr>
                        <a:t>(</a:t>
                      </a:r>
                      <a:r>
                        <a:rPr lang="zh-CN" altLang="en-US" sz="1400" u="none" strike="noStrike">
                          <a:effectLst/>
                        </a:rPr>
                        <a:t>仅粗略估计</a:t>
                      </a:r>
                      <a:r>
                        <a:rPr lang="en-US" altLang="zh-CN" sz="1400" u="none" strike="noStrike">
                          <a:effectLst/>
                        </a:rPr>
                        <a:t>)</a:t>
                      </a:r>
                      <a:endParaRPr lang="en-US" altLang="zh-CN" sz="1400" b="1" i="0" u="none" strike="noStrike">
                        <a:solidFill>
                          <a:srgbClr val="00B0F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extLst>
                  <a:ext uri="{0D108BD9-81ED-4DB2-BD59-A6C34878D82A}">
                    <a16:rowId xmlns:a16="http://schemas.microsoft.com/office/drawing/2014/main" val="575787420"/>
                  </a:ext>
                </a:extLst>
              </a:tr>
              <a:tr h="148853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err="1">
                          <a:effectLst/>
                        </a:rPr>
                        <a:t>Linac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波纹管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30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0.05645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0.39515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此波纹管数量仅包括磁铁与加速结构之间的连接，对于</a:t>
                      </a:r>
                      <a:r>
                        <a:rPr lang="en-US" altLang="zh-CN" sz="1400" u="none" strike="noStrike" dirty="0">
                          <a:effectLst/>
                        </a:rPr>
                        <a:t>EBTL</a:t>
                      </a:r>
                      <a:r>
                        <a:rPr lang="zh-CN" altLang="en-US" sz="1400" u="none" strike="noStrike" dirty="0">
                          <a:effectLst/>
                        </a:rPr>
                        <a:t>及直线末端预留的长真空盒之间的波纹管连接未考虑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extLst>
                  <a:ext uri="{0D108BD9-81ED-4DB2-BD59-A6C34878D82A}">
                    <a16:rowId xmlns:a16="http://schemas.microsoft.com/office/drawing/2014/main" val="3622841246"/>
                  </a:ext>
                </a:extLst>
              </a:tr>
              <a:tr h="153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350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0.09500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33.25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091973"/>
                  </a:ext>
                </a:extLst>
              </a:tr>
              <a:tr h="153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0.09645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0.28935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521252"/>
                  </a:ext>
                </a:extLst>
              </a:tr>
              <a:tr h="153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0.10950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0.438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463892"/>
                  </a:ext>
                </a:extLst>
              </a:tr>
              <a:tr h="153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234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0.13922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32.57748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378825"/>
                  </a:ext>
                </a:extLst>
              </a:tr>
              <a:tr h="14885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62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0.1495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9.269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536680"/>
                  </a:ext>
                </a:extLst>
              </a:tr>
              <a:tr h="14885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磁铁相关真空盒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20-30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335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334.76102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阀门及泵未统计</a:t>
                      </a:r>
                      <a:br>
                        <a:rPr lang="zh-CN" altLang="en-US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（加速结构的数量见微波系统）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extLst>
                  <a:ext uri="{0D108BD9-81ED-4DB2-BD59-A6C34878D82A}">
                    <a16:rowId xmlns:a16="http://schemas.microsoft.com/office/drawing/2014/main" val="1660774076"/>
                  </a:ext>
                </a:extLst>
              </a:tr>
              <a:tr h="2739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EBTL</a:t>
                      </a:r>
                      <a:r>
                        <a:rPr lang="zh-CN" altLang="en-US" sz="1400" u="none" strike="noStrike">
                          <a:effectLst/>
                        </a:rPr>
                        <a:t>段长真空盒</a:t>
                      </a:r>
                      <a:r>
                        <a:rPr lang="en-US" altLang="zh-CN" sz="1400" u="none" strike="noStrike">
                          <a:effectLst/>
                        </a:rPr>
                        <a:t>,</a:t>
                      </a:r>
                      <a:r>
                        <a:rPr lang="zh-CN" altLang="en-US" sz="1400" u="none" strike="noStrike">
                          <a:effectLst/>
                        </a:rPr>
                        <a:t>（电子</a:t>
                      </a:r>
                      <a:r>
                        <a:rPr lang="en-US" altLang="zh-CN" sz="1400" u="none" strike="noStrike">
                          <a:effectLst/>
                        </a:rPr>
                        <a:t>bypass</a:t>
                      </a:r>
                      <a:r>
                        <a:rPr lang="zh-CN" altLang="en-US" sz="1400" u="none" strike="noStrike">
                          <a:effectLst/>
                        </a:rPr>
                        <a:t>）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335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335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308113"/>
                  </a:ext>
                </a:extLst>
              </a:tr>
              <a:tr h="14885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直线末端长真空盒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20/30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185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185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607514"/>
                  </a:ext>
                </a:extLst>
              </a:tr>
              <a:tr h="14885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合计</a:t>
                      </a:r>
                    </a:p>
                  </a:txBody>
                  <a:tcPr marL="7569" marR="7569" marT="75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930.98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935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25F17C2-AC49-4100-A756-DB55BE502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839627"/>
              </p:ext>
            </p:extLst>
          </p:nvPr>
        </p:nvGraphicFramePr>
        <p:xfrm>
          <a:off x="130463" y="1208773"/>
          <a:ext cx="5765801" cy="226317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87882">
                  <a:extLst>
                    <a:ext uri="{9D8B030D-6E8A-4147-A177-3AD203B41FA5}">
                      <a16:colId xmlns:a16="http://schemas.microsoft.com/office/drawing/2014/main" val="3428722615"/>
                    </a:ext>
                  </a:extLst>
                </a:gridCol>
                <a:gridCol w="849145">
                  <a:extLst>
                    <a:ext uri="{9D8B030D-6E8A-4147-A177-3AD203B41FA5}">
                      <a16:colId xmlns:a16="http://schemas.microsoft.com/office/drawing/2014/main" val="750816830"/>
                    </a:ext>
                  </a:extLst>
                </a:gridCol>
                <a:gridCol w="715484">
                  <a:extLst>
                    <a:ext uri="{9D8B030D-6E8A-4147-A177-3AD203B41FA5}">
                      <a16:colId xmlns:a16="http://schemas.microsoft.com/office/drawing/2014/main" val="600538028"/>
                    </a:ext>
                  </a:extLst>
                </a:gridCol>
                <a:gridCol w="542509">
                  <a:extLst>
                    <a:ext uri="{9D8B030D-6E8A-4147-A177-3AD203B41FA5}">
                      <a16:colId xmlns:a16="http://schemas.microsoft.com/office/drawing/2014/main" val="98007892"/>
                    </a:ext>
                  </a:extLst>
                </a:gridCol>
                <a:gridCol w="998531">
                  <a:extLst>
                    <a:ext uri="{9D8B030D-6E8A-4147-A177-3AD203B41FA5}">
                      <a16:colId xmlns:a16="http://schemas.microsoft.com/office/drawing/2014/main" val="430980128"/>
                    </a:ext>
                  </a:extLst>
                </a:gridCol>
                <a:gridCol w="691896">
                  <a:extLst>
                    <a:ext uri="{9D8B030D-6E8A-4147-A177-3AD203B41FA5}">
                      <a16:colId xmlns:a16="http://schemas.microsoft.com/office/drawing/2014/main" val="1919857822"/>
                    </a:ext>
                  </a:extLst>
                </a:gridCol>
                <a:gridCol w="542509">
                  <a:extLst>
                    <a:ext uri="{9D8B030D-6E8A-4147-A177-3AD203B41FA5}">
                      <a16:colId xmlns:a16="http://schemas.microsoft.com/office/drawing/2014/main" val="1022397894"/>
                    </a:ext>
                  </a:extLst>
                </a:gridCol>
                <a:gridCol w="1037845">
                  <a:extLst>
                    <a:ext uri="{9D8B030D-6E8A-4147-A177-3AD203B41FA5}">
                      <a16:colId xmlns:a16="http://schemas.microsoft.com/office/drawing/2014/main" val="3283481478"/>
                    </a:ext>
                  </a:extLst>
                </a:gridCol>
              </a:tblGrid>
              <a:tr h="34595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dirty="0">
                          <a:effectLst/>
                        </a:rPr>
                        <a:t>真空计、离子泵、真空管等数量统计表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33872"/>
                  </a:ext>
                </a:extLst>
              </a:tr>
              <a:tr h="50566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dirty="0">
                          <a:effectLst/>
                        </a:rPr>
                        <a:t>序号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直线元件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直线元件数量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真空计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离子泵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波纹管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闸板阀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粗抽阀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extLst>
                  <a:ext uri="{0D108BD9-81ED-4DB2-BD59-A6C34878D82A}">
                    <a16:rowId xmlns:a16="http://schemas.microsoft.com/office/drawing/2014/main" val="1037640152"/>
                  </a:ext>
                </a:extLst>
              </a:tr>
              <a:tr h="2579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加速结构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581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581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1162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48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145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extLst>
                  <a:ext uri="{0D108BD9-81ED-4DB2-BD59-A6C34878D82A}">
                    <a16:rowId xmlns:a16="http://schemas.microsoft.com/office/drawing/2014/main" val="833648727"/>
                  </a:ext>
                </a:extLst>
              </a:tr>
              <a:tr h="2579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束调管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271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271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271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extLst>
                  <a:ext uri="{0D108BD9-81ED-4DB2-BD59-A6C34878D82A}">
                    <a16:rowId xmlns:a16="http://schemas.microsoft.com/office/drawing/2014/main" val="1784317682"/>
                  </a:ext>
                </a:extLst>
              </a:tr>
              <a:tr h="37987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波导长度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4065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407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1626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extLst>
                  <a:ext uri="{0D108BD9-81ED-4DB2-BD59-A6C34878D82A}">
                    <a16:rowId xmlns:a16="http://schemas.microsoft.com/office/drawing/2014/main" val="323452668"/>
                  </a:ext>
                </a:extLst>
              </a:tr>
              <a:tr h="2579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真空管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931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93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372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663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33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extLst>
                  <a:ext uri="{0D108BD9-81ED-4DB2-BD59-A6C34878D82A}">
                    <a16:rowId xmlns:a16="http://schemas.microsoft.com/office/drawing/2014/main" val="3461098260"/>
                  </a:ext>
                </a:extLst>
              </a:tr>
              <a:tr h="25792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合计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1352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3431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4094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59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178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extLst>
                  <a:ext uri="{0D108BD9-81ED-4DB2-BD59-A6C34878D82A}">
                    <a16:rowId xmlns:a16="http://schemas.microsoft.com/office/drawing/2014/main" val="1905187037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684848C3-B963-47E4-9B5A-BE84BA1DBE8E}"/>
              </a:ext>
            </a:extLst>
          </p:cNvPr>
          <p:cNvSpPr txBox="1"/>
          <p:nvPr/>
        </p:nvSpPr>
        <p:spPr>
          <a:xfrm>
            <a:off x="541482" y="33747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Linac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Vacuum system</a:t>
            </a:r>
            <a:endParaRPr lang="zh-CN" altLang="en-US" sz="2400" dirty="0"/>
          </a:p>
        </p:txBody>
      </p:sp>
      <p:pic>
        <p:nvPicPr>
          <p:cNvPr id="8" name="图片 3" descr="直线真空布局图20180718.png">
            <a:extLst>
              <a:ext uri="{FF2B5EF4-FFF2-40B4-BE49-F238E27FC236}">
                <a16:creationId xmlns:a16="http://schemas.microsoft.com/office/drawing/2014/main" id="{4D79B3C6-7316-4B9B-B0A7-D2432752B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6284" t="12135" r="24146" b="4146"/>
          <a:stretch>
            <a:fillRect/>
          </a:stretch>
        </p:blipFill>
        <p:spPr bwMode="auto">
          <a:xfrm>
            <a:off x="5896264" y="804029"/>
            <a:ext cx="5962073" cy="248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03934C3-665C-4861-8914-6FA5E3F54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782" y="3658567"/>
            <a:ext cx="4143217" cy="31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D4DB3AD-15EA-4336-BBE2-065473CD73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t="20336" r="20583" b="18922"/>
          <a:stretch/>
        </p:blipFill>
        <p:spPr>
          <a:xfrm>
            <a:off x="5718461" y="2946401"/>
            <a:ext cx="6105238" cy="3944789"/>
          </a:xfrm>
          <a:prstGeom prst="rect">
            <a:avLst/>
          </a:prstGeom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303A35C-F772-4370-990F-378270027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322887"/>
              </p:ext>
            </p:extLst>
          </p:nvPr>
        </p:nvGraphicFramePr>
        <p:xfrm>
          <a:off x="5181601" y="262884"/>
          <a:ext cx="6389256" cy="274701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38187">
                  <a:extLst>
                    <a:ext uri="{9D8B030D-6E8A-4147-A177-3AD203B41FA5}">
                      <a16:colId xmlns:a16="http://schemas.microsoft.com/office/drawing/2014/main" val="3397217563"/>
                    </a:ext>
                  </a:extLst>
                </a:gridCol>
                <a:gridCol w="1921611">
                  <a:extLst>
                    <a:ext uri="{9D8B030D-6E8A-4147-A177-3AD203B41FA5}">
                      <a16:colId xmlns:a16="http://schemas.microsoft.com/office/drawing/2014/main" val="785370717"/>
                    </a:ext>
                  </a:extLst>
                </a:gridCol>
                <a:gridCol w="837935">
                  <a:extLst>
                    <a:ext uri="{9D8B030D-6E8A-4147-A177-3AD203B41FA5}">
                      <a16:colId xmlns:a16="http://schemas.microsoft.com/office/drawing/2014/main" val="1170662692"/>
                    </a:ext>
                  </a:extLst>
                </a:gridCol>
                <a:gridCol w="2191523">
                  <a:extLst>
                    <a:ext uri="{9D8B030D-6E8A-4147-A177-3AD203B41FA5}">
                      <a16:colId xmlns:a16="http://schemas.microsoft.com/office/drawing/2014/main" val="7189445"/>
                    </a:ext>
                  </a:extLst>
                </a:gridCol>
              </a:tblGrid>
              <a:tr h="53927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altLang="zh-CN" sz="1400" b="1" u="none" strike="noStrike" dirty="0">
                          <a:effectLst/>
                        </a:rPr>
                        <a:t>Classification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length/m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</a:rPr>
                        <a:t>说明　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0734182"/>
                  </a:ext>
                </a:extLst>
              </a:tr>
              <a:tr h="508345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transport line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linac to booster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</a:rPr>
                        <a:t>3000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</a:rPr>
                        <a:t>直线到</a:t>
                      </a:r>
                      <a:r>
                        <a:rPr lang="en-US" altLang="zh-CN" sz="1400" b="1" u="none" strike="noStrike">
                          <a:effectLst/>
                        </a:rPr>
                        <a:t>booster</a:t>
                      </a:r>
                      <a:r>
                        <a:rPr lang="zh-CN" altLang="en-US" sz="1400" b="1" u="none" strike="noStrike">
                          <a:effectLst/>
                        </a:rPr>
                        <a:t>的输运线，正负电子各</a:t>
                      </a:r>
                      <a:r>
                        <a:rPr lang="en-US" altLang="zh-CN" sz="1400" b="1" u="none" strike="noStrike">
                          <a:effectLst/>
                        </a:rPr>
                        <a:t>1500</a:t>
                      </a:r>
                      <a:r>
                        <a:rPr lang="zh-CN" altLang="en-US" sz="1400" b="1" u="none" strike="noStrike">
                          <a:effectLst/>
                        </a:rPr>
                        <a:t>米；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0003506"/>
                  </a:ext>
                </a:extLst>
              </a:tr>
              <a:tr h="6827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booster to </a:t>
                      </a:r>
                      <a:r>
                        <a:rPr lang="en-GB" sz="1400" b="1" u="none" strike="noStrike" dirty="0" err="1">
                          <a:effectLst/>
                        </a:rPr>
                        <a:t>colider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</a:rPr>
                        <a:t>960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</a:rPr>
                        <a:t>booster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到主环的输运线，离轴注入正负电子各</a:t>
                      </a:r>
                      <a:r>
                        <a:rPr lang="en-US" altLang="zh-CN" sz="1400" b="1" u="none" strike="noStrike" dirty="0">
                          <a:effectLst/>
                        </a:rPr>
                        <a:t>240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米；在轴注入正负电子各</a:t>
                      </a:r>
                      <a:r>
                        <a:rPr lang="en-US" altLang="zh-CN" sz="1400" b="1" u="none" strike="noStrike" dirty="0">
                          <a:effectLst/>
                        </a:rPr>
                        <a:t>240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米。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09330"/>
                  </a:ext>
                </a:extLst>
              </a:tr>
              <a:tr h="5083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colider to booster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</a:rPr>
                        <a:t>480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</a:rPr>
                        <a:t>主环到</a:t>
                      </a:r>
                      <a:r>
                        <a:rPr lang="en-US" altLang="zh-CN" sz="1400" b="1" u="none" strike="noStrike">
                          <a:effectLst/>
                        </a:rPr>
                        <a:t>booster</a:t>
                      </a:r>
                      <a:r>
                        <a:rPr lang="zh-CN" altLang="en-US" sz="1400" b="1" u="none" strike="noStrike">
                          <a:effectLst/>
                        </a:rPr>
                        <a:t>的输运线，正负电子各</a:t>
                      </a:r>
                      <a:r>
                        <a:rPr lang="en-US" altLang="zh-CN" sz="1400" b="1" u="none" strike="noStrike">
                          <a:effectLst/>
                        </a:rPr>
                        <a:t>240</a:t>
                      </a:r>
                      <a:r>
                        <a:rPr lang="zh-CN" altLang="en-US" sz="1400" b="1" u="none" strike="noStrike">
                          <a:effectLst/>
                        </a:rPr>
                        <a:t>米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8692017"/>
                  </a:ext>
                </a:extLst>
              </a:tr>
              <a:tr h="25417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damping ring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</a:rPr>
                        <a:t>240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</a:rPr>
                        <a:t>进出各</a:t>
                      </a:r>
                      <a:r>
                        <a:rPr lang="en-US" altLang="zh-CN" sz="1400" b="1" u="none" strike="noStrike">
                          <a:effectLst/>
                        </a:rPr>
                        <a:t>120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6924698"/>
                  </a:ext>
                </a:extLst>
              </a:tr>
              <a:tr h="25417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total length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4680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7079095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6F25B3B-8A9D-4750-857C-82FB23CAF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889793"/>
              </p:ext>
            </p:extLst>
          </p:nvPr>
        </p:nvGraphicFramePr>
        <p:xfrm>
          <a:off x="279401" y="2718914"/>
          <a:ext cx="4813300" cy="367030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521303">
                  <a:extLst>
                    <a:ext uri="{9D8B030D-6E8A-4147-A177-3AD203B41FA5}">
                      <a16:colId xmlns:a16="http://schemas.microsoft.com/office/drawing/2014/main" val="4112403028"/>
                    </a:ext>
                  </a:extLst>
                </a:gridCol>
                <a:gridCol w="1849511">
                  <a:extLst>
                    <a:ext uri="{9D8B030D-6E8A-4147-A177-3AD203B41FA5}">
                      <a16:colId xmlns:a16="http://schemas.microsoft.com/office/drawing/2014/main" val="671400521"/>
                    </a:ext>
                  </a:extLst>
                </a:gridCol>
                <a:gridCol w="1442486">
                  <a:extLst>
                    <a:ext uri="{9D8B030D-6E8A-4147-A177-3AD203B41FA5}">
                      <a16:colId xmlns:a16="http://schemas.microsoft.com/office/drawing/2014/main" val="1466473935"/>
                    </a:ext>
                  </a:extLst>
                </a:gridCol>
              </a:tblGrid>
              <a:tr h="306295">
                <a:tc rowSpan="11"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DR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b="1" u="none" strike="noStrike" dirty="0">
                          <a:effectLst/>
                        </a:rPr>
                        <a:t>Classification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length/m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1011812"/>
                  </a:ext>
                </a:extLst>
              </a:tr>
              <a:tr h="5995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</a:rPr>
                        <a:t>标准弧区真空盒长度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119.0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2348331"/>
                  </a:ext>
                </a:extLst>
              </a:tr>
              <a:tr h="3062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</a:rPr>
                        <a:t>直线节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14.0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4955780"/>
                  </a:ext>
                </a:extLst>
              </a:tr>
              <a:tr h="3062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高频代用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0.0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4976158"/>
                  </a:ext>
                </a:extLst>
              </a:tr>
              <a:tr h="3062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高频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3.0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2705268"/>
                  </a:ext>
                </a:extLst>
              </a:tr>
              <a:tr h="3062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注入引出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2.8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2925216"/>
                  </a:ext>
                </a:extLst>
              </a:tr>
              <a:tr h="3062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离子泵接口三通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</a:rPr>
                        <a:t>1.5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5192640"/>
                  </a:ext>
                </a:extLst>
              </a:tr>
              <a:tr h="3062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波纹管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1.5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1663736"/>
                  </a:ext>
                </a:extLst>
              </a:tr>
              <a:tr h="3062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BPM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4.0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4930253"/>
                  </a:ext>
                </a:extLst>
              </a:tr>
              <a:tr h="3062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真空转接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1.5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5845193"/>
                  </a:ext>
                </a:extLst>
              </a:tr>
              <a:tr h="31414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total length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147.3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167563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C6BB33BC-EBC0-4AD0-B1FE-F81FACEC5CD7}"/>
              </a:ext>
            </a:extLst>
          </p:cNvPr>
          <p:cNvSpPr txBox="1"/>
          <p:nvPr/>
        </p:nvSpPr>
        <p:spPr>
          <a:xfrm>
            <a:off x="0" y="87248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/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Damping ring, Transport line</a:t>
            </a:r>
          </a:p>
        </p:txBody>
      </p:sp>
    </p:spTree>
    <p:extLst>
      <p:ext uri="{BB962C8B-B14F-4D97-AF65-F5344CB8AC3E}">
        <p14:creationId xmlns:p14="http://schemas.microsoft.com/office/powerpoint/2010/main" val="289188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D4DB3AD-15EA-4336-BBE2-065473CD73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t="20336" r="20583" b="18922"/>
          <a:stretch/>
        </p:blipFill>
        <p:spPr>
          <a:xfrm>
            <a:off x="5745018" y="2913210"/>
            <a:ext cx="6105238" cy="3944789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4CEB206-83A6-4337-82BD-19CF77896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546865"/>
              </p:ext>
            </p:extLst>
          </p:nvPr>
        </p:nvGraphicFramePr>
        <p:xfrm>
          <a:off x="878176" y="1544334"/>
          <a:ext cx="4306166" cy="471105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190277">
                  <a:extLst>
                    <a:ext uri="{9D8B030D-6E8A-4147-A177-3AD203B41FA5}">
                      <a16:colId xmlns:a16="http://schemas.microsoft.com/office/drawing/2014/main" val="1710893739"/>
                    </a:ext>
                  </a:extLst>
                </a:gridCol>
                <a:gridCol w="1896628">
                  <a:extLst>
                    <a:ext uri="{9D8B030D-6E8A-4147-A177-3AD203B41FA5}">
                      <a16:colId xmlns:a16="http://schemas.microsoft.com/office/drawing/2014/main" val="696201811"/>
                    </a:ext>
                  </a:extLst>
                </a:gridCol>
                <a:gridCol w="1219261">
                  <a:extLst>
                    <a:ext uri="{9D8B030D-6E8A-4147-A177-3AD203B41FA5}">
                      <a16:colId xmlns:a16="http://schemas.microsoft.com/office/drawing/2014/main" val="699250132"/>
                    </a:ext>
                  </a:extLst>
                </a:gridCol>
              </a:tblGrid>
              <a:tr h="322640">
                <a:tc rowSpan="1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b="1" u="none" strike="noStrike" dirty="0">
                          <a:effectLst/>
                        </a:rPr>
                        <a:t>col</a:t>
                      </a:r>
                      <a:r>
                        <a:rPr lang="en-US" altLang="zh-CN" sz="1400" b="1" u="none" strike="noStrike" dirty="0">
                          <a:effectLst/>
                        </a:rPr>
                        <a:t>l</a:t>
                      </a:r>
                      <a:r>
                        <a:rPr lang="en-GB" altLang="zh-CN" sz="1400" b="1" u="none" strike="noStrike" dirty="0" err="1">
                          <a:effectLst/>
                        </a:rPr>
                        <a:t>ider</a:t>
                      </a:r>
                      <a:endParaRPr lang="en-GB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altLang="zh-CN" sz="1400" b="1" i="1" u="none" strike="noStrike" dirty="0">
                          <a:effectLst/>
                        </a:rPr>
                        <a:t>Classification</a:t>
                      </a:r>
                      <a:endParaRPr lang="zh-CN" alt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>
                          <a:effectLst/>
                        </a:rPr>
                        <a:t>length/m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8512495"/>
                  </a:ext>
                </a:extLst>
              </a:tr>
              <a:tr h="4196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</a:rPr>
                        <a:t>标准弧区真空盒长度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78426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0578573"/>
                  </a:ext>
                </a:extLst>
              </a:tr>
              <a:tr h="322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</a:rPr>
                        <a:t>直线节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4000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7567610"/>
                  </a:ext>
                </a:extLst>
              </a:tr>
              <a:tr h="322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</a:rPr>
                        <a:t>高频代用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5648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3246960"/>
                  </a:ext>
                </a:extLst>
              </a:tr>
              <a:tr h="322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</a:rPr>
                        <a:t>对撞区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7000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7469642"/>
                  </a:ext>
                </a:extLst>
              </a:tr>
              <a:tr h="322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u="none" strike="noStrike" dirty="0">
                          <a:effectLst/>
                        </a:rPr>
                        <a:t>高频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>
                          <a:effectLst/>
                        </a:rPr>
                        <a:t>352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3195145"/>
                  </a:ext>
                </a:extLst>
              </a:tr>
              <a:tr h="322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u="none" strike="noStrike" dirty="0">
                          <a:effectLst/>
                        </a:rPr>
                        <a:t>注入引出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dirty="0">
                          <a:effectLst/>
                        </a:rPr>
                        <a:t>286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4117075"/>
                  </a:ext>
                </a:extLst>
              </a:tr>
              <a:tr h="322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Manifold for SIP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</a:rPr>
                        <a:t>1333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3957850"/>
                  </a:ext>
                </a:extLst>
              </a:tr>
              <a:tr h="322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RF shielded bellows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</a:rPr>
                        <a:t>2057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1766771"/>
                  </a:ext>
                </a:extLst>
              </a:tr>
              <a:tr h="322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effectLst/>
                        </a:rPr>
                        <a:t>BPM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dirty="0">
                          <a:effectLst/>
                        </a:rPr>
                        <a:t>300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5312937"/>
                  </a:ext>
                </a:extLst>
              </a:tr>
              <a:tr h="322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</a:rPr>
                        <a:t>对撞点</a:t>
                      </a:r>
                      <a:r>
                        <a:rPr lang="en-US" altLang="zh-CN" sz="1400" b="1" u="none" strike="noStrike" dirty="0">
                          <a:effectLst/>
                        </a:rPr>
                        <a:t>1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</a:rPr>
                        <a:t>12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4750984"/>
                  </a:ext>
                </a:extLst>
              </a:tr>
              <a:tr h="322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</a:rPr>
                        <a:t>对撞点</a:t>
                      </a:r>
                      <a:r>
                        <a:rPr lang="en-US" altLang="zh-CN" sz="1400" b="1" u="none" strike="noStrike">
                          <a:effectLst/>
                        </a:rPr>
                        <a:t>2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</a:rPr>
                        <a:t>12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7835082"/>
                  </a:ext>
                </a:extLst>
              </a:tr>
              <a:tr h="4196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</a:rPr>
                        <a:t>真空转接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</a:rPr>
                        <a:t>574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8395418"/>
                  </a:ext>
                </a:extLst>
              </a:tr>
              <a:tr h="322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total length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</a:rPr>
                        <a:t>100000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1009046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C42B5DF6-E50E-4BBB-996A-7E6A574B39A0}"/>
              </a:ext>
            </a:extLst>
          </p:cNvPr>
          <p:cNvSpPr txBox="1"/>
          <p:nvPr/>
        </p:nvSpPr>
        <p:spPr>
          <a:xfrm>
            <a:off x="317500" y="36629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/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Collider, Booster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16A9F49-85DF-40CF-9D49-D75A8E711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660164"/>
              </p:ext>
            </p:extLst>
          </p:nvPr>
        </p:nvGraphicFramePr>
        <p:xfrm>
          <a:off x="5745018" y="246857"/>
          <a:ext cx="4588598" cy="259495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268345">
                  <a:extLst>
                    <a:ext uri="{9D8B030D-6E8A-4147-A177-3AD203B41FA5}">
                      <a16:colId xmlns:a16="http://schemas.microsoft.com/office/drawing/2014/main" val="1710893739"/>
                    </a:ext>
                  </a:extLst>
                </a:gridCol>
                <a:gridCol w="2021023">
                  <a:extLst>
                    <a:ext uri="{9D8B030D-6E8A-4147-A177-3AD203B41FA5}">
                      <a16:colId xmlns:a16="http://schemas.microsoft.com/office/drawing/2014/main" val="696201811"/>
                    </a:ext>
                  </a:extLst>
                </a:gridCol>
                <a:gridCol w="1299230">
                  <a:extLst>
                    <a:ext uri="{9D8B030D-6E8A-4147-A177-3AD203B41FA5}">
                      <a16:colId xmlns:a16="http://schemas.microsoft.com/office/drawing/2014/main" val="699250132"/>
                    </a:ext>
                  </a:extLst>
                </a:gridCol>
              </a:tblGrid>
              <a:tr h="41055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altLang="zh-CN" sz="1400" b="1" i="1" u="none" strike="noStrike" dirty="0">
                          <a:effectLst/>
                        </a:rPr>
                        <a:t>Classification</a:t>
                      </a:r>
                      <a:endParaRPr lang="zh-CN" alt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>
                          <a:effectLst/>
                        </a:rPr>
                        <a:t>length/m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8512495"/>
                  </a:ext>
                </a:extLst>
              </a:tr>
              <a:tr h="205278">
                <a:tc rowSpan="10">
                  <a:txBody>
                    <a:bodyPr/>
                    <a:lstStyle/>
                    <a:p>
                      <a:pPr algn="ctr"/>
                      <a:r>
                        <a:rPr lang="en-GB" altLang="zh-CN" sz="1400" b="1" u="none" strike="noStrike" dirty="0">
                          <a:effectLst/>
                        </a:rPr>
                        <a:t>booster</a:t>
                      </a:r>
                      <a:endParaRPr lang="zh-CN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</a:rPr>
                        <a:t>标准弧区真空盒长度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78426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23405398"/>
                  </a:ext>
                </a:extLst>
              </a:tr>
              <a:tr h="2052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</a:rPr>
                        <a:t>直线节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11100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632978"/>
                  </a:ext>
                </a:extLst>
              </a:tr>
              <a:tr h="2052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</a:rPr>
                        <a:t>高频代用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5910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9640378"/>
                  </a:ext>
                </a:extLst>
              </a:tr>
              <a:tr h="2052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u="none" strike="noStrike" dirty="0">
                          <a:effectLst/>
                        </a:rPr>
                        <a:t>高频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>
                          <a:effectLst/>
                        </a:rPr>
                        <a:t>96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6141735"/>
                  </a:ext>
                </a:extLst>
              </a:tr>
              <a:tr h="2052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u="none" strike="noStrike" dirty="0">
                          <a:effectLst/>
                        </a:rPr>
                        <a:t>注入引出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dirty="0">
                          <a:effectLst/>
                        </a:rPr>
                        <a:t>198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6044469"/>
                  </a:ext>
                </a:extLst>
              </a:tr>
              <a:tr h="2052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</a:rPr>
                        <a:t>离子泵接口三通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</a:rPr>
                        <a:t>1250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8146769"/>
                  </a:ext>
                </a:extLst>
              </a:tr>
              <a:tr h="2052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</a:rPr>
                        <a:t>波纹管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</a:rPr>
                        <a:t>850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8511020"/>
                  </a:ext>
                </a:extLst>
              </a:tr>
              <a:tr h="2052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effectLst/>
                        </a:rPr>
                        <a:t>BPM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dirty="0">
                          <a:effectLst/>
                        </a:rPr>
                        <a:t>240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424517"/>
                  </a:ext>
                </a:extLst>
              </a:tr>
              <a:tr h="2052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</a:rPr>
                        <a:t>真空转接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</a:rPr>
                        <a:t>1930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8480863"/>
                  </a:ext>
                </a:extLst>
              </a:tr>
              <a:tr h="2479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total length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</a:rPr>
                        <a:t>100000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3842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3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C23B72F-4798-4215-A65D-D82A7B8A6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3" t="37037" r="3712" b="36566"/>
          <a:stretch/>
        </p:blipFill>
        <p:spPr>
          <a:xfrm>
            <a:off x="1186873" y="2516437"/>
            <a:ext cx="8806873" cy="146906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BEB5DED-4997-4831-BCC0-E613646035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2" t="23299" r="1743" b="36835"/>
          <a:stretch/>
        </p:blipFill>
        <p:spPr>
          <a:xfrm>
            <a:off x="1186873" y="762844"/>
            <a:ext cx="8806873" cy="205424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3650C05-33BA-496B-93FA-B4CD98E51583}"/>
              </a:ext>
            </a:extLst>
          </p:cNvPr>
          <p:cNvSpPr txBox="1"/>
          <p:nvPr/>
        </p:nvSpPr>
        <p:spPr>
          <a:xfrm>
            <a:off x="10224655" y="1034473"/>
            <a:ext cx="179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Wang YW</a:t>
            </a:r>
          </a:p>
          <a:p>
            <a:r>
              <a:rPr lang="en-US" altLang="zh-CN" dirty="0"/>
              <a:t>LI MX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59F6BA-E3DF-41FF-BE49-ED8C23243000}"/>
              </a:ext>
            </a:extLst>
          </p:cNvPr>
          <p:cNvSpPr txBox="1"/>
          <p:nvPr/>
        </p:nvSpPr>
        <p:spPr>
          <a:xfrm>
            <a:off x="886690" y="210619"/>
            <a:ext cx="10118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Configuration of Vacuum chamber in collider 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84885C2-3F25-4D02-B6DC-A34072239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129937"/>
              </p:ext>
            </p:extLst>
          </p:nvPr>
        </p:nvGraphicFramePr>
        <p:xfrm>
          <a:off x="1186873" y="3784118"/>
          <a:ext cx="9404927" cy="292330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754069">
                  <a:extLst>
                    <a:ext uri="{9D8B030D-6E8A-4147-A177-3AD203B41FA5}">
                      <a16:colId xmlns:a16="http://schemas.microsoft.com/office/drawing/2014/main" val="3309184431"/>
                    </a:ext>
                  </a:extLst>
                </a:gridCol>
                <a:gridCol w="879121">
                  <a:extLst>
                    <a:ext uri="{9D8B030D-6E8A-4147-A177-3AD203B41FA5}">
                      <a16:colId xmlns:a16="http://schemas.microsoft.com/office/drawing/2014/main" val="1503926552"/>
                    </a:ext>
                  </a:extLst>
                </a:gridCol>
                <a:gridCol w="613558">
                  <a:extLst>
                    <a:ext uri="{9D8B030D-6E8A-4147-A177-3AD203B41FA5}">
                      <a16:colId xmlns:a16="http://schemas.microsoft.com/office/drawing/2014/main" val="4047759673"/>
                    </a:ext>
                  </a:extLst>
                </a:gridCol>
                <a:gridCol w="871431">
                  <a:extLst>
                    <a:ext uri="{9D8B030D-6E8A-4147-A177-3AD203B41FA5}">
                      <a16:colId xmlns:a16="http://schemas.microsoft.com/office/drawing/2014/main" val="2957836946"/>
                    </a:ext>
                  </a:extLst>
                </a:gridCol>
                <a:gridCol w="1164871">
                  <a:extLst>
                    <a:ext uri="{9D8B030D-6E8A-4147-A177-3AD203B41FA5}">
                      <a16:colId xmlns:a16="http://schemas.microsoft.com/office/drawing/2014/main" val="4283114281"/>
                    </a:ext>
                  </a:extLst>
                </a:gridCol>
                <a:gridCol w="1209332">
                  <a:extLst>
                    <a:ext uri="{9D8B030D-6E8A-4147-A177-3AD203B41FA5}">
                      <a16:colId xmlns:a16="http://schemas.microsoft.com/office/drawing/2014/main" val="3566118489"/>
                    </a:ext>
                  </a:extLst>
                </a:gridCol>
                <a:gridCol w="880322">
                  <a:extLst>
                    <a:ext uri="{9D8B030D-6E8A-4147-A177-3AD203B41FA5}">
                      <a16:colId xmlns:a16="http://schemas.microsoft.com/office/drawing/2014/main" val="2958082042"/>
                    </a:ext>
                  </a:extLst>
                </a:gridCol>
                <a:gridCol w="738049">
                  <a:extLst>
                    <a:ext uri="{9D8B030D-6E8A-4147-A177-3AD203B41FA5}">
                      <a16:colId xmlns:a16="http://schemas.microsoft.com/office/drawing/2014/main" val="3289286160"/>
                    </a:ext>
                  </a:extLst>
                </a:gridCol>
                <a:gridCol w="2294174">
                  <a:extLst>
                    <a:ext uri="{9D8B030D-6E8A-4147-A177-3AD203B41FA5}">
                      <a16:colId xmlns:a16="http://schemas.microsoft.com/office/drawing/2014/main" val="535753586"/>
                    </a:ext>
                  </a:extLst>
                </a:gridCol>
              </a:tblGrid>
              <a:tr h="38202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collider </a:t>
                      </a:r>
                      <a:r>
                        <a:rPr lang="zh-CN" altLang="en-US" sz="1100" u="none" strike="noStrike" dirty="0">
                          <a:effectLst/>
                        </a:rPr>
                        <a:t>真空盒的数量与长度统计：根据磁铁长度与布局得到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243726"/>
                  </a:ext>
                </a:extLst>
              </a:tr>
              <a:tr h="19875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根据磁铁分类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组合数量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真空盒长度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 dirty="0">
                          <a:effectLst/>
                        </a:rPr>
                        <a:t>标准单元数量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真空盒总数量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合计长度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备注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2573270"/>
                  </a:ext>
                </a:extLst>
              </a:tr>
              <a:tr h="19189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标准单元</a:t>
                      </a:r>
                    </a:p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二级铁组合</a:t>
                      </a:r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30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11.5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米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64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3840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44160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磁铁组合放</a:t>
                      </a:r>
                      <a:r>
                        <a:rPr lang="en-US" altLang="zh-CN" sz="1100" u="none" strike="noStrike">
                          <a:effectLst/>
                        </a:rPr>
                        <a:t>2</a:t>
                      </a:r>
                      <a:r>
                        <a:rPr lang="zh-CN" altLang="en-US" sz="1100" u="none" strike="noStrike">
                          <a:effectLst/>
                        </a:rPr>
                        <a:t>根真空盒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4528884"/>
                  </a:ext>
                </a:extLst>
              </a:tr>
              <a:tr h="191898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二级铁组合</a:t>
                      </a:r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9.8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米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64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2048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20070.4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磁铁组合放</a:t>
                      </a:r>
                      <a:r>
                        <a:rPr lang="en-US" altLang="zh-CN" sz="1100" u="none" strike="noStrike">
                          <a:effectLst/>
                        </a:rPr>
                        <a:t>2</a:t>
                      </a:r>
                      <a:r>
                        <a:rPr lang="zh-CN" altLang="en-US" sz="1100" u="none" strike="noStrike">
                          <a:effectLst/>
                        </a:rPr>
                        <a:t>根真空盒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054656"/>
                  </a:ext>
                </a:extLst>
              </a:tr>
              <a:tr h="191898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四六级铁组合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6.5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米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64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1024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6656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磁铁组合放</a:t>
                      </a:r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r>
                        <a:rPr lang="zh-CN" altLang="en-US" sz="1100" u="none" strike="noStrike">
                          <a:effectLst/>
                        </a:rPr>
                        <a:t>根真空盒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8738985"/>
                  </a:ext>
                </a:extLst>
              </a:tr>
              <a:tr h="361866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四级，校正铁组合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31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3.8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米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64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1984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7539.2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磁铁组合放</a:t>
                      </a:r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r>
                        <a:rPr lang="zh-CN" altLang="en-US" sz="1100" u="none" strike="noStrike">
                          <a:effectLst/>
                        </a:rPr>
                        <a:t>根真空盒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7903258"/>
                  </a:ext>
                </a:extLst>
              </a:tr>
              <a:tr h="19875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 dirty="0">
                          <a:effectLst/>
                        </a:rPr>
                        <a:t>弧区汇总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8896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78425.6</a:t>
                      </a:r>
                      <a:endParaRPr lang="en-US" altLang="zh-CN" sz="11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7397436"/>
                  </a:ext>
                </a:extLst>
              </a:tr>
              <a:tr h="23987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 dirty="0">
                          <a:effectLst/>
                        </a:rPr>
                        <a:t>直线节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4000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364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0348772"/>
                  </a:ext>
                </a:extLst>
              </a:tr>
              <a:tr h="23987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高频代用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5648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513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5648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2252299"/>
                  </a:ext>
                </a:extLst>
              </a:tr>
              <a:tr h="23987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对撞区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7000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5.5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513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7000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6881587"/>
                  </a:ext>
                </a:extLst>
              </a:tr>
              <a:tr h="24672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 dirty="0">
                          <a:effectLst/>
                        </a:rPr>
                        <a:t>直线节汇总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1391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16648</a:t>
                      </a:r>
                      <a:endParaRPr lang="en-US" altLang="zh-CN" sz="11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3147461"/>
                  </a:ext>
                </a:extLst>
              </a:tr>
              <a:tr h="23987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 dirty="0">
                          <a:effectLst/>
                        </a:rPr>
                        <a:t>　合计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10287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95074</a:t>
                      </a:r>
                      <a:endParaRPr lang="en-US" altLang="zh-CN" sz="11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7392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2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/>
          </p:cNvSpPr>
          <p:nvPr>
            <p:ph type="title"/>
          </p:nvPr>
        </p:nvSpPr>
        <p:spPr>
          <a:xfrm>
            <a:off x="1257300" y="135668"/>
            <a:ext cx="9585960" cy="1143000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pPr eaLnBrk="1" hangingPunct="1"/>
            <a:r>
              <a:rPr lang="en-US" altLang="zh-CN" sz="3200" b="1" dirty="0">
                <a:latin typeface="Arial" panose="020B0604020202020204" pitchFamily="34" charset="0"/>
              </a:rPr>
              <a:t>Technique</a:t>
            </a:r>
            <a:r>
              <a:rPr lang="zh-CN" altLang="en-US" sz="3200" b="1" dirty="0">
                <a:latin typeface="Arial" panose="020B0604020202020204" pitchFamily="34" charset="0"/>
              </a:rPr>
              <a:t> </a:t>
            </a:r>
            <a:r>
              <a:rPr lang="en-US" altLang="zh-CN" sz="3200" b="1" dirty="0">
                <a:latin typeface="Arial" panose="020B0604020202020204" pitchFamily="34" charset="0"/>
              </a:rPr>
              <a:t>process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Cu vacuum chamber </a:t>
            </a:r>
          </a:p>
        </p:txBody>
      </p:sp>
      <p:sp>
        <p:nvSpPr>
          <p:cNvPr id="19460" name="Rectangle 3"/>
          <p:cNvSpPr>
            <a:spLocks noGrp="1"/>
          </p:cNvSpPr>
          <p:nvPr>
            <p:ph idx="1"/>
          </p:nvPr>
        </p:nvSpPr>
        <p:spPr>
          <a:xfrm>
            <a:off x="650389" y="1505680"/>
            <a:ext cx="5414648" cy="4637405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sym typeface="+mn-ea"/>
              </a:rPr>
              <a:t>Cu beam pipe and water cooling channel are extruded respectively, and brazed together.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sym typeface="+mn-ea"/>
              </a:rPr>
              <a:t>Stainless steel material is used for flanges, and there is a rotatable flange at an end of vacuum chamber. </a:t>
            </a:r>
            <a:endParaRPr lang="en-US" altLang="zh-CN" sz="16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sym typeface="+mn-ea"/>
              </a:rPr>
              <a:t>The flanges and beam pipe are welded by high temperature brazing solder, and low temperature brazing solder are used between the beam pipe and water cooling channel.</a:t>
            </a:r>
            <a:endParaRPr lang="zh-CN" altLang="en-US" sz="25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2500" dirty="0"/>
          </a:p>
        </p:txBody>
      </p:sp>
      <p:pic>
        <p:nvPicPr>
          <p:cNvPr id="2" name="图片 3" descr="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913" y="1687512"/>
            <a:ext cx="1857375" cy="109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等于号 6"/>
          <p:cNvSpPr/>
          <p:nvPr/>
        </p:nvSpPr>
        <p:spPr bwMode="auto">
          <a:xfrm>
            <a:off x="7963288" y="2036762"/>
            <a:ext cx="504825" cy="288925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加号 9"/>
          <p:cNvSpPr/>
          <p:nvPr/>
        </p:nvSpPr>
        <p:spPr bwMode="auto">
          <a:xfrm>
            <a:off x="9673744" y="1997010"/>
            <a:ext cx="360363" cy="342538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6365506" y="2779712"/>
            <a:ext cx="1777218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</a:rPr>
              <a:t>Vacuum chamber</a:t>
            </a:r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8309808" y="2743113"/>
            <a:ext cx="1342034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</a:rPr>
              <a:t>Beam pipe +</a:t>
            </a:r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9502261" y="2743113"/>
            <a:ext cx="1651414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</a:rPr>
              <a:t>Cooling channel</a:t>
            </a:r>
            <a:endParaRPr lang="zh-CN" altLang="en-US" sz="1600" dirty="0">
              <a:latin typeface="Arial" panose="020B0604020202020204" pitchFamily="34" charset="0"/>
            </a:endParaRPr>
          </a:p>
        </p:txBody>
      </p:sp>
      <p:pic>
        <p:nvPicPr>
          <p:cNvPr id="10254" name="图片 16" descr="0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575" y="3475355"/>
            <a:ext cx="4664710" cy="31254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1356041" y="6492875"/>
            <a:ext cx="676422" cy="365125"/>
          </a:xfrm>
        </p:spPr>
        <p:txBody>
          <a:bodyPr/>
          <a:lstStyle/>
          <a:p>
            <a:fld id="{F277EA53-4DB1-4D95-B40D-C748397C9D0C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1061" y="1526471"/>
            <a:ext cx="1132682" cy="11984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3898" y="1514710"/>
            <a:ext cx="899771" cy="119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5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32"/>
          <p:cNvSpPr txBox="1"/>
          <p:nvPr/>
        </p:nvSpPr>
        <p:spPr>
          <a:xfrm>
            <a:off x="1151516" y="257983"/>
            <a:ext cx="9021184" cy="7397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Arial" panose="020B0604020202020204" pitchFamily="34" charset="0"/>
              </a:rPr>
              <a:t>Technique</a:t>
            </a:r>
            <a:r>
              <a:rPr lang="zh-CN" altLang="en-US" sz="3200" b="1" dirty="0">
                <a:latin typeface="Arial" panose="020B0604020202020204" pitchFamily="34" charset="0"/>
              </a:rPr>
              <a:t> </a:t>
            </a:r>
            <a:r>
              <a:rPr lang="en-US" altLang="zh-CN" sz="3200" b="1" dirty="0">
                <a:latin typeface="Arial" panose="020B0604020202020204" pitchFamily="34" charset="0"/>
              </a:rPr>
              <a:t>process of Cu vacuum chamber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pic>
        <p:nvPicPr>
          <p:cNvPr id="11268" name="图片 3" descr="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031" y="1592553"/>
            <a:ext cx="1245577" cy="1252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4" descr="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778" y="1530436"/>
            <a:ext cx="1384789" cy="1393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5" descr="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818" y="1473286"/>
            <a:ext cx="1507881" cy="15166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426" y="1331145"/>
            <a:ext cx="2307981" cy="16588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右箭头 9"/>
          <p:cNvSpPr/>
          <p:nvPr/>
        </p:nvSpPr>
        <p:spPr>
          <a:xfrm>
            <a:off x="3045818" y="2054150"/>
            <a:ext cx="329712" cy="26376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955" dirty="0">
              <a:latin typeface="Arial" panose="020B0604020202020204" pitchFamily="34" charset="0"/>
            </a:endParaRPr>
          </a:p>
        </p:txBody>
      </p:sp>
      <p:sp>
        <p:nvSpPr>
          <p:cNvPr id="11273" name="右箭头 10"/>
          <p:cNvSpPr/>
          <p:nvPr/>
        </p:nvSpPr>
        <p:spPr>
          <a:xfrm>
            <a:off x="5124451" y="2066768"/>
            <a:ext cx="329711" cy="263769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955" dirty="0">
              <a:latin typeface="Arial" panose="020B0604020202020204" pitchFamily="34" charset="0"/>
            </a:endParaRPr>
          </a:p>
        </p:txBody>
      </p:sp>
      <p:sp>
        <p:nvSpPr>
          <p:cNvPr id="11274" name="右箭头 11"/>
          <p:cNvSpPr/>
          <p:nvPr/>
        </p:nvSpPr>
        <p:spPr>
          <a:xfrm>
            <a:off x="7450602" y="2066768"/>
            <a:ext cx="395654" cy="26376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955" dirty="0">
              <a:latin typeface="Arial" panose="020B0604020202020204" pitchFamily="34" charset="0"/>
            </a:endParaRPr>
          </a:p>
        </p:txBody>
      </p:sp>
      <p:pic>
        <p:nvPicPr>
          <p:cNvPr id="11275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7669" y="3901188"/>
            <a:ext cx="2277208" cy="16485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图片 15" descr="01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9666" y="3835244"/>
            <a:ext cx="2307981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7" name="TextBox 34"/>
          <p:cNvSpPr txBox="1"/>
          <p:nvPr/>
        </p:nvSpPr>
        <p:spPr>
          <a:xfrm>
            <a:off x="1284752" y="3096038"/>
            <a:ext cx="1952623" cy="3351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Arial" panose="020B0604020202020204" pitchFamily="34" charset="0"/>
              </a:rPr>
              <a:t>Transition tube machining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11278" name="TextBox 34"/>
          <p:cNvSpPr txBox="1"/>
          <p:nvPr/>
        </p:nvSpPr>
        <p:spPr>
          <a:xfrm>
            <a:off x="3871548" y="3121845"/>
            <a:ext cx="1121019" cy="27699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</a:rPr>
              <a:t>Brazing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11279" name="TextBox 34"/>
          <p:cNvSpPr txBox="1"/>
          <p:nvPr/>
        </p:nvSpPr>
        <p:spPr>
          <a:xfrm>
            <a:off x="5540456" y="3067583"/>
            <a:ext cx="236956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</a:rPr>
              <a:t>Knife edge machining of flange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11280" name="TextBox 34"/>
          <p:cNvSpPr txBox="1"/>
          <p:nvPr/>
        </p:nvSpPr>
        <p:spPr>
          <a:xfrm>
            <a:off x="8460253" y="3055902"/>
            <a:ext cx="112101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</a:rPr>
              <a:t>Silver brazing or EBW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11281" name="下箭头 20"/>
          <p:cNvSpPr/>
          <p:nvPr/>
        </p:nvSpPr>
        <p:spPr>
          <a:xfrm>
            <a:off x="9581272" y="3121844"/>
            <a:ext cx="263769" cy="39565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955" dirty="0">
              <a:latin typeface="Arial" panose="020B0604020202020204" pitchFamily="34" charset="0"/>
            </a:endParaRPr>
          </a:p>
        </p:txBody>
      </p:sp>
      <p:sp>
        <p:nvSpPr>
          <p:cNvPr id="11282" name="TextBox 34"/>
          <p:cNvSpPr txBox="1"/>
          <p:nvPr/>
        </p:nvSpPr>
        <p:spPr>
          <a:xfrm>
            <a:off x="9567204" y="5483804"/>
            <a:ext cx="158261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</a:rPr>
              <a:t>Welding of fittings for cooling channel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11283" name="TextBox 22"/>
          <p:cNvSpPr txBox="1"/>
          <p:nvPr/>
        </p:nvSpPr>
        <p:spPr>
          <a:xfrm>
            <a:off x="9944433" y="3035508"/>
            <a:ext cx="927589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</a:rPr>
              <a:t>Leak detection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11284" name="TextBox 23"/>
          <p:cNvSpPr txBox="1"/>
          <p:nvPr/>
        </p:nvSpPr>
        <p:spPr>
          <a:xfrm>
            <a:off x="5046491" y="1534670"/>
            <a:ext cx="9275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</a:rPr>
              <a:t>Leak detection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11285" name="右箭头 24"/>
          <p:cNvSpPr/>
          <p:nvPr/>
        </p:nvSpPr>
        <p:spPr>
          <a:xfrm rot="10800000">
            <a:off x="8050530" y="4758438"/>
            <a:ext cx="395654" cy="26376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955" dirty="0">
              <a:latin typeface="Arial" panose="020B0604020202020204" pitchFamily="34" charset="0"/>
            </a:endParaRPr>
          </a:p>
        </p:txBody>
      </p:sp>
      <p:sp>
        <p:nvSpPr>
          <p:cNvPr id="11286" name="TextBox 25"/>
          <p:cNvSpPr txBox="1"/>
          <p:nvPr/>
        </p:nvSpPr>
        <p:spPr>
          <a:xfrm>
            <a:off x="7631592" y="4058130"/>
            <a:ext cx="145073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</a:rPr>
              <a:t>Leak tests for hydraulic pressure and vacuum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11287" name="TextBox 34"/>
          <p:cNvSpPr txBox="1"/>
          <p:nvPr/>
        </p:nvSpPr>
        <p:spPr>
          <a:xfrm>
            <a:off x="5594059" y="5558375"/>
            <a:ext cx="197826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</a:rPr>
              <a:t>Welding between beam pipe and cooling channel with a low temperature brazing solder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11288" name="右箭头 27"/>
          <p:cNvSpPr/>
          <p:nvPr/>
        </p:nvSpPr>
        <p:spPr>
          <a:xfrm rot="10800000">
            <a:off x="4885300" y="4758438"/>
            <a:ext cx="395654" cy="26376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955" dirty="0"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6260" y="5674887"/>
            <a:ext cx="1886680" cy="8951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 dirty="0"/>
              <a:t>Cleaning, leak detection, baking and pumping down</a:t>
            </a:r>
            <a:endParaRPr lang="zh-CN" altLang="en-US" sz="1200" b="1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11359702" y="6387506"/>
            <a:ext cx="565598" cy="365125"/>
          </a:xfrm>
        </p:spPr>
        <p:txBody>
          <a:bodyPr/>
          <a:lstStyle/>
          <a:p>
            <a:fld id="{F277EA53-4DB1-4D95-B40D-C748397C9D0C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27" name="图片 10">
            <a:extLst>
              <a:ext uri="{FF2B5EF4-FFF2-40B4-BE49-F238E27FC236}">
                <a16:creationId xmlns:a16="http://schemas.microsoft.com/office/drawing/2014/main" id="{59A829A9-BC2C-4198-B6D8-4D070981B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942" y="3901188"/>
            <a:ext cx="1541353" cy="269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D60966E-B690-436B-ADB6-CB92CA0E1C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798" y="4168660"/>
            <a:ext cx="1827630" cy="1315144"/>
          </a:xfrm>
          <a:prstGeom prst="rect">
            <a:avLst/>
          </a:prstGeom>
        </p:spPr>
      </p:pic>
      <p:sp>
        <p:nvSpPr>
          <p:cNvPr id="30" name="右箭头 27">
            <a:extLst>
              <a:ext uri="{FF2B5EF4-FFF2-40B4-BE49-F238E27FC236}">
                <a16:creationId xmlns:a16="http://schemas.microsoft.com/office/drawing/2014/main" id="{01732F0F-547D-43A8-8EDA-B4A7D8549F3B}"/>
              </a:ext>
            </a:extLst>
          </p:cNvPr>
          <p:cNvSpPr/>
          <p:nvPr/>
        </p:nvSpPr>
        <p:spPr>
          <a:xfrm rot="10800000">
            <a:off x="2464810" y="4758439"/>
            <a:ext cx="395654" cy="26376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955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90154"/>
      </p:ext>
    </p:extLst>
  </p:cSld>
  <p:clrMapOvr>
    <a:masterClrMapping/>
  </p:clrMapOvr>
  <p:transition>
    <p:pull dir="r"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31584</TotalTime>
  <Words>2976</Words>
  <Application>Microsoft Office PowerPoint</Application>
  <PresentationFormat>宽屏</PresentationFormat>
  <Paragraphs>1627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PingFang SC</vt:lpstr>
      <vt:lpstr>等线</vt:lpstr>
      <vt:lpstr>等线 Light</vt:lpstr>
      <vt:lpstr>宋体</vt:lpstr>
      <vt:lpstr>微软雅黑</vt:lpstr>
      <vt:lpstr>Arial</vt:lpstr>
      <vt:lpstr>Calibri</vt:lpstr>
      <vt:lpstr>Times New Roman</vt:lpstr>
      <vt:lpstr>Wingdings</vt:lpstr>
      <vt:lpstr>Office 主题​​</vt:lpstr>
      <vt:lpstr>Vacuum system of CEPC</vt:lpstr>
      <vt:lpstr>outline</vt:lpstr>
      <vt:lpstr>Linac vacuum system</vt:lpstr>
      <vt:lpstr>PowerPoint 演示文稿</vt:lpstr>
      <vt:lpstr>PowerPoint 演示文稿</vt:lpstr>
      <vt:lpstr>PowerPoint 演示文稿</vt:lpstr>
      <vt:lpstr>PowerPoint 演示文稿</vt:lpstr>
      <vt:lpstr>Technique process Cu vacuum chamber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Dump chambers and membrane windows for Linac</vt:lpstr>
      <vt:lpstr>RF shielding bellows of damping ring</vt:lpstr>
      <vt:lpstr>PowerPoint 演示文稿</vt:lpstr>
      <vt:lpstr> SR power and gas load of damping ring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mays</dc:creator>
  <cp:lastModifiedBy>mays</cp:lastModifiedBy>
  <cp:revision>365</cp:revision>
  <dcterms:created xsi:type="dcterms:W3CDTF">2020-12-24T08:04:32Z</dcterms:created>
  <dcterms:modified xsi:type="dcterms:W3CDTF">2023-08-16T06:59:28Z</dcterms:modified>
</cp:coreProperties>
</file>