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397" r:id="rId4"/>
    <p:sldId id="396" r:id="rId5"/>
    <p:sldId id="395" r:id="rId6"/>
    <p:sldId id="503" r:id="rId7"/>
    <p:sldId id="1412" r:id="rId8"/>
    <p:sldId id="492" r:id="rId9"/>
    <p:sldId id="1411" r:id="rId10"/>
    <p:sldId id="902" r:id="rId11"/>
    <p:sldId id="465" r:id="rId12"/>
    <p:sldId id="904" r:id="rId13"/>
    <p:sldId id="1421" r:id="rId14"/>
    <p:sldId id="1413" r:id="rId15"/>
    <p:sldId id="1414" r:id="rId16"/>
    <p:sldId id="1416" r:id="rId17"/>
    <p:sldId id="1415" r:id="rId18"/>
    <p:sldId id="1417" r:id="rId19"/>
    <p:sldId id="1419" r:id="rId20"/>
    <p:sldId id="1420"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9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48"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20775-45C0-47F9-B369-F1E02E3FF236}" type="datetimeFigureOut">
              <a:rPr lang="zh-CN" altLang="en-US" smtClean="0"/>
              <a:t>2023/8/16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F58DB3-3A2E-4BAE-8BCA-34A372C87CC0}" type="slidenum">
              <a:rPr lang="zh-CN" altLang="en-US" smtClean="0"/>
              <a:t>‹#›</a:t>
            </a:fld>
            <a:endParaRPr lang="zh-CN" altLang="en-US"/>
          </a:p>
        </p:txBody>
      </p:sp>
    </p:spTree>
    <p:extLst>
      <p:ext uri="{BB962C8B-B14F-4D97-AF65-F5344CB8AC3E}">
        <p14:creationId xmlns:p14="http://schemas.microsoft.com/office/powerpoint/2010/main" val="160038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1DF17-A28C-4D46-829F-D8D110C09314}"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4448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8E768F5-834C-40FA-B6EC-46A2AE7D65DA}" type="datetimeFigureOut">
              <a:rPr lang="zh-CN" altLang="en-US" smtClean="0"/>
              <a:t>2023/8/16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24DEBA-3CD5-4DFF-895F-3B24E406299A}" type="slidenum">
              <a:rPr lang="zh-CN" altLang="en-US" smtClean="0"/>
              <a:t>‹#›</a:t>
            </a:fld>
            <a:endParaRPr lang="zh-CN" altLang="en-US"/>
          </a:p>
        </p:txBody>
      </p:sp>
    </p:spTree>
    <p:extLst>
      <p:ext uri="{BB962C8B-B14F-4D97-AF65-F5344CB8AC3E}">
        <p14:creationId xmlns:p14="http://schemas.microsoft.com/office/powerpoint/2010/main" val="1247555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8E768F5-834C-40FA-B6EC-46A2AE7D65DA}" type="datetimeFigureOut">
              <a:rPr lang="zh-CN" altLang="en-US" smtClean="0"/>
              <a:t>2023/8/16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24DEBA-3CD5-4DFF-895F-3B24E406299A}" type="slidenum">
              <a:rPr lang="zh-CN" altLang="en-US" smtClean="0"/>
              <a:t>‹#›</a:t>
            </a:fld>
            <a:endParaRPr lang="zh-CN" altLang="en-US"/>
          </a:p>
        </p:txBody>
      </p:sp>
    </p:spTree>
    <p:extLst>
      <p:ext uri="{BB962C8B-B14F-4D97-AF65-F5344CB8AC3E}">
        <p14:creationId xmlns:p14="http://schemas.microsoft.com/office/powerpoint/2010/main" val="2863322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8E768F5-834C-40FA-B6EC-46A2AE7D65DA}" type="datetimeFigureOut">
              <a:rPr lang="zh-CN" altLang="en-US" smtClean="0"/>
              <a:t>2023/8/16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24DEBA-3CD5-4DFF-895F-3B24E406299A}" type="slidenum">
              <a:rPr lang="zh-CN" altLang="en-US" smtClean="0"/>
              <a:t>‹#›</a:t>
            </a:fld>
            <a:endParaRPr lang="zh-CN" altLang="en-US"/>
          </a:p>
        </p:txBody>
      </p:sp>
    </p:spTree>
    <p:extLst>
      <p:ext uri="{BB962C8B-B14F-4D97-AF65-F5344CB8AC3E}">
        <p14:creationId xmlns:p14="http://schemas.microsoft.com/office/powerpoint/2010/main" val="2933630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2023/8/16</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1319967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ACAB315D-5845-4E10-96EE-900B6420E4E9}" type="datetime1">
              <a:rPr lang="zh-CN" altLang="en-US" smtClean="0"/>
              <a:t>2023/8/16</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818440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E8D2C3-E4EE-4507-8B92-8AE7B7B616F4}" type="datetime1">
              <a:rPr lang="zh-CN" altLang="en-US" smtClean="0"/>
              <a:t>2023/8/16</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extLst>
      <p:ext uri="{BB962C8B-B14F-4D97-AF65-F5344CB8AC3E}">
        <p14:creationId xmlns:p14="http://schemas.microsoft.com/office/powerpoint/2010/main" val="3545962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2023/8/16</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3789602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8E768F5-834C-40FA-B6EC-46A2AE7D65DA}" type="datetimeFigureOut">
              <a:rPr lang="zh-CN" altLang="en-US" smtClean="0"/>
              <a:t>2023/8/16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24DEBA-3CD5-4DFF-895F-3B24E406299A}" type="slidenum">
              <a:rPr lang="zh-CN" altLang="en-US" smtClean="0"/>
              <a:t>‹#›</a:t>
            </a:fld>
            <a:endParaRPr lang="zh-CN" altLang="en-US"/>
          </a:p>
        </p:txBody>
      </p:sp>
    </p:spTree>
    <p:extLst>
      <p:ext uri="{BB962C8B-B14F-4D97-AF65-F5344CB8AC3E}">
        <p14:creationId xmlns:p14="http://schemas.microsoft.com/office/powerpoint/2010/main" val="131502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8E768F5-834C-40FA-B6EC-46A2AE7D65DA}" type="datetimeFigureOut">
              <a:rPr lang="zh-CN" altLang="en-US" smtClean="0"/>
              <a:t>2023/8/16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24DEBA-3CD5-4DFF-895F-3B24E406299A}" type="slidenum">
              <a:rPr lang="zh-CN" altLang="en-US" smtClean="0"/>
              <a:t>‹#›</a:t>
            </a:fld>
            <a:endParaRPr lang="zh-CN" altLang="en-US"/>
          </a:p>
        </p:txBody>
      </p:sp>
    </p:spTree>
    <p:extLst>
      <p:ext uri="{BB962C8B-B14F-4D97-AF65-F5344CB8AC3E}">
        <p14:creationId xmlns:p14="http://schemas.microsoft.com/office/powerpoint/2010/main" val="4267530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8E768F5-834C-40FA-B6EC-46A2AE7D65DA}" type="datetimeFigureOut">
              <a:rPr lang="zh-CN" altLang="en-US" smtClean="0"/>
              <a:t>2023/8/16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24DEBA-3CD5-4DFF-895F-3B24E406299A}" type="slidenum">
              <a:rPr lang="zh-CN" altLang="en-US" smtClean="0"/>
              <a:t>‹#›</a:t>
            </a:fld>
            <a:endParaRPr lang="zh-CN" altLang="en-US"/>
          </a:p>
        </p:txBody>
      </p:sp>
    </p:spTree>
    <p:extLst>
      <p:ext uri="{BB962C8B-B14F-4D97-AF65-F5344CB8AC3E}">
        <p14:creationId xmlns:p14="http://schemas.microsoft.com/office/powerpoint/2010/main" val="2175036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8E768F5-834C-40FA-B6EC-46A2AE7D65DA}" type="datetimeFigureOut">
              <a:rPr lang="zh-CN" altLang="en-US" smtClean="0"/>
              <a:t>2023/8/16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924DEBA-3CD5-4DFF-895F-3B24E406299A}" type="slidenum">
              <a:rPr lang="zh-CN" altLang="en-US" smtClean="0"/>
              <a:t>‹#›</a:t>
            </a:fld>
            <a:endParaRPr lang="zh-CN" altLang="en-US"/>
          </a:p>
        </p:txBody>
      </p:sp>
    </p:spTree>
    <p:extLst>
      <p:ext uri="{BB962C8B-B14F-4D97-AF65-F5344CB8AC3E}">
        <p14:creationId xmlns:p14="http://schemas.microsoft.com/office/powerpoint/2010/main" val="186022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8E768F5-834C-40FA-B6EC-46A2AE7D65DA}" type="datetimeFigureOut">
              <a:rPr lang="zh-CN" altLang="en-US" smtClean="0"/>
              <a:t>2023/8/16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924DEBA-3CD5-4DFF-895F-3B24E406299A}" type="slidenum">
              <a:rPr lang="zh-CN" altLang="en-US" smtClean="0"/>
              <a:t>‹#›</a:t>
            </a:fld>
            <a:endParaRPr lang="zh-CN" altLang="en-US"/>
          </a:p>
        </p:txBody>
      </p:sp>
    </p:spTree>
    <p:extLst>
      <p:ext uri="{BB962C8B-B14F-4D97-AF65-F5344CB8AC3E}">
        <p14:creationId xmlns:p14="http://schemas.microsoft.com/office/powerpoint/2010/main" val="3197382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8E768F5-834C-40FA-B6EC-46A2AE7D65DA}" type="datetimeFigureOut">
              <a:rPr lang="zh-CN" altLang="en-US" smtClean="0"/>
              <a:t>2023/8/16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24DEBA-3CD5-4DFF-895F-3B24E406299A}" type="slidenum">
              <a:rPr lang="zh-CN" altLang="en-US" smtClean="0"/>
              <a:t>‹#›</a:t>
            </a:fld>
            <a:endParaRPr lang="zh-CN" altLang="en-US"/>
          </a:p>
        </p:txBody>
      </p:sp>
    </p:spTree>
    <p:extLst>
      <p:ext uri="{BB962C8B-B14F-4D97-AF65-F5344CB8AC3E}">
        <p14:creationId xmlns:p14="http://schemas.microsoft.com/office/powerpoint/2010/main" val="2863009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8E768F5-834C-40FA-B6EC-46A2AE7D65DA}" type="datetimeFigureOut">
              <a:rPr lang="zh-CN" altLang="en-US" smtClean="0"/>
              <a:t>2023/8/16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24DEBA-3CD5-4DFF-895F-3B24E406299A}" type="slidenum">
              <a:rPr lang="zh-CN" altLang="en-US" smtClean="0"/>
              <a:t>‹#›</a:t>
            </a:fld>
            <a:endParaRPr lang="zh-CN" altLang="en-US"/>
          </a:p>
        </p:txBody>
      </p:sp>
    </p:spTree>
    <p:extLst>
      <p:ext uri="{BB962C8B-B14F-4D97-AF65-F5344CB8AC3E}">
        <p14:creationId xmlns:p14="http://schemas.microsoft.com/office/powerpoint/2010/main" val="2395472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8E768F5-834C-40FA-B6EC-46A2AE7D65DA}" type="datetimeFigureOut">
              <a:rPr lang="zh-CN" altLang="en-US" smtClean="0"/>
              <a:t>2023/8/16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24DEBA-3CD5-4DFF-895F-3B24E406299A}" type="slidenum">
              <a:rPr lang="zh-CN" altLang="en-US" smtClean="0"/>
              <a:t>‹#›</a:t>
            </a:fld>
            <a:endParaRPr lang="zh-CN" altLang="en-US"/>
          </a:p>
        </p:txBody>
      </p:sp>
    </p:spTree>
    <p:extLst>
      <p:ext uri="{BB962C8B-B14F-4D97-AF65-F5344CB8AC3E}">
        <p14:creationId xmlns:p14="http://schemas.microsoft.com/office/powerpoint/2010/main" val="2671151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768F5-834C-40FA-B6EC-46A2AE7D65DA}" type="datetimeFigureOut">
              <a:rPr lang="zh-CN" altLang="en-US" smtClean="0"/>
              <a:t>2023/8/16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4DEBA-3CD5-4DFF-895F-3B24E406299A}" type="slidenum">
              <a:rPr lang="zh-CN" altLang="en-US" smtClean="0"/>
              <a:t>‹#›</a:t>
            </a:fld>
            <a:endParaRPr lang="zh-CN" altLang="en-US"/>
          </a:p>
        </p:txBody>
      </p:sp>
    </p:spTree>
    <p:extLst>
      <p:ext uri="{BB962C8B-B14F-4D97-AF65-F5344CB8AC3E}">
        <p14:creationId xmlns:p14="http://schemas.microsoft.com/office/powerpoint/2010/main" val="1744085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CE2C9-0858-40D0-852F-2215466EB8FC}" type="datetime1">
              <a:rPr lang="zh-CN" altLang="en-US" smtClean="0"/>
              <a:t>2023/8/16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835535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0" y="820226"/>
            <a:ext cx="12097910" cy="1136436"/>
          </a:xfrm>
        </p:spPr>
        <p:txBody>
          <a:bodyPr>
            <a:normAutofit/>
          </a:bodyPr>
          <a:lstStyle/>
          <a:p>
            <a:r>
              <a:rPr lang="en-US" altLang="zh-CN" sz="4800" dirty="0"/>
              <a:t>CEPC instrumentation and beam diagnostics </a:t>
            </a:r>
            <a:endParaRPr lang="zh-CN" altLang="en-US" sz="4800" dirty="0"/>
          </a:p>
        </p:txBody>
      </p:sp>
      <p:sp>
        <p:nvSpPr>
          <p:cNvPr id="3" name="副标题 2"/>
          <p:cNvSpPr>
            <a:spLocks noGrp="1"/>
          </p:cNvSpPr>
          <p:nvPr>
            <p:ph type="subTitle" idx="1"/>
          </p:nvPr>
        </p:nvSpPr>
        <p:spPr>
          <a:xfrm>
            <a:off x="1288512" y="3388459"/>
            <a:ext cx="9144000" cy="1655762"/>
          </a:xfrm>
        </p:spPr>
        <p:txBody>
          <a:bodyPr>
            <a:normAutofit/>
          </a:bodyPr>
          <a:lstStyle/>
          <a:p>
            <a:r>
              <a:rPr lang="en-US" altLang="zh-CN" sz="3200" dirty="0"/>
              <a:t>2023.08.16</a:t>
            </a:r>
            <a:endParaRPr lang="zh-CN" altLang="en-US" sz="3200" dirty="0"/>
          </a:p>
        </p:txBody>
      </p:sp>
    </p:spTree>
    <p:extLst>
      <p:ext uri="{BB962C8B-B14F-4D97-AF65-F5344CB8AC3E}">
        <p14:creationId xmlns:p14="http://schemas.microsoft.com/office/powerpoint/2010/main" val="791551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170777"/>
            <a:ext cx="7886700" cy="994172"/>
          </a:xfrm>
        </p:spPr>
        <p:txBody>
          <a:bodyPr/>
          <a:lstStyle/>
          <a:p>
            <a:r>
              <a:rPr lang="en-US" altLang="zh-CN" dirty="0"/>
              <a:t>Beam instrumentation related R&amp;D </a:t>
            </a:r>
            <a:endParaRPr lang="zh-CN" altLang="en-US" dirty="0"/>
          </a:p>
        </p:txBody>
      </p:sp>
      <p:sp>
        <p:nvSpPr>
          <p:cNvPr id="3" name="内容占位符 2"/>
          <p:cNvSpPr>
            <a:spLocks noGrp="1"/>
          </p:cNvSpPr>
          <p:nvPr>
            <p:ph idx="1"/>
          </p:nvPr>
        </p:nvSpPr>
        <p:spPr>
          <a:xfrm>
            <a:off x="191344" y="908720"/>
            <a:ext cx="11593288" cy="2848648"/>
          </a:xfrm>
        </p:spPr>
        <p:txBody>
          <a:bodyPr>
            <a:normAutofit lnSpcReduction="10000"/>
          </a:bodyPr>
          <a:lstStyle/>
          <a:p>
            <a:r>
              <a:rPr lang="en-US" altLang="zh-CN" b="0" i="0" dirty="0">
                <a:solidFill>
                  <a:srgbClr val="353740"/>
                </a:solidFill>
                <a:effectLst/>
                <a:latin typeface="ColfaxAI"/>
              </a:rPr>
              <a:t>Multi-feedback systems can be used to improve the performance of particle accelerators. At BEPCII, the double feedback technique was successfully implemented, and the results showed that the damping times are almost equal to the sum of the two feedback systems. This demonstrates the effectiveness of multi-feedback systems in improving the stability and performance of particle accelerators in one direction.</a:t>
            </a:r>
            <a:endParaRPr lang="zh-CN" altLang="en-US" dirty="0"/>
          </a:p>
        </p:txBody>
      </p:sp>
      <p:sp>
        <p:nvSpPr>
          <p:cNvPr id="4" name="矩形 3"/>
          <p:cNvSpPr/>
          <p:nvPr/>
        </p:nvSpPr>
        <p:spPr>
          <a:xfrm>
            <a:off x="8112224" y="5098990"/>
            <a:ext cx="352839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The</a:t>
            </a:r>
            <a:r>
              <a:rPr kumimoji="0" lang="zh-CN"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damping time of two TFBs</a:t>
            </a:r>
            <a:endParaRPr kumimoji="0" lang="zh-CN"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4232" y="3709402"/>
            <a:ext cx="2415772" cy="2000595"/>
          </a:xfrm>
          <a:prstGeom prst="rect">
            <a:avLst/>
          </a:prstGeom>
        </p:spPr>
      </p:pic>
      <p:pic>
        <p:nvPicPr>
          <p:cNvPr id="6" name="图片 5"/>
          <p:cNvPicPr>
            <a:picLocks noChangeAspect="1"/>
          </p:cNvPicPr>
          <p:nvPr/>
        </p:nvPicPr>
        <p:blipFill>
          <a:blip r:embed="rId3"/>
          <a:stretch>
            <a:fillRect/>
          </a:stretch>
        </p:blipFill>
        <p:spPr>
          <a:xfrm>
            <a:off x="1653489" y="3545537"/>
            <a:ext cx="3426722" cy="3445459"/>
          </a:xfrm>
          <a:prstGeom prst="rect">
            <a:avLst/>
          </a:prstGeom>
        </p:spPr>
      </p:pic>
      <p:pic>
        <p:nvPicPr>
          <p:cNvPr id="7" name="图片 6"/>
          <p:cNvPicPr>
            <a:picLocks noChangeAspect="1"/>
          </p:cNvPicPr>
          <p:nvPr/>
        </p:nvPicPr>
        <p:blipFill>
          <a:blip r:embed="rId4"/>
          <a:stretch>
            <a:fillRect/>
          </a:stretch>
        </p:blipFill>
        <p:spPr>
          <a:xfrm>
            <a:off x="5431207" y="3533001"/>
            <a:ext cx="2265689" cy="3346703"/>
          </a:xfrm>
          <a:prstGeom prst="rect">
            <a:avLst/>
          </a:prstGeom>
        </p:spPr>
      </p:pic>
      <p:sp>
        <p:nvSpPr>
          <p:cNvPr id="8" name="矩形 7"/>
          <p:cNvSpPr/>
          <p:nvPr/>
        </p:nvSpPr>
        <p:spPr>
          <a:xfrm>
            <a:off x="5807968" y="5805264"/>
            <a:ext cx="151216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7670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7C033-F796-481E-BF2D-46BE887A6432}"/>
              </a:ext>
            </a:extLst>
          </p:cNvPr>
          <p:cNvSpPr>
            <a:spLocks noGrp="1"/>
          </p:cNvSpPr>
          <p:nvPr>
            <p:ph type="title"/>
          </p:nvPr>
        </p:nvSpPr>
        <p:spPr/>
        <p:txBody>
          <a:bodyPr/>
          <a:lstStyle/>
          <a:p>
            <a:r>
              <a:rPr lang="en-US" altLang="zh-CN" dirty="0"/>
              <a:t>Beam instrumentation related R&amp;D </a:t>
            </a:r>
            <a:endParaRPr lang="zh-CN" altLang="en-US" dirty="0"/>
          </a:p>
        </p:txBody>
      </p:sp>
      <p:sp>
        <p:nvSpPr>
          <p:cNvPr id="3" name="内容占位符 2">
            <a:extLst>
              <a:ext uri="{FF2B5EF4-FFF2-40B4-BE49-F238E27FC236}">
                <a16:creationId xmlns:a16="http://schemas.microsoft.com/office/drawing/2014/main" id="{9FA5504C-AE94-4E60-8CB8-9A8034AD9ACA}"/>
              </a:ext>
            </a:extLst>
          </p:cNvPr>
          <p:cNvSpPr>
            <a:spLocks noGrp="1"/>
          </p:cNvSpPr>
          <p:nvPr>
            <p:ph idx="1"/>
          </p:nvPr>
        </p:nvSpPr>
        <p:spPr>
          <a:xfrm>
            <a:off x="479376" y="1116791"/>
            <a:ext cx="10972800" cy="4840303"/>
          </a:xfrm>
        </p:spPr>
        <p:txBody>
          <a:bodyPr/>
          <a:lstStyle/>
          <a:p>
            <a:r>
              <a:rPr lang="en-US" altLang="zh-CN" dirty="0"/>
              <a:t>Study of feedback system kicker</a:t>
            </a:r>
            <a:endParaRPr lang="zh-CN" altLang="en-US" dirty="0"/>
          </a:p>
        </p:txBody>
      </p:sp>
      <p:sp>
        <p:nvSpPr>
          <p:cNvPr id="4" name="日期占位符 3">
            <a:extLst>
              <a:ext uri="{FF2B5EF4-FFF2-40B4-BE49-F238E27FC236}">
                <a16:creationId xmlns:a16="http://schemas.microsoft.com/office/drawing/2014/main" id="{BB38E9AF-C658-45B3-AF56-C5D1E9EF38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45D528-5DC1-43AE-A3BF-8656839858C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a:extLst>
              <a:ext uri="{FF2B5EF4-FFF2-40B4-BE49-F238E27FC236}">
                <a16:creationId xmlns:a16="http://schemas.microsoft.com/office/drawing/2014/main" id="{C24610C1-017B-4C44-B337-AD42D23203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13243-E730-472E-A005-6BE97143DD9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文本框 8">
            <a:extLst>
              <a:ext uri="{FF2B5EF4-FFF2-40B4-BE49-F238E27FC236}">
                <a16:creationId xmlns:a16="http://schemas.microsoft.com/office/drawing/2014/main" id="{9527683B-7F8B-41EC-9F51-582E8304C18B}"/>
              </a:ext>
            </a:extLst>
          </p:cNvPr>
          <p:cNvSpPr txBox="1"/>
          <p:nvPr/>
        </p:nvSpPr>
        <p:spPr>
          <a:xfrm>
            <a:off x="1393776" y="4799350"/>
            <a:ext cx="4572000" cy="338554"/>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Resonant strip-line type longitudinal kicker</a:t>
            </a:r>
            <a:endParaRPr kumimoji="0" lang="zh-CN"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8" name="图片 7">
            <a:extLst>
              <a:ext uri="{FF2B5EF4-FFF2-40B4-BE49-F238E27FC236}">
                <a16:creationId xmlns:a16="http://schemas.microsoft.com/office/drawing/2014/main" id="{B95E2514-9998-46CA-AACC-C453169856AC}"/>
              </a:ext>
            </a:extLst>
          </p:cNvPr>
          <p:cNvPicPr>
            <a:picLocks noChangeAspect="1"/>
          </p:cNvPicPr>
          <p:nvPr/>
        </p:nvPicPr>
        <p:blipFill>
          <a:blip r:embed="rId2"/>
          <a:stretch>
            <a:fillRect/>
          </a:stretch>
        </p:blipFill>
        <p:spPr>
          <a:xfrm>
            <a:off x="1518457" y="1844824"/>
            <a:ext cx="3686175" cy="2924175"/>
          </a:xfrm>
          <a:prstGeom prst="rect">
            <a:avLst/>
          </a:prstGeom>
        </p:spPr>
      </p:pic>
      <p:pic>
        <p:nvPicPr>
          <p:cNvPr id="9" name="图片 8">
            <a:extLst>
              <a:ext uri="{FF2B5EF4-FFF2-40B4-BE49-F238E27FC236}">
                <a16:creationId xmlns:a16="http://schemas.microsoft.com/office/drawing/2014/main" id="{7D552BD2-F3FC-4342-9354-0ED85C2F5991}"/>
              </a:ext>
            </a:extLst>
          </p:cNvPr>
          <p:cNvPicPr>
            <a:picLocks noChangeAspect="1"/>
          </p:cNvPicPr>
          <p:nvPr/>
        </p:nvPicPr>
        <p:blipFill>
          <a:blip r:embed="rId3"/>
          <a:stretch>
            <a:fillRect/>
          </a:stretch>
        </p:blipFill>
        <p:spPr>
          <a:xfrm>
            <a:off x="6258611" y="1596508"/>
            <a:ext cx="3819337" cy="2390183"/>
          </a:xfrm>
          <a:prstGeom prst="rect">
            <a:avLst/>
          </a:prstGeom>
        </p:spPr>
      </p:pic>
      <p:pic>
        <p:nvPicPr>
          <p:cNvPr id="10" name="图片 9">
            <a:extLst>
              <a:ext uri="{FF2B5EF4-FFF2-40B4-BE49-F238E27FC236}">
                <a16:creationId xmlns:a16="http://schemas.microsoft.com/office/drawing/2014/main" id="{A1D3228D-7205-47FC-92E4-803D27AA2C03}"/>
              </a:ext>
            </a:extLst>
          </p:cNvPr>
          <p:cNvPicPr>
            <a:picLocks noChangeAspect="1"/>
          </p:cNvPicPr>
          <p:nvPr/>
        </p:nvPicPr>
        <p:blipFill>
          <a:blip r:embed="rId4"/>
          <a:stretch>
            <a:fillRect/>
          </a:stretch>
        </p:blipFill>
        <p:spPr>
          <a:xfrm>
            <a:off x="6275513" y="3986691"/>
            <a:ext cx="3724769" cy="2793577"/>
          </a:xfrm>
          <a:prstGeom prst="rect">
            <a:avLst/>
          </a:prstGeom>
        </p:spPr>
      </p:pic>
    </p:spTree>
    <p:extLst>
      <p:ext uri="{BB962C8B-B14F-4D97-AF65-F5344CB8AC3E}">
        <p14:creationId xmlns:p14="http://schemas.microsoft.com/office/powerpoint/2010/main" val="3133853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CB3E8D5-1144-4543-9366-4EEE3FE86D25}"/>
              </a:ext>
            </a:extLst>
          </p:cNvPr>
          <p:cNvSpPr>
            <a:spLocks noGrp="1"/>
          </p:cNvSpPr>
          <p:nvPr>
            <p:ph idx="1"/>
          </p:nvPr>
        </p:nvSpPr>
        <p:spPr>
          <a:xfrm>
            <a:off x="457237" y="930884"/>
            <a:ext cx="10972800" cy="5784264"/>
          </a:xfrm>
        </p:spPr>
        <p:txBody>
          <a:bodyPr>
            <a:normAutofit fontScale="92500"/>
          </a:bodyPr>
          <a:lstStyle/>
          <a:p>
            <a:r>
              <a:rPr lang="en-US" altLang="zh-CN" dirty="0"/>
              <a:t>Pick-ups</a:t>
            </a:r>
            <a:r>
              <a:rPr lang="zh-CN" altLang="en-US" dirty="0"/>
              <a:t>（</a:t>
            </a:r>
            <a:r>
              <a:rPr lang="en-US" altLang="zh-CN" b="0" i="0" dirty="0">
                <a:solidFill>
                  <a:srgbClr val="24292F"/>
                </a:solidFill>
                <a:effectLst/>
                <a:latin typeface="Noto Sans SC"/>
              </a:rPr>
              <a:t> Stainless steel block+4 feedthroughs</a:t>
            </a:r>
            <a:r>
              <a:rPr lang="zh-CN" altLang="en-US" dirty="0"/>
              <a:t>）</a:t>
            </a:r>
            <a:endParaRPr lang="en-US" altLang="zh-CN" dirty="0"/>
          </a:p>
          <a:p>
            <a:pPr lvl="1"/>
            <a:r>
              <a:rPr lang="en-US" altLang="zh-CN" b="0" i="0" dirty="0">
                <a:solidFill>
                  <a:srgbClr val="24292F"/>
                </a:solidFill>
                <a:effectLst/>
                <a:latin typeface="Noto Sans SC"/>
              </a:rPr>
              <a:t>Open tender procurement for BPM (without feedthroughs) pick-ups of HEPS. </a:t>
            </a:r>
            <a:r>
              <a:rPr lang="en-US" altLang="zh-CN" dirty="0">
                <a:solidFill>
                  <a:srgbClr val="24292F"/>
                </a:solidFill>
                <a:latin typeface="Noto Sans SC"/>
              </a:rPr>
              <a:t>(2 types totally 700 sets with 2 RF shielding </a:t>
            </a:r>
            <a:r>
              <a:rPr lang="en-US" altLang="zh-CN" dirty="0" err="1">
                <a:solidFill>
                  <a:srgbClr val="24292F"/>
                </a:solidFill>
                <a:latin typeface="Noto Sans SC"/>
              </a:rPr>
              <a:t>belows</a:t>
            </a:r>
            <a:r>
              <a:rPr lang="en-US" altLang="zh-CN" dirty="0">
                <a:solidFill>
                  <a:srgbClr val="24292F"/>
                </a:solidFill>
                <a:latin typeface="Noto Sans SC"/>
              </a:rPr>
              <a:t>, ¥ 28000/set</a:t>
            </a:r>
            <a:r>
              <a:rPr lang="zh-CN" altLang="en-US" dirty="0">
                <a:solidFill>
                  <a:srgbClr val="24292F"/>
                </a:solidFill>
                <a:latin typeface="Noto Sans SC"/>
              </a:rPr>
              <a:t> </a:t>
            </a:r>
            <a:r>
              <a:rPr lang="en-US" altLang="zh-CN" dirty="0">
                <a:solidFill>
                  <a:srgbClr val="24292F"/>
                </a:solidFill>
                <a:latin typeface="Noto Sans SC"/>
              </a:rPr>
              <a:t>and</a:t>
            </a:r>
            <a:r>
              <a:rPr lang="zh-CN" altLang="en-US" dirty="0">
                <a:solidFill>
                  <a:srgbClr val="24292F"/>
                </a:solidFill>
                <a:latin typeface="Noto Sans SC"/>
              </a:rPr>
              <a:t> </a:t>
            </a:r>
            <a:r>
              <a:rPr lang="en-US" altLang="zh-CN" dirty="0">
                <a:solidFill>
                  <a:srgbClr val="24292F"/>
                </a:solidFill>
                <a:latin typeface="Noto Sans SC"/>
              </a:rPr>
              <a:t>¥19000/set)</a:t>
            </a:r>
          </a:p>
          <a:p>
            <a:pPr lvl="1"/>
            <a:r>
              <a:rPr lang="en-US" altLang="zh-CN" b="0" i="0" dirty="0">
                <a:solidFill>
                  <a:srgbClr val="24292F"/>
                </a:solidFill>
                <a:effectLst/>
                <a:latin typeface="Noto Sans SC"/>
              </a:rPr>
              <a:t>Open tender procurement for BPM feedthroughs of HEPS. (3000 sets in total, ~3100/set)</a:t>
            </a:r>
          </a:p>
          <a:p>
            <a:pPr lvl="1"/>
            <a:r>
              <a:rPr lang="en-US" altLang="zh-CN" dirty="0">
                <a:solidFill>
                  <a:srgbClr val="24292F"/>
                </a:solidFill>
                <a:latin typeface="Noto Sans SC"/>
              </a:rPr>
              <a:t>For CEPC BPM pick-ups without RF shielding below, the price ¥ 3100*4+7600=20000</a:t>
            </a:r>
          </a:p>
          <a:p>
            <a:r>
              <a:rPr lang="en-US" altLang="zh-CN" dirty="0">
                <a:solidFill>
                  <a:srgbClr val="24292F"/>
                </a:solidFill>
                <a:latin typeface="Noto Sans SC"/>
              </a:rPr>
              <a:t>Cable</a:t>
            </a:r>
          </a:p>
          <a:p>
            <a:pPr lvl="1"/>
            <a:r>
              <a:rPr lang="en-US" altLang="zh-CN" dirty="0">
                <a:solidFill>
                  <a:srgbClr val="24292F"/>
                </a:solidFill>
                <a:latin typeface="Noto Sans SC"/>
              </a:rPr>
              <a:t>There are 100 auxiliary tunnels for 100 km ring, so the a</a:t>
            </a:r>
            <a:r>
              <a:rPr lang="en-US" altLang="zh-CN" b="0" i="0" dirty="0">
                <a:solidFill>
                  <a:srgbClr val="24292F"/>
                </a:solidFill>
                <a:effectLst/>
                <a:latin typeface="Noto Sans SC"/>
              </a:rPr>
              <a:t>verage length of cable ~250-270m</a:t>
            </a:r>
            <a:r>
              <a:rPr lang="zh-CN" altLang="en-US" b="0" i="0" dirty="0">
                <a:solidFill>
                  <a:srgbClr val="24292F"/>
                </a:solidFill>
                <a:effectLst/>
                <a:latin typeface="Noto Sans SC"/>
              </a:rPr>
              <a:t>。</a:t>
            </a:r>
            <a:r>
              <a:rPr lang="en-US" altLang="zh-CN" b="0" i="0" dirty="0">
                <a:solidFill>
                  <a:srgbClr val="24292F"/>
                </a:solidFill>
                <a:effectLst/>
                <a:latin typeface="Noto Sans SC"/>
              </a:rPr>
              <a:t>For the LMR 400 cable price is 38-40/m, the cable is about </a:t>
            </a:r>
            <a:r>
              <a:rPr lang="en-US" altLang="zh-CN" dirty="0">
                <a:solidFill>
                  <a:srgbClr val="24292F"/>
                </a:solidFill>
                <a:latin typeface="Noto Sans SC"/>
              </a:rPr>
              <a:t>¥ </a:t>
            </a:r>
            <a:r>
              <a:rPr lang="en-US" altLang="zh-CN" b="0" i="0" dirty="0">
                <a:solidFill>
                  <a:srgbClr val="24292F"/>
                </a:solidFill>
                <a:effectLst/>
                <a:latin typeface="Noto Sans SC"/>
              </a:rPr>
              <a:t>10000/set</a:t>
            </a:r>
          </a:p>
          <a:p>
            <a:r>
              <a:rPr lang="en-US" altLang="zh-CN" dirty="0">
                <a:solidFill>
                  <a:srgbClr val="24292F"/>
                </a:solidFill>
                <a:latin typeface="Noto Sans SC"/>
              </a:rPr>
              <a:t>Electronics </a:t>
            </a:r>
          </a:p>
          <a:p>
            <a:pPr lvl="1"/>
            <a:r>
              <a:rPr lang="en-US" altLang="zh-CN" dirty="0">
                <a:solidFill>
                  <a:srgbClr val="24292F"/>
                </a:solidFill>
                <a:latin typeface="Noto Sans SC"/>
              </a:rPr>
              <a:t>We have finished the BPM electronics p</a:t>
            </a:r>
            <a:r>
              <a:rPr lang="en-US" altLang="zh-CN" b="0" i="0" dirty="0">
                <a:solidFill>
                  <a:srgbClr val="24292F"/>
                </a:solidFill>
                <a:effectLst/>
                <a:latin typeface="Noto Sans SC"/>
              </a:rPr>
              <a:t>rototype</a:t>
            </a:r>
          </a:p>
          <a:p>
            <a:pPr lvl="1"/>
            <a:r>
              <a:rPr lang="en-US" altLang="zh-CN" dirty="0">
                <a:solidFill>
                  <a:srgbClr val="24292F"/>
                </a:solidFill>
                <a:latin typeface="Noto Sans SC"/>
              </a:rPr>
              <a:t>~200 sets of BPM electronics have been used in BEPCII and HEPS.</a:t>
            </a:r>
            <a:endParaRPr lang="zh-CN" altLang="en-US" dirty="0">
              <a:solidFill>
                <a:srgbClr val="24292F"/>
              </a:solidFill>
              <a:latin typeface="Noto Sans SC"/>
            </a:endParaRPr>
          </a:p>
        </p:txBody>
      </p:sp>
      <p:sp>
        <p:nvSpPr>
          <p:cNvPr id="3" name="标题 2">
            <a:extLst>
              <a:ext uri="{FF2B5EF4-FFF2-40B4-BE49-F238E27FC236}">
                <a16:creationId xmlns:a16="http://schemas.microsoft.com/office/drawing/2014/main" id="{8C5573A8-C90A-4BFC-A3FC-C8D92599E8B3}"/>
              </a:ext>
            </a:extLst>
          </p:cNvPr>
          <p:cNvSpPr>
            <a:spLocks noGrp="1"/>
          </p:cNvSpPr>
          <p:nvPr>
            <p:ph type="title"/>
          </p:nvPr>
        </p:nvSpPr>
        <p:spPr/>
        <p:txBody>
          <a:bodyPr/>
          <a:lstStyle/>
          <a:p>
            <a:r>
              <a:rPr lang="en-US" altLang="zh-CN" dirty="0"/>
              <a:t>The price of beam position monitor </a:t>
            </a:r>
            <a:endParaRPr lang="zh-CN" altLang="en-US" dirty="0"/>
          </a:p>
        </p:txBody>
      </p:sp>
      <p:sp>
        <p:nvSpPr>
          <p:cNvPr id="4" name="页脚占位符 3">
            <a:extLst>
              <a:ext uri="{FF2B5EF4-FFF2-40B4-BE49-F238E27FC236}">
                <a16:creationId xmlns:a16="http://schemas.microsoft.com/office/drawing/2014/main" id="{3AE4BFAD-9DD0-47AE-A697-4CF78E401D18}"/>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F70CC5C9-C004-418E-9EE7-F03AD229801E}"/>
              </a:ext>
            </a:extLst>
          </p:cNvPr>
          <p:cNvSpPr>
            <a:spLocks noGrp="1"/>
          </p:cNvSpPr>
          <p:nvPr>
            <p:ph type="sldNum" sz="quarter" idx="12"/>
          </p:nvPr>
        </p:nvSpPr>
        <p:spPr/>
        <p:txBody>
          <a:bodyPr/>
          <a:lstStyle/>
          <a:p>
            <a:fld id="{F15E9139-A00B-4B2A-98A6-095DC08F1345}" type="slidenum">
              <a:rPr lang="zh-CN" altLang="en-US" smtClean="0"/>
              <a:pPr/>
              <a:t>12</a:t>
            </a:fld>
            <a:endParaRPr lang="zh-CN" altLang="en-US"/>
          </a:p>
        </p:txBody>
      </p:sp>
    </p:spTree>
    <p:extLst>
      <p:ext uri="{BB962C8B-B14F-4D97-AF65-F5344CB8AC3E}">
        <p14:creationId xmlns:p14="http://schemas.microsoft.com/office/powerpoint/2010/main" val="3951875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FC8581D-B604-47A0-ACE7-75F17A309B65}"/>
              </a:ext>
            </a:extLst>
          </p:cNvPr>
          <p:cNvSpPr>
            <a:spLocks noGrp="1"/>
          </p:cNvSpPr>
          <p:nvPr>
            <p:ph type="title"/>
          </p:nvPr>
        </p:nvSpPr>
        <p:spPr>
          <a:xfrm>
            <a:off x="358368" y="206647"/>
            <a:ext cx="10763325" cy="725470"/>
          </a:xfrm>
        </p:spPr>
        <p:txBody>
          <a:bodyPr/>
          <a:lstStyle/>
          <a:p>
            <a:r>
              <a:rPr lang="en-US" altLang="zh-CN" dirty="0"/>
              <a:t>Cost of beam instrumentation in the collider ring</a:t>
            </a:r>
            <a:endParaRPr lang="zh-CN" altLang="en-US" dirty="0"/>
          </a:p>
        </p:txBody>
      </p:sp>
      <p:sp>
        <p:nvSpPr>
          <p:cNvPr id="4" name="页脚占位符 3">
            <a:extLst>
              <a:ext uri="{FF2B5EF4-FFF2-40B4-BE49-F238E27FC236}">
                <a16:creationId xmlns:a16="http://schemas.microsoft.com/office/drawing/2014/main" id="{EE17D1CA-5FC4-40A6-9AB3-F47D6846AB46}"/>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02F65A30-A31B-4420-9E89-9411DE752EE3}"/>
              </a:ext>
            </a:extLst>
          </p:cNvPr>
          <p:cNvSpPr>
            <a:spLocks noGrp="1"/>
          </p:cNvSpPr>
          <p:nvPr>
            <p:ph type="sldNum" sz="quarter" idx="12"/>
          </p:nvPr>
        </p:nvSpPr>
        <p:spPr/>
        <p:txBody>
          <a:bodyPr/>
          <a:lstStyle/>
          <a:p>
            <a:fld id="{F15E9139-A00B-4B2A-98A6-095DC08F1345}" type="slidenum">
              <a:rPr lang="zh-CN" altLang="en-US" smtClean="0"/>
              <a:pPr/>
              <a:t>13</a:t>
            </a:fld>
            <a:endParaRPr lang="zh-CN" altLang="en-US"/>
          </a:p>
        </p:txBody>
      </p:sp>
      <p:graphicFrame>
        <p:nvGraphicFramePr>
          <p:cNvPr id="9" name="内容占位符 8">
            <a:extLst>
              <a:ext uri="{FF2B5EF4-FFF2-40B4-BE49-F238E27FC236}">
                <a16:creationId xmlns:a16="http://schemas.microsoft.com/office/drawing/2014/main" id="{B901770F-AE8A-484D-9E55-C288BAE5A5B6}"/>
              </a:ext>
            </a:extLst>
          </p:cNvPr>
          <p:cNvGraphicFramePr>
            <a:graphicFrameLocks noGrp="1"/>
          </p:cNvGraphicFramePr>
          <p:nvPr>
            <p:ph idx="1"/>
            <p:extLst>
              <p:ext uri="{D42A27DB-BD31-4B8C-83A1-F6EECF244321}">
                <p14:modId xmlns:p14="http://schemas.microsoft.com/office/powerpoint/2010/main" val="1083023704"/>
              </p:ext>
            </p:extLst>
          </p:nvPr>
        </p:nvGraphicFramePr>
        <p:xfrm>
          <a:off x="159488" y="1073889"/>
          <a:ext cx="11770242" cy="5641245"/>
        </p:xfrm>
        <a:graphic>
          <a:graphicData uri="http://schemas.openxmlformats.org/drawingml/2006/table">
            <a:tbl>
              <a:tblPr/>
              <a:tblGrid>
                <a:gridCol w="4463433">
                  <a:extLst>
                    <a:ext uri="{9D8B030D-6E8A-4147-A177-3AD203B41FA5}">
                      <a16:colId xmlns:a16="http://schemas.microsoft.com/office/drawing/2014/main" val="2759821823"/>
                    </a:ext>
                  </a:extLst>
                </a:gridCol>
                <a:gridCol w="2165593">
                  <a:extLst>
                    <a:ext uri="{9D8B030D-6E8A-4147-A177-3AD203B41FA5}">
                      <a16:colId xmlns:a16="http://schemas.microsoft.com/office/drawing/2014/main" val="2688324102"/>
                    </a:ext>
                  </a:extLst>
                </a:gridCol>
                <a:gridCol w="843093">
                  <a:extLst>
                    <a:ext uri="{9D8B030D-6E8A-4147-A177-3AD203B41FA5}">
                      <a16:colId xmlns:a16="http://schemas.microsoft.com/office/drawing/2014/main" val="2497090015"/>
                    </a:ext>
                  </a:extLst>
                </a:gridCol>
                <a:gridCol w="866031">
                  <a:extLst>
                    <a:ext uri="{9D8B030D-6E8A-4147-A177-3AD203B41FA5}">
                      <a16:colId xmlns:a16="http://schemas.microsoft.com/office/drawing/2014/main" val="2146539876"/>
                    </a:ext>
                  </a:extLst>
                </a:gridCol>
                <a:gridCol w="1613836">
                  <a:extLst>
                    <a:ext uri="{9D8B030D-6E8A-4147-A177-3AD203B41FA5}">
                      <a16:colId xmlns:a16="http://schemas.microsoft.com/office/drawing/2014/main" val="1099019405"/>
                    </a:ext>
                  </a:extLst>
                </a:gridCol>
                <a:gridCol w="1818256">
                  <a:extLst>
                    <a:ext uri="{9D8B030D-6E8A-4147-A177-3AD203B41FA5}">
                      <a16:colId xmlns:a16="http://schemas.microsoft.com/office/drawing/2014/main" val="666655761"/>
                    </a:ext>
                  </a:extLst>
                </a:gridCol>
              </a:tblGrid>
              <a:tr h="252221">
                <a:tc>
                  <a:txBody>
                    <a:bodyPr/>
                    <a:lstStyle/>
                    <a:p>
                      <a:pPr algn="ctr" fontAlgn="t"/>
                      <a:r>
                        <a:rPr lang="en-US" sz="1050" b="1" i="0" u="none" strike="noStrike" dirty="0">
                          <a:effectLst/>
                          <a:latin typeface="Arial" panose="020B0604020202020204" pitchFamily="34" charset="0"/>
                          <a:ea typeface="宋体" panose="02010600030101010101" pitchFamily="2" charset="-122"/>
                        </a:rPr>
                        <a:t>Element</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050" b="1" i="0" u="none" strike="noStrike" dirty="0">
                          <a:effectLst/>
                          <a:latin typeface="Arial" panose="020B0604020202020204" pitchFamily="34" charset="0"/>
                          <a:ea typeface="宋体" panose="02010600030101010101" pitchFamily="2" charset="-122"/>
                        </a:rPr>
                        <a:t>Type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050" b="1" i="0" u="none" strike="noStrike" dirty="0">
                          <a:effectLst/>
                          <a:latin typeface="Arial" panose="020B0604020202020204" pitchFamily="34" charset="0"/>
                          <a:ea typeface="宋体" panose="02010600030101010101" pitchFamily="2" charset="-122"/>
                        </a:rPr>
                        <a:t>Unit</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050" b="1" i="0" u="none" strike="noStrike" dirty="0">
                          <a:effectLst/>
                          <a:latin typeface="Arial" panose="020B0604020202020204" pitchFamily="34" charset="0"/>
                          <a:ea typeface="宋体" panose="02010600030101010101" pitchFamily="2" charset="-122"/>
                        </a:rPr>
                        <a:t>Number</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050" b="1" i="0" u="none" strike="noStrike" dirty="0">
                          <a:effectLst/>
                          <a:latin typeface="Arial" panose="020B0604020202020204" pitchFamily="34" charset="0"/>
                          <a:ea typeface="宋体" panose="02010600030101010101" pitchFamily="2" charset="-122"/>
                        </a:rPr>
                        <a:t>Unit price (10,000 Yuan)</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050" b="1" i="0" u="none" strike="noStrike" dirty="0">
                          <a:effectLst/>
                          <a:latin typeface="Arial" panose="020B0604020202020204" pitchFamily="34" charset="0"/>
                          <a:ea typeface="宋体" panose="02010600030101010101" pitchFamily="2" charset="-122"/>
                        </a:rPr>
                        <a:t>Total Price (10,000 Yuan)</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8283270"/>
                  </a:ext>
                </a:extLst>
              </a:tr>
              <a:tr h="168407">
                <a:tc>
                  <a:txBody>
                    <a:bodyPr/>
                    <a:lstStyle/>
                    <a:p>
                      <a:pPr algn="l" fontAlgn="t"/>
                      <a:r>
                        <a:rPr lang="en-US" sz="1050" b="0" i="0" u="none" strike="noStrike" dirty="0">
                          <a:solidFill>
                            <a:srgbClr val="FF0000"/>
                          </a:solidFill>
                          <a:effectLst/>
                          <a:latin typeface="Arial" panose="020B0604020202020204" pitchFamily="34" charset="0"/>
                          <a:ea typeface="宋体" panose="02010600030101010101" pitchFamily="2" charset="-122"/>
                        </a:rPr>
                        <a:t>      Instrumentation  </a:t>
                      </a:r>
                      <a:r>
                        <a:rPr lang="en-US" altLang="zh-CN" sz="1050" b="0" i="0" u="none" strike="noStrike" dirty="0">
                          <a:solidFill>
                            <a:srgbClr val="FF0000"/>
                          </a:solidFill>
                          <a:effectLst/>
                          <a:latin typeface="Arial" panose="020B0604020202020204" pitchFamily="34" charset="0"/>
                          <a:ea typeface="宋体" panose="02010600030101010101" pitchFamily="2" charset="-122"/>
                        </a:rPr>
                        <a:t>Total  Cost</a:t>
                      </a:r>
                      <a:endParaRPr lang="en-US" sz="1050" b="0" i="0" u="none" strike="noStrike" dirty="0">
                        <a:solidFill>
                          <a:srgbClr val="FF0000"/>
                        </a:solidFill>
                        <a:effectLst/>
                        <a:latin typeface="Arial" panose="020B0604020202020204" pitchFamily="34" charset="0"/>
                        <a:ea typeface="宋体" panose="02010600030101010101" pitchFamily="2" charset="-122"/>
                      </a:endParaRP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dirty="0">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dirty="0">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altLang="zh-CN" sz="1050" b="0" i="0" u="none" strike="noStrike" dirty="0">
                          <a:effectLst/>
                          <a:latin typeface="Arial" panose="020B0604020202020204" pitchFamily="34" charset="0"/>
                          <a:ea typeface="宋体" panose="02010600030101010101" pitchFamily="2" charset="-122"/>
                        </a:rPr>
                        <a:t>65691</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034259"/>
                  </a:ext>
                </a:extLst>
              </a:tr>
              <a:tr h="168407">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Beam position monitor</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050" b="0" i="0" u="none" strike="noStrike">
                          <a:effectLst/>
                          <a:latin typeface="Arial" panose="020B0604020202020204" pitchFamily="34" charset="0"/>
                          <a:ea typeface="宋体" panose="02010600030101010101" pitchFamily="2" charset="-122"/>
                        </a:rPr>
                        <a:t>4-button </a:t>
                      </a:r>
                    </a:p>
                  </a:txBody>
                  <a:tcPr marL="2000" marR="2000" marT="2000"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1050" b="0" i="0" u="none" strike="noStrike">
                        <a:solidFill>
                          <a:srgbClr val="0000FF"/>
                        </a:solidFill>
                        <a:effectLst/>
                        <a:latin typeface="Times New Roman" panose="02020603050405020304" pitchFamily="18" charset="0"/>
                        <a:ea typeface="宋体" panose="02010600030101010101" pitchFamily="2" charset="-122"/>
                      </a:endParaRPr>
                    </a:p>
                  </a:txBody>
                  <a:tcPr marL="2000" marR="2000" marT="200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1050" b="0" i="0" u="none" strike="noStrike">
                        <a:solidFill>
                          <a:srgbClr val="0000FF"/>
                        </a:solidFill>
                        <a:effectLst/>
                        <a:latin typeface="Times New Roman" panose="02020603050405020304" pitchFamily="18" charset="0"/>
                        <a:ea typeface="宋体" panose="02010600030101010101" pitchFamily="2" charset="-122"/>
                      </a:endParaRPr>
                    </a:p>
                  </a:txBody>
                  <a:tcPr marL="2000" marR="2000" marT="200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7492366"/>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Pick-ups</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a:effectLst/>
                          <a:latin typeface="Arial" panose="020B0604020202020204" pitchFamily="34" charset="0"/>
                          <a:ea typeface="宋体" panose="02010600030101010101" pitchFamily="2" charset="-122"/>
                        </a:rPr>
                        <a:t>Button type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4252</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8504</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7922071"/>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Cable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a:effectLst/>
                          <a:latin typeface="Arial" panose="020B0604020202020204" pitchFamily="34" charset="0"/>
                          <a:ea typeface="宋体" panose="02010600030101010101" pitchFamily="2" charset="-122"/>
                        </a:rPr>
                        <a:t>LMR-400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21260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21260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8860199"/>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Electronics</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endParaRPr lang="en-US" sz="1050" b="0" i="0" u="none" strike="noStrike" dirty="0">
                        <a:effectLst/>
                        <a:latin typeface="Arial" panose="020B0604020202020204" pitchFamily="34" charset="0"/>
                        <a:ea typeface="宋体" panose="02010600030101010101" pitchFamily="2" charset="-122"/>
                      </a:endParaRP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4252</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6</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25512</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5400704"/>
                  </a:ext>
                </a:extLst>
              </a:tr>
              <a:tr h="168407">
                <a:tc>
                  <a:txBody>
                    <a:bodyPr/>
                    <a:lstStyle/>
                    <a:p>
                      <a:pPr algn="l" fontAlgn="t"/>
                      <a:r>
                        <a:rPr lang="en-US" sz="1050" b="0" i="0" u="none" strike="noStrike" dirty="0">
                          <a:solidFill>
                            <a:srgbClr val="633EEA"/>
                          </a:solidFill>
                          <a:effectLst/>
                          <a:latin typeface="Arial" panose="020B0604020202020204" pitchFamily="34" charset="0"/>
                          <a:ea typeface="宋体" panose="02010600030101010101" pitchFamily="2" charset="-122"/>
                        </a:rPr>
                        <a:t>           Beam current monitor (AC)</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592060"/>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Pick-ups and front end electronics</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a:effectLst/>
                          <a:latin typeface="Arial" panose="020B0604020202020204" pitchFamily="34" charset="0"/>
                          <a:ea typeface="宋体" panose="02010600030101010101" pitchFamily="2" charset="-122"/>
                        </a:rPr>
                        <a:t>Button type pick-up</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0905737"/>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Read out electonics</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a:effectLst/>
                          <a:latin typeface="Arial" panose="020B0604020202020204" pitchFamily="34" charset="0"/>
                          <a:ea typeface="宋体" panose="02010600030101010101" pitchFamily="2" charset="-122"/>
                        </a:rPr>
                        <a:t>Bunch by bunch electronics</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60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120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774468"/>
                  </a:ext>
                </a:extLst>
              </a:tr>
              <a:tr h="168407">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Beam current monitor (DC)</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1050" b="0" i="0" u="none" strike="noStrike">
                        <a:solidFill>
                          <a:srgbClr val="0000FF"/>
                        </a:solidFill>
                        <a:effectLst/>
                        <a:latin typeface="Times New Roman" panose="02020603050405020304" pitchFamily="18" charset="0"/>
                        <a:ea typeface="宋体" panose="02010600030101010101" pitchFamily="2" charset="-122"/>
                      </a:endParaRPr>
                    </a:p>
                  </a:txBody>
                  <a:tcPr marL="2000" marR="2000" marT="200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2767232"/>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Detector</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err="1">
                          <a:effectLst/>
                          <a:latin typeface="Arial" panose="020B0604020202020204" pitchFamily="34" charset="0"/>
                          <a:ea typeface="宋体" panose="02010600030101010101" pitchFamily="2" charset="-122"/>
                        </a:rPr>
                        <a:t>Bergoz-Dcct</a:t>
                      </a:r>
                      <a:endParaRPr lang="en-US" sz="1050" b="0" i="0" u="none" strike="noStrike" dirty="0">
                        <a:effectLst/>
                        <a:latin typeface="Arial" panose="020B0604020202020204" pitchFamily="34" charset="0"/>
                        <a:ea typeface="宋体" panose="02010600030101010101" pitchFamily="2" charset="-122"/>
                      </a:endParaRP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4</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30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120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5318079"/>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Read out electonics</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err="1">
                          <a:effectLst/>
                          <a:latin typeface="Arial" panose="020B0604020202020204" pitchFamily="34" charset="0"/>
                          <a:ea typeface="宋体" panose="02010600030101010101" pitchFamily="2" charset="-122"/>
                        </a:rPr>
                        <a:t>Bergoz</a:t>
                      </a:r>
                      <a:endParaRPr lang="en-US" sz="1050" b="0" i="0" u="none" strike="noStrike" dirty="0">
                        <a:effectLst/>
                        <a:latin typeface="Arial" panose="020B0604020202020204" pitchFamily="34" charset="0"/>
                        <a:ea typeface="宋体" panose="02010600030101010101" pitchFamily="2" charset="-122"/>
                      </a:endParaRP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4</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30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120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4911237"/>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Cable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err="1">
                          <a:effectLst/>
                          <a:latin typeface="Arial" panose="020B0604020202020204" pitchFamily="34" charset="0"/>
                          <a:ea typeface="宋体" panose="02010600030101010101" pitchFamily="2" charset="-122"/>
                        </a:rPr>
                        <a:t>Bergoz</a:t>
                      </a:r>
                      <a:endParaRPr lang="en-US" sz="1050" b="0" i="0" u="none" strike="noStrike" dirty="0">
                        <a:effectLst/>
                        <a:latin typeface="Arial" panose="020B0604020202020204" pitchFamily="34" charset="0"/>
                        <a:ea typeface="宋体" panose="02010600030101010101" pitchFamily="2" charset="-122"/>
                      </a:endParaRP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4</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40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6805647"/>
                  </a:ext>
                </a:extLst>
              </a:tr>
              <a:tr h="168407">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Bunch length monitor</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dirty="0">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392746"/>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Streak camera</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a:effectLst/>
                          <a:latin typeface="Arial" panose="020B0604020202020204" pitchFamily="34" charset="0"/>
                          <a:ea typeface="宋体" panose="02010600030101010101" pitchFamily="2" charset="-122"/>
                        </a:rPr>
                        <a:t>Hamamatsu</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300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600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9687276"/>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Optical platform</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zh-CN" altLang="en-US" sz="1050" b="0" i="0" u="none" strike="noStrike" dirty="0">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4</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80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320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9974042"/>
                  </a:ext>
                </a:extLst>
              </a:tr>
              <a:tr h="168407">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Beam profile monitor</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dirty="0">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2409640"/>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X ray camera</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zh-CN" altLang="en-US" sz="1050" b="0" i="0" u="none" strike="noStrike" dirty="0">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50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100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2189874"/>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Optical path and components</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zh-CN" altLang="en-US" sz="1050" b="0" i="0" u="none" strike="noStrike" dirty="0">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100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200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677469"/>
                  </a:ext>
                </a:extLst>
              </a:tr>
              <a:tr h="168407">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Beam loss monitor</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dirty="0">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856767"/>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Pin diodes</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err="1">
                          <a:effectLst/>
                          <a:latin typeface="Arial" panose="020B0604020202020204" pitchFamily="34" charset="0"/>
                          <a:ea typeface="宋体" panose="02010600030101010101" pitchFamily="2" charset="-122"/>
                        </a:rPr>
                        <a:t>Bergoz</a:t>
                      </a:r>
                      <a:endParaRPr lang="en-US" sz="1050" b="0" i="0" u="none" strike="noStrike" dirty="0">
                        <a:effectLst/>
                        <a:latin typeface="Arial" panose="020B0604020202020204" pitchFamily="34" charset="0"/>
                        <a:ea typeface="宋体" panose="02010600030101010101" pitchFamily="2" charset="-122"/>
                      </a:endParaRP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5800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0.5</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2900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657699"/>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Read out electonics</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a:effectLst/>
                          <a:latin typeface="Arial" panose="020B0604020202020204" pitchFamily="34" charset="0"/>
                          <a:ea typeface="宋体" panose="02010600030101010101" pitchFamily="2" charset="-122"/>
                        </a:rPr>
                        <a:t>Bergoz</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1450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1.5</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2175</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4737914"/>
                  </a:ext>
                </a:extLst>
              </a:tr>
              <a:tr h="168407">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Tune monitor</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431234"/>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Electronics</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40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80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1593889"/>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Power amplifier</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a:effectLst/>
                          <a:latin typeface="Arial" panose="020B0604020202020204" pitchFamily="34" charset="0"/>
                          <a:ea typeface="宋体" panose="02010600030101010101" pitchFamily="2" charset="-122"/>
                        </a:rPr>
                        <a:t>Bonn BSA</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8</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15</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120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2044000"/>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Kicker</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err="1">
                          <a:effectLst/>
                          <a:latin typeface="Arial" panose="020B0604020202020204" pitchFamily="34" charset="0"/>
                          <a:ea typeface="宋体" panose="02010600030101010101" pitchFamily="2" charset="-122"/>
                        </a:rPr>
                        <a:t>Stripline</a:t>
                      </a:r>
                      <a:endParaRPr lang="en-US" sz="1050" b="0" i="0" u="none" strike="noStrike" dirty="0">
                        <a:effectLst/>
                        <a:latin typeface="Arial" panose="020B0604020202020204" pitchFamily="34" charset="0"/>
                        <a:ea typeface="宋体" panose="02010600030101010101" pitchFamily="2" charset="-122"/>
                      </a:endParaRP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30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60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0463117"/>
                  </a:ext>
                </a:extLst>
              </a:tr>
              <a:tr h="168407">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Transverse feedback</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dirty="0">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0357831"/>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Electronics  &amp; Kicker</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err="1">
                          <a:effectLst/>
                          <a:latin typeface="Arial" panose="020B0604020202020204" pitchFamily="34" charset="0"/>
                          <a:ea typeface="宋体" panose="02010600030101010101" pitchFamily="2" charset="-122"/>
                        </a:rPr>
                        <a:t>Dimtel</a:t>
                      </a:r>
                      <a:r>
                        <a:rPr lang="en-US" sz="1050" b="0" i="0" u="none" strike="noStrike" dirty="0">
                          <a:effectLst/>
                          <a:latin typeface="Arial" panose="020B0604020202020204" pitchFamily="34" charset="0"/>
                          <a:ea typeface="宋体" panose="02010600030101010101" pitchFamily="2" charset="-122"/>
                        </a:rPr>
                        <a:t> IGP  &amp; </a:t>
                      </a:r>
                      <a:r>
                        <a:rPr lang="en-US" sz="1050" b="0" i="0" u="none" strike="noStrike" dirty="0" err="1">
                          <a:effectLst/>
                          <a:latin typeface="Arial" panose="020B0604020202020204" pitchFamily="34" charset="0"/>
                          <a:ea typeface="宋体" panose="02010600030101010101" pitchFamily="2" charset="-122"/>
                        </a:rPr>
                        <a:t>Stripline</a:t>
                      </a:r>
                      <a:endParaRPr lang="en-US" sz="1050" b="0" i="0" u="none" strike="noStrike" dirty="0">
                        <a:effectLst/>
                        <a:latin typeface="Arial" panose="020B0604020202020204" pitchFamily="34" charset="0"/>
                        <a:ea typeface="宋体" panose="02010600030101010101" pitchFamily="2" charset="-122"/>
                      </a:endParaRP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4</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80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320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3526327"/>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Amplifier</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a:effectLst/>
                          <a:latin typeface="Arial" panose="020B0604020202020204" pitchFamily="34" charset="0"/>
                          <a:ea typeface="宋体" panose="02010600030101010101" pitchFamily="2" charset="-122"/>
                        </a:rPr>
                        <a:t>Bonn BSA</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16</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15</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240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9451519"/>
                  </a:ext>
                </a:extLst>
              </a:tr>
              <a:tr h="168407">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Longitudinal feedback</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dirty="0">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3250154"/>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Electronics  &amp; Kicker</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err="1">
                          <a:effectLst/>
                          <a:latin typeface="Arial" panose="020B0604020202020204" pitchFamily="34" charset="0"/>
                          <a:ea typeface="宋体" panose="02010600030101010101" pitchFamily="2" charset="-122"/>
                        </a:rPr>
                        <a:t>Dimtel</a:t>
                      </a:r>
                      <a:r>
                        <a:rPr lang="en-US" sz="1050" b="0" i="0" u="none" strike="noStrike" dirty="0">
                          <a:effectLst/>
                          <a:latin typeface="Arial" panose="020B0604020202020204" pitchFamily="34" charset="0"/>
                          <a:ea typeface="宋体" panose="02010600030101010101" pitchFamily="2" charset="-122"/>
                        </a:rPr>
                        <a:t> IGP &amp; Pillbox cavity</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4</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80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320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0878310"/>
                  </a:ext>
                </a:extLst>
              </a:tr>
              <a:tr h="168407">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Amplifier</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err="1">
                          <a:effectLst/>
                          <a:latin typeface="Arial" panose="020B0604020202020204" pitchFamily="34" charset="0"/>
                          <a:ea typeface="宋体" panose="02010600030101010101" pitchFamily="2" charset="-122"/>
                        </a:rPr>
                        <a:t>Milmega</a:t>
                      </a:r>
                      <a:r>
                        <a:rPr lang="en-US" sz="1050" b="0" i="0" u="none" strike="noStrike" dirty="0">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16</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35</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560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1164385"/>
                  </a:ext>
                </a:extLst>
              </a:tr>
              <a:tr h="168407">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Synchronous light extraction area</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dirty="0">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dirty="0">
                          <a:effectLst/>
                          <a:latin typeface="Arial" panose="020B0604020202020204" pitchFamily="34" charset="0"/>
                          <a:ea typeface="宋体" panose="02010600030101010101" pitchFamily="2" charset="-122"/>
                        </a:rPr>
                        <a:t>one</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4</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500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dirty="0">
                          <a:effectLst/>
                          <a:latin typeface="Arial" panose="020B0604020202020204" pitchFamily="34" charset="0"/>
                          <a:ea typeface="宋体" panose="02010600030101010101" pitchFamily="2" charset="-122"/>
                        </a:rPr>
                        <a:t>2000</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461137"/>
                  </a:ext>
                </a:extLst>
              </a:tr>
            </a:tbl>
          </a:graphicData>
        </a:graphic>
      </p:graphicFrame>
    </p:spTree>
    <p:extLst>
      <p:ext uri="{BB962C8B-B14F-4D97-AF65-F5344CB8AC3E}">
        <p14:creationId xmlns:p14="http://schemas.microsoft.com/office/powerpoint/2010/main" val="2879429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内容占位符 6">
            <a:extLst>
              <a:ext uri="{FF2B5EF4-FFF2-40B4-BE49-F238E27FC236}">
                <a16:creationId xmlns:a16="http://schemas.microsoft.com/office/drawing/2014/main" id="{D5594940-2355-4AEB-9F39-42CC84DC427C}"/>
              </a:ext>
            </a:extLst>
          </p:cNvPr>
          <p:cNvGraphicFramePr>
            <a:graphicFrameLocks noGrp="1"/>
          </p:cNvGraphicFramePr>
          <p:nvPr>
            <p:ph idx="1"/>
            <p:extLst>
              <p:ext uri="{D42A27DB-BD31-4B8C-83A1-F6EECF244321}">
                <p14:modId xmlns:p14="http://schemas.microsoft.com/office/powerpoint/2010/main" val="1727980093"/>
              </p:ext>
            </p:extLst>
          </p:nvPr>
        </p:nvGraphicFramePr>
        <p:xfrm>
          <a:off x="800670" y="1037229"/>
          <a:ext cx="10137854" cy="5513402"/>
        </p:xfrm>
        <a:graphic>
          <a:graphicData uri="http://schemas.openxmlformats.org/drawingml/2006/table">
            <a:tbl>
              <a:tblPr/>
              <a:tblGrid>
                <a:gridCol w="2431419">
                  <a:extLst>
                    <a:ext uri="{9D8B030D-6E8A-4147-A177-3AD203B41FA5}">
                      <a16:colId xmlns:a16="http://schemas.microsoft.com/office/drawing/2014/main" val="2285059203"/>
                    </a:ext>
                  </a:extLst>
                </a:gridCol>
                <a:gridCol w="2429301">
                  <a:extLst>
                    <a:ext uri="{9D8B030D-6E8A-4147-A177-3AD203B41FA5}">
                      <a16:colId xmlns:a16="http://schemas.microsoft.com/office/drawing/2014/main" val="909673666"/>
                    </a:ext>
                  </a:extLst>
                </a:gridCol>
                <a:gridCol w="914400">
                  <a:extLst>
                    <a:ext uri="{9D8B030D-6E8A-4147-A177-3AD203B41FA5}">
                      <a16:colId xmlns:a16="http://schemas.microsoft.com/office/drawing/2014/main" val="338938512"/>
                    </a:ext>
                  </a:extLst>
                </a:gridCol>
                <a:gridCol w="996287">
                  <a:extLst>
                    <a:ext uri="{9D8B030D-6E8A-4147-A177-3AD203B41FA5}">
                      <a16:colId xmlns:a16="http://schemas.microsoft.com/office/drawing/2014/main" val="1138976911"/>
                    </a:ext>
                  </a:extLst>
                </a:gridCol>
                <a:gridCol w="1542197">
                  <a:extLst>
                    <a:ext uri="{9D8B030D-6E8A-4147-A177-3AD203B41FA5}">
                      <a16:colId xmlns:a16="http://schemas.microsoft.com/office/drawing/2014/main" val="4266601368"/>
                    </a:ext>
                  </a:extLst>
                </a:gridCol>
                <a:gridCol w="1824250">
                  <a:extLst>
                    <a:ext uri="{9D8B030D-6E8A-4147-A177-3AD203B41FA5}">
                      <a16:colId xmlns:a16="http://schemas.microsoft.com/office/drawing/2014/main" val="3880122877"/>
                    </a:ext>
                  </a:extLst>
                </a:gridCol>
              </a:tblGrid>
              <a:tr h="250458">
                <a:tc>
                  <a:txBody>
                    <a:bodyPr/>
                    <a:lstStyle/>
                    <a:p>
                      <a:pPr algn="ctr" fontAlgn="t"/>
                      <a:r>
                        <a:rPr lang="en-US" sz="1050" b="0" i="0" u="none" strike="noStrike" dirty="0">
                          <a:effectLst/>
                          <a:latin typeface="Arial" panose="020B0604020202020204" pitchFamily="34" charset="0"/>
                          <a:ea typeface="宋体" panose="02010600030101010101" pitchFamily="2" charset="-122"/>
                        </a:rPr>
                        <a:t> Element</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050" b="0" i="0" u="none" strike="noStrike" dirty="0">
                          <a:effectLst/>
                          <a:latin typeface="Arial" panose="020B0604020202020204" pitchFamily="34" charset="0"/>
                          <a:ea typeface="宋体" panose="02010600030101010101" pitchFamily="2" charset="-122"/>
                        </a:rPr>
                        <a:t>Type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050" b="0" i="0" u="none" strike="noStrike">
                          <a:effectLst/>
                          <a:latin typeface="Arial" panose="020B0604020202020204" pitchFamily="34" charset="0"/>
                          <a:ea typeface="宋体" panose="02010600030101010101" pitchFamily="2" charset="-122"/>
                        </a:rPr>
                        <a:t>Unit</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050" b="0" i="0" u="none" strike="noStrike">
                          <a:effectLst/>
                          <a:latin typeface="Arial" panose="020B0604020202020204" pitchFamily="34" charset="0"/>
                          <a:ea typeface="宋体" panose="02010600030101010101" pitchFamily="2" charset="-122"/>
                        </a:rPr>
                        <a:t>Number</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050" b="0" i="0" u="none" strike="noStrike">
                          <a:effectLst/>
                          <a:latin typeface="Arial" panose="020B0604020202020204" pitchFamily="34" charset="0"/>
                          <a:ea typeface="宋体" panose="02010600030101010101" pitchFamily="2" charset="-122"/>
                        </a:rPr>
                        <a:t>Unit price (10,000 Yuan)</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050" b="0" i="0" u="none" strike="noStrike" dirty="0">
                          <a:effectLst/>
                          <a:latin typeface="Arial" panose="020B0604020202020204" pitchFamily="34" charset="0"/>
                          <a:ea typeface="宋体" panose="02010600030101010101" pitchFamily="2" charset="-122"/>
                        </a:rPr>
                        <a:t>Total Price (10,000 Yuan)</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94197"/>
                  </a:ext>
                </a:extLst>
              </a:tr>
              <a:tr h="161008">
                <a:tc>
                  <a:txBody>
                    <a:bodyPr/>
                    <a:lstStyle/>
                    <a:p>
                      <a:pPr algn="l" fontAlgn="t"/>
                      <a:r>
                        <a:rPr lang="en-US" sz="1050" b="0" i="0" u="none" strike="noStrike" dirty="0">
                          <a:solidFill>
                            <a:srgbClr val="FF0000"/>
                          </a:solidFill>
                          <a:effectLst/>
                          <a:latin typeface="Arial" panose="020B0604020202020204" pitchFamily="34" charset="0"/>
                          <a:ea typeface="宋体" panose="02010600030101010101" pitchFamily="2" charset="-122"/>
                        </a:rPr>
                        <a:t>      Total cost</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altLang="zh-CN" sz="1050" b="0" i="0" u="none" strike="noStrike" dirty="0">
                          <a:effectLst/>
                          <a:latin typeface="Arial" panose="020B0604020202020204" pitchFamily="34" charset="0"/>
                          <a:ea typeface="宋体" panose="02010600030101010101" pitchFamily="2" charset="-122"/>
                        </a:rPr>
                        <a:t>37113</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8544236"/>
                  </a:ext>
                </a:extLst>
              </a:tr>
              <a:tr h="161008">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Beam position monitor</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050" b="0" i="0" u="none" strike="noStrike">
                          <a:effectLst/>
                          <a:latin typeface="Arial" panose="020B0604020202020204" pitchFamily="34" charset="0"/>
                          <a:ea typeface="宋体" panose="02010600030101010101" pitchFamily="2" charset="-122"/>
                        </a:rPr>
                        <a:t>4-button </a:t>
                      </a:r>
                    </a:p>
                  </a:txBody>
                  <a:tcPr marL="4447" marR="4447" marT="44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1050" b="0" i="0" u="none" strike="noStrike">
                        <a:solidFill>
                          <a:srgbClr val="0000FF"/>
                        </a:solidFill>
                        <a:effectLst/>
                        <a:latin typeface="Times New Roman" panose="02020603050405020304" pitchFamily="18" charset="0"/>
                        <a:ea typeface="宋体" panose="02010600030101010101" pitchFamily="2" charset="-122"/>
                      </a:endParaRPr>
                    </a:p>
                  </a:txBody>
                  <a:tcPr marL="4447" marR="4447" marT="4447"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1050" b="0" i="0" u="none" strike="noStrike">
                        <a:solidFill>
                          <a:srgbClr val="0000FF"/>
                        </a:solidFill>
                        <a:effectLst/>
                        <a:latin typeface="Times New Roman" panose="02020603050405020304" pitchFamily="18" charset="0"/>
                        <a:ea typeface="宋体" panose="02010600030101010101" pitchFamily="2" charset="-122"/>
                      </a:endParaRPr>
                    </a:p>
                  </a:txBody>
                  <a:tcPr marL="4447" marR="4447" marT="44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4464816"/>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Pick-ups</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a:effectLst/>
                          <a:latin typeface="Arial" panose="020B0604020202020204" pitchFamily="34" charset="0"/>
                          <a:ea typeface="宋体" panose="02010600030101010101" pitchFamily="2" charset="-122"/>
                        </a:rPr>
                        <a:t>button</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2408</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4816</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9451865"/>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Cable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a:effectLst/>
                          <a:latin typeface="Arial" panose="020B0604020202020204" pitchFamily="34" charset="0"/>
                          <a:ea typeface="宋体" panose="02010600030101010101" pitchFamily="2" charset="-122"/>
                        </a:rPr>
                        <a:t>LMR-400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12040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12040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8418775"/>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Electronics</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endParaRPr lang="en-US" sz="1050" b="0" i="0" u="none" strike="noStrike" dirty="0">
                        <a:effectLst/>
                        <a:latin typeface="Arial" panose="020B0604020202020204" pitchFamily="34" charset="0"/>
                        <a:ea typeface="宋体" panose="02010600030101010101" pitchFamily="2" charset="-122"/>
                      </a:endParaRP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2408</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6</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14448</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2858302"/>
                  </a:ext>
                </a:extLst>
              </a:tr>
              <a:tr h="161008">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Beam current monitor (AC)</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8036618"/>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Pick-ups and front end electronics</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2603078"/>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Read out electonics</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60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120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4721486"/>
                  </a:ext>
                </a:extLst>
              </a:tr>
              <a:tr h="161008">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Beam current monitor (DC)</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1050" b="0" i="0" u="none" strike="noStrike">
                        <a:solidFill>
                          <a:srgbClr val="0000FF"/>
                        </a:solidFill>
                        <a:effectLst/>
                        <a:latin typeface="Times New Roman" panose="02020603050405020304" pitchFamily="18" charset="0"/>
                        <a:ea typeface="宋体" panose="02010600030101010101" pitchFamily="2" charset="-122"/>
                      </a:endParaRPr>
                    </a:p>
                  </a:txBody>
                  <a:tcPr marL="4447" marR="4447" marT="44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811292"/>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Detector</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err="1">
                          <a:effectLst/>
                          <a:latin typeface="Arial" panose="020B0604020202020204" pitchFamily="34" charset="0"/>
                          <a:ea typeface="宋体" panose="02010600030101010101" pitchFamily="2" charset="-122"/>
                        </a:rPr>
                        <a:t>Bergoz-Dcct</a:t>
                      </a:r>
                      <a:endParaRPr lang="en-US" sz="1050" b="0" i="0" u="none" strike="noStrike" dirty="0">
                        <a:effectLst/>
                        <a:latin typeface="Arial" panose="020B0604020202020204" pitchFamily="34" charset="0"/>
                        <a:ea typeface="宋体" panose="02010600030101010101" pitchFamily="2" charset="-122"/>
                      </a:endParaRP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30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60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632034"/>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Read out electonics</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err="1">
                          <a:effectLst/>
                          <a:latin typeface="Arial" panose="020B0604020202020204" pitchFamily="34" charset="0"/>
                          <a:ea typeface="宋体" panose="02010600030101010101" pitchFamily="2" charset="-122"/>
                        </a:rPr>
                        <a:t>Bergoz</a:t>
                      </a:r>
                      <a:endParaRPr lang="en-US" sz="1050" b="0" i="0" u="none" strike="noStrike" dirty="0">
                        <a:effectLst/>
                        <a:latin typeface="Arial" panose="020B0604020202020204" pitchFamily="34" charset="0"/>
                        <a:ea typeface="宋体" panose="02010600030101010101" pitchFamily="2" charset="-122"/>
                      </a:endParaRP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30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60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417641"/>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Cable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err="1">
                          <a:effectLst/>
                          <a:latin typeface="Arial" panose="020B0604020202020204" pitchFamily="34" charset="0"/>
                          <a:ea typeface="宋体" panose="02010600030101010101" pitchFamily="2" charset="-122"/>
                        </a:rPr>
                        <a:t>Bergoz</a:t>
                      </a:r>
                      <a:endParaRPr lang="en-US" sz="1050" b="0" i="0" u="none" strike="noStrike" dirty="0">
                        <a:effectLst/>
                        <a:latin typeface="Arial" panose="020B0604020202020204" pitchFamily="34" charset="0"/>
                        <a:ea typeface="宋体" panose="02010600030101010101" pitchFamily="2" charset="-122"/>
                      </a:endParaRP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9456428"/>
                  </a:ext>
                </a:extLst>
              </a:tr>
              <a:tr h="161008">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Bunch length monitor</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529971"/>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Streak camera</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altLang="zh-CN" sz="1050" b="0" i="0" u="none" strike="noStrike" dirty="0">
                          <a:effectLst/>
                          <a:latin typeface="Arial" panose="020B0604020202020204" pitchFamily="34" charset="0"/>
                          <a:ea typeface="+mn-ea"/>
                        </a:rPr>
                        <a:t>Hamamatsu</a:t>
                      </a:r>
                      <a:r>
                        <a:rPr lang="zh-CN" altLang="en-US" sz="1050" b="0" i="0" u="none" strike="noStrike" dirty="0">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2385938"/>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Optical platform</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altLang="zh-CN" sz="1050" b="0" i="0" u="none" strike="noStrike" dirty="0" err="1">
                          <a:effectLst/>
                          <a:latin typeface="Arial" panose="020B0604020202020204" pitchFamily="34" charset="0"/>
                          <a:ea typeface="宋体" panose="02010600030101010101" pitchFamily="2" charset="-122"/>
                        </a:rPr>
                        <a:t>Daheng</a:t>
                      </a:r>
                      <a:r>
                        <a:rPr lang="zh-CN" altLang="en-US" sz="1050" b="0" i="0" u="none" strike="noStrike" dirty="0">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80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160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2743909"/>
                  </a:ext>
                </a:extLst>
              </a:tr>
              <a:tr h="161008">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Beam profile monitor</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2586030"/>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X ray camera</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zh-CN" altLang="en-US" sz="1050" b="0" i="0" u="none" strike="noStrike" dirty="0">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50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100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393784"/>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Optical path and components</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altLang="zh-CN" sz="1050" b="0" i="0" u="none" strike="noStrike" dirty="0" err="1">
                          <a:effectLst/>
                          <a:latin typeface="Arial" panose="020B0604020202020204" pitchFamily="34" charset="0"/>
                          <a:ea typeface="宋体" panose="02010600030101010101" pitchFamily="2" charset="-122"/>
                        </a:rPr>
                        <a:t>Daheng</a:t>
                      </a:r>
                      <a:r>
                        <a:rPr lang="zh-CN" altLang="en-US" sz="1050" b="0" i="0" u="none" strike="noStrike" dirty="0">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100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200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9744855"/>
                  </a:ext>
                </a:extLst>
              </a:tr>
              <a:tr h="161008">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Beam loss monitor</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325824"/>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Optical fiber</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zh-CN" altLang="en-US" sz="1050" b="0" i="0" u="none" strike="noStrike" dirty="0">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670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2.7</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1809</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988193"/>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Read out electonics</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altLang="zh-CN" sz="1050" b="0" i="0" u="none" strike="noStrike" dirty="0">
                          <a:effectLst/>
                          <a:latin typeface="Arial" panose="020B0604020202020204" pitchFamily="34" charset="0"/>
                          <a:ea typeface="宋体" panose="02010600030101010101" pitchFamily="2" charset="-122"/>
                        </a:rPr>
                        <a:t>Self developed</a:t>
                      </a:r>
                      <a:r>
                        <a:rPr lang="zh-CN" altLang="en-US" sz="1050" b="0" i="0" u="none" strike="noStrike" dirty="0">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1340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1340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5486564"/>
                  </a:ext>
                </a:extLst>
              </a:tr>
              <a:tr h="161008">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Tune monitor</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endParaRPr lang="zh-CN" altLang="en-US" sz="1050" b="0" i="0" u="none" strike="noStrike">
                        <a:effectLst/>
                        <a:latin typeface="Times New Roman" panose="02020603050405020304" pitchFamily="18" charset="0"/>
                        <a:ea typeface="宋体" panose="02010600030101010101" pitchFamily="2" charset="-122"/>
                      </a:endParaRPr>
                    </a:p>
                  </a:txBody>
                  <a:tcPr marL="4447" marR="4447" marT="44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105020"/>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Electronics</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40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80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393809"/>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Power amplifier</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a:effectLst/>
                          <a:latin typeface="Arial" panose="020B0604020202020204" pitchFamily="34" charset="0"/>
                          <a:ea typeface="宋体" panose="02010600030101010101" pitchFamily="2" charset="-122"/>
                        </a:rPr>
                        <a:t>Bonn BSA</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8</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15</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120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3985493"/>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Kicker</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err="1">
                          <a:effectLst/>
                          <a:latin typeface="Arial" panose="020B0604020202020204" pitchFamily="34" charset="0"/>
                          <a:ea typeface="宋体" panose="02010600030101010101" pitchFamily="2" charset="-122"/>
                        </a:rPr>
                        <a:t>Stripline</a:t>
                      </a:r>
                      <a:endParaRPr lang="en-US" sz="1050" b="0" i="0" u="none" strike="noStrike" dirty="0">
                        <a:effectLst/>
                        <a:latin typeface="Arial" panose="020B0604020202020204" pitchFamily="34" charset="0"/>
                        <a:ea typeface="宋体" panose="02010600030101010101" pitchFamily="2" charset="-122"/>
                      </a:endParaRP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30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60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7616847"/>
                  </a:ext>
                </a:extLst>
              </a:tr>
              <a:tr h="161008">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Transverse feedback</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dirty="0">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5695674"/>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Electronics</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err="1">
                          <a:effectLst/>
                          <a:latin typeface="Arial" panose="020B0604020202020204" pitchFamily="34" charset="0"/>
                          <a:ea typeface="宋体" panose="02010600030101010101" pitchFamily="2" charset="-122"/>
                        </a:rPr>
                        <a:t>Dimtel</a:t>
                      </a:r>
                      <a:r>
                        <a:rPr lang="en-US" sz="1050" b="0" i="0" u="none" strike="noStrike" dirty="0">
                          <a:effectLst/>
                          <a:latin typeface="Arial" panose="020B0604020202020204" pitchFamily="34" charset="0"/>
                          <a:ea typeface="宋体" panose="02010600030101010101" pitchFamily="2" charset="-122"/>
                        </a:rPr>
                        <a:t> IGP  &amp; </a:t>
                      </a:r>
                      <a:r>
                        <a:rPr lang="en-US" sz="1050" b="0" i="0" u="none" strike="noStrike" dirty="0" err="1">
                          <a:effectLst/>
                          <a:latin typeface="Arial" panose="020B0604020202020204" pitchFamily="34" charset="0"/>
                          <a:ea typeface="宋体" panose="02010600030101010101" pitchFamily="2" charset="-122"/>
                        </a:rPr>
                        <a:t>Stripline</a:t>
                      </a:r>
                      <a:endParaRPr lang="en-US" sz="1050" b="0" i="0" u="none" strike="noStrike" dirty="0">
                        <a:effectLst/>
                        <a:latin typeface="Arial" panose="020B0604020202020204" pitchFamily="34" charset="0"/>
                        <a:ea typeface="宋体" panose="02010600030101010101" pitchFamily="2" charset="-122"/>
                      </a:endParaRP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4</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40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160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4073707"/>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Kicker</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a:effectLst/>
                          <a:latin typeface="Arial" panose="020B0604020202020204" pitchFamily="34" charset="0"/>
                          <a:ea typeface="宋体" panose="02010600030101010101" pitchFamily="2" charset="-122"/>
                        </a:rPr>
                        <a:t>Bonn BSA</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30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60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971587"/>
                  </a:ext>
                </a:extLst>
              </a:tr>
              <a:tr h="161008">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Longitudinal  feedback</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dirty="0">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334303"/>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Electronics</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err="1">
                          <a:effectLst/>
                          <a:latin typeface="Arial" panose="020B0604020202020204" pitchFamily="34" charset="0"/>
                          <a:ea typeface="宋体" panose="02010600030101010101" pitchFamily="2" charset="-122"/>
                        </a:rPr>
                        <a:t>Dimtel</a:t>
                      </a:r>
                      <a:r>
                        <a:rPr lang="en-US" sz="1050" b="0" i="0" u="none" strike="noStrike" dirty="0">
                          <a:effectLst/>
                          <a:latin typeface="Arial" panose="020B0604020202020204" pitchFamily="34" charset="0"/>
                          <a:ea typeface="宋体" panose="02010600030101010101" pitchFamily="2" charset="-122"/>
                        </a:rPr>
                        <a:t> IGP &amp; Pillbox cavity</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4</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60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240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7755553"/>
                  </a:ext>
                </a:extLst>
              </a:tr>
              <a:tr h="161008">
                <a:tc>
                  <a:txBody>
                    <a:bodyPr/>
                    <a:lstStyle/>
                    <a:p>
                      <a:pPr algn="l" fontAlgn="t"/>
                      <a:r>
                        <a:rPr lang="en-US" sz="1050" b="0" i="0" u="none" strike="noStrike">
                          <a:solidFill>
                            <a:srgbClr val="E26B0A"/>
                          </a:solidFill>
                          <a:effectLst/>
                          <a:latin typeface="Arial" panose="020B0604020202020204" pitchFamily="34" charset="0"/>
                          <a:ea typeface="宋体" panose="02010600030101010101" pitchFamily="2" charset="-122"/>
                        </a:rPr>
                        <a:t>Kicker</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50" b="0" i="0" u="none" strike="noStrike" dirty="0" err="1">
                          <a:effectLst/>
                          <a:latin typeface="Arial" panose="020B0604020202020204" pitchFamily="34" charset="0"/>
                          <a:ea typeface="宋体" panose="02010600030101010101" pitchFamily="2" charset="-122"/>
                        </a:rPr>
                        <a:t>Milmega</a:t>
                      </a:r>
                      <a:r>
                        <a:rPr lang="en-US" sz="1050" b="0" i="0" u="none" strike="noStrike" dirty="0">
                          <a:effectLst/>
                          <a:latin typeface="Arial" panose="020B0604020202020204" pitchFamily="34" charset="0"/>
                          <a:ea typeface="宋体" panose="02010600030101010101" pitchFamily="2" charset="-122"/>
                        </a:rPr>
                        <a:t> </a:t>
                      </a:r>
                    </a:p>
                  </a:txBody>
                  <a:tcPr marL="2000" marR="2000" marT="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100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200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6423314"/>
                  </a:ext>
                </a:extLst>
              </a:tr>
              <a:tr h="161008">
                <a:tc>
                  <a:txBody>
                    <a:bodyPr/>
                    <a:lstStyle/>
                    <a:p>
                      <a:pPr algn="l" fontAlgn="t"/>
                      <a:r>
                        <a:rPr lang="en-US" sz="1050" b="0" i="0" u="none" strike="noStrike">
                          <a:solidFill>
                            <a:srgbClr val="633EEA"/>
                          </a:solidFill>
                          <a:effectLst/>
                          <a:latin typeface="Arial" panose="020B0604020202020204" pitchFamily="34" charset="0"/>
                          <a:ea typeface="宋体" panose="02010600030101010101" pitchFamily="2" charset="-122"/>
                        </a:rPr>
                        <a:t>           Synchronous light extraction area</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050" b="0" i="0" u="none" strike="noStrike">
                          <a:effectLst/>
                          <a:latin typeface="Arial" panose="020B0604020202020204" pitchFamily="34" charset="0"/>
                          <a:ea typeface="宋体" panose="02010600030101010101" pitchFamily="2" charset="-122"/>
                        </a:rPr>
                        <a:t>　</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050" b="0" i="0" u="none" strike="noStrike">
                          <a:effectLst/>
                          <a:latin typeface="Arial" panose="020B0604020202020204" pitchFamily="34" charset="0"/>
                          <a:ea typeface="宋体" panose="02010600030101010101" pitchFamily="2" charset="-122"/>
                        </a:rPr>
                        <a:t>one</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2</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a:effectLst/>
                          <a:latin typeface="Arial" panose="020B0604020202020204" pitchFamily="34" charset="0"/>
                          <a:ea typeface="宋体" panose="02010600030101010101" pitchFamily="2" charset="-122"/>
                        </a:rPr>
                        <a:t>500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050" b="0" i="0" u="none" strike="noStrike" dirty="0">
                          <a:effectLst/>
                          <a:latin typeface="Arial" panose="020B0604020202020204" pitchFamily="34" charset="0"/>
                          <a:ea typeface="宋体" panose="02010600030101010101" pitchFamily="2" charset="-122"/>
                        </a:rPr>
                        <a:t>1000</a:t>
                      </a:r>
                    </a:p>
                  </a:txBody>
                  <a:tcPr marL="4447" marR="4447" marT="44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961057"/>
                  </a:ext>
                </a:extLst>
              </a:tr>
            </a:tbl>
          </a:graphicData>
        </a:graphic>
      </p:graphicFrame>
      <p:sp>
        <p:nvSpPr>
          <p:cNvPr id="3" name="标题 2">
            <a:extLst>
              <a:ext uri="{FF2B5EF4-FFF2-40B4-BE49-F238E27FC236}">
                <a16:creationId xmlns:a16="http://schemas.microsoft.com/office/drawing/2014/main" id="{79F4FE07-5AF1-48B7-8DB2-0966A7EFDCBF}"/>
              </a:ext>
            </a:extLst>
          </p:cNvPr>
          <p:cNvSpPr>
            <a:spLocks noGrp="1"/>
          </p:cNvSpPr>
          <p:nvPr>
            <p:ph type="title"/>
          </p:nvPr>
        </p:nvSpPr>
        <p:spPr/>
        <p:txBody>
          <a:bodyPr/>
          <a:lstStyle/>
          <a:p>
            <a:r>
              <a:rPr lang="en-US" altLang="zh-CN" dirty="0"/>
              <a:t>Cost of beam instrumentation in the booster</a:t>
            </a:r>
            <a:endParaRPr lang="zh-CN" altLang="en-US" dirty="0"/>
          </a:p>
        </p:txBody>
      </p:sp>
      <p:sp>
        <p:nvSpPr>
          <p:cNvPr id="4" name="页脚占位符 3">
            <a:extLst>
              <a:ext uri="{FF2B5EF4-FFF2-40B4-BE49-F238E27FC236}">
                <a16:creationId xmlns:a16="http://schemas.microsoft.com/office/drawing/2014/main" id="{8B8C1663-AFB2-4A37-98CD-8C4B6A651D52}"/>
              </a:ext>
            </a:extLst>
          </p:cNvPr>
          <p:cNvSpPr>
            <a:spLocks noGrp="1"/>
          </p:cNvSpPr>
          <p:nvPr>
            <p:ph type="ftr" sz="quarter" idx="11"/>
          </p:nvPr>
        </p:nvSpPr>
        <p:spPr>
          <a:xfrm>
            <a:off x="3575720" y="6458565"/>
            <a:ext cx="5040560" cy="354977"/>
          </a:xfrm>
        </p:spPr>
        <p:txBody>
          <a:bodyPr/>
          <a:lstStyle/>
          <a:p>
            <a:r>
              <a:rPr lang="en-US" altLang="zh-CN" dirty="0"/>
              <a:t>CEPC Accelerator TDR International Review</a:t>
            </a:r>
            <a:endParaRPr lang="zh-CN" altLang="en-US" dirty="0"/>
          </a:p>
        </p:txBody>
      </p:sp>
      <p:sp>
        <p:nvSpPr>
          <p:cNvPr id="5" name="灯片编号占位符 4">
            <a:extLst>
              <a:ext uri="{FF2B5EF4-FFF2-40B4-BE49-F238E27FC236}">
                <a16:creationId xmlns:a16="http://schemas.microsoft.com/office/drawing/2014/main" id="{F41727F8-7116-4045-ADDA-46B6FE262495}"/>
              </a:ext>
            </a:extLst>
          </p:cNvPr>
          <p:cNvSpPr>
            <a:spLocks noGrp="1"/>
          </p:cNvSpPr>
          <p:nvPr>
            <p:ph type="sldNum" sz="quarter" idx="12"/>
          </p:nvPr>
        </p:nvSpPr>
        <p:spPr/>
        <p:txBody>
          <a:bodyPr/>
          <a:lstStyle/>
          <a:p>
            <a:fld id="{F15E9139-A00B-4B2A-98A6-095DC08F1345}" type="slidenum">
              <a:rPr lang="zh-CN" altLang="en-US" smtClean="0"/>
              <a:pPr/>
              <a:t>14</a:t>
            </a:fld>
            <a:endParaRPr lang="zh-CN" altLang="en-US"/>
          </a:p>
        </p:txBody>
      </p:sp>
    </p:spTree>
    <p:extLst>
      <p:ext uri="{BB962C8B-B14F-4D97-AF65-F5344CB8AC3E}">
        <p14:creationId xmlns:p14="http://schemas.microsoft.com/office/powerpoint/2010/main" val="3096131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内容占位符 6">
            <a:extLst>
              <a:ext uri="{FF2B5EF4-FFF2-40B4-BE49-F238E27FC236}">
                <a16:creationId xmlns:a16="http://schemas.microsoft.com/office/drawing/2014/main" id="{BAEB2677-297B-4B2B-826A-6FC2FBBBA3CC}"/>
              </a:ext>
            </a:extLst>
          </p:cNvPr>
          <p:cNvGraphicFramePr>
            <a:graphicFrameLocks noGrp="1"/>
          </p:cNvGraphicFramePr>
          <p:nvPr>
            <p:ph idx="1"/>
            <p:extLst>
              <p:ext uri="{D42A27DB-BD31-4B8C-83A1-F6EECF244321}">
                <p14:modId xmlns:p14="http://schemas.microsoft.com/office/powerpoint/2010/main" val="2306321279"/>
              </p:ext>
            </p:extLst>
          </p:nvPr>
        </p:nvGraphicFramePr>
        <p:xfrm>
          <a:off x="577755" y="1114567"/>
          <a:ext cx="10420444" cy="3576630"/>
        </p:xfrm>
        <a:graphic>
          <a:graphicData uri="http://schemas.openxmlformats.org/drawingml/2006/table">
            <a:tbl>
              <a:tblPr/>
              <a:tblGrid>
                <a:gridCol w="4454335">
                  <a:extLst>
                    <a:ext uri="{9D8B030D-6E8A-4147-A177-3AD203B41FA5}">
                      <a16:colId xmlns:a16="http://schemas.microsoft.com/office/drawing/2014/main" val="686141787"/>
                    </a:ext>
                  </a:extLst>
                </a:gridCol>
                <a:gridCol w="1768236">
                  <a:extLst>
                    <a:ext uri="{9D8B030D-6E8A-4147-A177-3AD203B41FA5}">
                      <a16:colId xmlns:a16="http://schemas.microsoft.com/office/drawing/2014/main" val="3266072942"/>
                    </a:ext>
                  </a:extLst>
                </a:gridCol>
                <a:gridCol w="688397">
                  <a:extLst>
                    <a:ext uri="{9D8B030D-6E8A-4147-A177-3AD203B41FA5}">
                      <a16:colId xmlns:a16="http://schemas.microsoft.com/office/drawing/2014/main" val="3823013389"/>
                    </a:ext>
                  </a:extLst>
                </a:gridCol>
                <a:gridCol w="863871">
                  <a:extLst>
                    <a:ext uri="{9D8B030D-6E8A-4147-A177-3AD203B41FA5}">
                      <a16:colId xmlns:a16="http://schemas.microsoft.com/office/drawing/2014/main" val="3027565672"/>
                    </a:ext>
                  </a:extLst>
                </a:gridCol>
                <a:gridCol w="971855">
                  <a:extLst>
                    <a:ext uri="{9D8B030D-6E8A-4147-A177-3AD203B41FA5}">
                      <a16:colId xmlns:a16="http://schemas.microsoft.com/office/drawing/2014/main" val="1721387214"/>
                    </a:ext>
                  </a:extLst>
                </a:gridCol>
                <a:gridCol w="1673750">
                  <a:extLst>
                    <a:ext uri="{9D8B030D-6E8A-4147-A177-3AD203B41FA5}">
                      <a16:colId xmlns:a16="http://schemas.microsoft.com/office/drawing/2014/main" val="2939084331"/>
                    </a:ext>
                  </a:extLst>
                </a:gridCol>
              </a:tblGrid>
              <a:tr h="432524">
                <a:tc>
                  <a:txBody>
                    <a:bodyPr/>
                    <a:lstStyle/>
                    <a:p>
                      <a:pPr algn="ctr" fontAlgn="t"/>
                      <a:r>
                        <a:rPr lang="en-US" sz="1100" b="0" i="0" u="none" strike="noStrike" dirty="0">
                          <a:effectLst/>
                          <a:latin typeface="Arial" panose="020B0604020202020204" pitchFamily="34" charset="0"/>
                          <a:ea typeface="宋体" panose="02010600030101010101" pitchFamily="2" charset="-122"/>
                        </a:rPr>
                        <a:t>Element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effectLst/>
                          <a:latin typeface="Arial" panose="020B0604020202020204" pitchFamily="34" charset="0"/>
                          <a:ea typeface="宋体" panose="02010600030101010101" pitchFamily="2" charset="-122"/>
                        </a:rPr>
                        <a:t>Type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effectLst/>
                          <a:latin typeface="Arial" panose="020B0604020202020204" pitchFamily="34" charset="0"/>
                          <a:ea typeface="宋体" panose="02010600030101010101" pitchFamily="2" charset="-122"/>
                        </a:rPr>
                        <a:t>Unit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effectLst/>
                          <a:latin typeface="Arial" panose="020B0604020202020204" pitchFamily="34" charset="0"/>
                          <a:ea typeface="宋体" panose="02010600030101010101" pitchFamily="2" charset="-122"/>
                        </a:rPr>
                        <a:t>Number</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effectLst/>
                          <a:latin typeface="Arial" panose="020B0604020202020204" pitchFamily="34" charset="0"/>
                          <a:ea typeface="宋体" panose="02010600030101010101" pitchFamily="2" charset="-122"/>
                        </a:rPr>
                        <a:t>Unit price (10,000 Yuan)</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effectLst/>
                          <a:latin typeface="Arial" panose="020B0604020202020204" pitchFamily="34" charset="0"/>
                          <a:ea typeface="宋体" panose="02010600030101010101" pitchFamily="2" charset="-122"/>
                        </a:rPr>
                        <a:t>Total Price (10,000 Yuan)</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60069"/>
                  </a:ext>
                </a:extLst>
              </a:tr>
              <a:tr h="363596">
                <a:tc>
                  <a:txBody>
                    <a:bodyPr/>
                    <a:lstStyle/>
                    <a:p>
                      <a:pPr algn="l" fontAlgn="t"/>
                      <a:r>
                        <a:rPr lang="en-US" sz="1100" b="0" i="0" u="none" strike="noStrike" dirty="0">
                          <a:solidFill>
                            <a:srgbClr val="633EEA"/>
                          </a:solidFill>
                          <a:effectLst/>
                          <a:latin typeface="Arial" panose="020B0604020202020204" pitchFamily="34" charset="0"/>
                          <a:ea typeface="宋体" panose="02010600030101010101" pitchFamily="2" charset="-122"/>
                        </a:rPr>
                        <a:t>           Total cost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altLang="zh-CN" sz="1100" b="0" i="0" u="none" strike="noStrike" dirty="0">
                          <a:effectLst/>
                          <a:latin typeface="Arial" panose="020B0604020202020204" pitchFamily="34" charset="0"/>
                          <a:ea typeface="宋体" panose="02010600030101010101" pitchFamily="2" charset="-122"/>
                        </a:rPr>
                        <a:t>5010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2906472"/>
                  </a:ext>
                </a:extLst>
              </a:tr>
              <a:tr h="278051">
                <a:tc>
                  <a:txBody>
                    <a:bodyPr/>
                    <a:lstStyle/>
                    <a:p>
                      <a:pPr algn="l" fontAlgn="t"/>
                      <a:r>
                        <a:rPr lang="en-US" sz="1100" b="0" i="0" u="none" strike="noStrike" dirty="0">
                          <a:solidFill>
                            <a:srgbClr val="E26B0A"/>
                          </a:solidFill>
                          <a:effectLst/>
                          <a:latin typeface="Arial" panose="020B0604020202020204" pitchFamily="34" charset="0"/>
                          <a:ea typeface="宋体" panose="02010600030101010101" pitchFamily="2" charset="-122"/>
                        </a:rPr>
                        <a:t>               Beam position monitor</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1100" b="0" i="0" u="none" strike="noStrike">
                        <a:solidFill>
                          <a:srgbClr val="FF0000"/>
                        </a:solidFill>
                        <a:effectLst/>
                        <a:latin typeface="Times New Roman" panose="02020603050405020304" pitchFamily="18" charset="0"/>
                        <a:ea typeface="宋体" panose="02010600030101010101" pitchFamily="2" charset="-122"/>
                      </a:endParaRPr>
                    </a:p>
                  </a:txBody>
                  <a:tcPr marL="6350" marR="6350" marT="6350"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1100" b="0" i="0" u="none" strike="noStrike">
                        <a:solidFill>
                          <a:srgbClr val="FF0000"/>
                        </a:solidFill>
                        <a:effectLst/>
                        <a:latin typeface="Times New Roman" panose="02020603050405020304" pitchFamily="18" charset="0"/>
                        <a:ea typeface="宋体" panose="02010600030101010101" pitchFamily="2" charset="-122"/>
                      </a:endParaRPr>
                    </a:p>
                  </a:txBody>
                  <a:tcPr marL="6350" marR="6350" marT="635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dirty="0">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1541845"/>
                  </a:ext>
                </a:extLst>
              </a:tr>
              <a:tr h="278051">
                <a:tc>
                  <a:txBody>
                    <a:bodyPr/>
                    <a:lstStyle/>
                    <a:p>
                      <a:pPr algn="l" fontAlgn="t"/>
                      <a:r>
                        <a:rPr lang="en-US" sz="1100" b="0" i="0" u="none" strike="noStrike">
                          <a:solidFill>
                            <a:srgbClr val="7030A0"/>
                          </a:solidFill>
                          <a:effectLst/>
                          <a:latin typeface="Arial" panose="020B0604020202020204" pitchFamily="34" charset="0"/>
                          <a:ea typeface="宋体" panose="02010600030101010101" pitchFamily="2" charset="-122"/>
                        </a:rPr>
                        <a:t>Pick-ups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effectLst/>
                          <a:latin typeface="Arial" panose="020B0604020202020204" pitchFamily="34" charset="0"/>
                          <a:ea typeface="宋体" panose="02010600030101010101" pitchFamily="2" charset="-122"/>
                        </a:rPr>
                        <a:t>Striple line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100" b="0" i="0" u="none" strike="noStrike">
                          <a:effectLst/>
                          <a:latin typeface="Arial" panose="020B0604020202020204" pitchFamily="34" charset="0"/>
                          <a:ea typeface="宋体" panose="02010600030101010101" pitchFamily="2" charset="-122"/>
                        </a:rPr>
                        <a:t>one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150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2</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300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7873275"/>
                  </a:ext>
                </a:extLst>
              </a:tr>
              <a:tr h="278051">
                <a:tc>
                  <a:txBody>
                    <a:bodyPr/>
                    <a:lstStyle/>
                    <a:p>
                      <a:pPr algn="l" fontAlgn="t"/>
                      <a:r>
                        <a:rPr lang="en-US" sz="1100" b="0" i="0" u="none" strike="noStrike">
                          <a:solidFill>
                            <a:srgbClr val="7030A0"/>
                          </a:solidFill>
                          <a:effectLst/>
                          <a:latin typeface="Arial" panose="020B0604020202020204" pitchFamily="34" charset="0"/>
                          <a:ea typeface="宋体" panose="02010600030101010101" pitchFamily="2" charset="-122"/>
                        </a:rPr>
                        <a:t>Cable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effectLst/>
                          <a:latin typeface="Arial" panose="020B0604020202020204" pitchFamily="34" charset="0"/>
                          <a:ea typeface="宋体" panose="02010600030101010101" pitchFamily="2" charset="-122"/>
                        </a:rPr>
                        <a:t>LMR-400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100" b="0" i="0" u="none" strike="noStrike">
                          <a:effectLst/>
                          <a:latin typeface="Arial" panose="020B0604020202020204" pitchFamily="34" charset="0"/>
                          <a:ea typeface="宋体" panose="02010600030101010101" pitchFamily="2" charset="-122"/>
                        </a:rPr>
                        <a:t>one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750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1</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750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5892531"/>
                  </a:ext>
                </a:extLst>
              </a:tr>
              <a:tr h="278051">
                <a:tc>
                  <a:txBody>
                    <a:bodyPr/>
                    <a:lstStyle/>
                    <a:p>
                      <a:pPr algn="l" fontAlgn="t"/>
                      <a:r>
                        <a:rPr lang="en-US" sz="1100" b="0" i="0" u="none" strike="noStrike" dirty="0">
                          <a:solidFill>
                            <a:srgbClr val="7030A0"/>
                          </a:solidFill>
                          <a:effectLst/>
                          <a:latin typeface="Arial" panose="020B0604020202020204" pitchFamily="34" charset="0"/>
                          <a:ea typeface="宋体" panose="02010600030101010101" pitchFamily="2" charset="-122"/>
                        </a:rPr>
                        <a:t>Electronics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100" b="0" i="0" u="none" strike="noStrike">
                          <a:effectLst/>
                          <a:latin typeface="Arial" panose="020B0604020202020204" pitchFamily="34" charset="0"/>
                          <a:ea typeface="宋体" panose="02010600030101010101" pitchFamily="2" charset="-122"/>
                        </a:rPr>
                        <a:t>one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150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6</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900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0166562"/>
                  </a:ext>
                </a:extLst>
              </a:tr>
              <a:tr h="278051">
                <a:tc>
                  <a:txBody>
                    <a:bodyPr/>
                    <a:lstStyle/>
                    <a:p>
                      <a:pPr algn="l" fontAlgn="t"/>
                      <a:r>
                        <a:rPr lang="en-US" sz="1100" b="0" i="0" u="none" strike="noStrike">
                          <a:solidFill>
                            <a:srgbClr val="E26B0A"/>
                          </a:solidFill>
                          <a:effectLst/>
                          <a:latin typeface="Arial" panose="020B0604020202020204" pitchFamily="34" charset="0"/>
                          <a:ea typeface="宋体" panose="02010600030101010101" pitchFamily="2" charset="-122"/>
                        </a:rPr>
                        <a:t>               Bunch charge monitor</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1100" b="0" i="0" u="none" strike="noStrike">
                        <a:solidFill>
                          <a:srgbClr val="FF0000"/>
                        </a:solidFill>
                        <a:effectLst/>
                        <a:latin typeface="Times New Roman" panose="02020603050405020304" pitchFamily="18" charset="0"/>
                        <a:ea typeface="宋体" panose="02010600030101010101" pitchFamily="2" charset="-122"/>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9567892"/>
                  </a:ext>
                </a:extLst>
              </a:tr>
              <a:tr h="278051">
                <a:tc>
                  <a:txBody>
                    <a:bodyPr/>
                    <a:lstStyle/>
                    <a:p>
                      <a:pPr algn="l" fontAlgn="t"/>
                      <a:r>
                        <a:rPr lang="en-US" sz="1100" b="0" i="0" u="none" strike="noStrike">
                          <a:solidFill>
                            <a:srgbClr val="7030A0"/>
                          </a:solidFill>
                          <a:effectLst/>
                          <a:latin typeface="Arial" panose="020B0604020202020204" pitchFamily="34" charset="0"/>
                          <a:ea typeface="宋体" panose="02010600030101010101" pitchFamily="2" charset="-122"/>
                        </a:rPr>
                        <a:t>ICT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effectLst/>
                          <a:latin typeface="Arial" panose="020B0604020202020204" pitchFamily="34" charset="0"/>
                          <a:ea typeface="宋体" panose="02010600030101010101" pitchFamily="2" charset="-122"/>
                        </a:rPr>
                        <a:t>Bergoz</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100" b="0" i="0" u="none" strike="noStrike">
                          <a:effectLst/>
                          <a:latin typeface="Arial" panose="020B0604020202020204" pitchFamily="34" charset="0"/>
                          <a:ea typeface="宋体" panose="02010600030101010101" pitchFamily="2" charset="-122"/>
                        </a:rPr>
                        <a:t>one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63</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30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1890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9943319"/>
                  </a:ext>
                </a:extLst>
              </a:tr>
              <a:tr h="278051">
                <a:tc>
                  <a:txBody>
                    <a:bodyPr/>
                    <a:lstStyle/>
                    <a:p>
                      <a:pPr algn="l" fontAlgn="t"/>
                      <a:r>
                        <a:rPr lang="en-US" sz="1100" b="0" i="0" u="none" strike="noStrike" dirty="0">
                          <a:solidFill>
                            <a:srgbClr val="7030A0"/>
                          </a:solidFill>
                          <a:effectLst/>
                          <a:latin typeface="Arial" panose="020B0604020202020204" pitchFamily="34" charset="0"/>
                          <a:ea typeface="宋体" panose="02010600030101010101" pitchFamily="2" charset="-122"/>
                        </a:rPr>
                        <a:t>Electronics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effectLst/>
                          <a:latin typeface="Arial" panose="020B0604020202020204" pitchFamily="34" charset="0"/>
                          <a:ea typeface="宋体" panose="02010600030101010101" pitchFamily="2" charset="-122"/>
                        </a:rPr>
                        <a:t>Bergoz</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100" b="0" i="0" u="none" strike="noStrike">
                          <a:effectLst/>
                          <a:latin typeface="Arial" panose="020B0604020202020204" pitchFamily="34" charset="0"/>
                          <a:ea typeface="宋体" panose="02010600030101010101" pitchFamily="2" charset="-122"/>
                        </a:rPr>
                        <a:t>one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63</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10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630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344953"/>
                  </a:ext>
                </a:extLst>
              </a:tr>
              <a:tr h="278051">
                <a:tc>
                  <a:txBody>
                    <a:bodyPr/>
                    <a:lstStyle/>
                    <a:p>
                      <a:pPr algn="l" fontAlgn="t"/>
                      <a:r>
                        <a:rPr lang="en-US" sz="1100" b="0" i="0" u="none" strike="noStrike">
                          <a:solidFill>
                            <a:srgbClr val="E26B0A"/>
                          </a:solidFill>
                          <a:effectLst/>
                          <a:latin typeface="Arial" panose="020B0604020202020204" pitchFamily="34" charset="0"/>
                          <a:ea typeface="宋体" panose="02010600030101010101" pitchFamily="2" charset="-122"/>
                        </a:rPr>
                        <a:t>               Beam profile monitor</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1154384"/>
                  </a:ext>
                </a:extLst>
              </a:tr>
              <a:tr h="278051">
                <a:tc>
                  <a:txBody>
                    <a:bodyPr/>
                    <a:lstStyle/>
                    <a:p>
                      <a:pPr algn="l" fontAlgn="t"/>
                      <a:r>
                        <a:rPr lang="en-US" sz="1100" b="0" i="0" u="none" strike="noStrike">
                          <a:solidFill>
                            <a:srgbClr val="7030A0"/>
                          </a:solidFill>
                          <a:effectLst/>
                          <a:latin typeface="Arial" panose="020B0604020202020204" pitchFamily="34" charset="0"/>
                          <a:ea typeface="宋体" panose="02010600030101010101" pitchFamily="2" charset="-122"/>
                        </a:rPr>
                        <a:t>Mechanical part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100" b="0" i="0" u="none" strike="noStrike">
                          <a:effectLst/>
                          <a:latin typeface="Arial" panose="020B0604020202020204" pitchFamily="34" charset="0"/>
                          <a:ea typeface="宋体" panose="02010600030101010101" pitchFamily="2" charset="-122"/>
                        </a:rPr>
                        <a:t>one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30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10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300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1604759"/>
                  </a:ext>
                </a:extLst>
              </a:tr>
              <a:tr h="278051">
                <a:tc>
                  <a:txBody>
                    <a:bodyPr/>
                    <a:lstStyle/>
                    <a:p>
                      <a:pPr algn="l" fontAlgn="t"/>
                      <a:r>
                        <a:rPr lang="en-US" sz="1100" b="0" i="0" u="none" strike="noStrike" dirty="0">
                          <a:solidFill>
                            <a:srgbClr val="7030A0"/>
                          </a:solidFill>
                          <a:effectLst/>
                          <a:latin typeface="Arial" panose="020B0604020202020204" pitchFamily="34" charset="0"/>
                          <a:ea typeface="宋体" panose="02010600030101010101" pitchFamily="2" charset="-122"/>
                        </a:rPr>
                        <a:t>Control unit and read out electronics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100" b="0" i="0" u="none" strike="noStrike">
                          <a:effectLst/>
                          <a:latin typeface="Arial" panose="020B0604020202020204" pitchFamily="34" charset="0"/>
                          <a:ea typeface="宋体" panose="02010600030101010101" pitchFamily="2" charset="-122"/>
                        </a:rPr>
                        <a:t>one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30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8</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dirty="0">
                          <a:effectLst/>
                          <a:latin typeface="Arial" panose="020B0604020202020204" pitchFamily="34" charset="0"/>
                          <a:ea typeface="宋体" panose="02010600030101010101" pitchFamily="2" charset="-122"/>
                        </a:rPr>
                        <a:t>240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1982591"/>
                  </a:ext>
                </a:extLst>
              </a:tr>
            </a:tbl>
          </a:graphicData>
        </a:graphic>
      </p:graphicFrame>
      <p:sp>
        <p:nvSpPr>
          <p:cNvPr id="3" name="标题 2">
            <a:extLst>
              <a:ext uri="{FF2B5EF4-FFF2-40B4-BE49-F238E27FC236}">
                <a16:creationId xmlns:a16="http://schemas.microsoft.com/office/drawing/2014/main" id="{9B00ACBB-8491-4D70-B3C4-C8CE6679F401}"/>
              </a:ext>
            </a:extLst>
          </p:cNvPr>
          <p:cNvSpPr>
            <a:spLocks noGrp="1"/>
          </p:cNvSpPr>
          <p:nvPr>
            <p:ph type="title"/>
          </p:nvPr>
        </p:nvSpPr>
        <p:spPr/>
        <p:txBody>
          <a:bodyPr/>
          <a:lstStyle/>
          <a:p>
            <a:r>
              <a:rPr lang="en-US" altLang="zh-CN" dirty="0"/>
              <a:t> Cost of beam instrumentation in </a:t>
            </a:r>
            <a:r>
              <a:rPr lang="en-US" altLang="zh-CN" dirty="0" err="1"/>
              <a:t>linac</a:t>
            </a:r>
            <a:endParaRPr lang="zh-CN" altLang="en-US" dirty="0"/>
          </a:p>
        </p:txBody>
      </p:sp>
      <p:sp>
        <p:nvSpPr>
          <p:cNvPr id="4" name="页脚占位符 3">
            <a:extLst>
              <a:ext uri="{FF2B5EF4-FFF2-40B4-BE49-F238E27FC236}">
                <a16:creationId xmlns:a16="http://schemas.microsoft.com/office/drawing/2014/main" id="{EFC68F74-3615-4069-9400-BDBB055E8881}"/>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E6AF9E71-AB9F-42E1-BFDA-9A41768C0133}"/>
              </a:ext>
            </a:extLst>
          </p:cNvPr>
          <p:cNvSpPr>
            <a:spLocks noGrp="1"/>
          </p:cNvSpPr>
          <p:nvPr>
            <p:ph type="sldNum" sz="quarter" idx="12"/>
          </p:nvPr>
        </p:nvSpPr>
        <p:spPr/>
        <p:txBody>
          <a:bodyPr/>
          <a:lstStyle/>
          <a:p>
            <a:fld id="{F15E9139-A00B-4B2A-98A6-095DC08F1345}" type="slidenum">
              <a:rPr lang="zh-CN" altLang="en-US" smtClean="0"/>
              <a:pPr/>
              <a:t>15</a:t>
            </a:fld>
            <a:endParaRPr lang="zh-CN" altLang="en-US"/>
          </a:p>
        </p:txBody>
      </p:sp>
    </p:spTree>
    <p:extLst>
      <p:ext uri="{BB962C8B-B14F-4D97-AF65-F5344CB8AC3E}">
        <p14:creationId xmlns:p14="http://schemas.microsoft.com/office/powerpoint/2010/main" val="3140731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A93901D-DAAD-4741-AE7C-238039C2844A}"/>
              </a:ext>
            </a:extLst>
          </p:cNvPr>
          <p:cNvSpPr>
            <a:spLocks noGrp="1"/>
          </p:cNvSpPr>
          <p:nvPr>
            <p:ph type="title"/>
          </p:nvPr>
        </p:nvSpPr>
        <p:spPr/>
        <p:txBody>
          <a:bodyPr/>
          <a:lstStyle/>
          <a:p>
            <a:r>
              <a:rPr lang="en-US" altLang="zh-CN" dirty="0"/>
              <a:t>Cost of beam instrumentation in damping ring</a:t>
            </a:r>
            <a:endParaRPr lang="zh-CN" altLang="en-US" dirty="0"/>
          </a:p>
        </p:txBody>
      </p:sp>
      <p:sp>
        <p:nvSpPr>
          <p:cNvPr id="4" name="页脚占位符 3">
            <a:extLst>
              <a:ext uri="{FF2B5EF4-FFF2-40B4-BE49-F238E27FC236}">
                <a16:creationId xmlns:a16="http://schemas.microsoft.com/office/drawing/2014/main" id="{33287EF3-3A4A-4863-B9DF-4967C0D62A9C}"/>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F496672F-4EB6-40C8-8CB4-A2F2FCEAC3F9}"/>
              </a:ext>
            </a:extLst>
          </p:cNvPr>
          <p:cNvSpPr>
            <a:spLocks noGrp="1"/>
          </p:cNvSpPr>
          <p:nvPr>
            <p:ph type="sldNum" sz="quarter" idx="12"/>
          </p:nvPr>
        </p:nvSpPr>
        <p:spPr/>
        <p:txBody>
          <a:bodyPr/>
          <a:lstStyle/>
          <a:p>
            <a:fld id="{F15E9139-A00B-4B2A-98A6-095DC08F1345}" type="slidenum">
              <a:rPr lang="zh-CN" altLang="en-US" smtClean="0"/>
              <a:pPr/>
              <a:t>16</a:t>
            </a:fld>
            <a:endParaRPr lang="zh-CN" altLang="en-US"/>
          </a:p>
        </p:txBody>
      </p:sp>
      <p:graphicFrame>
        <p:nvGraphicFramePr>
          <p:cNvPr id="11" name="内容占位符 10">
            <a:extLst>
              <a:ext uri="{FF2B5EF4-FFF2-40B4-BE49-F238E27FC236}">
                <a16:creationId xmlns:a16="http://schemas.microsoft.com/office/drawing/2014/main" id="{93CDC879-0A48-409E-AD1C-40A5E32B9A41}"/>
              </a:ext>
            </a:extLst>
          </p:cNvPr>
          <p:cNvGraphicFramePr>
            <a:graphicFrameLocks noGrp="1"/>
          </p:cNvGraphicFramePr>
          <p:nvPr>
            <p:ph idx="1"/>
            <p:extLst>
              <p:ext uri="{D42A27DB-BD31-4B8C-83A1-F6EECF244321}">
                <p14:modId xmlns:p14="http://schemas.microsoft.com/office/powerpoint/2010/main" val="3965664665"/>
              </p:ext>
            </p:extLst>
          </p:nvPr>
        </p:nvGraphicFramePr>
        <p:xfrm>
          <a:off x="317574" y="1396621"/>
          <a:ext cx="10896336" cy="3650140"/>
        </p:xfrm>
        <a:graphic>
          <a:graphicData uri="http://schemas.openxmlformats.org/drawingml/2006/table">
            <a:tbl>
              <a:tblPr/>
              <a:tblGrid>
                <a:gridCol w="4416310">
                  <a:extLst>
                    <a:ext uri="{9D8B030D-6E8A-4147-A177-3AD203B41FA5}">
                      <a16:colId xmlns:a16="http://schemas.microsoft.com/office/drawing/2014/main" val="678098496"/>
                    </a:ext>
                  </a:extLst>
                </a:gridCol>
                <a:gridCol w="1367820">
                  <a:extLst>
                    <a:ext uri="{9D8B030D-6E8A-4147-A177-3AD203B41FA5}">
                      <a16:colId xmlns:a16="http://schemas.microsoft.com/office/drawing/2014/main" val="257206544"/>
                    </a:ext>
                  </a:extLst>
                </a:gridCol>
                <a:gridCol w="746077">
                  <a:extLst>
                    <a:ext uri="{9D8B030D-6E8A-4147-A177-3AD203B41FA5}">
                      <a16:colId xmlns:a16="http://schemas.microsoft.com/office/drawing/2014/main" val="3748449353"/>
                    </a:ext>
                  </a:extLst>
                </a:gridCol>
                <a:gridCol w="736980">
                  <a:extLst>
                    <a:ext uri="{9D8B030D-6E8A-4147-A177-3AD203B41FA5}">
                      <a16:colId xmlns:a16="http://schemas.microsoft.com/office/drawing/2014/main" val="1649964796"/>
                    </a:ext>
                  </a:extLst>
                </a:gridCol>
                <a:gridCol w="1828800">
                  <a:extLst>
                    <a:ext uri="{9D8B030D-6E8A-4147-A177-3AD203B41FA5}">
                      <a16:colId xmlns:a16="http://schemas.microsoft.com/office/drawing/2014/main" val="3975852250"/>
                    </a:ext>
                  </a:extLst>
                </a:gridCol>
                <a:gridCol w="1800349">
                  <a:extLst>
                    <a:ext uri="{9D8B030D-6E8A-4147-A177-3AD203B41FA5}">
                      <a16:colId xmlns:a16="http://schemas.microsoft.com/office/drawing/2014/main" val="1264947476"/>
                    </a:ext>
                  </a:extLst>
                </a:gridCol>
              </a:tblGrid>
              <a:tr h="390091">
                <a:tc>
                  <a:txBody>
                    <a:bodyPr/>
                    <a:lstStyle/>
                    <a:p>
                      <a:pPr algn="ctr" fontAlgn="t"/>
                      <a:r>
                        <a:rPr lang="en-US" sz="1100" b="0" i="0" u="none" strike="noStrike">
                          <a:effectLst/>
                          <a:latin typeface="Arial" panose="020B0604020202020204" pitchFamily="34" charset="0"/>
                          <a:ea typeface="宋体" panose="02010600030101010101" pitchFamily="2" charset="-122"/>
                        </a:rPr>
                        <a:t>WBS Element Title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effectLst/>
                          <a:latin typeface="Arial" panose="020B0604020202020204" pitchFamily="34" charset="0"/>
                          <a:ea typeface="宋体" panose="02010600030101010101" pitchFamily="2" charset="-122"/>
                        </a:rPr>
                        <a:t>Type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effectLst/>
                          <a:latin typeface="Arial" panose="020B0604020202020204" pitchFamily="34" charset="0"/>
                          <a:ea typeface="宋体" panose="02010600030101010101" pitchFamily="2" charset="-122"/>
                        </a:rPr>
                        <a:t>Unit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effectLst/>
                          <a:latin typeface="Arial" panose="020B0604020202020204" pitchFamily="34" charset="0"/>
                          <a:ea typeface="宋体" panose="02010600030101010101" pitchFamily="2" charset="-122"/>
                        </a:rPr>
                        <a:t>Number</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effectLst/>
                          <a:latin typeface="Arial" panose="020B0604020202020204" pitchFamily="34" charset="0"/>
                          <a:ea typeface="宋体" panose="02010600030101010101" pitchFamily="2" charset="-122"/>
                        </a:rPr>
                        <a:t>Unit price (10,000 Yuan)</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effectLst/>
                          <a:latin typeface="Arial" panose="020B0604020202020204" pitchFamily="34" charset="0"/>
                          <a:ea typeface="宋体" panose="02010600030101010101" pitchFamily="2" charset="-122"/>
                        </a:rPr>
                        <a:t>Total Price (10,000 Yuan)</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5660960"/>
                  </a:ext>
                </a:extLst>
              </a:tr>
              <a:tr h="250773">
                <a:tc>
                  <a:txBody>
                    <a:bodyPr/>
                    <a:lstStyle/>
                    <a:p>
                      <a:pPr algn="l" fontAlgn="t"/>
                      <a:r>
                        <a:rPr lang="en-US" sz="1100" b="0" i="0" u="none" strike="noStrike" dirty="0">
                          <a:solidFill>
                            <a:srgbClr val="633EEA"/>
                          </a:solidFill>
                          <a:effectLst/>
                          <a:latin typeface="Arial" panose="020B0604020202020204" pitchFamily="34" charset="0"/>
                          <a:ea typeface="宋体" panose="02010600030101010101" pitchFamily="2" charset="-122"/>
                        </a:rPr>
                        <a:t>           Total cost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altLang="zh-CN" sz="1100" b="0" i="0" u="none" strike="noStrike" dirty="0">
                          <a:effectLst/>
                          <a:latin typeface="Arial" panose="020B0604020202020204" pitchFamily="34" charset="0"/>
                          <a:ea typeface="宋体" panose="02010600030101010101" pitchFamily="2" charset="-122"/>
                        </a:rPr>
                        <a:t>760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4009854"/>
                  </a:ext>
                </a:extLst>
              </a:tr>
              <a:tr h="250773">
                <a:tc>
                  <a:txBody>
                    <a:bodyPr/>
                    <a:lstStyle/>
                    <a:p>
                      <a:pPr algn="l" fontAlgn="t"/>
                      <a:r>
                        <a:rPr lang="en-US" sz="1100" b="0" i="0" u="none" strike="noStrike">
                          <a:solidFill>
                            <a:srgbClr val="E26B0A"/>
                          </a:solidFill>
                          <a:effectLst/>
                          <a:latin typeface="Arial" panose="020B0604020202020204" pitchFamily="34" charset="0"/>
                          <a:ea typeface="宋体" panose="02010600030101010101" pitchFamily="2" charset="-122"/>
                        </a:rPr>
                        <a:t>               Beam position monitor</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dirty="0">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453049"/>
                  </a:ext>
                </a:extLst>
              </a:tr>
              <a:tr h="250773">
                <a:tc>
                  <a:txBody>
                    <a:bodyPr/>
                    <a:lstStyle/>
                    <a:p>
                      <a:pPr algn="l" fontAlgn="t"/>
                      <a:r>
                        <a:rPr lang="en-US" sz="1100" b="0" i="0" u="none" strike="noStrike">
                          <a:solidFill>
                            <a:srgbClr val="9900FF"/>
                          </a:solidFill>
                          <a:effectLst/>
                          <a:latin typeface="Arial" panose="020B0604020202020204" pitchFamily="34" charset="0"/>
                          <a:ea typeface="宋体" panose="02010600030101010101" pitchFamily="2" charset="-122"/>
                        </a:rPr>
                        <a:t>Pick-ups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100" b="0" i="0" u="none" strike="noStrike">
                          <a:effectLst/>
                          <a:latin typeface="Arial" panose="020B0604020202020204" pitchFamily="34" charset="0"/>
                          <a:ea typeface="宋体" panose="02010600030101010101" pitchFamily="2" charset="-122"/>
                        </a:rPr>
                        <a:t>Button</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100" b="0" i="0" u="none" strike="noStrike">
                          <a:effectLst/>
                          <a:latin typeface="Arial" panose="020B0604020202020204" pitchFamily="34" charset="0"/>
                          <a:ea typeface="宋体" panose="02010600030101010101" pitchFamily="2" charset="-122"/>
                        </a:rPr>
                        <a:t>one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40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2</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80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956854"/>
                  </a:ext>
                </a:extLst>
              </a:tr>
              <a:tr h="250773">
                <a:tc>
                  <a:txBody>
                    <a:bodyPr/>
                    <a:lstStyle/>
                    <a:p>
                      <a:pPr algn="l" fontAlgn="t"/>
                      <a:r>
                        <a:rPr lang="en-US" sz="1100" b="0" i="0" u="none" strike="noStrike">
                          <a:solidFill>
                            <a:srgbClr val="9900FF"/>
                          </a:solidFill>
                          <a:effectLst/>
                          <a:latin typeface="Arial" panose="020B0604020202020204" pitchFamily="34" charset="0"/>
                          <a:ea typeface="宋体" panose="02010600030101010101" pitchFamily="2" charset="-122"/>
                        </a:rPr>
                        <a:t>Cable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100" b="0" i="0" u="none" strike="noStrike">
                          <a:effectLst/>
                          <a:latin typeface="Arial" panose="020B0604020202020204" pitchFamily="34" charset="0"/>
                          <a:ea typeface="宋体" panose="02010600030101010101" pitchFamily="2" charset="-122"/>
                        </a:rPr>
                        <a:t>LMR-400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100" b="0" i="0" u="none" strike="noStrike">
                          <a:effectLst/>
                          <a:latin typeface="Arial" panose="020B0604020202020204" pitchFamily="34" charset="0"/>
                          <a:ea typeface="宋体" panose="02010600030101010101" pitchFamily="2" charset="-122"/>
                        </a:rPr>
                        <a:t>one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200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1</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200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2562297"/>
                  </a:ext>
                </a:extLst>
              </a:tr>
              <a:tr h="250773">
                <a:tc>
                  <a:txBody>
                    <a:bodyPr/>
                    <a:lstStyle/>
                    <a:p>
                      <a:pPr algn="l" fontAlgn="t"/>
                      <a:r>
                        <a:rPr lang="en-US" sz="1100" b="0" i="0" u="none" strike="noStrike">
                          <a:solidFill>
                            <a:srgbClr val="9900FF"/>
                          </a:solidFill>
                          <a:effectLst/>
                          <a:latin typeface="Arial" panose="020B0604020202020204" pitchFamily="34" charset="0"/>
                          <a:ea typeface="宋体" panose="02010600030101010101" pitchFamily="2" charset="-122"/>
                        </a:rPr>
                        <a:t>Electronics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100" b="0" i="0" u="none" strike="noStrike">
                          <a:effectLst/>
                          <a:latin typeface="Arial" panose="020B0604020202020204" pitchFamily="34" charset="0"/>
                          <a:ea typeface="宋体" panose="02010600030101010101" pitchFamily="2" charset="-122"/>
                        </a:rPr>
                        <a:t>one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40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6</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240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9403881"/>
                  </a:ext>
                </a:extLst>
              </a:tr>
              <a:tr h="250773">
                <a:tc>
                  <a:txBody>
                    <a:bodyPr/>
                    <a:lstStyle/>
                    <a:p>
                      <a:pPr algn="l" fontAlgn="t"/>
                      <a:r>
                        <a:rPr lang="en-US" sz="1100" b="0" i="0" u="none" strike="noStrike">
                          <a:solidFill>
                            <a:srgbClr val="E26B0A"/>
                          </a:solidFill>
                          <a:effectLst/>
                          <a:latin typeface="Arial" panose="020B0604020202020204" pitchFamily="34" charset="0"/>
                          <a:ea typeface="宋体" panose="02010600030101010101" pitchFamily="2" charset="-122"/>
                        </a:rPr>
                        <a:t>               Average beam current monitor (DCCT)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1100" b="0" i="0" u="none" strike="noStrike">
                        <a:solidFill>
                          <a:srgbClr val="FF0000"/>
                        </a:solidFill>
                        <a:effectLst/>
                        <a:latin typeface="Times New Roman" panose="02020603050405020304" pitchFamily="18" charset="0"/>
                        <a:ea typeface="宋体" panose="02010600030101010101" pitchFamily="2" charset="-122"/>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1282421"/>
                  </a:ext>
                </a:extLst>
              </a:tr>
              <a:tr h="250773">
                <a:tc>
                  <a:txBody>
                    <a:bodyPr/>
                    <a:lstStyle/>
                    <a:p>
                      <a:pPr algn="l" fontAlgn="t"/>
                      <a:r>
                        <a:rPr lang="en-US" sz="1100" b="0" i="0" u="none" strike="noStrike">
                          <a:solidFill>
                            <a:srgbClr val="9900FF"/>
                          </a:solidFill>
                          <a:effectLst/>
                          <a:latin typeface="Arial" panose="020B0604020202020204" pitchFamily="34" charset="0"/>
                          <a:ea typeface="宋体" panose="02010600030101010101" pitchFamily="2" charset="-122"/>
                        </a:rPr>
                        <a:t>Detector</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100" b="0" i="0" u="none" strike="noStrike">
                          <a:effectLst/>
                          <a:latin typeface="Arial" panose="020B0604020202020204" pitchFamily="34" charset="0"/>
                          <a:ea typeface="宋体" panose="02010600030101010101" pitchFamily="2" charset="-122"/>
                        </a:rPr>
                        <a:t>Bergoz</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100" b="0" i="0" u="none" strike="noStrike">
                          <a:effectLst/>
                          <a:latin typeface="Arial" panose="020B0604020202020204" pitchFamily="34" charset="0"/>
                          <a:ea typeface="宋体" panose="02010600030101010101" pitchFamily="2" charset="-122"/>
                        </a:rPr>
                        <a:t>one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1</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30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30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1712503"/>
                  </a:ext>
                </a:extLst>
              </a:tr>
              <a:tr h="250773">
                <a:tc>
                  <a:txBody>
                    <a:bodyPr/>
                    <a:lstStyle/>
                    <a:p>
                      <a:pPr algn="l" fontAlgn="t"/>
                      <a:r>
                        <a:rPr lang="en-US" sz="1100" b="0" i="0" u="none" strike="noStrike">
                          <a:solidFill>
                            <a:srgbClr val="9900FF"/>
                          </a:solidFill>
                          <a:effectLst/>
                          <a:latin typeface="Arial" panose="020B0604020202020204" pitchFamily="34" charset="0"/>
                          <a:ea typeface="宋体" panose="02010600030101010101" pitchFamily="2" charset="-122"/>
                        </a:rPr>
                        <a:t>Read-out electronics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100" b="0" i="0" u="none" strike="noStrike">
                          <a:effectLst/>
                          <a:latin typeface="Arial" panose="020B0604020202020204" pitchFamily="34" charset="0"/>
                          <a:ea typeface="宋体" panose="02010600030101010101" pitchFamily="2" charset="-122"/>
                        </a:rPr>
                        <a:t>Bergoz</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100" b="0" i="0" u="none" strike="noStrike">
                          <a:effectLst/>
                          <a:latin typeface="Arial" panose="020B0604020202020204" pitchFamily="34" charset="0"/>
                          <a:ea typeface="宋体" panose="02010600030101010101" pitchFamily="2" charset="-122"/>
                        </a:rPr>
                        <a:t>one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1</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30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30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8983718"/>
                  </a:ext>
                </a:extLst>
              </a:tr>
              <a:tr h="250773">
                <a:tc>
                  <a:txBody>
                    <a:bodyPr/>
                    <a:lstStyle/>
                    <a:p>
                      <a:pPr algn="l" fontAlgn="t"/>
                      <a:r>
                        <a:rPr lang="en-US" sz="1100" b="0" i="0" u="none" strike="noStrike">
                          <a:solidFill>
                            <a:srgbClr val="9900FF"/>
                          </a:solidFill>
                          <a:effectLst/>
                          <a:latin typeface="Arial" panose="020B0604020202020204" pitchFamily="34" charset="0"/>
                          <a:ea typeface="宋体" panose="02010600030101010101" pitchFamily="2" charset="-122"/>
                        </a:rPr>
                        <a:t>Cable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100" b="0" i="0" u="none" strike="noStrike">
                          <a:effectLst/>
                          <a:latin typeface="Arial" panose="020B0604020202020204" pitchFamily="34" charset="0"/>
                          <a:ea typeface="宋体" panose="02010600030101010101" pitchFamily="2" charset="-122"/>
                        </a:rPr>
                        <a:t>one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1</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10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10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4830451"/>
                  </a:ext>
                </a:extLst>
              </a:tr>
              <a:tr h="250773">
                <a:tc>
                  <a:txBody>
                    <a:bodyPr/>
                    <a:lstStyle/>
                    <a:p>
                      <a:pPr algn="l" fontAlgn="t"/>
                      <a:r>
                        <a:rPr lang="en-US" sz="1100" b="0" i="0" u="none" strike="noStrike">
                          <a:solidFill>
                            <a:srgbClr val="E26B0A"/>
                          </a:solidFill>
                          <a:effectLst/>
                          <a:latin typeface="Arial" panose="020B0604020202020204" pitchFamily="34" charset="0"/>
                          <a:ea typeface="宋体" panose="02010600030101010101" pitchFamily="2" charset="-122"/>
                        </a:rPr>
                        <a:t>              Tune measurement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9658415"/>
                  </a:ext>
                </a:extLst>
              </a:tr>
              <a:tr h="250773">
                <a:tc>
                  <a:txBody>
                    <a:bodyPr/>
                    <a:lstStyle/>
                    <a:p>
                      <a:pPr algn="l" fontAlgn="t"/>
                      <a:r>
                        <a:rPr lang="en-US" sz="1100" b="0" i="0" u="none" strike="noStrike">
                          <a:solidFill>
                            <a:srgbClr val="9900FF"/>
                          </a:solidFill>
                          <a:effectLst/>
                          <a:latin typeface="Arial" panose="020B0604020202020204" pitchFamily="34" charset="0"/>
                          <a:ea typeface="宋体" panose="02010600030101010101" pitchFamily="2" charset="-122"/>
                        </a:rPr>
                        <a:t>Electronics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100" b="0" i="0" u="none" strike="noStrike">
                          <a:effectLst/>
                          <a:latin typeface="Arial" panose="020B0604020202020204" pitchFamily="34" charset="0"/>
                          <a:ea typeface="宋体" panose="02010600030101010101" pitchFamily="2" charset="-122"/>
                        </a:rPr>
                        <a:t>one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2</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40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80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6676131"/>
                  </a:ext>
                </a:extLst>
              </a:tr>
              <a:tr h="250773">
                <a:tc>
                  <a:txBody>
                    <a:bodyPr/>
                    <a:lstStyle/>
                    <a:p>
                      <a:pPr algn="l" fontAlgn="t"/>
                      <a:r>
                        <a:rPr lang="en-US" sz="1100" b="0" i="0" u="none" strike="noStrike">
                          <a:solidFill>
                            <a:srgbClr val="9900FF"/>
                          </a:solidFill>
                          <a:effectLst/>
                          <a:latin typeface="Arial" panose="020B0604020202020204" pitchFamily="34" charset="0"/>
                          <a:ea typeface="宋体" panose="02010600030101010101" pitchFamily="2" charset="-122"/>
                        </a:rPr>
                        <a:t>Amplifier</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100" b="0" i="0" u="none" strike="noStrike">
                          <a:effectLst/>
                          <a:latin typeface="Arial" panose="020B0604020202020204" pitchFamily="34" charset="0"/>
                          <a:ea typeface="宋体" panose="02010600030101010101" pitchFamily="2" charset="-122"/>
                        </a:rPr>
                        <a:t>Bonn BSA</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100" b="0" i="0" u="none" strike="noStrike">
                          <a:effectLst/>
                          <a:latin typeface="Arial" panose="020B0604020202020204" pitchFamily="34" charset="0"/>
                          <a:ea typeface="宋体" panose="02010600030101010101" pitchFamily="2" charset="-122"/>
                        </a:rPr>
                        <a:t>one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4</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15</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60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366066"/>
                  </a:ext>
                </a:extLst>
              </a:tr>
              <a:tr h="250773">
                <a:tc>
                  <a:txBody>
                    <a:bodyPr/>
                    <a:lstStyle/>
                    <a:p>
                      <a:pPr algn="l" fontAlgn="t"/>
                      <a:r>
                        <a:rPr lang="en-US" sz="1100" b="0" i="0" u="none" strike="noStrike">
                          <a:solidFill>
                            <a:srgbClr val="9900FF"/>
                          </a:solidFill>
                          <a:effectLst/>
                          <a:latin typeface="Arial" panose="020B0604020202020204" pitchFamily="34" charset="0"/>
                          <a:ea typeface="宋体" panose="02010600030101010101" pitchFamily="2" charset="-122"/>
                        </a:rPr>
                        <a:t>Kicker</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zh-CN" altLang="en-US" sz="1100" b="0" i="0" u="none" strike="noStrike">
                          <a:effectLst/>
                          <a:latin typeface="Arial" panose="020B0604020202020204" pitchFamily="34" charset="0"/>
                          <a:ea typeface="宋体" panose="02010600030101010101" pitchFamily="2" charset="-122"/>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100" b="0" i="0" u="none" strike="noStrike">
                          <a:effectLst/>
                          <a:latin typeface="Arial" panose="020B0604020202020204" pitchFamily="34" charset="0"/>
                          <a:ea typeface="宋体" panose="02010600030101010101" pitchFamily="2" charset="-122"/>
                        </a:rPr>
                        <a:t>one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1</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a:effectLst/>
                          <a:latin typeface="Arial" panose="020B0604020202020204" pitchFamily="34" charset="0"/>
                          <a:ea typeface="宋体" panose="02010600030101010101" pitchFamily="2" charset="-122"/>
                        </a:rPr>
                        <a:t>30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1100" b="0" i="0" u="none" strike="noStrike" dirty="0">
                          <a:effectLst/>
                          <a:latin typeface="Arial" panose="020B0604020202020204" pitchFamily="34" charset="0"/>
                          <a:ea typeface="宋体" panose="02010600030101010101" pitchFamily="2" charset="-122"/>
                        </a:rPr>
                        <a:t>30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7556760"/>
                  </a:ext>
                </a:extLst>
              </a:tr>
            </a:tbl>
          </a:graphicData>
        </a:graphic>
      </p:graphicFrame>
    </p:spTree>
    <p:extLst>
      <p:ext uri="{BB962C8B-B14F-4D97-AF65-F5344CB8AC3E}">
        <p14:creationId xmlns:p14="http://schemas.microsoft.com/office/powerpoint/2010/main" val="1179888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内容占位符 6">
            <a:extLst>
              <a:ext uri="{FF2B5EF4-FFF2-40B4-BE49-F238E27FC236}">
                <a16:creationId xmlns:a16="http://schemas.microsoft.com/office/drawing/2014/main" id="{D55DC79A-B026-4075-B5DA-37595044CD30}"/>
              </a:ext>
            </a:extLst>
          </p:cNvPr>
          <p:cNvGraphicFramePr>
            <a:graphicFrameLocks noGrp="1"/>
          </p:cNvGraphicFramePr>
          <p:nvPr>
            <p:ph idx="1"/>
            <p:extLst>
              <p:ext uri="{D42A27DB-BD31-4B8C-83A1-F6EECF244321}">
                <p14:modId xmlns:p14="http://schemas.microsoft.com/office/powerpoint/2010/main" val="1672273433"/>
              </p:ext>
            </p:extLst>
          </p:nvPr>
        </p:nvGraphicFramePr>
        <p:xfrm>
          <a:off x="217681" y="1027987"/>
          <a:ext cx="10933147" cy="5745998"/>
        </p:xfrm>
        <a:graphic>
          <a:graphicData uri="http://schemas.openxmlformats.org/drawingml/2006/table">
            <a:tbl>
              <a:tblPr/>
              <a:tblGrid>
                <a:gridCol w="3775918">
                  <a:extLst>
                    <a:ext uri="{9D8B030D-6E8A-4147-A177-3AD203B41FA5}">
                      <a16:colId xmlns:a16="http://schemas.microsoft.com/office/drawing/2014/main" val="819901629"/>
                    </a:ext>
                  </a:extLst>
                </a:gridCol>
                <a:gridCol w="2275873">
                  <a:extLst>
                    <a:ext uri="{9D8B030D-6E8A-4147-A177-3AD203B41FA5}">
                      <a16:colId xmlns:a16="http://schemas.microsoft.com/office/drawing/2014/main" val="3121530906"/>
                    </a:ext>
                  </a:extLst>
                </a:gridCol>
                <a:gridCol w="800481">
                  <a:extLst>
                    <a:ext uri="{9D8B030D-6E8A-4147-A177-3AD203B41FA5}">
                      <a16:colId xmlns:a16="http://schemas.microsoft.com/office/drawing/2014/main" val="1724956005"/>
                    </a:ext>
                  </a:extLst>
                </a:gridCol>
                <a:gridCol w="1004523">
                  <a:extLst>
                    <a:ext uri="{9D8B030D-6E8A-4147-A177-3AD203B41FA5}">
                      <a16:colId xmlns:a16="http://schemas.microsoft.com/office/drawing/2014/main" val="3802580439"/>
                    </a:ext>
                  </a:extLst>
                </a:gridCol>
                <a:gridCol w="1130089">
                  <a:extLst>
                    <a:ext uri="{9D8B030D-6E8A-4147-A177-3AD203B41FA5}">
                      <a16:colId xmlns:a16="http://schemas.microsoft.com/office/drawing/2014/main" val="1528210515"/>
                    </a:ext>
                  </a:extLst>
                </a:gridCol>
                <a:gridCol w="1946263">
                  <a:extLst>
                    <a:ext uri="{9D8B030D-6E8A-4147-A177-3AD203B41FA5}">
                      <a16:colId xmlns:a16="http://schemas.microsoft.com/office/drawing/2014/main" val="3224301038"/>
                    </a:ext>
                  </a:extLst>
                </a:gridCol>
              </a:tblGrid>
              <a:tr h="117192">
                <a:tc>
                  <a:txBody>
                    <a:bodyPr/>
                    <a:lstStyle/>
                    <a:p>
                      <a:pPr algn="ctr" fontAlgn="t"/>
                      <a:r>
                        <a:rPr lang="en-US" sz="600" b="0" i="0" u="none" strike="noStrike" dirty="0">
                          <a:effectLst/>
                          <a:latin typeface="Arial" panose="020B0604020202020204" pitchFamily="34" charset="0"/>
                          <a:ea typeface="宋体" panose="02010600030101010101" pitchFamily="2" charset="-122"/>
                        </a:rPr>
                        <a:t>WBS Element Title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600" b="0" i="0" u="none" strike="noStrike">
                          <a:effectLst/>
                          <a:latin typeface="Arial" panose="020B0604020202020204" pitchFamily="34" charset="0"/>
                          <a:ea typeface="宋体" panose="02010600030101010101" pitchFamily="2" charset="-122"/>
                        </a:rPr>
                        <a:t>Type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600" b="0" i="0" u="none" strike="noStrike" dirty="0">
                          <a:effectLst/>
                          <a:latin typeface="Arial" panose="020B0604020202020204" pitchFamily="34" charset="0"/>
                          <a:ea typeface="宋体" panose="02010600030101010101" pitchFamily="2" charset="-122"/>
                        </a:rPr>
                        <a:t>Unit</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600" b="0" i="0" u="none" strike="noStrike" dirty="0">
                          <a:effectLst/>
                          <a:latin typeface="Arial" panose="020B0604020202020204" pitchFamily="34" charset="0"/>
                          <a:ea typeface="宋体" panose="02010600030101010101" pitchFamily="2" charset="-122"/>
                        </a:rPr>
                        <a:t>Number</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600" b="0" i="0" u="none" strike="noStrike">
                          <a:effectLst/>
                          <a:latin typeface="Arial" panose="020B0604020202020204" pitchFamily="34" charset="0"/>
                          <a:ea typeface="宋体" panose="02010600030101010101" pitchFamily="2" charset="-122"/>
                        </a:rPr>
                        <a:t>Unit price (10,000 Yuan)</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600" b="0" i="0" u="none" strike="noStrike">
                          <a:effectLst/>
                          <a:latin typeface="Arial" panose="020B0604020202020204" pitchFamily="34" charset="0"/>
                          <a:ea typeface="宋体" panose="02010600030101010101" pitchFamily="2" charset="-122"/>
                        </a:rPr>
                        <a:t>Total Price (10,000 Yuan)</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3910740"/>
                  </a:ext>
                </a:extLst>
              </a:tr>
              <a:tr h="97095">
                <a:tc>
                  <a:txBody>
                    <a:bodyPr/>
                    <a:lstStyle/>
                    <a:p>
                      <a:pPr algn="l" fontAlgn="t"/>
                      <a:r>
                        <a:rPr lang="en-US" sz="600" b="0" i="0" u="none" strike="noStrike" dirty="0">
                          <a:effectLst/>
                          <a:latin typeface="Arial" panose="020B0604020202020204" pitchFamily="34" charset="0"/>
                          <a:ea typeface="宋体" panose="02010600030101010101" pitchFamily="2" charset="-122"/>
                        </a:rPr>
                        <a:t>Total </a:t>
                      </a:r>
                      <a:r>
                        <a:rPr lang="en-US" altLang="zh-CN" sz="600" b="0" i="0" u="none" strike="noStrike" dirty="0">
                          <a:effectLst/>
                          <a:latin typeface="Arial" panose="020B0604020202020204" pitchFamily="34" charset="0"/>
                          <a:ea typeface="宋体" panose="02010600030101010101" pitchFamily="2" charset="-122"/>
                        </a:rPr>
                        <a:t>cost</a:t>
                      </a:r>
                      <a:endParaRPr lang="en-US" sz="600" b="0" i="0" u="none" strike="noStrike" dirty="0">
                        <a:effectLst/>
                        <a:latin typeface="Arial" panose="020B0604020202020204" pitchFamily="34" charset="0"/>
                        <a:ea typeface="宋体" panose="02010600030101010101" pitchFamily="2" charset="-122"/>
                      </a:endParaRP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600" b="0" i="0" u="none" strike="noStrike" dirty="0">
                          <a:effectLst/>
                          <a:latin typeface="Arial" panose="020B0604020202020204" pitchFamily="34" charset="0"/>
                          <a:ea typeface="宋体" panose="02010600030101010101" pitchFamily="2" charset="-122"/>
                        </a:rPr>
                        <a:t>1960</a:t>
                      </a:r>
                      <a:r>
                        <a:rPr lang="zh-CN" altLang="en-US" sz="6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7890250"/>
                  </a:ext>
                </a:extLst>
              </a:tr>
              <a:tr h="97095">
                <a:tc>
                  <a:txBody>
                    <a:bodyPr/>
                    <a:lstStyle/>
                    <a:p>
                      <a:pPr algn="l" fontAlgn="t"/>
                      <a:r>
                        <a:rPr lang="en-US" sz="600" b="0" i="0" u="none" strike="noStrike">
                          <a:solidFill>
                            <a:srgbClr val="FF0000"/>
                          </a:solidFill>
                          <a:effectLst/>
                          <a:latin typeface="Arial" panose="020B0604020202020204" pitchFamily="34" charset="0"/>
                          <a:ea typeface="宋体" panose="02010600030101010101" pitchFamily="2" charset="-122"/>
                        </a:rPr>
                        <a:t>      Booster to Collider e+ Transport Line (Ch 4.2.5, 4.3.8)</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1899447"/>
                  </a:ext>
                </a:extLst>
              </a:tr>
              <a:tr h="97095">
                <a:tc>
                  <a:txBody>
                    <a:bodyPr/>
                    <a:lstStyle/>
                    <a:p>
                      <a:pPr algn="l" fontAlgn="t"/>
                      <a:r>
                        <a:rPr lang="en-US" sz="600" b="0" i="0" u="none" strike="noStrike">
                          <a:solidFill>
                            <a:srgbClr val="633EEA"/>
                          </a:solidFill>
                          <a:effectLst/>
                          <a:latin typeface="Arial" panose="020B0604020202020204" pitchFamily="34" charset="0"/>
                          <a:ea typeface="宋体" panose="02010600030101010101" pitchFamily="2" charset="-122"/>
                        </a:rPr>
                        <a:t>           Instrumentation</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5042628"/>
                  </a:ext>
                </a:extLst>
              </a:tr>
              <a:tr h="97095">
                <a:tc>
                  <a:txBody>
                    <a:bodyPr/>
                    <a:lstStyle/>
                    <a:p>
                      <a:pPr algn="l" fontAlgn="t"/>
                      <a:r>
                        <a:rPr lang="en-US" sz="600" b="0" i="0" u="none" strike="noStrike">
                          <a:solidFill>
                            <a:srgbClr val="3366FF"/>
                          </a:solidFill>
                          <a:effectLst/>
                          <a:latin typeface="Arial" panose="020B0604020202020204" pitchFamily="34" charset="0"/>
                          <a:ea typeface="宋体" panose="02010600030101010101" pitchFamily="2" charset="-122"/>
                        </a:rPr>
                        <a:t>           Beam position monitor</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600" b="0" i="0" u="none" strike="noStrike">
                        <a:solidFill>
                          <a:srgbClr val="0000FF"/>
                        </a:solidFill>
                        <a:effectLst/>
                        <a:latin typeface="Times New Roman" panose="02020603050405020304" pitchFamily="18" charset="0"/>
                        <a:ea typeface="宋体" panose="02010600030101010101" pitchFamily="2" charset="-122"/>
                      </a:endParaRPr>
                    </a:p>
                  </a:txBody>
                  <a:tcPr marL="2147" marR="2147" marT="2147"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600" b="0" i="0" u="none" strike="noStrike">
                        <a:solidFill>
                          <a:srgbClr val="0000FF"/>
                        </a:solidFill>
                        <a:effectLst/>
                        <a:latin typeface="Times New Roman" panose="02020603050405020304" pitchFamily="18" charset="0"/>
                        <a:ea typeface="宋体" panose="02010600030101010101" pitchFamily="2" charset="-122"/>
                      </a:endParaRPr>
                    </a:p>
                  </a:txBody>
                  <a:tcPr marL="2147" marR="2147" marT="21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2447225"/>
                  </a:ext>
                </a:extLst>
              </a:tr>
              <a:tr h="105891">
                <a:tc>
                  <a:txBody>
                    <a:bodyPr/>
                    <a:lstStyle/>
                    <a:p>
                      <a:pPr algn="l" fontAlgn="t"/>
                      <a:r>
                        <a:rPr lang="en-US" sz="600" b="0" i="0" u="none" strike="noStrike">
                          <a:solidFill>
                            <a:srgbClr val="9900FF"/>
                          </a:solidFill>
                          <a:effectLst/>
                          <a:latin typeface="Arial" panose="020B0604020202020204" pitchFamily="34" charset="0"/>
                          <a:ea typeface="宋体" panose="02010600030101010101" pitchFamily="2" charset="-122"/>
                        </a:rPr>
                        <a:t>Pick-ups</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600" b="0" i="0" u="none" strike="noStrike">
                          <a:effectLst/>
                          <a:latin typeface="Arial" panose="020B0604020202020204" pitchFamily="34" charset="0"/>
                          <a:ea typeface="宋体" panose="02010600030101010101" pitchFamily="2" charset="-122"/>
                        </a:rPr>
                        <a:t>Stripline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16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dirty="0">
                          <a:effectLst/>
                          <a:latin typeface="Arial" panose="020B0604020202020204" pitchFamily="34" charset="0"/>
                          <a:ea typeface="宋体" panose="02010600030101010101" pitchFamily="2" charset="-122"/>
                        </a:rPr>
                        <a:t>2</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32</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4632747"/>
                  </a:ext>
                </a:extLst>
              </a:tr>
              <a:tr h="105891">
                <a:tc>
                  <a:txBody>
                    <a:bodyPr/>
                    <a:lstStyle/>
                    <a:p>
                      <a:pPr algn="l" fontAlgn="t"/>
                      <a:r>
                        <a:rPr lang="en-US" sz="600" b="0" i="0" u="none" strike="noStrike">
                          <a:solidFill>
                            <a:srgbClr val="9900FF"/>
                          </a:solidFill>
                          <a:effectLst/>
                          <a:latin typeface="Arial" panose="020B0604020202020204" pitchFamily="34" charset="0"/>
                          <a:ea typeface="宋体" panose="02010600030101010101" pitchFamily="2" charset="-122"/>
                        </a:rPr>
                        <a:t>Cable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600" b="0" i="0" u="none" strike="noStrike">
                          <a:effectLst/>
                          <a:latin typeface="Arial" panose="020B0604020202020204" pitchFamily="34" charset="0"/>
                          <a:ea typeface="宋体" panose="02010600030101010101" pitchFamily="2" charset="-122"/>
                        </a:rPr>
                        <a:t>LMR-400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80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1</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dirty="0">
                          <a:effectLst/>
                          <a:latin typeface="Arial" panose="020B0604020202020204" pitchFamily="34" charset="0"/>
                          <a:ea typeface="宋体" panose="02010600030101010101" pitchFamily="2" charset="-122"/>
                        </a:rPr>
                        <a:t>80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08294565"/>
                  </a:ext>
                </a:extLst>
              </a:tr>
              <a:tr h="105891">
                <a:tc>
                  <a:txBody>
                    <a:bodyPr/>
                    <a:lstStyle/>
                    <a:p>
                      <a:pPr algn="l" fontAlgn="t"/>
                      <a:r>
                        <a:rPr lang="en-US" sz="600" b="0" i="0" u="none" strike="noStrike">
                          <a:solidFill>
                            <a:srgbClr val="9900FF"/>
                          </a:solidFill>
                          <a:effectLst/>
                          <a:latin typeface="Arial" panose="020B0604020202020204" pitchFamily="34" charset="0"/>
                          <a:ea typeface="宋体" panose="02010600030101010101" pitchFamily="2" charset="-122"/>
                        </a:rPr>
                        <a:t>Electronics</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endParaRPr lang="en-US" altLang="zh-CN" sz="600" b="0" i="0" u="none" strike="noStrike" dirty="0">
                        <a:effectLst/>
                        <a:latin typeface="Arial" panose="020B0604020202020204" pitchFamily="34" charset="0"/>
                        <a:ea typeface="+mn-ea"/>
                      </a:endParaRP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16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96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88992168"/>
                  </a:ext>
                </a:extLst>
              </a:tr>
              <a:tr h="105891">
                <a:tc>
                  <a:txBody>
                    <a:bodyPr/>
                    <a:lstStyle/>
                    <a:p>
                      <a:pPr algn="l" fontAlgn="t"/>
                      <a:r>
                        <a:rPr lang="en-US" sz="600" b="0" i="0" u="none" strike="noStrike">
                          <a:solidFill>
                            <a:srgbClr val="FF0000"/>
                          </a:solidFill>
                          <a:effectLst/>
                          <a:latin typeface="Arial" panose="020B0604020202020204" pitchFamily="34" charset="0"/>
                          <a:ea typeface="宋体" panose="02010600030101010101" pitchFamily="2" charset="-122"/>
                        </a:rPr>
                        <a:t>      Booster to Collider e- Transport Line (Ch 4.2.5, 4.3.8)</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663360"/>
                  </a:ext>
                </a:extLst>
              </a:tr>
              <a:tr h="105891">
                <a:tc>
                  <a:txBody>
                    <a:bodyPr/>
                    <a:lstStyle/>
                    <a:p>
                      <a:pPr algn="l" fontAlgn="t"/>
                      <a:r>
                        <a:rPr lang="en-US" sz="600" b="0" i="0" u="none" strike="noStrike">
                          <a:solidFill>
                            <a:srgbClr val="633EEA"/>
                          </a:solidFill>
                          <a:effectLst/>
                          <a:latin typeface="Arial" panose="020B0604020202020204" pitchFamily="34" charset="0"/>
                          <a:ea typeface="宋体" panose="02010600030101010101" pitchFamily="2" charset="-122"/>
                        </a:rPr>
                        <a:t>           Instrumentation</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876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0814924"/>
                  </a:ext>
                </a:extLst>
              </a:tr>
              <a:tr h="105891">
                <a:tc>
                  <a:txBody>
                    <a:bodyPr/>
                    <a:lstStyle/>
                    <a:p>
                      <a:pPr algn="l" fontAlgn="t"/>
                      <a:r>
                        <a:rPr lang="en-US" sz="600" b="0" i="0" u="none" strike="noStrike">
                          <a:solidFill>
                            <a:srgbClr val="3366FF"/>
                          </a:solidFill>
                          <a:effectLst/>
                          <a:latin typeface="Arial" panose="020B0604020202020204" pitchFamily="34" charset="0"/>
                          <a:ea typeface="宋体" panose="02010600030101010101" pitchFamily="2" charset="-122"/>
                        </a:rPr>
                        <a:t>           Beam position monitor</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600" b="0" i="0" u="none" strike="noStrike">
                        <a:solidFill>
                          <a:srgbClr val="0000FF"/>
                        </a:solidFill>
                        <a:effectLst/>
                        <a:latin typeface="Times New Roman" panose="02020603050405020304" pitchFamily="18" charset="0"/>
                        <a:ea typeface="宋体" panose="02010600030101010101" pitchFamily="2" charset="-122"/>
                      </a:endParaRPr>
                    </a:p>
                  </a:txBody>
                  <a:tcPr marL="2147" marR="2147" marT="2147"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600" b="0" i="0" u="none" strike="noStrike">
                        <a:solidFill>
                          <a:srgbClr val="0000FF"/>
                        </a:solidFill>
                        <a:effectLst/>
                        <a:latin typeface="Times New Roman" panose="02020603050405020304" pitchFamily="18" charset="0"/>
                        <a:ea typeface="宋体" panose="02010600030101010101" pitchFamily="2" charset="-122"/>
                      </a:endParaRPr>
                    </a:p>
                  </a:txBody>
                  <a:tcPr marL="2147" marR="2147" marT="21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5702369"/>
                  </a:ext>
                </a:extLst>
              </a:tr>
              <a:tr h="105891">
                <a:tc>
                  <a:txBody>
                    <a:bodyPr/>
                    <a:lstStyle/>
                    <a:p>
                      <a:pPr algn="l" fontAlgn="t"/>
                      <a:r>
                        <a:rPr lang="en-US" sz="600" b="0" i="0" u="none" strike="noStrike">
                          <a:solidFill>
                            <a:srgbClr val="9900FF"/>
                          </a:solidFill>
                          <a:effectLst/>
                          <a:latin typeface="Arial" panose="020B0604020202020204" pitchFamily="34" charset="0"/>
                          <a:ea typeface="宋体" panose="02010600030101010101" pitchFamily="2" charset="-122"/>
                        </a:rPr>
                        <a:t>Pick-ups</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600" b="0" i="0" u="none" strike="noStrike">
                          <a:effectLst/>
                          <a:latin typeface="Arial" panose="020B0604020202020204" pitchFamily="34" charset="0"/>
                          <a:ea typeface="宋体" panose="02010600030101010101" pitchFamily="2" charset="-122"/>
                        </a:rPr>
                        <a:t>Stripline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16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2</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32</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27772616"/>
                  </a:ext>
                </a:extLst>
              </a:tr>
              <a:tr h="105891">
                <a:tc>
                  <a:txBody>
                    <a:bodyPr/>
                    <a:lstStyle/>
                    <a:p>
                      <a:pPr algn="l" fontAlgn="t"/>
                      <a:r>
                        <a:rPr lang="en-US" sz="600" b="0" i="0" u="none" strike="noStrike">
                          <a:solidFill>
                            <a:srgbClr val="9900FF"/>
                          </a:solidFill>
                          <a:effectLst/>
                          <a:latin typeface="Arial" panose="020B0604020202020204" pitchFamily="34" charset="0"/>
                          <a:ea typeface="宋体" panose="02010600030101010101" pitchFamily="2" charset="-122"/>
                        </a:rPr>
                        <a:t>Cable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600" b="0" i="0" u="none" strike="noStrike">
                          <a:effectLst/>
                          <a:latin typeface="Arial" panose="020B0604020202020204" pitchFamily="34" charset="0"/>
                          <a:ea typeface="宋体" panose="02010600030101010101" pitchFamily="2" charset="-122"/>
                        </a:rPr>
                        <a:t>LMR-400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80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1</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dirty="0">
                          <a:effectLst/>
                          <a:latin typeface="Arial" panose="020B0604020202020204" pitchFamily="34" charset="0"/>
                          <a:ea typeface="宋体" panose="02010600030101010101" pitchFamily="2" charset="-122"/>
                        </a:rPr>
                        <a:t>80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71574242"/>
                  </a:ext>
                </a:extLst>
              </a:tr>
              <a:tr h="105891">
                <a:tc>
                  <a:txBody>
                    <a:bodyPr/>
                    <a:lstStyle/>
                    <a:p>
                      <a:pPr algn="l" fontAlgn="t"/>
                      <a:r>
                        <a:rPr lang="en-US" sz="600" b="0" i="0" u="none" strike="noStrike">
                          <a:solidFill>
                            <a:srgbClr val="9900FF"/>
                          </a:solidFill>
                          <a:effectLst/>
                          <a:latin typeface="Arial" panose="020B0604020202020204" pitchFamily="34" charset="0"/>
                          <a:ea typeface="宋体" panose="02010600030101010101" pitchFamily="2" charset="-122"/>
                        </a:rPr>
                        <a:t>Electronics</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endParaRPr lang="en-US" altLang="zh-CN" sz="600" b="0" i="0" u="none" strike="noStrike" dirty="0">
                        <a:effectLst/>
                        <a:latin typeface="Arial" panose="020B0604020202020204" pitchFamily="34" charset="0"/>
                        <a:ea typeface="+mn-ea"/>
                      </a:endParaRP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16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96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38810873"/>
                  </a:ext>
                </a:extLst>
              </a:tr>
              <a:tr h="105891">
                <a:tc>
                  <a:txBody>
                    <a:bodyPr/>
                    <a:lstStyle/>
                    <a:p>
                      <a:pPr algn="l" fontAlgn="t"/>
                      <a:r>
                        <a:rPr lang="en-US" sz="600" b="0" i="0" u="none" strike="noStrike">
                          <a:solidFill>
                            <a:srgbClr val="FF0000"/>
                          </a:solidFill>
                          <a:effectLst/>
                          <a:latin typeface="Arial" panose="020B0604020202020204" pitchFamily="34" charset="0"/>
                          <a:ea typeface="宋体" panose="02010600030101010101" pitchFamily="2" charset="-122"/>
                        </a:rPr>
                        <a:t>      Collider to Booster e+ Transport Line (Ch 4.2.5, 4.3.8)</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48478031"/>
                  </a:ext>
                </a:extLst>
              </a:tr>
              <a:tr h="105891">
                <a:tc>
                  <a:txBody>
                    <a:bodyPr/>
                    <a:lstStyle/>
                    <a:p>
                      <a:pPr algn="l" fontAlgn="t"/>
                      <a:r>
                        <a:rPr lang="en-US" sz="600" b="0" i="0" u="none" strike="noStrike">
                          <a:solidFill>
                            <a:srgbClr val="633EEA"/>
                          </a:solidFill>
                          <a:effectLst/>
                          <a:latin typeface="Arial" panose="020B0604020202020204" pitchFamily="34" charset="0"/>
                          <a:ea typeface="宋体" panose="02010600030101010101" pitchFamily="2" charset="-122"/>
                        </a:rPr>
                        <a:t>           Instrumentation</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67926533"/>
                  </a:ext>
                </a:extLst>
              </a:tr>
              <a:tr h="105891">
                <a:tc>
                  <a:txBody>
                    <a:bodyPr/>
                    <a:lstStyle/>
                    <a:p>
                      <a:pPr algn="l" fontAlgn="t"/>
                      <a:r>
                        <a:rPr lang="en-US" sz="600" b="0" i="0" u="none" strike="noStrike">
                          <a:solidFill>
                            <a:srgbClr val="E26B0A"/>
                          </a:solidFill>
                          <a:effectLst/>
                          <a:latin typeface="Arial" panose="020B0604020202020204" pitchFamily="34" charset="0"/>
                          <a:ea typeface="宋体" panose="02010600030101010101" pitchFamily="2" charset="-122"/>
                        </a:rPr>
                        <a:t>           Beam position monitor</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altLang="en-US" sz="600" b="0" i="0" u="none" strike="noStrike">
                          <a:solidFill>
                            <a:srgbClr val="0000FF"/>
                          </a:solidFill>
                          <a:effectLst/>
                          <a:latin typeface="Times New Roman" panose="02020603050405020304" pitchFamily="18" charset="0"/>
                          <a:ea typeface="宋体" panose="02010600030101010101" pitchFamily="2" charset="-122"/>
                        </a:rPr>
                        <a:t>　</a:t>
                      </a:r>
                    </a:p>
                  </a:txBody>
                  <a:tcPr marL="2147" marR="2147" marT="2147"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altLang="en-US" sz="600" b="0" i="0" u="none" strike="noStrike">
                          <a:solidFill>
                            <a:srgbClr val="0000FF"/>
                          </a:solidFill>
                          <a:effectLst/>
                          <a:latin typeface="Times New Roman" panose="02020603050405020304" pitchFamily="18" charset="0"/>
                          <a:ea typeface="宋体" panose="02010600030101010101" pitchFamily="2" charset="-122"/>
                        </a:rPr>
                        <a:t>　</a:t>
                      </a:r>
                    </a:p>
                  </a:txBody>
                  <a:tcPr marL="2147" marR="2147" marT="21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7655625"/>
                  </a:ext>
                </a:extLst>
              </a:tr>
              <a:tr h="105891">
                <a:tc>
                  <a:txBody>
                    <a:bodyPr/>
                    <a:lstStyle/>
                    <a:p>
                      <a:pPr algn="l" fontAlgn="t"/>
                      <a:r>
                        <a:rPr lang="en-US" sz="600" b="0" i="0" u="none" strike="noStrike">
                          <a:solidFill>
                            <a:srgbClr val="9900FF"/>
                          </a:solidFill>
                          <a:effectLst/>
                          <a:latin typeface="Arial" panose="020B0604020202020204" pitchFamily="34" charset="0"/>
                          <a:ea typeface="宋体" panose="02010600030101010101" pitchFamily="2" charset="-122"/>
                        </a:rPr>
                        <a:t>Pick-ups</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600" b="0" i="0" u="none" strike="noStrike">
                          <a:effectLst/>
                          <a:latin typeface="Arial" panose="020B0604020202020204" pitchFamily="34" charset="0"/>
                          <a:ea typeface="宋体" panose="02010600030101010101" pitchFamily="2" charset="-122"/>
                        </a:rPr>
                        <a:t>Stripline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8</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2</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dirty="0">
                          <a:effectLst/>
                          <a:latin typeface="Arial" panose="020B0604020202020204" pitchFamily="34" charset="0"/>
                          <a:ea typeface="宋体" panose="02010600030101010101" pitchFamily="2" charset="-122"/>
                        </a:rPr>
                        <a:t>16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29976214"/>
                  </a:ext>
                </a:extLst>
              </a:tr>
              <a:tr h="105891">
                <a:tc>
                  <a:txBody>
                    <a:bodyPr/>
                    <a:lstStyle/>
                    <a:p>
                      <a:pPr algn="l" fontAlgn="t"/>
                      <a:r>
                        <a:rPr lang="en-US" sz="600" b="0" i="0" u="none" strike="noStrike">
                          <a:solidFill>
                            <a:srgbClr val="9900FF"/>
                          </a:solidFill>
                          <a:effectLst/>
                          <a:latin typeface="Arial" panose="020B0604020202020204" pitchFamily="34" charset="0"/>
                          <a:ea typeface="宋体" panose="02010600030101010101" pitchFamily="2" charset="-122"/>
                        </a:rPr>
                        <a:t>Cable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600" b="0" i="0" u="none" strike="noStrike">
                          <a:effectLst/>
                          <a:latin typeface="Arial" panose="020B0604020202020204" pitchFamily="34" charset="0"/>
                          <a:ea typeface="宋体" panose="02010600030101010101" pitchFamily="2" charset="-122"/>
                        </a:rPr>
                        <a:t>LMR-400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40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1</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40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93071715"/>
                  </a:ext>
                </a:extLst>
              </a:tr>
              <a:tr h="105891">
                <a:tc>
                  <a:txBody>
                    <a:bodyPr/>
                    <a:lstStyle/>
                    <a:p>
                      <a:pPr algn="l" fontAlgn="t"/>
                      <a:r>
                        <a:rPr lang="en-US" sz="600" b="0" i="0" u="none" strike="noStrike">
                          <a:solidFill>
                            <a:srgbClr val="9900FF"/>
                          </a:solidFill>
                          <a:effectLst/>
                          <a:latin typeface="Arial" panose="020B0604020202020204" pitchFamily="34" charset="0"/>
                          <a:ea typeface="宋体" panose="02010600030101010101" pitchFamily="2" charset="-122"/>
                        </a:rPr>
                        <a:t>Electronics</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endParaRPr lang="en-US" altLang="zh-CN" sz="600" b="0" i="0" u="none" strike="noStrike" dirty="0">
                        <a:effectLst/>
                        <a:latin typeface="Arial" panose="020B0604020202020204" pitchFamily="34" charset="0"/>
                        <a:ea typeface="+mn-ea"/>
                      </a:endParaRP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8</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dirty="0">
                          <a:effectLst/>
                          <a:latin typeface="Arial" panose="020B0604020202020204" pitchFamily="34" charset="0"/>
                          <a:ea typeface="宋体" panose="02010600030101010101" pitchFamily="2" charset="-122"/>
                        </a:rPr>
                        <a:t>48</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6049151"/>
                  </a:ext>
                </a:extLst>
              </a:tr>
              <a:tr h="105891">
                <a:tc>
                  <a:txBody>
                    <a:bodyPr/>
                    <a:lstStyle/>
                    <a:p>
                      <a:pPr algn="l" fontAlgn="t"/>
                      <a:r>
                        <a:rPr lang="en-US" sz="600" b="0" i="0" u="none" strike="noStrike">
                          <a:solidFill>
                            <a:srgbClr val="FF0000"/>
                          </a:solidFill>
                          <a:effectLst/>
                          <a:latin typeface="Arial" panose="020B0604020202020204" pitchFamily="34" charset="0"/>
                          <a:ea typeface="宋体" panose="02010600030101010101" pitchFamily="2" charset="-122"/>
                        </a:rPr>
                        <a:t>      Collider to Booster e- Transport Line (Ch 4.2.5, 4.3.8)</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94465897"/>
                  </a:ext>
                </a:extLst>
              </a:tr>
              <a:tr h="105891">
                <a:tc>
                  <a:txBody>
                    <a:bodyPr/>
                    <a:lstStyle/>
                    <a:p>
                      <a:pPr algn="l" fontAlgn="t"/>
                      <a:r>
                        <a:rPr lang="en-US" sz="600" b="0" i="0" u="none" strike="noStrike">
                          <a:solidFill>
                            <a:srgbClr val="633EEA"/>
                          </a:solidFill>
                          <a:effectLst/>
                          <a:latin typeface="Arial" panose="020B0604020202020204" pitchFamily="34" charset="0"/>
                          <a:ea typeface="宋体" panose="02010600030101010101" pitchFamily="2" charset="-122"/>
                        </a:rPr>
                        <a:t>           Instrumentation</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590320"/>
                  </a:ext>
                </a:extLst>
              </a:tr>
              <a:tr h="105891">
                <a:tc>
                  <a:txBody>
                    <a:bodyPr/>
                    <a:lstStyle/>
                    <a:p>
                      <a:pPr algn="l" fontAlgn="t"/>
                      <a:r>
                        <a:rPr lang="en-US" sz="600" b="0" i="0" u="none" strike="noStrike">
                          <a:solidFill>
                            <a:srgbClr val="E26B0A"/>
                          </a:solidFill>
                          <a:effectLst/>
                          <a:latin typeface="Arial" panose="020B0604020202020204" pitchFamily="34" charset="0"/>
                          <a:ea typeface="宋体" panose="02010600030101010101" pitchFamily="2" charset="-122"/>
                        </a:rPr>
                        <a:t>           Beam position monitor</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altLang="en-US" sz="600" b="0" i="0" u="none" strike="noStrike">
                          <a:solidFill>
                            <a:srgbClr val="0000FF"/>
                          </a:solidFill>
                          <a:effectLst/>
                          <a:latin typeface="Times New Roman" panose="02020603050405020304" pitchFamily="18" charset="0"/>
                          <a:ea typeface="宋体" panose="02010600030101010101" pitchFamily="2" charset="-122"/>
                        </a:rPr>
                        <a:t>　</a:t>
                      </a:r>
                    </a:p>
                  </a:txBody>
                  <a:tcPr marL="2147" marR="2147" marT="2147"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altLang="en-US" sz="600" b="0" i="0" u="none" strike="noStrike">
                          <a:solidFill>
                            <a:srgbClr val="0000FF"/>
                          </a:solidFill>
                          <a:effectLst/>
                          <a:latin typeface="Times New Roman" panose="02020603050405020304" pitchFamily="18" charset="0"/>
                          <a:ea typeface="宋体" panose="02010600030101010101" pitchFamily="2" charset="-122"/>
                        </a:rPr>
                        <a:t>　</a:t>
                      </a:r>
                    </a:p>
                  </a:txBody>
                  <a:tcPr marL="2147" marR="2147" marT="21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0912864"/>
                  </a:ext>
                </a:extLst>
              </a:tr>
              <a:tr h="105891">
                <a:tc>
                  <a:txBody>
                    <a:bodyPr/>
                    <a:lstStyle/>
                    <a:p>
                      <a:pPr algn="l" fontAlgn="t"/>
                      <a:r>
                        <a:rPr lang="en-US" sz="600" b="0" i="0" u="none" strike="noStrike">
                          <a:solidFill>
                            <a:srgbClr val="9900FF"/>
                          </a:solidFill>
                          <a:effectLst/>
                          <a:latin typeface="Arial" panose="020B0604020202020204" pitchFamily="34" charset="0"/>
                          <a:ea typeface="宋体" panose="02010600030101010101" pitchFamily="2" charset="-122"/>
                        </a:rPr>
                        <a:t>Pick-ups</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600" b="0" i="0" u="none" strike="noStrike">
                          <a:effectLst/>
                          <a:latin typeface="Arial" panose="020B0604020202020204" pitchFamily="34" charset="0"/>
                          <a:ea typeface="宋体" panose="02010600030101010101" pitchFamily="2" charset="-122"/>
                        </a:rPr>
                        <a:t>Stripline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8</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2</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16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3352810"/>
                  </a:ext>
                </a:extLst>
              </a:tr>
              <a:tr h="105891">
                <a:tc>
                  <a:txBody>
                    <a:bodyPr/>
                    <a:lstStyle/>
                    <a:p>
                      <a:pPr algn="l" fontAlgn="t"/>
                      <a:r>
                        <a:rPr lang="en-US" sz="600" b="0" i="0" u="none" strike="noStrike">
                          <a:solidFill>
                            <a:srgbClr val="9900FF"/>
                          </a:solidFill>
                          <a:effectLst/>
                          <a:latin typeface="Arial" panose="020B0604020202020204" pitchFamily="34" charset="0"/>
                          <a:ea typeface="宋体" panose="02010600030101010101" pitchFamily="2" charset="-122"/>
                        </a:rPr>
                        <a:t>Cable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600" b="0" i="0" u="none" strike="noStrike">
                          <a:effectLst/>
                          <a:latin typeface="Arial" panose="020B0604020202020204" pitchFamily="34" charset="0"/>
                          <a:ea typeface="宋体" panose="02010600030101010101" pitchFamily="2" charset="-122"/>
                        </a:rPr>
                        <a:t>LMR-400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40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1</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dirty="0">
                          <a:effectLst/>
                          <a:latin typeface="Arial" panose="020B0604020202020204" pitchFamily="34" charset="0"/>
                          <a:ea typeface="宋体" panose="02010600030101010101" pitchFamily="2" charset="-122"/>
                        </a:rPr>
                        <a:t>40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6177660"/>
                  </a:ext>
                </a:extLst>
              </a:tr>
              <a:tr h="105891">
                <a:tc>
                  <a:txBody>
                    <a:bodyPr/>
                    <a:lstStyle/>
                    <a:p>
                      <a:pPr algn="l" fontAlgn="t"/>
                      <a:r>
                        <a:rPr lang="en-US" sz="600" b="0" i="0" u="none" strike="noStrike">
                          <a:solidFill>
                            <a:srgbClr val="9900FF"/>
                          </a:solidFill>
                          <a:effectLst/>
                          <a:latin typeface="Arial" panose="020B0604020202020204" pitchFamily="34" charset="0"/>
                          <a:ea typeface="宋体" panose="02010600030101010101" pitchFamily="2" charset="-122"/>
                        </a:rPr>
                        <a:t>Electronics</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endParaRPr lang="en-US" altLang="zh-CN" sz="600" b="0" i="0" u="none" strike="noStrike" dirty="0">
                        <a:effectLst/>
                        <a:latin typeface="Arial" panose="020B0604020202020204" pitchFamily="34" charset="0"/>
                        <a:ea typeface="+mn-ea"/>
                      </a:endParaRP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8</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dirty="0">
                          <a:effectLst/>
                          <a:latin typeface="Arial" panose="020B0604020202020204" pitchFamily="34" charset="0"/>
                          <a:ea typeface="宋体" panose="02010600030101010101" pitchFamily="2" charset="-122"/>
                        </a:rPr>
                        <a:t>48</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8925680"/>
                  </a:ext>
                </a:extLst>
              </a:tr>
              <a:tr h="105891">
                <a:tc>
                  <a:txBody>
                    <a:bodyPr/>
                    <a:lstStyle/>
                    <a:p>
                      <a:pPr algn="l" fontAlgn="t"/>
                      <a:r>
                        <a:rPr lang="en-US" sz="600" b="0" i="0" u="none" strike="noStrike">
                          <a:solidFill>
                            <a:srgbClr val="FF0000"/>
                          </a:solidFill>
                          <a:effectLst/>
                          <a:latin typeface="Arial" panose="020B0604020202020204" pitchFamily="34" charset="0"/>
                          <a:ea typeface="宋体" panose="02010600030101010101" pitchFamily="2" charset="-122"/>
                        </a:rPr>
                        <a:t>      Linac to Booster e+ Transport Line (Ch 5.2.3, 5.3.7)</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9348423"/>
                  </a:ext>
                </a:extLst>
              </a:tr>
              <a:tr h="105891">
                <a:tc>
                  <a:txBody>
                    <a:bodyPr/>
                    <a:lstStyle/>
                    <a:p>
                      <a:pPr algn="l" fontAlgn="t"/>
                      <a:r>
                        <a:rPr lang="en-US" sz="600" b="0" i="0" u="none" strike="noStrike">
                          <a:solidFill>
                            <a:srgbClr val="633EEA"/>
                          </a:solidFill>
                          <a:effectLst/>
                          <a:latin typeface="Arial" panose="020B0604020202020204" pitchFamily="34" charset="0"/>
                          <a:ea typeface="宋体" panose="02010600030101010101" pitchFamily="2" charset="-122"/>
                        </a:rPr>
                        <a:t>           Instrumentation</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1621850"/>
                  </a:ext>
                </a:extLst>
              </a:tr>
              <a:tr h="105891">
                <a:tc>
                  <a:txBody>
                    <a:bodyPr/>
                    <a:lstStyle/>
                    <a:p>
                      <a:pPr algn="l" fontAlgn="t"/>
                      <a:r>
                        <a:rPr lang="en-US" sz="600" b="0" i="0" u="none" strike="noStrike">
                          <a:solidFill>
                            <a:srgbClr val="E26B0A"/>
                          </a:solidFill>
                          <a:effectLst/>
                          <a:latin typeface="Arial" panose="020B0604020202020204" pitchFamily="34" charset="0"/>
                          <a:ea typeface="宋体" panose="02010600030101010101" pitchFamily="2" charset="-122"/>
                        </a:rPr>
                        <a:t>           Beam position monitor</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600" b="0" i="0" u="none" strike="noStrike">
                        <a:solidFill>
                          <a:srgbClr val="0000FF"/>
                        </a:solidFill>
                        <a:effectLst/>
                        <a:latin typeface="Times New Roman" panose="02020603050405020304" pitchFamily="18" charset="0"/>
                        <a:ea typeface="宋体" panose="02010600030101010101" pitchFamily="2" charset="-122"/>
                      </a:endParaRPr>
                    </a:p>
                  </a:txBody>
                  <a:tcPr marL="2147" marR="2147" marT="2147"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600" b="0" i="0" u="none" strike="noStrike">
                        <a:solidFill>
                          <a:srgbClr val="0000FF"/>
                        </a:solidFill>
                        <a:effectLst/>
                        <a:latin typeface="Times New Roman" panose="02020603050405020304" pitchFamily="18" charset="0"/>
                        <a:ea typeface="宋体" panose="02010600030101010101" pitchFamily="2" charset="-122"/>
                      </a:endParaRPr>
                    </a:p>
                  </a:txBody>
                  <a:tcPr marL="2147" marR="2147" marT="21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638945"/>
                  </a:ext>
                </a:extLst>
              </a:tr>
              <a:tr h="105891">
                <a:tc>
                  <a:txBody>
                    <a:bodyPr/>
                    <a:lstStyle/>
                    <a:p>
                      <a:pPr marL="0" algn="l" defTabSz="914400" rtl="0" eaLnBrk="1" fontAlgn="t" latinLnBrk="0" hangingPunct="1"/>
                      <a:r>
                        <a:rPr lang="en-US" sz="600" b="0" i="0" u="none" strike="noStrike" kern="1200">
                          <a:solidFill>
                            <a:srgbClr val="9900FF"/>
                          </a:solidFill>
                          <a:effectLst/>
                          <a:latin typeface="Arial" panose="020B0604020202020204" pitchFamily="34" charset="0"/>
                          <a:ea typeface="宋体" panose="02010600030101010101" pitchFamily="2" charset="-122"/>
                          <a:cs typeface="+mn-cs"/>
                        </a:rPr>
                        <a:t>Pick-ups</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600" b="0" i="0" u="none" strike="noStrike">
                          <a:effectLst/>
                          <a:latin typeface="Arial" panose="020B0604020202020204" pitchFamily="34" charset="0"/>
                          <a:ea typeface="宋体" panose="02010600030101010101" pitchFamily="2" charset="-122"/>
                        </a:rPr>
                        <a:t>Stripline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14</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2</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28</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96004672"/>
                  </a:ext>
                </a:extLst>
              </a:tr>
              <a:tr h="105891">
                <a:tc>
                  <a:txBody>
                    <a:bodyPr/>
                    <a:lstStyle/>
                    <a:p>
                      <a:pPr marL="0" algn="l" defTabSz="914400" rtl="0" eaLnBrk="1" fontAlgn="t" latinLnBrk="0" hangingPunct="1"/>
                      <a:r>
                        <a:rPr lang="en-US" sz="600" b="0" i="0" u="none" strike="noStrike" kern="1200">
                          <a:solidFill>
                            <a:srgbClr val="9900FF"/>
                          </a:solidFill>
                          <a:effectLst/>
                          <a:latin typeface="Arial" panose="020B0604020202020204" pitchFamily="34" charset="0"/>
                          <a:ea typeface="宋体" panose="02010600030101010101" pitchFamily="2" charset="-122"/>
                          <a:cs typeface="+mn-cs"/>
                        </a:rPr>
                        <a:t>Cable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600" b="0" i="0" u="none" strike="noStrike">
                          <a:effectLst/>
                          <a:latin typeface="Arial" panose="020B0604020202020204" pitchFamily="34" charset="0"/>
                          <a:ea typeface="宋体" panose="02010600030101010101" pitchFamily="2" charset="-122"/>
                        </a:rPr>
                        <a:t>LMR-400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70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1</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dirty="0">
                          <a:effectLst/>
                          <a:latin typeface="Arial" panose="020B0604020202020204" pitchFamily="34" charset="0"/>
                          <a:ea typeface="宋体" panose="02010600030101010101" pitchFamily="2" charset="-122"/>
                        </a:rPr>
                        <a:t>70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93717187"/>
                  </a:ext>
                </a:extLst>
              </a:tr>
              <a:tr h="105891">
                <a:tc>
                  <a:txBody>
                    <a:bodyPr/>
                    <a:lstStyle/>
                    <a:p>
                      <a:pPr marL="0" algn="l" defTabSz="914400" rtl="0" eaLnBrk="1" fontAlgn="t" latinLnBrk="0" hangingPunct="1"/>
                      <a:r>
                        <a:rPr lang="en-US" sz="600" b="0" i="0" u="none" strike="noStrike" kern="1200" dirty="0">
                          <a:solidFill>
                            <a:srgbClr val="9900FF"/>
                          </a:solidFill>
                          <a:effectLst/>
                          <a:latin typeface="Arial" panose="020B0604020202020204" pitchFamily="34" charset="0"/>
                          <a:ea typeface="宋体" panose="02010600030101010101" pitchFamily="2" charset="-122"/>
                          <a:cs typeface="+mn-cs"/>
                        </a:rPr>
                        <a:t>Electronics</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endParaRPr lang="en-US" altLang="zh-CN" sz="600" b="0" i="0" u="none" strike="noStrike" dirty="0">
                        <a:effectLst/>
                        <a:latin typeface="Arial" panose="020B0604020202020204" pitchFamily="34" charset="0"/>
                        <a:ea typeface="+mn-ea"/>
                      </a:endParaRP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14</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84</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03401527"/>
                  </a:ext>
                </a:extLst>
              </a:tr>
              <a:tr h="105891">
                <a:tc>
                  <a:txBody>
                    <a:bodyPr/>
                    <a:lstStyle/>
                    <a:p>
                      <a:pPr algn="l" fontAlgn="t"/>
                      <a:r>
                        <a:rPr lang="en-US" sz="600" b="0" i="0" u="none" strike="noStrike">
                          <a:solidFill>
                            <a:srgbClr val="FF0000"/>
                          </a:solidFill>
                          <a:effectLst/>
                          <a:latin typeface="Arial" panose="020B0604020202020204" pitchFamily="34" charset="0"/>
                          <a:ea typeface="宋体" panose="02010600030101010101" pitchFamily="2" charset="-122"/>
                        </a:rPr>
                        <a:t>      Linac to Booster e- Transport Line (Ch 5.2.3, 5.3.7)</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7767549"/>
                  </a:ext>
                </a:extLst>
              </a:tr>
              <a:tr h="105891">
                <a:tc>
                  <a:txBody>
                    <a:bodyPr/>
                    <a:lstStyle/>
                    <a:p>
                      <a:pPr algn="l" fontAlgn="t"/>
                      <a:r>
                        <a:rPr lang="en-US" sz="600" b="0" i="0" u="none" strike="noStrike">
                          <a:solidFill>
                            <a:srgbClr val="633EEA"/>
                          </a:solidFill>
                          <a:effectLst/>
                          <a:latin typeface="Arial" panose="020B0604020202020204" pitchFamily="34" charset="0"/>
                          <a:ea typeface="宋体" panose="02010600030101010101" pitchFamily="2" charset="-122"/>
                        </a:rPr>
                        <a:t>           Instrumentation</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1459917"/>
                  </a:ext>
                </a:extLst>
              </a:tr>
              <a:tr h="105891">
                <a:tc>
                  <a:txBody>
                    <a:bodyPr/>
                    <a:lstStyle/>
                    <a:p>
                      <a:pPr algn="l" fontAlgn="t"/>
                      <a:r>
                        <a:rPr lang="en-US" sz="600" b="0" i="0" u="none" strike="noStrike">
                          <a:solidFill>
                            <a:srgbClr val="E26B0A"/>
                          </a:solidFill>
                          <a:effectLst/>
                          <a:latin typeface="Arial" panose="020B0604020202020204" pitchFamily="34" charset="0"/>
                          <a:ea typeface="宋体" panose="02010600030101010101" pitchFamily="2" charset="-122"/>
                        </a:rPr>
                        <a:t>           Beam position monitor</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endParaRPr lang="zh-CN" altLang="en-US" sz="600" b="0" i="0" u="none" strike="noStrike">
                        <a:solidFill>
                          <a:srgbClr val="FF0000"/>
                        </a:solidFill>
                        <a:effectLst/>
                        <a:latin typeface="Times New Roman" panose="02020603050405020304" pitchFamily="18" charset="0"/>
                        <a:ea typeface="宋体" panose="02010600030101010101" pitchFamily="2" charset="-122"/>
                      </a:endParaRPr>
                    </a:p>
                  </a:txBody>
                  <a:tcPr marL="2147" marR="2147" marT="21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600" b="0" i="0" u="none" strike="noStrike">
                        <a:solidFill>
                          <a:srgbClr val="FF0000"/>
                        </a:solidFill>
                        <a:effectLst/>
                        <a:latin typeface="Times New Roman" panose="02020603050405020304" pitchFamily="18" charset="0"/>
                        <a:ea typeface="宋体" panose="02010600030101010101" pitchFamily="2" charset="-122"/>
                      </a:endParaRPr>
                    </a:p>
                  </a:txBody>
                  <a:tcPr marL="2147" marR="2147" marT="2147"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600" b="0" i="0" u="none" strike="noStrike">
                        <a:solidFill>
                          <a:srgbClr val="FF0000"/>
                        </a:solidFill>
                        <a:effectLst/>
                        <a:latin typeface="Times New Roman" panose="02020603050405020304" pitchFamily="18" charset="0"/>
                        <a:ea typeface="宋体" panose="02010600030101010101" pitchFamily="2" charset="-122"/>
                      </a:endParaRPr>
                    </a:p>
                  </a:txBody>
                  <a:tcPr marL="2147" marR="2147" marT="2147"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700" b="0" i="0" u="none" strike="noStrike">
                        <a:solidFill>
                          <a:srgbClr val="FF0000"/>
                        </a:solidFill>
                        <a:effectLst/>
                        <a:latin typeface="Times New Roman" panose="02020603050405020304" pitchFamily="18" charset="0"/>
                        <a:ea typeface="宋体" panose="02010600030101010101" pitchFamily="2" charset="-122"/>
                      </a:endParaRPr>
                    </a:p>
                  </a:txBody>
                  <a:tcPr marL="2147" marR="2147" marT="2147"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700" b="0" i="0" u="none" strike="noStrike" dirty="0">
                        <a:solidFill>
                          <a:srgbClr val="FF0000"/>
                        </a:solidFill>
                        <a:effectLst/>
                        <a:latin typeface="Times New Roman" panose="02020603050405020304" pitchFamily="18" charset="0"/>
                        <a:ea typeface="宋体" panose="02010600030101010101" pitchFamily="2" charset="-122"/>
                      </a:endParaRPr>
                    </a:p>
                  </a:txBody>
                  <a:tcPr marL="2147" marR="2147" marT="2147"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9068702"/>
                  </a:ext>
                </a:extLst>
              </a:tr>
              <a:tr h="105891">
                <a:tc>
                  <a:txBody>
                    <a:bodyPr/>
                    <a:lstStyle/>
                    <a:p>
                      <a:pPr algn="l" fontAlgn="t"/>
                      <a:r>
                        <a:rPr lang="en-US" sz="600" b="0" i="0" u="none" strike="noStrike">
                          <a:solidFill>
                            <a:srgbClr val="9900FF"/>
                          </a:solidFill>
                          <a:effectLst/>
                          <a:latin typeface="Arial" panose="020B0604020202020204" pitchFamily="34" charset="0"/>
                          <a:ea typeface="宋体" panose="02010600030101010101" pitchFamily="2" charset="-122"/>
                        </a:rPr>
                        <a:t>Pick-ups</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600" b="0" i="0" u="none" strike="noStrike">
                          <a:effectLst/>
                          <a:latin typeface="Arial" panose="020B0604020202020204" pitchFamily="34" charset="0"/>
                          <a:ea typeface="宋体" panose="02010600030101010101" pitchFamily="2" charset="-122"/>
                        </a:rPr>
                        <a:t>Stripline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14</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2</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28</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7923433"/>
                  </a:ext>
                </a:extLst>
              </a:tr>
              <a:tr h="105891">
                <a:tc>
                  <a:txBody>
                    <a:bodyPr/>
                    <a:lstStyle/>
                    <a:p>
                      <a:pPr algn="l" fontAlgn="t"/>
                      <a:r>
                        <a:rPr lang="en-US" sz="600" b="0" i="0" u="none" strike="noStrike" dirty="0">
                          <a:solidFill>
                            <a:srgbClr val="9900FF"/>
                          </a:solidFill>
                          <a:effectLst/>
                          <a:latin typeface="Arial" panose="020B0604020202020204" pitchFamily="34" charset="0"/>
                          <a:ea typeface="宋体" panose="02010600030101010101" pitchFamily="2" charset="-122"/>
                        </a:rPr>
                        <a:t>Cable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600" b="0" i="0" u="none" strike="noStrike">
                          <a:effectLst/>
                          <a:latin typeface="Arial" panose="020B0604020202020204" pitchFamily="34" charset="0"/>
                          <a:ea typeface="宋体" panose="02010600030101010101" pitchFamily="2" charset="-122"/>
                        </a:rPr>
                        <a:t>LMR-400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70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1</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700" b="0" i="0" u="none" strike="noStrike" dirty="0">
                          <a:effectLst/>
                          <a:latin typeface="Arial" panose="020B0604020202020204" pitchFamily="34" charset="0"/>
                          <a:ea typeface="宋体" panose="02010600030101010101" pitchFamily="2" charset="-122"/>
                        </a:rPr>
                        <a:t>70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4884273"/>
                  </a:ext>
                </a:extLst>
              </a:tr>
              <a:tr h="105891">
                <a:tc>
                  <a:txBody>
                    <a:bodyPr/>
                    <a:lstStyle/>
                    <a:p>
                      <a:pPr algn="l" fontAlgn="t"/>
                      <a:r>
                        <a:rPr lang="en-US" sz="600" b="0" i="0" u="none" strike="noStrike" dirty="0">
                          <a:solidFill>
                            <a:srgbClr val="9900FF"/>
                          </a:solidFill>
                          <a:effectLst/>
                          <a:latin typeface="Arial" panose="020B0604020202020204" pitchFamily="34" charset="0"/>
                          <a:ea typeface="宋体" panose="02010600030101010101" pitchFamily="2" charset="-122"/>
                        </a:rPr>
                        <a:t>Electronics</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endParaRPr lang="en-US" altLang="zh-CN" sz="600" b="0" i="0" u="none" strike="noStrike" dirty="0">
                        <a:effectLst/>
                        <a:latin typeface="Arial" panose="020B0604020202020204" pitchFamily="34" charset="0"/>
                        <a:ea typeface="+mn-ea"/>
                      </a:endParaRP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14</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84</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986227"/>
                  </a:ext>
                </a:extLst>
              </a:tr>
              <a:tr h="117192">
                <a:tc>
                  <a:txBody>
                    <a:bodyPr/>
                    <a:lstStyle/>
                    <a:p>
                      <a:pPr algn="l" fontAlgn="t"/>
                      <a:r>
                        <a:rPr lang="en-US" sz="600" b="0" i="0" u="none" strike="noStrike">
                          <a:solidFill>
                            <a:srgbClr val="FF0000"/>
                          </a:solidFill>
                          <a:effectLst/>
                          <a:latin typeface="Arial" panose="020B0604020202020204" pitchFamily="34" charset="0"/>
                          <a:ea typeface="宋体" panose="02010600030101010101" pitchFamily="2" charset="-122"/>
                        </a:rPr>
                        <a:t>      Linac to Damping Ring e+ Transport Line (Ch 6.2.3, 6.4.7)</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4219299"/>
                  </a:ext>
                </a:extLst>
              </a:tr>
              <a:tr h="105891">
                <a:tc>
                  <a:txBody>
                    <a:bodyPr/>
                    <a:lstStyle/>
                    <a:p>
                      <a:pPr algn="l" fontAlgn="t"/>
                      <a:r>
                        <a:rPr lang="en-US" sz="600" b="0" i="0" u="none" strike="noStrike">
                          <a:solidFill>
                            <a:srgbClr val="633EEA"/>
                          </a:solidFill>
                          <a:effectLst/>
                          <a:latin typeface="Arial" panose="020B0604020202020204" pitchFamily="34" charset="0"/>
                          <a:ea typeface="宋体" panose="02010600030101010101" pitchFamily="2" charset="-122"/>
                        </a:rPr>
                        <a:t>           Instrumentation</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6756837"/>
                  </a:ext>
                </a:extLst>
              </a:tr>
              <a:tr h="105891">
                <a:tc>
                  <a:txBody>
                    <a:bodyPr/>
                    <a:lstStyle/>
                    <a:p>
                      <a:pPr algn="l" fontAlgn="t"/>
                      <a:r>
                        <a:rPr lang="en-US" sz="600" b="0" i="0" u="none" strike="noStrike" kern="1200" dirty="0">
                          <a:solidFill>
                            <a:srgbClr val="E26B0A"/>
                          </a:solidFill>
                          <a:effectLst/>
                          <a:latin typeface="Arial" panose="020B0604020202020204" pitchFamily="34" charset="0"/>
                          <a:ea typeface="宋体" panose="02010600030101010101" pitchFamily="2" charset="-122"/>
                          <a:cs typeface="+mn-cs"/>
                        </a:rPr>
                        <a:t>           Beam position monitor</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600" b="0" i="0" u="none" strike="noStrike">
                        <a:solidFill>
                          <a:srgbClr val="0000FF"/>
                        </a:solidFill>
                        <a:effectLst/>
                        <a:latin typeface="Times New Roman" panose="02020603050405020304" pitchFamily="18" charset="0"/>
                        <a:ea typeface="宋体" panose="02010600030101010101" pitchFamily="2" charset="-122"/>
                      </a:endParaRPr>
                    </a:p>
                  </a:txBody>
                  <a:tcPr marL="2147" marR="2147" marT="2147"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600" b="0" i="0" u="none" strike="noStrike">
                        <a:solidFill>
                          <a:srgbClr val="0000FF"/>
                        </a:solidFill>
                        <a:effectLst/>
                        <a:latin typeface="Times New Roman" panose="02020603050405020304" pitchFamily="18" charset="0"/>
                        <a:ea typeface="宋体" panose="02010600030101010101" pitchFamily="2" charset="-122"/>
                      </a:endParaRPr>
                    </a:p>
                  </a:txBody>
                  <a:tcPr marL="2147" marR="2147" marT="21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5947435"/>
                  </a:ext>
                </a:extLst>
              </a:tr>
              <a:tr h="105891">
                <a:tc>
                  <a:txBody>
                    <a:bodyPr/>
                    <a:lstStyle/>
                    <a:p>
                      <a:pPr marL="0" algn="l" defTabSz="914400" rtl="0" eaLnBrk="1" fontAlgn="t" latinLnBrk="0" hangingPunct="1"/>
                      <a:r>
                        <a:rPr lang="en-US" sz="600" b="0" i="0" u="none" strike="noStrike" kern="1200">
                          <a:solidFill>
                            <a:srgbClr val="9900FF"/>
                          </a:solidFill>
                          <a:effectLst/>
                          <a:latin typeface="Arial" panose="020B0604020202020204" pitchFamily="34" charset="0"/>
                          <a:ea typeface="宋体" panose="02010600030101010101" pitchFamily="2" charset="-122"/>
                          <a:cs typeface="+mn-cs"/>
                        </a:rPr>
                        <a:t>Pick-ups</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600" b="0" i="0" u="none" strike="noStrike">
                          <a:effectLst/>
                          <a:latin typeface="Arial" panose="020B0604020202020204" pitchFamily="34" charset="0"/>
                          <a:ea typeface="宋体" panose="02010600030101010101" pitchFamily="2" charset="-122"/>
                        </a:rPr>
                        <a:t>Stripline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3</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2</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dirty="0">
                          <a:effectLst/>
                          <a:latin typeface="Arial" panose="020B0604020202020204" pitchFamily="34" charset="0"/>
                          <a:ea typeface="宋体" panose="02010600030101010101" pitchFamily="2" charset="-122"/>
                        </a:rPr>
                        <a:t>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47556825"/>
                  </a:ext>
                </a:extLst>
              </a:tr>
              <a:tr h="105891">
                <a:tc>
                  <a:txBody>
                    <a:bodyPr/>
                    <a:lstStyle/>
                    <a:p>
                      <a:pPr marL="0" algn="l" defTabSz="914400" rtl="0" eaLnBrk="1" fontAlgn="t" latinLnBrk="0" hangingPunct="1"/>
                      <a:r>
                        <a:rPr lang="en-US" sz="600" b="0" i="0" u="none" strike="noStrike" kern="1200">
                          <a:solidFill>
                            <a:srgbClr val="9900FF"/>
                          </a:solidFill>
                          <a:effectLst/>
                          <a:latin typeface="Arial" panose="020B0604020202020204" pitchFamily="34" charset="0"/>
                          <a:ea typeface="宋体" panose="02010600030101010101" pitchFamily="2" charset="-122"/>
                          <a:cs typeface="+mn-cs"/>
                        </a:rPr>
                        <a:t>Cable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600" b="0" i="0" u="none" strike="noStrike">
                          <a:effectLst/>
                          <a:latin typeface="Arial" panose="020B0604020202020204" pitchFamily="34" charset="0"/>
                          <a:ea typeface="宋体" panose="02010600030101010101" pitchFamily="2" charset="-122"/>
                        </a:rPr>
                        <a:t>LMR-400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15</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1</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dirty="0">
                          <a:effectLst/>
                          <a:latin typeface="Arial" panose="020B0604020202020204" pitchFamily="34" charset="0"/>
                          <a:ea typeface="宋体" panose="02010600030101010101" pitchFamily="2" charset="-122"/>
                        </a:rPr>
                        <a:t>15</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07274696"/>
                  </a:ext>
                </a:extLst>
              </a:tr>
              <a:tr h="105891">
                <a:tc>
                  <a:txBody>
                    <a:bodyPr/>
                    <a:lstStyle/>
                    <a:p>
                      <a:pPr marL="0" algn="l" defTabSz="914400" rtl="0" eaLnBrk="1" fontAlgn="t" latinLnBrk="0" hangingPunct="1"/>
                      <a:r>
                        <a:rPr lang="en-US" sz="600" b="0" i="0" u="none" strike="noStrike" kern="1200" dirty="0">
                          <a:solidFill>
                            <a:srgbClr val="9900FF"/>
                          </a:solidFill>
                          <a:effectLst/>
                          <a:latin typeface="Arial" panose="020B0604020202020204" pitchFamily="34" charset="0"/>
                          <a:ea typeface="宋体" panose="02010600030101010101" pitchFamily="2" charset="-122"/>
                          <a:cs typeface="+mn-cs"/>
                        </a:rPr>
                        <a:t>Electronics</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altLang="zh-CN" sz="600" b="0" i="0" u="none" strike="noStrike" dirty="0">
                        <a:effectLst/>
                        <a:latin typeface="Arial" panose="020B0604020202020204" pitchFamily="34" charset="0"/>
                        <a:ea typeface="+mn-ea"/>
                      </a:endParaRP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dirty="0">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3</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dirty="0">
                          <a:effectLst/>
                          <a:latin typeface="Arial" panose="020B0604020202020204" pitchFamily="34" charset="0"/>
                          <a:ea typeface="宋体" panose="02010600030101010101" pitchFamily="2" charset="-122"/>
                        </a:rPr>
                        <a:t>18</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2507677"/>
                  </a:ext>
                </a:extLst>
              </a:tr>
              <a:tr h="105891">
                <a:tc>
                  <a:txBody>
                    <a:bodyPr/>
                    <a:lstStyle/>
                    <a:p>
                      <a:pPr algn="l" fontAlgn="t"/>
                      <a:r>
                        <a:rPr lang="en-US" sz="600" b="0" i="0" u="none" strike="noStrike" dirty="0">
                          <a:solidFill>
                            <a:srgbClr val="E26B0A"/>
                          </a:solidFill>
                          <a:effectLst/>
                          <a:latin typeface="Arial" panose="020B0604020202020204" pitchFamily="34" charset="0"/>
                          <a:ea typeface="宋体" panose="02010600030101010101" pitchFamily="2" charset="-122"/>
                        </a:rPr>
                        <a:t>               Beam profile monitor</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4076229"/>
                  </a:ext>
                </a:extLst>
              </a:tr>
              <a:tr h="105891">
                <a:tc>
                  <a:txBody>
                    <a:bodyPr/>
                    <a:lstStyle/>
                    <a:p>
                      <a:pPr marL="0" algn="l" defTabSz="914400" rtl="0" eaLnBrk="1" fontAlgn="t" latinLnBrk="0" hangingPunct="1"/>
                      <a:r>
                        <a:rPr lang="en-US" sz="600" b="0" i="0" u="none" strike="noStrike" kern="1200">
                          <a:solidFill>
                            <a:srgbClr val="9900FF"/>
                          </a:solidFill>
                          <a:effectLst/>
                          <a:latin typeface="Arial" panose="020B0604020202020204" pitchFamily="34" charset="0"/>
                          <a:ea typeface="宋体" panose="02010600030101010101" pitchFamily="2" charset="-122"/>
                          <a:cs typeface="+mn-cs"/>
                        </a:rPr>
                        <a:t>Mechanical part</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1</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10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700" b="0" i="0" u="none" strike="noStrike" dirty="0">
                          <a:effectLst/>
                          <a:latin typeface="Arial" panose="020B0604020202020204" pitchFamily="34" charset="0"/>
                          <a:ea typeface="宋体" panose="02010600030101010101" pitchFamily="2" charset="-122"/>
                        </a:rPr>
                        <a:t>10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2290492"/>
                  </a:ext>
                </a:extLst>
              </a:tr>
              <a:tr h="105891">
                <a:tc>
                  <a:txBody>
                    <a:bodyPr/>
                    <a:lstStyle/>
                    <a:p>
                      <a:pPr marL="0" algn="l" defTabSz="914400" rtl="0" eaLnBrk="1" fontAlgn="t" latinLnBrk="0" hangingPunct="1"/>
                      <a:r>
                        <a:rPr lang="en-US" sz="600" b="0" i="0" u="none" strike="noStrike" kern="1200" dirty="0">
                          <a:solidFill>
                            <a:srgbClr val="9900FF"/>
                          </a:solidFill>
                          <a:effectLst/>
                          <a:latin typeface="Arial" panose="020B0604020202020204" pitchFamily="34" charset="0"/>
                          <a:ea typeface="宋体" panose="02010600030101010101" pitchFamily="2" charset="-122"/>
                          <a:cs typeface="+mn-cs"/>
                        </a:rPr>
                        <a:t>Control unit and read out electronics</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1</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8</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8</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9474235"/>
                  </a:ext>
                </a:extLst>
              </a:tr>
              <a:tr h="117192">
                <a:tc>
                  <a:txBody>
                    <a:bodyPr/>
                    <a:lstStyle/>
                    <a:p>
                      <a:pPr algn="l" fontAlgn="t"/>
                      <a:r>
                        <a:rPr lang="en-US" sz="600" b="0" i="0" u="none" strike="noStrike">
                          <a:solidFill>
                            <a:srgbClr val="FF0000"/>
                          </a:solidFill>
                          <a:effectLst/>
                          <a:latin typeface="Arial" panose="020B0604020202020204" pitchFamily="34" charset="0"/>
                          <a:ea typeface="宋体" panose="02010600030101010101" pitchFamily="2" charset="-122"/>
                        </a:rPr>
                        <a:t>      Damping Ring to Linac e+ Transport Line (Ch 6.2.3, 6.4.7)</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4227681"/>
                  </a:ext>
                </a:extLst>
              </a:tr>
              <a:tr h="105891">
                <a:tc>
                  <a:txBody>
                    <a:bodyPr/>
                    <a:lstStyle/>
                    <a:p>
                      <a:pPr algn="l" fontAlgn="t"/>
                      <a:r>
                        <a:rPr lang="en-US" sz="600" b="0" i="0" u="none" strike="noStrike">
                          <a:solidFill>
                            <a:srgbClr val="633EEA"/>
                          </a:solidFill>
                          <a:effectLst/>
                          <a:latin typeface="Arial" panose="020B0604020202020204" pitchFamily="34" charset="0"/>
                          <a:ea typeface="宋体" panose="02010600030101010101" pitchFamily="2" charset="-122"/>
                        </a:rPr>
                        <a:t>           Instrumentation</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6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5325897"/>
                  </a:ext>
                </a:extLst>
              </a:tr>
              <a:tr h="105891">
                <a:tc>
                  <a:txBody>
                    <a:bodyPr/>
                    <a:lstStyle/>
                    <a:p>
                      <a:pPr marL="0" algn="l" defTabSz="914400" rtl="0" eaLnBrk="1" fontAlgn="t" latinLnBrk="0" hangingPunct="1"/>
                      <a:r>
                        <a:rPr lang="en-US" sz="600" b="0" i="0" u="none" strike="noStrike" kern="1200" dirty="0">
                          <a:solidFill>
                            <a:srgbClr val="E26B0A"/>
                          </a:solidFill>
                          <a:effectLst/>
                          <a:latin typeface="Arial" panose="020B0604020202020204" pitchFamily="34" charset="0"/>
                          <a:ea typeface="宋体" panose="02010600030101010101" pitchFamily="2" charset="-122"/>
                          <a:cs typeface="+mn-cs"/>
                        </a:rPr>
                        <a:t>           Beam position monitor</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zh-CN" altLang="en-US" sz="6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600" b="0" i="0" u="none" strike="noStrike">
                        <a:solidFill>
                          <a:srgbClr val="0000FF"/>
                        </a:solidFill>
                        <a:effectLst/>
                        <a:latin typeface="Times New Roman" panose="02020603050405020304" pitchFamily="18" charset="0"/>
                        <a:ea typeface="宋体" panose="02010600030101010101" pitchFamily="2" charset="-122"/>
                      </a:endParaRPr>
                    </a:p>
                  </a:txBody>
                  <a:tcPr marL="2147" marR="2147" marT="2147"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zh-CN" altLang="en-US" sz="600" b="0" i="0" u="none" strike="noStrike">
                        <a:solidFill>
                          <a:srgbClr val="0000FF"/>
                        </a:solidFill>
                        <a:effectLst/>
                        <a:latin typeface="Times New Roman" panose="02020603050405020304" pitchFamily="18" charset="0"/>
                        <a:ea typeface="宋体" panose="02010600030101010101" pitchFamily="2" charset="-122"/>
                      </a:endParaRPr>
                    </a:p>
                  </a:txBody>
                  <a:tcPr marL="2147" marR="2147" marT="21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zh-CN" altLang="en-US" sz="700" b="0" i="0" u="none" strike="noStrike" dirty="0">
                          <a:effectLst/>
                          <a:latin typeface="Arial" panose="020B0604020202020204" pitchFamily="34" charset="0"/>
                          <a:ea typeface="宋体" panose="02010600030101010101" pitchFamily="2" charset="-122"/>
                        </a:rPr>
                        <a:t>　</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3673873"/>
                  </a:ext>
                </a:extLst>
              </a:tr>
              <a:tr h="105891">
                <a:tc>
                  <a:txBody>
                    <a:bodyPr/>
                    <a:lstStyle/>
                    <a:p>
                      <a:pPr algn="l" fontAlgn="t"/>
                      <a:r>
                        <a:rPr lang="en-US" sz="600" b="0" i="0" u="none" strike="noStrike" dirty="0">
                          <a:solidFill>
                            <a:srgbClr val="7030A0"/>
                          </a:solidFill>
                          <a:effectLst/>
                          <a:latin typeface="Arial" panose="020B0604020202020204" pitchFamily="34" charset="0"/>
                          <a:ea typeface="宋体" panose="02010600030101010101" pitchFamily="2" charset="-122"/>
                        </a:rPr>
                        <a:t>Pick-ups</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600" b="0" i="0" u="none" strike="noStrike" dirty="0" err="1">
                          <a:effectLst/>
                          <a:latin typeface="Arial" panose="020B0604020202020204" pitchFamily="34" charset="0"/>
                          <a:ea typeface="宋体" panose="02010600030101010101" pitchFamily="2" charset="-122"/>
                        </a:rPr>
                        <a:t>Stripline</a:t>
                      </a:r>
                      <a:endParaRPr lang="en-US" sz="600" b="0" i="0" u="none" strike="noStrike" dirty="0">
                        <a:effectLst/>
                        <a:latin typeface="Arial" panose="020B0604020202020204" pitchFamily="34" charset="0"/>
                        <a:ea typeface="宋体" panose="02010600030101010101" pitchFamily="2" charset="-122"/>
                      </a:endParaRP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3</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2</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dirty="0">
                          <a:effectLst/>
                          <a:latin typeface="Arial" panose="020B0604020202020204" pitchFamily="34" charset="0"/>
                          <a:ea typeface="宋体" panose="02010600030101010101" pitchFamily="2" charset="-122"/>
                        </a:rPr>
                        <a:t>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2772877"/>
                  </a:ext>
                </a:extLst>
              </a:tr>
              <a:tr h="105891">
                <a:tc>
                  <a:txBody>
                    <a:bodyPr/>
                    <a:lstStyle/>
                    <a:p>
                      <a:pPr algn="l" fontAlgn="t"/>
                      <a:r>
                        <a:rPr lang="en-US" sz="600" b="0" i="0" u="none" strike="noStrike" dirty="0">
                          <a:solidFill>
                            <a:srgbClr val="7030A0"/>
                          </a:solidFill>
                          <a:effectLst/>
                          <a:latin typeface="Arial" panose="020B0604020202020204" pitchFamily="34" charset="0"/>
                          <a:ea typeface="宋体" panose="02010600030101010101" pitchFamily="2" charset="-122"/>
                        </a:rPr>
                        <a:t>Cable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600" b="0" i="0" u="none" strike="noStrike" dirty="0">
                          <a:effectLst/>
                          <a:latin typeface="Arial" panose="020B0604020202020204" pitchFamily="34" charset="0"/>
                          <a:ea typeface="宋体" panose="02010600030101010101" pitchFamily="2" charset="-122"/>
                        </a:rPr>
                        <a:t>LMR-400</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15</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1</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dirty="0">
                          <a:effectLst/>
                          <a:latin typeface="Arial" panose="020B0604020202020204" pitchFamily="34" charset="0"/>
                          <a:ea typeface="宋体" panose="02010600030101010101" pitchFamily="2" charset="-122"/>
                        </a:rPr>
                        <a:t>15</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53456217"/>
                  </a:ext>
                </a:extLst>
              </a:tr>
              <a:tr h="105891">
                <a:tc>
                  <a:txBody>
                    <a:bodyPr/>
                    <a:lstStyle/>
                    <a:p>
                      <a:pPr algn="l" fontAlgn="t"/>
                      <a:r>
                        <a:rPr lang="en-US" sz="600" b="0" i="0" u="none" strike="noStrike" dirty="0">
                          <a:solidFill>
                            <a:srgbClr val="7030A0"/>
                          </a:solidFill>
                          <a:effectLst/>
                          <a:latin typeface="Arial" panose="020B0604020202020204" pitchFamily="34" charset="0"/>
                          <a:ea typeface="宋体" panose="02010600030101010101" pitchFamily="2" charset="-122"/>
                        </a:rPr>
                        <a:t>Electronics</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endParaRPr lang="en-US" altLang="zh-CN" sz="600" b="0" i="0" u="none" strike="noStrike" dirty="0">
                        <a:effectLst/>
                        <a:latin typeface="Arial" panose="020B0604020202020204" pitchFamily="34" charset="0"/>
                        <a:ea typeface="+mn-ea"/>
                      </a:endParaRP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sz="600" b="0" i="0" u="none" strike="noStrike" dirty="0">
                          <a:effectLst/>
                          <a:latin typeface="Arial" panose="020B0604020202020204" pitchFamily="34" charset="0"/>
                          <a:ea typeface="宋体" panose="02010600030101010101" pitchFamily="2" charset="-122"/>
                        </a:rPr>
                        <a:t>one</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600" b="0" i="0" u="none" strike="noStrike">
                          <a:effectLst/>
                          <a:latin typeface="Arial" panose="020B0604020202020204" pitchFamily="34" charset="0"/>
                          <a:ea typeface="宋体" panose="02010600030101010101" pitchFamily="2" charset="-122"/>
                        </a:rPr>
                        <a:t>3</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a:effectLst/>
                          <a:latin typeface="Arial" panose="020B0604020202020204" pitchFamily="34" charset="0"/>
                          <a:ea typeface="宋体" panose="02010600030101010101" pitchFamily="2" charset="-122"/>
                        </a:rPr>
                        <a:t>6</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US" altLang="zh-CN" sz="700" b="0" i="0" u="none" strike="noStrike" dirty="0">
                          <a:effectLst/>
                          <a:latin typeface="Arial" panose="020B0604020202020204" pitchFamily="34" charset="0"/>
                          <a:ea typeface="宋体" panose="02010600030101010101" pitchFamily="2" charset="-122"/>
                        </a:rPr>
                        <a:t>18</a:t>
                      </a:r>
                    </a:p>
                  </a:txBody>
                  <a:tcPr marL="2147" marR="2147" marT="21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95962859"/>
                  </a:ext>
                </a:extLst>
              </a:tr>
            </a:tbl>
          </a:graphicData>
        </a:graphic>
      </p:graphicFrame>
      <p:sp>
        <p:nvSpPr>
          <p:cNvPr id="3" name="标题 2">
            <a:extLst>
              <a:ext uri="{FF2B5EF4-FFF2-40B4-BE49-F238E27FC236}">
                <a16:creationId xmlns:a16="http://schemas.microsoft.com/office/drawing/2014/main" id="{E31A3E64-9A5D-43AC-82AA-B732DAC805E0}"/>
              </a:ext>
            </a:extLst>
          </p:cNvPr>
          <p:cNvSpPr>
            <a:spLocks noGrp="1"/>
          </p:cNvSpPr>
          <p:nvPr>
            <p:ph type="title"/>
          </p:nvPr>
        </p:nvSpPr>
        <p:spPr/>
        <p:txBody>
          <a:bodyPr/>
          <a:lstStyle/>
          <a:p>
            <a:r>
              <a:rPr lang="en-US" altLang="zh-CN" dirty="0"/>
              <a:t>Cost of beam instrumentation in transport lines</a:t>
            </a:r>
            <a:endParaRPr lang="zh-CN" altLang="en-US" dirty="0"/>
          </a:p>
        </p:txBody>
      </p:sp>
      <p:sp>
        <p:nvSpPr>
          <p:cNvPr id="5" name="灯片编号占位符 4">
            <a:extLst>
              <a:ext uri="{FF2B5EF4-FFF2-40B4-BE49-F238E27FC236}">
                <a16:creationId xmlns:a16="http://schemas.microsoft.com/office/drawing/2014/main" id="{EBFFE9EA-09B5-4FA7-A331-8A8B9F97817A}"/>
              </a:ext>
            </a:extLst>
          </p:cNvPr>
          <p:cNvSpPr>
            <a:spLocks noGrp="1"/>
          </p:cNvSpPr>
          <p:nvPr>
            <p:ph type="sldNum" sz="quarter" idx="12"/>
          </p:nvPr>
        </p:nvSpPr>
        <p:spPr/>
        <p:txBody>
          <a:bodyPr/>
          <a:lstStyle/>
          <a:p>
            <a:fld id="{F15E9139-A00B-4B2A-98A6-095DC08F1345}" type="slidenum">
              <a:rPr lang="zh-CN" altLang="en-US" smtClean="0"/>
              <a:pPr/>
              <a:t>17</a:t>
            </a:fld>
            <a:endParaRPr lang="zh-CN" altLang="en-US"/>
          </a:p>
        </p:txBody>
      </p:sp>
    </p:spTree>
    <p:extLst>
      <p:ext uri="{BB962C8B-B14F-4D97-AF65-F5344CB8AC3E}">
        <p14:creationId xmlns:p14="http://schemas.microsoft.com/office/powerpoint/2010/main" val="3494396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TDR </a:t>
            </a:r>
            <a:r>
              <a:rPr lang="en-US" altLang="zh-CN" dirty="0" err="1"/>
              <a:t>Csot</a:t>
            </a:r>
            <a:r>
              <a:rPr lang="zh-CN" altLang="en-US" dirty="0"/>
              <a:t> </a:t>
            </a:r>
            <a:r>
              <a:rPr lang="en-US" altLang="zh-CN" dirty="0"/>
              <a:t>VS. CDR</a:t>
            </a:r>
            <a:r>
              <a:rPr lang="zh-CN" altLang="en-US" dirty="0"/>
              <a:t> </a:t>
            </a:r>
            <a:r>
              <a:rPr lang="en-US" altLang="zh-CN" dirty="0"/>
              <a:t>Cost</a:t>
            </a:r>
            <a:endParaRPr lang="zh-CN" altLang="en-US" dirty="0"/>
          </a:p>
        </p:txBody>
      </p:sp>
      <p:graphicFrame>
        <p:nvGraphicFramePr>
          <p:cNvPr id="4" name="内容占位符 3"/>
          <p:cNvGraphicFramePr>
            <a:graphicFrameLocks noGrp="1"/>
          </p:cNvGraphicFramePr>
          <p:nvPr>
            <p:ph idx="1"/>
            <p:extLst>
              <p:ext uri="{D42A27DB-BD31-4B8C-83A1-F6EECF244321}">
                <p14:modId xmlns:p14="http://schemas.microsoft.com/office/powerpoint/2010/main" val="3360298347"/>
              </p:ext>
            </p:extLst>
          </p:nvPr>
        </p:nvGraphicFramePr>
        <p:xfrm>
          <a:off x="76944" y="1400230"/>
          <a:ext cx="11942860" cy="3088005"/>
        </p:xfrm>
        <a:graphic>
          <a:graphicData uri="http://schemas.openxmlformats.org/drawingml/2006/table">
            <a:tbl>
              <a:tblPr firstRow="1" bandRow="1">
                <a:tableStyleId>{5C22544A-7EE6-4342-B048-85BDC9FD1C3A}</a:tableStyleId>
              </a:tblPr>
              <a:tblGrid>
                <a:gridCol w="2907148">
                  <a:extLst>
                    <a:ext uri="{9D8B030D-6E8A-4147-A177-3AD203B41FA5}">
                      <a16:colId xmlns:a16="http://schemas.microsoft.com/office/drawing/2014/main" val="20000"/>
                    </a:ext>
                  </a:extLst>
                </a:gridCol>
                <a:gridCol w="2368543">
                  <a:extLst>
                    <a:ext uri="{9D8B030D-6E8A-4147-A177-3AD203B41FA5}">
                      <a16:colId xmlns:a16="http://schemas.microsoft.com/office/drawing/2014/main" val="20001"/>
                    </a:ext>
                  </a:extLst>
                </a:gridCol>
                <a:gridCol w="2580198">
                  <a:extLst>
                    <a:ext uri="{9D8B030D-6E8A-4147-A177-3AD203B41FA5}">
                      <a16:colId xmlns:a16="http://schemas.microsoft.com/office/drawing/2014/main" val="20002"/>
                    </a:ext>
                  </a:extLst>
                </a:gridCol>
                <a:gridCol w="4086971">
                  <a:extLst>
                    <a:ext uri="{9D8B030D-6E8A-4147-A177-3AD203B41FA5}">
                      <a16:colId xmlns:a16="http://schemas.microsoft.com/office/drawing/2014/main" val="20003"/>
                    </a:ext>
                  </a:extLst>
                </a:gridCol>
              </a:tblGrid>
              <a:tr h="370840">
                <a:tc>
                  <a:txBody>
                    <a:bodyPr/>
                    <a:lstStyle/>
                    <a:p>
                      <a:endParaRPr lang="zh-CN" altLang="en-US" sz="2400" dirty="0"/>
                    </a:p>
                  </a:txBody>
                  <a:tcPr/>
                </a:tc>
                <a:tc>
                  <a:txBody>
                    <a:bodyPr/>
                    <a:lstStyle/>
                    <a:p>
                      <a:r>
                        <a:rPr lang="en-US" altLang="zh-CN" sz="2400" dirty="0"/>
                        <a:t>CDR cost</a:t>
                      </a:r>
                      <a:endParaRPr lang="zh-CN" altLang="en-US" sz="2400" dirty="0"/>
                    </a:p>
                  </a:txBody>
                  <a:tcPr/>
                </a:tc>
                <a:tc>
                  <a:txBody>
                    <a:bodyPr/>
                    <a:lstStyle/>
                    <a:p>
                      <a:r>
                        <a:rPr lang="en-US" altLang="zh-CN" sz="2400" dirty="0"/>
                        <a:t>TDR cost</a:t>
                      </a:r>
                      <a:endParaRPr lang="zh-CN" altLang="en-US" sz="2400" dirty="0"/>
                    </a:p>
                  </a:txBody>
                  <a:tcPr/>
                </a:tc>
                <a:tc>
                  <a:txBody>
                    <a:bodyPr/>
                    <a:lstStyle/>
                    <a:p>
                      <a:r>
                        <a:rPr lang="en-US" altLang="zh-CN" sz="2400" dirty="0"/>
                        <a:t>Difference</a:t>
                      </a:r>
                      <a:r>
                        <a:rPr lang="zh-CN" altLang="en-US" sz="2400" dirty="0"/>
                        <a:t>（</a:t>
                      </a:r>
                      <a:r>
                        <a:rPr lang="en-US" altLang="zh-CN" sz="2400" dirty="0"/>
                        <a:t>10000 yuan</a:t>
                      </a:r>
                      <a:r>
                        <a:rPr lang="zh-CN" altLang="en-US" sz="2400" dirty="0"/>
                        <a:t>）</a:t>
                      </a:r>
                    </a:p>
                  </a:txBody>
                  <a:tcPr/>
                </a:tc>
                <a:extLst>
                  <a:ext uri="{0D108BD9-81ED-4DB2-BD59-A6C34878D82A}">
                    <a16:rowId xmlns:a16="http://schemas.microsoft.com/office/drawing/2014/main" val="10000"/>
                  </a:ext>
                </a:extLst>
              </a:tr>
              <a:tr h="370840">
                <a:tc>
                  <a:txBody>
                    <a:bodyPr/>
                    <a:lstStyle/>
                    <a:p>
                      <a:r>
                        <a:rPr lang="en-US" altLang="zh-CN" sz="2400" dirty="0"/>
                        <a:t>Collider ring</a:t>
                      </a:r>
                      <a:endParaRPr lang="zh-CN" altLang="en-US" sz="2400" dirty="0"/>
                    </a:p>
                  </a:txBody>
                  <a:tcPr/>
                </a:tc>
                <a:tc>
                  <a:txBody>
                    <a:bodyPr/>
                    <a:lstStyle/>
                    <a:p>
                      <a:pPr algn="just">
                        <a:spcAft>
                          <a:spcPts val="0"/>
                        </a:spcAft>
                      </a:pPr>
                      <a:r>
                        <a:rPr lang="en-US" sz="2400" kern="100" dirty="0">
                          <a:effectLst/>
                        </a:rPr>
                        <a:t>53915</a:t>
                      </a:r>
                      <a:endParaRPr lang="zh-CN" sz="2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59" marR="1659" marT="1659" marB="0" anchor="ctr"/>
                </a:tc>
                <a:tc>
                  <a:txBody>
                    <a:bodyPr/>
                    <a:lstStyle/>
                    <a:p>
                      <a:pPr marL="0" algn="just" defTabSz="914400" rtl="0" eaLnBrk="1" fontAlgn="ctr" latinLnBrk="0" hangingPunct="1"/>
                      <a:r>
                        <a:rPr lang="en-US" altLang="zh-CN" sz="2400" kern="100" dirty="0">
                          <a:solidFill>
                            <a:schemeClr val="dk1"/>
                          </a:solidFill>
                          <a:effectLst/>
                          <a:latin typeface="+mn-lt"/>
                          <a:ea typeface="+mn-ea"/>
                          <a:cs typeface="+mn-cs"/>
                        </a:rPr>
                        <a:t>65691</a:t>
                      </a:r>
                    </a:p>
                  </a:txBody>
                  <a:tcPr marL="6350" marR="6350" marT="6350" marB="0" anchor="ctr"/>
                </a:tc>
                <a:tc>
                  <a:txBody>
                    <a:bodyPr/>
                    <a:lstStyle/>
                    <a:p>
                      <a:pPr algn="l" fontAlgn="ctr"/>
                      <a:r>
                        <a:rPr lang="en-US" altLang="zh-CN" sz="2400" b="1" i="0" u="none" strike="noStrike" dirty="0">
                          <a:solidFill>
                            <a:srgbClr val="FF0000"/>
                          </a:solidFill>
                          <a:effectLst/>
                          <a:latin typeface="宋体" panose="02010600030101010101" pitchFamily="2" charset="-122"/>
                          <a:ea typeface="+mn-ea"/>
                        </a:rPr>
                        <a:t>11776</a:t>
                      </a:r>
                      <a:r>
                        <a:rPr lang="en-US" altLang="zh-CN" sz="2400" b="1" i="0" u="none" strike="noStrike" baseline="30000" dirty="0">
                          <a:solidFill>
                            <a:schemeClr val="tx1"/>
                          </a:solidFill>
                          <a:effectLst/>
                          <a:latin typeface="宋体" panose="02010600030101010101" pitchFamily="2" charset="-122"/>
                          <a:ea typeface="+mn-ea"/>
                        </a:rPr>
                        <a:t>1</a:t>
                      </a:r>
                    </a:p>
                  </a:txBody>
                  <a:tcPr marL="830" marR="830" marT="830" marB="0" anchor="ctr"/>
                </a:tc>
                <a:extLst>
                  <a:ext uri="{0D108BD9-81ED-4DB2-BD59-A6C34878D82A}">
                    <a16:rowId xmlns:a16="http://schemas.microsoft.com/office/drawing/2014/main" val="10001"/>
                  </a:ext>
                </a:extLst>
              </a:tr>
              <a:tr h="370840">
                <a:tc>
                  <a:txBody>
                    <a:bodyPr/>
                    <a:lstStyle/>
                    <a:p>
                      <a:r>
                        <a:rPr lang="en-US" altLang="zh-CN" sz="2400" dirty="0"/>
                        <a:t>Booster</a:t>
                      </a:r>
                      <a:endParaRPr lang="zh-CN" altLang="en-US" sz="2400" dirty="0"/>
                    </a:p>
                  </a:txBody>
                  <a:tcPr/>
                </a:tc>
                <a:tc>
                  <a:txBody>
                    <a:bodyPr/>
                    <a:lstStyle/>
                    <a:p>
                      <a:pPr algn="just">
                        <a:spcAft>
                          <a:spcPts val="0"/>
                        </a:spcAft>
                      </a:pPr>
                      <a:r>
                        <a:rPr lang="en-US" sz="2400" kern="100" dirty="0">
                          <a:effectLst/>
                        </a:rPr>
                        <a:t>31470</a:t>
                      </a:r>
                      <a:endParaRPr lang="zh-CN" sz="2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821" marR="1821" marT="1821" marB="0" anchor="ctr"/>
                </a:tc>
                <a:tc>
                  <a:txBody>
                    <a:bodyPr/>
                    <a:lstStyle/>
                    <a:p>
                      <a:pPr marL="0" algn="just" defTabSz="914400" rtl="0" eaLnBrk="1" fontAlgn="ctr" latinLnBrk="0" hangingPunct="1"/>
                      <a:r>
                        <a:rPr lang="en-US" altLang="zh-CN" sz="2400" kern="100" dirty="0">
                          <a:solidFill>
                            <a:schemeClr val="dk1"/>
                          </a:solidFill>
                          <a:effectLst/>
                          <a:latin typeface="+mn-lt"/>
                          <a:ea typeface="+mn-ea"/>
                          <a:cs typeface="+mn-cs"/>
                        </a:rPr>
                        <a:t>37114</a:t>
                      </a:r>
                    </a:p>
                  </a:txBody>
                  <a:tcPr marL="6350" marR="6350" marT="6350" marB="0" anchor="ctr"/>
                </a:tc>
                <a:tc>
                  <a:txBody>
                    <a:bodyPr/>
                    <a:lstStyle/>
                    <a:p>
                      <a:pPr marL="0" algn="just" defTabSz="914400" rtl="0" eaLnBrk="1" fontAlgn="ctr" latinLnBrk="0" hangingPunct="1">
                        <a:spcAft>
                          <a:spcPts val="0"/>
                        </a:spcAft>
                      </a:pPr>
                      <a:r>
                        <a:rPr lang="en-US" altLang="zh-CN" sz="2400" kern="100" dirty="0">
                          <a:solidFill>
                            <a:srgbClr val="FF0000"/>
                          </a:solidFill>
                          <a:effectLst/>
                          <a:latin typeface="+mn-lt"/>
                          <a:ea typeface="+mn-ea"/>
                          <a:cs typeface="+mn-cs"/>
                        </a:rPr>
                        <a:t>5644</a:t>
                      </a:r>
                      <a:r>
                        <a:rPr lang="en-US" altLang="zh-CN" sz="2400" b="1" i="0" u="none" strike="noStrike" baseline="30000" dirty="0">
                          <a:solidFill>
                            <a:schemeClr val="tx1"/>
                          </a:solidFill>
                          <a:effectLst/>
                          <a:latin typeface="宋体" panose="02010600030101010101" pitchFamily="2" charset="-122"/>
                          <a:ea typeface="+mn-ea"/>
                        </a:rPr>
                        <a:t>2</a:t>
                      </a:r>
                      <a:endParaRPr lang="en-US" altLang="zh-CN" sz="2400" kern="100" dirty="0">
                        <a:solidFill>
                          <a:srgbClr val="FF0000"/>
                        </a:solidFill>
                        <a:effectLst/>
                        <a:latin typeface="+mn-lt"/>
                        <a:ea typeface="+mn-ea"/>
                        <a:cs typeface="+mn-cs"/>
                      </a:endParaRPr>
                    </a:p>
                  </a:txBody>
                  <a:tcPr marL="0" marR="0" marT="0" marB="0"/>
                </a:tc>
                <a:extLst>
                  <a:ext uri="{0D108BD9-81ED-4DB2-BD59-A6C34878D82A}">
                    <a16:rowId xmlns:a16="http://schemas.microsoft.com/office/drawing/2014/main" val="10002"/>
                  </a:ext>
                </a:extLst>
              </a:tr>
              <a:tr h="370840">
                <a:tc>
                  <a:txBody>
                    <a:bodyPr/>
                    <a:lstStyle/>
                    <a:p>
                      <a:r>
                        <a:rPr lang="en-US" altLang="zh-CN" sz="2400" dirty="0" err="1"/>
                        <a:t>Linac</a:t>
                      </a:r>
                      <a:r>
                        <a:rPr lang="en-US" altLang="zh-CN" sz="2400" dirty="0"/>
                        <a:t>, damping ring and  transport lines</a:t>
                      </a:r>
                      <a:endParaRPr lang="zh-CN" altLang="en-US" sz="2400" dirty="0"/>
                    </a:p>
                  </a:txBody>
                  <a:tcPr/>
                </a:tc>
                <a:tc>
                  <a:txBody>
                    <a:bodyPr/>
                    <a:lstStyle/>
                    <a:p>
                      <a:pPr algn="just"/>
                      <a:r>
                        <a:rPr lang="en-US" sz="2400" kern="100" dirty="0">
                          <a:effectLst/>
                        </a:rPr>
                        <a:t>6400</a:t>
                      </a:r>
                      <a:endParaRPr lang="zh-CN" sz="2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2254" marR="2254" marT="2254" marB="0" anchor="ctr"/>
                </a:tc>
                <a:tc>
                  <a:txBody>
                    <a:bodyPr/>
                    <a:lstStyle/>
                    <a:p>
                      <a:pPr marL="0" algn="just" defTabSz="914400" rtl="0" eaLnBrk="1" fontAlgn="ctr" latinLnBrk="0" hangingPunct="1"/>
                      <a:r>
                        <a:rPr lang="en-US" altLang="zh-CN" sz="2400" kern="100" dirty="0">
                          <a:solidFill>
                            <a:schemeClr val="dk1"/>
                          </a:solidFill>
                          <a:effectLst/>
                          <a:latin typeface="+mn-lt"/>
                          <a:ea typeface="+mn-ea"/>
                          <a:cs typeface="+mn-cs"/>
                        </a:rPr>
                        <a:t>7730</a:t>
                      </a:r>
                    </a:p>
                  </a:txBody>
                  <a:tcPr marL="6350" marR="6350" marT="6350" marB="0" anchor="ctr"/>
                </a:tc>
                <a:tc>
                  <a:txBody>
                    <a:bodyPr/>
                    <a:lstStyle/>
                    <a:p>
                      <a:pPr algn="just">
                        <a:spcAft>
                          <a:spcPts val="0"/>
                        </a:spcAft>
                      </a:pPr>
                      <a:r>
                        <a:rPr lang="en-US" sz="2400" kern="0" dirty="0">
                          <a:solidFill>
                            <a:srgbClr val="FF0000"/>
                          </a:solidFill>
                          <a:effectLst/>
                        </a:rPr>
                        <a:t>1330</a:t>
                      </a:r>
                      <a:r>
                        <a:rPr lang="en-US" sz="2400" b="1" i="0" u="none" strike="noStrike" kern="0" baseline="30000" dirty="0">
                          <a:solidFill>
                            <a:schemeClr val="tx1"/>
                          </a:solidFill>
                          <a:effectLst/>
                          <a:latin typeface="宋体" panose="02010600030101010101" pitchFamily="2" charset="-122"/>
                          <a:ea typeface="+mn-ea"/>
                        </a:rPr>
                        <a:t>3</a:t>
                      </a:r>
                      <a:endParaRPr lang="zh-CN" sz="2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1803" marR="1803" marT="1803" marB="0" anchor="ctr"/>
                </a:tc>
                <a:extLst>
                  <a:ext uri="{0D108BD9-81ED-4DB2-BD59-A6C34878D82A}">
                    <a16:rowId xmlns:a16="http://schemas.microsoft.com/office/drawing/2014/main" val="10003"/>
                  </a:ext>
                </a:extLst>
              </a:tr>
              <a:tr h="370840">
                <a:tc>
                  <a:txBody>
                    <a:bodyPr/>
                    <a:lstStyle/>
                    <a:p>
                      <a:endParaRPr lang="zh-CN" altLang="en-US" dirty="0"/>
                    </a:p>
                  </a:txBody>
                  <a:tcPr/>
                </a:tc>
                <a:tc>
                  <a:txBody>
                    <a:bodyPr/>
                    <a:lstStyle/>
                    <a:p>
                      <a:pPr marL="0" algn="just" defTabSz="914400" rtl="0" eaLnBrk="1" fontAlgn="ctr" latinLnBrk="0" hangingPunct="1">
                        <a:spcAft>
                          <a:spcPts val="0"/>
                        </a:spcAft>
                      </a:pPr>
                      <a:endParaRPr lang="en-US" altLang="zh-CN" sz="2400" kern="0" dirty="0">
                        <a:solidFill>
                          <a:schemeClr val="tx1"/>
                        </a:solidFill>
                        <a:effectLst/>
                        <a:latin typeface="+mn-lt"/>
                        <a:ea typeface="+mn-ea"/>
                        <a:cs typeface="+mn-cs"/>
                      </a:endParaRPr>
                    </a:p>
                  </a:txBody>
                  <a:tcPr marL="9525" marR="9525" marT="9525" marB="0" anchor="ctr"/>
                </a:tc>
                <a:tc>
                  <a:txBody>
                    <a:bodyPr/>
                    <a:lstStyle/>
                    <a:p>
                      <a:pPr algn="just" fontAlgn="ctr"/>
                      <a:r>
                        <a:rPr lang="zh-CN" altLang="en-US" sz="1800" b="0" i="0" u="none" strike="noStrike">
                          <a:solidFill>
                            <a:srgbClr val="000000"/>
                          </a:solidFill>
                          <a:effectLst/>
                          <a:latin typeface="Arial" panose="020B0604020202020204" pitchFamily="34" charset="0"/>
                          <a:ea typeface="宋体" panose="02010600030101010101" pitchFamily="2" charset="-122"/>
                        </a:rPr>
                        <a:t>　</a:t>
                      </a:r>
                    </a:p>
                  </a:txBody>
                  <a:tcPr marL="6350" marR="6350" marT="6350" marB="0" anchor="ctr"/>
                </a:tc>
                <a:tc>
                  <a:txBody>
                    <a:bodyPr/>
                    <a:lstStyle/>
                    <a:p>
                      <a:pPr marL="0" algn="just" defTabSz="914400" rtl="0" eaLnBrk="1" fontAlgn="ctr" latinLnBrk="0" hangingPunct="1">
                        <a:spcAft>
                          <a:spcPts val="0"/>
                        </a:spcAft>
                      </a:pPr>
                      <a:endParaRPr lang="en-US" altLang="zh-CN" sz="2400" kern="0" dirty="0">
                        <a:solidFill>
                          <a:srgbClr val="FF0000"/>
                        </a:solidFill>
                        <a:effectLst/>
                        <a:latin typeface="+mn-lt"/>
                        <a:ea typeface="+mn-ea"/>
                        <a:cs typeface="+mn-cs"/>
                      </a:endParaRPr>
                    </a:p>
                  </a:txBody>
                  <a:tcPr marL="9525" marR="9525" marT="9525" marB="0" anchor="ctr"/>
                </a:tc>
                <a:extLst>
                  <a:ext uri="{0D108BD9-81ED-4DB2-BD59-A6C34878D82A}">
                    <a16:rowId xmlns:a16="http://schemas.microsoft.com/office/drawing/2014/main" val="10004"/>
                  </a:ext>
                </a:extLst>
              </a:tr>
              <a:tr h="370840">
                <a:tc>
                  <a:txBody>
                    <a:bodyPr/>
                    <a:lstStyle/>
                    <a:p>
                      <a:r>
                        <a:rPr lang="en-US" altLang="zh-CN" sz="2800" dirty="0"/>
                        <a:t>Total</a:t>
                      </a:r>
                      <a:endParaRPr lang="zh-CN" altLang="en-US" sz="2800" dirty="0"/>
                    </a:p>
                  </a:txBody>
                  <a:tcPr/>
                </a:tc>
                <a:tc>
                  <a:txBody>
                    <a:bodyPr/>
                    <a:lstStyle/>
                    <a:p>
                      <a:pPr marL="0" algn="just" defTabSz="914400" rtl="0" eaLnBrk="1" fontAlgn="ctr" latinLnBrk="0" hangingPunct="1">
                        <a:spcAft>
                          <a:spcPts val="0"/>
                        </a:spcAft>
                      </a:pPr>
                      <a:r>
                        <a:rPr lang="en-US" altLang="zh-CN" sz="2400" kern="0" dirty="0">
                          <a:solidFill>
                            <a:schemeClr val="tx1"/>
                          </a:solidFill>
                          <a:effectLst/>
                          <a:latin typeface="+mn-lt"/>
                          <a:ea typeface="+mn-ea"/>
                          <a:cs typeface="+mn-cs"/>
                        </a:rPr>
                        <a:t>91785</a:t>
                      </a:r>
                    </a:p>
                  </a:txBody>
                  <a:tcPr marL="9525" marR="9525" marT="9525" marB="0" anchor="ctr"/>
                </a:tc>
                <a:tc>
                  <a:txBody>
                    <a:bodyPr/>
                    <a:lstStyle/>
                    <a:p>
                      <a:pPr algn="just" rtl="0" fontAlgn="ctr"/>
                      <a:r>
                        <a:rPr lang="en-US" altLang="zh-CN" sz="2400" b="0" i="0" u="none" strike="noStrike" dirty="0">
                          <a:solidFill>
                            <a:srgbClr val="000000"/>
                          </a:solidFill>
                          <a:effectLst/>
                          <a:latin typeface="Calibri" panose="020F0502020204030204" pitchFamily="34" charset="0"/>
                          <a:ea typeface="宋体" panose="02010600030101010101" pitchFamily="2" charset="-122"/>
                        </a:rPr>
                        <a:t>110535</a:t>
                      </a:r>
                    </a:p>
                  </a:txBody>
                  <a:tcPr marL="6350" marR="6350" marT="6350" marB="0" anchor="ctr"/>
                </a:tc>
                <a:tc>
                  <a:txBody>
                    <a:bodyPr/>
                    <a:lstStyle/>
                    <a:p>
                      <a:pPr marL="0" algn="just" defTabSz="914400" rtl="0" eaLnBrk="1" fontAlgn="ctr" latinLnBrk="0" hangingPunct="1">
                        <a:spcAft>
                          <a:spcPts val="0"/>
                        </a:spcAft>
                      </a:pPr>
                      <a:r>
                        <a:rPr lang="en-US" altLang="zh-CN" sz="2400" kern="0" dirty="0">
                          <a:solidFill>
                            <a:srgbClr val="FF0000"/>
                          </a:solidFill>
                          <a:effectLst/>
                          <a:latin typeface="+mn-lt"/>
                          <a:ea typeface="+mn-ea"/>
                          <a:cs typeface="+mn-cs"/>
                        </a:rPr>
                        <a:t>18750</a:t>
                      </a:r>
                    </a:p>
                  </a:txBody>
                  <a:tcPr marL="9525" marR="9525" marT="9525" marB="0" anchor="ctr"/>
                </a:tc>
                <a:extLst>
                  <a:ext uri="{0D108BD9-81ED-4DB2-BD59-A6C34878D82A}">
                    <a16:rowId xmlns:a16="http://schemas.microsoft.com/office/drawing/2014/main" val="10005"/>
                  </a:ext>
                </a:extLst>
              </a:tr>
            </a:tbl>
          </a:graphicData>
        </a:graphic>
      </p:graphicFrame>
      <p:sp>
        <p:nvSpPr>
          <p:cNvPr id="3" name="文本框 2">
            <a:extLst>
              <a:ext uri="{FF2B5EF4-FFF2-40B4-BE49-F238E27FC236}">
                <a16:creationId xmlns:a16="http://schemas.microsoft.com/office/drawing/2014/main" id="{69490024-0650-496E-950A-7AA1BCEDCA2A}"/>
              </a:ext>
            </a:extLst>
          </p:cNvPr>
          <p:cNvSpPr txBox="1"/>
          <p:nvPr/>
        </p:nvSpPr>
        <p:spPr>
          <a:xfrm>
            <a:off x="226612" y="4727050"/>
            <a:ext cx="10149840" cy="1200329"/>
          </a:xfrm>
          <a:prstGeom prst="rect">
            <a:avLst/>
          </a:prstGeom>
          <a:noFill/>
        </p:spPr>
        <p:txBody>
          <a:bodyPr wrap="square" rtlCol="0">
            <a:spAutoFit/>
          </a:bodyPr>
          <a:lstStyle/>
          <a:p>
            <a:r>
              <a:rPr lang="en-US" altLang="zh-CN" dirty="0"/>
              <a:t>1,</a:t>
            </a:r>
            <a:r>
              <a:rPr lang="zh-CN" altLang="en-US" dirty="0"/>
              <a:t> </a:t>
            </a:r>
            <a:r>
              <a:rPr lang="en-US" altLang="zh-CN" dirty="0"/>
              <a:t>The number of BPMs in the collider ring has increased by 1352 units.</a:t>
            </a:r>
          </a:p>
          <a:p>
            <a:r>
              <a:rPr lang="en-US" altLang="zh-CN" dirty="0"/>
              <a:t>2,</a:t>
            </a:r>
            <a:r>
              <a:rPr lang="zh-CN" altLang="en-US" dirty="0"/>
              <a:t> </a:t>
            </a:r>
            <a:r>
              <a:rPr lang="en-US" altLang="zh-CN" dirty="0"/>
              <a:t>The number of BPMs in the collider ring has increased by 600 units.</a:t>
            </a:r>
          </a:p>
          <a:p>
            <a:r>
              <a:rPr lang="en-US" altLang="zh-CN" dirty="0"/>
              <a:t>3, </a:t>
            </a:r>
            <a:r>
              <a:rPr lang="en-US" altLang="zh-CN" b="0" i="0" dirty="0">
                <a:solidFill>
                  <a:srgbClr val="24292F"/>
                </a:solidFill>
                <a:effectLst/>
                <a:latin typeface="Noto Sans SC"/>
              </a:rPr>
              <a:t>The energy of the linear accelerator increases from 10 GeV to 30 GeV ; </a:t>
            </a:r>
            <a:r>
              <a:rPr lang="en-US" altLang="zh-CN" dirty="0"/>
              <a:t>Changes in beam diagnostics equipment caused by changes in injection methods.</a:t>
            </a:r>
            <a:endParaRPr lang="zh-CN" altLang="en-US" dirty="0"/>
          </a:p>
        </p:txBody>
      </p:sp>
    </p:spTree>
    <p:extLst>
      <p:ext uri="{BB962C8B-B14F-4D97-AF65-F5344CB8AC3E}">
        <p14:creationId xmlns:p14="http://schemas.microsoft.com/office/powerpoint/2010/main" val="1716667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47867FF-FDFA-46B2-8252-C1E65A0713BB}"/>
              </a:ext>
            </a:extLst>
          </p:cNvPr>
          <p:cNvSpPr>
            <a:spLocks noGrp="1"/>
          </p:cNvSpPr>
          <p:nvPr>
            <p:ph idx="1"/>
          </p:nvPr>
        </p:nvSpPr>
        <p:spPr/>
        <p:txBody>
          <a:bodyPr/>
          <a:lstStyle/>
          <a:p>
            <a:r>
              <a:rPr lang="en-US" altLang="zh-CN" dirty="0"/>
              <a:t>Technological advancements</a:t>
            </a:r>
          </a:p>
          <a:p>
            <a:pPr lvl="1"/>
            <a:endParaRPr lang="en-US" altLang="zh-CN" dirty="0"/>
          </a:p>
          <a:p>
            <a:r>
              <a:rPr lang="en-US" altLang="zh-CN" b="0" i="0" dirty="0">
                <a:solidFill>
                  <a:srgbClr val="24292F"/>
                </a:solidFill>
                <a:effectLst/>
                <a:latin typeface="Noto Sans SC"/>
              </a:rPr>
              <a:t>Raw material costs</a:t>
            </a:r>
            <a:endParaRPr lang="zh-CN" altLang="en-US" dirty="0"/>
          </a:p>
        </p:txBody>
      </p:sp>
      <p:sp>
        <p:nvSpPr>
          <p:cNvPr id="3" name="标题 2">
            <a:extLst>
              <a:ext uri="{FF2B5EF4-FFF2-40B4-BE49-F238E27FC236}">
                <a16:creationId xmlns:a16="http://schemas.microsoft.com/office/drawing/2014/main" id="{7454C6C6-3B58-41B3-A2F8-7F937C7C5F7E}"/>
              </a:ext>
            </a:extLst>
          </p:cNvPr>
          <p:cNvSpPr>
            <a:spLocks noGrp="1"/>
          </p:cNvSpPr>
          <p:nvPr>
            <p:ph type="title"/>
          </p:nvPr>
        </p:nvSpPr>
        <p:spPr/>
        <p:txBody>
          <a:bodyPr>
            <a:normAutofit/>
          </a:bodyPr>
          <a:lstStyle/>
          <a:p>
            <a:r>
              <a:rPr lang="en-US" altLang="zh-CN" dirty="0"/>
              <a:t>The factors will influence the cost in the future</a:t>
            </a:r>
            <a:endParaRPr lang="zh-CN" altLang="en-US" dirty="0"/>
          </a:p>
        </p:txBody>
      </p:sp>
      <p:sp>
        <p:nvSpPr>
          <p:cNvPr id="4" name="页脚占位符 3">
            <a:extLst>
              <a:ext uri="{FF2B5EF4-FFF2-40B4-BE49-F238E27FC236}">
                <a16:creationId xmlns:a16="http://schemas.microsoft.com/office/drawing/2014/main" id="{3F6F777B-6EE5-4A91-A46F-23C1D46C4627}"/>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9FDC2A98-F773-4C4F-AD3C-30255F99CC89}"/>
              </a:ext>
            </a:extLst>
          </p:cNvPr>
          <p:cNvSpPr>
            <a:spLocks noGrp="1"/>
          </p:cNvSpPr>
          <p:nvPr>
            <p:ph type="sldNum" sz="quarter" idx="12"/>
          </p:nvPr>
        </p:nvSpPr>
        <p:spPr/>
        <p:txBody>
          <a:bodyPr/>
          <a:lstStyle/>
          <a:p>
            <a:fld id="{F15E9139-A00B-4B2A-98A6-095DC08F1345}" type="slidenum">
              <a:rPr lang="zh-CN" altLang="en-US" smtClean="0"/>
              <a:pPr/>
              <a:t>19</a:t>
            </a:fld>
            <a:endParaRPr lang="zh-CN" altLang="en-US"/>
          </a:p>
        </p:txBody>
      </p:sp>
      <p:sp>
        <p:nvSpPr>
          <p:cNvPr id="7" name="文本框 6">
            <a:extLst>
              <a:ext uri="{FF2B5EF4-FFF2-40B4-BE49-F238E27FC236}">
                <a16:creationId xmlns:a16="http://schemas.microsoft.com/office/drawing/2014/main" id="{BA33B065-22AE-42F8-AD31-93D3D0AB0227}"/>
              </a:ext>
            </a:extLst>
          </p:cNvPr>
          <p:cNvSpPr txBox="1"/>
          <p:nvPr/>
        </p:nvSpPr>
        <p:spPr>
          <a:xfrm>
            <a:off x="6383180" y="5139363"/>
            <a:ext cx="5616624" cy="646331"/>
          </a:xfrm>
          <a:prstGeom prst="rect">
            <a:avLst/>
          </a:prstGeom>
          <a:noFill/>
        </p:spPr>
        <p:txBody>
          <a:bodyPr wrap="square" rtlCol="0">
            <a:spAutoFit/>
          </a:bodyPr>
          <a:lstStyle/>
          <a:p>
            <a:r>
              <a:rPr lang="en-US" altLang="zh-CN" sz="3600" dirty="0">
                <a:solidFill>
                  <a:srgbClr val="996633"/>
                </a:solidFill>
              </a:rPr>
              <a:t>Thank you for attention</a:t>
            </a:r>
            <a:r>
              <a:rPr lang="zh-CN" altLang="en-US" sz="3600" dirty="0">
                <a:solidFill>
                  <a:srgbClr val="996633"/>
                </a:solidFill>
              </a:rPr>
              <a:t>！</a:t>
            </a:r>
            <a:r>
              <a:rPr lang="en-US" altLang="zh-CN" sz="3600" dirty="0">
                <a:solidFill>
                  <a:srgbClr val="996633"/>
                </a:solidFill>
              </a:rPr>
              <a:t> </a:t>
            </a:r>
            <a:endParaRPr lang="zh-CN" altLang="en-US" sz="3600" dirty="0">
              <a:solidFill>
                <a:srgbClr val="996633"/>
              </a:solidFill>
            </a:endParaRPr>
          </a:p>
        </p:txBody>
      </p:sp>
    </p:spTree>
    <p:extLst>
      <p:ext uri="{BB962C8B-B14F-4D97-AF65-F5344CB8AC3E}">
        <p14:creationId xmlns:p14="http://schemas.microsoft.com/office/powerpoint/2010/main" val="1447824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nvGraphicFramePr>
        <p:xfrm>
          <a:off x="1415480" y="1052737"/>
          <a:ext cx="8928991" cy="5507453"/>
        </p:xfrm>
        <a:graphic>
          <a:graphicData uri="http://schemas.openxmlformats.org/drawingml/2006/table">
            <a:tbl>
              <a:tblPr firstRow="1" firstCol="1" lastRow="1" lastCol="1" bandRow="1" bandCol="1"/>
              <a:tblGrid>
                <a:gridCol w="1006307">
                  <a:extLst>
                    <a:ext uri="{9D8B030D-6E8A-4147-A177-3AD203B41FA5}">
                      <a16:colId xmlns:a16="http://schemas.microsoft.com/office/drawing/2014/main" val="20001"/>
                    </a:ext>
                  </a:extLst>
                </a:gridCol>
                <a:gridCol w="1006307">
                  <a:extLst>
                    <a:ext uri="{9D8B030D-6E8A-4147-A177-3AD203B41FA5}">
                      <a16:colId xmlns:a16="http://schemas.microsoft.com/office/drawing/2014/main" val="20002"/>
                    </a:ext>
                  </a:extLst>
                </a:gridCol>
                <a:gridCol w="2378545">
                  <a:extLst>
                    <a:ext uri="{9D8B030D-6E8A-4147-A177-3AD203B41FA5}">
                      <a16:colId xmlns:a16="http://schemas.microsoft.com/office/drawing/2014/main" val="20003"/>
                    </a:ext>
                  </a:extLst>
                </a:gridCol>
                <a:gridCol w="3201887">
                  <a:extLst>
                    <a:ext uri="{9D8B030D-6E8A-4147-A177-3AD203B41FA5}">
                      <a16:colId xmlns:a16="http://schemas.microsoft.com/office/drawing/2014/main" val="20004"/>
                    </a:ext>
                  </a:extLst>
                </a:gridCol>
                <a:gridCol w="1335945">
                  <a:extLst>
                    <a:ext uri="{9D8B030D-6E8A-4147-A177-3AD203B41FA5}">
                      <a16:colId xmlns:a16="http://schemas.microsoft.com/office/drawing/2014/main" val="20005"/>
                    </a:ext>
                  </a:extLst>
                </a:gridCol>
              </a:tblGrid>
              <a:tr h="385955">
                <a:tc gridSpan="2">
                  <a:txBody>
                    <a:bodyPr/>
                    <a:lstStyle/>
                    <a:p>
                      <a:pPr marL="0" marR="0" algn="l" defTabSz="914400" rtl="0" eaLnBrk="1" latinLnBrk="0" hangingPunct="1">
                        <a:lnSpc>
                          <a:spcPct val="115000"/>
                        </a:lnSpc>
                        <a:spcBef>
                          <a:spcPts val="0"/>
                        </a:spcBef>
                        <a:spcAft>
                          <a:spcPts val="0"/>
                        </a:spcAft>
                      </a:pPr>
                      <a:r>
                        <a:rPr lang="en-US" sz="1800" b="1" kern="1200" dirty="0">
                          <a:solidFill>
                            <a:schemeClr val="tx1"/>
                          </a:solidFill>
                          <a:latin typeface="+mn-lt"/>
                          <a:ea typeface="+mn-ea"/>
                          <a:cs typeface="+mn-cs"/>
                        </a:rPr>
                        <a:t>Item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defTabSz="914400" rtl="0" eaLnBrk="1" latinLnBrk="0" hangingPunct="1">
                        <a:lnSpc>
                          <a:spcPct val="115000"/>
                        </a:lnSpc>
                        <a:spcBef>
                          <a:spcPts val="0"/>
                        </a:spcBef>
                        <a:spcAft>
                          <a:spcPts val="0"/>
                        </a:spcAft>
                      </a:pPr>
                      <a:r>
                        <a:rPr lang="en-US" sz="1800" b="1" kern="1200" dirty="0">
                          <a:solidFill>
                            <a:schemeClr val="tx1"/>
                          </a:solidFill>
                          <a:latin typeface="+mn-lt"/>
                          <a:ea typeface="+mn-ea"/>
                          <a:cs typeface="+mn-cs"/>
                        </a:rPr>
                        <a:t>Method</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lnSpc>
                          <a:spcPct val="115000"/>
                        </a:lnSpc>
                        <a:spcBef>
                          <a:spcPts val="0"/>
                        </a:spcBef>
                        <a:spcAft>
                          <a:spcPts val="0"/>
                        </a:spcAft>
                      </a:pPr>
                      <a:r>
                        <a:rPr lang="en-US" sz="1800" b="1" kern="1200" dirty="0">
                          <a:solidFill>
                            <a:schemeClr val="tx1"/>
                          </a:solidFill>
                          <a:latin typeface="+mn-lt"/>
                          <a:ea typeface="+mn-ea"/>
                          <a:cs typeface="+mn-cs"/>
                        </a:rPr>
                        <a:t>Parameter</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lnSpc>
                          <a:spcPct val="115000"/>
                        </a:lnSpc>
                        <a:spcBef>
                          <a:spcPts val="0"/>
                        </a:spcBef>
                        <a:spcAft>
                          <a:spcPts val="0"/>
                        </a:spcAft>
                      </a:pPr>
                      <a:r>
                        <a:rPr lang="en-US" sz="1800" b="1" kern="1200" dirty="0">
                          <a:solidFill>
                            <a:schemeClr val="tx1"/>
                          </a:solidFill>
                          <a:latin typeface="+mn-lt"/>
                          <a:ea typeface="+mn-ea"/>
                          <a:cs typeface="+mn-cs"/>
                        </a:rPr>
                        <a:t>Amounts</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31852">
                <a:tc rowSpan="2">
                  <a:txBody>
                    <a:bodyPr/>
                    <a:lstStyle/>
                    <a:p>
                      <a:pPr marL="0" marR="0" algn="ctr">
                        <a:lnSpc>
                          <a:spcPct val="115000"/>
                        </a:lnSpc>
                        <a:spcBef>
                          <a:spcPts val="0"/>
                        </a:spcBef>
                        <a:spcAft>
                          <a:spcPts val="0"/>
                        </a:spcAft>
                      </a:pPr>
                      <a:r>
                        <a:rPr lang="en-US" sz="1200" b="1" kern="100" dirty="0">
                          <a:effectLst/>
                          <a:latin typeface="Times New Roman"/>
                          <a:ea typeface="宋体"/>
                        </a:rPr>
                        <a:t>Beam position monitor</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Closed orbit</a:t>
                      </a:r>
                    </a:p>
                  </a:txBody>
                  <a:tcPr marL="48988" marR="48988"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00" cap="none" spc="0" normalizeH="0" baseline="0" noProof="0" dirty="0">
                          <a:ln>
                            <a:noFill/>
                          </a:ln>
                          <a:solidFill>
                            <a:srgbClr val="000000"/>
                          </a:solidFill>
                          <a:effectLst/>
                          <a:uLnTx/>
                          <a:uFillTx/>
                          <a:latin typeface="Times New Roman"/>
                          <a:ea typeface="宋体"/>
                          <a:cs typeface="+mn-cs"/>
                        </a:rPr>
                        <a:t>Button electrode BPM</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a:effectLst/>
                          <a:latin typeface="Times New Roman"/>
                          <a:ea typeface="宋体"/>
                          <a:cs typeface="Times New Roman"/>
                        </a:rPr>
                        <a:t>Measurement area (x </a:t>
                      </a:r>
                      <a:r>
                        <a:rPr lang="en-US" sz="1200" b="1" kern="100" dirty="0">
                          <a:effectLst/>
                          <a:latin typeface="Times New Roman"/>
                          <a:ea typeface="宋体"/>
                          <a:cs typeface="Times New Roman"/>
                          <a:sym typeface="Symbol"/>
                        </a:rPr>
                        <a:t></a:t>
                      </a:r>
                      <a:r>
                        <a:rPr lang="en-US" sz="1200" b="1" kern="100" dirty="0">
                          <a:effectLst/>
                          <a:latin typeface="Times New Roman"/>
                          <a:ea typeface="宋体"/>
                          <a:cs typeface="Times New Roman"/>
                        </a:rPr>
                        <a:t> y)</a:t>
                      </a:r>
                      <a:r>
                        <a:rPr lang="zh-CN" altLang="en-US" sz="1200" b="1" kern="100" dirty="0">
                          <a:effectLst/>
                          <a:latin typeface="Times New Roman"/>
                          <a:ea typeface="宋体"/>
                          <a:cs typeface="Times New Roman"/>
                        </a:rPr>
                        <a:t>：</a:t>
                      </a:r>
                      <a:r>
                        <a:rPr lang="en-US" sz="1200" b="1" kern="100" dirty="0">
                          <a:effectLst/>
                          <a:latin typeface="Times New Roman"/>
                          <a:ea typeface="宋体"/>
                          <a:cs typeface="Times New Roman"/>
                        </a:rPr>
                        <a:t>±20mm×±10mm</a:t>
                      </a:r>
                      <a:endParaRPr lang="en-US" sz="1200" b="1" dirty="0">
                        <a:effectLst/>
                        <a:latin typeface="+mn-lt"/>
                        <a:ea typeface="宋体"/>
                        <a:cs typeface="Times New Roman"/>
                      </a:endParaRPr>
                    </a:p>
                    <a:p>
                      <a:pPr marL="0" marR="0" algn="just">
                        <a:lnSpc>
                          <a:spcPct val="115000"/>
                        </a:lnSpc>
                        <a:spcBef>
                          <a:spcPts val="120"/>
                        </a:spcBef>
                        <a:spcAft>
                          <a:spcPts val="120"/>
                        </a:spcAft>
                      </a:pPr>
                      <a:r>
                        <a:rPr lang="en-US" sz="1200" b="1" kern="100" dirty="0">
                          <a:effectLst/>
                          <a:latin typeface="Times New Roman"/>
                          <a:ea typeface="宋体"/>
                          <a:cs typeface="Times New Roman"/>
                        </a:rPr>
                        <a:t>Resolution</a:t>
                      </a:r>
                      <a:r>
                        <a:rPr lang="zh-CN" altLang="en-US" sz="1200" b="1" kern="100" dirty="0">
                          <a:effectLst/>
                          <a:latin typeface="Times New Roman"/>
                          <a:ea typeface="宋体"/>
                          <a:cs typeface="Times New Roman"/>
                        </a:rPr>
                        <a:t>：</a:t>
                      </a:r>
                      <a:r>
                        <a:rPr lang="en-US" sz="1200" b="1" kern="100" dirty="0">
                          <a:effectLst/>
                          <a:latin typeface="Times New Roman"/>
                          <a:ea typeface="宋体"/>
                          <a:cs typeface="Times New Roman"/>
                        </a:rPr>
                        <a:t>&lt;1um</a:t>
                      </a:r>
                      <a:endParaRPr lang="en-US" sz="1200" b="1" dirty="0">
                        <a:effectLst/>
                        <a:latin typeface="+mn-lt"/>
                        <a:ea typeface="宋体"/>
                        <a:cs typeface="Times New Roman"/>
                      </a:endParaRPr>
                    </a:p>
                    <a:p>
                      <a:r>
                        <a:rPr lang="en-US" sz="1200" b="1" kern="100" dirty="0">
                          <a:effectLst/>
                          <a:latin typeface="Times New Roman"/>
                          <a:ea typeface="宋体"/>
                        </a:rPr>
                        <a:t>Measurement time of COD</a:t>
                      </a:r>
                      <a:r>
                        <a:rPr lang="zh-CN" altLang="en-US" sz="1200" b="1" kern="100" dirty="0">
                          <a:effectLst/>
                          <a:latin typeface="Times New Roman"/>
                          <a:ea typeface="宋体"/>
                          <a:cs typeface="Times New Roman"/>
                        </a:rPr>
                        <a:t>：</a:t>
                      </a:r>
                      <a:r>
                        <a:rPr lang="en-US" sz="1200" b="1" kern="100" dirty="0">
                          <a:effectLst/>
                          <a:latin typeface="Times New Roman"/>
                          <a:ea typeface="宋体"/>
                        </a:rPr>
                        <a:t>&lt; 4 s</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200" b="1" kern="100" dirty="0">
                          <a:solidFill>
                            <a:schemeClr val="tx1"/>
                          </a:solidFill>
                          <a:effectLst/>
                          <a:latin typeface="Times New Roman"/>
                          <a:ea typeface="宋体"/>
                        </a:rPr>
                        <a:t>4252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1692">
                <a:tc vMerge="1">
                  <a:txBody>
                    <a:bodyPr/>
                    <a:lstStyle/>
                    <a:p>
                      <a:pPr marL="0" marR="0" algn="ctr">
                        <a:lnSpc>
                          <a:spcPct val="115000"/>
                        </a:lnSpc>
                        <a:spcBef>
                          <a:spcPts val="0"/>
                        </a:spcBef>
                        <a:spcAft>
                          <a:spcPts val="0"/>
                        </a:spcAft>
                      </a:pPr>
                      <a:endParaRPr lang="en-US" sz="800"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Bunch by bunch</a:t>
                      </a:r>
                    </a:p>
                  </a:txBody>
                  <a:tcPr marL="48988" marR="48988"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Button electrode BPM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a:effectLst/>
                          <a:latin typeface="Times New Roman"/>
                          <a:ea typeface="宋体"/>
                          <a:cs typeface="Times New Roman"/>
                        </a:rPr>
                        <a:t>Measurement area (x </a:t>
                      </a:r>
                      <a:r>
                        <a:rPr lang="en-US" sz="1200" b="1" kern="100" dirty="0">
                          <a:effectLst/>
                          <a:latin typeface="Times New Roman"/>
                          <a:ea typeface="宋体"/>
                          <a:cs typeface="Times New Roman"/>
                          <a:sym typeface="Symbol"/>
                        </a:rPr>
                        <a:t></a:t>
                      </a:r>
                      <a:r>
                        <a:rPr lang="en-US" sz="1200" b="1" kern="100" dirty="0">
                          <a:effectLst/>
                          <a:latin typeface="Times New Roman"/>
                          <a:ea typeface="宋体"/>
                          <a:cs typeface="Times New Roman"/>
                        </a:rPr>
                        <a:t> y)</a:t>
                      </a:r>
                      <a:r>
                        <a:rPr lang="zh-CN" altLang="en-US" sz="1200" b="1" kern="100" dirty="0">
                          <a:effectLst/>
                          <a:latin typeface="Times New Roman"/>
                          <a:ea typeface="宋体"/>
                          <a:cs typeface="Times New Roman"/>
                        </a:rPr>
                        <a:t>：</a:t>
                      </a:r>
                      <a:r>
                        <a:rPr lang="en-GB" sz="1200" b="1" kern="100" dirty="0">
                          <a:effectLst/>
                          <a:latin typeface="Times New Roman"/>
                          <a:ea typeface="宋体"/>
                          <a:cs typeface="Times New Roman"/>
                        </a:rPr>
                        <a:t>±</a:t>
                      </a:r>
                      <a:r>
                        <a:rPr lang="en-US" sz="1200" b="1" kern="100" dirty="0">
                          <a:effectLst/>
                          <a:latin typeface="Times New Roman"/>
                          <a:ea typeface="宋体"/>
                          <a:cs typeface="Times New Roman"/>
                        </a:rPr>
                        <a:t>40mm</a:t>
                      </a:r>
                      <a:r>
                        <a:rPr lang="en-GB" sz="1200" b="1" kern="100" dirty="0">
                          <a:effectLst/>
                          <a:latin typeface="Times New Roman"/>
                          <a:ea typeface="宋体"/>
                          <a:cs typeface="Times New Roman"/>
                        </a:rPr>
                        <a:t>×±</a:t>
                      </a:r>
                      <a:r>
                        <a:rPr lang="en-US" sz="1200" b="1" kern="100" dirty="0">
                          <a:effectLst/>
                          <a:latin typeface="Times New Roman"/>
                          <a:ea typeface="宋体"/>
                          <a:cs typeface="Times New Roman"/>
                        </a:rPr>
                        <a:t>20mm</a:t>
                      </a:r>
                      <a:endParaRPr lang="en-US" sz="1200" b="1" dirty="0">
                        <a:effectLst/>
                        <a:latin typeface="+mn-lt"/>
                        <a:ea typeface="宋体"/>
                        <a:cs typeface="Times New Roman"/>
                      </a:endParaRPr>
                    </a:p>
                    <a:p>
                      <a:r>
                        <a:rPr lang="en-US" sz="1200" b="1" kern="100" dirty="0">
                          <a:effectLst/>
                          <a:latin typeface="Times New Roman"/>
                          <a:ea typeface="宋体"/>
                        </a:rPr>
                        <a:t>Resolution</a:t>
                      </a:r>
                      <a:r>
                        <a:rPr lang="zh-CN" altLang="en-US" sz="1200" b="1" kern="100" dirty="0">
                          <a:effectLst/>
                          <a:latin typeface="Times New Roman"/>
                          <a:ea typeface="宋体"/>
                          <a:cs typeface="Times New Roman"/>
                        </a:rPr>
                        <a:t>：</a:t>
                      </a:r>
                      <a:r>
                        <a:rPr lang="en-US" sz="1200" b="1" kern="100" dirty="0">
                          <a:effectLst/>
                          <a:latin typeface="Times New Roman"/>
                          <a:ea typeface="宋体"/>
                        </a:rPr>
                        <a:t>0.1mm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200" b="1" kern="100" dirty="0">
                        <a:solidFill>
                          <a:srgbClr val="FF0000"/>
                        </a:solidFill>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4849">
                <a:tc gridSpan="2">
                  <a:txBody>
                    <a:bodyPr/>
                    <a:lstStyle/>
                    <a:p>
                      <a:pPr marL="0" marR="0" algn="ctr">
                        <a:lnSpc>
                          <a:spcPct val="115000"/>
                        </a:lnSpc>
                        <a:spcBef>
                          <a:spcPts val="0"/>
                        </a:spcBef>
                        <a:spcAft>
                          <a:spcPts val="0"/>
                        </a:spcAft>
                      </a:pPr>
                      <a:r>
                        <a:rPr lang="en-US" sz="1200" b="1" kern="100" dirty="0">
                          <a:effectLst/>
                          <a:latin typeface="Times New Roman"/>
                          <a:ea typeface="宋体"/>
                        </a:rPr>
                        <a:t>Bunch current</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BCM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a:effectLst/>
                          <a:latin typeface="Times New Roman"/>
                          <a:ea typeface="宋体"/>
                          <a:cs typeface="Times New Roman"/>
                        </a:rPr>
                        <a:t>Measurement range</a:t>
                      </a:r>
                      <a:r>
                        <a:rPr lang="zh-CN" altLang="en-US" sz="1200" b="1" kern="100" dirty="0">
                          <a:effectLst/>
                          <a:latin typeface="Times New Roman"/>
                          <a:ea typeface="宋体"/>
                          <a:cs typeface="Times New Roman"/>
                        </a:rPr>
                        <a:t>：</a:t>
                      </a:r>
                      <a:r>
                        <a:rPr lang="en-US" sz="1200" b="1" kern="100" dirty="0">
                          <a:effectLst/>
                          <a:latin typeface="Times New Roman"/>
                          <a:ea typeface="宋体"/>
                          <a:cs typeface="Times New Roman"/>
                        </a:rPr>
                        <a:t>10mA / per bunch</a:t>
                      </a:r>
                      <a:endParaRPr lang="en-US" sz="1200" b="1" dirty="0">
                        <a:effectLst/>
                        <a:latin typeface="+mn-lt"/>
                        <a:ea typeface="宋体"/>
                        <a:cs typeface="Times New Roman"/>
                      </a:endParaRPr>
                    </a:p>
                    <a:p>
                      <a:pPr marL="0" marR="0" algn="just">
                        <a:lnSpc>
                          <a:spcPct val="115000"/>
                        </a:lnSpc>
                        <a:spcBef>
                          <a:spcPts val="120"/>
                        </a:spcBef>
                        <a:spcAft>
                          <a:spcPts val="120"/>
                        </a:spcAft>
                      </a:pPr>
                      <a:r>
                        <a:rPr lang="en-US" sz="1200" b="1" kern="100" dirty="0">
                          <a:effectLst/>
                          <a:latin typeface="Times New Roman"/>
                          <a:ea typeface="宋体"/>
                          <a:cs typeface="Times New Roman"/>
                        </a:rPr>
                        <a:t>Relatively </a:t>
                      </a:r>
                      <a:r>
                        <a:rPr lang="en-US" sz="1200" b="1" kern="100" dirty="0">
                          <a:solidFill>
                            <a:srgbClr val="000000"/>
                          </a:solidFill>
                          <a:effectLst/>
                          <a:latin typeface="Times New Roman"/>
                          <a:ea typeface="宋体"/>
                          <a:cs typeface="Times New Roman"/>
                        </a:rPr>
                        <a:t>precision</a:t>
                      </a:r>
                      <a:r>
                        <a:rPr lang="zh-CN" altLang="en-US" sz="1200" b="1" kern="100" dirty="0">
                          <a:effectLst/>
                          <a:latin typeface="Times New Roman"/>
                          <a:ea typeface="宋体"/>
                          <a:cs typeface="Times New Roman"/>
                        </a:rPr>
                        <a:t>：</a:t>
                      </a:r>
                      <a:r>
                        <a:rPr lang="en-US" sz="1200" b="1" kern="100" dirty="0">
                          <a:effectLst/>
                          <a:latin typeface="Times New Roman"/>
                          <a:ea typeface="宋体"/>
                          <a:cs typeface="Times New Roman"/>
                        </a:rPr>
                        <a:t>1/4095</a:t>
                      </a:r>
                      <a:endParaRPr lang="en-US" sz="1200" b="1" dirty="0">
                        <a:effectLst/>
                        <a:latin typeface="+mn-lt"/>
                        <a:ea typeface="宋体"/>
                        <a:cs typeface="Times New Roman"/>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2721">
                <a:tc gridSpan="2">
                  <a:txBody>
                    <a:bodyPr/>
                    <a:lstStyle/>
                    <a:p>
                      <a:pPr marL="0" marR="0" algn="ctr">
                        <a:lnSpc>
                          <a:spcPct val="115000"/>
                        </a:lnSpc>
                        <a:spcBef>
                          <a:spcPts val="0"/>
                        </a:spcBef>
                        <a:spcAft>
                          <a:spcPts val="0"/>
                        </a:spcAft>
                      </a:pPr>
                      <a:r>
                        <a:rPr lang="en-US" sz="1200" b="1" kern="100" dirty="0">
                          <a:effectLst/>
                          <a:latin typeface="Times New Roman"/>
                          <a:ea typeface="宋体"/>
                        </a:rPr>
                        <a:t>Average current</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DCCT</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a:effectLst/>
                          <a:latin typeface="Times New Roman"/>
                          <a:ea typeface="宋体"/>
                          <a:cs typeface="Times New Roman"/>
                        </a:rPr>
                        <a:t>Dynamic measurement range</a:t>
                      </a:r>
                      <a:r>
                        <a:rPr lang="zh-CN" altLang="en-US" sz="1200" b="1" kern="100" dirty="0">
                          <a:effectLst/>
                          <a:latin typeface="Times New Roman"/>
                          <a:ea typeface="宋体"/>
                          <a:cs typeface="Times New Roman"/>
                        </a:rPr>
                        <a:t>：</a:t>
                      </a:r>
                      <a:r>
                        <a:rPr lang="en-US" sz="1200" b="1" kern="100" dirty="0">
                          <a:effectLst/>
                          <a:latin typeface="Times New Roman"/>
                          <a:ea typeface="宋体"/>
                          <a:cs typeface="Times New Roman"/>
                        </a:rPr>
                        <a:t>0.0~1A</a:t>
                      </a:r>
                      <a:endParaRPr lang="en-US" sz="1200" b="1" dirty="0">
                        <a:effectLst/>
                        <a:latin typeface="+mn-lt"/>
                        <a:ea typeface="宋体"/>
                        <a:cs typeface="Times New Roman"/>
                      </a:endParaRPr>
                    </a:p>
                    <a:p>
                      <a:pPr marL="0" marR="0" algn="just">
                        <a:lnSpc>
                          <a:spcPct val="115000"/>
                        </a:lnSpc>
                        <a:spcBef>
                          <a:spcPts val="120"/>
                        </a:spcBef>
                        <a:spcAft>
                          <a:spcPts val="120"/>
                        </a:spcAft>
                      </a:pPr>
                      <a:r>
                        <a:rPr lang="en-US" sz="1200" b="1" kern="100" dirty="0">
                          <a:effectLst/>
                          <a:latin typeface="Times New Roman"/>
                          <a:ea typeface="宋体"/>
                          <a:cs typeface="Times New Roman"/>
                        </a:rPr>
                        <a:t>Linearity</a:t>
                      </a:r>
                      <a:r>
                        <a:rPr lang="zh-CN" altLang="en-US" sz="1200" b="1" kern="100" dirty="0">
                          <a:effectLst/>
                          <a:latin typeface="Times New Roman"/>
                          <a:ea typeface="宋体"/>
                          <a:cs typeface="Times New Roman"/>
                        </a:rPr>
                        <a:t>：</a:t>
                      </a:r>
                      <a:r>
                        <a:rPr lang="en-US" sz="1200" b="1" kern="100" dirty="0">
                          <a:effectLst/>
                          <a:latin typeface="Times New Roman"/>
                          <a:ea typeface="宋体"/>
                          <a:cs typeface="Times New Roman"/>
                        </a:rPr>
                        <a:t>0.1 %</a:t>
                      </a:r>
                      <a:endParaRPr lang="en-US" sz="1200" b="1" dirty="0">
                        <a:effectLst/>
                        <a:latin typeface="+mn-lt"/>
                        <a:ea typeface="宋体"/>
                        <a:cs typeface="Times New Roman"/>
                      </a:endParaRPr>
                    </a:p>
                    <a:p>
                      <a:pPr marL="0" marR="0" algn="just">
                        <a:lnSpc>
                          <a:spcPct val="115000"/>
                        </a:lnSpc>
                        <a:spcBef>
                          <a:spcPts val="120"/>
                        </a:spcBef>
                        <a:spcAft>
                          <a:spcPts val="120"/>
                        </a:spcAft>
                      </a:pPr>
                      <a:r>
                        <a:rPr lang="en-US" sz="1200" b="1" kern="100" dirty="0">
                          <a:effectLst/>
                          <a:latin typeface="Times New Roman"/>
                          <a:ea typeface="宋体"/>
                          <a:cs typeface="Times New Roman"/>
                        </a:rPr>
                        <a:t>Zero drift: &lt;0.05mA</a:t>
                      </a:r>
                      <a:endParaRPr lang="en-US" sz="1200" b="1" dirty="0">
                        <a:effectLst/>
                        <a:latin typeface="+mn-lt"/>
                        <a:ea typeface="宋体"/>
                        <a:cs typeface="Times New Roman"/>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74962">
                <a:tc gridSpan="2">
                  <a:txBody>
                    <a:bodyPr/>
                    <a:lstStyle/>
                    <a:p>
                      <a:pPr marL="0" marR="0" algn="ctr">
                        <a:lnSpc>
                          <a:spcPct val="115000"/>
                        </a:lnSpc>
                        <a:spcBef>
                          <a:spcPts val="0"/>
                        </a:spcBef>
                        <a:spcAft>
                          <a:spcPts val="0"/>
                        </a:spcAft>
                      </a:pPr>
                      <a:r>
                        <a:rPr lang="en-US" sz="1200" b="1" kern="100" dirty="0">
                          <a:effectLst/>
                          <a:latin typeface="Times New Roman"/>
                          <a:ea typeface="宋体"/>
                        </a:rPr>
                        <a:t>Beam size</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Double slit interferometer </a:t>
                      </a:r>
                    </a:p>
                    <a:p>
                      <a:pPr marL="0" marR="0" algn="ctr">
                        <a:lnSpc>
                          <a:spcPct val="115000"/>
                        </a:lnSpc>
                        <a:spcBef>
                          <a:spcPts val="0"/>
                        </a:spcBef>
                        <a:spcAft>
                          <a:spcPts val="0"/>
                        </a:spcAft>
                      </a:pPr>
                      <a:r>
                        <a:rPr lang="en-US" sz="1200" b="1" kern="100" dirty="0">
                          <a:effectLst/>
                          <a:latin typeface="Times New Roman"/>
                          <a:ea typeface="宋体"/>
                        </a:rPr>
                        <a:t>x ray pin hole</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Resolution:0.2 µ</a:t>
                      </a:r>
                      <a:r>
                        <a:rPr lang="en-US" sz="1200" b="1" kern="0" dirty="0">
                          <a:effectLst/>
                          <a:latin typeface="Times New Roman"/>
                          <a:ea typeface="宋体"/>
                        </a:rPr>
                        <a:t>m</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4</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3118">
                <a:tc gridSpan="2">
                  <a:txBody>
                    <a:bodyPr/>
                    <a:lstStyle/>
                    <a:p>
                      <a:pPr marL="0" marR="0" algn="ctr">
                        <a:lnSpc>
                          <a:spcPct val="115000"/>
                        </a:lnSpc>
                        <a:spcBef>
                          <a:spcPts val="0"/>
                        </a:spcBef>
                        <a:spcAft>
                          <a:spcPts val="0"/>
                        </a:spcAft>
                      </a:pPr>
                      <a:r>
                        <a:rPr lang="en-US" sz="1200" b="1" kern="100" dirty="0">
                          <a:effectLst/>
                          <a:latin typeface="Times New Roman"/>
                          <a:ea typeface="宋体"/>
                        </a:rPr>
                        <a:t>B</a:t>
                      </a:r>
                      <a:r>
                        <a:rPr lang="en-US" altLang="zh-CN" sz="1200" b="1" kern="100" dirty="0">
                          <a:effectLst/>
                          <a:latin typeface="Times New Roman"/>
                          <a:ea typeface="宋体"/>
                        </a:rPr>
                        <a:t>unch</a:t>
                      </a:r>
                      <a:r>
                        <a:rPr lang="en-US" sz="1200" b="1" kern="100" dirty="0">
                          <a:effectLst/>
                          <a:latin typeface="Times New Roman"/>
                          <a:ea typeface="宋体"/>
                        </a:rPr>
                        <a:t> length</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Streak camera</a:t>
                      </a:r>
                    </a:p>
                    <a:p>
                      <a:pPr marL="0" marR="0" algn="ctr">
                        <a:lnSpc>
                          <a:spcPct val="115000"/>
                        </a:lnSpc>
                        <a:spcBef>
                          <a:spcPts val="0"/>
                        </a:spcBef>
                        <a:spcAft>
                          <a:spcPts val="0"/>
                        </a:spcAft>
                      </a:pPr>
                      <a:r>
                        <a:rPr lang="en-US" altLang="zh-CN" sz="1200" b="1" dirty="0"/>
                        <a:t>Two photon intensity interferometer</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0" dirty="0">
                          <a:effectLst/>
                          <a:latin typeface="Times New Roman"/>
                          <a:ea typeface="宋体"/>
                        </a:rPr>
                        <a:t>Resolution:1ps@10ps</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5563">
                <a:tc rowSpan="2" gridSpan="2">
                  <a:txBody>
                    <a:bodyPr/>
                    <a:lstStyle/>
                    <a:p>
                      <a:pPr marL="0" marR="0" algn="ctr">
                        <a:lnSpc>
                          <a:spcPct val="115000"/>
                        </a:lnSpc>
                        <a:spcBef>
                          <a:spcPts val="0"/>
                        </a:spcBef>
                        <a:spcAft>
                          <a:spcPts val="0"/>
                        </a:spcAft>
                      </a:pPr>
                      <a:r>
                        <a:rPr lang="en-US" sz="1200" b="1" kern="100" dirty="0">
                          <a:effectLst/>
                          <a:latin typeface="Times New Roman"/>
                          <a:ea typeface="宋体"/>
                        </a:rPr>
                        <a:t>Tune measurement</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Frequency sweeping method</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effectLst/>
                          <a:latin typeface="Times New Roman"/>
                          <a:ea typeface="宋体"/>
                        </a:rPr>
                        <a:t>Resolution:0.001</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8866">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DDD</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Resolution:0.001</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8"/>
                  </a:ext>
                </a:extLst>
              </a:tr>
              <a:tr h="431903">
                <a:tc gridSpan="2">
                  <a:txBody>
                    <a:bodyPr/>
                    <a:lstStyle/>
                    <a:p>
                      <a:pPr marL="0" marR="0" algn="ctr">
                        <a:lnSpc>
                          <a:spcPct val="115000"/>
                        </a:lnSpc>
                        <a:spcBef>
                          <a:spcPts val="0"/>
                        </a:spcBef>
                        <a:spcAft>
                          <a:spcPts val="0"/>
                        </a:spcAft>
                      </a:pPr>
                      <a:r>
                        <a:rPr lang="en-US" sz="1200" b="1" kern="100" dirty="0">
                          <a:effectLst/>
                          <a:latin typeface="Times New Roman"/>
                          <a:ea typeface="宋体"/>
                        </a:rPr>
                        <a:t>Beam loss monitor</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PIN-diode</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effectLst/>
                          <a:latin typeface="Times New Roman"/>
                          <a:ea typeface="宋体"/>
                        </a:rPr>
                        <a:t>Dynamic range:120 dB</a:t>
                      </a:r>
                    </a:p>
                    <a:p>
                      <a:pPr marL="0" marR="0" algn="ctr">
                        <a:lnSpc>
                          <a:spcPct val="115000"/>
                        </a:lnSpc>
                        <a:spcBef>
                          <a:spcPts val="0"/>
                        </a:spcBef>
                        <a:spcAft>
                          <a:spcPts val="0"/>
                        </a:spcAft>
                      </a:pPr>
                      <a:r>
                        <a:rPr lang="en-US" sz="1200" b="1" kern="100" dirty="0">
                          <a:effectLst/>
                          <a:latin typeface="Times New Roman"/>
                          <a:ea typeface="宋体"/>
                        </a:rPr>
                        <a:t>Maximum counting rates≥10 MHz</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solidFill>
                            <a:schemeClr val="tx1"/>
                          </a:solidFill>
                          <a:effectLst/>
                          <a:latin typeface="Times New Roman"/>
                          <a:ea typeface="宋体"/>
                        </a:rPr>
                        <a:t>5800</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55563">
                <a:tc rowSpan="2" gridSpan="2">
                  <a:txBody>
                    <a:bodyPr/>
                    <a:lstStyle/>
                    <a:p>
                      <a:pPr marL="0" marR="0" algn="ctr">
                        <a:lnSpc>
                          <a:spcPct val="115000"/>
                        </a:lnSpc>
                        <a:spcBef>
                          <a:spcPts val="0"/>
                        </a:spcBef>
                        <a:spcAft>
                          <a:spcPts val="0"/>
                        </a:spcAft>
                      </a:pPr>
                      <a:r>
                        <a:rPr lang="en-US" sz="1200" b="1" kern="100" dirty="0">
                          <a:effectLst/>
                          <a:latin typeface="Times New Roman"/>
                          <a:ea typeface="宋体"/>
                        </a:rPr>
                        <a:t>Feedback system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TFB</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effectLst/>
                          <a:latin typeface="Times New Roman"/>
                          <a:ea typeface="宋体"/>
                        </a:rPr>
                        <a:t>Damping time&lt;=1ms</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4</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55563">
                <a:tc gridSpan="2" vMerge="1">
                  <a:txBody>
                    <a:bodyPr/>
                    <a:lstStyle/>
                    <a:p>
                      <a:pPr marL="0" marR="0" algn="ctr">
                        <a:lnSpc>
                          <a:spcPct val="115000"/>
                        </a:lnSpc>
                        <a:spcBef>
                          <a:spcPts val="0"/>
                        </a:spcBef>
                        <a:spcAft>
                          <a:spcPts val="0"/>
                        </a:spcAft>
                      </a:pPr>
                      <a:endParaRPr lang="en-US" sz="900"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v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LFB</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solidFill>
                            <a:schemeClr val="tx1"/>
                          </a:solidFill>
                          <a:effectLst/>
                          <a:latin typeface="Times New Roman"/>
                          <a:ea typeface="宋体"/>
                        </a:rPr>
                        <a:t>Damping time&lt;=12ms</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4</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4" name="标题 1">
            <a:extLst>
              <a:ext uri="{FF2B5EF4-FFF2-40B4-BE49-F238E27FC236}">
                <a16:creationId xmlns:a16="http://schemas.microsoft.com/office/drawing/2014/main" id="{E36D711B-D3BD-4C45-A7CC-0A735EDA9F8E}"/>
              </a:ext>
            </a:extLst>
          </p:cNvPr>
          <p:cNvSpPr txBox="1">
            <a:spLocks/>
          </p:cNvSpPr>
          <p:nvPr/>
        </p:nvSpPr>
        <p:spPr bwMode="auto">
          <a:xfrm>
            <a:off x="191344" y="44624"/>
            <a:ext cx="12000656"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CC0000"/>
                </a:solidFill>
                <a:latin typeface="+mj-lt"/>
                <a:ea typeface="+mj-ea"/>
                <a:cs typeface="楷体_GB2312" charset="0"/>
              </a:defRPr>
            </a:lvl1pPr>
            <a:lvl2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2pPr>
            <a:lvl3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3pPr>
            <a:lvl4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4pPr>
            <a:lvl5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5pPr>
            <a:lvl6pPr marL="4572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6pPr>
            <a:lvl7pPr marL="9144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7pPr>
            <a:lvl8pPr marL="13716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8pPr>
            <a:lvl9pPr marL="18288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C00000"/>
                </a:solidFill>
                <a:effectLst/>
                <a:uLnTx/>
                <a:uFillTx/>
                <a:latin typeface="Calibri"/>
                <a:ea typeface="宋体" panose="02010600030101010101" pitchFamily="2" charset="-122"/>
              </a:rPr>
              <a:t>Requirement List</a:t>
            </a:r>
            <a:r>
              <a:rPr kumimoji="0" lang="zh-CN" altLang="en-US" sz="4000" b="1" i="0" u="none" strike="noStrike" kern="1200" cap="none" spc="0" normalizeH="0" baseline="0" noProof="0" dirty="0">
                <a:ln>
                  <a:noFill/>
                </a:ln>
                <a:solidFill>
                  <a:srgbClr val="C00000"/>
                </a:solidFill>
                <a:effectLst/>
                <a:uLnTx/>
                <a:uFillTx/>
                <a:latin typeface="Calibri"/>
                <a:ea typeface="宋体" panose="02010600030101010101" pitchFamily="2" charset="-122"/>
              </a:rPr>
              <a:t> </a:t>
            </a:r>
            <a:r>
              <a:rPr kumimoji="0" lang="en-US" altLang="zh-CN" sz="4000" b="1" i="0" u="none" strike="noStrike" kern="1200" cap="none" spc="0" normalizeH="0" baseline="0" noProof="0" dirty="0">
                <a:ln>
                  <a:noFill/>
                </a:ln>
                <a:solidFill>
                  <a:srgbClr val="C00000"/>
                </a:solidFill>
                <a:effectLst/>
                <a:uLnTx/>
                <a:uFillTx/>
                <a:latin typeface="Calibri"/>
                <a:ea typeface="宋体" panose="02010600030101010101" pitchFamily="2" charset="-122"/>
              </a:rPr>
              <a:t>of the Collider Beam Instrumentation</a:t>
            </a:r>
            <a:endParaRPr kumimoji="0" lang="zh-CN" altLang="en-US" sz="4000" b="1" i="0" u="none" strike="noStrike" kern="1200" cap="none" spc="0" normalizeH="0" baseline="0" noProof="0" dirty="0">
              <a:ln>
                <a:noFill/>
              </a:ln>
              <a:solidFill>
                <a:srgbClr val="C00000"/>
              </a:solidFill>
              <a:effectLst/>
              <a:uLnTx/>
              <a:uFillTx/>
              <a:latin typeface="Calibri"/>
              <a:ea typeface="宋体" panose="02010600030101010101" pitchFamily="2" charset="-122"/>
            </a:endParaRPr>
          </a:p>
        </p:txBody>
      </p:sp>
    </p:spTree>
    <p:extLst>
      <p:ext uri="{BB962C8B-B14F-4D97-AF65-F5344CB8AC3E}">
        <p14:creationId xmlns:p14="http://schemas.microsoft.com/office/powerpoint/2010/main" val="3123580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335360" y="116632"/>
            <a:ext cx="11809312"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CC0000"/>
                </a:solidFill>
                <a:latin typeface="+mj-lt"/>
                <a:ea typeface="+mj-ea"/>
                <a:cs typeface="楷体_GB2312" charset="0"/>
              </a:defRPr>
            </a:lvl1pPr>
            <a:lvl2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2pPr>
            <a:lvl3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3pPr>
            <a:lvl4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4pPr>
            <a:lvl5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5pPr>
            <a:lvl6pPr marL="4572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6pPr>
            <a:lvl7pPr marL="9144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7pPr>
            <a:lvl8pPr marL="13716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8pPr>
            <a:lvl9pPr marL="18288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C00000"/>
                </a:solidFill>
                <a:effectLst/>
                <a:uLnTx/>
                <a:uFillTx/>
                <a:latin typeface="Calibri"/>
                <a:ea typeface="宋体" panose="02010600030101010101" pitchFamily="2" charset="-122"/>
              </a:rPr>
              <a:t>Requirement List</a:t>
            </a:r>
            <a:r>
              <a:rPr kumimoji="0" lang="zh-CN" altLang="en-US" sz="4000" b="1" i="0" u="none" strike="noStrike" kern="1200" cap="none" spc="0" normalizeH="0" baseline="0" noProof="0" dirty="0">
                <a:ln>
                  <a:noFill/>
                </a:ln>
                <a:solidFill>
                  <a:srgbClr val="C00000"/>
                </a:solidFill>
                <a:effectLst/>
                <a:uLnTx/>
                <a:uFillTx/>
                <a:latin typeface="Calibri"/>
                <a:ea typeface="宋体" panose="02010600030101010101" pitchFamily="2" charset="-122"/>
              </a:rPr>
              <a:t> </a:t>
            </a:r>
            <a:r>
              <a:rPr kumimoji="0" lang="en-US" altLang="zh-CN" sz="4000" b="1" i="0" u="none" strike="noStrike" kern="1200" cap="none" spc="0" normalizeH="0" baseline="0" noProof="0" dirty="0">
                <a:ln>
                  <a:noFill/>
                </a:ln>
                <a:solidFill>
                  <a:srgbClr val="C00000"/>
                </a:solidFill>
                <a:effectLst/>
                <a:uLnTx/>
                <a:uFillTx/>
                <a:latin typeface="Calibri"/>
                <a:ea typeface="宋体" panose="02010600030101010101" pitchFamily="2" charset="-122"/>
              </a:rPr>
              <a:t>of the Booster Beam Instrumentation</a:t>
            </a:r>
            <a:endParaRPr kumimoji="0" lang="zh-CN" altLang="en-US" sz="4000" b="1" i="0" u="none" strike="noStrike" kern="1200" cap="none" spc="0" normalizeH="0" baseline="0" noProof="0" dirty="0">
              <a:ln>
                <a:noFill/>
              </a:ln>
              <a:solidFill>
                <a:srgbClr val="C00000"/>
              </a:solidFill>
              <a:effectLst/>
              <a:uLnTx/>
              <a:uFillTx/>
              <a:latin typeface="Calibri"/>
              <a:ea typeface="宋体" panose="02010600030101010101" pitchFamily="2" charset="-122"/>
            </a:endParaRPr>
          </a:p>
        </p:txBody>
      </p:sp>
      <p:graphicFrame>
        <p:nvGraphicFramePr>
          <p:cNvPr id="7" name="表格 6"/>
          <p:cNvGraphicFramePr>
            <a:graphicFrameLocks noGrp="1"/>
          </p:cNvGraphicFramePr>
          <p:nvPr>
            <p:extLst>
              <p:ext uri="{D42A27DB-BD31-4B8C-83A1-F6EECF244321}">
                <p14:modId xmlns:p14="http://schemas.microsoft.com/office/powerpoint/2010/main" val="2043695674"/>
              </p:ext>
            </p:extLst>
          </p:nvPr>
        </p:nvGraphicFramePr>
        <p:xfrm>
          <a:off x="1199456" y="1124744"/>
          <a:ext cx="9145015" cy="5400599"/>
        </p:xfrm>
        <a:graphic>
          <a:graphicData uri="http://schemas.openxmlformats.org/drawingml/2006/table">
            <a:tbl>
              <a:tblPr firstRow="1" firstCol="1" lastRow="1" lastCol="1" bandRow="1" bandCol="1"/>
              <a:tblGrid>
                <a:gridCol w="2208394">
                  <a:extLst>
                    <a:ext uri="{9D8B030D-6E8A-4147-A177-3AD203B41FA5}">
                      <a16:colId xmlns:a16="http://schemas.microsoft.com/office/drawing/2014/main" val="20001"/>
                    </a:ext>
                  </a:extLst>
                </a:gridCol>
                <a:gridCol w="2195865">
                  <a:extLst>
                    <a:ext uri="{9D8B030D-6E8A-4147-A177-3AD203B41FA5}">
                      <a16:colId xmlns:a16="http://schemas.microsoft.com/office/drawing/2014/main" val="20003"/>
                    </a:ext>
                  </a:extLst>
                </a:gridCol>
                <a:gridCol w="3491146">
                  <a:extLst>
                    <a:ext uri="{9D8B030D-6E8A-4147-A177-3AD203B41FA5}">
                      <a16:colId xmlns:a16="http://schemas.microsoft.com/office/drawing/2014/main" val="20004"/>
                    </a:ext>
                  </a:extLst>
                </a:gridCol>
                <a:gridCol w="1249610">
                  <a:extLst>
                    <a:ext uri="{9D8B030D-6E8A-4147-A177-3AD203B41FA5}">
                      <a16:colId xmlns:a16="http://schemas.microsoft.com/office/drawing/2014/main" val="20005"/>
                    </a:ext>
                  </a:extLst>
                </a:gridCol>
              </a:tblGrid>
              <a:tr h="423688">
                <a:tc>
                  <a:txBody>
                    <a:bodyPr/>
                    <a:lstStyle/>
                    <a:p>
                      <a:pPr marL="0" marR="0" algn="ctr" defTabSz="914400" rtl="0" eaLnBrk="1" latinLnBrk="0" hangingPunct="1">
                        <a:lnSpc>
                          <a:spcPct val="115000"/>
                        </a:lnSpc>
                        <a:spcBef>
                          <a:spcPts val="0"/>
                        </a:spcBef>
                        <a:spcAft>
                          <a:spcPts val="0"/>
                        </a:spcAft>
                      </a:pPr>
                      <a:r>
                        <a:rPr lang="en-US" sz="1800" b="1" kern="1200" dirty="0">
                          <a:solidFill>
                            <a:schemeClr val="tx1"/>
                          </a:solidFill>
                          <a:latin typeface="Times New Roman" panose="02020603050405020304" pitchFamily="18" charset="0"/>
                          <a:ea typeface="+mn-ea"/>
                          <a:cs typeface="Times New Roman" panose="02020603050405020304" pitchFamily="18" charset="0"/>
                        </a:rPr>
                        <a:t>Item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800" b="1" kern="1200" dirty="0">
                          <a:solidFill>
                            <a:schemeClr val="tx1"/>
                          </a:solidFill>
                          <a:latin typeface="Times New Roman" panose="02020603050405020304" pitchFamily="18" charset="0"/>
                          <a:ea typeface="+mn-ea"/>
                          <a:cs typeface="Times New Roman" panose="02020603050405020304" pitchFamily="18" charset="0"/>
                        </a:rPr>
                        <a:t>Method</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800" b="1" kern="1200" dirty="0">
                          <a:solidFill>
                            <a:schemeClr val="tx1"/>
                          </a:solidFill>
                          <a:latin typeface="Times New Roman" panose="02020603050405020304" pitchFamily="18" charset="0"/>
                          <a:ea typeface="+mn-ea"/>
                          <a:cs typeface="Times New Roman" panose="02020603050405020304" pitchFamily="18" charset="0"/>
                        </a:rPr>
                        <a:t>Parameter</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800" b="1" kern="1200" dirty="0">
                          <a:solidFill>
                            <a:schemeClr val="tx1"/>
                          </a:solidFill>
                          <a:latin typeface="+mn-lt"/>
                          <a:ea typeface="+mn-ea"/>
                          <a:cs typeface="+mn-cs"/>
                        </a:rPr>
                        <a:t>Amounts</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95821">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Beam position monitor</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00" cap="none" spc="0" normalizeH="0" baseline="0" noProof="0" dirty="0">
                          <a:ln>
                            <a:noFill/>
                          </a:ln>
                          <a:solidFill>
                            <a:srgbClr val="000000"/>
                          </a:solidFill>
                          <a:effectLst/>
                          <a:uLnTx/>
                          <a:uFillTx/>
                          <a:latin typeface="Times New Roman" panose="02020603050405020304" pitchFamily="18" charset="0"/>
                          <a:ea typeface="宋体"/>
                          <a:cs typeface="Times New Roman" panose="02020603050405020304" pitchFamily="18" charset="0"/>
                        </a:rPr>
                        <a:t>Button electrode BPM</a:t>
                      </a:r>
                      <a:endParaRPr lang="en-US" sz="1200" b="1" kern="100"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a:effectLst/>
                          <a:latin typeface="Times New Roman" panose="02020603050405020304" pitchFamily="18" charset="0"/>
                          <a:ea typeface="宋体"/>
                          <a:cs typeface="Times New Roman" panose="02020603050405020304" pitchFamily="18" charset="0"/>
                        </a:rPr>
                        <a:t>Measurement area (x </a:t>
                      </a:r>
                      <a:r>
                        <a:rPr lang="en-US" sz="1200" b="1" kern="100" dirty="0">
                          <a:effectLst/>
                          <a:latin typeface="Times New Roman" panose="02020603050405020304" pitchFamily="18" charset="0"/>
                          <a:ea typeface="宋体"/>
                          <a:cs typeface="Times New Roman" panose="02020603050405020304" pitchFamily="18" charset="0"/>
                          <a:sym typeface="Symbol"/>
                        </a:rPr>
                        <a:t></a:t>
                      </a:r>
                      <a:r>
                        <a:rPr lang="en-US" sz="1200" b="1" kern="100" dirty="0">
                          <a:effectLst/>
                          <a:latin typeface="Times New Roman" panose="02020603050405020304" pitchFamily="18" charset="0"/>
                          <a:ea typeface="宋体"/>
                          <a:cs typeface="Times New Roman" panose="02020603050405020304" pitchFamily="18" charset="0"/>
                        </a:rPr>
                        <a:t> y)</a:t>
                      </a:r>
                      <a:r>
                        <a:rPr lang="zh-CN" altLang="en-US" sz="1200" b="1" kern="100" dirty="0">
                          <a:effectLst/>
                          <a:latin typeface="Times New Roman" panose="02020603050405020304" pitchFamily="18" charset="0"/>
                          <a:ea typeface="宋体"/>
                          <a:cs typeface="Times New Roman" panose="02020603050405020304" pitchFamily="18" charset="0"/>
                        </a:rPr>
                        <a:t>：</a:t>
                      </a:r>
                      <a:r>
                        <a:rPr lang="en-US" sz="1200" b="1" kern="100" dirty="0">
                          <a:effectLst/>
                          <a:latin typeface="Times New Roman" panose="02020603050405020304" pitchFamily="18" charset="0"/>
                          <a:ea typeface="宋体"/>
                          <a:cs typeface="Times New Roman" panose="02020603050405020304" pitchFamily="18" charset="0"/>
                        </a:rPr>
                        <a:t>±20mm×±10mm</a:t>
                      </a:r>
                      <a:endParaRPr lang="en-US" sz="1200" b="1" dirty="0">
                        <a:effectLst/>
                        <a:latin typeface="Times New Roman" panose="02020603050405020304" pitchFamily="18" charset="0"/>
                        <a:ea typeface="宋体"/>
                        <a:cs typeface="Times New Roman" panose="02020603050405020304" pitchFamily="18" charset="0"/>
                      </a:endParaRPr>
                    </a:p>
                    <a:p>
                      <a:pPr marL="0" marR="0" lvl="0" indent="0" algn="just" defTabSz="685800" rtl="0" eaLnBrk="1" fontAlgn="auto" latinLnBrk="0" hangingPunct="1">
                        <a:lnSpc>
                          <a:spcPct val="115000"/>
                        </a:lnSpc>
                        <a:spcBef>
                          <a:spcPts val="120"/>
                        </a:spcBef>
                        <a:spcAft>
                          <a:spcPts val="120"/>
                        </a:spcAft>
                        <a:buClrTx/>
                        <a:buSzTx/>
                        <a:buFontTx/>
                        <a:buNone/>
                        <a:tabLst/>
                        <a:defRPr/>
                      </a:pPr>
                      <a:r>
                        <a:rPr lang="en-US" sz="1200" b="1" kern="100" dirty="0">
                          <a:effectLst/>
                          <a:latin typeface="Times New Roman" panose="02020603050405020304" pitchFamily="18" charset="0"/>
                          <a:ea typeface="宋体"/>
                          <a:cs typeface="Times New Roman" panose="02020603050405020304" pitchFamily="18" charset="0"/>
                        </a:rPr>
                        <a:t>Resolution</a:t>
                      </a:r>
                      <a:r>
                        <a:rPr lang="zh-CN" altLang="en-US" sz="1200" b="1" kern="100" dirty="0">
                          <a:effectLst/>
                          <a:latin typeface="Times New Roman" panose="02020603050405020304" pitchFamily="18" charset="0"/>
                          <a:ea typeface="宋体"/>
                          <a:cs typeface="Times New Roman" panose="02020603050405020304" pitchFamily="18" charset="0"/>
                        </a:rPr>
                        <a:t>：</a:t>
                      </a:r>
                      <a:r>
                        <a:rPr lang="en-US" sz="1200" b="1" kern="100" dirty="0">
                          <a:effectLst/>
                          <a:latin typeface="Times New Roman" panose="02020603050405020304" pitchFamily="18" charset="0"/>
                          <a:ea typeface="宋体"/>
                          <a:cs typeface="Times New Roman" panose="02020603050405020304" pitchFamily="18" charset="0"/>
                        </a:rPr>
                        <a:t>&lt;20um(</a:t>
                      </a:r>
                      <a:r>
                        <a:rPr lang="en-US" altLang="zh-CN" sz="1200" b="1" kern="100" dirty="0">
                          <a:effectLst/>
                          <a:latin typeface="Times New Roman" panose="02020603050405020304" pitchFamily="18" charset="0"/>
                          <a:ea typeface="宋体"/>
                          <a:cs typeface="Times New Roman" panose="02020603050405020304" pitchFamily="18" charset="0"/>
                        </a:rPr>
                        <a:t>turn</a:t>
                      </a:r>
                      <a:r>
                        <a:rPr lang="en-US" altLang="zh-CN" sz="1200" b="1" kern="100" baseline="0" dirty="0">
                          <a:effectLst/>
                          <a:latin typeface="Times New Roman" panose="02020603050405020304" pitchFamily="18" charset="0"/>
                          <a:ea typeface="宋体"/>
                          <a:cs typeface="Times New Roman" panose="02020603050405020304" pitchFamily="18" charset="0"/>
                        </a:rPr>
                        <a:t> by turn)</a:t>
                      </a:r>
                      <a:endParaRPr lang="en-US" altLang="zh-CN" sz="1200" b="1" kern="100"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solidFill>
                            <a:schemeClr val="tx1"/>
                          </a:solidFill>
                          <a:effectLst/>
                          <a:latin typeface="Times New Roman"/>
                          <a:ea typeface="宋体"/>
                        </a:rPr>
                        <a:t>2408</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77360">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Bunch current</a:t>
                      </a:r>
                    </a:p>
                  </a:txBody>
                  <a:tcPr marL="48988" marR="48988"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BCM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a:effectLst/>
                          <a:latin typeface="Times New Roman" panose="02020603050405020304" pitchFamily="18" charset="0"/>
                          <a:ea typeface="宋体"/>
                          <a:cs typeface="Times New Roman" panose="02020603050405020304" pitchFamily="18" charset="0"/>
                        </a:rPr>
                        <a:t>Measurement range</a:t>
                      </a:r>
                      <a:r>
                        <a:rPr lang="zh-CN" altLang="en-US" sz="1200" b="1" kern="100" dirty="0">
                          <a:effectLst/>
                          <a:latin typeface="Times New Roman" panose="02020603050405020304" pitchFamily="18" charset="0"/>
                          <a:ea typeface="宋体"/>
                          <a:cs typeface="Times New Roman" panose="02020603050405020304" pitchFamily="18" charset="0"/>
                        </a:rPr>
                        <a:t>：</a:t>
                      </a:r>
                      <a:r>
                        <a:rPr lang="en-US" sz="1200" b="1" kern="100" dirty="0">
                          <a:effectLst/>
                          <a:latin typeface="Times New Roman" panose="02020603050405020304" pitchFamily="18" charset="0"/>
                          <a:ea typeface="宋体"/>
                          <a:cs typeface="Times New Roman" panose="02020603050405020304" pitchFamily="18" charset="0"/>
                        </a:rPr>
                        <a:t>10mA / per bunch</a:t>
                      </a:r>
                      <a:endParaRPr lang="en-US" sz="1200" b="1" dirty="0">
                        <a:effectLst/>
                        <a:latin typeface="Times New Roman" panose="02020603050405020304" pitchFamily="18" charset="0"/>
                        <a:ea typeface="宋体"/>
                        <a:cs typeface="Times New Roman" panose="02020603050405020304" pitchFamily="18" charset="0"/>
                      </a:endParaRPr>
                    </a:p>
                    <a:p>
                      <a:pPr marL="0" marR="0" algn="just">
                        <a:lnSpc>
                          <a:spcPct val="115000"/>
                        </a:lnSpc>
                        <a:spcBef>
                          <a:spcPts val="120"/>
                        </a:spcBef>
                        <a:spcAft>
                          <a:spcPts val="120"/>
                        </a:spcAft>
                      </a:pPr>
                      <a:r>
                        <a:rPr lang="en-US" sz="1200" b="1" kern="100" dirty="0">
                          <a:effectLst/>
                          <a:latin typeface="Times New Roman" panose="02020603050405020304" pitchFamily="18" charset="0"/>
                          <a:ea typeface="宋体"/>
                          <a:cs typeface="Times New Roman" panose="02020603050405020304" pitchFamily="18" charset="0"/>
                        </a:rPr>
                        <a:t>Relatively </a:t>
                      </a:r>
                      <a:r>
                        <a:rPr lang="en-US" sz="1200" b="1" kern="100" dirty="0">
                          <a:solidFill>
                            <a:srgbClr val="000000"/>
                          </a:solidFill>
                          <a:effectLst/>
                          <a:latin typeface="Times New Roman" panose="02020603050405020304" pitchFamily="18" charset="0"/>
                          <a:ea typeface="宋体"/>
                          <a:cs typeface="Times New Roman" panose="02020603050405020304" pitchFamily="18" charset="0"/>
                        </a:rPr>
                        <a:t>precision</a:t>
                      </a:r>
                      <a:r>
                        <a:rPr lang="zh-CN" altLang="en-US" sz="1200" b="1" kern="100" dirty="0">
                          <a:effectLst/>
                          <a:latin typeface="Times New Roman" panose="02020603050405020304" pitchFamily="18" charset="0"/>
                          <a:ea typeface="宋体"/>
                          <a:cs typeface="Times New Roman" panose="02020603050405020304" pitchFamily="18" charset="0"/>
                        </a:rPr>
                        <a:t>：</a:t>
                      </a:r>
                      <a:r>
                        <a:rPr lang="en-US" sz="1200" b="1" kern="100" dirty="0">
                          <a:effectLst/>
                          <a:latin typeface="Times New Roman" panose="02020603050405020304" pitchFamily="18" charset="0"/>
                          <a:ea typeface="宋体"/>
                          <a:cs typeface="Times New Roman" panose="02020603050405020304" pitchFamily="18" charset="0"/>
                        </a:rPr>
                        <a:t>1/4095</a:t>
                      </a:r>
                      <a:endParaRPr lang="en-US" sz="1200" b="1"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43594">
                <a:tc>
                  <a:txBody>
                    <a:bodyPr/>
                    <a:lstStyle/>
                    <a:p>
                      <a:pPr marL="0" marR="0" algn="ctr" defTabSz="685800" rtl="0" eaLnBrk="1" latinLnBrk="0" hangingPunct="1">
                        <a:lnSpc>
                          <a:spcPct val="115000"/>
                        </a:lnSpc>
                        <a:spcBef>
                          <a:spcPts val="0"/>
                        </a:spcBef>
                        <a:spcAft>
                          <a:spcPts val="0"/>
                        </a:spcAft>
                      </a:pPr>
                      <a:r>
                        <a:rPr lang="en-US" sz="1200" b="1" kern="100" dirty="0">
                          <a:solidFill>
                            <a:schemeClr val="tx1"/>
                          </a:solidFill>
                          <a:effectLst/>
                          <a:latin typeface="Times New Roman" panose="02020603050405020304" pitchFamily="18" charset="0"/>
                          <a:ea typeface="宋体"/>
                          <a:cs typeface="Times New Roman" panose="02020603050405020304" pitchFamily="18" charset="0"/>
                        </a:rPr>
                        <a:t>Average current</a:t>
                      </a:r>
                    </a:p>
                  </a:txBody>
                  <a:tcPr marL="48988" marR="48988"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DCCT</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a:effectLst/>
                          <a:latin typeface="Times New Roman" panose="02020603050405020304" pitchFamily="18" charset="0"/>
                          <a:ea typeface="宋体"/>
                          <a:cs typeface="Times New Roman" panose="02020603050405020304" pitchFamily="18" charset="0"/>
                        </a:rPr>
                        <a:t>Dynamic measurement range</a:t>
                      </a:r>
                      <a:r>
                        <a:rPr lang="zh-CN" altLang="en-US" sz="1200" b="1" kern="100" dirty="0">
                          <a:effectLst/>
                          <a:latin typeface="Times New Roman" panose="02020603050405020304" pitchFamily="18" charset="0"/>
                          <a:ea typeface="宋体"/>
                          <a:cs typeface="Times New Roman" panose="02020603050405020304" pitchFamily="18" charset="0"/>
                        </a:rPr>
                        <a:t>：</a:t>
                      </a:r>
                      <a:r>
                        <a:rPr lang="en-US" sz="1200" b="1" kern="100" dirty="0">
                          <a:effectLst/>
                          <a:latin typeface="Times New Roman" panose="02020603050405020304" pitchFamily="18" charset="0"/>
                          <a:ea typeface="宋体"/>
                          <a:cs typeface="Times New Roman" panose="02020603050405020304" pitchFamily="18" charset="0"/>
                        </a:rPr>
                        <a:t>0.0~1A</a:t>
                      </a:r>
                      <a:endParaRPr lang="en-US" sz="1200" b="1" dirty="0">
                        <a:effectLst/>
                        <a:latin typeface="Times New Roman" panose="02020603050405020304" pitchFamily="18" charset="0"/>
                        <a:ea typeface="宋体"/>
                        <a:cs typeface="Times New Roman" panose="02020603050405020304" pitchFamily="18" charset="0"/>
                      </a:endParaRPr>
                    </a:p>
                    <a:p>
                      <a:pPr marL="0" marR="0" algn="just">
                        <a:lnSpc>
                          <a:spcPct val="115000"/>
                        </a:lnSpc>
                        <a:spcBef>
                          <a:spcPts val="120"/>
                        </a:spcBef>
                        <a:spcAft>
                          <a:spcPts val="120"/>
                        </a:spcAft>
                      </a:pPr>
                      <a:r>
                        <a:rPr lang="en-US" sz="1200" b="1" kern="100" dirty="0">
                          <a:effectLst/>
                          <a:latin typeface="Times New Roman" panose="02020603050405020304" pitchFamily="18" charset="0"/>
                          <a:ea typeface="宋体"/>
                          <a:cs typeface="Times New Roman" panose="02020603050405020304" pitchFamily="18" charset="0"/>
                        </a:rPr>
                        <a:t>Resolution:50uA@0.6-8mA</a:t>
                      </a:r>
                    </a:p>
                    <a:p>
                      <a:pPr marL="0" marR="0" algn="just">
                        <a:lnSpc>
                          <a:spcPct val="115000"/>
                        </a:lnSpc>
                        <a:spcBef>
                          <a:spcPts val="120"/>
                        </a:spcBef>
                        <a:spcAft>
                          <a:spcPts val="120"/>
                        </a:spcAft>
                      </a:pPr>
                      <a:r>
                        <a:rPr lang="en-US" sz="1200" b="1" kern="100" dirty="0">
                          <a:effectLst/>
                          <a:latin typeface="Times New Roman" panose="02020603050405020304" pitchFamily="18" charset="0"/>
                          <a:ea typeface="宋体"/>
                          <a:cs typeface="Times New Roman" panose="02020603050405020304" pitchFamily="18" charset="0"/>
                        </a:rPr>
                        <a:t>Linearity</a:t>
                      </a:r>
                      <a:r>
                        <a:rPr lang="zh-CN" altLang="en-US" sz="1200" b="1" kern="100" dirty="0">
                          <a:effectLst/>
                          <a:latin typeface="Times New Roman" panose="02020603050405020304" pitchFamily="18" charset="0"/>
                          <a:ea typeface="宋体"/>
                          <a:cs typeface="Times New Roman" panose="02020603050405020304" pitchFamily="18" charset="0"/>
                        </a:rPr>
                        <a:t>：</a:t>
                      </a:r>
                      <a:r>
                        <a:rPr lang="en-US" sz="1200" b="1" kern="100" dirty="0">
                          <a:effectLst/>
                          <a:latin typeface="Times New Roman" panose="02020603050405020304" pitchFamily="18" charset="0"/>
                          <a:ea typeface="宋体"/>
                          <a:cs typeface="Times New Roman" panose="02020603050405020304" pitchFamily="18" charset="0"/>
                        </a:rPr>
                        <a:t>0.1 %</a:t>
                      </a:r>
                      <a:endParaRPr lang="en-US" sz="1200" b="1" dirty="0">
                        <a:effectLst/>
                        <a:latin typeface="Times New Roman" panose="02020603050405020304" pitchFamily="18" charset="0"/>
                        <a:ea typeface="宋体"/>
                        <a:cs typeface="Times New Roman" panose="02020603050405020304" pitchFamily="18" charset="0"/>
                      </a:endParaRPr>
                    </a:p>
                    <a:p>
                      <a:pPr marL="0" marR="0" algn="just">
                        <a:lnSpc>
                          <a:spcPct val="115000"/>
                        </a:lnSpc>
                        <a:spcBef>
                          <a:spcPts val="120"/>
                        </a:spcBef>
                        <a:spcAft>
                          <a:spcPts val="120"/>
                        </a:spcAft>
                      </a:pPr>
                      <a:r>
                        <a:rPr lang="en-US" sz="1200" b="1" kern="100" dirty="0">
                          <a:effectLst/>
                          <a:latin typeface="Times New Roman" panose="02020603050405020304" pitchFamily="18" charset="0"/>
                          <a:ea typeface="宋体"/>
                          <a:cs typeface="Times New Roman" panose="02020603050405020304" pitchFamily="18" charset="0"/>
                        </a:rPr>
                        <a:t>Zero drift: &lt;0.05mA</a:t>
                      </a:r>
                      <a:endParaRPr lang="en-US" sz="1200" b="1"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31173">
                <a:tc>
                  <a:txBody>
                    <a:bodyPr/>
                    <a:lstStyle/>
                    <a:p>
                      <a:pPr marL="0" marR="0" algn="ctr" defTabSz="685800" rtl="0" eaLnBrk="1" latinLnBrk="0" hangingPunct="1">
                        <a:lnSpc>
                          <a:spcPct val="115000"/>
                        </a:lnSpc>
                        <a:spcBef>
                          <a:spcPts val="0"/>
                        </a:spcBef>
                        <a:spcAft>
                          <a:spcPts val="0"/>
                        </a:spcAft>
                      </a:pPr>
                      <a:r>
                        <a:rPr lang="en-US" sz="1200" b="1" kern="100" dirty="0">
                          <a:solidFill>
                            <a:schemeClr val="tx1"/>
                          </a:solidFill>
                          <a:effectLst/>
                          <a:latin typeface="Times New Roman" panose="02020603050405020304" pitchFamily="18" charset="0"/>
                          <a:ea typeface="宋体"/>
                          <a:cs typeface="Times New Roman" panose="02020603050405020304" pitchFamily="18" charset="0"/>
                        </a:rPr>
                        <a:t>Beam size</a:t>
                      </a:r>
                    </a:p>
                  </a:txBody>
                  <a:tcPr marL="48988" marR="48988"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Double slit interferometer </a:t>
                      </a:r>
                    </a:p>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x ray pin hole</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Resolution:0.2 µ</a:t>
                      </a:r>
                      <a:r>
                        <a:rPr lang="en-US" sz="1200" b="1" kern="0" dirty="0">
                          <a:effectLst/>
                          <a:latin typeface="Times New Roman" panose="02020603050405020304" pitchFamily="18" charset="0"/>
                          <a:ea typeface="宋体"/>
                          <a:cs typeface="Times New Roman" panose="02020603050405020304" pitchFamily="18" charset="0"/>
                        </a:rPr>
                        <a:t>m</a:t>
                      </a:r>
                      <a:endParaRPr lang="en-US" sz="1200" b="1" kern="100"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43389">
                <a:tc>
                  <a:txBody>
                    <a:bodyPr/>
                    <a:lstStyle/>
                    <a:p>
                      <a:pPr marL="0" marR="0" algn="ctr" defTabSz="685800" rtl="0" eaLnBrk="1" latinLnBrk="0" hangingPunct="1">
                        <a:lnSpc>
                          <a:spcPct val="115000"/>
                        </a:lnSpc>
                        <a:spcBef>
                          <a:spcPts val="0"/>
                        </a:spcBef>
                        <a:spcAft>
                          <a:spcPts val="0"/>
                        </a:spcAft>
                      </a:pPr>
                      <a:r>
                        <a:rPr lang="en-US" sz="1200" b="1" kern="100" dirty="0">
                          <a:solidFill>
                            <a:schemeClr val="tx1"/>
                          </a:solidFill>
                          <a:effectLst/>
                          <a:latin typeface="Times New Roman" panose="02020603050405020304" pitchFamily="18" charset="0"/>
                          <a:ea typeface="宋体"/>
                          <a:cs typeface="Times New Roman" panose="02020603050405020304" pitchFamily="18" charset="0"/>
                        </a:rPr>
                        <a:t>B</a:t>
                      </a:r>
                      <a:r>
                        <a:rPr lang="en-US" altLang="zh-CN" sz="1200" b="1" kern="100" dirty="0">
                          <a:solidFill>
                            <a:schemeClr val="tx1"/>
                          </a:solidFill>
                          <a:effectLst/>
                          <a:latin typeface="Times New Roman" panose="02020603050405020304" pitchFamily="18" charset="0"/>
                          <a:ea typeface="宋体"/>
                          <a:cs typeface="Times New Roman" panose="02020603050405020304" pitchFamily="18" charset="0"/>
                        </a:rPr>
                        <a:t>unch</a:t>
                      </a:r>
                      <a:r>
                        <a:rPr lang="en-US" sz="1200" b="1" kern="100" dirty="0">
                          <a:solidFill>
                            <a:schemeClr val="tx1"/>
                          </a:solidFill>
                          <a:effectLst/>
                          <a:latin typeface="Times New Roman" panose="02020603050405020304" pitchFamily="18" charset="0"/>
                          <a:ea typeface="宋体"/>
                          <a:cs typeface="Times New Roman" panose="02020603050405020304" pitchFamily="18" charset="0"/>
                        </a:rPr>
                        <a:t> length</a:t>
                      </a:r>
                    </a:p>
                  </a:txBody>
                  <a:tcPr marL="48988" marR="48988"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Streak camera</a:t>
                      </a:r>
                    </a:p>
                    <a:p>
                      <a:pPr marL="0" marR="0" algn="ctr">
                        <a:lnSpc>
                          <a:spcPct val="115000"/>
                        </a:lnSpc>
                        <a:spcBef>
                          <a:spcPts val="0"/>
                        </a:spcBef>
                        <a:spcAft>
                          <a:spcPts val="0"/>
                        </a:spcAft>
                      </a:pPr>
                      <a:r>
                        <a:rPr lang="en-US" altLang="zh-CN" sz="1200" b="1" dirty="0">
                          <a:latin typeface="Times New Roman" panose="02020603050405020304" pitchFamily="18" charset="0"/>
                          <a:cs typeface="Times New Roman" panose="02020603050405020304" pitchFamily="18" charset="0"/>
                        </a:rPr>
                        <a:t>Two photon intensity interferometer</a:t>
                      </a:r>
                      <a:endParaRPr lang="en-US" sz="1200" b="1" kern="100"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0" dirty="0">
                          <a:effectLst/>
                          <a:latin typeface="Times New Roman" panose="02020603050405020304" pitchFamily="18" charset="0"/>
                          <a:ea typeface="宋体"/>
                          <a:cs typeface="Times New Roman" panose="02020603050405020304" pitchFamily="18" charset="0"/>
                        </a:rPr>
                        <a:t>Resolution:1 </a:t>
                      </a:r>
                      <a:r>
                        <a:rPr lang="en-US" sz="1200" b="1" kern="0" dirty="0" err="1">
                          <a:effectLst/>
                          <a:latin typeface="Times New Roman" panose="02020603050405020304" pitchFamily="18" charset="0"/>
                          <a:ea typeface="宋体"/>
                          <a:cs typeface="Times New Roman" panose="02020603050405020304" pitchFamily="18" charset="0"/>
                        </a:rPr>
                        <a:t>ps</a:t>
                      </a:r>
                      <a:endParaRPr lang="en-US" sz="1200" b="1" kern="100"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76642">
                <a:tc rowSpan="2">
                  <a:txBody>
                    <a:bodyPr/>
                    <a:lstStyle/>
                    <a:p>
                      <a:pPr marL="0" marR="0" algn="ctr" defTabSz="685800" rtl="0" eaLnBrk="1" latinLnBrk="0" hangingPunct="1">
                        <a:lnSpc>
                          <a:spcPct val="115000"/>
                        </a:lnSpc>
                        <a:spcBef>
                          <a:spcPts val="0"/>
                        </a:spcBef>
                        <a:spcAft>
                          <a:spcPts val="0"/>
                        </a:spcAft>
                      </a:pPr>
                      <a:r>
                        <a:rPr lang="en-US" sz="1200" b="1" kern="100" dirty="0">
                          <a:solidFill>
                            <a:schemeClr val="tx1"/>
                          </a:solidFill>
                          <a:effectLst/>
                          <a:latin typeface="Times New Roman" panose="02020603050405020304" pitchFamily="18" charset="0"/>
                          <a:ea typeface="宋体"/>
                          <a:cs typeface="Times New Roman" panose="02020603050405020304" pitchFamily="18" charset="0"/>
                        </a:rPr>
                        <a:t>Tune measurement</a:t>
                      </a:r>
                    </a:p>
                  </a:txBody>
                  <a:tcPr marL="48988" marR="48988"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Frequency sweeping method</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Resolution:0.001</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2664">
                <a:tc v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DDD</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Resolution:0.001</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8"/>
                  </a:ext>
                </a:extLst>
              </a:tr>
              <a:tr h="474125">
                <a:tc>
                  <a:txBody>
                    <a:bodyPr/>
                    <a:lstStyle/>
                    <a:p>
                      <a:pPr marL="0" marR="0" algn="ctr" defTabSz="685800" rtl="0" eaLnBrk="1" latinLnBrk="0" hangingPunct="1">
                        <a:lnSpc>
                          <a:spcPct val="115000"/>
                        </a:lnSpc>
                        <a:spcBef>
                          <a:spcPts val="0"/>
                        </a:spcBef>
                        <a:spcAft>
                          <a:spcPts val="0"/>
                        </a:spcAft>
                      </a:pPr>
                      <a:r>
                        <a:rPr lang="en-US" sz="1200" b="1" kern="100" dirty="0">
                          <a:solidFill>
                            <a:schemeClr val="tx1"/>
                          </a:solidFill>
                          <a:effectLst/>
                          <a:latin typeface="Times New Roman" panose="02020603050405020304" pitchFamily="18" charset="0"/>
                          <a:ea typeface="宋体"/>
                          <a:cs typeface="Times New Roman" panose="02020603050405020304" pitchFamily="18" charset="0"/>
                        </a:rPr>
                        <a:t>Beam loss monitor</a:t>
                      </a:r>
                    </a:p>
                  </a:txBody>
                  <a:tcPr marL="48988" marR="48988"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altLang="zh-CN" sz="1200" b="1" kern="100" dirty="0">
                          <a:solidFill>
                            <a:schemeClr val="tx1"/>
                          </a:solidFill>
                          <a:effectLst/>
                          <a:latin typeface="Times New Roman" panose="02020603050405020304" pitchFamily="18" charset="0"/>
                          <a:ea typeface="宋体"/>
                          <a:cs typeface="Times New Roman" panose="02020603050405020304" pitchFamily="18" charset="0"/>
                        </a:rPr>
                        <a:t>Optical</a:t>
                      </a:r>
                      <a:r>
                        <a:rPr lang="en-GB" altLang="zh-CN" sz="1200" b="1" kern="100" dirty="0">
                          <a:solidFill>
                            <a:schemeClr val="tx1"/>
                          </a:solidFill>
                          <a:effectLst/>
                          <a:latin typeface="Times New Roman" panose="02020603050405020304" pitchFamily="18" charset="0"/>
                          <a:ea typeface="宋体"/>
                          <a:cs typeface="Times New Roman" panose="02020603050405020304" pitchFamily="18" charset="0"/>
                        </a:rPr>
                        <a:t> </a:t>
                      </a:r>
                      <a:r>
                        <a:rPr lang="en-GB" altLang="zh-CN" sz="1200" b="1" kern="100" dirty="0" err="1">
                          <a:solidFill>
                            <a:schemeClr val="tx1"/>
                          </a:solidFill>
                          <a:effectLst/>
                          <a:latin typeface="Times New Roman" panose="02020603050405020304" pitchFamily="18" charset="0"/>
                          <a:ea typeface="宋体"/>
                          <a:cs typeface="Times New Roman" panose="02020603050405020304" pitchFamily="18" charset="0"/>
                        </a:rPr>
                        <a:t>fiber</a:t>
                      </a:r>
                      <a:endParaRPr lang="en-US" sz="1200" b="1" kern="100"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Space resolution</a:t>
                      </a:r>
                      <a:r>
                        <a:rPr lang="en-US" sz="1200" b="1" kern="100" baseline="0" dirty="0">
                          <a:effectLst/>
                          <a:latin typeface="Times New Roman" panose="02020603050405020304" pitchFamily="18" charset="0"/>
                          <a:ea typeface="宋体"/>
                          <a:cs typeface="Times New Roman" panose="02020603050405020304" pitchFamily="18" charset="0"/>
                        </a:rPr>
                        <a:t>:0.6m</a:t>
                      </a:r>
                      <a:endParaRPr lang="en-US" sz="1200" b="1" kern="100"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solidFill>
                            <a:schemeClr val="tx1"/>
                          </a:solidFill>
                          <a:effectLst/>
                          <a:latin typeface="Times New Roman"/>
                          <a:ea typeface="宋体"/>
                        </a:rPr>
                        <a:t>670</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17036">
                <a:tc>
                  <a:txBody>
                    <a:bodyPr/>
                    <a:lstStyle/>
                    <a:p>
                      <a:pPr marL="0" marR="0" algn="ctr" defTabSz="685800" rtl="0" eaLnBrk="1" latinLnBrk="0" hangingPunct="1">
                        <a:lnSpc>
                          <a:spcPct val="115000"/>
                        </a:lnSpc>
                        <a:spcBef>
                          <a:spcPts val="0"/>
                        </a:spcBef>
                        <a:spcAft>
                          <a:spcPts val="0"/>
                        </a:spcAft>
                      </a:pPr>
                      <a:r>
                        <a:rPr lang="en-US" sz="1200" b="1" kern="100" dirty="0">
                          <a:solidFill>
                            <a:schemeClr val="tx1"/>
                          </a:solidFill>
                          <a:effectLst/>
                          <a:latin typeface="Times New Roman" panose="02020603050405020304" pitchFamily="18" charset="0"/>
                          <a:ea typeface="宋体"/>
                          <a:cs typeface="Times New Roman" panose="02020603050405020304" pitchFamily="18" charset="0"/>
                        </a:rPr>
                        <a:t>Feedback system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TFB</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Damping time&lt;=3ms</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a:effectLst/>
                          <a:latin typeface="Times New Roman"/>
                          <a:ea typeface="宋体"/>
                        </a:rPr>
                        <a:t>2</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15107">
                <a:tc>
                  <a:txBody>
                    <a:bodyPr/>
                    <a:lstStyle/>
                    <a:p>
                      <a:pPr marL="0" marR="0" indent="0" algn="ctr" defTabSz="685800" rtl="0" eaLnBrk="1" fontAlgn="auto" latinLnBrk="0" hangingPunct="1">
                        <a:lnSpc>
                          <a:spcPct val="115000"/>
                        </a:lnSpc>
                        <a:spcBef>
                          <a:spcPts val="0"/>
                        </a:spcBef>
                        <a:spcAft>
                          <a:spcPts val="0"/>
                        </a:spcAft>
                        <a:buClrTx/>
                        <a:buSzTx/>
                        <a:buFontTx/>
                        <a:buNone/>
                        <a:tabLst/>
                        <a:defRPr/>
                      </a:pPr>
                      <a:r>
                        <a:rPr lang="en-US" altLang="zh-CN" sz="1200" b="1" kern="100" dirty="0">
                          <a:solidFill>
                            <a:schemeClr val="tx1"/>
                          </a:solidFill>
                          <a:effectLst/>
                          <a:latin typeface="Times New Roman" panose="02020603050405020304" pitchFamily="18" charset="0"/>
                          <a:ea typeface="宋体"/>
                          <a:cs typeface="Times New Roman" panose="02020603050405020304" pitchFamily="18" charset="0"/>
                        </a:rPr>
                        <a:t>Feedback system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LFB</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685800" rtl="0" eaLnBrk="1" latinLnBrk="0" hangingPunct="1">
                        <a:lnSpc>
                          <a:spcPts val="1800"/>
                        </a:lnSpc>
                        <a:spcBef>
                          <a:spcPts val="0"/>
                        </a:spcBef>
                        <a:spcAft>
                          <a:spcPts val="0"/>
                        </a:spcAft>
                      </a:pPr>
                      <a:r>
                        <a:rPr lang="en-US" altLang="zh-CN" sz="1200" b="1" kern="100" dirty="0">
                          <a:solidFill>
                            <a:schemeClr val="tx1"/>
                          </a:solidFill>
                          <a:effectLst/>
                          <a:latin typeface="Times New Roman" panose="02020603050405020304" pitchFamily="18" charset="0"/>
                          <a:ea typeface="宋体"/>
                          <a:cs typeface="Times New Roman" panose="02020603050405020304" pitchFamily="18" charset="0"/>
                        </a:rPr>
                        <a:t>Damping time&lt;=35ms</a:t>
                      </a:r>
                      <a:r>
                        <a:rPr lang="zh-CN" altLang="en-US" sz="1200" b="1" kern="100" dirty="0">
                          <a:solidFill>
                            <a:schemeClr val="tx1"/>
                          </a:solidFill>
                          <a:effectLst/>
                          <a:latin typeface="Times New Roman" panose="02020603050405020304" pitchFamily="18" charset="0"/>
                          <a:ea typeface="宋体"/>
                          <a:cs typeface="Times New Roman" panose="02020603050405020304" pitchFamily="18" charset="0"/>
                        </a:rPr>
                        <a:t>（</a:t>
                      </a:r>
                      <a:r>
                        <a:rPr lang="en-US" altLang="zh-CN" sz="1200" b="1" kern="100" dirty="0">
                          <a:solidFill>
                            <a:schemeClr val="tx1"/>
                          </a:solidFill>
                          <a:effectLst/>
                          <a:latin typeface="Times New Roman" panose="02020603050405020304" pitchFamily="18" charset="0"/>
                          <a:ea typeface="宋体"/>
                          <a:cs typeface="Times New Roman" panose="02020603050405020304" pitchFamily="18" charset="0"/>
                        </a:rPr>
                        <a:t>50ms</a:t>
                      </a:r>
                      <a:r>
                        <a:rPr lang="zh-CN" altLang="en-US" sz="1200" b="1" kern="100" dirty="0">
                          <a:solidFill>
                            <a:schemeClr val="tx1"/>
                          </a:solidFill>
                          <a:effectLst/>
                          <a:latin typeface="Times New Roman" panose="02020603050405020304" pitchFamily="18" charset="0"/>
                          <a:ea typeface="宋体"/>
                          <a:cs typeface="Times New Roman" panose="02020603050405020304" pitchFamily="18" charset="0"/>
                        </a:rPr>
                        <a:t>）</a:t>
                      </a:r>
                      <a:endParaRPr lang="en-US" sz="1200" b="1" kern="100" dirty="0">
                        <a:solidFill>
                          <a:schemeClr val="tx1"/>
                        </a:solidFill>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4</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891945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7999" y="136524"/>
            <a:ext cx="11414981" cy="850900"/>
          </a:xfrm>
        </p:spPr>
        <p:txBody>
          <a:bodyPr>
            <a:normAutofit fontScale="9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C00000"/>
                </a:solidFill>
                <a:effectLst/>
                <a:uLnTx/>
                <a:uFillTx/>
                <a:latin typeface="Calibri"/>
                <a:ea typeface="宋体" panose="02010600030101010101" pitchFamily="2" charset="-122"/>
              </a:rPr>
              <a:t>Requirement List</a:t>
            </a:r>
            <a:r>
              <a:rPr kumimoji="0" lang="zh-CN" altLang="en-US" sz="3200" b="1" i="0" u="none" strike="noStrike" kern="1200" cap="none" spc="0" normalizeH="0" baseline="0" noProof="0" dirty="0">
                <a:ln>
                  <a:noFill/>
                </a:ln>
                <a:solidFill>
                  <a:srgbClr val="C00000"/>
                </a:solidFill>
                <a:effectLst/>
                <a:uLnTx/>
                <a:uFillTx/>
                <a:latin typeface="Calibri"/>
                <a:ea typeface="宋体" panose="02010600030101010101" pitchFamily="2" charset="-122"/>
              </a:rPr>
              <a:t> </a:t>
            </a:r>
            <a:r>
              <a:rPr kumimoji="0" lang="en-US" altLang="zh-CN" sz="3200" b="1" i="0" u="none" strike="noStrike" kern="1200" cap="none" spc="0" normalizeH="0" baseline="0" noProof="0" dirty="0">
                <a:ln>
                  <a:noFill/>
                </a:ln>
                <a:solidFill>
                  <a:srgbClr val="C00000"/>
                </a:solidFill>
                <a:effectLst/>
                <a:uLnTx/>
                <a:uFillTx/>
                <a:latin typeface="Calibri"/>
                <a:ea typeface="宋体" panose="02010600030101010101" pitchFamily="2" charset="-122"/>
              </a:rPr>
              <a:t>of the </a:t>
            </a:r>
            <a:r>
              <a:rPr kumimoji="0" lang="en-US" altLang="zh-CN" sz="3200" b="1" i="0" u="none" strike="noStrike" kern="1200" cap="none" spc="0" normalizeH="0" baseline="0" noProof="0" dirty="0" err="1">
                <a:ln>
                  <a:noFill/>
                </a:ln>
                <a:solidFill>
                  <a:srgbClr val="C00000"/>
                </a:solidFill>
                <a:effectLst/>
                <a:uLnTx/>
                <a:uFillTx/>
                <a:latin typeface="Calibri"/>
                <a:ea typeface="宋体" panose="02010600030101010101" pitchFamily="2" charset="-122"/>
              </a:rPr>
              <a:t>Linac</a:t>
            </a:r>
            <a:r>
              <a:rPr kumimoji="0" lang="en-US" altLang="zh-CN" sz="3200" b="1" i="0" u="none" strike="noStrike" kern="1200" cap="none" spc="0" normalizeH="0" baseline="0" noProof="0" dirty="0">
                <a:ln>
                  <a:noFill/>
                </a:ln>
                <a:solidFill>
                  <a:srgbClr val="C00000"/>
                </a:solidFill>
                <a:effectLst/>
                <a:uLnTx/>
                <a:uFillTx/>
                <a:latin typeface="Calibri"/>
                <a:ea typeface="宋体" panose="02010600030101010101" pitchFamily="2" charset="-122"/>
              </a:rPr>
              <a:t> &amp; damping ring Beam Instrumentation</a:t>
            </a:r>
            <a:endParaRPr kumimoji="0" lang="zh-CN" altLang="en-US" sz="3200" b="1" i="0" u="none" strike="noStrike" kern="1200" cap="none" spc="0" normalizeH="0" baseline="0" noProof="0" dirty="0">
              <a:ln>
                <a:noFill/>
              </a:ln>
              <a:solidFill>
                <a:srgbClr val="C00000"/>
              </a:solidFill>
              <a:effectLst/>
              <a:uLnTx/>
              <a:uFillTx/>
              <a:latin typeface="Calibri"/>
              <a:ea typeface="宋体" panose="02010600030101010101" pitchFamily="2" charset="-122"/>
            </a:endParaRPr>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4</a:t>
            </a:fld>
            <a:endParaRPr lang="zh-CN" altLang="en-US"/>
          </a:p>
        </p:txBody>
      </p:sp>
      <p:graphicFrame>
        <p:nvGraphicFramePr>
          <p:cNvPr id="7" name="表格 6"/>
          <p:cNvGraphicFramePr>
            <a:graphicFrameLocks noGrp="1"/>
          </p:cNvGraphicFramePr>
          <p:nvPr/>
        </p:nvGraphicFramePr>
        <p:xfrm>
          <a:off x="479376" y="1196752"/>
          <a:ext cx="10945216" cy="4032451"/>
        </p:xfrm>
        <a:graphic>
          <a:graphicData uri="http://schemas.openxmlformats.org/drawingml/2006/table">
            <a:tbl>
              <a:tblPr firstRow="1" bandRow="1">
                <a:tableStyleId>{5C22544A-7EE6-4342-B048-85BDC9FD1C3A}</a:tableStyleId>
              </a:tblPr>
              <a:tblGrid>
                <a:gridCol w="1355123">
                  <a:extLst>
                    <a:ext uri="{9D8B030D-6E8A-4147-A177-3AD203B41FA5}">
                      <a16:colId xmlns:a16="http://schemas.microsoft.com/office/drawing/2014/main" val="20000"/>
                    </a:ext>
                  </a:extLst>
                </a:gridCol>
                <a:gridCol w="2455488">
                  <a:extLst>
                    <a:ext uri="{9D8B030D-6E8A-4147-A177-3AD203B41FA5}">
                      <a16:colId xmlns:a16="http://schemas.microsoft.com/office/drawing/2014/main" val="20001"/>
                    </a:ext>
                  </a:extLst>
                </a:gridCol>
                <a:gridCol w="2268220">
                  <a:extLst>
                    <a:ext uri="{9D8B030D-6E8A-4147-A177-3AD203B41FA5}">
                      <a16:colId xmlns:a16="http://schemas.microsoft.com/office/drawing/2014/main" val="20002"/>
                    </a:ext>
                  </a:extLst>
                </a:gridCol>
                <a:gridCol w="3541859">
                  <a:extLst>
                    <a:ext uri="{9D8B030D-6E8A-4147-A177-3AD203B41FA5}">
                      <a16:colId xmlns:a16="http://schemas.microsoft.com/office/drawing/2014/main" val="20003"/>
                    </a:ext>
                  </a:extLst>
                </a:gridCol>
                <a:gridCol w="1324526">
                  <a:extLst>
                    <a:ext uri="{9D8B030D-6E8A-4147-A177-3AD203B41FA5}">
                      <a16:colId xmlns:a16="http://schemas.microsoft.com/office/drawing/2014/main" val="20004"/>
                    </a:ext>
                  </a:extLst>
                </a:gridCol>
              </a:tblGrid>
              <a:tr h="454513">
                <a:tc>
                  <a:txBody>
                    <a:bodyPr/>
                    <a:lstStyle/>
                    <a:p>
                      <a:endParaRPr lang="zh-CN" altLang="en-US" dirty="0">
                        <a:solidFill>
                          <a:srgbClr val="3333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a:solidFill>
                            <a:schemeClr val="tx1"/>
                          </a:solidFill>
                        </a:rPr>
                        <a:t>Item</a:t>
                      </a:r>
                      <a:endParaRPr lang="zh-CN"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a:solidFill>
                            <a:schemeClr val="tx1"/>
                          </a:solidFill>
                        </a:rPr>
                        <a:t>Method</a:t>
                      </a:r>
                      <a:endParaRPr lang="zh-CN"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a:solidFill>
                            <a:schemeClr val="tx1"/>
                          </a:solidFill>
                        </a:rPr>
                        <a:t>Parameter</a:t>
                      </a:r>
                      <a:endParaRPr lang="zh-CN"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a:solidFill>
                            <a:schemeClr val="tx1"/>
                          </a:solidFill>
                        </a:rPr>
                        <a:t>Amounts</a:t>
                      </a:r>
                      <a:endParaRPr lang="zh-CN"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8749">
                <a:tc rowSpan="5">
                  <a:txBody>
                    <a:bodyPr/>
                    <a:lstStyle/>
                    <a:p>
                      <a:pPr marL="0" marR="0" algn="ctr"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Linac</a:t>
                      </a:r>
                      <a:endParaRPr lang="zh-CN" altLang="en-US" sz="1400" b="1" kern="100" dirty="0">
                        <a:solidFill>
                          <a:schemeClr val="tx1"/>
                        </a:solidFill>
                        <a:effectLst/>
                        <a:latin typeface="Times New Roman"/>
                        <a:ea typeface="宋体"/>
                        <a:cs typeface="Times New Roman"/>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15000"/>
                        </a:lnSpc>
                        <a:spcBef>
                          <a:spcPts val="120"/>
                        </a:spcBef>
                        <a:spcAft>
                          <a:spcPts val="120"/>
                        </a:spcAft>
                        <a:buClrTx/>
                        <a:buSzTx/>
                        <a:buFontTx/>
                        <a:buNone/>
                        <a:tabLst/>
                        <a:defRPr/>
                      </a:pPr>
                      <a:r>
                        <a:rPr lang="en-US" altLang="zh-CN" sz="1400" b="1" kern="100" dirty="0">
                          <a:solidFill>
                            <a:schemeClr val="tx1"/>
                          </a:solidFill>
                          <a:effectLst/>
                          <a:latin typeface="Times New Roman"/>
                          <a:ea typeface="宋体"/>
                          <a:cs typeface="Times New Roman"/>
                        </a:rPr>
                        <a:t>Beam position</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err="1">
                          <a:solidFill>
                            <a:schemeClr val="tx1"/>
                          </a:solidFill>
                          <a:effectLst/>
                          <a:latin typeface="Times New Roman"/>
                          <a:ea typeface="宋体"/>
                          <a:cs typeface="Times New Roman"/>
                        </a:rPr>
                        <a:t>Stripline</a:t>
                      </a:r>
                      <a:r>
                        <a:rPr lang="en-US" altLang="zh-CN" sz="1400" b="1" kern="100" dirty="0">
                          <a:solidFill>
                            <a:schemeClr val="tx1"/>
                          </a:solidFill>
                          <a:effectLst/>
                          <a:latin typeface="Times New Roman"/>
                          <a:ea typeface="宋体"/>
                          <a:cs typeface="Times New Roman"/>
                        </a:rPr>
                        <a:t> BPM</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Resolution</a:t>
                      </a:r>
                      <a:r>
                        <a:rPr lang="en-US" altLang="zh-CN" sz="1400" b="1" kern="100" baseline="0" dirty="0">
                          <a:solidFill>
                            <a:schemeClr val="tx1"/>
                          </a:solidFill>
                          <a:effectLst/>
                          <a:latin typeface="Times New Roman"/>
                          <a:ea typeface="宋体"/>
                          <a:cs typeface="Times New Roman"/>
                        </a:rPr>
                        <a:t> </a:t>
                      </a:r>
                      <a:r>
                        <a:rPr lang="zh-CN" altLang="en-US" sz="1400" b="1" kern="100" baseline="0" dirty="0">
                          <a:solidFill>
                            <a:schemeClr val="tx1"/>
                          </a:solidFill>
                          <a:effectLst/>
                          <a:latin typeface="Times New Roman"/>
                          <a:ea typeface="宋体"/>
                          <a:cs typeface="Times New Roman"/>
                        </a:rPr>
                        <a:t>：</a:t>
                      </a:r>
                      <a:r>
                        <a:rPr lang="en-US" altLang="zh-CN" sz="1400" b="1" kern="100" baseline="0" dirty="0">
                          <a:solidFill>
                            <a:schemeClr val="tx1"/>
                          </a:solidFill>
                          <a:effectLst/>
                          <a:latin typeface="Times New Roman"/>
                          <a:ea typeface="宋体"/>
                          <a:cs typeface="Times New Roman"/>
                        </a:rPr>
                        <a:t>30um</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150</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54513">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Beam current </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ICT</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2.5%@1nC-10nC</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63</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62111">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Beam profile</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YAG/OTR</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15000"/>
                        </a:lnSpc>
                        <a:spcBef>
                          <a:spcPts val="120"/>
                        </a:spcBef>
                        <a:spcAft>
                          <a:spcPts val="120"/>
                        </a:spcAft>
                        <a:buClrTx/>
                        <a:buSzTx/>
                        <a:buFontTx/>
                        <a:buNone/>
                        <a:tabLst/>
                        <a:defRPr/>
                      </a:pPr>
                      <a:r>
                        <a:rPr lang="en-US" altLang="zh-CN" sz="1400" b="1" kern="100" dirty="0">
                          <a:solidFill>
                            <a:schemeClr val="tx1"/>
                          </a:solidFill>
                          <a:effectLst/>
                          <a:latin typeface="Times New Roman"/>
                          <a:ea typeface="宋体"/>
                          <a:cs typeface="Times New Roman"/>
                        </a:rPr>
                        <a:t>Resolution:</a:t>
                      </a:r>
                      <a:r>
                        <a:rPr lang="en-US" altLang="zh-CN" sz="1400" b="1" kern="100" baseline="0" dirty="0">
                          <a:solidFill>
                            <a:schemeClr val="tx1"/>
                          </a:solidFill>
                          <a:effectLst/>
                          <a:latin typeface="Times New Roman"/>
                          <a:ea typeface="宋体"/>
                          <a:cs typeface="Times New Roman"/>
                        </a:rPr>
                        <a:t> 30um</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30</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4513">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Beam </a:t>
                      </a:r>
                      <a:r>
                        <a:rPr lang="en-US" altLang="zh-CN" sz="1400" b="1" kern="100" dirty="0" err="1">
                          <a:solidFill>
                            <a:schemeClr val="tx1"/>
                          </a:solidFill>
                          <a:effectLst/>
                          <a:latin typeface="Times New Roman"/>
                          <a:ea typeface="宋体"/>
                          <a:cs typeface="Times New Roman"/>
                        </a:rPr>
                        <a:t>emittance</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Q+PR</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10%</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3</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54513">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Beam energy &amp; spread</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AM+PR</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0.1%</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3</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54513">
                <a:tc rowSpan="3">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Damping ring</a:t>
                      </a:r>
                      <a:endParaRPr lang="zh-CN" altLang="en-US" sz="1400" b="1" kern="100" dirty="0">
                        <a:solidFill>
                          <a:schemeClr val="tx1"/>
                        </a:solidFill>
                        <a:effectLst/>
                        <a:latin typeface="Times New Roman"/>
                        <a:ea typeface="宋体"/>
                        <a:cs typeface="Times New Roman"/>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Average</a:t>
                      </a:r>
                      <a:r>
                        <a:rPr lang="en-US" altLang="zh-CN" sz="1400" b="1" kern="100" baseline="0" dirty="0">
                          <a:solidFill>
                            <a:schemeClr val="tx1"/>
                          </a:solidFill>
                          <a:effectLst/>
                          <a:latin typeface="Times New Roman"/>
                          <a:ea typeface="宋体"/>
                          <a:cs typeface="Times New Roman"/>
                        </a:rPr>
                        <a:t> current</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DCCT</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Resolution</a:t>
                      </a:r>
                      <a:r>
                        <a:rPr lang="en-US" altLang="zh-CN" sz="1400" b="1" kern="100" baseline="0" dirty="0">
                          <a:solidFill>
                            <a:schemeClr val="tx1"/>
                          </a:solidFill>
                          <a:effectLst/>
                          <a:latin typeface="Times New Roman"/>
                          <a:ea typeface="宋体"/>
                          <a:cs typeface="Times New Roman"/>
                        </a:rPr>
                        <a:t> :50uA@0.1mA-30mA</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1</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54513">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Beam position</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Button BPM</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Resolution : 20um @ 5mA TBT</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40</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54513">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15000"/>
                        </a:lnSpc>
                        <a:spcBef>
                          <a:spcPts val="120"/>
                        </a:spcBef>
                        <a:spcAft>
                          <a:spcPts val="120"/>
                        </a:spcAft>
                        <a:buClrTx/>
                        <a:buSzTx/>
                        <a:buFontTx/>
                        <a:buNone/>
                        <a:tabLst/>
                        <a:defRPr/>
                      </a:pPr>
                      <a:r>
                        <a:rPr lang="en-US" altLang="zh-CN" sz="1400" b="1" kern="100" dirty="0">
                          <a:effectLst/>
                          <a:latin typeface="Times New Roman"/>
                          <a:ea typeface="宋体"/>
                        </a:rPr>
                        <a:t>Tune measurement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effectLst/>
                          <a:latin typeface="Times New Roman"/>
                          <a:ea typeface="宋体"/>
                        </a:rPr>
                        <a:t>Frequency sweeping </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15000"/>
                        </a:lnSpc>
                        <a:spcBef>
                          <a:spcPts val="120"/>
                        </a:spcBef>
                        <a:spcAft>
                          <a:spcPts val="120"/>
                        </a:spcAft>
                        <a:buClrTx/>
                        <a:buSzTx/>
                        <a:buFontTx/>
                        <a:buNone/>
                        <a:tabLst/>
                        <a:defRPr/>
                      </a:pPr>
                      <a:r>
                        <a:rPr lang="en-US" altLang="zh-CN" sz="1400" b="1" kern="100" dirty="0">
                          <a:effectLst/>
                          <a:latin typeface="Times New Roman"/>
                          <a:ea typeface="宋体"/>
                        </a:rPr>
                        <a:t>Resolution:0.001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1</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712162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1BED0-655B-4A51-88A7-FF4C311AEF84}"/>
              </a:ext>
            </a:extLst>
          </p:cNvPr>
          <p:cNvSpPr>
            <a:spLocks noGrp="1"/>
          </p:cNvSpPr>
          <p:nvPr>
            <p:ph type="title"/>
          </p:nvPr>
        </p:nvSpPr>
        <p:spPr>
          <a:xfrm>
            <a:off x="263352" y="66236"/>
            <a:ext cx="10763325" cy="725470"/>
          </a:xfrm>
        </p:spPr>
        <p:txBody>
          <a:bodyPr/>
          <a:lstStyle/>
          <a:p>
            <a:r>
              <a:rPr lang="en-US" altLang="zh-CN" dirty="0"/>
              <a:t>Beam instrumentation related R&amp;D </a:t>
            </a:r>
            <a:endParaRPr lang="zh-CN" altLang="en-US" dirty="0"/>
          </a:p>
        </p:txBody>
      </p:sp>
      <p:sp>
        <p:nvSpPr>
          <p:cNvPr id="3" name="内容占位符 2">
            <a:extLst>
              <a:ext uri="{FF2B5EF4-FFF2-40B4-BE49-F238E27FC236}">
                <a16:creationId xmlns:a16="http://schemas.microsoft.com/office/drawing/2014/main" id="{DBDBD0D1-DFCF-484C-9252-AE5254620BF9}"/>
              </a:ext>
            </a:extLst>
          </p:cNvPr>
          <p:cNvSpPr>
            <a:spLocks noGrp="1"/>
          </p:cNvSpPr>
          <p:nvPr>
            <p:ph idx="1"/>
          </p:nvPr>
        </p:nvSpPr>
        <p:spPr>
          <a:xfrm>
            <a:off x="599815" y="1124744"/>
            <a:ext cx="11233248" cy="4391818"/>
          </a:xfrm>
        </p:spPr>
        <p:txBody>
          <a:bodyPr/>
          <a:lstStyle/>
          <a:p>
            <a:r>
              <a:rPr lang="en-US" altLang="zh-CN" b="0" i="0" dirty="0">
                <a:solidFill>
                  <a:srgbClr val="24292F"/>
                </a:solidFill>
                <a:effectLst/>
                <a:latin typeface="-apple-system"/>
              </a:rPr>
              <a:t>The R&amp;D activities based on lepton accelerator beam measurement mainly include the following three aspects.</a:t>
            </a:r>
            <a:endParaRPr lang="en-US" altLang="zh-CN" dirty="0"/>
          </a:p>
          <a:p>
            <a:pPr lvl="1"/>
            <a:r>
              <a:rPr lang="en-US" altLang="zh-CN" dirty="0"/>
              <a:t>The design and fabrication of HEPS beam instrumentation</a:t>
            </a:r>
          </a:p>
          <a:p>
            <a:pPr lvl="1"/>
            <a:r>
              <a:rPr lang="en-US" altLang="zh-CN" dirty="0"/>
              <a:t>The maintenance and upgrade of BEPCII beam instrumentation</a:t>
            </a:r>
          </a:p>
          <a:p>
            <a:pPr lvl="1"/>
            <a:r>
              <a:rPr lang="en-US" altLang="zh-CN" dirty="0"/>
              <a:t>The R&amp;D of CEPC beam instrumentation</a:t>
            </a:r>
          </a:p>
          <a:p>
            <a:endParaRPr lang="zh-CN" altLang="en-US" dirty="0"/>
          </a:p>
        </p:txBody>
      </p:sp>
      <p:sp>
        <p:nvSpPr>
          <p:cNvPr id="4" name="日期占位符 3">
            <a:extLst>
              <a:ext uri="{FF2B5EF4-FFF2-40B4-BE49-F238E27FC236}">
                <a16:creationId xmlns:a16="http://schemas.microsoft.com/office/drawing/2014/main" id="{0327B34C-6E74-4DC3-B312-5B6A4A820C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45D528-5DC1-43AE-A3BF-8656839858C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a:extLst>
              <a:ext uri="{FF2B5EF4-FFF2-40B4-BE49-F238E27FC236}">
                <a16:creationId xmlns:a16="http://schemas.microsoft.com/office/drawing/2014/main" id="{9444E400-00AC-4744-A22F-4C22FA4893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13243-E730-472E-A005-6BE97143DD9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0056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C9D51BD-E8DE-413F-A0BD-6C329BD84398}"/>
              </a:ext>
            </a:extLst>
          </p:cNvPr>
          <p:cNvSpPr>
            <a:spLocks noGrp="1"/>
          </p:cNvSpPr>
          <p:nvPr>
            <p:ph idx="1"/>
          </p:nvPr>
        </p:nvSpPr>
        <p:spPr>
          <a:xfrm>
            <a:off x="191345" y="1124744"/>
            <a:ext cx="11881320" cy="4840303"/>
          </a:xfrm>
        </p:spPr>
        <p:txBody>
          <a:bodyPr>
            <a:normAutofit/>
          </a:bodyPr>
          <a:lstStyle/>
          <a:p>
            <a:r>
              <a:rPr lang="en-US" altLang="zh-CN" sz="2400" dirty="0"/>
              <a:t>We designed, manufactured, and calibrated the whole beam diagnostics system for HEPS, including the </a:t>
            </a:r>
            <a:r>
              <a:rPr lang="en-US" altLang="zh-CN" sz="2400" dirty="0" err="1"/>
              <a:t>linac</a:t>
            </a:r>
            <a:r>
              <a:rPr lang="en-US" altLang="zh-CN" sz="2400" dirty="0"/>
              <a:t>, booster, and storage ring.</a:t>
            </a:r>
          </a:p>
          <a:p>
            <a:r>
              <a:rPr lang="en-US" altLang="zh-CN" sz="2400" dirty="0"/>
              <a:t>In particular, we performed a detailed analysis of factors affecting the resolution of beam position monitor, and through various measures, we achieved the design goals for HEPS BPM, which are higher than those for CEPC.</a:t>
            </a:r>
            <a:endParaRPr lang="zh-CN" altLang="en-US" sz="2400" dirty="0"/>
          </a:p>
        </p:txBody>
      </p:sp>
      <p:sp>
        <p:nvSpPr>
          <p:cNvPr id="3" name="标题 2">
            <a:extLst>
              <a:ext uri="{FF2B5EF4-FFF2-40B4-BE49-F238E27FC236}">
                <a16:creationId xmlns:a16="http://schemas.microsoft.com/office/drawing/2014/main" id="{3E6E3B1A-D269-4FEC-AE26-D75C3ED91073}"/>
              </a:ext>
            </a:extLst>
          </p:cNvPr>
          <p:cNvSpPr>
            <a:spLocks noGrp="1"/>
          </p:cNvSpPr>
          <p:nvPr>
            <p:ph type="title"/>
          </p:nvPr>
        </p:nvSpPr>
        <p:spPr/>
        <p:txBody>
          <a:bodyPr/>
          <a:lstStyle/>
          <a:p>
            <a:r>
              <a:rPr lang="en-US" altLang="zh-CN" dirty="0"/>
              <a:t>Beam instrumentation related R&amp;D</a:t>
            </a:r>
            <a:endParaRPr lang="zh-CN" altLang="en-US" dirty="0"/>
          </a:p>
        </p:txBody>
      </p:sp>
      <p:sp>
        <p:nvSpPr>
          <p:cNvPr id="4" name="页脚占位符 3">
            <a:extLst>
              <a:ext uri="{FF2B5EF4-FFF2-40B4-BE49-F238E27FC236}">
                <a16:creationId xmlns:a16="http://schemas.microsoft.com/office/drawing/2014/main" id="{E4A257D4-19B4-4512-8B29-CF7317FAF7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t>CEPC Accelerator TDR International Review</a:t>
            </a:r>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a:extLst>
              <a:ext uri="{FF2B5EF4-FFF2-40B4-BE49-F238E27FC236}">
                <a16:creationId xmlns:a16="http://schemas.microsoft.com/office/drawing/2014/main" id="{F7B289A7-CE71-415F-AD1E-A9BFDB36D5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90" name="图片 89">
            <a:extLst>
              <a:ext uri="{FF2B5EF4-FFF2-40B4-BE49-F238E27FC236}">
                <a16:creationId xmlns:a16="http://schemas.microsoft.com/office/drawing/2014/main" id="{A8A8F1CD-EE26-457C-ACF6-5FDA289433AB}"/>
              </a:ext>
            </a:extLst>
          </p:cNvPr>
          <p:cNvPicPr>
            <a:picLocks noChangeAspect="1"/>
          </p:cNvPicPr>
          <p:nvPr/>
        </p:nvPicPr>
        <p:blipFill>
          <a:blip r:embed="rId2"/>
          <a:stretch>
            <a:fillRect/>
          </a:stretch>
        </p:blipFill>
        <p:spPr>
          <a:xfrm>
            <a:off x="6245355" y="3178132"/>
            <a:ext cx="5946645" cy="3563236"/>
          </a:xfrm>
          <a:prstGeom prst="rect">
            <a:avLst/>
          </a:prstGeom>
        </p:spPr>
      </p:pic>
      <p:pic>
        <p:nvPicPr>
          <p:cNvPr id="91" name="图片 90">
            <a:extLst>
              <a:ext uri="{FF2B5EF4-FFF2-40B4-BE49-F238E27FC236}">
                <a16:creationId xmlns:a16="http://schemas.microsoft.com/office/drawing/2014/main" id="{178AA343-F9CE-4F04-9455-326B7A025855}"/>
              </a:ext>
            </a:extLst>
          </p:cNvPr>
          <p:cNvPicPr>
            <a:picLocks noChangeAspect="1"/>
          </p:cNvPicPr>
          <p:nvPr/>
        </p:nvPicPr>
        <p:blipFill>
          <a:blip r:embed="rId3"/>
          <a:stretch>
            <a:fillRect/>
          </a:stretch>
        </p:blipFill>
        <p:spPr>
          <a:xfrm>
            <a:off x="119335" y="3789041"/>
            <a:ext cx="6037307" cy="2783246"/>
          </a:xfrm>
          <a:prstGeom prst="rect">
            <a:avLst/>
          </a:prstGeom>
        </p:spPr>
      </p:pic>
    </p:spTree>
    <p:extLst>
      <p:ext uri="{BB962C8B-B14F-4D97-AF65-F5344CB8AC3E}">
        <p14:creationId xmlns:p14="http://schemas.microsoft.com/office/powerpoint/2010/main" val="2591135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A33E02-4E94-4713-962B-4BCD53D20390}"/>
              </a:ext>
            </a:extLst>
          </p:cNvPr>
          <p:cNvSpPr>
            <a:spLocks noGrp="1"/>
          </p:cNvSpPr>
          <p:nvPr>
            <p:ph type="title"/>
          </p:nvPr>
        </p:nvSpPr>
        <p:spPr>
          <a:xfrm>
            <a:off x="263352" y="44624"/>
            <a:ext cx="8229600" cy="850900"/>
          </a:xfrm>
        </p:spPr>
        <p:txBody>
          <a:bodyPr/>
          <a:lstStyle/>
          <a:p>
            <a:r>
              <a:rPr lang="en-US" altLang="zh-CN" dirty="0"/>
              <a:t>Beam instrumentation related R&amp;D</a:t>
            </a:r>
            <a:endParaRPr lang="zh-CN" altLang="en-US" dirty="0"/>
          </a:p>
        </p:txBody>
      </p:sp>
      <p:sp>
        <p:nvSpPr>
          <p:cNvPr id="3" name="内容占位符 2">
            <a:extLst>
              <a:ext uri="{FF2B5EF4-FFF2-40B4-BE49-F238E27FC236}">
                <a16:creationId xmlns:a16="http://schemas.microsoft.com/office/drawing/2014/main" id="{E715A63A-EDC9-41AC-8CED-3751F67B69DA}"/>
              </a:ext>
            </a:extLst>
          </p:cNvPr>
          <p:cNvSpPr>
            <a:spLocks noGrp="1"/>
          </p:cNvSpPr>
          <p:nvPr>
            <p:ph idx="1"/>
          </p:nvPr>
        </p:nvSpPr>
        <p:spPr>
          <a:xfrm>
            <a:off x="767408" y="5562767"/>
            <a:ext cx="10814991" cy="1103928"/>
          </a:xfrm>
        </p:spPr>
        <p:txBody>
          <a:bodyPr>
            <a:normAutofit fontScale="92500"/>
          </a:bodyPr>
          <a:lstStyle/>
          <a:p>
            <a:r>
              <a:rPr lang="en-US" altLang="zh-CN" dirty="0"/>
              <a:t>We have developed button pick-ups BPM  for HEPS.</a:t>
            </a:r>
          </a:p>
          <a:p>
            <a:r>
              <a:rPr lang="en-US" altLang="zh-CN" dirty="0" err="1"/>
              <a:t>Goubau</a:t>
            </a:r>
            <a:r>
              <a:rPr lang="en-US" altLang="zh-CN" dirty="0"/>
              <a:t> line based wire calibration system were set to check BPM PU</a:t>
            </a:r>
          </a:p>
        </p:txBody>
      </p:sp>
      <p:sp>
        <p:nvSpPr>
          <p:cNvPr id="5" name="灯片编号占位符 4">
            <a:extLst>
              <a:ext uri="{FF2B5EF4-FFF2-40B4-BE49-F238E27FC236}">
                <a16:creationId xmlns:a16="http://schemas.microsoft.com/office/drawing/2014/main" id="{B849A39C-29F6-4585-A31A-A4928A2289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13243-E730-472E-A005-6BE97143DD9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pic>
        <p:nvPicPr>
          <p:cNvPr id="7" name="图片 6">
            <a:extLst>
              <a:ext uri="{FF2B5EF4-FFF2-40B4-BE49-F238E27FC236}">
                <a16:creationId xmlns:a16="http://schemas.microsoft.com/office/drawing/2014/main" id="{287CE99E-9F47-4A14-AD3A-33EA4AD1020B}"/>
              </a:ext>
            </a:extLst>
          </p:cNvPr>
          <p:cNvPicPr>
            <a:picLocks noChangeAspect="1"/>
          </p:cNvPicPr>
          <p:nvPr/>
        </p:nvPicPr>
        <p:blipFill>
          <a:blip r:embed="rId2"/>
          <a:stretch>
            <a:fillRect/>
          </a:stretch>
        </p:blipFill>
        <p:spPr>
          <a:xfrm>
            <a:off x="6262263" y="3420011"/>
            <a:ext cx="2858072" cy="2133240"/>
          </a:xfrm>
          <a:prstGeom prst="rect">
            <a:avLst/>
          </a:prstGeom>
          <a:ln w="19050">
            <a:solidFill>
              <a:schemeClr val="bg2"/>
            </a:solidFill>
          </a:ln>
        </p:spPr>
      </p:pic>
      <p:pic>
        <p:nvPicPr>
          <p:cNvPr id="8" name="图片 7">
            <a:extLst>
              <a:ext uri="{FF2B5EF4-FFF2-40B4-BE49-F238E27FC236}">
                <a16:creationId xmlns:a16="http://schemas.microsoft.com/office/drawing/2014/main" id="{C1B085A6-1446-4B4D-B7FD-1599234883CD}"/>
              </a:ext>
            </a:extLst>
          </p:cNvPr>
          <p:cNvPicPr>
            <a:picLocks noChangeAspect="1"/>
          </p:cNvPicPr>
          <p:nvPr/>
        </p:nvPicPr>
        <p:blipFill>
          <a:blip r:embed="rId3"/>
          <a:stretch>
            <a:fillRect/>
          </a:stretch>
        </p:blipFill>
        <p:spPr>
          <a:xfrm>
            <a:off x="145874" y="3509374"/>
            <a:ext cx="2906167" cy="2006833"/>
          </a:xfrm>
          <a:prstGeom prst="rect">
            <a:avLst/>
          </a:prstGeom>
          <a:ln w="19050">
            <a:solidFill>
              <a:schemeClr val="tx2">
                <a:lumMod val="60000"/>
                <a:lumOff val="40000"/>
              </a:schemeClr>
            </a:solidFill>
          </a:ln>
        </p:spPr>
      </p:pic>
      <p:pic>
        <p:nvPicPr>
          <p:cNvPr id="12" name="图片 11">
            <a:extLst>
              <a:ext uri="{FF2B5EF4-FFF2-40B4-BE49-F238E27FC236}">
                <a16:creationId xmlns:a16="http://schemas.microsoft.com/office/drawing/2014/main" id="{B3296315-A789-4B47-80E7-91A6DE9E4699}"/>
              </a:ext>
            </a:extLst>
          </p:cNvPr>
          <p:cNvPicPr>
            <a:picLocks noChangeAspect="1"/>
          </p:cNvPicPr>
          <p:nvPr/>
        </p:nvPicPr>
        <p:blipFill>
          <a:blip r:embed="rId4"/>
          <a:stretch>
            <a:fillRect/>
          </a:stretch>
        </p:blipFill>
        <p:spPr>
          <a:xfrm>
            <a:off x="3143974" y="3441595"/>
            <a:ext cx="2934423" cy="2168327"/>
          </a:xfrm>
          <a:prstGeom prst="rect">
            <a:avLst/>
          </a:prstGeom>
        </p:spPr>
      </p:pic>
      <p:pic>
        <p:nvPicPr>
          <p:cNvPr id="13" name="图片 12">
            <a:extLst>
              <a:ext uri="{FF2B5EF4-FFF2-40B4-BE49-F238E27FC236}">
                <a16:creationId xmlns:a16="http://schemas.microsoft.com/office/drawing/2014/main" id="{6953D51C-B7FD-4EEA-84FE-EF7B8C561CC0}"/>
              </a:ext>
            </a:extLst>
          </p:cNvPr>
          <p:cNvPicPr>
            <a:picLocks noChangeAspect="1"/>
          </p:cNvPicPr>
          <p:nvPr/>
        </p:nvPicPr>
        <p:blipFill>
          <a:blip r:embed="rId5"/>
          <a:stretch>
            <a:fillRect/>
          </a:stretch>
        </p:blipFill>
        <p:spPr>
          <a:xfrm rot="5400000">
            <a:off x="9477164" y="3023736"/>
            <a:ext cx="2212133" cy="2925790"/>
          </a:xfrm>
          <a:prstGeom prst="rect">
            <a:avLst/>
          </a:prstGeom>
          <a:ln w="19050">
            <a:solidFill>
              <a:schemeClr val="bg2"/>
            </a:solidFill>
          </a:ln>
        </p:spPr>
      </p:pic>
      <p:pic>
        <p:nvPicPr>
          <p:cNvPr id="4" name="图片 3">
            <a:extLst>
              <a:ext uri="{FF2B5EF4-FFF2-40B4-BE49-F238E27FC236}">
                <a16:creationId xmlns:a16="http://schemas.microsoft.com/office/drawing/2014/main" id="{B344455E-C4EB-48B3-9403-2E77B27C01DB}"/>
              </a:ext>
            </a:extLst>
          </p:cNvPr>
          <p:cNvPicPr>
            <a:picLocks noChangeAspect="1"/>
          </p:cNvPicPr>
          <p:nvPr/>
        </p:nvPicPr>
        <p:blipFill rotWithShape="1">
          <a:blip r:embed="rId6"/>
          <a:srcRect r="1176" b="10064"/>
          <a:stretch/>
        </p:blipFill>
        <p:spPr>
          <a:xfrm>
            <a:off x="4164184" y="924788"/>
            <a:ext cx="3527115" cy="2407397"/>
          </a:xfrm>
          <a:prstGeom prst="rect">
            <a:avLst/>
          </a:prstGeom>
        </p:spPr>
      </p:pic>
      <p:pic>
        <p:nvPicPr>
          <p:cNvPr id="6" name="图片 5">
            <a:extLst>
              <a:ext uri="{FF2B5EF4-FFF2-40B4-BE49-F238E27FC236}">
                <a16:creationId xmlns:a16="http://schemas.microsoft.com/office/drawing/2014/main" id="{27B48AB6-6251-4185-9220-7C4691F9A836}"/>
              </a:ext>
            </a:extLst>
          </p:cNvPr>
          <p:cNvPicPr>
            <a:picLocks noChangeAspect="1"/>
          </p:cNvPicPr>
          <p:nvPr/>
        </p:nvPicPr>
        <p:blipFill rotWithShape="1">
          <a:blip r:embed="rId7"/>
          <a:srcRect r="1180" b="5904"/>
          <a:stretch/>
        </p:blipFill>
        <p:spPr>
          <a:xfrm>
            <a:off x="407368" y="831854"/>
            <a:ext cx="3595866" cy="2567963"/>
          </a:xfrm>
          <a:prstGeom prst="rect">
            <a:avLst/>
          </a:prstGeom>
        </p:spPr>
      </p:pic>
      <p:pic>
        <p:nvPicPr>
          <p:cNvPr id="14" name="Picture 9">
            <a:extLst>
              <a:ext uri="{FF2B5EF4-FFF2-40B4-BE49-F238E27FC236}">
                <a16:creationId xmlns:a16="http://schemas.microsoft.com/office/drawing/2014/main" id="{1D7B153B-29D2-4025-91AF-A63F8712D17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94099" y="798853"/>
            <a:ext cx="1874613" cy="25679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a:extLst>
              <a:ext uri="{FF2B5EF4-FFF2-40B4-BE49-F238E27FC236}">
                <a16:creationId xmlns:a16="http://schemas.microsoft.com/office/drawing/2014/main" id="{C272BE42-0D85-4300-930F-EC5B26D058E6}"/>
              </a:ext>
            </a:extLst>
          </p:cNvPr>
          <p:cNvPicPr>
            <a:picLocks noChangeAspect="1"/>
          </p:cNvPicPr>
          <p:nvPr/>
        </p:nvPicPr>
        <p:blipFill>
          <a:blip r:embed="rId9"/>
          <a:stretch>
            <a:fillRect/>
          </a:stretch>
        </p:blipFill>
        <p:spPr>
          <a:xfrm>
            <a:off x="10171513" y="851075"/>
            <a:ext cx="1874613" cy="2497678"/>
          </a:xfrm>
          <a:prstGeom prst="rect">
            <a:avLst/>
          </a:prstGeom>
        </p:spPr>
      </p:pic>
    </p:spTree>
    <p:extLst>
      <p:ext uri="{BB962C8B-B14F-4D97-AF65-F5344CB8AC3E}">
        <p14:creationId xmlns:p14="http://schemas.microsoft.com/office/powerpoint/2010/main" val="2302198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5B2386C-164E-4055-A79D-1A415C41F11A}"/>
              </a:ext>
            </a:extLst>
          </p:cNvPr>
          <p:cNvSpPr>
            <a:spLocks noGrp="1"/>
          </p:cNvSpPr>
          <p:nvPr>
            <p:ph idx="1"/>
          </p:nvPr>
        </p:nvSpPr>
        <p:spPr>
          <a:xfrm>
            <a:off x="335360" y="4683876"/>
            <a:ext cx="11521280" cy="1265404"/>
          </a:xfrm>
        </p:spPr>
        <p:txBody>
          <a:bodyPr>
            <a:normAutofit fontScale="70000" lnSpcReduction="20000"/>
          </a:bodyPr>
          <a:lstStyle/>
          <a:p>
            <a:r>
              <a:rPr lang="en-US" altLang="zh-CN" dirty="0"/>
              <a:t>We successfully solved the issue of mass production of BPM electronics and the home-made BPM electronics were used in BEPCII collider ring operation and HEPS </a:t>
            </a:r>
            <a:r>
              <a:rPr lang="en-US" altLang="zh-CN" dirty="0" err="1"/>
              <a:t>linac</a:t>
            </a:r>
            <a:r>
              <a:rPr lang="en-US" altLang="zh-CN" dirty="0"/>
              <a:t> commissioning</a:t>
            </a:r>
          </a:p>
          <a:p>
            <a:r>
              <a:rPr lang="en-US" altLang="zh-CN" dirty="0"/>
              <a:t>There will be ~600 sets self-developed BPM electronics in HEPS storage ring.</a:t>
            </a:r>
          </a:p>
          <a:p>
            <a:endParaRPr lang="en-US" altLang="zh-CN" dirty="0"/>
          </a:p>
          <a:p>
            <a:endParaRPr lang="zh-CN" altLang="en-US" dirty="0"/>
          </a:p>
        </p:txBody>
      </p:sp>
      <p:sp>
        <p:nvSpPr>
          <p:cNvPr id="3" name="标题 2">
            <a:extLst>
              <a:ext uri="{FF2B5EF4-FFF2-40B4-BE49-F238E27FC236}">
                <a16:creationId xmlns:a16="http://schemas.microsoft.com/office/drawing/2014/main" id="{76EEF98F-638B-4C66-B09A-EE34646E3A9E}"/>
              </a:ext>
            </a:extLst>
          </p:cNvPr>
          <p:cNvSpPr>
            <a:spLocks noGrp="1"/>
          </p:cNvSpPr>
          <p:nvPr>
            <p:ph type="title"/>
          </p:nvPr>
        </p:nvSpPr>
        <p:spPr/>
        <p:txBody>
          <a:bodyPr/>
          <a:lstStyle/>
          <a:p>
            <a:r>
              <a:rPr lang="en-US" altLang="zh-CN" dirty="0"/>
              <a:t>BPM electronics application</a:t>
            </a:r>
            <a:endParaRPr lang="zh-CN" altLang="en-US" dirty="0"/>
          </a:p>
        </p:txBody>
      </p:sp>
      <p:sp>
        <p:nvSpPr>
          <p:cNvPr id="4" name="页脚占位符 3">
            <a:extLst>
              <a:ext uri="{FF2B5EF4-FFF2-40B4-BE49-F238E27FC236}">
                <a16:creationId xmlns:a16="http://schemas.microsoft.com/office/drawing/2014/main" id="{685F4C21-1691-4D67-892F-421C06448C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t>CEPC Accelerator TDR International Review</a:t>
            </a:r>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a:extLst>
              <a:ext uri="{FF2B5EF4-FFF2-40B4-BE49-F238E27FC236}">
                <a16:creationId xmlns:a16="http://schemas.microsoft.com/office/drawing/2014/main" id="{27B5769B-DE5B-483E-B496-A306EBED0F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8" name="图片 7">
            <a:extLst>
              <a:ext uri="{FF2B5EF4-FFF2-40B4-BE49-F238E27FC236}">
                <a16:creationId xmlns:a16="http://schemas.microsoft.com/office/drawing/2014/main" id="{185A3DC8-408F-41D9-ADA3-8099642DC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1824" y="1192939"/>
            <a:ext cx="4317489" cy="3234322"/>
          </a:xfrm>
          <a:prstGeom prst="rect">
            <a:avLst/>
          </a:prstGeom>
        </p:spPr>
      </p:pic>
      <p:pic>
        <p:nvPicPr>
          <p:cNvPr id="9" name="图片 8">
            <a:extLst>
              <a:ext uri="{FF2B5EF4-FFF2-40B4-BE49-F238E27FC236}">
                <a16:creationId xmlns:a16="http://schemas.microsoft.com/office/drawing/2014/main" id="{01D36AD3-2C6C-4E84-A012-1F71ACFAFB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4312" y="1254664"/>
            <a:ext cx="3179993" cy="3161110"/>
          </a:xfrm>
          <a:prstGeom prst="rect">
            <a:avLst/>
          </a:prstGeom>
        </p:spPr>
      </p:pic>
      <p:pic>
        <p:nvPicPr>
          <p:cNvPr id="11" name="图片 10">
            <a:extLst>
              <a:ext uri="{FF2B5EF4-FFF2-40B4-BE49-F238E27FC236}">
                <a16:creationId xmlns:a16="http://schemas.microsoft.com/office/drawing/2014/main" id="{94289F25-3F94-4EBA-BAE6-8A4FB5F586FB}"/>
              </a:ext>
            </a:extLst>
          </p:cNvPr>
          <p:cNvPicPr>
            <a:picLocks noChangeAspect="1"/>
          </p:cNvPicPr>
          <p:nvPr/>
        </p:nvPicPr>
        <p:blipFill>
          <a:blip r:embed="rId5"/>
          <a:stretch>
            <a:fillRect/>
          </a:stretch>
        </p:blipFill>
        <p:spPr>
          <a:xfrm>
            <a:off x="120446" y="1192939"/>
            <a:ext cx="4245481" cy="3299080"/>
          </a:xfrm>
          <a:prstGeom prst="rect">
            <a:avLst/>
          </a:prstGeom>
        </p:spPr>
      </p:pic>
    </p:spTree>
    <p:extLst>
      <p:ext uri="{BB962C8B-B14F-4D97-AF65-F5344CB8AC3E}">
        <p14:creationId xmlns:p14="http://schemas.microsoft.com/office/powerpoint/2010/main" val="1359396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1DD443-FB85-4F7D-BFF3-096C98F1097D}"/>
              </a:ext>
            </a:extLst>
          </p:cNvPr>
          <p:cNvSpPr>
            <a:spLocks noGrp="1"/>
          </p:cNvSpPr>
          <p:nvPr>
            <p:ph type="title"/>
          </p:nvPr>
        </p:nvSpPr>
        <p:spPr/>
        <p:txBody>
          <a:bodyPr/>
          <a:lstStyle/>
          <a:p>
            <a:r>
              <a:rPr lang="en-US" altLang="zh-CN" dirty="0"/>
              <a:t>Beam instrumentation related R&amp;D </a:t>
            </a:r>
            <a:endParaRPr lang="zh-CN" altLang="en-US" dirty="0"/>
          </a:p>
        </p:txBody>
      </p:sp>
      <p:sp>
        <p:nvSpPr>
          <p:cNvPr id="4" name="日期占位符 3">
            <a:extLst>
              <a:ext uri="{FF2B5EF4-FFF2-40B4-BE49-F238E27FC236}">
                <a16:creationId xmlns:a16="http://schemas.microsoft.com/office/drawing/2014/main" id="{928A3476-42A3-42F2-9777-F1E5311D4BB8}"/>
              </a:ext>
            </a:extLst>
          </p:cNvPr>
          <p:cNvSpPr>
            <a:spLocks noGrp="1"/>
          </p:cNvSpPr>
          <p:nvPr>
            <p:ph type="dt" sz="half" idx="10"/>
          </p:nvPr>
        </p:nvSpPr>
        <p:spPr>
          <a:xfrm>
            <a:off x="1487488" y="6245225"/>
            <a:ext cx="4464496" cy="4762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Bunch by bunch data were used to analysis the CBI mode</a:t>
            </a:r>
            <a:endParaRPr kumimoji="0" lang="zh-CN"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灯片编号占位符 4">
            <a:extLst>
              <a:ext uri="{FF2B5EF4-FFF2-40B4-BE49-F238E27FC236}">
                <a16:creationId xmlns:a16="http://schemas.microsoft.com/office/drawing/2014/main" id="{A247260B-30B5-45A6-8DC0-A1A2558DED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13243-E730-472E-A005-6BE97143DD9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pic>
        <p:nvPicPr>
          <p:cNvPr id="6" name="图片 5">
            <a:extLst>
              <a:ext uri="{FF2B5EF4-FFF2-40B4-BE49-F238E27FC236}">
                <a16:creationId xmlns:a16="http://schemas.microsoft.com/office/drawing/2014/main" id="{5AF34F54-8C58-4031-96A4-2B51AF0FB662}"/>
              </a:ext>
            </a:extLst>
          </p:cNvPr>
          <p:cNvPicPr>
            <a:picLocks noChangeAspect="1"/>
          </p:cNvPicPr>
          <p:nvPr/>
        </p:nvPicPr>
        <p:blipFill>
          <a:blip r:embed="rId2"/>
          <a:stretch>
            <a:fillRect/>
          </a:stretch>
        </p:blipFill>
        <p:spPr>
          <a:xfrm>
            <a:off x="1533646" y="1433655"/>
            <a:ext cx="4242813" cy="1944216"/>
          </a:xfrm>
          <a:prstGeom prst="rect">
            <a:avLst/>
          </a:prstGeom>
        </p:spPr>
      </p:pic>
      <p:sp>
        <p:nvSpPr>
          <p:cNvPr id="7" name="文本框 6">
            <a:extLst>
              <a:ext uri="{FF2B5EF4-FFF2-40B4-BE49-F238E27FC236}">
                <a16:creationId xmlns:a16="http://schemas.microsoft.com/office/drawing/2014/main" id="{04CA9721-2D36-434E-9100-838B59CEEEE9}"/>
              </a:ext>
            </a:extLst>
          </p:cNvPr>
          <p:cNvSpPr txBox="1"/>
          <p:nvPr/>
        </p:nvSpPr>
        <p:spPr>
          <a:xfrm>
            <a:off x="1630524" y="3511656"/>
            <a:ext cx="38894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仿宋_GB2312" pitchFamily="49" charset="-122"/>
                <a:cs typeface="Times New Roman" panose="02020603050405020304" pitchFamily="18" charset="0"/>
              </a:rPr>
              <a:t>Optical fiber based BLM test in BEPCII</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仿宋_GB2312" pitchFamily="49" charset="-122"/>
              <a:cs typeface="Times New Roman" panose="02020603050405020304" pitchFamily="18" charset="0"/>
            </a:endParaRPr>
          </a:p>
        </p:txBody>
      </p:sp>
      <p:pic>
        <p:nvPicPr>
          <p:cNvPr id="8" name="内容占位符 7">
            <a:extLst>
              <a:ext uri="{FF2B5EF4-FFF2-40B4-BE49-F238E27FC236}">
                <a16:creationId xmlns:a16="http://schemas.microsoft.com/office/drawing/2014/main" id="{3B394D16-C1BC-4A78-9B16-6F6A732716E6}"/>
              </a:ext>
            </a:extLst>
          </p:cNvPr>
          <p:cNvPicPr>
            <a:picLocks noGrp="1" noChangeAspect="1"/>
          </p:cNvPicPr>
          <p:nvPr>
            <p:ph idx="1"/>
          </p:nvPr>
        </p:nvPicPr>
        <p:blipFill>
          <a:blip r:embed="rId3"/>
          <a:stretch>
            <a:fillRect/>
          </a:stretch>
        </p:blipFill>
        <p:spPr>
          <a:xfrm>
            <a:off x="6240016" y="1482877"/>
            <a:ext cx="4312053" cy="1979382"/>
          </a:xfrm>
          <a:prstGeom prst="rect">
            <a:avLst/>
          </a:prstGeom>
        </p:spPr>
      </p:pic>
      <p:sp>
        <p:nvSpPr>
          <p:cNvPr id="9" name="文本框 8">
            <a:extLst>
              <a:ext uri="{FF2B5EF4-FFF2-40B4-BE49-F238E27FC236}">
                <a16:creationId xmlns:a16="http://schemas.microsoft.com/office/drawing/2014/main" id="{76897BAB-46AC-4D53-8FC4-9FAA58427998}"/>
              </a:ext>
            </a:extLst>
          </p:cNvPr>
          <p:cNvSpPr txBox="1"/>
          <p:nvPr/>
        </p:nvSpPr>
        <p:spPr>
          <a:xfrm>
            <a:off x="5776459" y="3480129"/>
            <a:ext cx="49072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仿宋_GB2312" pitchFamily="49" charset="-122"/>
                <a:cs typeface="Times New Roman" panose="02020603050405020304" pitchFamily="18" charset="0"/>
              </a:rPr>
              <a:t>Bunch by bunch electronics are used to</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仿宋_GB2312" pitchFamily="49"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仿宋_GB2312" pitchFamily="49" charset="-122"/>
                <a:cs typeface="Times New Roman" panose="02020603050405020304" pitchFamily="18" charset="0"/>
              </a:rPr>
              <a:t>measure</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仿宋_GB2312" pitchFamily="49"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仿宋_GB2312" pitchFamily="49" charset="-122"/>
                <a:cs typeface="Times New Roman" panose="02020603050405020304" pitchFamily="18" charset="0"/>
              </a:rPr>
              <a:t>beam oscillation </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仿宋_GB2312" pitchFamily="49" charset="-122"/>
              <a:cs typeface="Times New Roman" panose="02020603050405020304" pitchFamily="18" charset="0"/>
            </a:endParaRPr>
          </a:p>
        </p:txBody>
      </p:sp>
      <p:pic>
        <p:nvPicPr>
          <p:cNvPr id="10" name="图片 9">
            <a:extLst>
              <a:ext uri="{FF2B5EF4-FFF2-40B4-BE49-F238E27FC236}">
                <a16:creationId xmlns:a16="http://schemas.microsoft.com/office/drawing/2014/main" id="{3F9E6C1F-F266-4613-BA1A-F2A4C8F97F47}"/>
              </a:ext>
            </a:extLst>
          </p:cNvPr>
          <p:cNvPicPr>
            <a:picLocks noChangeAspect="1"/>
          </p:cNvPicPr>
          <p:nvPr/>
        </p:nvPicPr>
        <p:blipFill>
          <a:blip r:embed="rId4"/>
          <a:stretch>
            <a:fillRect/>
          </a:stretch>
        </p:blipFill>
        <p:spPr>
          <a:xfrm>
            <a:off x="1959745" y="3787905"/>
            <a:ext cx="3148469" cy="2414540"/>
          </a:xfrm>
          <a:prstGeom prst="rect">
            <a:avLst/>
          </a:prstGeom>
        </p:spPr>
      </p:pic>
      <p:sp>
        <p:nvSpPr>
          <p:cNvPr id="11" name="Rectangle 2">
            <a:extLst>
              <a:ext uri="{FF2B5EF4-FFF2-40B4-BE49-F238E27FC236}">
                <a16:creationId xmlns:a16="http://schemas.microsoft.com/office/drawing/2014/main" id="{0C48B94E-F865-47E2-8818-F774B2305358}"/>
              </a:ext>
            </a:extLst>
          </p:cNvPr>
          <p:cNvSpPr>
            <a:spLocks noChangeArrowheads="1"/>
          </p:cNvSpPr>
          <p:nvPr/>
        </p:nvSpPr>
        <p:spPr bwMode="auto">
          <a:xfrm>
            <a:off x="6084374" y="3517821"/>
            <a:ext cx="69243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6145" name="图片 3" descr="20180109xiawudanshutuan_zhengchang_biandongzuodian">
            <a:extLst>
              <a:ext uri="{FF2B5EF4-FFF2-40B4-BE49-F238E27FC236}">
                <a16:creationId xmlns:a16="http://schemas.microsoft.com/office/drawing/2014/main" id="{FB620B3C-5295-4DE6-9712-F4C239400A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6040" y="3918008"/>
            <a:ext cx="3390553" cy="22963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0CF2B9F9-5253-4ECF-A133-803FFBEE6778}"/>
              </a:ext>
            </a:extLst>
          </p:cNvPr>
          <p:cNvSpPr>
            <a:spLocks noChangeArrowheads="1"/>
          </p:cNvSpPr>
          <p:nvPr/>
        </p:nvSpPr>
        <p:spPr bwMode="auto">
          <a:xfrm rot="10800000" flipV="1">
            <a:off x="5935640" y="6245226"/>
            <a:ext cx="4732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The 3D tune measurement system beam test in BEPCII</a:t>
            </a:r>
            <a:endParaRPr kumimoji="0" lang="en-GB"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93719875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9428</TotalTime>
  <Words>2296</Words>
  <Application>Microsoft Office PowerPoint</Application>
  <PresentationFormat>宽屏</PresentationFormat>
  <Paragraphs>1074</Paragraphs>
  <Slides>19</Slides>
  <Notes>1</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19</vt:i4>
      </vt:variant>
    </vt:vector>
  </HeadingPairs>
  <TitlesOfParts>
    <vt:vector size="33" baseType="lpstr">
      <vt:lpstr>-apple-system</vt:lpstr>
      <vt:lpstr>ColfaxAI</vt:lpstr>
      <vt:lpstr>Noto Sans SC</vt:lpstr>
      <vt:lpstr>等线</vt:lpstr>
      <vt:lpstr>宋体</vt:lpstr>
      <vt:lpstr>微软雅黑</vt:lpstr>
      <vt:lpstr>Arial</vt:lpstr>
      <vt:lpstr>Arial Black</vt:lpstr>
      <vt:lpstr>Calibri</vt:lpstr>
      <vt:lpstr>Calibri Light</vt:lpstr>
      <vt:lpstr>Times New Roman</vt:lpstr>
      <vt:lpstr>Wingdings</vt:lpstr>
      <vt:lpstr>Office 主题</vt:lpstr>
      <vt:lpstr>1_Office 主题</vt:lpstr>
      <vt:lpstr>CEPC instrumentation and beam diagnostics </vt:lpstr>
      <vt:lpstr>PowerPoint 演示文稿</vt:lpstr>
      <vt:lpstr>PowerPoint 演示文稿</vt:lpstr>
      <vt:lpstr>Requirement List of the Linac &amp; damping ring Beam Instrumentation</vt:lpstr>
      <vt:lpstr>Beam instrumentation related R&amp;D </vt:lpstr>
      <vt:lpstr>Beam instrumentation related R&amp;D</vt:lpstr>
      <vt:lpstr>Beam instrumentation related R&amp;D</vt:lpstr>
      <vt:lpstr>BPM electronics application</vt:lpstr>
      <vt:lpstr>Beam instrumentation related R&amp;D </vt:lpstr>
      <vt:lpstr>Beam instrumentation related R&amp;D </vt:lpstr>
      <vt:lpstr>Beam instrumentation related R&amp;D </vt:lpstr>
      <vt:lpstr>The price of beam position monitor </vt:lpstr>
      <vt:lpstr>Cost of beam instrumentation in the collider ring</vt:lpstr>
      <vt:lpstr>Cost of beam instrumentation in the booster</vt:lpstr>
      <vt:lpstr> Cost of beam instrumentation in linac</vt:lpstr>
      <vt:lpstr>Cost of beam instrumentation in damping ring</vt:lpstr>
      <vt:lpstr>Cost of beam instrumentation in transport lines</vt:lpstr>
      <vt:lpstr>TDR Csot VS. CDR Cost</vt:lpstr>
      <vt:lpstr>The factors will influence the cost in the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CEPC beam instrumentation</dc:title>
  <dc:creator>hugh</dc:creator>
  <cp:lastModifiedBy>hugh</cp:lastModifiedBy>
  <cp:revision>103</cp:revision>
  <dcterms:created xsi:type="dcterms:W3CDTF">2018-04-03T14:50:44Z</dcterms:created>
  <dcterms:modified xsi:type="dcterms:W3CDTF">2023-08-16T07:24:24Z</dcterms:modified>
</cp:coreProperties>
</file>