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D41A-A059-382B-47E4-70E587089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64F1C6-8613-2DD8-26BE-CA21F3CD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B5BFB-5FDD-3673-144F-05C16594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2AAF5-2B37-BCFB-33EB-BEE0C0A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6BCF3A-F9C7-CB7D-D431-4F80EA61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5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7289F-CB06-1700-9060-B615075E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65A84-2169-02E6-D056-D0B0FF1AB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5E25A-0B64-B842-D00D-AE73484D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9013E2-DA55-D413-3D11-DC19551C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A20022-6233-5CD6-19A9-9CCC2F45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88546-B8C1-A4C1-7017-1465A3C95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A43228-0474-D1E6-24DE-55E190F00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D3B2E-0518-AA45-29B6-B22DE18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133B7B-6D86-A3D7-BEBE-A74FFB7E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3A3F3B-A2DD-F98E-BFEF-D72FC0F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2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B5DB4-9ADA-589E-2A0E-D13793DB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049DA-6801-1036-E33D-404A340F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1A35F-FB10-43CC-7E2A-FA7BA72E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87D571-2A1C-21E5-B1F4-4BA3D471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AF137-E4EF-1DC8-AB66-0EF871B1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C530-810C-6DC5-C9D8-C6457B31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4B8CA8-45C7-491F-896A-C2D538F7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E13F4-084B-29E5-B4B6-6FA9DD5F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682EE-E469-7B88-6BE1-D70E7B24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65D67B-2460-57CC-BE2E-2427640B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DADF0-8AB8-D668-D9B4-8D87576D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8107D-714E-BE36-584E-9C92180EF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B6AEF2-30DB-367D-C8F1-B00F5FC6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B95FF1-799F-7F34-CD25-70D9E738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83F2A2-6BE7-5CA9-FA39-11E10CAD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37545-AEC7-864E-77B6-06879020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787D6-D8F2-63AF-31CE-28F77EC1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6E7577-0366-DD9B-4782-971637E3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7098E6-C802-A702-5814-8FFE8FBB6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FC188F-CB4B-003D-1625-71B9B9AA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89917E-4935-1DA5-CB2A-4EBFA7918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FA008-856C-73E2-A168-F28B0839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D7BFE4-308E-D1D9-6E63-B74EE355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59C7DF-F80B-C052-93F6-4BDBF3A3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321C0-8DBA-4E71-EB7E-8591DD3B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72F6B8-0DD4-1BA6-6864-2BC49D82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E07D24-ED06-BC65-553E-75FBD1FC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51AD4D-4E24-8E5D-DE8E-CA7703BE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0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C47A8F-778F-25DA-78D4-9BFDAB3C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902605-3340-DB51-E7BF-4365C8FC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602797-114E-9BFA-D52C-860D3B86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49C2B-C451-5722-92E3-F50EDE8B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A2795-CBDF-6361-61EF-1ABAAC70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B433A6-8409-16A1-A729-2C0A3975D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2E9AAF-DC9E-1B02-4D84-6371F635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A535C7-F45F-5B2F-65D8-F00B5E36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ACE1B2-FA99-634A-3581-E950D51F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5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74B34-7F7B-5607-7611-33EE149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63A081-D77E-F6EC-7C12-4024FD443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952D56-B61E-2A45-C1EB-D9D133AFA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3CA14F-18DD-9314-FB03-98A940D1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D700A-D696-09A4-3D1A-8A59E02E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2B1488-286E-29D8-2695-03157406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83C720-957C-DB60-C401-F07F7B0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0DAF5C-C322-12BC-C729-7B6615A24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94623-FEF6-C5BF-DB64-E9D7C5446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B6D4-0069-4FA0-A8AA-FA3842544B07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447E5-0A7A-915C-A0B3-0320BAB09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4B3203-F513-F5DD-8CFD-6123822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D384AA10-888C-8EB1-9E00-20109004F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3940175"/>
            <a:ext cx="9144000" cy="1655762"/>
          </a:xfrm>
        </p:spPr>
        <p:txBody>
          <a:bodyPr/>
          <a:lstStyle/>
          <a:p>
            <a:pPr algn="r"/>
            <a:r>
              <a:rPr lang="en-US" altLang="zh-CN" dirty="0" err="1"/>
              <a:t>Arxiv</a:t>
            </a:r>
            <a:r>
              <a:rPr lang="en-US" altLang="zh-CN" dirty="0"/>
              <a:t> number: 2009.04697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085518-485C-97EA-0879-5F24C913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8" y="1956250"/>
            <a:ext cx="9561504" cy="15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51EEC1-D793-317C-400C-587C7661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10330543" cy="780142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separate the Schwinger phase, we define the following reduced generating functional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F51AD32-AE20-F5F1-FC32-A3336D9A3769}"/>
              </a:ext>
            </a:extLst>
          </p:cNvPr>
          <p:cNvSpPr txBox="1">
            <a:spLocks/>
          </p:cNvSpPr>
          <p:nvPr/>
        </p:nvSpPr>
        <p:spPr>
          <a:xfrm>
            <a:off x="838200" y="188912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Charged pions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C4163C-4DB7-A92E-9373-D2EF55E8F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905176"/>
            <a:ext cx="8915400" cy="714686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E19771-15BD-2612-D891-8DAA3557C289}"/>
              </a:ext>
            </a:extLst>
          </p:cNvPr>
          <p:cNvSpPr txBox="1">
            <a:spLocks/>
          </p:cNvSpPr>
          <p:nvPr/>
        </p:nvSpPr>
        <p:spPr>
          <a:xfrm>
            <a:off x="1121228" y="2745579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reduced polarization function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937CC34-5992-7C85-A278-EA960B51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50" y="3237140"/>
            <a:ext cx="4532646" cy="485011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E474679-68C1-A564-2F87-4F68E715E53E}"/>
              </a:ext>
            </a:extLst>
          </p:cNvPr>
          <p:cNvSpPr txBox="1">
            <a:spLocks/>
          </p:cNvSpPr>
          <p:nvPr/>
        </p:nvSpPr>
        <p:spPr>
          <a:xfrm>
            <a:off x="1121228" y="3851385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reduced sources are given by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CB5F1B4-26CB-7654-4298-6E673370A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03" y="4335573"/>
            <a:ext cx="8596993" cy="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标题 1">
            <a:extLst>
              <a:ext uri="{FF2B5EF4-FFF2-40B4-BE49-F238E27FC236}">
                <a16:creationId xmlns:a16="http://schemas.microsoft.com/office/drawing/2014/main" id="{FF51AD32-AE20-F5F1-FC32-A3336D9A3769}"/>
              </a:ext>
            </a:extLst>
          </p:cNvPr>
          <p:cNvSpPr txBox="1">
            <a:spLocks/>
          </p:cNvSpPr>
          <p:nvPr/>
        </p:nvSpPr>
        <p:spPr>
          <a:xfrm>
            <a:off x="838200" y="188912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Charged pions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6A7062-505F-333E-4632-F9695BC8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10330543" cy="43724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proven that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BC091E-4F43-5482-FD07-2D1A8767E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08" y="1567543"/>
            <a:ext cx="3445096" cy="82195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92A5DF8-3D3A-3BD4-A21E-9C714989FB10}"/>
              </a:ext>
            </a:extLst>
          </p:cNvPr>
          <p:cNvSpPr txBox="1"/>
          <p:nvPr/>
        </p:nvSpPr>
        <p:spPr>
          <a:xfrm>
            <a:off x="7409090" y="1686131"/>
            <a:ext cx="272687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Schwinger phase has been extracted!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73DBB8CC-664F-94B8-6A42-41D0DED3DC5B}"/>
              </a:ext>
            </a:extLst>
          </p:cNvPr>
          <p:cNvSpPr txBox="1">
            <a:spLocks/>
          </p:cNvSpPr>
          <p:nvPr/>
        </p:nvSpPr>
        <p:spPr>
          <a:xfrm>
            <a:off x="838199" y="2318037"/>
            <a:ext cx="10330543" cy="43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similar procedure as in neutral pion case: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3A5517-1373-BDBD-B751-D7F2C0474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40" y="2950877"/>
            <a:ext cx="3292699" cy="5875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4E6748B-CB70-90D3-D6BA-E131C2061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1538"/>
            <a:ext cx="1941739" cy="586232"/>
          </a:xfrm>
          <a:prstGeom prst="rect">
            <a:avLst/>
          </a:prstGeom>
        </p:spPr>
      </p:pic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E92041B5-8042-08C0-BDA8-DFE77E35346C}"/>
              </a:ext>
            </a:extLst>
          </p:cNvPr>
          <p:cNvSpPr txBox="1">
            <a:spLocks/>
          </p:cNvSpPr>
          <p:nvPr/>
        </p:nvSpPr>
        <p:spPr>
          <a:xfrm>
            <a:off x="838199" y="3665478"/>
            <a:ext cx="10330543" cy="43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correlation function of charged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F44FCE6-98C6-7174-22DF-3A75FA66B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18" y="4157326"/>
            <a:ext cx="8135711" cy="677051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E477F277-FBA2-5D0A-9117-141546A1A777}"/>
              </a:ext>
            </a:extLst>
          </p:cNvPr>
          <p:cNvSpPr txBox="1">
            <a:spLocks/>
          </p:cNvSpPr>
          <p:nvPr/>
        </p:nvSpPr>
        <p:spPr>
          <a:xfrm>
            <a:off x="1072242" y="4929775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the correlation function out in the coordinate space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65D6825-A773-0F9E-455C-5055C5F06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54" y="5402919"/>
            <a:ext cx="6755946" cy="63465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64A36FC-CCF5-46B9-34FA-D4D5EF75C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5" y="6084767"/>
            <a:ext cx="4623953" cy="5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标题 1">
            <a:extLst>
              <a:ext uri="{FF2B5EF4-FFF2-40B4-BE49-F238E27FC236}">
                <a16:creationId xmlns:a16="http://schemas.microsoft.com/office/drawing/2014/main" id="{FF51AD32-AE20-F5F1-FC32-A3336D9A3769}"/>
              </a:ext>
            </a:extLst>
          </p:cNvPr>
          <p:cNvSpPr txBox="1">
            <a:spLocks/>
          </p:cNvSpPr>
          <p:nvPr/>
        </p:nvSpPr>
        <p:spPr>
          <a:xfrm>
            <a:off x="838200" y="188912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Charged pions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770E44-D4F1-2983-12FF-87EE2855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19" y="1212398"/>
            <a:ext cx="5431886" cy="3751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FF8E987C-88B9-0B14-E1F5-409AD5E26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516" y="5024550"/>
                <a:ext cx="9006569" cy="1225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pion mass does not change with different gauge parameter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results match perfectly with the RPA results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discards the Schwinger phase)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FF8E987C-88B9-0B14-E1F5-409AD5E26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16" y="5024550"/>
                <a:ext cx="9006569" cy="1225774"/>
              </a:xfrm>
              <a:prstGeom prst="rect">
                <a:avLst/>
              </a:prstGeom>
              <a:blipFill>
                <a:blip r:embed="rId3"/>
                <a:stretch>
                  <a:fillRect l="-1083" t="-6965" r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8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Imaginary time method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0540E-B1DD-8FEC-8B45-C7ECB64E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imaginary-time correlation function for a mesonic state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A3789C70-3186-A814-F403-F241858D5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31" y="1598576"/>
            <a:ext cx="4833169" cy="5778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306254-8AF3-F571-4443-75A6A08A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65" y="1579524"/>
            <a:ext cx="2892835" cy="564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248D3F36-CC18-2309-0F3C-8E046C38C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241506"/>
                <a:ext cx="10244138" cy="935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characterize the mesonic state. In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Schoedinger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picture, the above correlation function can be rewritten, by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𝑣𝑎𝑐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248D3F36-CC18-2309-0F3C-8E046C38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1506"/>
                <a:ext cx="10244138" cy="935080"/>
              </a:xfrm>
              <a:prstGeom prst="rect">
                <a:avLst/>
              </a:prstGeom>
              <a:blipFill>
                <a:blip r:embed="rId4"/>
                <a:stretch>
                  <a:fillRect l="-833" t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31D7FF9-C8D8-E313-7E01-7084C4CF6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94" y="3246449"/>
            <a:ext cx="4738859" cy="457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5D0C18-4D14-1999-052F-237B6EB80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62" y="3869493"/>
            <a:ext cx="6377477" cy="79612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FA9CA5C-A5BA-F60C-4950-D0C1AD53F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4" y="5436369"/>
            <a:ext cx="6645536" cy="669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D519D75A-F540-8E36-B6F3-AF5C03D2A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78372"/>
                <a:ext cx="10453688" cy="4841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one-meson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eigenstate of the Hamiltonian,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D519D75A-F540-8E36-B6F3-AF5C03D2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78372"/>
                <a:ext cx="10453688" cy="484188"/>
              </a:xfrm>
              <a:prstGeom prst="rect">
                <a:avLst/>
              </a:prstGeom>
              <a:blipFill>
                <a:blip r:embed="rId8"/>
                <a:stretch>
                  <a:fillRect l="-817" t="-17722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Imaginary time method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1725"/>
                <a:ext cx="8205788" cy="48418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only the lowest energy state can survive.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1725"/>
                <a:ext cx="8205788" cy="484188"/>
              </a:xfrm>
              <a:blipFill>
                <a:blip r:embed="rId2"/>
                <a:stretch>
                  <a:fillRect l="-1040" t="-17722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5A95261-25C3-A7A8-2368-7DA2D86C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30" y="1585913"/>
            <a:ext cx="3697416" cy="5442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71D6734-4FA2-0A81-A4B2-89EBD989EDC2}"/>
              </a:ext>
            </a:extLst>
          </p:cNvPr>
          <p:cNvSpPr/>
          <p:nvPr/>
        </p:nvSpPr>
        <p:spPr>
          <a:xfrm>
            <a:off x="7076114" y="1644242"/>
            <a:ext cx="608202" cy="39428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7178244-F9A7-83B7-DBED-2D2A75D84E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4127" y="2130203"/>
                <a:ext cx="9441110" cy="824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investigate the large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behavior of correlation function, the ground state energy, which is the static meson mass, can be obtained.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7178244-F9A7-83B7-DBED-2D2A75D8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27" y="2130203"/>
                <a:ext cx="9441110" cy="824866"/>
              </a:xfrm>
              <a:prstGeom prst="rect">
                <a:avLst/>
              </a:prstGeom>
              <a:blipFill>
                <a:blip r:embed="rId4"/>
                <a:stretch>
                  <a:fillRect l="-1034" t="-10294" r="-711"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89A9649-4E22-867D-B04C-1E282F3C44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23123"/>
                <a:ext cx="9820014" cy="9027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the correlation function can be calculated from the generating functional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</m:d>
                      </m:e>
                    </m:func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89A9649-4E22-867D-B04C-1E282F3C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3123"/>
                <a:ext cx="9820014" cy="902728"/>
              </a:xfrm>
              <a:prstGeom prst="rect">
                <a:avLst/>
              </a:prstGeom>
              <a:blipFill>
                <a:blip r:embed="rId5"/>
                <a:stretch>
                  <a:fillRect l="-870" t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D810EA5-8B90-6279-E5CE-830C15C53F9A}"/>
              </a:ext>
            </a:extLst>
          </p:cNvPr>
          <p:cNvCxnSpPr/>
          <p:nvPr/>
        </p:nvCxnSpPr>
        <p:spPr>
          <a:xfrm>
            <a:off x="5853070" y="3925851"/>
            <a:ext cx="0" cy="13590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1978D0D8-666B-6601-FB3B-5321CF21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6" y="3925851"/>
            <a:ext cx="3496682" cy="8197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DFEBB6-635C-7B1C-D9ED-0BB77F27C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9" y="3984698"/>
            <a:ext cx="3120652" cy="702040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BF6BE30D-2612-B5E1-187E-BFE307F69515}"/>
              </a:ext>
            </a:extLst>
          </p:cNvPr>
          <p:cNvSpPr txBox="1">
            <a:spLocks/>
          </p:cNvSpPr>
          <p:nvPr/>
        </p:nvSpPr>
        <p:spPr>
          <a:xfrm>
            <a:off x="1047927" y="4745586"/>
            <a:ext cx="3496682" cy="48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charged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BC40981E-2C9F-3AFA-D4AB-E9B93FBF8F92}"/>
              </a:ext>
            </a:extLst>
          </p:cNvPr>
          <p:cNvSpPr txBox="1">
            <a:spLocks/>
          </p:cNvSpPr>
          <p:nvPr/>
        </p:nvSpPr>
        <p:spPr>
          <a:xfrm>
            <a:off x="6267278" y="4733196"/>
            <a:ext cx="3496682" cy="48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pion.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B1A5A87-F3A4-981E-2C8E-A696CFCF9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70" y="5571832"/>
            <a:ext cx="5570773" cy="8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Imaginary time method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01625F0-A703-E317-28FF-50A46B39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two flavor NJL model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481866-7392-1B01-67AB-3654188C5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26" y="1585913"/>
            <a:ext cx="4764839" cy="52421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D25402B-B0ED-3E92-D715-9A354EA74A34}"/>
              </a:ext>
            </a:extLst>
          </p:cNvPr>
          <p:cNvSpPr txBox="1">
            <a:spLocks/>
          </p:cNvSpPr>
          <p:nvPr/>
        </p:nvSpPr>
        <p:spPr>
          <a:xfrm>
            <a:off x="838200" y="2114295"/>
            <a:ext cx="10847664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uniform magnetic field is introduced, the vector potential is chosen as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7B87C85-B71A-6E1D-14AA-F5D248FC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07" y="2638512"/>
            <a:ext cx="3527416" cy="5992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511183-1022-029E-8488-B86CF5557C67}"/>
                  </a:ext>
                </a:extLst>
              </p:cNvPr>
              <p:cNvSpPr txBox="1"/>
              <p:nvPr/>
            </p:nvSpPr>
            <p:spPr>
              <a:xfrm>
                <a:off x="7629088" y="3425514"/>
                <a:ext cx="3724712" cy="1289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the gauge selected, e.g.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symmetric gauge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Landau gauge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511183-1022-029E-8488-B86CF555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088" y="3425514"/>
                <a:ext cx="3724712" cy="1289071"/>
              </a:xfrm>
              <a:prstGeom prst="rect">
                <a:avLst/>
              </a:prstGeom>
              <a:blipFill>
                <a:blip r:embed="rId4"/>
                <a:stretch>
                  <a:fillRect l="-980" b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2E70376-4CC5-216D-CDE3-05961485688E}"/>
              </a:ext>
            </a:extLst>
          </p:cNvPr>
          <p:cNvSpPr txBox="1">
            <a:spLocks/>
          </p:cNvSpPr>
          <p:nvPr/>
        </p:nvSpPr>
        <p:spPr>
          <a:xfrm>
            <a:off x="838200" y="3183420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reads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587BEC-20D6-FFCE-2F08-2693A6730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86" y="3620253"/>
            <a:ext cx="4988224" cy="710956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DC60CDE1-417A-1213-50BE-B933B65E181B}"/>
              </a:ext>
            </a:extLst>
          </p:cNvPr>
          <p:cNvSpPr txBox="1">
            <a:spLocks/>
          </p:cNvSpPr>
          <p:nvPr/>
        </p:nvSpPr>
        <p:spPr>
          <a:xfrm>
            <a:off x="838200" y="4283854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charged pion, the inverse of quark propagator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9B66752-2CF2-9265-B894-35AE9217FC63}"/>
              </a:ext>
            </a:extLst>
          </p:cNvPr>
          <p:cNvSpPr txBox="1">
            <a:spLocks/>
          </p:cNvSpPr>
          <p:nvPr/>
        </p:nvSpPr>
        <p:spPr>
          <a:xfrm>
            <a:off x="1045128" y="5280063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neutral pion,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CF6714-5729-488B-2B0D-A97917916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2" y="4803952"/>
            <a:ext cx="7990514" cy="4146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39676C5-25D2-9BFF-A453-E0E1FD721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28" y="5874907"/>
            <a:ext cx="6432150" cy="5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3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Imaginary time method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8524DF9-7BFC-EA53-5271-7F7543F7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mean field approximation,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70A6BA6-1639-6D20-ACA1-43296A74F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50" y="1598805"/>
            <a:ext cx="2926900" cy="435767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FFFCF384-4DB5-3604-A27B-FB73CF969EA6}"/>
              </a:ext>
            </a:extLst>
          </p:cNvPr>
          <p:cNvSpPr txBox="1">
            <a:spLocks/>
          </p:cNvSpPr>
          <p:nvPr/>
        </p:nvSpPr>
        <p:spPr>
          <a:xfrm>
            <a:off x="1047925" y="2047464"/>
            <a:ext cx="3364684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saddle point value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655540A-63B6-4ADE-9833-0B3D7EDC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89" y="2531652"/>
            <a:ext cx="4299821" cy="3384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E0E09E9-63DE-383F-4A22-F8D1A7CC5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1" y="3115341"/>
            <a:ext cx="9299196" cy="593433"/>
          </a:xfrm>
          <a:prstGeom prst="rect">
            <a:avLst/>
          </a:prstGeom>
        </p:spPr>
      </p:pic>
      <p:sp>
        <p:nvSpPr>
          <p:cNvPr id="18" name="箭头: 圆角右 17">
            <a:extLst>
              <a:ext uri="{FF2B5EF4-FFF2-40B4-BE49-F238E27FC236}">
                <a16:creationId xmlns:a16="http://schemas.microsoft.com/office/drawing/2014/main" id="{832E286B-76CE-0EA4-AA4E-E333D5F6736E}"/>
              </a:ext>
            </a:extLst>
          </p:cNvPr>
          <p:cNvSpPr/>
          <p:nvPr/>
        </p:nvSpPr>
        <p:spPr>
          <a:xfrm rot="5400000">
            <a:off x="7487171" y="1482156"/>
            <a:ext cx="1186134" cy="1750015"/>
          </a:xfrm>
          <a:prstGeom prst="bentArrow">
            <a:avLst>
              <a:gd name="adj1" fmla="val 8025"/>
              <a:gd name="adj2" fmla="val 10629"/>
              <a:gd name="adj3" fmla="val 26478"/>
              <a:gd name="adj4" fmla="val 73522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4C6AF9-9D2B-B517-63FC-1F41DB8346AE}"/>
              </a:ext>
            </a:extLst>
          </p:cNvPr>
          <p:cNvSpPr/>
          <p:nvPr/>
        </p:nvSpPr>
        <p:spPr>
          <a:xfrm>
            <a:off x="9009776" y="3263317"/>
            <a:ext cx="461395" cy="32297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A38F17-7BC2-C867-1785-B24DE4E5F6FD}"/>
              </a:ext>
            </a:extLst>
          </p:cNvPr>
          <p:cNvSpPr txBox="1"/>
          <p:nvPr/>
        </p:nvSpPr>
        <p:spPr>
          <a:xfrm>
            <a:off x="8460297" y="3585564"/>
            <a:ext cx="222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J-dependent part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8A9912C-F8E5-0976-9F43-7A532AA28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0" y="4869543"/>
            <a:ext cx="9007237" cy="1134451"/>
          </a:xfrm>
          <a:prstGeom prst="rect">
            <a:avLst/>
          </a:prstGeom>
        </p:spPr>
      </p:pic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DC49125B-46AE-BC8D-6AE9-EFFB87E4191E}"/>
              </a:ext>
            </a:extLst>
          </p:cNvPr>
          <p:cNvSpPr txBox="1">
            <a:spLocks/>
          </p:cNvSpPr>
          <p:nvPr/>
        </p:nvSpPr>
        <p:spPr>
          <a:xfrm>
            <a:off x="838200" y="4259647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derivative expansion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DE43D19-F5CD-8B19-3D8C-C4A24F6CE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0" y="6229920"/>
            <a:ext cx="4286661" cy="3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Neutral pion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51EEC1-D793-317C-400C-587C7661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pion,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3F3F49-1BC9-B18A-86C6-8A964F725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79" y="1526343"/>
            <a:ext cx="5885367" cy="401354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970A53C-7315-8BEE-5CDA-EDB1EDD387E0}"/>
              </a:ext>
            </a:extLst>
          </p:cNvPr>
          <p:cNvSpPr txBox="1">
            <a:spLocks/>
          </p:cNvSpPr>
          <p:nvPr/>
        </p:nvSpPr>
        <p:spPr>
          <a:xfrm>
            <a:off x="1055914" y="2010531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propagator for quarks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9D099E-365C-C3B1-E774-1939BA75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6" y="2577553"/>
            <a:ext cx="3848262" cy="4198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6D3099-B96B-9E44-F4FD-244C357EF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39" y="2412163"/>
            <a:ext cx="4845719" cy="75059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9C2EF17-E69C-273D-828D-6C656CE6C9C2}"/>
              </a:ext>
            </a:extLst>
          </p:cNvPr>
          <p:cNvSpPr/>
          <p:nvPr/>
        </p:nvSpPr>
        <p:spPr>
          <a:xfrm>
            <a:off x="3392261" y="2577554"/>
            <a:ext cx="730703" cy="19014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6DCF92-B8FB-8A87-E265-104181BCFC06}"/>
              </a:ext>
            </a:extLst>
          </p:cNvPr>
          <p:cNvSpPr txBox="1"/>
          <p:nvPr/>
        </p:nvSpPr>
        <p:spPr>
          <a:xfrm>
            <a:off x="2943225" y="2942921"/>
            <a:ext cx="1702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B8D15A51-EF77-7908-A2AA-E1D0DCE238B6}"/>
              </a:ext>
            </a:extLst>
          </p:cNvPr>
          <p:cNvSpPr txBox="1">
            <a:spLocks/>
          </p:cNvSpPr>
          <p:nvPr/>
        </p:nvSpPr>
        <p:spPr>
          <a:xfrm>
            <a:off x="866775" y="3334432"/>
            <a:ext cx="10183586" cy="83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 is gauge </a:t>
            </a: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breaks the translation invariance, while the remaining part is gauge and translational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B53F667-350F-A5A0-71A8-DFF2D95EE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90" y="4364259"/>
            <a:ext cx="4530916" cy="8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Neutral pion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51EEC1-D793-317C-400C-587C7661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pion,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ECBDC4-342E-BE3F-639A-215D5DFA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3" y="1517880"/>
            <a:ext cx="9319532" cy="780878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ECB1E45-1D3F-7F11-EFAD-A0AE2EA72C3B}"/>
              </a:ext>
            </a:extLst>
          </p:cNvPr>
          <p:cNvSpPr txBox="1">
            <a:spLocks/>
          </p:cNvSpPr>
          <p:nvPr/>
        </p:nvSpPr>
        <p:spPr>
          <a:xfrm>
            <a:off x="1084489" y="2290882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quark bubble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12B6EB-092D-B91D-E8C2-AB551D89F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82" y="2775070"/>
            <a:ext cx="8372475" cy="619819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887CD0C-DB68-E493-0BBF-00D5B150CE18}"/>
              </a:ext>
            </a:extLst>
          </p:cNvPr>
          <p:cNvSpPr txBox="1">
            <a:spLocks/>
          </p:cNvSpPr>
          <p:nvPr/>
        </p:nvSpPr>
        <p:spPr>
          <a:xfrm>
            <a:off x="1084488" y="3598743"/>
            <a:ext cx="9822998" cy="544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pion, Schwinger phase cancels, and after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Fourior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DF34F19-C214-A30E-FAEB-F2477DD6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9" y="4143785"/>
            <a:ext cx="4012746" cy="71633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CFE4EC-FC04-E886-6C63-C546AFDE94F3}"/>
              </a:ext>
            </a:extLst>
          </p:cNvPr>
          <p:cNvSpPr txBox="1"/>
          <p:nvPr/>
        </p:nvSpPr>
        <p:spPr>
          <a:xfrm>
            <a:off x="5777596" y="4260787"/>
            <a:ext cx="871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en-US" sz="20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0AB87F-A4FD-A936-D4ED-697A171D0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97" y="4148950"/>
            <a:ext cx="2455760" cy="638950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6262360F-9868-9298-7CD4-75CADF70AAE9}"/>
              </a:ext>
            </a:extLst>
          </p:cNvPr>
          <p:cNvSpPr txBox="1">
            <a:spLocks/>
          </p:cNvSpPr>
          <p:nvPr/>
        </p:nvSpPr>
        <p:spPr>
          <a:xfrm>
            <a:off x="838199" y="5098026"/>
            <a:ext cx="8611961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comparison, the pole mass obtained from RPA is also shown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742B1D8-E88A-1640-21EF-4D60A51CA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55" y="5563164"/>
            <a:ext cx="3714492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Neutral pion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5EE5E450-6317-4920-E0E8-38F5C03B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3" y="1594159"/>
            <a:ext cx="6370660" cy="40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Charged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51EEC1-D793-317C-400C-587C7661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8205788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charged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9861D5-A9DF-9E84-D364-80E8EDBC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52" y="1550191"/>
            <a:ext cx="8273045" cy="633752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20685D0-EE7C-1A62-4479-1FF82B46F994}"/>
              </a:ext>
            </a:extLst>
          </p:cNvPr>
          <p:cNvSpPr txBox="1">
            <a:spLocks/>
          </p:cNvSpPr>
          <p:nvPr/>
        </p:nvSpPr>
        <p:spPr>
          <a:xfrm>
            <a:off x="1084489" y="2259803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quark bubble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FCBCC8-4DFC-4D6F-0C71-EF2724D2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" y="2687308"/>
            <a:ext cx="8862332" cy="492922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A9D1FC9-EDAD-7C87-1031-3168EA2F50DB}"/>
              </a:ext>
            </a:extLst>
          </p:cNvPr>
          <p:cNvSpPr txBox="1">
            <a:spLocks/>
          </p:cNvSpPr>
          <p:nvPr/>
        </p:nvSpPr>
        <p:spPr>
          <a:xfrm>
            <a:off x="1084489" y="3285338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Schwinger phase takes the form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63B44D1-6DA2-1518-048E-125740C0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28" y="3736869"/>
            <a:ext cx="7582197" cy="669262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B1BD6BC-8E1D-82CB-7F48-E9EBFBCEC977}"/>
              </a:ext>
            </a:extLst>
          </p:cNvPr>
          <p:cNvSpPr txBox="1">
            <a:spLocks/>
          </p:cNvSpPr>
          <p:nvPr/>
        </p:nvSpPr>
        <p:spPr>
          <a:xfrm>
            <a:off x="1049111" y="4441945"/>
            <a:ext cx="8205788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correlation function is given by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426C4C9-45DB-956E-CFD1-447FD26EC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45" y="5130964"/>
            <a:ext cx="2994403" cy="9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427</Words>
  <Application>Microsoft Office PowerPoint</Application>
  <PresentationFormat>宽屏</PresentationFormat>
  <Paragraphs>54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- Imaginary time method -</vt:lpstr>
      <vt:lpstr>- Imaginary time method -</vt:lpstr>
      <vt:lpstr>- Imaginary time method -</vt:lpstr>
      <vt:lpstr>- Imaginary time method -</vt:lpstr>
      <vt:lpstr>- Neutral pion -</vt:lpstr>
      <vt:lpstr>- Neutral pion -</vt:lpstr>
      <vt:lpstr>- Neutral pion -</vt:lpstr>
      <vt:lpstr>- Charged pions -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杰</dc:creator>
  <cp:lastModifiedBy>梅 杰</cp:lastModifiedBy>
  <cp:revision>1</cp:revision>
  <dcterms:created xsi:type="dcterms:W3CDTF">2023-08-10T10:10:33Z</dcterms:created>
  <dcterms:modified xsi:type="dcterms:W3CDTF">2023-08-10T16:50:13Z</dcterms:modified>
</cp:coreProperties>
</file>