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347" r:id="rId2"/>
    <p:sldId id="2351" r:id="rId3"/>
    <p:sldId id="2314" r:id="rId4"/>
    <p:sldId id="2348" r:id="rId5"/>
    <p:sldId id="2350" r:id="rId6"/>
    <p:sldId id="2349" r:id="rId7"/>
  </p:sldIdLst>
  <p:sldSz cx="12192000" cy="6858000"/>
  <p:notesSz cx="7315200" cy="96012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  <a:srgbClr val="CC9900"/>
    <a:srgbClr val="FFFFCC"/>
    <a:srgbClr val="FFA520"/>
    <a:srgbClr val="000099"/>
    <a:srgbClr val="003399"/>
    <a:srgbClr val="CC0099"/>
    <a:srgbClr val="008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974" autoAdjust="0"/>
  </p:normalViewPr>
  <p:slideViewPr>
    <p:cSldViewPr>
      <p:cViewPr varScale="1">
        <p:scale>
          <a:sx n="115" d="100"/>
          <a:sy n="115" d="100"/>
        </p:scale>
        <p:origin x="101" y="83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79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slide footer_blue_6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44464"/>
            <a:ext cx="9753600" cy="556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slide header_64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38400" y="0"/>
            <a:ext cx="9753600" cy="163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83201" y="160020"/>
            <a:ext cx="2030307" cy="32004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fld id="{80B18B65-4CBA-DB46-9D73-AD0C58E7BE22}" type="datetime1">
              <a:rPr lang="en-US" smtClean="0"/>
              <a:pPr/>
              <a:t>5/14/2024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812800" y="9041131"/>
            <a:ext cx="5852160" cy="24003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r>
              <a:rPr lang="en-US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746241" y="9119474"/>
            <a:ext cx="567267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fld id="{9CA05E24-A365-DF40-BF27-0C4D1E380F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86358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fld id="{4C269693-4B73-3F4B-BE08-27CE2957F7EB}" type="datetime1">
              <a:rPr lang="en-US" smtClean="0"/>
              <a:pPr/>
              <a:t>5/14/2024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47" tIns="47873" rIns="95747" bIns="4787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5747" tIns="47873" rIns="95747" bIns="4787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r>
              <a:rPr lang="en-US"/>
              <a:t>Go to ”Insert (View) | Header and Footer" to add your organization, sponsor, meeting name here; then, click "Apply to All"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fld id="{BB1A7F71-A600-874B-8C52-75C3F91F2D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0098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Go to ”Insert (View) | Header and Footer" to add your organization, sponsor, meeting name here; then, click "Apply to All"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83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4241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0" y="-1278447"/>
            <a:ext cx="12192000" cy="1042416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14451" y="1671639"/>
            <a:ext cx="10261600" cy="1069975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14451" y="3125788"/>
            <a:ext cx="8534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 descr="title footer_Blue_646.jp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794500"/>
            <a:ext cx="12192000" cy="63500"/>
          </a:xfrm>
          <a:prstGeom prst="rect">
            <a:avLst/>
          </a:prstGeom>
          <a:gradFill flip="none"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0"/>
            <a:ext cx="1067274" cy="106680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153964" y="228600"/>
            <a:ext cx="1370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800" b="1" dirty="0">
                <a:solidFill>
                  <a:schemeClr val="accent1">
                    <a:lumMod val="50000"/>
                  </a:schemeClr>
                </a:solidFill>
                <a:latin typeface="Adobe Hebrew" charset="0"/>
                <a:ea typeface="Adobe Hebrew" charset="0"/>
                <a:cs typeface="Adobe Hebrew" charset="0"/>
              </a:rPr>
              <a:t>NANJING</a:t>
            </a:r>
            <a:r>
              <a:rPr kumimoji="1" lang="zh-CN" altLang="en-US" sz="1800" b="1" dirty="0">
                <a:solidFill>
                  <a:schemeClr val="accent1">
                    <a:lumMod val="50000"/>
                  </a:schemeClr>
                </a:solidFill>
                <a:latin typeface="Adobe Hebrew" charset="0"/>
                <a:ea typeface="Adobe Hebrew" charset="0"/>
                <a:cs typeface="Adobe Hebrew" charset="0"/>
              </a:rPr>
              <a:t> </a:t>
            </a:r>
          </a:p>
        </p:txBody>
      </p:sp>
      <p:sp>
        <p:nvSpPr>
          <p:cNvPr id="4" name="文本框 3"/>
          <p:cNvSpPr txBox="1"/>
          <p:nvPr userDrawn="1"/>
        </p:nvSpPr>
        <p:spPr>
          <a:xfrm>
            <a:off x="240506" y="515035"/>
            <a:ext cx="1816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b="1" dirty="0">
                <a:solidFill>
                  <a:schemeClr val="accent1">
                    <a:lumMod val="50000"/>
                  </a:schemeClr>
                </a:solidFill>
                <a:latin typeface="Adobe Hebrew" charset="0"/>
                <a:ea typeface="Adobe Hebrew" charset="0"/>
                <a:cs typeface="Adobe Hebrew" charset="0"/>
              </a:rPr>
              <a:t>UNIVERSITY</a:t>
            </a:r>
            <a:endParaRPr kumimoji="1" lang="zh-CN" altLang="en-US" b="1" dirty="0">
              <a:solidFill>
                <a:schemeClr val="accent1">
                  <a:lumMod val="50000"/>
                </a:schemeClr>
              </a:solidFill>
              <a:latin typeface="Adobe Hebrew" charset="0"/>
              <a:ea typeface="Adobe Hebrew" charset="0"/>
              <a:cs typeface="Adobe Hebrew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Strong QCD from Hadron Structure Experiments - VI: 2024 May 14-17  (37)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Craig Roberts. cdroberts@nju.edu.cn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Strong QCD from Hadron Structure Experiments - VI: 2024 May 14-17  (37)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Craig Roberts. cdroberts@nju.edu.cn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>
            <a:lvl1pPr>
              <a:defRPr sz="2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 sz="22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68684" y="6611938"/>
            <a:ext cx="4523316" cy="25501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Strong QCD from Hadron Structure Experiments - VI: 2024 May 14-17  (37)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Craig Roberts. cdroberts@nju.edu.cn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3000" b="1" cap="none" baseline="0"/>
            </a:lvl1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45400" y="6629400"/>
            <a:ext cx="4704744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Strong QCD from Hadron Structure Experiments - VI: 2024 May 14-17  (37)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Craig Roberts. cdroberts@nju.edu.cn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 u="none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88358" y="6629400"/>
            <a:ext cx="4394201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Strong QCD from Hadron Structure Experiments - VI: 2024 May 14-17  (37)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Craig Roberts. cdroberts@nju.edu.cn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Strong QCD from Hadron Structure Experiments - VI: 2024 May 14-17  (37)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Craig Roberts. cdroberts@nju.edu.cn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Strong QCD from Hadron Structure Experiments - VI: 2024 May 14-17  (37)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Craig Roberts. cdroberts@nju.edu.cn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Strong QCD from Hadron Structure Experiments - VI: 2024 May 14-17  (37)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Craig Roberts. cdroberts@nju.edu.cn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479550"/>
          </a:xfrm>
        </p:spPr>
        <p:txBody>
          <a:bodyPr anchor="t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752601"/>
            <a:ext cx="4011084" cy="44196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3357" y="6596148"/>
            <a:ext cx="4868025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Strong QCD from Hadron Structure Experiments - VI: 2024 May 14-17  (37)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Craig Roberts. cdroberts@nju.edu.cn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Strong QCD from Hadron Structure Experiments - VI: 2024 May 14-17  (37)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Craig Roberts. cdroberts@nju.edu.cn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4699"/>
            <a:ext cx="12192000" cy="530352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631" y="1018446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387110" y="6505575"/>
            <a:ext cx="279611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Strong QCD from Hadron Structure Experiments - VI: 2024 May 14-17  (37)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6301" y="6307138"/>
            <a:ext cx="7922684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Craig Roberts. cdroberts@nju.edu.cn 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80801" y="6489701"/>
            <a:ext cx="51223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4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hyperlink" Target="http://inp.nju.edu.c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p2.nju.edu.cn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D4A7AB-59E3-4508-9145-CC2445F22A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27471"/>
            <a:ext cx="12192000" cy="583052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52400" y="1737192"/>
            <a:ext cx="12202082" cy="9694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700" i="1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Lucida Handwriting" panose="03010101010101010101" pitchFamily="66" charset="0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ctrTitle"/>
          </p:nvPr>
        </p:nvSpPr>
        <p:spPr>
          <a:xfrm>
            <a:off x="2509838" y="1447801"/>
            <a:ext cx="7696200" cy="1069975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509838" y="2895600"/>
            <a:ext cx="6400800" cy="17526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Subtitle 7"/>
          <p:cNvSpPr txBox="1">
            <a:spLocks/>
          </p:cNvSpPr>
          <p:nvPr/>
        </p:nvSpPr>
        <p:spPr bwMode="auto">
          <a:xfrm>
            <a:off x="3200400" y="4916"/>
            <a:ext cx="6019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>
                <a:solidFill>
                  <a:schemeClr val="bg1"/>
                </a:solidFill>
              </a:rPr>
              <a:t>Craig Roberts … </a:t>
            </a:r>
            <a:r>
              <a:rPr lang="en-US" sz="20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http://inp.nju.edu.cn/</a:t>
            </a:r>
            <a:endParaRPr lang="en-US" sz="2000" kern="0" dirty="0">
              <a:solidFill>
                <a:schemeClr val="bg1"/>
              </a:solidFill>
            </a:endParaRPr>
          </a:p>
        </p:txBody>
      </p:sp>
      <p:sp>
        <p:nvSpPr>
          <p:cNvPr id="10" name="Subtitle 1">
            <a:extLst>
              <a:ext uri="{FF2B5EF4-FFF2-40B4-BE49-F238E27FC236}">
                <a16:creationId xmlns:a16="http://schemas.microsoft.com/office/drawing/2014/main" id="{0CD000EE-0D0D-4F96-8253-6D55DF13EF80}"/>
              </a:ext>
            </a:extLst>
          </p:cNvPr>
          <p:cNvSpPr txBox="1">
            <a:spLocks/>
          </p:cNvSpPr>
          <p:nvPr/>
        </p:nvSpPr>
        <p:spPr bwMode="auto">
          <a:xfrm>
            <a:off x="-76200" y="4837112"/>
            <a:ext cx="12192000" cy="165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6600" b="1" dirty="0">
                <a:solidFill>
                  <a:schemeClr val="bg1"/>
                </a:solidFill>
                <a:latin typeface="Freestyle Script" panose="030804020302050B0404" pitchFamily="66" charset="0"/>
              </a:rPr>
              <a:t>Strong QCD from Hadron Structure Experiments - VI</a:t>
            </a:r>
            <a:endParaRPr lang="en-GB" sz="6600" kern="0" dirty="0">
              <a:solidFill>
                <a:schemeClr val="bg1"/>
              </a:solidFill>
              <a:latin typeface="Freestyle Script" panose="030804020302050B0404" pitchFamily="66" charset="0"/>
            </a:endParaRPr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B52EF143-E305-4E80-8CCC-B91CAC0535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-48926"/>
            <a:ext cx="1908200" cy="10813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4A91752-E202-4C64-B120-5810F17E0440}"/>
              </a:ext>
            </a:extLst>
          </p:cNvPr>
          <p:cNvSpPr txBox="1"/>
          <p:nvPr/>
        </p:nvSpPr>
        <p:spPr>
          <a:xfrm>
            <a:off x="10299700" y="-54597"/>
            <a:ext cx="1892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Grant no. 12135007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F98854-6F5D-47CA-BF12-49B82A6A0D67}"/>
              </a:ext>
            </a:extLst>
          </p:cNvPr>
          <p:cNvSpPr txBox="1"/>
          <p:nvPr/>
        </p:nvSpPr>
        <p:spPr>
          <a:xfrm>
            <a:off x="3097782" y="914400"/>
            <a:ext cx="68844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chemeClr val="bg1"/>
                </a:solidFill>
                <a:latin typeface="Amasis MT Pro Medium" panose="020B0604020202020204" pitchFamily="18" charset="0"/>
              </a:rPr>
              <a:t>Welcome to Nanjing</a:t>
            </a:r>
          </a:p>
          <a:p>
            <a:pPr algn="ctr"/>
            <a:r>
              <a:rPr lang="zh-CN" altLang="en-US" sz="5400" dirty="0">
                <a:solidFill>
                  <a:schemeClr val="bg1"/>
                </a:solidFill>
                <a:latin typeface="Amasis MT Pro Medium" panose="020B0604020202020204" pitchFamily="18" charset="0"/>
              </a:rPr>
              <a:t>欢迎来到南京</a:t>
            </a:r>
            <a:endParaRPr lang="en-US" sz="5400" dirty="0">
              <a:solidFill>
                <a:schemeClr val="bg1"/>
              </a:solidFill>
              <a:latin typeface="Amasis MT Pro Medium" panose="020B0604020202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79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FA742-9681-42E8-9B6D-D8274CE2A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pPr algn="ctr"/>
            <a:r>
              <a:rPr lang="en-US" sz="3200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Strong QCD from Hadron Structure Experiments - VI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D7601-6293-40FC-A50B-9ECF38A03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95400"/>
            <a:ext cx="7059084" cy="4800600"/>
          </a:xfrm>
        </p:spPr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Internet</a:t>
            </a:r>
          </a:p>
          <a:p>
            <a:pPr lvl="1"/>
            <a:r>
              <a:rPr lang="en-GB" sz="2200" dirty="0" err="1">
                <a:solidFill>
                  <a:schemeClr val="accent1">
                    <a:lumMod val="75000"/>
                  </a:schemeClr>
                </a:solidFill>
              </a:rPr>
              <a:t>eduroam</a:t>
            </a:r>
            <a:endParaRPr lang="en-GB" sz="2200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Local: </a:t>
            </a:r>
          </a:p>
          <a:p>
            <a:pPr lvl="2"/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NJU-WLAN or NJU_WLAN</a:t>
            </a:r>
          </a:p>
          <a:p>
            <a:pPr lvl="3"/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locate 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http://p2.nju.edu.cn</a:t>
            </a:r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  <a:p>
            <a:pPr lvl="3"/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user name: SQCD_VI</a:t>
            </a:r>
          </a:p>
          <a:p>
            <a:pPr lvl="3"/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password: NICE2024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Group photo at first break – Just outside this building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Workshop badges are sufficient to enter campus during the workshop week.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Lunch and Dinner are provided at on-campus restaurant</a:t>
            </a:r>
          </a:p>
          <a:p>
            <a:pPr lvl="1"/>
            <a:r>
              <a:rPr lang="en-GB" sz="2200" dirty="0">
                <a:solidFill>
                  <a:schemeClr val="accent1">
                    <a:lumMod val="75000"/>
                  </a:schemeClr>
                </a:solidFill>
              </a:rPr>
              <a:t>We’ll show you the way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23A39-7A74-4DF1-B821-E2CA68D6E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Strong QCD from Hadron Structure Experiments - VI: 2024 May 14-17  (37)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C4D24-3D89-4CBE-9FEF-5F2A63C81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cdroberts@nju.edu.cn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243E3-25F9-49B3-BFB2-CE5C5FC58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84A7F8-8A0B-425A-986B-2947EBE519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1346" y="791618"/>
            <a:ext cx="3841054" cy="576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6698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FA742-9681-42E8-9B6D-D8274CE2A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pPr algn="ctr"/>
            <a:r>
              <a:rPr lang="en-US" sz="3200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Strong QCD from Hadron Structure Experiments - VI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D7601-6293-40FC-A50B-9ECF38A03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95400"/>
            <a:ext cx="7059084" cy="480060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Any questions, look for someone with a purple badge. 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    If they can't help, they will find someone who can.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Tonight’s discussion will be held in the Library Lecture Room</a:t>
            </a:r>
          </a:p>
          <a:p>
            <a:pPr lvl="1"/>
            <a:r>
              <a:rPr lang="en-GB" sz="2200" dirty="0">
                <a:solidFill>
                  <a:schemeClr val="accent1">
                    <a:lumMod val="75000"/>
                  </a:schemeClr>
                </a:solidFill>
              </a:rPr>
              <a:t>Near to this building (200m)</a:t>
            </a:r>
          </a:p>
          <a:p>
            <a:pPr lvl="1"/>
            <a:r>
              <a:rPr lang="en-GB" sz="2200" dirty="0">
                <a:solidFill>
                  <a:schemeClr val="accent1">
                    <a:lumMod val="75000"/>
                  </a:schemeClr>
                </a:solidFill>
              </a:rPr>
              <a:t>Guidance/assistance will be provided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Nanjing is safe.  Exploring will be easy &amp; without risk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Example = Nanjing City Wall</a:t>
            </a:r>
          </a:p>
          <a:p>
            <a:pPr lvl="1"/>
            <a:r>
              <a:rPr lang="en-GB" sz="2200" dirty="0">
                <a:solidFill>
                  <a:schemeClr val="accent1">
                    <a:lumMod val="75000"/>
                  </a:schemeClr>
                </a:solidFill>
              </a:rPr>
              <a:t>Entrance near Ji Ming Si Temple (good vegetarian food)</a:t>
            </a:r>
          </a:p>
          <a:p>
            <a:pPr lvl="1"/>
            <a:r>
              <a:rPr lang="en-GB" sz="2200" dirty="0">
                <a:solidFill>
                  <a:schemeClr val="accent1">
                    <a:lumMod val="75000"/>
                  </a:schemeClr>
                </a:solidFill>
              </a:rPr>
              <a:t>Originally 35.267 kms; 25.09 kms remain today</a:t>
            </a:r>
          </a:p>
          <a:p>
            <a:pPr lvl="1"/>
            <a:r>
              <a:rPr lang="en-GB" sz="2200" dirty="0">
                <a:solidFill>
                  <a:schemeClr val="accent1">
                    <a:lumMod val="75000"/>
                  </a:schemeClr>
                </a:solidFill>
              </a:rPr>
              <a:t>Most ancient city wall still standing in the world today</a:t>
            </a:r>
            <a:r>
              <a:rPr lang="en-US" sz="2200" dirty="0"/>
              <a:t> </a:t>
            </a:r>
            <a:endParaRPr lang="en-GB" sz="2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23A39-7A74-4DF1-B821-E2CA68D6E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Strong QCD from Hadron Structure Experiments - VI: 2024 May 14-17  (37)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C4D24-3D89-4CBE-9FEF-5F2A63C81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cdroberts@nju.edu.cn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243E3-25F9-49B3-BFB2-CE5C5FC58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84A7F8-8A0B-425A-986B-2947EBE519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1346" y="791618"/>
            <a:ext cx="3841054" cy="576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1361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olorful splash of paint with white text&#10;&#10;Description automatically generated">
            <a:extLst>
              <a:ext uri="{FF2B5EF4-FFF2-40B4-BE49-F238E27FC236}">
                <a16:creationId xmlns:a16="http://schemas.microsoft.com/office/drawing/2014/main" id="{0F711D0D-C45B-397C-445D-3AE0182CD2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904131"/>
            <a:ext cx="4611157" cy="35244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17C27D-1DF2-0A05-992F-8F07B08BB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Jiangsu Physical Science Research Center</a:t>
            </a:r>
            <a:br>
              <a:rPr lang="en-US" dirty="0"/>
            </a:b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6AE0B-63C1-5CA9-16EE-944C5C82BA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400" dirty="0">
                <a:solidFill>
                  <a:schemeClr val="accent1">
                    <a:lumMod val="50000"/>
                  </a:schemeClr>
                </a:solidFill>
              </a:rPr>
              <a:t>Jiangsu Province is establishing and funding a basic research centre/fund</a:t>
            </a:r>
          </a:p>
          <a:p>
            <a:r>
              <a:rPr lang="en-AU" sz="2400" dirty="0">
                <a:solidFill>
                  <a:schemeClr val="accent1">
                    <a:lumMod val="50000"/>
                  </a:schemeClr>
                </a:solidFill>
              </a:rPr>
              <a:t>All areas of physics will be supported</a:t>
            </a:r>
          </a:p>
          <a:p>
            <a:r>
              <a:rPr lang="en-AU" sz="2400" dirty="0">
                <a:solidFill>
                  <a:schemeClr val="accent1">
                    <a:lumMod val="50000"/>
                  </a:schemeClr>
                </a:solidFill>
              </a:rPr>
              <a:t>Managed by Provincial Government and Nanjing Universities, with a central role being played by NJU School of Physics</a:t>
            </a:r>
          </a:p>
          <a:p>
            <a:r>
              <a:rPr lang="en-AU" sz="2400" dirty="0">
                <a:solidFill>
                  <a:schemeClr val="accent1">
                    <a:lumMod val="50000"/>
                  </a:schemeClr>
                </a:solidFill>
              </a:rPr>
              <a:t>Expect to issue first call for proposals within 18 months</a:t>
            </a:r>
          </a:p>
          <a:p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D47A4-39CE-54A0-841B-C80A57F13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Strong QCD from Hadron Structure Experiments - VI: 2024 May 14-17  (37)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C62DC-A8DE-8571-98AF-2CEED3056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cdroberts@nju.edu.cn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44E2C-BD45-A0FE-6B0B-727F21EB2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7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green and white page&#10;&#10;Description automatically generated">
            <a:extLst>
              <a:ext uri="{FF2B5EF4-FFF2-40B4-BE49-F238E27FC236}">
                <a16:creationId xmlns:a16="http://schemas.microsoft.com/office/drawing/2014/main" id="{9194C5CD-AD75-5B2E-041C-B152A6C1C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331" y="958851"/>
            <a:ext cx="9611338" cy="5410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21AB07-A286-CE0B-6F35-AB5C1AB64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Special Issue of PARTICLES </a:t>
            </a:r>
            <a:br>
              <a:rPr lang="en-AU" dirty="0"/>
            </a:br>
            <a:r>
              <a:rPr lang="en-AU" dirty="0"/>
              <a:t>    with Selected Contributions from the Workshop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7CAC2-10CB-7E07-8BF0-F207E8787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Strong QCD from Hadron Structure Experiments - VI: 2024 May 14-17  (37)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E8E301-6042-44B3-2082-737172F85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cdroberts@nju.edu.cn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C26A2-AC91-C847-A58E-B93A5C702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4377F-DB22-CD4A-7562-8D1D6A1280EA}"/>
              </a:ext>
            </a:extLst>
          </p:cNvPr>
          <p:cNvSpPr txBox="1"/>
          <p:nvPr/>
        </p:nvSpPr>
        <p:spPr>
          <a:xfrm>
            <a:off x="8540262" y="21967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If you’re interested in contributing, please contact Cui or I for more information</a:t>
            </a:r>
          </a:p>
        </p:txBody>
      </p:sp>
    </p:spTree>
    <p:extLst>
      <p:ext uri="{BB962C8B-B14F-4D97-AF65-F5344CB8AC3E}">
        <p14:creationId xmlns:p14="http://schemas.microsoft.com/office/powerpoint/2010/main" val="282329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E493A8-26C3-4427-9BBA-BC3786F92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Craig Roberts. cdroberts@nju.edu.cn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5BE6DA-D284-4665-A9A8-9AD13B5214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" r="418"/>
          <a:stretch/>
        </p:blipFill>
        <p:spPr>
          <a:xfrm>
            <a:off x="19" y="0"/>
            <a:ext cx="12191980" cy="6912077"/>
          </a:xfrm>
          <a:prstGeom prst="rect">
            <a:avLst/>
          </a:prstGeom>
          <a:noFill/>
        </p:spPr>
      </p:pic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78306EA1-0D21-4FA5-AB2B-9A4991705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Strong QCD from Hadron Structure Experiments - VI: 2024 May 14-17  (37)</a:t>
            </a:r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5C286F46-9EE1-4AB2-AF43-A5060E67B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87034D8C-3CB4-402A-BC46-2AB14C0FE90A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3C2437-214E-4C5A-A503-4756ECD5D69E}"/>
              </a:ext>
            </a:extLst>
          </p:cNvPr>
          <p:cNvSpPr txBox="1"/>
          <p:nvPr/>
        </p:nvSpPr>
        <p:spPr>
          <a:xfrm>
            <a:off x="3886200" y="4572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solidFill>
                  <a:schemeClr val="bg1"/>
                </a:solidFill>
                <a:latin typeface="Freestyle Script" panose="030804020302050B0404" pitchFamily="66" charset="0"/>
              </a:rPr>
              <a:t>Let’s Begin</a:t>
            </a:r>
            <a:endParaRPr lang="en-US" sz="9600" dirty="0">
              <a:solidFill>
                <a:schemeClr val="bg1"/>
              </a:solidFill>
              <a:latin typeface="Freestyle Script" panose="030804020302050B0404" pitchFamily="66" charset="0"/>
            </a:endParaRPr>
          </a:p>
        </p:txBody>
      </p:sp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46F3EF40-27A6-426B-B783-A5CB86086A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-48926"/>
            <a:ext cx="1908200" cy="10813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EABF75-5C12-4429-B2DC-66ABBD7B8FEF}"/>
              </a:ext>
            </a:extLst>
          </p:cNvPr>
          <p:cNvSpPr txBox="1"/>
          <p:nvPr/>
        </p:nvSpPr>
        <p:spPr>
          <a:xfrm>
            <a:off x="10299700" y="-54597"/>
            <a:ext cx="1892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Grant no. 12135007</a:t>
            </a:r>
          </a:p>
        </p:txBody>
      </p:sp>
    </p:spTree>
    <p:extLst>
      <p:ext uri="{BB962C8B-B14F-4D97-AF65-F5344CB8AC3E}">
        <p14:creationId xmlns:p14="http://schemas.microsoft.com/office/powerpoint/2010/main" val="319805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CRAIG20ROBERTS@ALLIYGNFUVWYY577" val="3700"/>
</p:tagLst>
</file>

<file path=ppt/theme/theme1.xml><?xml version="1.0" encoding="utf-8"?>
<a:theme xmlns:a="http://schemas.openxmlformats.org/drawingml/2006/main" name="blue_2007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Blue design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Blue design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Custom 11">
      <a:dk1>
        <a:srgbClr val="616161"/>
      </a:dk1>
      <a:lt1>
        <a:sysClr val="window" lastClr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4B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9199</TotalTime>
  <Words>454</Words>
  <Application>Microsoft Office PowerPoint</Application>
  <PresentationFormat>Widescreen</PresentationFormat>
  <Paragraphs>61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Adobe Hebrew</vt:lpstr>
      <vt:lpstr>Amasis MT Pro Medium</vt:lpstr>
      <vt:lpstr>Arial</vt:lpstr>
      <vt:lpstr>Calibri</vt:lpstr>
      <vt:lpstr>Freestyle Script</vt:lpstr>
      <vt:lpstr>Lucida Handwriting</vt:lpstr>
      <vt:lpstr>Trebuchet MS</vt:lpstr>
      <vt:lpstr>Wingdings</vt:lpstr>
      <vt:lpstr>blue_2007</vt:lpstr>
      <vt:lpstr> </vt:lpstr>
      <vt:lpstr>Strong QCD from Hadron Structure Experiments - VI</vt:lpstr>
      <vt:lpstr>Strong QCD from Hadron Structure Experiments - VI</vt:lpstr>
      <vt:lpstr>Jiangsu Physical Science Research Center </vt:lpstr>
      <vt:lpstr>Special Issue of PARTICLES      with Selected Contributions from the Workshop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Craig Roberts</dc:creator>
  <cp:lastModifiedBy>Craig Roberts</cp:lastModifiedBy>
  <cp:revision>474</cp:revision>
  <cp:lastPrinted>2020-11-23T07:46:17Z</cp:lastPrinted>
  <dcterms:created xsi:type="dcterms:W3CDTF">2020-11-23T03:31:27Z</dcterms:created>
  <dcterms:modified xsi:type="dcterms:W3CDTF">2024-05-13T22:26:17Z</dcterms:modified>
</cp:coreProperties>
</file>