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63" r:id="rId1"/>
  </p:sldMasterIdLst>
  <p:notesMasterIdLst>
    <p:notesMasterId r:id="rId62"/>
  </p:notesMasterIdLst>
  <p:handoutMasterIdLst>
    <p:handoutMasterId r:id="rId63"/>
  </p:handoutMasterIdLst>
  <p:sldIdLst>
    <p:sldId id="1076" r:id="rId2"/>
    <p:sldId id="663" r:id="rId3"/>
    <p:sldId id="1075" r:id="rId4"/>
    <p:sldId id="261" r:id="rId5"/>
    <p:sldId id="698" r:id="rId6"/>
    <p:sldId id="687" r:id="rId7"/>
    <p:sldId id="699" r:id="rId8"/>
    <p:sldId id="445" r:id="rId9"/>
    <p:sldId id="693" r:id="rId10"/>
    <p:sldId id="520" r:id="rId11"/>
    <p:sldId id="681" r:id="rId12"/>
    <p:sldId id="786" r:id="rId13"/>
    <p:sldId id="900" r:id="rId14"/>
    <p:sldId id="501" r:id="rId15"/>
    <p:sldId id="863" r:id="rId16"/>
    <p:sldId id="537" r:id="rId17"/>
    <p:sldId id="1409" r:id="rId18"/>
    <p:sldId id="665" r:id="rId19"/>
    <p:sldId id="670" r:id="rId20"/>
    <p:sldId id="865" r:id="rId21"/>
    <p:sldId id="1418" r:id="rId22"/>
    <p:sldId id="1445" r:id="rId23"/>
    <p:sldId id="1532" r:id="rId24"/>
    <p:sldId id="689" r:id="rId25"/>
    <p:sldId id="1078" r:id="rId26"/>
    <p:sldId id="486" r:id="rId27"/>
    <p:sldId id="682" r:id="rId28"/>
    <p:sldId id="494" r:id="rId29"/>
    <p:sldId id="685" r:id="rId30"/>
    <p:sldId id="683" r:id="rId31"/>
    <p:sldId id="1066" r:id="rId32"/>
    <p:sldId id="1072" r:id="rId33"/>
    <p:sldId id="678" r:id="rId34"/>
    <p:sldId id="655" r:id="rId35"/>
    <p:sldId id="657" r:id="rId36"/>
    <p:sldId id="658" r:id="rId37"/>
    <p:sldId id="691" r:id="rId38"/>
    <p:sldId id="694" r:id="rId39"/>
    <p:sldId id="692" r:id="rId40"/>
    <p:sldId id="1533" r:id="rId41"/>
    <p:sldId id="357" r:id="rId42"/>
    <p:sldId id="423" r:id="rId43"/>
    <p:sldId id="1614" r:id="rId44"/>
    <p:sldId id="1623" r:id="rId45"/>
    <p:sldId id="1624" r:id="rId46"/>
    <p:sldId id="1619" r:id="rId47"/>
    <p:sldId id="262" r:id="rId48"/>
    <p:sldId id="1620" r:id="rId49"/>
    <p:sldId id="1621" r:id="rId50"/>
    <p:sldId id="1622" r:id="rId51"/>
    <p:sldId id="260" r:id="rId52"/>
    <p:sldId id="1616" r:id="rId53"/>
    <p:sldId id="1618" r:id="rId54"/>
    <p:sldId id="264" r:id="rId55"/>
    <p:sldId id="1617" r:id="rId56"/>
    <p:sldId id="1077" r:id="rId57"/>
    <p:sldId id="1073" r:id="rId58"/>
    <p:sldId id="1074" r:id="rId59"/>
    <p:sldId id="593" r:id="rId60"/>
    <p:sldId id="664" r:id="rId61"/>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0"/>
      </a:spcBef>
      <a:spcAft>
        <a:spcPct val="0"/>
      </a:spcAft>
      <a:defRPr kern="1200">
        <a:solidFill>
          <a:schemeClr val="tx1"/>
        </a:solidFill>
        <a:latin typeface="Calibri" charset="0"/>
        <a:ea typeface="ＭＳ Ｐゴシック" charset="-128"/>
        <a:cs typeface="ＭＳ Ｐゴシック" charset="-128"/>
      </a:defRPr>
    </a:lvl2pPr>
    <a:lvl3pPr marL="914400" algn="l" defTabSz="457200" rtl="0" eaLnBrk="0" fontAlgn="base" hangingPunct="0">
      <a:spcBef>
        <a:spcPct val="0"/>
      </a:spcBef>
      <a:spcAft>
        <a:spcPct val="0"/>
      </a:spcAft>
      <a:defRPr kern="1200">
        <a:solidFill>
          <a:schemeClr val="tx1"/>
        </a:solidFill>
        <a:latin typeface="Calibri" charset="0"/>
        <a:ea typeface="ＭＳ Ｐゴシック" charset="-128"/>
        <a:cs typeface="ＭＳ Ｐゴシック" charset="-128"/>
      </a:defRPr>
    </a:lvl3pPr>
    <a:lvl4pPr marL="1371600" algn="l" defTabSz="457200" rtl="0" eaLnBrk="0" fontAlgn="base" hangingPunct="0">
      <a:spcBef>
        <a:spcPct val="0"/>
      </a:spcBef>
      <a:spcAft>
        <a:spcPct val="0"/>
      </a:spcAft>
      <a:defRPr kern="1200">
        <a:solidFill>
          <a:schemeClr val="tx1"/>
        </a:solidFill>
        <a:latin typeface="Calibri" charset="0"/>
        <a:ea typeface="ＭＳ Ｐゴシック" charset="-128"/>
        <a:cs typeface="ＭＳ Ｐゴシック" charset="-128"/>
      </a:defRPr>
    </a:lvl4pPr>
    <a:lvl5pPr marL="1828800" algn="l" defTabSz="457200" rtl="0" eaLnBrk="0" fontAlgn="base" hangingPunct="0">
      <a:spcBef>
        <a:spcPct val="0"/>
      </a:spcBef>
      <a:spcAft>
        <a:spcPct val="0"/>
      </a:spcAft>
      <a:defRPr kern="1200">
        <a:solidFill>
          <a:schemeClr val="tx1"/>
        </a:solidFill>
        <a:latin typeface="Calibri" charset="0"/>
        <a:ea typeface="ＭＳ Ｐゴシック" charset="-128"/>
        <a:cs typeface="ＭＳ Ｐゴシック" charset="-128"/>
      </a:defRPr>
    </a:lvl5pPr>
    <a:lvl6pPr marL="2286000" algn="l" defTabSz="914400" rtl="0" eaLnBrk="1" latinLnBrk="0" hangingPunct="1">
      <a:defRPr kern="1200">
        <a:solidFill>
          <a:schemeClr val="tx1"/>
        </a:solidFill>
        <a:latin typeface="Calibri" charset="0"/>
        <a:ea typeface="ＭＳ Ｐゴシック" charset="-128"/>
        <a:cs typeface="ＭＳ Ｐゴシック" charset="-128"/>
      </a:defRPr>
    </a:lvl6pPr>
    <a:lvl7pPr marL="2743200" algn="l" defTabSz="914400" rtl="0" eaLnBrk="1" latinLnBrk="0" hangingPunct="1">
      <a:defRPr kern="1200">
        <a:solidFill>
          <a:schemeClr val="tx1"/>
        </a:solidFill>
        <a:latin typeface="Calibri" charset="0"/>
        <a:ea typeface="ＭＳ Ｐゴシック" charset="-128"/>
        <a:cs typeface="ＭＳ Ｐゴシック" charset="-128"/>
      </a:defRPr>
    </a:lvl7pPr>
    <a:lvl8pPr marL="3200400" algn="l" defTabSz="914400" rtl="0" eaLnBrk="1" latinLnBrk="0" hangingPunct="1">
      <a:defRPr kern="1200">
        <a:solidFill>
          <a:schemeClr val="tx1"/>
        </a:solidFill>
        <a:latin typeface="Calibri" charset="0"/>
        <a:ea typeface="ＭＳ Ｐゴシック" charset="-128"/>
        <a:cs typeface="ＭＳ Ｐゴシック" charset="-128"/>
      </a:defRPr>
    </a:lvl8pPr>
    <a:lvl9pPr marL="3657600" algn="l" defTabSz="914400" rtl="0" eaLnBrk="1" latinLnBrk="0" hangingPunct="1">
      <a:defRPr kern="1200">
        <a:solidFill>
          <a:schemeClr val="tx1"/>
        </a:solidFill>
        <a:latin typeface="Calibri"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useTimings="0">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AA919"/>
    <a:srgbClr val="3612FF"/>
    <a:srgbClr val="FDFC98"/>
    <a:srgbClr val="FA6F27"/>
    <a:srgbClr val="FFBF16"/>
    <a:srgbClr val="2F3690"/>
    <a:srgbClr val="FFFC10"/>
    <a:srgbClr val="FFC25B"/>
    <a:srgbClr val="FFF700"/>
    <a:srgbClr val="FFFF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843"/>
    <p:restoredTop sz="93548"/>
  </p:normalViewPr>
  <p:slideViewPr>
    <p:cSldViewPr snapToGrid="0" snapToObjects="1">
      <p:cViewPr varScale="1">
        <p:scale>
          <a:sx n="110" d="100"/>
          <a:sy n="110" d="100"/>
        </p:scale>
        <p:origin x="576" y="184"/>
      </p:cViewPr>
      <p:guideLst>
        <p:guide orient="horz" pos="2160"/>
        <p:guide pos="2880"/>
      </p:guideLst>
    </p:cSldViewPr>
  </p:slideViewPr>
  <p:notesTextViewPr>
    <p:cViewPr>
      <p:scale>
        <a:sx n="200" d="100"/>
        <a:sy n="2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cs typeface="+mn-cs"/>
              </a:defRPr>
            </a:lvl1pPr>
          </a:lstStyle>
          <a:p>
            <a:pPr>
              <a:defRPr/>
            </a:pPr>
            <a:fld id="{E556A60E-2592-E046-8DB6-ABB03E82220F}" type="datetime1">
              <a:rPr lang="en-US" altLang="en-US" smtClean="0"/>
              <a:t>5/14/24</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cs typeface="+mn-cs"/>
              </a:defRPr>
            </a:lvl1pPr>
          </a:lstStyle>
          <a:p>
            <a:pPr>
              <a:defRPr/>
            </a:pPr>
            <a:fld id="{CCD4994D-5B4A-5547-BFFC-81525C659ABB}" type="slidenum">
              <a:rPr lang="en-US" altLang="en-US"/>
              <a:pPr>
                <a:defRPr/>
              </a:pPr>
              <a:t>‹#›</a:t>
            </a:fld>
            <a:endParaRPr lang="en-US" altLang="en-US"/>
          </a:p>
        </p:txBody>
      </p:sp>
    </p:spTree>
    <p:extLst>
      <p:ext uri="{BB962C8B-B14F-4D97-AF65-F5344CB8AC3E}">
        <p14:creationId xmlns:p14="http://schemas.microsoft.com/office/powerpoint/2010/main" val="154347257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cs typeface="+mn-cs"/>
              </a:defRPr>
            </a:lvl1pPr>
          </a:lstStyle>
          <a:p>
            <a:pPr>
              <a:defRPr/>
            </a:pPr>
            <a:fld id="{052FE68E-3691-B340-8F09-D0D042362326}" type="datetime1">
              <a:rPr lang="en-US" altLang="en-US" smtClean="0"/>
              <a:t>5/14/24</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cs typeface="+mn-cs"/>
              </a:defRPr>
            </a:lvl1pPr>
          </a:lstStyle>
          <a:p>
            <a:pPr>
              <a:defRPr/>
            </a:pPr>
            <a:fld id="{23FBB148-1508-484F-A4CC-6E7201A9AAFF}" type="slidenum">
              <a:rPr lang="en-US" altLang="en-US"/>
              <a:pPr>
                <a:defRPr/>
              </a:pPr>
              <a:t>‹#›</a:t>
            </a:fld>
            <a:endParaRPr lang="en-US" altLang="en-US"/>
          </a:p>
        </p:txBody>
      </p:sp>
    </p:spTree>
    <p:extLst>
      <p:ext uri="{BB962C8B-B14F-4D97-AF65-F5344CB8AC3E}">
        <p14:creationId xmlns:p14="http://schemas.microsoft.com/office/powerpoint/2010/main" val="1514459431"/>
      </p:ext>
    </p:extLst>
  </p:cSld>
  <p:clrMap bg1="lt1" tx1="dk1" bg2="lt2" tx2="dk2" accent1="accent1" accent2="accent2" accent3="accent3" accent4="accent4" accent5="accent5" accent6="accent6" hlink="hlink" folHlink="folHlink"/>
  <p:hf hdr="0" ftr="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128"/>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128"/>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128"/>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1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tLang="en-US">
              <a:latin typeface="Arial" charset="0"/>
              <a:ea typeface="ＭＳ Ｐゴシック" charset="-128"/>
              <a:cs typeface="ＭＳ Ｐゴシック" charset="-128"/>
            </a:endParaRPr>
          </a:p>
        </p:txBody>
      </p:sp>
      <p:sp>
        <p:nvSpPr>
          <p:cNvPr id="51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spcBef>
                <a:spcPct val="0"/>
              </a:spcBef>
            </a:pPr>
            <a:fld id="{052BFBEB-E5F5-9F47-A8F9-B584C7CC2826}" type="slidenum">
              <a:rPr lang="en-US" altLang="en-US">
                <a:latin typeface="Arial" charset="0"/>
              </a:rPr>
              <a:pPr>
                <a:spcBef>
                  <a:spcPct val="0"/>
                </a:spcBef>
              </a:pPr>
              <a:t>1</a:t>
            </a:fld>
            <a:endParaRPr lang="en-US" altLang="en-US">
              <a:latin typeface="Arial" charset="0"/>
            </a:endParaRPr>
          </a:p>
        </p:txBody>
      </p:sp>
      <p:sp>
        <p:nvSpPr>
          <p:cNvPr id="5124"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charset="0"/>
                <a:ea typeface="ＭＳ Ｐゴシック" charset="-128"/>
                <a:cs typeface="ＭＳ Ｐゴシック" charset="-128"/>
              </a:defRPr>
            </a:lvl1pPr>
            <a:lvl2pPr marL="685800" indent="-263525">
              <a:spcBef>
                <a:spcPct val="30000"/>
              </a:spcBef>
              <a:defRPr sz="1200">
                <a:solidFill>
                  <a:schemeClr val="tx1"/>
                </a:solidFill>
                <a:latin typeface="Calibri" charset="0"/>
                <a:ea typeface="ＭＳ Ｐゴシック" charset="-128"/>
                <a:cs typeface="ＭＳ Ｐゴシック" charset="-128"/>
              </a:defRPr>
            </a:lvl2pPr>
            <a:lvl3pPr marL="1054100" indent="-209550">
              <a:spcBef>
                <a:spcPct val="30000"/>
              </a:spcBef>
              <a:defRPr sz="1200">
                <a:solidFill>
                  <a:schemeClr val="tx1"/>
                </a:solidFill>
                <a:latin typeface="Calibri" charset="0"/>
                <a:ea typeface="ＭＳ Ｐゴシック" charset="-128"/>
                <a:cs typeface="ＭＳ Ｐゴシック" charset="-128"/>
              </a:defRPr>
            </a:lvl3pPr>
            <a:lvl4pPr marL="1476375" indent="-209550">
              <a:spcBef>
                <a:spcPct val="30000"/>
              </a:spcBef>
              <a:defRPr sz="1200">
                <a:solidFill>
                  <a:schemeClr val="tx1"/>
                </a:solidFill>
                <a:latin typeface="Calibri" charset="0"/>
                <a:ea typeface="ＭＳ Ｐゴシック" charset="-128"/>
                <a:cs typeface="ＭＳ Ｐゴシック" charset="-128"/>
              </a:defRPr>
            </a:lvl4pPr>
            <a:lvl5pPr marL="1898650" indent="-209550">
              <a:spcBef>
                <a:spcPct val="30000"/>
              </a:spcBef>
              <a:defRPr sz="1200">
                <a:solidFill>
                  <a:schemeClr val="tx1"/>
                </a:solidFill>
                <a:latin typeface="Calibri" charset="0"/>
                <a:ea typeface="ＭＳ Ｐゴシック" charset="-128"/>
                <a:cs typeface="ＭＳ Ｐゴシック" charset="-128"/>
              </a:defRPr>
            </a:lvl5pPr>
            <a:lvl6pPr marL="23558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8130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2702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7274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fontAlgn="base">
              <a:spcBef>
                <a:spcPct val="0"/>
              </a:spcBef>
              <a:spcAft>
                <a:spcPct val="0"/>
              </a:spcAft>
            </a:pPr>
            <a:endParaRPr lang="en-US" altLang="en-US">
              <a:latin typeface="Arial" charset="0"/>
            </a:endParaRPr>
          </a:p>
        </p:txBody>
      </p:sp>
    </p:spTree>
    <p:extLst>
      <p:ext uri="{BB962C8B-B14F-4D97-AF65-F5344CB8AC3E}">
        <p14:creationId xmlns:p14="http://schemas.microsoft.com/office/powerpoint/2010/main" val="2145743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defRPr kumimoji="1" sz="2000">
                <a:solidFill>
                  <a:schemeClr val="tx1"/>
                </a:solidFill>
                <a:latin typeface="Arial" pitchFamily="34" charset="0"/>
                <a:ea typeface="ＭＳ Ｐゴシック" pitchFamily="50" charset="-128"/>
              </a:defRPr>
            </a:lvl1pPr>
            <a:lvl2pPr marL="747771" indent="-287604" eaLnBrk="0" hangingPunct="0">
              <a:defRPr kumimoji="1" sz="2000">
                <a:solidFill>
                  <a:schemeClr val="tx1"/>
                </a:solidFill>
                <a:latin typeface="Arial" pitchFamily="34" charset="0"/>
                <a:ea typeface="ＭＳ Ｐゴシック" pitchFamily="50" charset="-128"/>
              </a:defRPr>
            </a:lvl2pPr>
            <a:lvl3pPr marL="1150417" indent="-230083" eaLnBrk="0" hangingPunct="0">
              <a:defRPr kumimoji="1" sz="2000">
                <a:solidFill>
                  <a:schemeClr val="tx1"/>
                </a:solidFill>
                <a:latin typeface="Arial" pitchFamily="34" charset="0"/>
                <a:ea typeface="ＭＳ Ｐゴシック" pitchFamily="50" charset="-128"/>
              </a:defRPr>
            </a:lvl3pPr>
            <a:lvl4pPr marL="1610584" indent="-230083" eaLnBrk="0" hangingPunct="0">
              <a:defRPr kumimoji="1" sz="2000">
                <a:solidFill>
                  <a:schemeClr val="tx1"/>
                </a:solidFill>
                <a:latin typeface="Arial" pitchFamily="34" charset="0"/>
                <a:ea typeface="ＭＳ Ｐゴシック" pitchFamily="50" charset="-128"/>
              </a:defRPr>
            </a:lvl4pPr>
            <a:lvl5pPr marL="2070750" indent="-230083" eaLnBrk="0" hangingPunct="0">
              <a:defRPr kumimoji="1" sz="2000">
                <a:solidFill>
                  <a:schemeClr val="tx1"/>
                </a:solidFill>
                <a:latin typeface="Arial" pitchFamily="34" charset="0"/>
                <a:ea typeface="ＭＳ Ｐゴシック" pitchFamily="50" charset="-128"/>
              </a:defRPr>
            </a:lvl5pPr>
            <a:lvl6pPr marL="2530917" indent="-230083"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91084" indent="-230083"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51250" indent="-230083"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911417" indent="-230083"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marL="0" marR="0" lvl="0" indent="0" algn="r" defTabSz="456560" rtl="0" eaLnBrk="1" fontAlgn="auto" latinLnBrk="0" hangingPunct="1">
              <a:lnSpc>
                <a:spcPct val="100000"/>
              </a:lnSpc>
              <a:spcBef>
                <a:spcPts val="0"/>
              </a:spcBef>
              <a:spcAft>
                <a:spcPts val="0"/>
              </a:spcAft>
              <a:buClrTx/>
              <a:buSzTx/>
              <a:buFontTx/>
              <a:buNone/>
              <a:tabLst/>
              <a:defRPr/>
            </a:pPr>
            <a:fld id="{B48D51CD-B046-49FC-B0B0-19D1E422ECB2}" type="slidenum">
              <a:rPr kumimoji="1" lang="en-US" altLang="ja-JP"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rPr>
              <a:pPr marL="0" marR="0" lvl="0" indent="0" algn="r" defTabSz="456560" rtl="0" eaLnBrk="1" fontAlgn="auto" latinLnBrk="0" hangingPunct="1">
                <a:lnSpc>
                  <a:spcPct val="100000"/>
                </a:lnSpc>
                <a:spcBef>
                  <a:spcPts val="0"/>
                </a:spcBef>
                <a:spcAft>
                  <a:spcPts val="0"/>
                </a:spcAft>
                <a:buClrTx/>
                <a:buSzTx/>
                <a:buFontTx/>
                <a:buNone/>
                <a:tabLst/>
                <a:defRPr/>
              </a:pPr>
              <a:t>22</a:t>
            </a:fld>
            <a:endParaRPr kumimoji="1" lang="en-US" altLang="ja-JP"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97283" name="Rectangle 14"/>
          <p:cNvSpPr txBox="1">
            <a:spLocks noGrp="1" noChangeArrowheads="1"/>
          </p:cNvSpPr>
          <p:nvPr/>
        </p:nvSpPr>
        <p:spPr bwMode="auto">
          <a:xfrm>
            <a:off x="3847802" y="9430227"/>
            <a:ext cx="2937070" cy="48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425450" eaLnBrk="0" hangingPunct="0">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1pPr>
            <a:lvl2pPr marL="692150" indent="-266700" defTabSz="425450" eaLnBrk="0" hangingPunct="0">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2pPr>
            <a:lvl3pPr marL="1065213" indent="-212725" defTabSz="425450" eaLnBrk="0" hangingPunct="0">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3pPr>
            <a:lvl4pPr marL="1490663" indent="-212725" defTabSz="425450" eaLnBrk="0" hangingPunct="0">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4pPr>
            <a:lvl5pPr marL="1917700" indent="-214313" defTabSz="425450" eaLnBrk="0" hangingPunct="0">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5pPr>
            <a:lvl6pPr marL="2374900" indent="-214313" defTabSz="425450" eaLnBrk="0" fontAlgn="base" hangingPunct="0">
              <a:spcBef>
                <a:spcPct val="0"/>
              </a:spcBef>
              <a:spcAft>
                <a:spcPct val="0"/>
              </a:spcAft>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6pPr>
            <a:lvl7pPr marL="2832100" indent="-214313" defTabSz="425450" eaLnBrk="0" fontAlgn="base" hangingPunct="0">
              <a:spcBef>
                <a:spcPct val="0"/>
              </a:spcBef>
              <a:spcAft>
                <a:spcPct val="0"/>
              </a:spcAft>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7pPr>
            <a:lvl8pPr marL="3289300" indent="-214313" defTabSz="425450" eaLnBrk="0" fontAlgn="base" hangingPunct="0">
              <a:spcBef>
                <a:spcPct val="0"/>
              </a:spcBef>
              <a:spcAft>
                <a:spcPct val="0"/>
              </a:spcAft>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8pPr>
            <a:lvl9pPr marL="3746500" indent="-214313" defTabSz="425450" eaLnBrk="0" fontAlgn="base" hangingPunct="0">
              <a:spcBef>
                <a:spcPct val="0"/>
              </a:spcBef>
              <a:spcAft>
                <a:spcPct val="0"/>
              </a:spcAft>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9pPr>
          </a:lstStyle>
          <a:p>
            <a:pPr marL="0" marR="0" lvl="0" indent="0" algn="r" defTabSz="424854" rtl="0" eaLnBrk="1" fontAlgn="auto" latinLnBrk="0" hangingPunct="0">
              <a:lnSpc>
                <a:spcPct val="95000"/>
              </a:lnSpc>
              <a:spcBef>
                <a:spcPts val="0"/>
              </a:spcBef>
              <a:spcAft>
                <a:spcPts val="0"/>
              </a:spcAft>
              <a:buClrTx/>
              <a:buSzPct val="100000"/>
              <a:buFontTx/>
              <a:buNone/>
              <a:tabLst>
                <a:tab pos="0" algn="l"/>
                <a:tab pos="424854" algn="l"/>
                <a:tab pos="851295" algn="l"/>
                <a:tab pos="1276149" algn="l"/>
                <a:tab pos="1701003" algn="l"/>
                <a:tab pos="2127442" algn="l"/>
                <a:tab pos="2552297" algn="l"/>
                <a:tab pos="2978737" algn="l"/>
                <a:tab pos="3403591" algn="l"/>
                <a:tab pos="3828446" algn="l"/>
                <a:tab pos="4254885" algn="l"/>
                <a:tab pos="4679739" algn="l"/>
                <a:tab pos="5104594" algn="l"/>
                <a:tab pos="5531034" algn="l"/>
                <a:tab pos="5955888" algn="l"/>
                <a:tab pos="6380742" algn="l"/>
                <a:tab pos="6807182" algn="l"/>
                <a:tab pos="7232036" algn="l"/>
                <a:tab pos="7656890" algn="l"/>
                <a:tab pos="8083330" algn="l"/>
                <a:tab pos="8508185" algn="l"/>
              </a:tabLst>
              <a:defRPr/>
            </a:pPr>
            <a:fld id="{8AA1E1EA-A34E-45D7-8881-299D1C83917F}" type="slidenum">
              <a:rPr kumimoji="0" lang="en-US" altLang="ja-JP" sz="1300" b="0" i="0" u="none" strike="noStrike" kern="1200" cap="none" spc="0" normalizeH="0" baseline="0" noProof="0">
                <a:ln>
                  <a:noFill/>
                </a:ln>
                <a:solidFill>
                  <a:srgbClr val="000000"/>
                </a:solidFill>
                <a:effectLst/>
                <a:uLnTx/>
                <a:uFillTx/>
                <a:latin typeface="Times New Roman" pitchFamily="18" charset="0"/>
                <a:ea typeface="Microsoft YaHei" pitchFamily="34" charset="-122"/>
                <a:cs typeface="+mn-cs"/>
              </a:rPr>
              <a:pPr marL="0" marR="0" lvl="0" indent="0" algn="r" defTabSz="424854" rtl="0" eaLnBrk="1" fontAlgn="auto" latinLnBrk="0" hangingPunct="0">
                <a:lnSpc>
                  <a:spcPct val="95000"/>
                </a:lnSpc>
                <a:spcBef>
                  <a:spcPts val="0"/>
                </a:spcBef>
                <a:spcAft>
                  <a:spcPts val="0"/>
                </a:spcAft>
                <a:buClrTx/>
                <a:buSzPct val="100000"/>
                <a:buFontTx/>
                <a:buNone/>
                <a:tabLst>
                  <a:tab pos="0" algn="l"/>
                  <a:tab pos="424854" algn="l"/>
                  <a:tab pos="851295" algn="l"/>
                  <a:tab pos="1276149" algn="l"/>
                  <a:tab pos="1701003" algn="l"/>
                  <a:tab pos="2127442" algn="l"/>
                  <a:tab pos="2552297" algn="l"/>
                  <a:tab pos="2978737" algn="l"/>
                  <a:tab pos="3403591" algn="l"/>
                  <a:tab pos="3828446" algn="l"/>
                  <a:tab pos="4254885" algn="l"/>
                  <a:tab pos="4679739" algn="l"/>
                  <a:tab pos="5104594" algn="l"/>
                  <a:tab pos="5531034" algn="l"/>
                  <a:tab pos="5955888" algn="l"/>
                  <a:tab pos="6380742" algn="l"/>
                  <a:tab pos="6807182" algn="l"/>
                  <a:tab pos="7232036" algn="l"/>
                  <a:tab pos="7656890" algn="l"/>
                  <a:tab pos="8083330" algn="l"/>
                  <a:tab pos="8508185" algn="l"/>
                </a:tabLst>
                <a:defRPr/>
              </a:pPr>
              <a:t>22</a:t>
            </a:fld>
            <a:endParaRPr kumimoji="0" lang="en-US" altLang="ja-JP" sz="1300" b="0" i="0" u="none" strike="noStrike" kern="1200" cap="none" spc="0" normalizeH="0" baseline="0" noProof="0">
              <a:ln>
                <a:noFill/>
              </a:ln>
              <a:solidFill>
                <a:srgbClr val="000000"/>
              </a:solidFill>
              <a:effectLst/>
              <a:uLnTx/>
              <a:uFillTx/>
              <a:latin typeface="Times New Roman" pitchFamily="18" charset="0"/>
              <a:ea typeface="Microsoft YaHei" pitchFamily="34" charset="-122"/>
              <a:cs typeface="+mn-cs"/>
            </a:endParaRPr>
          </a:p>
        </p:txBody>
      </p:sp>
      <p:sp>
        <p:nvSpPr>
          <p:cNvPr id="97284" name="Rectangle 1"/>
          <p:cNvSpPr>
            <a:spLocks noGrp="1" noRot="1" noChangeAspect="1" noChangeArrowheads="1" noTextEdit="1"/>
          </p:cNvSpPr>
          <p:nvPr>
            <p:ph type="sldImg"/>
          </p:nvPr>
        </p:nvSpPr>
        <p:spPr>
          <a:xfrm>
            <a:off x="919163" y="752475"/>
            <a:ext cx="4951412" cy="3713163"/>
          </a:xfrm>
          <a:solidFill>
            <a:srgbClr val="FFFFFF"/>
          </a:solidFill>
          <a:ln/>
        </p:spPr>
      </p:sp>
      <p:sp>
        <p:nvSpPr>
          <p:cNvPr id="97285" name="Rectangle 2"/>
          <p:cNvSpPr>
            <a:spLocks noGrp="1" noChangeArrowheads="1"/>
          </p:cNvSpPr>
          <p:nvPr>
            <p:ph type="body" idx="1"/>
          </p:nvPr>
        </p:nvSpPr>
        <p:spPr>
          <a:xfrm>
            <a:off x="680249" y="4713518"/>
            <a:ext cx="5430776" cy="4459724"/>
          </a:xfrm>
          <a:noFill/>
        </p:spPr>
        <p:txBody>
          <a:bodyPr wrap="none" lIns="0" tIns="0" rIns="0" bIns="0" anchor="ctr"/>
          <a:lstStyle/>
          <a:p>
            <a:pPr eaLnBrk="1" hangingPunct="1"/>
            <a:endParaRPr lang="ja-JP" altLang="ja-JP" dirty="0">
              <a:ea typeface="ＭＳ Ｐゴシック" pitchFamily="50" charset="-128"/>
            </a:endParaRPr>
          </a:p>
        </p:txBody>
      </p:sp>
    </p:spTree>
    <p:extLst>
      <p:ext uri="{BB962C8B-B14F-4D97-AF65-F5344CB8AC3E}">
        <p14:creationId xmlns:p14="http://schemas.microsoft.com/office/powerpoint/2010/main" val="1984522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Calibri" charset="0"/>
                <a:ea typeface="ＭＳ Ｐゴシック" charset="-128"/>
                <a:cs typeface="ＭＳ Ｐゴシック" charset="-128"/>
              </a:defRPr>
            </a:lvl1pPr>
            <a:lvl2pPr marL="742950" indent="-285750" defTabSz="936625">
              <a:spcBef>
                <a:spcPct val="30000"/>
              </a:spcBef>
              <a:defRPr sz="1200">
                <a:solidFill>
                  <a:schemeClr val="tx1"/>
                </a:solidFill>
                <a:latin typeface="Calibri" charset="0"/>
                <a:ea typeface="ＭＳ Ｐゴシック" charset="-128"/>
                <a:cs typeface="ＭＳ Ｐゴシック" charset="-128"/>
              </a:defRPr>
            </a:lvl2pPr>
            <a:lvl3pPr marL="1143000" indent="-228600" defTabSz="936625">
              <a:spcBef>
                <a:spcPct val="30000"/>
              </a:spcBef>
              <a:defRPr sz="1200">
                <a:solidFill>
                  <a:schemeClr val="tx1"/>
                </a:solidFill>
                <a:latin typeface="Calibri" charset="0"/>
                <a:ea typeface="ＭＳ Ｐゴシック" charset="-128"/>
                <a:cs typeface="ＭＳ Ｐゴシック" charset="-128"/>
              </a:defRPr>
            </a:lvl3pPr>
            <a:lvl4pPr marL="1600200" indent="-228600" defTabSz="936625">
              <a:spcBef>
                <a:spcPct val="30000"/>
              </a:spcBef>
              <a:defRPr sz="1200">
                <a:solidFill>
                  <a:schemeClr val="tx1"/>
                </a:solidFill>
                <a:latin typeface="Calibri" charset="0"/>
                <a:ea typeface="ＭＳ Ｐゴシック" charset="-128"/>
                <a:cs typeface="ＭＳ Ｐゴシック" charset="-128"/>
              </a:defRPr>
            </a:lvl4pPr>
            <a:lvl5pPr marL="2057400" indent="-228600" defTabSz="936625">
              <a:spcBef>
                <a:spcPct val="30000"/>
              </a:spcBef>
              <a:defRPr sz="1200">
                <a:solidFill>
                  <a:schemeClr val="tx1"/>
                </a:solidFill>
                <a:latin typeface="Calibri" charset="0"/>
                <a:ea typeface="ＭＳ Ｐゴシック" charset="-128"/>
                <a:cs typeface="ＭＳ Ｐゴシック" charset="-128"/>
              </a:defRPr>
            </a:lvl5pPr>
            <a:lvl6pPr marL="2514600" indent="-228600" defTabSz="936625"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936625"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936625"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936625"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eaLnBrk="0" hangingPunct="0">
              <a:spcBef>
                <a:spcPct val="0"/>
              </a:spcBef>
            </a:pPr>
            <a:fld id="{CBE83A5D-6E0D-9342-B35D-0EF049AF8293}" type="slidenum">
              <a:rPr lang="fr-FR" altLang="en-US">
                <a:latin typeface="Times New Roman" charset="0"/>
              </a:rPr>
              <a:pPr eaLnBrk="0" hangingPunct="0">
                <a:spcBef>
                  <a:spcPct val="0"/>
                </a:spcBef>
              </a:pPr>
              <a:t>26</a:t>
            </a:fld>
            <a:endParaRPr lang="fr-FR" altLang="en-US">
              <a:latin typeface="Times New Roman" charset="0"/>
            </a:endParaRPr>
          </a:p>
        </p:txBody>
      </p:sp>
      <p:sp>
        <p:nvSpPr>
          <p:cNvPr id="184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84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charset="0"/>
                <a:ea typeface="ＭＳ Ｐゴシック" charset="-128"/>
                <a:cs typeface="ＭＳ Ｐゴシック" charset="-128"/>
              </a:rPr>
              <a:t>EBAC: dynamical coupled channel analysis is based on the world data set on piN. gammaN, and gamma*N and constrained by unitarity. (to Npi, Neta, N2pi)</a:t>
            </a:r>
          </a:p>
          <a:p>
            <a:pPr eaLnBrk="1" hangingPunct="1">
              <a:spcBef>
                <a:spcPct val="0"/>
              </a:spcBef>
            </a:pPr>
            <a:r>
              <a:rPr lang="en-US" altLang="en-US">
                <a:latin typeface="Arial" charset="0"/>
                <a:ea typeface="ＭＳ Ｐゴシック" charset="-128"/>
                <a:cs typeface="ＭＳ Ｐゴシック" charset="-128"/>
              </a:rPr>
              <a:t>This allows the extraction of the meson-baryon contributions under minimal model assumptions</a:t>
            </a:r>
          </a:p>
        </p:txBody>
      </p:sp>
    </p:spTree>
    <p:extLst>
      <p:ext uri="{BB962C8B-B14F-4D97-AF65-F5344CB8AC3E}">
        <p14:creationId xmlns:p14="http://schemas.microsoft.com/office/powerpoint/2010/main" val="2826377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 N* spectrum teaches us about the underlying symmetries, to access the internal structure we need to probe the nucleon with virtual photons that measure the resonance strength versus the time-distance scale. What one measures are the </a:t>
            </a:r>
            <a:r>
              <a:rPr lang="en-US" baseline="0" dirty="0" err="1"/>
              <a:t>helicity</a:t>
            </a:r>
            <a:r>
              <a:rPr lang="en-US" baseline="0" dirty="0"/>
              <a:t> amplitudes A1/2, A3/2, and S1/2 or equivalent electromagnetic </a:t>
            </a:r>
            <a:r>
              <a:rPr lang="en-US" baseline="0" dirty="0" err="1"/>
              <a:t>multipoles</a:t>
            </a:r>
            <a:r>
              <a:rPr lang="en-US" baseline="0" dirty="0"/>
              <a:t>. I will focus on 3 states highlighted here.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27</a:t>
            </a:fld>
            <a:endParaRPr lang="en-US"/>
          </a:p>
        </p:txBody>
      </p:sp>
      <p:sp>
        <p:nvSpPr>
          <p:cNvPr id="5" name="Date Placeholder 4"/>
          <p:cNvSpPr>
            <a:spLocks noGrp="1"/>
          </p:cNvSpPr>
          <p:nvPr>
            <p:ph type="dt" idx="11"/>
          </p:nvPr>
        </p:nvSpPr>
        <p:spPr/>
        <p:txBody>
          <a:bodyPr/>
          <a:lstStyle/>
          <a:p>
            <a:fld id="{6C673D12-F994-7543-987B-A1569C86C67D}" type="datetime1">
              <a:rPr lang="en-US" smtClean="0"/>
              <a:t>5/14/24</a:t>
            </a:fld>
            <a:endParaRPr lang="en-US"/>
          </a:p>
        </p:txBody>
      </p:sp>
    </p:spTree>
    <p:extLst>
      <p:ext uri="{BB962C8B-B14F-4D97-AF65-F5344CB8AC3E}">
        <p14:creationId xmlns:p14="http://schemas.microsoft.com/office/powerpoint/2010/main" val="1654491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1675"/>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0EEB99-E849-47B2-B3C3-5D96D66A5F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219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D13E564-DB54-9B44-B6B0-B17C03A40BB6}" type="slidenum">
              <a:rPr lang="en-US" smtClean="0"/>
              <a:pPr/>
              <a:t>32</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CA419-4D8D-429F-9D4A-04A2CB311869}"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41941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76E34A3A-707D-7241-8C50-67A114D95329}" type="datetime1">
              <a:rPr lang="en-US" altLang="en-US" smtClean="0"/>
              <a:t>5/14/24</a:t>
            </a:fld>
            <a:endParaRPr lang="en-US" altLang="en-US"/>
          </a:p>
        </p:txBody>
      </p:sp>
      <p:sp>
        <p:nvSpPr>
          <p:cNvPr id="5" name="Slide Number Placeholder 4"/>
          <p:cNvSpPr>
            <a:spLocks noGrp="1"/>
          </p:cNvSpPr>
          <p:nvPr>
            <p:ph type="sldNum" sz="quarter" idx="5"/>
          </p:nvPr>
        </p:nvSpPr>
        <p:spPr/>
        <p:txBody>
          <a:bodyPr/>
          <a:lstStyle/>
          <a:p>
            <a:pPr>
              <a:defRPr/>
            </a:pPr>
            <a:fld id="{23FBB148-1508-484F-A4CC-6E7201A9AAFF}" type="slidenum">
              <a:rPr lang="en-US" altLang="en-US" smtClean="0"/>
              <a:pPr>
                <a:defRPr/>
              </a:pPr>
              <a:t>60</a:t>
            </a:fld>
            <a:endParaRPr lang="en-US" altLang="en-US"/>
          </a:p>
        </p:txBody>
      </p:sp>
    </p:spTree>
    <p:extLst>
      <p:ext uri="{BB962C8B-B14F-4D97-AF65-F5344CB8AC3E}">
        <p14:creationId xmlns:p14="http://schemas.microsoft.com/office/powerpoint/2010/main" val="2010799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latin typeface="Arial" charset="0"/>
              <a:ea typeface="ＭＳ Ｐゴシック" charset="-128"/>
              <a:cs typeface="ＭＳ Ｐゴシック" charset="-128"/>
            </a:endParaRPr>
          </a:p>
        </p:txBody>
      </p:sp>
      <p:sp>
        <p:nvSpPr>
          <p:cNvPr id="51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spcBef>
                <a:spcPct val="0"/>
              </a:spcBef>
            </a:pPr>
            <a:fld id="{052BFBEB-E5F5-9F47-A8F9-B584C7CC2826}" type="slidenum">
              <a:rPr lang="en-US" altLang="en-US">
                <a:latin typeface="Arial" charset="0"/>
              </a:rPr>
              <a:pPr>
                <a:spcBef>
                  <a:spcPct val="0"/>
                </a:spcBef>
              </a:pPr>
              <a:t>2</a:t>
            </a:fld>
            <a:endParaRPr lang="en-US" altLang="en-US">
              <a:latin typeface="Arial" charset="0"/>
            </a:endParaRPr>
          </a:p>
        </p:txBody>
      </p:sp>
      <p:sp>
        <p:nvSpPr>
          <p:cNvPr id="5124"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charset="0"/>
                <a:ea typeface="ＭＳ Ｐゴシック" charset="-128"/>
                <a:cs typeface="ＭＳ Ｐゴシック" charset="-128"/>
              </a:defRPr>
            </a:lvl1pPr>
            <a:lvl2pPr marL="685800" indent="-263525">
              <a:spcBef>
                <a:spcPct val="30000"/>
              </a:spcBef>
              <a:defRPr sz="1200">
                <a:solidFill>
                  <a:schemeClr val="tx1"/>
                </a:solidFill>
                <a:latin typeface="Calibri" charset="0"/>
                <a:ea typeface="ＭＳ Ｐゴシック" charset="-128"/>
                <a:cs typeface="ＭＳ Ｐゴシック" charset="-128"/>
              </a:defRPr>
            </a:lvl2pPr>
            <a:lvl3pPr marL="1054100" indent="-209550">
              <a:spcBef>
                <a:spcPct val="30000"/>
              </a:spcBef>
              <a:defRPr sz="1200">
                <a:solidFill>
                  <a:schemeClr val="tx1"/>
                </a:solidFill>
                <a:latin typeface="Calibri" charset="0"/>
                <a:ea typeface="ＭＳ Ｐゴシック" charset="-128"/>
                <a:cs typeface="ＭＳ Ｐゴシック" charset="-128"/>
              </a:defRPr>
            </a:lvl3pPr>
            <a:lvl4pPr marL="1476375" indent="-209550">
              <a:spcBef>
                <a:spcPct val="30000"/>
              </a:spcBef>
              <a:defRPr sz="1200">
                <a:solidFill>
                  <a:schemeClr val="tx1"/>
                </a:solidFill>
                <a:latin typeface="Calibri" charset="0"/>
                <a:ea typeface="ＭＳ Ｐゴシック" charset="-128"/>
                <a:cs typeface="ＭＳ Ｐゴシック" charset="-128"/>
              </a:defRPr>
            </a:lvl4pPr>
            <a:lvl5pPr marL="1898650" indent="-209550">
              <a:spcBef>
                <a:spcPct val="30000"/>
              </a:spcBef>
              <a:defRPr sz="1200">
                <a:solidFill>
                  <a:schemeClr val="tx1"/>
                </a:solidFill>
                <a:latin typeface="Calibri" charset="0"/>
                <a:ea typeface="ＭＳ Ｐゴシック" charset="-128"/>
                <a:cs typeface="ＭＳ Ｐゴシック" charset="-128"/>
              </a:defRPr>
            </a:lvl5pPr>
            <a:lvl6pPr marL="23558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8130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2702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7274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fontAlgn="base">
              <a:spcBef>
                <a:spcPct val="0"/>
              </a:spcBef>
              <a:spcAft>
                <a:spcPct val="0"/>
              </a:spcAft>
            </a:pPr>
            <a:endParaRPr lang="en-US" altLang="en-US">
              <a:latin typeface="Arial" charset="0"/>
            </a:endParaRPr>
          </a:p>
        </p:txBody>
      </p:sp>
    </p:spTree>
    <p:extLst>
      <p:ext uri="{BB962C8B-B14F-4D97-AF65-F5344CB8AC3E}">
        <p14:creationId xmlns:p14="http://schemas.microsoft.com/office/powerpoint/2010/main" val="1688562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5A54B809-25C7-4D49-BEB1-4171F2F95FB2}" type="slidenum">
              <a:rPr lang="en-US" altLang="ja-JP" smtClean="0"/>
              <a:pPr>
                <a:defRPr/>
              </a:pPr>
              <a:t>4</a:t>
            </a:fld>
            <a:endParaRPr lang="en-US" altLang="ja-JP"/>
          </a:p>
        </p:txBody>
      </p:sp>
    </p:spTree>
    <p:extLst>
      <p:ext uri="{BB962C8B-B14F-4D97-AF65-F5344CB8AC3E}">
        <p14:creationId xmlns:p14="http://schemas.microsoft.com/office/powerpoint/2010/main" val="1079082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a:extLst>
              <a:ext uri="{FF2B5EF4-FFF2-40B4-BE49-F238E27FC236}">
                <a16:creationId xmlns:a16="http://schemas.microsoft.com/office/drawing/2014/main" id="{B0B6BAFE-5616-DE4A-8C4F-56B3A5EAE010}"/>
              </a:ext>
            </a:extLst>
          </p:cNvPr>
          <p:cNvSpPr>
            <a:spLocks noGrp="1" noRot="1" noChangeAspect="1" noChangeArrowheads="1" noTextEdit="1"/>
          </p:cNvSpPr>
          <p:nvPr>
            <p:ph type="sldImg"/>
          </p:nvPr>
        </p:nvSpPr>
        <p:spPr>
          <a:ln/>
        </p:spPr>
      </p:sp>
      <p:sp>
        <p:nvSpPr>
          <p:cNvPr id="89090" name="Notes Placeholder 2">
            <a:extLst>
              <a:ext uri="{FF2B5EF4-FFF2-40B4-BE49-F238E27FC236}">
                <a16:creationId xmlns:a16="http://schemas.microsoft.com/office/drawing/2014/main" id="{20723F47-A047-DE48-8B9A-71604E63297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9091" name="Slide Number Placeholder 3">
            <a:extLst>
              <a:ext uri="{FF2B5EF4-FFF2-40B4-BE49-F238E27FC236}">
                <a16:creationId xmlns:a16="http://schemas.microsoft.com/office/drawing/2014/main" id="{54F37B94-FD33-A441-8429-3CB44C68B93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4F38721-5D39-4549-BFF4-5B230F2EA83B}" type="slidenum">
              <a:rPr lang="en-US" altLang="en-US" sz="1300"/>
              <a:pPr>
                <a:spcBef>
                  <a:spcPct val="0"/>
                </a:spcBef>
              </a:pPr>
              <a:t>5</a:t>
            </a:fld>
            <a:endParaRPr lang="en-US" altLang="en-US" sz="1300"/>
          </a:p>
        </p:txBody>
      </p:sp>
      <p:sp>
        <p:nvSpPr>
          <p:cNvPr id="89092" name="Footer Placeholder 4">
            <a:extLst>
              <a:ext uri="{FF2B5EF4-FFF2-40B4-BE49-F238E27FC236}">
                <a16:creationId xmlns:a16="http://schemas.microsoft.com/office/drawing/2014/main" id="{25C9AE74-9573-B14D-BC2D-E9F2B08A800B}"/>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endParaRPr lang="en-US" altLang="en-US" sz="1300"/>
          </a:p>
        </p:txBody>
      </p:sp>
    </p:spTree>
    <p:extLst>
      <p:ext uri="{BB962C8B-B14F-4D97-AF65-F5344CB8AC3E}">
        <p14:creationId xmlns:p14="http://schemas.microsoft.com/office/powerpoint/2010/main" val="3365054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eaLnBrk="0" hangingPunct="0">
              <a:defRPr kumimoji="1" sz="2000">
                <a:solidFill>
                  <a:schemeClr val="tx1"/>
                </a:solidFill>
                <a:latin typeface="Arial" pitchFamily="34" charset="0"/>
                <a:ea typeface="ＭＳ Ｐゴシック" pitchFamily="50" charset="-128"/>
              </a:defRPr>
            </a:lvl1pPr>
            <a:lvl2pPr marL="748819" indent="-288007" eaLnBrk="0" hangingPunct="0">
              <a:defRPr kumimoji="1" sz="2000">
                <a:solidFill>
                  <a:schemeClr val="tx1"/>
                </a:solidFill>
                <a:latin typeface="Arial" pitchFamily="34" charset="0"/>
                <a:ea typeface="ＭＳ Ｐゴシック" pitchFamily="50" charset="-128"/>
              </a:defRPr>
            </a:lvl2pPr>
            <a:lvl3pPr marL="1152030" indent="-230406" eaLnBrk="0" hangingPunct="0">
              <a:defRPr kumimoji="1" sz="2000">
                <a:solidFill>
                  <a:schemeClr val="tx1"/>
                </a:solidFill>
                <a:latin typeface="Arial" pitchFamily="34" charset="0"/>
                <a:ea typeface="ＭＳ Ｐゴシック" pitchFamily="50" charset="-128"/>
              </a:defRPr>
            </a:lvl3pPr>
            <a:lvl4pPr marL="1612842" indent="-230406" eaLnBrk="0" hangingPunct="0">
              <a:defRPr kumimoji="1" sz="2000">
                <a:solidFill>
                  <a:schemeClr val="tx1"/>
                </a:solidFill>
                <a:latin typeface="Arial" pitchFamily="34" charset="0"/>
                <a:ea typeface="ＭＳ Ｐゴシック" pitchFamily="50" charset="-128"/>
              </a:defRPr>
            </a:lvl4pPr>
            <a:lvl5pPr marL="2073653" indent="-230406" eaLnBrk="0" hangingPunct="0">
              <a:defRPr kumimoji="1" sz="2000">
                <a:solidFill>
                  <a:schemeClr val="tx1"/>
                </a:solidFill>
                <a:latin typeface="Arial" pitchFamily="34" charset="0"/>
                <a:ea typeface="ＭＳ Ｐゴシック" pitchFamily="50" charset="-128"/>
              </a:defRPr>
            </a:lvl5pPr>
            <a:lvl6pPr marL="2534465" indent="-230406"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95277" indent="-230406"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56089" indent="-230406"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916901" indent="-230406"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fld id="{5BB7B2BA-3D00-43DF-88ED-7275F21D2D05}" type="slidenum">
              <a:rPr lang="en-US" altLang="ja-JP" sz="1200"/>
              <a:pPr eaLnBrk="1" hangingPunct="1"/>
              <a:t>14</a:t>
            </a:fld>
            <a:endParaRPr lang="en-US" altLang="ja-JP" sz="1200"/>
          </a:p>
        </p:txBody>
      </p:sp>
      <p:sp>
        <p:nvSpPr>
          <p:cNvPr id="88067" name="Rectangle 2"/>
          <p:cNvSpPr>
            <a:spLocks noGrp="1" noRot="1" noChangeAspect="1" noChangeArrowheads="1" noTextEdit="1"/>
          </p:cNvSpPr>
          <p:nvPr>
            <p:ph type="sldImg"/>
          </p:nvPr>
        </p:nvSpPr>
        <p:spPr>
          <a:xfrm>
            <a:off x="917575" y="744538"/>
            <a:ext cx="4972050" cy="3729037"/>
          </a:xfrm>
          <a:ln/>
        </p:spPr>
      </p:sp>
      <p:sp>
        <p:nvSpPr>
          <p:cNvPr id="88068" name="Rectangle 3"/>
          <p:cNvSpPr>
            <a:spLocks noGrp="1" noChangeArrowheads="1"/>
          </p:cNvSpPr>
          <p:nvPr>
            <p:ph type="body" idx="1"/>
          </p:nvPr>
        </p:nvSpPr>
        <p:spPr>
          <a:noFill/>
        </p:spPr>
        <p:txBody>
          <a:bodyPr/>
          <a:lstStyle/>
          <a:p>
            <a:pPr eaLnBrk="1" hangingPunct="1"/>
            <a:r>
              <a:rPr lang="en-US" altLang="ja-JP"/>
              <a:t>J-PARC P45</a:t>
            </a:r>
            <a:r>
              <a:rPr lang="ja-JP" altLang="en-US"/>
              <a:t>実験はバリオン共鳴を</a:t>
            </a:r>
            <a:r>
              <a:rPr lang="en-US" altLang="ja-JP"/>
              <a:t>(π</a:t>
            </a:r>
            <a:r>
              <a:rPr lang="ja-JP" altLang="en-US"/>
              <a:t>、</a:t>
            </a:r>
            <a:r>
              <a:rPr lang="en-US" altLang="ja-JP"/>
              <a:t>2π</a:t>
            </a:r>
            <a:r>
              <a:rPr lang="ja-JP" altLang="en-US"/>
              <a:t>）反応で測定する実験ですが、目的としては、以下のような３つのものがあります。</a:t>
            </a:r>
          </a:p>
          <a:p>
            <a:pPr eaLnBrk="1" hangingPunct="1"/>
            <a:r>
              <a:rPr lang="ja-JP" altLang="en-US"/>
              <a:t>まず、バリオン共鳴の性質を正確に測定することです。</a:t>
            </a:r>
          </a:p>
          <a:p>
            <a:pPr eaLnBrk="1" hangingPunct="1"/>
            <a:r>
              <a:rPr lang="ja-JP" altLang="en-US"/>
              <a:t>依然として実験的に確立されていない共鳴状態が多く残っており、</a:t>
            </a:r>
          </a:p>
          <a:p>
            <a:pPr eaLnBrk="1" hangingPunct="1"/>
            <a:r>
              <a:rPr lang="ja-JP" altLang="en-US"/>
              <a:t>また（</a:t>
            </a:r>
            <a:r>
              <a:rPr lang="en-US" altLang="ja-JP"/>
              <a:t>π</a:t>
            </a:r>
            <a:r>
              <a:rPr lang="ja-JP" altLang="en-US"/>
              <a:t>、</a:t>
            </a:r>
            <a:r>
              <a:rPr lang="en-US" altLang="ja-JP"/>
              <a:t>2π</a:t>
            </a:r>
            <a:r>
              <a:rPr lang="ja-JP" altLang="en-US"/>
              <a:t>）反応は</a:t>
            </a:r>
            <a:r>
              <a:rPr lang="en-US" altLang="ja-JP"/>
              <a:t>1970</a:t>
            </a:r>
            <a:r>
              <a:rPr lang="ja-JP" altLang="en-US"/>
              <a:t>年代に測定されて以来データが不足してこの実験が重要です。</a:t>
            </a:r>
          </a:p>
          <a:p>
            <a:pPr eaLnBrk="1" hangingPunct="1"/>
            <a:r>
              <a:rPr lang="ja-JP" altLang="en-US"/>
              <a:t>次に、理論との比較により非摂動</a:t>
            </a:r>
            <a:r>
              <a:rPr lang="en-US" altLang="ja-JP"/>
              <a:t>QCD</a:t>
            </a:r>
            <a:r>
              <a:rPr lang="ja-JP" altLang="en-US"/>
              <a:t>のより深い理解につながり</a:t>
            </a:r>
          </a:p>
          <a:p>
            <a:pPr eaLnBrk="1" hangingPunct="1"/>
            <a:r>
              <a:rPr lang="ja-JP" altLang="en-US"/>
              <a:t>また、ハイブリッドバリオン等の新たなバリオン状態の探索も行いたいと思っております。</a:t>
            </a:r>
          </a:p>
          <a:p>
            <a:pPr eaLnBrk="1" hangingPunct="1"/>
            <a:endParaRPr lang="en-US" altLang="ja-JP"/>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eaLnBrk="0" hangingPunct="0">
              <a:defRPr kumimoji="1" sz="2000">
                <a:solidFill>
                  <a:schemeClr val="tx1"/>
                </a:solidFill>
                <a:latin typeface="Arial" pitchFamily="34" charset="0"/>
                <a:ea typeface="ＭＳ Ｐゴシック" pitchFamily="50" charset="-128"/>
              </a:defRPr>
            </a:lvl1pPr>
            <a:lvl2pPr marL="748819" indent="-288007" eaLnBrk="0" hangingPunct="0">
              <a:defRPr kumimoji="1" sz="2000">
                <a:solidFill>
                  <a:schemeClr val="tx1"/>
                </a:solidFill>
                <a:latin typeface="Arial" pitchFamily="34" charset="0"/>
                <a:ea typeface="ＭＳ Ｐゴシック" pitchFamily="50" charset="-128"/>
              </a:defRPr>
            </a:lvl2pPr>
            <a:lvl3pPr marL="1152030" indent="-230406" eaLnBrk="0" hangingPunct="0">
              <a:defRPr kumimoji="1" sz="2000">
                <a:solidFill>
                  <a:schemeClr val="tx1"/>
                </a:solidFill>
                <a:latin typeface="Arial" pitchFamily="34" charset="0"/>
                <a:ea typeface="ＭＳ Ｐゴシック" pitchFamily="50" charset="-128"/>
              </a:defRPr>
            </a:lvl3pPr>
            <a:lvl4pPr marL="1612842" indent="-230406" eaLnBrk="0" hangingPunct="0">
              <a:defRPr kumimoji="1" sz="2000">
                <a:solidFill>
                  <a:schemeClr val="tx1"/>
                </a:solidFill>
                <a:latin typeface="Arial" pitchFamily="34" charset="0"/>
                <a:ea typeface="ＭＳ Ｐゴシック" pitchFamily="50" charset="-128"/>
              </a:defRPr>
            </a:lvl4pPr>
            <a:lvl5pPr marL="2073653" indent="-230406" eaLnBrk="0" hangingPunct="0">
              <a:defRPr kumimoji="1" sz="2000">
                <a:solidFill>
                  <a:schemeClr val="tx1"/>
                </a:solidFill>
                <a:latin typeface="Arial" pitchFamily="34" charset="0"/>
                <a:ea typeface="ＭＳ Ｐゴシック" pitchFamily="50" charset="-128"/>
              </a:defRPr>
            </a:lvl5pPr>
            <a:lvl6pPr marL="2534465" indent="-230406"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95277" indent="-230406"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56089" indent="-230406"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916901" indent="-230406"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fld id="{43951931-12EC-435E-AC3C-6703EC86C480}" type="slidenum">
              <a:rPr lang="en-US" altLang="ja-JP" sz="1200"/>
              <a:pPr eaLnBrk="1" hangingPunct="1"/>
              <a:t>15</a:t>
            </a:fld>
            <a:endParaRPr lang="en-US" altLang="ja-JP" sz="1200"/>
          </a:p>
        </p:txBody>
      </p:sp>
      <p:sp>
        <p:nvSpPr>
          <p:cNvPr id="89091" name="Rectangle 2"/>
          <p:cNvSpPr>
            <a:spLocks noGrp="1" noRot="1" noChangeAspect="1" noChangeArrowheads="1" noTextEdit="1"/>
          </p:cNvSpPr>
          <p:nvPr>
            <p:ph type="sldImg"/>
          </p:nvPr>
        </p:nvSpPr>
        <p:spPr>
          <a:xfrm>
            <a:off x="917575" y="744538"/>
            <a:ext cx="4972050" cy="3729037"/>
          </a:xfrm>
          <a:ln/>
        </p:spPr>
      </p:sp>
      <p:sp>
        <p:nvSpPr>
          <p:cNvPr id="89092" name="Rectangle 3"/>
          <p:cNvSpPr>
            <a:spLocks noGrp="1" noChangeArrowheads="1"/>
          </p:cNvSpPr>
          <p:nvPr>
            <p:ph type="body" idx="1"/>
          </p:nvPr>
        </p:nvSpPr>
        <p:spPr>
          <a:noFill/>
        </p:spPr>
        <p:txBody>
          <a:bodyPr/>
          <a:lstStyle/>
          <a:p>
            <a:pPr eaLnBrk="1" hangingPunct="1"/>
            <a:r>
              <a:rPr lang="ja-JP" altLang="en-US"/>
              <a:t>バリオン分光は幅が広く重なり合った共鳴の物理である</a:t>
            </a:r>
          </a:p>
          <a:p>
            <a:pPr eaLnBrk="1" hangingPunct="1"/>
            <a:r>
              <a:rPr lang="ja-JP" altLang="en-US"/>
              <a:t>う特徴があります。それぞれの共鳴状態を</a:t>
            </a:r>
          </a:p>
          <a:p>
            <a:pPr eaLnBrk="1" hangingPunct="1"/>
            <a:r>
              <a:rPr lang="ja-JP" altLang="en-US"/>
              <a:t>測定するのは質量のスペクトルだけでは不可能で複雑な</a:t>
            </a:r>
            <a:r>
              <a:rPr lang="en-US" altLang="ja-JP"/>
              <a:t>PWA</a:t>
            </a:r>
            <a:r>
              <a:rPr lang="ja-JP" altLang="en-US"/>
              <a:t>を行う必要があります。</a:t>
            </a:r>
          </a:p>
          <a:p>
            <a:pPr eaLnBrk="1" hangingPunct="1"/>
            <a:endParaRPr lang="ja-JP" altLang="en-US"/>
          </a:p>
          <a:p>
            <a:pPr eaLnBrk="1" hangingPunct="1"/>
            <a:endParaRPr lang="en-US" altLang="ja-JP"/>
          </a:p>
        </p:txBody>
      </p:sp>
    </p:spTree>
    <p:extLst>
      <p:ext uri="{BB962C8B-B14F-4D97-AF65-F5344CB8AC3E}">
        <p14:creationId xmlns:p14="http://schemas.microsoft.com/office/powerpoint/2010/main" val="432738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43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charset="0"/>
                <a:ea typeface="ＭＳ Ｐゴシック" charset="-128"/>
                <a:cs typeface="ＭＳ Ｐゴシック" charset="-128"/>
              </a:rPr>
              <a:t>Delta++/Delta0 cross section ratio is 3.  Mention CR-coefs + Qual Prob.</a:t>
            </a:r>
          </a:p>
        </p:txBody>
      </p:sp>
      <p:sp>
        <p:nvSpPr>
          <p:cNvPr id="143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spcBef>
                <a:spcPct val="0"/>
              </a:spcBef>
            </a:pPr>
            <a:fld id="{598364B5-0B87-2F46-BD65-8712F7882C67}" type="slidenum">
              <a:rPr lang="en-US" altLang="en-US">
                <a:latin typeface="Arial" charset="0"/>
              </a:rPr>
              <a:pPr>
                <a:spcBef>
                  <a:spcPct val="0"/>
                </a:spcBef>
              </a:pPr>
              <a:t>16</a:t>
            </a:fld>
            <a:endParaRPr lang="en-US" altLang="en-US">
              <a:latin typeface="Arial" charset="0"/>
            </a:endParaRPr>
          </a:p>
        </p:txBody>
      </p:sp>
    </p:spTree>
    <p:extLst>
      <p:ext uri="{BB962C8B-B14F-4D97-AF65-F5344CB8AC3E}">
        <p14:creationId xmlns:p14="http://schemas.microsoft.com/office/powerpoint/2010/main" val="1642805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eaLnBrk="0" hangingPunct="0">
              <a:defRPr kumimoji="1" sz="2000">
                <a:solidFill>
                  <a:schemeClr val="tx1"/>
                </a:solidFill>
                <a:latin typeface="Arial" pitchFamily="34" charset="0"/>
                <a:ea typeface="ＭＳ Ｐゴシック" pitchFamily="50" charset="-128"/>
              </a:defRPr>
            </a:lvl1pPr>
            <a:lvl2pPr marL="748819" indent="-288007" eaLnBrk="0" hangingPunct="0">
              <a:defRPr kumimoji="1" sz="2000">
                <a:solidFill>
                  <a:schemeClr val="tx1"/>
                </a:solidFill>
                <a:latin typeface="Arial" pitchFamily="34" charset="0"/>
                <a:ea typeface="ＭＳ Ｐゴシック" pitchFamily="50" charset="-128"/>
              </a:defRPr>
            </a:lvl2pPr>
            <a:lvl3pPr marL="1152030" indent="-230406" eaLnBrk="0" hangingPunct="0">
              <a:defRPr kumimoji="1" sz="2000">
                <a:solidFill>
                  <a:schemeClr val="tx1"/>
                </a:solidFill>
                <a:latin typeface="Arial" pitchFamily="34" charset="0"/>
                <a:ea typeface="ＭＳ Ｐゴシック" pitchFamily="50" charset="-128"/>
              </a:defRPr>
            </a:lvl3pPr>
            <a:lvl4pPr marL="1612842" indent="-230406" eaLnBrk="0" hangingPunct="0">
              <a:defRPr kumimoji="1" sz="2000">
                <a:solidFill>
                  <a:schemeClr val="tx1"/>
                </a:solidFill>
                <a:latin typeface="Arial" pitchFamily="34" charset="0"/>
                <a:ea typeface="ＭＳ Ｐゴシック" pitchFamily="50" charset="-128"/>
              </a:defRPr>
            </a:lvl4pPr>
            <a:lvl5pPr marL="2073653" indent="-230406" eaLnBrk="0" hangingPunct="0">
              <a:defRPr kumimoji="1" sz="2000">
                <a:solidFill>
                  <a:schemeClr val="tx1"/>
                </a:solidFill>
                <a:latin typeface="Arial" pitchFamily="34" charset="0"/>
                <a:ea typeface="ＭＳ Ｐゴシック" pitchFamily="50" charset="-128"/>
              </a:defRPr>
            </a:lvl5pPr>
            <a:lvl6pPr marL="2534465" indent="-230406"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95277" indent="-230406"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56089" indent="-230406"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916901" indent="-230406"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fld id="{02C28FA7-EA3A-47FA-8F71-549E9B2E847A}" type="slidenum">
              <a:rPr lang="en-US" altLang="ja-JP" sz="1200"/>
              <a:pPr eaLnBrk="1" hangingPunct="1"/>
              <a:t>20</a:t>
            </a:fld>
            <a:endParaRPr lang="en-US" altLang="ja-JP" sz="1200"/>
          </a:p>
        </p:txBody>
      </p:sp>
      <p:sp>
        <p:nvSpPr>
          <p:cNvPr id="92163" name="Rectangle 14"/>
          <p:cNvSpPr txBox="1">
            <a:spLocks noGrp="1" noChangeArrowheads="1"/>
          </p:cNvSpPr>
          <p:nvPr/>
        </p:nvSpPr>
        <p:spPr bwMode="auto">
          <a:xfrm>
            <a:off x="3853193" y="9442291"/>
            <a:ext cx="2941185" cy="4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425450" eaLnBrk="0" hangingPunct="0">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1pPr>
            <a:lvl2pPr marL="692150" indent="-266700" defTabSz="425450" eaLnBrk="0" hangingPunct="0">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2pPr>
            <a:lvl3pPr marL="1065213" indent="-212725" defTabSz="425450" eaLnBrk="0" hangingPunct="0">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3pPr>
            <a:lvl4pPr marL="1490663" indent="-212725" defTabSz="425450" eaLnBrk="0" hangingPunct="0">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4pPr>
            <a:lvl5pPr marL="1917700" indent="-214313" defTabSz="425450" eaLnBrk="0" hangingPunct="0">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5pPr>
            <a:lvl6pPr marL="2374900" indent="-214313" defTabSz="425450" eaLnBrk="0" fontAlgn="base" hangingPunct="0">
              <a:spcBef>
                <a:spcPct val="0"/>
              </a:spcBef>
              <a:spcAft>
                <a:spcPct val="0"/>
              </a:spcAft>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6pPr>
            <a:lvl7pPr marL="2832100" indent="-214313" defTabSz="425450" eaLnBrk="0" fontAlgn="base" hangingPunct="0">
              <a:spcBef>
                <a:spcPct val="0"/>
              </a:spcBef>
              <a:spcAft>
                <a:spcPct val="0"/>
              </a:spcAft>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7pPr>
            <a:lvl8pPr marL="3289300" indent="-214313" defTabSz="425450" eaLnBrk="0" fontAlgn="base" hangingPunct="0">
              <a:spcBef>
                <a:spcPct val="0"/>
              </a:spcBef>
              <a:spcAft>
                <a:spcPct val="0"/>
              </a:spcAft>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8pPr>
            <a:lvl9pPr marL="3746500" indent="-214313" defTabSz="425450" eaLnBrk="0" fontAlgn="base" hangingPunct="0">
              <a:spcBef>
                <a:spcPct val="0"/>
              </a:spcBef>
              <a:spcAft>
                <a:spcPct val="0"/>
              </a:spcAft>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9pPr>
          </a:lstStyle>
          <a:p>
            <a:pPr algn="r" eaLnBrk="1">
              <a:lnSpc>
                <a:spcPct val="95000"/>
              </a:lnSpc>
              <a:buSzPct val="100000"/>
            </a:pPr>
            <a:fld id="{E9419AD0-7B04-4823-81C9-ADE26AA9C31A}" type="slidenum">
              <a:rPr kumimoji="0" lang="en-US" altLang="ja-JP" sz="1300">
                <a:solidFill>
                  <a:srgbClr val="000000"/>
                </a:solidFill>
                <a:latin typeface="Times New Roman" pitchFamily="18" charset="0"/>
                <a:ea typeface="Microsoft YaHei" pitchFamily="34" charset="-122"/>
              </a:rPr>
              <a:pPr algn="r" eaLnBrk="1">
                <a:lnSpc>
                  <a:spcPct val="95000"/>
                </a:lnSpc>
                <a:buSzPct val="100000"/>
              </a:pPr>
              <a:t>20</a:t>
            </a:fld>
            <a:endParaRPr kumimoji="0" lang="en-US" altLang="ja-JP" sz="1300">
              <a:solidFill>
                <a:srgbClr val="000000"/>
              </a:solidFill>
              <a:latin typeface="Times New Roman" pitchFamily="18" charset="0"/>
              <a:ea typeface="Microsoft YaHei" pitchFamily="34" charset="-122"/>
            </a:endParaRPr>
          </a:p>
        </p:txBody>
      </p:sp>
      <p:sp>
        <p:nvSpPr>
          <p:cNvPr id="92164" name="Rectangle 1"/>
          <p:cNvSpPr>
            <a:spLocks noGrp="1" noRot="1" noChangeAspect="1" noChangeArrowheads="1" noTextEdit="1"/>
          </p:cNvSpPr>
          <p:nvPr>
            <p:ph type="sldImg"/>
          </p:nvPr>
        </p:nvSpPr>
        <p:spPr>
          <a:xfrm>
            <a:off x="920750" y="754063"/>
            <a:ext cx="4960938" cy="3721100"/>
          </a:xfrm>
          <a:solidFill>
            <a:srgbClr val="FFFFFF"/>
          </a:solidFill>
          <a:ln/>
        </p:spPr>
      </p:sp>
      <p:sp>
        <p:nvSpPr>
          <p:cNvPr id="92165" name="Rectangle 2"/>
          <p:cNvSpPr>
            <a:spLocks noGrp="1" noChangeArrowheads="1"/>
          </p:cNvSpPr>
          <p:nvPr>
            <p:ph type="body" idx="1"/>
          </p:nvPr>
        </p:nvSpPr>
        <p:spPr>
          <a:xfrm>
            <a:off x="681202" y="4719547"/>
            <a:ext cx="5439989" cy="4467028"/>
          </a:xfrm>
          <a:noFill/>
        </p:spPr>
        <p:txBody>
          <a:bodyPr wrap="none" lIns="0" tIns="0" rIns="0" bIns="0" anchor="ctr"/>
          <a:lstStyle/>
          <a:p>
            <a:pPr eaLnBrk="1" hangingPunct="1"/>
            <a:endParaRPr lang="ja-JP" altLang="ja-JP" dirty="0">
              <a:ea typeface="ＭＳ Ｐゴシック" pitchFamily="50" charset="-128"/>
            </a:endParaRPr>
          </a:p>
        </p:txBody>
      </p:sp>
    </p:spTree>
    <p:extLst>
      <p:ext uri="{BB962C8B-B14F-4D97-AF65-F5344CB8AC3E}">
        <p14:creationId xmlns:p14="http://schemas.microsoft.com/office/powerpoint/2010/main" val="2210757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eaLnBrk="0" hangingPunct="0">
              <a:defRPr kumimoji="1" sz="2000">
                <a:solidFill>
                  <a:schemeClr val="tx1"/>
                </a:solidFill>
                <a:latin typeface="Arial" pitchFamily="34" charset="0"/>
                <a:ea typeface="ＭＳ Ｐゴシック" pitchFamily="50" charset="-128"/>
              </a:defRPr>
            </a:lvl1pPr>
            <a:lvl2pPr marL="747771" indent="-287604" eaLnBrk="0" hangingPunct="0">
              <a:defRPr kumimoji="1" sz="2000">
                <a:solidFill>
                  <a:schemeClr val="tx1"/>
                </a:solidFill>
                <a:latin typeface="Arial" pitchFamily="34" charset="0"/>
                <a:ea typeface="ＭＳ Ｐゴシック" pitchFamily="50" charset="-128"/>
              </a:defRPr>
            </a:lvl2pPr>
            <a:lvl3pPr marL="1150417" indent="-230083" eaLnBrk="0" hangingPunct="0">
              <a:defRPr kumimoji="1" sz="2000">
                <a:solidFill>
                  <a:schemeClr val="tx1"/>
                </a:solidFill>
                <a:latin typeface="Arial" pitchFamily="34" charset="0"/>
                <a:ea typeface="ＭＳ Ｐゴシック" pitchFamily="50" charset="-128"/>
              </a:defRPr>
            </a:lvl3pPr>
            <a:lvl4pPr marL="1610584" indent="-230083" eaLnBrk="0" hangingPunct="0">
              <a:defRPr kumimoji="1" sz="2000">
                <a:solidFill>
                  <a:schemeClr val="tx1"/>
                </a:solidFill>
                <a:latin typeface="Arial" pitchFamily="34" charset="0"/>
                <a:ea typeface="ＭＳ Ｐゴシック" pitchFamily="50" charset="-128"/>
              </a:defRPr>
            </a:lvl4pPr>
            <a:lvl5pPr marL="2070750" indent="-230083" eaLnBrk="0" hangingPunct="0">
              <a:defRPr kumimoji="1" sz="2000">
                <a:solidFill>
                  <a:schemeClr val="tx1"/>
                </a:solidFill>
                <a:latin typeface="Arial" pitchFamily="34" charset="0"/>
                <a:ea typeface="ＭＳ Ｐゴシック" pitchFamily="50" charset="-128"/>
              </a:defRPr>
            </a:lvl5pPr>
            <a:lvl6pPr marL="2530917" indent="-230083"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91084" indent="-230083"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51250" indent="-230083"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911417" indent="-230083"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marL="0" marR="0" lvl="0" indent="0" algn="r" defTabSz="456560" rtl="0" eaLnBrk="1" fontAlgn="auto" latinLnBrk="0" hangingPunct="1">
              <a:lnSpc>
                <a:spcPct val="100000"/>
              </a:lnSpc>
              <a:spcBef>
                <a:spcPts val="0"/>
              </a:spcBef>
              <a:spcAft>
                <a:spcPts val="0"/>
              </a:spcAft>
              <a:buClrTx/>
              <a:buSzTx/>
              <a:buFontTx/>
              <a:buNone/>
              <a:tabLst/>
              <a:defRPr/>
            </a:pPr>
            <a:fld id="{571C87F2-D970-4CF6-90B6-7FC87675E67C}" type="slidenum">
              <a:rPr kumimoji="1" lang="en-US" altLang="ja-JP"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rPr>
              <a:pPr marL="0" marR="0" lvl="0" indent="0" algn="r" defTabSz="456560" rtl="0" eaLnBrk="1" fontAlgn="auto" latinLnBrk="0" hangingPunct="1">
                <a:lnSpc>
                  <a:spcPct val="100000"/>
                </a:lnSpc>
                <a:spcBef>
                  <a:spcPts val="0"/>
                </a:spcBef>
                <a:spcAft>
                  <a:spcPts val="0"/>
                </a:spcAft>
                <a:buClrTx/>
                <a:buSzTx/>
                <a:buFontTx/>
                <a:buNone/>
                <a:tabLst/>
                <a:defRPr/>
              </a:pPr>
              <a:t>21</a:t>
            </a:fld>
            <a:endParaRPr kumimoji="1" lang="en-US" altLang="ja-JP"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90115" name="Rectangle 14"/>
          <p:cNvSpPr txBox="1">
            <a:spLocks noGrp="1" noChangeArrowheads="1"/>
          </p:cNvSpPr>
          <p:nvPr/>
        </p:nvSpPr>
        <p:spPr bwMode="auto">
          <a:xfrm>
            <a:off x="3847802" y="9430227"/>
            <a:ext cx="2937070" cy="48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425450" eaLnBrk="0" hangingPunct="0">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1pPr>
            <a:lvl2pPr marL="692150" indent="-266700" defTabSz="425450" eaLnBrk="0" hangingPunct="0">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2pPr>
            <a:lvl3pPr marL="1065213" indent="-212725" defTabSz="425450" eaLnBrk="0" hangingPunct="0">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3pPr>
            <a:lvl4pPr marL="1490663" indent="-212725" defTabSz="425450" eaLnBrk="0" hangingPunct="0">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4pPr>
            <a:lvl5pPr marL="1917700" indent="-214313" defTabSz="425450" eaLnBrk="0" hangingPunct="0">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5pPr>
            <a:lvl6pPr marL="2374900" indent="-214313" defTabSz="425450" eaLnBrk="0" fontAlgn="base" hangingPunct="0">
              <a:spcBef>
                <a:spcPct val="0"/>
              </a:spcBef>
              <a:spcAft>
                <a:spcPct val="0"/>
              </a:spcAft>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6pPr>
            <a:lvl7pPr marL="2832100" indent="-214313" defTabSz="425450" eaLnBrk="0" fontAlgn="base" hangingPunct="0">
              <a:spcBef>
                <a:spcPct val="0"/>
              </a:spcBef>
              <a:spcAft>
                <a:spcPct val="0"/>
              </a:spcAft>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7pPr>
            <a:lvl8pPr marL="3289300" indent="-214313" defTabSz="425450" eaLnBrk="0" fontAlgn="base" hangingPunct="0">
              <a:spcBef>
                <a:spcPct val="0"/>
              </a:spcBef>
              <a:spcAft>
                <a:spcPct val="0"/>
              </a:spcAft>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8pPr>
            <a:lvl9pPr marL="3746500" indent="-214313" defTabSz="425450" eaLnBrk="0" fontAlgn="base" hangingPunct="0">
              <a:spcBef>
                <a:spcPct val="0"/>
              </a:spcBef>
              <a:spcAft>
                <a:spcPct val="0"/>
              </a:spcAft>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9pPr>
          </a:lstStyle>
          <a:p>
            <a:pPr marL="0" marR="0" lvl="0" indent="0" algn="r" defTabSz="424854" rtl="0" eaLnBrk="1" fontAlgn="auto" latinLnBrk="0" hangingPunct="0">
              <a:lnSpc>
                <a:spcPct val="95000"/>
              </a:lnSpc>
              <a:spcBef>
                <a:spcPts val="0"/>
              </a:spcBef>
              <a:spcAft>
                <a:spcPts val="0"/>
              </a:spcAft>
              <a:buClrTx/>
              <a:buSzPct val="100000"/>
              <a:buFontTx/>
              <a:buNone/>
              <a:tabLst>
                <a:tab pos="0" algn="l"/>
                <a:tab pos="424854" algn="l"/>
                <a:tab pos="851295" algn="l"/>
                <a:tab pos="1276149" algn="l"/>
                <a:tab pos="1701003" algn="l"/>
                <a:tab pos="2127442" algn="l"/>
                <a:tab pos="2552297" algn="l"/>
                <a:tab pos="2978737" algn="l"/>
                <a:tab pos="3403591" algn="l"/>
                <a:tab pos="3828446" algn="l"/>
                <a:tab pos="4254885" algn="l"/>
                <a:tab pos="4679739" algn="l"/>
                <a:tab pos="5104594" algn="l"/>
                <a:tab pos="5531034" algn="l"/>
                <a:tab pos="5955888" algn="l"/>
                <a:tab pos="6380742" algn="l"/>
                <a:tab pos="6807182" algn="l"/>
                <a:tab pos="7232036" algn="l"/>
                <a:tab pos="7656890" algn="l"/>
                <a:tab pos="8083330" algn="l"/>
                <a:tab pos="8508185" algn="l"/>
              </a:tabLst>
              <a:defRPr/>
            </a:pPr>
            <a:fld id="{8BAF73E1-5549-4367-869A-3E98DF10F187}" type="slidenum">
              <a:rPr kumimoji="0" lang="en-US" altLang="ja-JP" sz="1300" b="0" i="0" u="none" strike="noStrike" kern="1200" cap="none" spc="0" normalizeH="0" baseline="0" noProof="0">
                <a:ln>
                  <a:noFill/>
                </a:ln>
                <a:solidFill>
                  <a:srgbClr val="000000"/>
                </a:solidFill>
                <a:effectLst/>
                <a:uLnTx/>
                <a:uFillTx/>
                <a:latin typeface="Times New Roman" pitchFamily="18" charset="0"/>
                <a:ea typeface="Microsoft YaHei" pitchFamily="34" charset="-122"/>
                <a:cs typeface="+mn-cs"/>
              </a:rPr>
              <a:pPr marL="0" marR="0" lvl="0" indent="0" algn="r" defTabSz="424854" rtl="0" eaLnBrk="1" fontAlgn="auto" latinLnBrk="0" hangingPunct="0">
                <a:lnSpc>
                  <a:spcPct val="95000"/>
                </a:lnSpc>
                <a:spcBef>
                  <a:spcPts val="0"/>
                </a:spcBef>
                <a:spcAft>
                  <a:spcPts val="0"/>
                </a:spcAft>
                <a:buClrTx/>
                <a:buSzPct val="100000"/>
                <a:buFontTx/>
                <a:buNone/>
                <a:tabLst>
                  <a:tab pos="0" algn="l"/>
                  <a:tab pos="424854" algn="l"/>
                  <a:tab pos="851295" algn="l"/>
                  <a:tab pos="1276149" algn="l"/>
                  <a:tab pos="1701003" algn="l"/>
                  <a:tab pos="2127442" algn="l"/>
                  <a:tab pos="2552297" algn="l"/>
                  <a:tab pos="2978737" algn="l"/>
                  <a:tab pos="3403591" algn="l"/>
                  <a:tab pos="3828446" algn="l"/>
                  <a:tab pos="4254885" algn="l"/>
                  <a:tab pos="4679739" algn="l"/>
                  <a:tab pos="5104594" algn="l"/>
                  <a:tab pos="5531034" algn="l"/>
                  <a:tab pos="5955888" algn="l"/>
                  <a:tab pos="6380742" algn="l"/>
                  <a:tab pos="6807182" algn="l"/>
                  <a:tab pos="7232036" algn="l"/>
                  <a:tab pos="7656890" algn="l"/>
                  <a:tab pos="8083330" algn="l"/>
                  <a:tab pos="8508185" algn="l"/>
                </a:tabLst>
                <a:defRPr/>
              </a:pPr>
              <a:t>21</a:t>
            </a:fld>
            <a:endParaRPr kumimoji="0" lang="en-US" altLang="ja-JP" sz="1300" b="0" i="0" u="none" strike="noStrike" kern="1200" cap="none" spc="0" normalizeH="0" baseline="0" noProof="0">
              <a:ln>
                <a:noFill/>
              </a:ln>
              <a:solidFill>
                <a:srgbClr val="000000"/>
              </a:solidFill>
              <a:effectLst/>
              <a:uLnTx/>
              <a:uFillTx/>
              <a:latin typeface="Times New Roman" pitchFamily="18" charset="0"/>
              <a:ea typeface="Microsoft YaHei" pitchFamily="34" charset="-122"/>
              <a:cs typeface="+mn-cs"/>
            </a:endParaRPr>
          </a:p>
        </p:txBody>
      </p:sp>
      <p:sp>
        <p:nvSpPr>
          <p:cNvPr id="90116" name="Rectangle 1"/>
          <p:cNvSpPr>
            <a:spLocks noGrp="1" noRot="1" noChangeAspect="1" noChangeArrowheads="1" noTextEdit="1"/>
          </p:cNvSpPr>
          <p:nvPr>
            <p:ph type="sldImg"/>
          </p:nvPr>
        </p:nvSpPr>
        <p:spPr>
          <a:xfrm>
            <a:off x="917575" y="742950"/>
            <a:ext cx="4964113" cy="3722688"/>
          </a:xfrm>
          <a:solidFill>
            <a:srgbClr val="FFFFFF"/>
          </a:solidFill>
          <a:ln/>
        </p:spPr>
      </p:sp>
      <p:sp>
        <p:nvSpPr>
          <p:cNvPr id="90117" name="Rectangle 2"/>
          <p:cNvSpPr>
            <a:spLocks noGrp="1" noChangeArrowheads="1"/>
          </p:cNvSpPr>
          <p:nvPr>
            <p:ph type="body" idx="1"/>
          </p:nvPr>
        </p:nvSpPr>
        <p:spPr>
          <a:xfrm>
            <a:off x="680249" y="4713518"/>
            <a:ext cx="5438780" cy="4469301"/>
          </a:xfrm>
          <a:noFill/>
        </p:spPr>
        <p:txBody>
          <a:bodyPr wrap="none" lIns="0" tIns="0" rIns="0" bIns="0" anchor="ctr"/>
          <a:lstStyle/>
          <a:p>
            <a:pPr eaLnBrk="1" hangingPunct="1"/>
            <a:endParaRPr lang="ja-JP" altLang="ja-JP">
              <a:ea typeface="ＭＳ Ｐゴシック" pitchFamily="50" charset="-128"/>
            </a:endParaRPr>
          </a:p>
        </p:txBody>
      </p:sp>
    </p:spTree>
    <p:extLst>
      <p:ext uri="{BB962C8B-B14F-4D97-AF65-F5344CB8AC3E}">
        <p14:creationId xmlns:p14="http://schemas.microsoft.com/office/powerpoint/2010/main" val="1166608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SQCD VI    |     (Nanjing University)   |    May 15, 2024      |    P.L. Cole</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A649716-626B-954A-A6A7-335FC600AF5F}" type="slidenum">
              <a:rPr lang="en-US" altLang="en-US"/>
              <a:pPr>
                <a:defRPr/>
              </a:pPr>
              <a:t>‹#›</a:t>
            </a:fld>
            <a:endParaRPr lang="en-US" altLang="en-US"/>
          </a:p>
        </p:txBody>
      </p:sp>
    </p:spTree>
    <p:extLst>
      <p:ext uri="{BB962C8B-B14F-4D97-AF65-F5344CB8AC3E}">
        <p14:creationId xmlns:p14="http://schemas.microsoft.com/office/powerpoint/2010/main" val="545570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SQCD VI    |     (Nanjing University)   |    May 15, 2024      |    P.L. Cole</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60B860B-A18D-1446-ABE3-CB71DC376A60}" type="slidenum">
              <a:rPr lang="en-US" altLang="en-US"/>
              <a:pPr>
                <a:defRPr/>
              </a:pPr>
              <a:t>‹#›</a:t>
            </a:fld>
            <a:endParaRPr lang="en-US" altLang="en-US"/>
          </a:p>
        </p:txBody>
      </p:sp>
    </p:spTree>
    <p:extLst>
      <p:ext uri="{BB962C8B-B14F-4D97-AF65-F5344CB8AC3E}">
        <p14:creationId xmlns:p14="http://schemas.microsoft.com/office/powerpoint/2010/main" val="403304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SQCD VI    |     (Nanjing University)   |    May 15, 2024      |    P.L. Cole</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263B89B-B795-D541-9450-B058003E5545}" type="slidenum">
              <a:rPr lang="en-US" altLang="en-US"/>
              <a:pPr>
                <a:defRPr/>
              </a:pPr>
              <a:t>‹#›</a:t>
            </a:fld>
            <a:endParaRPr lang="en-US" altLang="en-US"/>
          </a:p>
        </p:txBody>
      </p:sp>
    </p:spTree>
    <p:extLst>
      <p:ext uri="{BB962C8B-B14F-4D97-AF65-F5344CB8AC3E}">
        <p14:creationId xmlns:p14="http://schemas.microsoft.com/office/powerpoint/2010/main" val="887434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4200"/>
              <a:t>Title Text</a:t>
            </a:r>
          </a:p>
        </p:txBody>
      </p:sp>
      <p:sp>
        <p:nvSpPr>
          <p:cNvPr id="19" name="Shape 19"/>
          <p:cNvSpPr>
            <a:spLocks noGrp="1"/>
          </p:cNvSpPr>
          <p:nvPr>
            <p:ph type="body" idx="1"/>
          </p:nvPr>
        </p:nvSpPr>
        <p:spPr>
          <a:prstGeom prst="rect">
            <a:avLst/>
          </a:prstGeom>
        </p:spPr>
        <p:txBody>
          <a:bodyPr/>
          <a:lstStyle/>
          <a:p>
            <a:pPr lvl="0">
              <a:defRPr sz="1800"/>
            </a:pPr>
            <a:r>
              <a:rPr sz="1875"/>
              <a:t>Body Level One</a:t>
            </a:r>
          </a:p>
          <a:p>
            <a:pPr lvl="1">
              <a:defRPr sz="1800"/>
            </a:pPr>
            <a:r>
              <a:rPr sz="1875"/>
              <a:t>Body Level Two</a:t>
            </a:r>
          </a:p>
          <a:p>
            <a:pPr lvl="2">
              <a:defRPr sz="1800"/>
            </a:pPr>
            <a:r>
              <a:rPr sz="1875"/>
              <a:t>Body Level Three</a:t>
            </a:r>
          </a:p>
          <a:p>
            <a:pPr lvl="3">
              <a:defRPr sz="1800"/>
            </a:pPr>
            <a:r>
              <a:rPr sz="1875"/>
              <a:t>Body Level Four</a:t>
            </a:r>
          </a:p>
          <a:p>
            <a:pPr lvl="4">
              <a:defRPr sz="1800"/>
            </a:pPr>
            <a:r>
              <a:rPr sz="1875"/>
              <a:t>Body Level Five</a:t>
            </a:r>
          </a:p>
        </p:txBody>
      </p:sp>
    </p:spTree>
    <p:extLst>
      <p:ext uri="{BB962C8B-B14F-4D97-AF65-F5344CB8AC3E}">
        <p14:creationId xmlns:p14="http://schemas.microsoft.com/office/powerpoint/2010/main" val="384396178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SQCD VI    |     (Nanjing University)   |    May 15, 2024      |    P.L. Cole</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B7CE779-21FB-D348-B8EA-3C752F0DE6DE}" type="slidenum">
              <a:rPr lang="en-US" altLang="en-US"/>
              <a:pPr>
                <a:defRPr/>
              </a:pPr>
              <a:t>‹#›</a:t>
            </a:fld>
            <a:endParaRPr lang="en-US" altLang="en-US"/>
          </a:p>
        </p:txBody>
      </p:sp>
    </p:spTree>
    <p:extLst>
      <p:ext uri="{BB962C8B-B14F-4D97-AF65-F5344CB8AC3E}">
        <p14:creationId xmlns:p14="http://schemas.microsoft.com/office/powerpoint/2010/main" val="1799351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SQCD VI    |     (Nanjing University)   |    May 15, 2024      |    P.L. Cole</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E02EFF5-3144-A149-AF3A-89A507F0F704}" type="slidenum">
              <a:rPr lang="en-US" altLang="en-US"/>
              <a:pPr>
                <a:defRPr/>
              </a:pPr>
              <a:t>‹#›</a:t>
            </a:fld>
            <a:endParaRPr lang="en-US" altLang="en-US"/>
          </a:p>
        </p:txBody>
      </p:sp>
    </p:spTree>
    <p:extLst>
      <p:ext uri="{BB962C8B-B14F-4D97-AF65-F5344CB8AC3E}">
        <p14:creationId xmlns:p14="http://schemas.microsoft.com/office/powerpoint/2010/main" val="837220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SQCD VI    |     (Nanjing University)   |    May 15, 2024      |    P.L. Cole</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8D7424C-D430-F24C-918E-90E68E637A2E}" type="slidenum">
              <a:rPr lang="en-US" altLang="en-US"/>
              <a:pPr>
                <a:defRPr/>
              </a:pPr>
              <a:t>‹#›</a:t>
            </a:fld>
            <a:endParaRPr lang="en-US" altLang="en-US"/>
          </a:p>
        </p:txBody>
      </p:sp>
    </p:spTree>
    <p:extLst>
      <p:ext uri="{BB962C8B-B14F-4D97-AF65-F5344CB8AC3E}">
        <p14:creationId xmlns:p14="http://schemas.microsoft.com/office/powerpoint/2010/main" val="856760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SQCD VI    |     (Nanjing University)   |    May 15, 2024      |    P.L. Cole</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56830E53-19F6-464D-905F-A3DC9230E6B7}" type="slidenum">
              <a:rPr lang="en-US" altLang="en-US"/>
              <a:pPr>
                <a:defRPr/>
              </a:pPr>
              <a:t>‹#›</a:t>
            </a:fld>
            <a:endParaRPr lang="en-US" altLang="en-US"/>
          </a:p>
        </p:txBody>
      </p:sp>
    </p:spTree>
    <p:extLst>
      <p:ext uri="{BB962C8B-B14F-4D97-AF65-F5344CB8AC3E}">
        <p14:creationId xmlns:p14="http://schemas.microsoft.com/office/powerpoint/2010/main" val="699265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SQCD VI    |     (Nanjing University)   |    May 15, 2024      |    P.L. Cole</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AEA58902-6C46-594C-9E4C-1E51A66FAC86}" type="slidenum">
              <a:rPr lang="en-US" altLang="en-US"/>
              <a:pPr>
                <a:defRPr/>
              </a:pPr>
              <a:t>‹#›</a:t>
            </a:fld>
            <a:endParaRPr lang="en-US" altLang="en-US"/>
          </a:p>
        </p:txBody>
      </p:sp>
    </p:spTree>
    <p:extLst>
      <p:ext uri="{BB962C8B-B14F-4D97-AF65-F5344CB8AC3E}">
        <p14:creationId xmlns:p14="http://schemas.microsoft.com/office/powerpoint/2010/main" val="1522708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a:t>SQCD VI    |     (Nanjing University)   |    May 15, 2024      |    P.L. Cole</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33386914-9120-D54D-A0BF-EF4C0751C264}" type="slidenum">
              <a:rPr lang="en-US" altLang="en-US"/>
              <a:pPr>
                <a:defRPr/>
              </a:pPr>
              <a:t>‹#›</a:t>
            </a:fld>
            <a:endParaRPr lang="en-US" altLang="en-US"/>
          </a:p>
        </p:txBody>
      </p:sp>
    </p:spTree>
    <p:extLst>
      <p:ext uri="{BB962C8B-B14F-4D97-AF65-F5344CB8AC3E}">
        <p14:creationId xmlns:p14="http://schemas.microsoft.com/office/powerpoint/2010/main" val="59861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SQCD VI    |     (Nanjing University)   |    May 15, 2024      |    P.L. Cole</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9AFF7295-B95A-F24B-BC0F-241FC0B96124}" type="slidenum">
              <a:rPr lang="en-US" altLang="en-US"/>
              <a:pPr>
                <a:defRPr/>
              </a:pPr>
              <a:t>‹#›</a:t>
            </a:fld>
            <a:endParaRPr lang="en-US" altLang="en-US"/>
          </a:p>
        </p:txBody>
      </p:sp>
    </p:spTree>
    <p:extLst>
      <p:ext uri="{BB962C8B-B14F-4D97-AF65-F5344CB8AC3E}">
        <p14:creationId xmlns:p14="http://schemas.microsoft.com/office/powerpoint/2010/main" val="2145608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SQCD VI    |     (Nanjing University)   |    May 15, 2024      |    P.L. Cole</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3C5D4F47-C094-C447-881E-1C420C2A8931}" type="slidenum">
              <a:rPr lang="en-US" altLang="en-US"/>
              <a:pPr>
                <a:defRPr/>
              </a:pPr>
              <a:t>‹#›</a:t>
            </a:fld>
            <a:endParaRPr lang="en-US" altLang="en-US"/>
          </a:p>
        </p:txBody>
      </p:sp>
    </p:spTree>
    <p:extLst>
      <p:ext uri="{BB962C8B-B14F-4D97-AF65-F5344CB8AC3E}">
        <p14:creationId xmlns:p14="http://schemas.microsoft.com/office/powerpoint/2010/main" val="704054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a:spLocks noChangeArrowheads="1"/>
          </p:cNvSpPr>
          <p:nvPr userDrawn="1"/>
        </p:nvSpPr>
        <p:spPr bwMode="auto">
          <a:xfrm>
            <a:off x="0" y="6496050"/>
            <a:ext cx="9144000" cy="365125"/>
          </a:xfrm>
          <a:prstGeom prst="rect">
            <a:avLst/>
          </a:prstGeom>
          <a:blipFill dpi="0" rotWithShape="1">
            <a:blip r:embed="rId14"/>
            <a:srcRect/>
            <a:tile tx="0" ty="0" sx="100000" sy="100000" flip="none" algn="tl"/>
          </a:blipFill>
          <a:ln w="9525">
            <a:solidFill>
              <a:srgbClr val="4A7EBB"/>
            </a:solidFill>
            <a:miter lim="800000"/>
            <a:headEnd/>
            <a:tailEnd/>
          </a:ln>
          <a:effectLst>
            <a:outerShdw blurRad="50800" dist="38100" dir="17099994" rotWithShape="0">
              <a:srgbClr val="C6D9F1">
                <a:alpha val="42998"/>
              </a:srgbClr>
            </a:outerShdw>
          </a:effectLst>
        </p:spPr>
        <p:txBody>
          <a:bodyPr anchor="ct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en-US" altLang="en-US" sz="1800">
              <a:solidFill>
                <a:srgbClr val="FFFFFF"/>
              </a:solidFill>
              <a:cs typeface="+mn-cs"/>
            </a:endParaRPr>
          </a:p>
        </p:txBody>
      </p:sp>
      <p:sp>
        <p:nvSpPr>
          <p:cNvPr id="1027" name="Title Placeholder 1"/>
          <p:cNvSpPr>
            <a:spLocks noGrp="1"/>
          </p:cNvSpPr>
          <p:nvPr>
            <p:ph type="title"/>
          </p:nvPr>
        </p:nvSpPr>
        <p:spPr bwMode="auto">
          <a:xfrm>
            <a:off x="457200" y="-30163"/>
            <a:ext cx="8229600" cy="84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4706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rgbClr val="000090"/>
                </a:solidFill>
                <a:latin typeface="+mn-lt"/>
                <a:ea typeface="+mn-ea"/>
                <a:cs typeface="+mn-cs"/>
              </a:defRPr>
            </a:lvl1pPr>
          </a:lstStyle>
          <a:p>
            <a:pPr>
              <a:defRPr/>
            </a:pPr>
            <a:r>
              <a:rPr lang="en-US"/>
              <a:t>November 16, 2016</a:t>
            </a:r>
            <a:endParaRPr lang="en-US" dirty="0"/>
          </a:p>
        </p:txBody>
      </p:sp>
      <p:sp>
        <p:nvSpPr>
          <p:cNvPr id="5" name="Footer Placeholder 4"/>
          <p:cNvSpPr>
            <a:spLocks noGrp="1"/>
          </p:cNvSpPr>
          <p:nvPr>
            <p:ph type="ftr" sz="quarter" idx="3"/>
          </p:nvPr>
        </p:nvSpPr>
        <p:spPr>
          <a:xfrm>
            <a:off x="2590800" y="6470650"/>
            <a:ext cx="39624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000090"/>
                </a:solidFill>
                <a:latin typeface="+mn-lt"/>
                <a:ea typeface="+mn-ea"/>
                <a:cs typeface="+mn-cs"/>
              </a:defRPr>
            </a:lvl1pPr>
          </a:lstStyle>
          <a:p>
            <a:pPr>
              <a:defRPr/>
            </a:pPr>
            <a:r>
              <a:rPr lang="en-US"/>
              <a:t>SQCD VI    |     (Nanjing University)   |    May 15, 2024      |    P.L. Cole</a:t>
            </a:r>
            <a:endParaRPr lang="en-US" dirty="0"/>
          </a:p>
        </p:txBody>
      </p:sp>
      <p:sp>
        <p:nvSpPr>
          <p:cNvPr id="6" name="Slide Number Placeholder 5"/>
          <p:cNvSpPr>
            <a:spLocks noGrp="1"/>
          </p:cNvSpPr>
          <p:nvPr>
            <p:ph type="sldNum" sz="quarter" idx="4"/>
          </p:nvPr>
        </p:nvSpPr>
        <p:spPr>
          <a:xfrm>
            <a:off x="6553200" y="64706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000090"/>
                </a:solidFill>
                <a:cs typeface="+mn-cs"/>
              </a:defRPr>
            </a:lvl1pPr>
          </a:lstStyle>
          <a:p>
            <a:pPr>
              <a:defRPr/>
            </a:pPr>
            <a:fld id="{00D4033F-A439-CA4A-9752-128010E3D26B}" type="slidenum">
              <a:rPr lang="en-US" altLang="en-US"/>
              <a:pPr>
                <a:defRPr/>
              </a:pPr>
              <a:t>‹#›</a:t>
            </a:fld>
            <a:endParaRPr lang="en-US" altLang="en-US"/>
          </a:p>
        </p:txBody>
      </p:sp>
      <p:cxnSp>
        <p:nvCxnSpPr>
          <p:cNvPr id="8" name="Straight Connector 7"/>
          <p:cNvCxnSpPr>
            <a:cxnSpLocks noChangeShapeType="1"/>
          </p:cNvCxnSpPr>
          <p:nvPr userDrawn="1"/>
        </p:nvCxnSpPr>
        <p:spPr bwMode="auto">
          <a:xfrm>
            <a:off x="203200" y="812800"/>
            <a:ext cx="8940800" cy="1588"/>
          </a:xfrm>
          <a:prstGeom prst="line">
            <a:avLst/>
          </a:prstGeom>
          <a:noFill/>
          <a:ln w="38100">
            <a:solidFill>
              <a:schemeClr val="tx1"/>
            </a:solidFill>
            <a:round/>
            <a:headEnd/>
            <a:tailEnd/>
          </a:ln>
          <a:effectLst>
            <a:outerShdw blurRad="40005" dist="32639"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 name="Straight Connector 11"/>
          <p:cNvCxnSpPr>
            <a:cxnSpLocks noChangeShapeType="1"/>
          </p:cNvCxnSpPr>
          <p:nvPr userDrawn="1"/>
        </p:nvCxnSpPr>
        <p:spPr bwMode="auto">
          <a:xfrm>
            <a:off x="0" y="787400"/>
            <a:ext cx="8953500" cy="1588"/>
          </a:xfrm>
          <a:prstGeom prst="line">
            <a:avLst/>
          </a:prstGeom>
          <a:noFill/>
          <a:ln w="25400">
            <a:solidFill>
              <a:schemeClr val="accent2"/>
            </a:solidFill>
            <a:round/>
            <a:headEnd/>
            <a:tailEnd/>
          </a:ln>
          <a:effectLst>
            <a:outerShdw blurRad="50800" dist="38100" dir="2700000" algn="br" rotWithShape="0">
              <a:srgbClr val="000000">
                <a:alpha val="42998"/>
              </a:srgbClr>
            </a:outerShdw>
          </a:effectLst>
          <a:extLst>
            <a:ext uri="{909E8E84-426E-40DD-AFC4-6F175D3DCCD1}">
              <a14:hiddenFill xmlns:a14="http://schemas.microsoft.com/office/drawing/2010/main">
                <a:noFill/>
              </a14:hiddenFill>
            </a:ext>
          </a:extLst>
        </p:spPr>
      </p:cxnSp>
      <p:cxnSp>
        <p:nvCxnSpPr>
          <p:cNvPr id="15" name="Straight Connector 14"/>
          <p:cNvCxnSpPr>
            <a:cxnSpLocks noChangeShapeType="1"/>
          </p:cNvCxnSpPr>
          <p:nvPr userDrawn="1"/>
        </p:nvCxnSpPr>
        <p:spPr bwMode="auto">
          <a:xfrm>
            <a:off x="-25400" y="6469063"/>
            <a:ext cx="9182100" cy="1587"/>
          </a:xfrm>
          <a:prstGeom prst="line">
            <a:avLst/>
          </a:prstGeom>
          <a:noFill/>
          <a:ln w="19050">
            <a:solidFill>
              <a:srgbClr val="008000"/>
            </a:solidFill>
            <a:round/>
            <a:headEnd/>
            <a:tailEnd/>
          </a:ln>
          <a:effectLst>
            <a:outerShdw blurRad="40005" dist="19939" dir="5400000" rotWithShape="0">
              <a:srgbClr val="000000">
                <a:alpha val="37999"/>
              </a:srgbClr>
            </a:outerShdw>
          </a:effectLst>
          <a:extLst>
            <a:ext uri="{909E8E84-426E-40DD-AFC4-6F175D3DCCD1}">
              <a14:hiddenFill xmlns:a14="http://schemas.microsoft.com/office/drawing/2010/main">
                <a:noFill/>
              </a14:hiddenFill>
            </a:ext>
          </a:extLst>
        </p:spPr>
      </p:cxnSp>
      <p:sp>
        <p:nvSpPr>
          <p:cNvPr id="16" name="Rectangle 15"/>
          <p:cNvSpPr/>
          <p:nvPr userDrawn="1"/>
        </p:nvSpPr>
        <p:spPr>
          <a:xfrm>
            <a:off x="0" y="-30162"/>
            <a:ext cx="9144000" cy="817562"/>
          </a:xfrm>
          <a:prstGeom prst="rect">
            <a:avLst/>
          </a:prstGeom>
          <a:blipFill rotWithShape="1">
            <a:blip r:embed="rId14"/>
            <a:tile tx="0" ty="0" sx="100000" sy="100000" flip="none" algn="tl"/>
          </a:blipFill>
          <a:effectLst>
            <a:glow>
              <a:schemeClr val="tx2">
                <a:lumMod val="20000"/>
                <a:lumOff val="80000"/>
              </a:schemeClr>
            </a:glow>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 id="2147484075" r:id="rId12"/>
  </p:sldLayoutIdLst>
  <p:hf sldNum="0" hd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ＭＳ Ｐゴシック" charset="-128"/>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ＭＳ Ｐゴシック"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ＭＳ Ｐゴシック" charset="-128"/>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ＭＳ Ｐゴシック"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www.google.com/url?sa=i&amp;rct=j&amp;q=&amp;esrc=s&amp;source=images&amp;cd=&amp;ved=2ahUKEwig6afsn-7bAhVJ6RQKHc8lCYsQjRx6BAgBEAU&amp;url=https://seeklogo.com/vector-logo/322537/lamar&amp;psig=AOvVaw35ehjKRpugmeZvGNSVpvQ9&amp;ust=1529996651160465" TargetMode="Externa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hyperlink" Target="https://www.google.com/url?sa=i&amp;rct=j&amp;q=&amp;esrc=s&amp;source=images&amp;cd=&amp;ved=2ahUKEwig6afsn-7bAhVJ6RQKHc8lCYsQjRx6BAgBEAU&amp;url=https://seeklogo.com/vector-logo/322537/lamar&amp;psig=AOvVaw35ehjKRpugmeZvGNSVpvQ9&amp;ust=1529996651160465"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7.wmf"/><Relationship Id="rId4" Type="http://schemas.openxmlformats.org/officeDocument/2006/relationships/image" Target="../media/image26.w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wmf"/><Relationship Id="rId1" Type="http://schemas.openxmlformats.org/officeDocument/2006/relationships/slideLayout" Target="../slideLayouts/slideLayout2.xml"/><Relationship Id="rId4" Type="http://schemas.openxmlformats.org/officeDocument/2006/relationships/image" Target="../media/image38.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hyperlink" Target="https://edition.pagesuite-professional.co.uk/html5/reader/production/default.aspx?pnum=58&amp;edid=e3d49584-51a4-4ec2-a99d-98a0800a4de7&amp;isshared=true" TargetMode="External"/><Relationship Id="rId4" Type="http://schemas.openxmlformats.org/officeDocument/2006/relationships/hyperlink" Target="https://edition.pagesuite-professional.co.uk/html5/reader/production/default.aspx?pubname=&amp;edid=6108ef60-4b60-484a-ae03-50ac2f9f68c9&amp;pnum=278"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edition.pagesuite.com/html5/reader/production/default.aspx?pubname=&amp;edid=34216959-80ec-4ce6-af9a-b90be9d71c84&amp;pnum=288" TargetMode="Externa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edition.pagesuite.com/html5/reader/production/default.aspx?pubname=&amp;edid=34216959-80ec-4ce6-af9a-b90be9d71c84&amp;pnum=288" TargetMode="Externa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image" Target="../media/image5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2.xml"/><Relationship Id="rId4" Type="http://schemas.openxmlformats.org/officeDocument/2006/relationships/image" Target="../media/image68.emf"/></Relationships>
</file>

<file path=ppt/slides/_rels/slide51.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2.xml"/><Relationship Id="rId4" Type="http://schemas.openxmlformats.org/officeDocument/2006/relationships/image" Target="../media/image71.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emf"/><Relationship Id="rId7" Type="http://schemas.openxmlformats.org/officeDocument/2006/relationships/image" Target="../media/image76.png"/><Relationship Id="rId2" Type="http://schemas.openxmlformats.org/officeDocument/2006/relationships/image" Target="../media/image72.emf"/><Relationship Id="rId1" Type="http://schemas.openxmlformats.org/officeDocument/2006/relationships/slideLayout" Target="../slideLayouts/slideLayout2.xml"/><Relationship Id="rId6" Type="http://schemas.openxmlformats.org/officeDocument/2006/relationships/image" Target="../media/image76.emf"/><Relationship Id="rId5" Type="http://schemas.openxmlformats.org/officeDocument/2006/relationships/image" Target="../media/image75.emf"/><Relationship Id="rId4" Type="http://schemas.openxmlformats.org/officeDocument/2006/relationships/image" Target="../media/image74.emf"/><Relationship Id="rId9" Type="http://schemas.openxmlformats.org/officeDocument/2006/relationships/image" Target="../media/image78.png"/></Relationships>
</file>

<file path=ppt/slides/_rels/slide54.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 Box 4"/>
          <p:cNvSpPr txBox="1">
            <a:spLocks noChangeArrowheads="1"/>
          </p:cNvSpPr>
          <p:nvPr/>
        </p:nvSpPr>
        <p:spPr bwMode="auto">
          <a:xfrm>
            <a:off x="7706276" y="5426666"/>
            <a:ext cx="1337235"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buNone/>
            </a:pPr>
            <a:r>
              <a:rPr lang="en-US" sz="1600" b="1" dirty="0"/>
              <a:t>PHY-2012826</a:t>
            </a:r>
          </a:p>
          <a:p>
            <a:pPr>
              <a:buNone/>
            </a:pPr>
            <a:r>
              <a:rPr lang="en-US" sz="1600" b="1" dirty="0"/>
              <a:t>PHY-2310034</a:t>
            </a:r>
            <a:endParaRPr lang="uk-UA" sz="1600" b="1" dirty="0"/>
          </a:p>
        </p:txBody>
      </p:sp>
      <p:sp>
        <p:nvSpPr>
          <p:cNvPr id="4098" name="Rectangle 6"/>
          <p:cNvSpPr>
            <a:spLocks noChangeArrowheads="1"/>
          </p:cNvSpPr>
          <p:nvPr/>
        </p:nvSpPr>
        <p:spPr bwMode="auto">
          <a:xfrm>
            <a:off x="0" y="6516247"/>
            <a:ext cx="3332480" cy="369332"/>
          </a:xfrm>
          <a:prstGeom prst="rect">
            <a:avLst/>
          </a:prstGeom>
          <a:solidFill>
            <a:srgbClr val="FFBF16"/>
          </a:solidFill>
          <a:ln>
            <a:solidFill>
              <a:schemeClr val="tx1"/>
            </a:solidFill>
          </a:ln>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ctr" eaLnBrk="1" hangingPunct="1">
              <a:spcBef>
                <a:spcPct val="0"/>
              </a:spcBef>
              <a:buFontTx/>
              <a:buNone/>
            </a:pPr>
            <a:r>
              <a:rPr lang="en-US" altLang="en-US" sz="1800" dirty="0">
                <a:solidFill>
                  <a:schemeClr val="tx2"/>
                </a:solidFill>
              </a:rPr>
              <a:t>Philip Cole</a:t>
            </a:r>
            <a:r>
              <a:rPr lang="en-US" altLang="en-US" sz="1800" dirty="0">
                <a:solidFill>
                  <a:srgbClr val="FF0000"/>
                </a:solidFill>
              </a:rPr>
              <a:t>          </a:t>
            </a:r>
            <a:r>
              <a:rPr lang="en-US" altLang="en-US" sz="1800" dirty="0">
                <a:solidFill>
                  <a:schemeClr val="tx2"/>
                </a:solidFill>
              </a:rPr>
              <a:t>Lamar University</a:t>
            </a:r>
          </a:p>
        </p:txBody>
      </p:sp>
      <p:sp>
        <p:nvSpPr>
          <p:cNvPr id="9230" name="Rectangle 14"/>
          <p:cNvSpPr>
            <a:spLocks noChangeArrowheads="1"/>
          </p:cNvSpPr>
          <p:nvPr/>
        </p:nvSpPr>
        <p:spPr bwMode="auto">
          <a:xfrm>
            <a:off x="3124200" y="3352800"/>
            <a:ext cx="4375150" cy="366713"/>
          </a:xfrm>
          <a:prstGeom prst="rect">
            <a:avLst/>
          </a:prstGeom>
          <a:noFill/>
          <a:ln w="9525">
            <a:noFill/>
            <a:miter lim="800000"/>
            <a:headEnd/>
            <a:tailEnd/>
          </a:ln>
          <a:effectLst/>
        </p:spPr>
        <p:txBody>
          <a:bodyPr>
            <a:spAutoFit/>
          </a:bodyPr>
          <a:lstStyle/>
          <a:p>
            <a:pPr eaLnBrk="1" hangingPunct="1">
              <a:defRPr/>
            </a:pPr>
            <a:endParaRPr lang="en-US" b="1" dirty="0">
              <a:solidFill>
                <a:srgbClr val="00CC00"/>
              </a:solidFill>
              <a:effectLst>
                <a:outerShdw blurRad="38100" dist="38100" dir="2700000" algn="tl">
                  <a:srgbClr val="DDDDDD"/>
                </a:outerShdw>
              </a:effectLst>
              <a:ea typeface="ＭＳ Ｐゴシック" charset="0"/>
              <a:cs typeface="ＭＳ Ｐゴシック" charset="0"/>
            </a:endParaRPr>
          </a:p>
        </p:txBody>
      </p:sp>
      <p:sp>
        <p:nvSpPr>
          <p:cNvPr id="15374" name="Rectangle 2"/>
          <p:cNvSpPr>
            <a:spLocks noChangeArrowheads="1"/>
          </p:cNvSpPr>
          <p:nvPr/>
        </p:nvSpPr>
        <p:spPr bwMode="auto">
          <a:xfrm>
            <a:off x="0" y="43374"/>
            <a:ext cx="9153937" cy="1723549"/>
          </a:xfrm>
          <a:prstGeom prst="rect">
            <a:avLst/>
          </a:prstGeom>
          <a:gradFill flip="none" rotWithShape="1">
            <a:gsLst>
              <a:gs pos="0">
                <a:srgbClr val="FFBF16">
                  <a:shade val="30000"/>
                  <a:satMod val="115000"/>
                  <a:lumMod val="97000"/>
                  <a:lumOff val="3000"/>
                </a:srgbClr>
              </a:gs>
              <a:gs pos="15000">
                <a:srgbClr val="FFBF16">
                  <a:shade val="67500"/>
                  <a:satMod val="115000"/>
                </a:srgbClr>
              </a:gs>
              <a:gs pos="100000">
                <a:srgbClr val="FFBF16">
                  <a:shade val="100000"/>
                  <a:satMod val="115000"/>
                </a:srgbClr>
              </a:gs>
            </a:gsLst>
            <a:lin ang="16200000" scaled="1"/>
            <a:tileRect/>
          </a:gradFill>
          <a:ln w="57150" cmpd="dbl">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bevel/>
            <a:headEnd/>
            <a:tailEnd/>
          </a:ln>
          <a:effectLst>
            <a:glow rad="101600">
              <a:schemeClr val="accent2">
                <a:satMod val="175000"/>
                <a:alpha val="40000"/>
              </a:schemeClr>
            </a:glow>
            <a:outerShdw blurRad="419100" dist="50800" dir="5400000" algn="ctr" rotWithShape="0">
              <a:srgbClr val="000000">
                <a:alpha val="43137"/>
              </a:srgbClr>
            </a:outerShdw>
          </a:effectLst>
          <a:scene3d>
            <a:camera prst="orthographicFront"/>
            <a:lightRig rig="threePt" dir="t"/>
          </a:scene3d>
          <a:sp3d>
            <a:bevelT prst="relaxedInset"/>
          </a:sp3d>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ts val="0"/>
              </a:spcBef>
              <a:buNone/>
            </a:pPr>
            <a:r>
              <a:rPr kumimoji="0" lang="en-US" sz="5400" b="1" i="0" u="sng"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charset="0"/>
                <a:ea typeface="ＭＳ Ｐゴシック" charset="-128"/>
              </a:rPr>
              <a:t>New Tools</a:t>
            </a:r>
            <a:r>
              <a:rPr kumimoji="0" lang="en-US" sz="48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charset="0"/>
                <a:ea typeface="ＭＳ Ｐゴシック" charset="-128"/>
              </a:rPr>
              <a:t> to Probe the</a:t>
            </a:r>
          </a:p>
          <a:p>
            <a:pPr algn="ctr">
              <a:spcBef>
                <a:spcPts val="0"/>
              </a:spcBef>
              <a:buNone/>
            </a:pPr>
            <a:r>
              <a:rPr kumimoji="0" lang="en-US" sz="48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charset="0"/>
                <a:ea typeface="ＭＳ Ｐゴシック" charset="-128"/>
              </a:rPr>
              <a:t>Structure of Baryon Resonances</a:t>
            </a:r>
            <a:endParaRPr lang="en-US" sz="4800" b="1" dirty="0"/>
          </a:p>
          <a:p>
            <a:pPr algn="ctr" eaLnBrk="1" hangingPunct="1">
              <a:spcBef>
                <a:spcPct val="0"/>
              </a:spcBef>
              <a:buFontTx/>
              <a:buNone/>
              <a:defRPr/>
            </a:pPr>
            <a:endParaRPr lang="en-US" sz="400" b="1" dirty="0">
              <a:ln w="22225">
                <a:solidFill>
                  <a:schemeClr val="accent2"/>
                </a:solidFill>
                <a:prstDash val="solid"/>
              </a:ln>
              <a:solidFill>
                <a:srgbClr val="C00000"/>
              </a:solidFill>
              <a:latin typeface="+mn-lt"/>
              <a:cs typeface="+mn-cs"/>
            </a:endParaRPr>
          </a:p>
        </p:txBody>
      </p:sp>
      <p:pic>
        <p:nvPicPr>
          <p:cNvPr id="10" name="Picture 1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10809" y="4575130"/>
            <a:ext cx="883413" cy="89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ChangeArrowheads="1"/>
          </p:cNvSpPr>
          <p:nvPr/>
        </p:nvSpPr>
        <p:spPr bwMode="auto">
          <a:xfrm>
            <a:off x="6771572" y="6495927"/>
            <a:ext cx="2372428" cy="369332"/>
          </a:xfrm>
          <a:prstGeom prst="rect">
            <a:avLst/>
          </a:prstGeom>
          <a:solidFill>
            <a:srgbClr val="FFBF16"/>
          </a:solidFill>
          <a:ln>
            <a:solidFill>
              <a:schemeClr val="tx1"/>
            </a:solidFill>
          </a:ln>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ctr" eaLnBrk="1" hangingPunct="1">
              <a:spcBef>
                <a:spcPct val="0"/>
              </a:spcBef>
              <a:buFontTx/>
              <a:buNone/>
            </a:pPr>
            <a:r>
              <a:rPr lang="en-US" altLang="en-US" sz="1800" dirty="0">
                <a:solidFill>
                  <a:schemeClr val="tx2"/>
                </a:solidFill>
              </a:rPr>
              <a:t>May 15, 2024</a:t>
            </a:r>
          </a:p>
        </p:txBody>
      </p:sp>
      <p:pic>
        <p:nvPicPr>
          <p:cNvPr id="11" name="Picture 11" descr="mage result for lamar logo">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395400" y="1447800"/>
            <a:ext cx="4070433" cy="2376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98F88576-E6A1-E870-8E3C-FE5E9CC58E7C}"/>
              </a:ext>
            </a:extLst>
          </p:cNvPr>
          <p:cNvPicPr>
            <a:picLocks noChangeAspect="1"/>
          </p:cNvPicPr>
          <p:nvPr/>
        </p:nvPicPr>
        <p:blipFill rotWithShape="1">
          <a:blip r:embed="rId6"/>
          <a:srcRect t="23160"/>
          <a:stretch/>
        </p:blipFill>
        <p:spPr>
          <a:xfrm>
            <a:off x="2976419" y="5341933"/>
            <a:ext cx="1799499" cy="803486"/>
          </a:xfrm>
          <a:prstGeom prst="rect">
            <a:avLst/>
          </a:prstGeom>
        </p:spPr>
      </p:pic>
      <p:sp>
        <p:nvSpPr>
          <p:cNvPr id="6" name="TextBox 5">
            <a:extLst>
              <a:ext uri="{FF2B5EF4-FFF2-40B4-BE49-F238E27FC236}">
                <a16:creationId xmlns:a16="http://schemas.microsoft.com/office/drawing/2014/main" id="{C5DF970A-8670-2E4D-75D4-80147DEAB587}"/>
              </a:ext>
            </a:extLst>
          </p:cNvPr>
          <p:cNvSpPr txBox="1"/>
          <p:nvPr/>
        </p:nvSpPr>
        <p:spPr>
          <a:xfrm>
            <a:off x="3434463" y="4575130"/>
            <a:ext cx="883413" cy="584775"/>
          </a:xfrm>
          <a:prstGeom prst="rect">
            <a:avLst/>
          </a:prstGeom>
          <a:noFill/>
          <a:ln w="19050">
            <a:solidFill>
              <a:schemeClr val="tx1"/>
            </a:solidFill>
          </a:ln>
        </p:spPr>
        <p:txBody>
          <a:bodyPr wrap="square" rtlCol="0">
            <a:spAutoFit/>
          </a:bodyPr>
          <a:lstStyle/>
          <a:p>
            <a:r>
              <a:rPr lang="en-US" sz="3200" dirty="0"/>
              <a:t>E45</a:t>
            </a:r>
          </a:p>
        </p:txBody>
      </p:sp>
      <p:pic>
        <p:nvPicPr>
          <p:cNvPr id="12" name="Picture 11">
            <a:extLst>
              <a:ext uri="{FF2B5EF4-FFF2-40B4-BE49-F238E27FC236}">
                <a16:creationId xmlns:a16="http://schemas.microsoft.com/office/drawing/2014/main" id="{F15C32E9-8FEF-E223-7952-DDBEA43EF5ED}"/>
              </a:ext>
            </a:extLst>
          </p:cNvPr>
          <p:cNvPicPr>
            <a:picLocks noChangeAspect="1"/>
          </p:cNvPicPr>
          <p:nvPr/>
        </p:nvPicPr>
        <p:blipFill>
          <a:blip r:embed="rId7"/>
          <a:stretch>
            <a:fillRect/>
          </a:stretch>
        </p:blipFill>
        <p:spPr>
          <a:xfrm>
            <a:off x="178967" y="5518536"/>
            <a:ext cx="1600200" cy="457200"/>
          </a:xfrm>
          <a:prstGeom prst="rect">
            <a:avLst/>
          </a:prstGeom>
        </p:spPr>
      </p:pic>
      <p:pic>
        <p:nvPicPr>
          <p:cNvPr id="2" name="Picture 1">
            <a:extLst>
              <a:ext uri="{FF2B5EF4-FFF2-40B4-BE49-F238E27FC236}">
                <a16:creationId xmlns:a16="http://schemas.microsoft.com/office/drawing/2014/main" id="{10523F6C-508D-78BD-C5DE-E49472960618}"/>
              </a:ext>
            </a:extLst>
          </p:cNvPr>
          <p:cNvPicPr>
            <a:picLocks noChangeAspect="1"/>
          </p:cNvPicPr>
          <p:nvPr/>
        </p:nvPicPr>
        <p:blipFill>
          <a:blip r:embed="rId8"/>
          <a:stretch>
            <a:fillRect/>
          </a:stretch>
        </p:blipFill>
        <p:spPr>
          <a:xfrm>
            <a:off x="1289088" y="1951935"/>
            <a:ext cx="6973660" cy="2279479"/>
          </a:xfrm>
          <a:prstGeom prst="rect">
            <a:avLst/>
          </a:prstGeom>
        </p:spPr>
      </p:pic>
      <p:pic>
        <p:nvPicPr>
          <p:cNvPr id="5" name="Picture 4">
            <a:extLst>
              <a:ext uri="{FF2B5EF4-FFF2-40B4-BE49-F238E27FC236}">
                <a16:creationId xmlns:a16="http://schemas.microsoft.com/office/drawing/2014/main" id="{3174F435-AA7B-2752-AA91-724B1C2EB601}"/>
              </a:ext>
            </a:extLst>
          </p:cNvPr>
          <p:cNvPicPr>
            <a:picLocks noChangeAspect="1"/>
          </p:cNvPicPr>
          <p:nvPr/>
        </p:nvPicPr>
        <p:blipFill>
          <a:blip r:embed="rId9"/>
          <a:stretch>
            <a:fillRect/>
          </a:stretch>
        </p:blipFill>
        <p:spPr>
          <a:xfrm>
            <a:off x="349778" y="4495460"/>
            <a:ext cx="1258578" cy="806362"/>
          </a:xfrm>
          <a:prstGeom prst="rect">
            <a:avLst/>
          </a:prstGeom>
        </p:spPr>
      </p:pic>
    </p:spTree>
    <p:extLst>
      <p:ext uri="{BB962C8B-B14F-4D97-AF65-F5344CB8AC3E}">
        <p14:creationId xmlns:p14="http://schemas.microsoft.com/office/powerpoint/2010/main" val="25825381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Box 142"/>
          <p:cNvSpPr txBox="1"/>
          <p:nvPr/>
        </p:nvSpPr>
        <p:spPr>
          <a:xfrm>
            <a:off x="3315321" y="3438135"/>
            <a:ext cx="1067766" cy="2678501"/>
          </a:xfrm>
          <a:prstGeom prst="rect">
            <a:avLst/>
          </a:prstGeom>
          <a:solidFill>
            <a:srgbClr val="FFC000"/>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TextBox 1"/>
          <p:cNvSpPr txBox="1"/>
          <p:nvPr/>
        </p:nvSpPr>
        <p:spPr>
          <a:xfrm>
            <a:off x="1189521" y="3432312"/>
            <a:ext cx="1039813" cy="2618660"/>
          </a:xfrm>
          <a:prstGeom prst="rect">
            <a:avLst/>
          </a:prstGeom>
          <a:solidFill>
            <a:srgbClr val="FFC000"/>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7890" name="Rectangle 2"/>
          <p:cNvSpPr>
            <a:spLocks noGrp="1" noChangeArrowheads="1"/>
          </p:cNvSpPr>
          <p:nvPr>
            <p:ph type="title" idx="4294967295"/>
          </p:nvPr>
        </p:nvSpPr>
        <p:spPr>
          <a:xfrm>
            <a:off x="-56514" y="-48515"/>
            <a:ext cx="9200514" cy="840048"/>
          </a:xfrm>
          <a:noFill/>
        </p:spPr>
        <p:txBody>
          <a:bodyPr/>
          <a:lstStyle/>
          <a:p>
            <a:pPr eaLnBrk="1" hangingPunct="1"/>
            <a:r>
              <a:rPr lang="en-US" altLang="en-US" sz="2400" b="1" dirty="0">
                <a:solidFill>
                  <a:srgbClr val="FF0000"/>
                </a:solidFill>
                <a:latin typeface="+mn-lt"/>
              </a:rPr>
              <a:t>Establishing N* parameters within a global coupled channel analyses of the data of experiments with electromagnetic &amp;hadronic probes </a:t>
            </a:r>
          </a:p>
        </p:txBody>
      </p:sp>
      <p:sp>
        <p:nvSpPr>
          <p:cNvPr id="37891" name="Text Box 3"/>
          <p:cNvSpPr txBox="1">
            <a:spLocks noChangeArrowheads="1"/>
          </p:cNvSpPr>
          <p:nvPr/>
        </p:nvSpPr>
        <p:spPr bwMode="auto">
          <a:xfrm>
            <a:off x="304800" y="4343400"/>
            <a:ext cx="7826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4000" b="1">
                <a:ea typeface="Times New Roman" charset="0"/>
                <a:cs typeface="Times New Roman" charset="0"/>
              </a:rPr>
              <a:t>T</a:t>
            </a:r>
            <a:r>
              <a:rPr lang="en-US" altLang="en-US" sz="4000" b="1">
                <a:latin typeface="Times New Roman" charset="0"/>
                <a:ea typeface="Times New Roman" charset="0"/>
                <a:cs typeface="Times New Roman" charset="0"/>
              </a:rPr>
              <a:t>=</a:t>
            </a:r>
          </a:p>
        </p:txBody>
      </p:sp>
      <p:sp>
        <p:nvSpPr>
          <p:cNvPr id="37892" name="Line 4"/>
          <p:cNvSpPr>
            <a:spLocks noChangeShapeType="1"/>
          </p:cNvSpPr>
          <p:nvPr/>
        </p:nvSpPr>
        <p:spPr bwMode="auto">
          <a:xfrm>
            <a:off x="1143000" y="3352800"/>
            <a:ext cx="7618413" cy="1588"/>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3" name="Rectangle 5"/>
          <p:cNvSpPr>
            <a:spLocks noChangeArrowheads="1"/>
          </p:cNvSpPr>
          <p:nvPr/>
        </p:nvSpPr>
        <p:spPr bwMode="auto">
          <a:xfrm>
            <a:off x="1143000" y="3352800"/>
            <a:ext cx="7618413" cy="17463"/>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7894" name="Line 6"/>
          <p:cNvSpPr>
            <a:spLocks noChangeShapeType="1"/>
          </p:cNvSpPr>
          <p:nvPr/>
        </p:nvSpPr>
        <p:spPr bwMode="auto">
          <a:xfrm>
            <a:off x="1143000" y="3352800"/>
            <a:ext cx="1588" cy="2747963"/>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5" name="Rectangle 7"/>
          <p:cNvSpPr>
            <a:spLocks noChangeArrowheads="1"/>
          </p:cNvSpPr>
          <p:nvPr/>
        </p:nvSpPr>
        <p:spPr bwMode="auto">
          <a:xfrm>
            <a:off x="1143000" y="3352800"/>
            <a:ext cx="17463" cy="2747963"/>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7896" name="Rectangle 8"/>
          <p:cNvSpPr>
            <a:spLocks noChangeArrowheads="1"/>
          </p:cNvSpPr>
          <p:nvPr/>
        </p:nvSpPr>
        <p:spPr bwMode="auto">
          <a:xfrm>
            <a:off x="1211263" y="340360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897" name="Rectangle 9"/>
          <p:cNvSpPr>
            <a:spLocks noChangeArrowheads="1"/>
          </p:cNvSpPr>
          <p:nvPr/>
        </p:nvSpPr>
        <p:spPr bwMode="auto">
          <a:xfrm>
            <a:off x="1363663" y="3522663"/>
            <a:ext cx="6731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dirty="0" err="1">
                <a:solidFill>
                  <a:schemeClr val="bg1"/>
                </a:solidFill>
                <a:latin typeface="Symbol" charset="2"/>
                <a:ea typeface="Times New Roman" charset="0"/>
                <a:cs typeface="Times New Roman" charset="0"/>
              </a:rPr>
              <a:t>pN®pN</a:t>
            </a:r>
            <a:endParaRPr lang="en-US" altLang="en-US" sz="2400" dirty="0">
              <a:solidFill>
                <a:schemeClr val="bg1"/>
              </a:solidFill>
              <a:latin typeface="Times New Roman" charset="0"/>
              <a:ea typeface="Times New Roman" charset="0"/>
              <a:cs typeface="Times New Roman" charset="0"/>
            </a:endParaRPr>
          </a:p>
        </p:txBody>
      </p:sp>
      <p:sp>
        <p:nvSpPr>
          <p:cNvPr id="37898" name="Rectangle 10"/>
          <p:cNvSpPr>
            <a:spLocks noChangeArrowheads="1"/>
          </p:cNvSpPr>
          <p:nvPr/>
        </p:nvSpPr>
        <p:spPr bwMode="auto">
          <a:xfrm>
            <a:off x="2297113" y="340360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899" name="Rectangle 11"/>
          <p:cNvSpPr>
            <a:spLocks noChangeArrowheads="1"/>
          </p:cNvSpPr>
          <p:nvPr/>
        </p:nvSpPr>
        <p:spPr bwMode="auto">
          <a:xfrm>
            <a:off x="2449513" y="3522663"/>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hN®pN</a:t>
            </a:r>
            <a:endParaRPr lang="en-US" altLang="en-US" sz="2400">
              <a:solidFill>
                <a:schemeClr val="bg1"/>
              </a:solidFill>
              <a:latin typeface="Times New Roman" charset="0"/>
              <a:ea typeface="Times New Roman" charset="0"/>
              <a:cs typeface="Times New Roman" charset="0"/>
            </a:endParaRPr>
          </a:p>
        </p:txBody>
      </p:sp>
      <p:sp>
        <p:nvSpPr>
          <p:cNvPr id="37900" name="Rectangle 12"/>
          <p:cNvSpPr>
            <a:spLocks noChangeArrowheads="1"/>
          </p:cNvSpPr>
          <p:nvPr/>
        </p:nvSpPr>
        <p:spPr bwMode="auto">
          <a:xfrm>
            <a:off x="3382963" y="340360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01" name="Rectangle 13"/>
          <p:cNvSpPr>
            <a:spLocks noChangeArrowheads="1"/>
          </p:cNvSpPr>
          <p:nvPr/>
        </p:nvSpPr>
        <p:spPr bwMode="auto">
          <a:xfrm>
            <a:off x="3535363" y="3522663"/>
            <a:ext cx="64611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a:r>
              <a:rPr lang="en-US" altLang="en-US" sz="1500">
                <a:solidFill>
                  <a:schemeClr val="bg1"/>
                </a:solidFill>
                <a:latin typeface="Symbol" charset="2"/>
                <a:ea typeface="Times New Roman" charset="0"/>
                <a:cs typeface="Times New Roman" charset="0"/>
              </a:rPr>
              <a:t>gN®pN</a:t>
            </a:r>
            <a:endParaRPr lang="en-US" altLang="en-US" sz="2400">
              <a:solidFill>
                <a:schemeClr val="bg1"/>
              </a:solidFill>
              <a:latin typeface="Times New Roman" charset="0"/>
              <a:ea typeface="Times New Roman" charset="0"/>
              <a:cs typeface="Times New Roman" charset="0"/>
            </a:endParaRPr>
          </a:p>
        </p:txBody>
      </p:sp>
      <p:sp>
        <p:nvSpPr>
          <p:cNvPr id="37902" name="Rectangle 14"/>
          <p:cNvSpPr>
            <a:spLocks noChangeArrowheads="1"/>
          </p:cNvSpPr>
          <p:nvPr/>
        </p:nvSpPr>
        <p:spPr bwMode="auto">
          <a:xfrm>
            <a:off x="4468813" y="340360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03" name="Rectangle 15"/>
          <p:cNvSpPr>
            <a:spLocks noChangeArrowheads="1"/>
          </p:cNvSpPr>
          <p:nvPr/>
        </p:nvSpPr>
        <p:spPr bwMode="auto">
          <a:xfrm>
            <a:off x="4621213" y="3522663"/>
            <a:ext cx="6731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rN®pN</a:t>
            </a:r>
            <a:endParaRPr lang="en-US" altLang="en-US" sz="2400">
              <a:solidFill>
                <a:schemeClr val="bg1"/>
              </a:solidFill>
              <a:latin typeface="Times New Roman" charset="0"/>
              <a:ea typeface="Times New Roman" charset="0"/>
              <a:cs typeface="Times New Roman" charset="0"/>
            </a:endParaRPr>
          </a:p>
        </p:txBody>
      </p:sp>
      <p:sp>
        <p:nvSpPr>
          <p:cNvPr id="37904" name="Rectangle 16"/>
          <p:cNvSpPr>
            <a:spLocks noChangeArrowheads="1"/>
          </p:cNvSpPr>
          <p:nvPr/>
        </p:nvSpPr>
        <p:spPr bwMode="auto">
          <a:xfrm>
            <a:off x="5554663" y="340360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05" name="Rectangle 17"/>
          <p:cNvSpPr>
            <a:spLocks noChangeArrowheads="1"/>
          </p:cNvSpPr>
          <p:nvPr/>
        </p:nvSpPr>
        <p:spPr bwMode="auto">
          <a:xfrm>
            <a:off x="5707063" y="3522663"/>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sN®pN</a:t>
            </a:r>
            <a:endParaRPr lang="en-US" altLang="en-US" sz="2400">
              <a:solidFill>
                <a:schemeClr val="bg1"/>
              </a:solidFill>
              <a:latin typeface="Times New Roman" charset="0"/>
              <a:ea typeface="Times New Roman" charset="0"/>
              <a:cs typeface="Times New Roman" charset="0"/>
            </a:endParaRPr>
          </a:p>
        </p:txBody>
      </p:sp>
      <p:sp>
        <p:nvSpPr>
          <p:cNvPr id="37906" name="Rectangle 18"/>
          <p:cNvSpPr>
            <a:spLocks noChangeArrowheads="1"/>
          </p:cNvSpPr>
          <p:nvPr/>
        </p:nvSpPr>
        <p:spPr bwMode="auto">
          <a:xfrm>
            <a:off x="6640513" y="340360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07" name="Rectangle 19"/>
          <p:cNvSpPr>
            <a:spLocks noChangeArrowheads="1"/>
          </p:cNvSpPr>
          <p:nvPr/>
        </p:nvSpPr>
        <p:spPr bwMode="auto">
          <a:xfrm>
            <a:off x="6792913" y="3522663"/>
            <a:ext cx="6985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KL®pN</a:t>
            </a:r>
            <a:endParaRPr lang="en-US" altLang="en-US" sz="2400">
              <a:solidFill>
                <a:schemeClr val="bg1"/>
              </a:solidFill>
              <a:latin typeface="Times New Roman" charset="0"/>
              <a:ea typeface="Times New Roman" charset="0"/>
              <a:cs typeface="Times New Roman" charset="0"/>
            </a:endParaRPr>
          </a:p>
        </p:txBody>
      </p:sp>
      <p:sp>
        <p:nvSpPr>
          <p:cNvPr id="37908" name="Rectangle 20"/>
          <p:cNvSpPr>
            <a:spLocks noChangeArrowheads="1"/>
          </p:cNvSpPr>
          <p:nvPr/>
        </p:nvSpPr>
        <p:spPr bwMode="auto">
          <a:xfrm>
            <a:off x="7726363" y="340360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09" name="Rectangle 21"/>
          <p:cNvSpPr>
            <a:spLocks noChangeArrowheads="1"/>
          </p:cNvSpPr>
          <p:nvPr/>
        </p:nvSpPr>
        <p:spPr bwMode="auto">
          <a:xfrm>
            <a:off x="7878763" y="3522663"/>
            <a:ext cx="6810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KS®pN</a:t>
            </a:r>
            <a:endParaRPr lang="en-US" altLang="en-US" sz="2400">
              <a:solidFill>
                <a:schemeClr val="bg1"/>
              </a:solidFill>
              <a:latin typeface="Times New Roman" charset="0"/>
              <a:ea typeface="Times New Roman" charset="0"/>
              <a:cs typeface="Times New Roman" charset="0"/>
            </a:endParaRPr>
          </a:p>
        </p:txBody>
      </p:sp>
      <p:sp>
        <p:nvSpPr>
          <p:cNvPr id="37910" name="Rectangle 22"/>
          <p:cNvSpPr>
            <a:spLocks noChangeArrowheads="1"/>
          </p:cNvSpPr>
          <p:nvPr/>
        </p:nvSpPr>
        <p:spPr bwMode="auto">
          <a:xfrm>
            <a:off x="1211263" y="3794125"/>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11" name="Rectangle 23"/>
          <p:cNvSpPr>
            <a:spLocks noChangeArrowheads="1"/>
          </p:cNvSpPr>
          <p:nvPr/>
        </p:nvSpPr>
        <p:spPr bwMode="auto">
          <a:xfrm>
            <a:off x="1363663" y="3913188"/>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pN®hN</a:t>
            </a:r>
            <a:endParaRPr lang="en-US" altLang="en-US" sz="2400">
              <a:solidFill>
                <a:schemeClr val="bg1"/>
              </a:solidFill>
              <a:latin typeface="Times New Roman" charset="0"/>
              <a:ea typeface="Times New Roman" charset="0"/>
              <a:cs typeface="Times New Roman" charset="0"/>
            </a:endParaRPr>
          </a:p>
        </p:txBody>
      </p:sp>
      <p:sp>
        <p:nvSpPr>
          <p:cNvPr id="37912" name="Rectangle 24"/>
          <p:cNvSpPr>
            <a:spLocks noChangeArrowheads="1"/>
          </p:cNvSpPr>
          <p:nvPr/>
        </p:nvSpPr>
        <p:spPr bwMode="auto">
          <a:xfrm>
            <a:off x="2297113" y="3794125"/>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13" name="Rectangle 25"/>
          <p:cNvSpPr>
            <a:spLocks noChangeArrowheads="1"/>
          </p:cNvSpPr>
          <p:nvPr/>
        </p:nvSpPr>
        <p:spPr bwMode="auto">
          <a:xfrm>
            <a:off x="2449513" y="3913188"/>
            <a:ext cx="69215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hN®hN</a:t>
            </a:r>
            <a:endParaRPr lang="en-US" altLang="en-US" sz="2400">
              <a:solidFill>
                <a:schemeClr val="bg1"/>
              </a:solidFill>
              <a:latin typeface="Times New Roman" charset="0"/>
              <a:ea typeface="Times New Roman" charset="0"/>
              <a:cs typeface="Times New Roman" charset="0"/>
            </a:endParaRPr>
          </a:p>
        </p:txBody>
      </p:sp>
      <p:sp>
        <p:nvSpPr>
          <p:cNvPr id="37914" name="Rectangle 26"/>
          <p:cNvSpPr>
            <a:spLocks noChangeArrowheads="1"/>
          </p:cNvSpPr>
          <p:nvPr/>
        </p:nvSpPr>
        <p:spPr bwMode="auto">
          <a:xfrm>
            <a:off x="3382963" y="3794125"/>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15" name="Rectangle 27"/>
          <p:cNvSpPr>
            <a:spLocks noChangeArrowheads="1"/>
          </p:cNvSpPr>
          <p:nvPr/>
        </p:nvSpPr>
        <p:spPr bwMode="auto">
          <a:xfrm>
            <a:off x="3535363" y="3913188"/>
            <a:ext cx="67786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gN-&gt;hN</a:t>
            </a:r>
            <a:endParaRPr lang="en-US" altLang="en-US" sz="2400">
              <a:solidFill>
                <a:schemeClr val="bg1"/>
              </a:solidFill>
              <a:latin typeface="Times New Roman" charset="0"/>
              <a:ea typeface="Times New Roman" charset="0"/>
              <a:cs typeface="Times New Roman" charset="0"/>
            </a:endParaRPr>
          </a:p>
        </p:txBody>
      </p:sp>
      <p:sp>
        <p:nvSpPr>
          <p:cNvPr id="37916" name="Rectangle 28"/>
          <p:cNvSpPr>
            <a:spLocks noChangeArrowheads="1"/>
          </p:cNvSpPr>
          <p:nvPr/>
        </p:nvSpPr>
        <p:spPr bwMode="auto">
          <a:xfrm>
            <a:off x="4468813" y="3794125"/>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17" name="Rectangle 29"/>
          <p:cNvSpPr>
            <a:spLocks noChangeArrowheads="1"/>
          </p:cNvSpPr>
          <p:nvPr/>
        </p:nvSpPr>
        <p:spPr bwMode="auto">
          <a:xfrm>
            <a:off x="4621213" y="3913188"/>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rN®hN</a:t>
            </a:r>
          </a:p>
        </p:txBody>
      </p:sp>
      <p:sp>
        <p:nvSpPr>
          <p:cNvPr id="37918" name="Rectangle 30"/>
          <p:cNvSpPr>
            <a:spLocks noChangeArrowheads="1"/>
          </p:cNvSpPr>
          <p:nvPr/>
        </p:nvSpPr>
        <p:spPr bwMode="auto">
          <a:xfrm>
            <a:off x="5554663" y="3794125"/>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19" name="Rectangle 31"/>
          <p:cNvSpPr>
            <a:spLocks noChangeArrowheads="1"/>
          </p:cNvSpPr>
          <p:nvPr/>
        </p:nvSpPr>
        <p:spPr bwMode="auto">
          <a:xfrm>
            <a:off x="5707063" y="3913188"/>
            <a:ext cx="69215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sN®hN</a:t>
            </a:r>
            <a:endParaRPr lang="en-US" altLang="en-US" sz="2400">
              <a:solidFill>
                <a:schemeClr val="bg1"/>
              </a:solidFill>
              <a:latin typeface="Times New Roman" charset="0"/>
              <a:ea typeface="Times New Roman" charset="0"/>
              <a:cs typeface="Times New Roman" charset="0"/>
            </a:endParaRPr>
          </a:p>
        </p:txBody>
      </p:sp>
      <p:sp>
        <p:nvSpPr>
          <p:cNvPr id="37920" name="Rectangle 32"/>
          <p:cNvSpPr>
            <a:spLocks noChangeArrowheads="1"/>
          </p:cNvSpPr>
          <p:nvPr/>
        </p:nvSpPr>
        <p:spPr bwMode="auto">
          <a:xfrm>
            <a:off x="6640513" y="3794125"/>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21" name="Rectangle 33"/>
          <p:cNvSpPr>
            <a:spLocks noChangeArrowheads="1"/>
          </p:cNvSpPr>
          <p:nvPr/>
        </p:nvSpPr>
        <p:spPr bwMode="auto">
          <a:xfrm>
            <a:off x="6792913" y="3913188"/>
            <a:ext cx="7080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KL®hN</a:t>
            </a:r>
            <a:endParaRPr lang="en-US" altLang="en-US" sz="2400">
              <a:solidFill>
                <a:schemeClr val="bg1"/>
              </a:solidFill>
              <a:latin typeface="Times New Roman" charset="0"/>
              <a:ea typeface="Times New Roman" charset="0"/>
              <a:cs typeface="Times New Roman" charset="0"/>
            </a:endParaRPr>
          </a:p>
        </p:txBody>
      </p:sp>
      <p:sp>
        <p:nvSpPr>
          <p:cNvPr id="37922" name="Rectangle 34"/>
          <p:cNvSpPr>
            <a:spLocks noChangeArrowheads="1"/>
          </p:cNvSpPr>
          <p:nvPr/>
        </p:nvSpPr>
        <p:spPr bwMode="auto">
          <a:xfrm>
            <a:off x="7726363" y="3794125"/>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23" name="Rectangle 35"/>
          <p:cNvSpPr>
            <a:spLocks noChangeArrowheads="1"/>
          </p:cNvSpPr>
          <p:nvPr/>
        </p:nvSpPr>
        <p:spPr bwMode="auto">
          <a:xfrm>
            <a:off x="7878763" y="3913188"/>
            <a:ext cx="69056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KS®hN</a:t>
            </a:r>
            <a:endParaRPr lang="en-US" altLang="en-US" sz="2400">
              <a:solidFill>
                <a:schemeClr val="bg1"/>
              </a:solidFill>
              <a:latin typeface="Times New Roman" charset="0"/>
              <a:ea typeface="Times New Roman" charset="0"/>
              <a:cs typeface="Times New Roman" charset="0"/>
            </a:endParaRPr>
          </a:p>
        </p:txBody>
      </p:sp>
      <p:sp>
        <p:nvSpPr>
          <p:cNvPr id="37924" name="Rectangle 36"/>
          <p:cNvSpPr>
            <a:spLocks noChangeArrowheads="1"/>
          </p:cNvSpPr>
          <p:nvPr/>
        </p:nvSpPr>
        <p:spPr bwMode="auto">
          <a:xfrm>
            <a:off x="1211263" y="418465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25" name="Rectangle 37"/>
          <p:cNvSpPr>
            <a:spLocks noChangeArrowheads="1"/>
          </p:cNvSpPr>
          <p:nvPr/>
        </p:nvSpPr>
        <p:spPr bwMode="auto">
          <a:xfrm>
            <a:off x="1363663" y="4302125"/>
            <a:ext cx="64611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pN®gN</a:t>
            </a:r>
            <a:endParaRPr lang="en-US" altLang="en-US" sz="2400">
              <a:solidFill>
                <a:schemeClr val="bg1"/>
              </a:solidFill>
              <a:latin typeface="Times New Roman" charset="0"/>
              <a:ea typeface="Times New Roman" charset="0"/>
              <a:cs typeface="Times New Roman" charset="0"/>
            </a:endParaRPr>
          </a:p>
        </p:txBody>
      </p:sp>
      <p:sp>
        <p:nvSpPr>
          <p:cNvPr id="37926" name="Rectangle 38"/>
          <p:cNvSpPr>
            <a:spLocks noChangeArrowheads="1"/>
          </p:cNvSpPr>
          <p:nvPr/>
        </p:nvSpPr>
        <p:spPr bwMode="auto">
          <a:xfrm>
            <a:off x="2297113" y="418465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27" name="Rectangle 39"/>
          <p:cNvSpPr>
            <a:spLocks noChangeArrowheads="1"/>
          </p:cNvSpPr>
          <p:nvPr/>
        </p:nvSpPr>
        <p:spPr bwMode="auto">
          <a:xfrm>
            <a:off x="2449513" y="4302125"/>
            <a:ext cx="6556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hN®gN</a:t>
            </a:r>
            <a:endParaRPr lang="en-US" altLang="en-US" sz="2400">
              <a:solidFill>
                <a:schemeClr val="bg1"/>
              </a:solidFill>
              <a:latin typeface="Times New Roman" charset="0"/>
              <a:ea typeface="Times New Roman" charset="0"/>
              <a:cs typeface="Times New Roman" charset="0"/>
            </a:endParaRPr>
          </a:p>
        </p:txBody>
      </p:sp>
      <p:sp>
        <p:nvSpPr>
          <p:cNvPr id="37928" name="Rectangle 40"/>
          <p:cNvSpPr>
            <a:spLocks noChangeArrowheads="1"/>
          </p:cNvSpPr>
          <p:nvPr/>
        </p:nvSpPr>
        <p:spPr bwMode="auto">
          <a:xfrm>
            <a:off x="3382963" y="418465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29" name="Rectangle 41"/>
          <p:cNvSpPr>
            <a:spLocks noChangeArrowheads="1"/>
          </p:cNvSpPr>
          <p:nvPr/>
        </p:nvSpPr>
        <p:spPr bwMode="auto">
          <a:xfrm>
            <a:off x="3535363" y="4302125"/>
            <a:ext cx="6191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gN®gN</a:t>
            </a:r>
            <a:endParaRPr lang="en-US" altLang="en-US" sz="2400">
              <a:solidFill>
                <a:schemeClr val="bg1"/>
              </a:solidFill>
              <a:latin typeface="Times New Roman" charset="0"/>
              <a:ea typeface="Times New Roman" charset="0"/>
              <a:cs typeface="Times New Roman" charset="0"/>
            </a:endParaRPr>
          </a:p>
        </p:txBody>
      </p:sp>
      <p:sp>
        <p:nvSpPr>
          <p:cNvPr id="37930" name="Rectangle 42"/>
          <p:cNvSpPr>
            <a:spLocks noChangeArrowheads="1"/>
          </p:cNvSpPr>
          <p:nvPr/>
        </p:nvSpPr>
        <p:spPr bwMode="auto">
          <a:xfrm>
            <a:off x="4468813" y="418465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31" name="Rectangle 43"/>
          <p:cNvSpPr>
            <a:spLocks noChangeArrowheads="1"/>
          </p:cNvSpPr>
          <p:nvPr/>
        </p:nvSpPr>
        <p:spPr bwMode="auto">
          <a:xfrm>
            <a:off x="4621213" y="4302125"/>
            <a:ext cx="64611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rN®gN</a:t>
            </a:r>
            <a:endParaRPr lang="en-US" altLang="en-US" sz="2400">
              <a:solidFill>
                <a:schemeClr val="bg1"/>
              </a:solidFill>
              <a:latin typeface="Times New Roman" charset="0"/>
              <a:ea typeface="Times New Roman" charset="0"/>
              <a:cs typeface="Times New Roman" charset="0"/>
            </a:endParaRPr>
          </a:p>
        </p:txBody>
      </p:sp>
      <p:sp>
        <p:nvSpPr>
          <p:cNvPr id="37932" name="Rectangle 44"/>
          <p:cNvSpPr>
            <a:spLocks noChangeArrowheads="1"/>
          </p:cNvSpPr>
          <p:nvPr/>
        </p:nvSpPr>
        <p:spPr bwMode="auto">
          <a:xfrm>
            <a:off x="5554663" y="418465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33" name="Rectangle 45"/>
          <p:cNvSpPr>
            <a:spLocks noChangeArrowheads="1"/>
          </p:cNvSpPr>
          <p:nvPr/>
        </p:nvSpPr>
        <p:spPr bwMode="auto">
          <a:xfrm>
            <a:off x="5707063" y="4302125"/>
            <a:ext cx="6556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sN®gN</a:t>
            </a:r>
            <a:endParaRPr lang="en-US" altLang="en-US" sz="2400">
              <a:solidFill>
                <a:schemeClr val="bg1"/>
              </a:solidFill>
              <a:latin typeface="Times New Roman" charset="0"/>
              <a:ea typeface="Times New Roman" charset="0"/>
              <a:cs typeface="Times New Roman" charset="0"/>
            </a:endParaRPr>
          </a:p>
        </p:txBody>
      </p:sp>
      <p:sp>
        <p:nvSpPr>
          <p:cNvPr id="37934" name="Rectangle 46"/>
          <p:cNvSpPr>
            <a:spLocks noChangeArrowheads="1"/>
          </p:cNvSpPr>
          <p:nvPr/>
        </p:nvSpPr>
        <p:spPr bwMode="auto">
          <a:xfrm>
            <a:off x="6640513" y="418465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35" name="Rectangle 47"/>
          <p:cNvSpPr>
            <a:spLocks noChangeArrowheads="1"/>
          </p:cNvSpPr>
          <p:nvPr/>
        </p:nvSpPr>
        <p:spPr bwMode="auto">
          <a:xfrm>
            <a:off x="6792913" y="4302125"/>
            <a:ext cx="67151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KL®gN</a:t>
            </a:r>
            <a:endParaRPr lang="en-US" altLang="en-US" sz="2400">
              <a:solidFill>
                <a:schemeClr val="bg1"/>
              </a:solidFill>
              <a:latin typeface="Times New Roman" charset="0"/>
              <a:ea typeface="Times New Roman" charset="0"/>
              <a:cs typeface="Times New Roman" charset="0"/>
            </a:endParaRPr>
          </a:p>
        </p:txBody>
      </p:sp>
      <p:sp>
        <p:nvSpPr>
          <p:cNvPr id="37936" name="Rectangle 48"/>
          <p:cNvSpPr>
            <a:spLocks noChangeArrowheads="1"/>
          </p:cNvSpPr>
          <p:nvPr/>
        </p:nvSpPr>
        <p:spPr bwMode="auto">
          <a:xfrm>
            <a:off x="7726363" y="418465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37" name="Rectangle 49"/>
          <p:cNvSpPr>
            <a:spLocks noChangeArrowheads="1"/>
          </p:cNvSpPr>
          <p:nvPr/>
        </p:nvSpPr>
        <p:spPr bwMode="auto">
          <a:xfrm>
            <a:off x="7878763" y="4302125"/>
            <a:ext cx="67627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KS-&gt;gN</a:t>
            </a:r>
            <a:endParaRPr lang="en-US" altLang="en-US" sz="2400">
              <a:solidFill>
                <a:schemeClr val="bg1"/>
              </a:solidFill>
              <a:latin typeface="Times New Roman" charset="0"/>
              <a:ea typeface="Times New Roman" charset="0"/>
              <a:cs typeface="Times New Roman" charset="0"/>
            </a:endParaRPr>
          </a:p>
        </p:txBody>
      </p:sp>
      <p:sp>
        <p:nvSpPr>
          <p:cNvPr id="37938" name="Rectangle 50"/>
          <p:cNvSpPr>
            <a:spLocks noChangeArrowheads="1"/>
          </p:cNvSpPr>
          <p:nvPr/>
        </p:nvSpPr>
        <p:spPr bwMode="auto">
          <a:xfrm>
            <a:off x="1211263" y="457358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39" name="Rectangle 51"/>
          <p:cNvSpPr>
            <a:spLocks noChangeArrowheads="1"/>
          </p:cNvSpPr>
          <p:nvPr/>
        </p:nvSpPr>
        <p:spPr bwMode="auto">
          <a:xfrm>
            <a:off x="1363663" y="4692650"/>
            <a:ext cx="6731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pN®rN</a:t>
            </a:r>
            <a:endParaRPr lang="en-US" altLang="en-US" sz="2400">
              <a:solidFill>
                <a:schemeClr val="bg1"/>
              </a:solidFill>
              <a:latin typeface="Times New Roman" charset="0"/>
              <a:ea typeface="Times New Roman" charset="0"/>
              <a:cs typeface="Times New Roman" charset="0"/>
            </a:endParaRPr>
          </a:p>
        </p:txBody>
      </p:sp>
      <p:sp>
        <p:nvSpPr>
          <p:cNvPr id="37940" name="Rectangle 52"/>
          <p:cNvSpPr>
            <a:spLocks noChangeArrowheads="1"/>
          </p:cNvSpPr>
          <p:nvPr/>
        </p:nvSpPr>
        <p:spPr bwMode="auto">
          <a:xfrm>
            <a:off x="2297113" y="457358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41" name="Rectangle 53"/>
          <p:cNvSpPr>
            <a:spLocks noChangeArrowheads="1"/>
          </p:cNvSpPr>
          <p:nvPr/>
        </p:nvSpPr>
        <p:spPr bwMode="auto">
          <a:xfrm>
            <a:off x="2449513" y="4692650"/>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hN®rN</a:t>
            </a:r>
            <a:endParaRPr lang="en-US" altLang="en-US" sz="2400">
              <a:solidFill>
                <a:schemeClr val="bg1"/>
              </a:solidFill>
              <a:latin typeface="Times New Roman" charset="0"/>
              <a:ea typeface="Times New Roman" charset="0"/>
              <a:cs typeface="Times New Roman" charset="0"/>
            </a:endParaRPr>
          </a:p>
        </p:txBody>
      </p:sp>
      <p:sp>
        <p:nvSpPr>
          <p:cNvPr id="37942" name="Rectangle 54"/>
          <p:cNvSpPr>
            <a:spLocks noChangeArrowheads="1"/>
          </p:cNvSpPr>
          <p:nvPr/>
        </p:nvSpPr>
        <p:spPr bwMode="auto">
          <a:xfrm>
            <a:off x="3382963" y="457358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43" name="Rectangle 55"/>
          <p:cNvSpPr>
            <a:spLocks noChangeArrowheads="1"/>
          </p:cNvSpPr>
          <p:nvPr/>
        </p:nvSpPr>
        <p:spPr bwMode="auto">
          <a:xfrm>
            <a:off x="3535363" y="4692650"/>
            <a:ext cx="64611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gN®rN</a:t>
            </a:r>
            <a:endParaRPr lang="en-US" altLang="en-US" sz="2400">
              <a:solidFill>
                <a:schemeClr val="bg1"/>
              </a:solidFill>
              <a:latin typeface="Times New Roman" charset="0"/>
              <a:ea typeface="Times New Roman" charset="0"/>
              <a:cs typeface="Times New Roman" charset="0"/>
            </a:endParaRPr>
          </a:p>
        </p:txBody>
      </p:sp>
      <p:sp>
        <p:nvSpPr>
          <p:cNvPr id="37944" name="Rectangle 56"/>
          <p:cNvSpPr>
            <a:spLocks noChangeArrowheads="1"/>
          </p:cNvSpPr>
          <p:nvPr/>
        </p:nvSpPr>
        <p:spPr bwMode="auto">
          <a:xfrm>
            <a:off x="4468813" y="457358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45" name="Rectangle 57"/>
          <p:cNvSpPr>
            <a:spLocks noChangeArrowheads="1"/>
          </p:cNvSpPr>
          <p:nvPr/>
        </p:nvSpPr>
        <p:spPr bwMode="auto">
          <a:xfrm>
            <a:off x="4621213" y="4692650"/>
            <a:ext cx="6731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rN®rN</a:t>
            </a:r>
            <a:endParaRPr lang="en-US" altLang="en-US" sz="2400">
              <a:solidFill>
                <a:schemeClr val="bg1"/>
              </a:solidFill>
              <a:latin typeface="Times New Roman" charset="0"/>
              <a:ea typeface="Times New Roman" charset="0"/>
              <a:cs typeface="Times New Roman" charset="0"/>
            </a:endParaRPr>
          </a:p>
        </p:txBody>
      </p:sp>
      <p:sp>
        <p:nvSpPr>
          <p:cNvPr id="37946" name="Rectangle 58"/>
          <p:cNvSpPr>
            <a:spLocks noChangeArrowheads="1"/>
          </p:cNvSpPr>
          <p:nvPr/>
        </p:nvSpPr>
        <p:spPr bwMode="auto">
          <a:xfrm>
            <a:off x="5554663" y="457358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47" name="Rectangle 59"/>
          <p:cNvSpPr>
            <a:spLocks noChangeArrowheads="1"/>
          </p:cNvSpPr>
          <p:nvPr/>
        </p:nvSpPr>
        <p:spPr bwMode="auto">
          <a:xfrm>
            <a:off x="5707063" y="4692650"/>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sN®rN</a:t>
            </a:r>
            <a:endParaRPr lang="en-US" altLang="en-US" sz="2400">
              <a:solidFill>
                <a:schemeClr val="bg1"/>
              </a:solidFill>
              <a:latin typeface="Times New Roman" charset="0"/>
              <a:ea typeface="Times New Roman" charset="0"/>
              <a:cs typeface="Times New Roman" charset="0"/>
            </a:endParaRPr>
          </a:p>
        </p:txBody>
      </p:sp>
      <p:sp>
        <p:nvSpPr>
          <p:cNvPr id="37948" name="Rectangle 60"/>
          <p:cNvSpPr>
            <a:spLocks noChangeArrowheads="1"/>
          </p:cNvSpPr>
          <p:nvPr/>
        </p:nvSpPr>
        <p:spPr bwMode="auto">
          <a:xfrm>
            <a:off x="6640513" y="457358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49" name="Rectangle 61"/>
          <p:cNvSpPr>
            <a:spLocks noChangeArrowheads="1"/>
          </p:cNvSpPr>
          <p:nvPr/>
        </p:nvSpPr>
        <p:spPr bwMode="auto">
          <a:xfrm>
            <a:off x="6792913" y="4692650"/>
            <a:ext cx="6985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KL®rN</a:t>
            </a:r>
            <a:endParaRPr lang="en-US" altLang="en-US" sz="2400">
              <a:solidFill>
                <a:schemeClr val="bg1"/>
              </a:solidFill>
              <a:latin typeface="Times New Roman" charset="0"/>
              <a:ea typeface="Times New Roman" charset="0"/>
              <a:cs typeface="Times New Roman" charset="0"/>
            </a:endParaRPr>
          </a:p>
        </p:txBody>
      </p:sp>
      <p:sp>
        <p:nvSpPr>
          <p:cNvPr id="37950" name="Rectangle 62"/>
          <p:cNvSpPr>
            <a:spLocks noChangeArrowheads="1"/>
          </p:cNvSpPr>
          <p:nvPr/>
        </p:nvSpPr>
        <p:spPr bwMode="auto">
          <a:xfrm>
            <a:off x="7726363" y="457358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51" name="Rectangle 63"/>
          <p:cNvSpPr>
            <a:spLocks noChangeArrowheads="1"/>
          </p:cNvSpPr>
          <p:nvPr/>
        </p:nvSpPr>
        <p:spPr bwMode="auto">
          <a:xfrm>
            <a:off x="7878763" y="4692650"/>
            <a:ext cx="6810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KS®rN</a:t>
            </a:r>
            <a:endParaRPr lang="en-US" altLang="en-US" sz="2400">
              <a:solidFill>
                <a:schemeClr val="bg1"/>
              </a:solidFill>
              <a:latin typeface="Times New Roman" charset="0"/>
              <a:ea typeface="Times New Roman" charset="0"/>
              <a:cs typeface="Times New Roman" charset="0"/>
            </a:endParaRPr>
          </a:p>
        </p:txBody>
      </p:sp>
      <p:sp>
        <p:nvSpPr>
          <p:cNvPr id="37952" name="Rectangle 64"/>
          <p:cNvSpPr>
            <a:spLocks noChangeArrowheads="1"/>
          </p:cNvSpPr>
          <p:nvPr/>
        </p:nvSpPr>
        <p:spPr bwMode="auto">
          <a:xfrm>
            <a:off x="1211263" y="496411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53" name="Rectangle 65"/>
          <p:cNvSpPr>
            <a:spLocks noChangeArrowheads="1"/>
          </p:cNvSpPr>
          <p:nvPr/>
        </p:nvSpPr>
        <p:spPr bwMode="auto">
          <a:xfrm>
            <a:off x="1363663" y="5083175"/>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pN®sN</a:t>
            </a:r>
            <a:endParaRPr lang="en-US" altLang="en-US" sz="2400">
              <a:solidFill>
                <a:schemeClr val="bg1"/>
              </a:solidFill>
              <a:latin typeface="Times New Roman" charset="0"/>
              <a:ea typeface="Times New Roman" charset="0"/>
              <a:cs typeface="Times New Roman" charset="0"/>
            </a:endParaRPr>
          </a:p>
        </p:txBody>
      </p:sp>
      <p:sp>
        <p:nvSpPr>
          <p:cNvPr id="37954" name="Rectangle 66"/>
          <p:cNvSpPr>
            <a:spLocks noChangeArrowheads="1"/>
          </p:cNvSpPr>
          <p:nvPr/>
        </p:nvSpPr>
        <p:spPr bwMode="auto">
          <a:xfrm>
            <a:off x="2297113" y="496411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55" name="Rectangle 67"/>
          <p:cNvSpPr>
            <a:spLocks noChangeArrowheads="1"/>
          </p:cNvSpPr>
          <p:nvPr/>
        </p:nvSpPr>
        <p:spPr bwMode="auto">
          <a:xfrm>
            <a:off x="2449513" y="5083175"/>
            <a:ext cx="69215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hN®sN</a:t>
            </a:r>
            <a:endParaRPr lang="en-US" altLang="en-US" sz="2400">
              <a:solidFill>
                <a:schemeClr val="bg1"/>
              </a:solidFill>
              <a:latin typeface="Times New Roman" charset="0"/>
              <a:ea typeface="Times New Roman" charset="0"/>
              <a:cs typeface="Times New Roman" charset="0"/>
            </a:endParaRPr>
          </a:p>
        </p:txBody>
      </p:sp>
      <p:sp>
        <p:nvSpPr>
          <p:cNvPr id="37956" name="Rectangle 68"/>
          <p:cNvSpPr>
            <a:spLocks noChangeArrowheads="1"/>
          </p:cNvSpPr>
          <p:nvPr/>
        </p:nvSpPr>
        <p:spPr bwMode="auto">
          <a:xfrm>
            <a:off x="3382963" y="496411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57" name="Rectangle 69"/>
          <p:cNvSpPr>
            <a:spLocks noChangeArrowheads="1"/>
          </p:cNvSpPr>
          <p:nvPr/>
        </p:nvSpPr>
        <p:spPr bwMode="auto">
          <a:xfrm>
            <a:off x="3535363" y="5083175"/>
            <a:ext cx="6556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gN®sN</a:t>
            </a:r>
            <a:endParaRPr lang="en-US" altLang="en-US" sz="2400">
              <a:solidFill>
                <a:schemeClr val="bg1"/>
              </a:solidFill>
              <a:latin typeface="Times New Roman" charset="0"/>
              <a:ea typeface="Times New Roman" charset="0"/>
              <a:cs typeface="Times New Roman" charset="0"/>
            </a:endParaRPr>
          </a:p>
        </p:txBody>
      </p:sp>
      <p:sp>
        <p:nvSpPr>
          <p:cNvPr id="37958" name="Rectangle 70"/>
          <p:cNvSpPr>
            <a:spLocks noChangeArrowheads="1"/>
          </p:cNvSpPr>
          <p:nvPr/>
        </p:nvSpPr>
        <p:spPr bwMode="auto">
          <a:xfrm>
            <a:off x="4468813" y="496411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59" name="Rectangle 71"/>
          <p:cNvSpPr>
            <a:spLocks noChangeArrowheads="1"/>
          </p:cNvSpPr>
          <p:nvPr/>
        </p:nvSpPr>
        <p:spPr bwMode="auto">
          <a:xfrm>
            <a:off x="4621213" y="5083175"/>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rN®sN</a:t>
            </a:r>
            <a:endParaRPr lang="en-US" altLang="en-US" sz="2400">
              <a:solidFill>
                <a:schemeClr val="bg1"/>
              </a:solidFill>
              <a:latin typeface="Times New Roman" charset="0"/>
              <a:ea typeface="Times New Roman" charset="0"/>
              <a:cs typeface="Times New Roman" charset="0"/>
            </a:endParaRPr>
          </a:p>
        </p:txBody>
      </p:sp>
      <p:sp>
        <p:nvSpPr>
          <p:cNvPr id="37960" name="Rectangle 72"/>
          <p:cNvSpPr>
            <a:spLocks noChangeArrowheads="1"/>
          </p:cNvSpPr>
          <p:nvPr/>
        </p:nvSpPr>
        <p:spPr bwMode="auto">
          <a:xfrm>
            <a:off x="5554663" y="496411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61" name="Rectangle 73"/>
          <p:cNvSpPr>
            <a:spLocks noChangeArrowheads="1"/>
          </p:cNvSpPr>
          <p:nvPr/>
        </p:nvSpPr>
        <p:spPr bwMode="auto">
          <a:xfrm>
            <a:off x="5707063" y="5083175"/>
            <a:ext cx="69215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sN®sN</a:t>
            </a:r>
            <a:endParaRPr lang="en-US" altLang="en-US" sz="2400">
              <a:solidFill>
                <a:schemeClr val="bg1"/>
              </a:solidFill>
              <a:latin typeface="Times New Roman" charset="0"/>
              <a:ea typeface="Times New Roman" charset="0"/>
              <a:cs typeface="Times New Roman" charset="0"/>
            </a:endParaRPr>
          </a:p>
        </p:txBody>
      </p:sp>
      <p:sp>
        <p:nvSpPr>
          <p:cNvPr id="37962" name="Rectangle 74"/>
          <p:cNvSpPr>
            <a:spLocks noChangeArrowheads="1"/>
          </p:cNvSpPr>
          <p:nvPr/>
        </p:nvSpPr>
        <p:spPr bwMode="auto">
          <a:xfrm>
            <a:off x="6640513" y="496411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63" name="Rectangle 75"/>
          <p:cNvSpPr>
            <a:spLocks noChangeArrowheads="1"/>
          </p:cNvSpPr>
          <p:nvPr/>
        </p:nvSpPr>
        <p:spPr bwMode="auto">
          <a:xfrm>
            <a:off x="6792913" y="5083175"/>
            <a:ext cx="7080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KL®sN</a:t>
            </a:r>
            <a:endParaRPr lang="en-US" altLang="en-US" sz="2400">
              <a:solidFill>
                <a:schemeClr val="bg1"/>
              </a:solidFill>
              <a:latin typeface="Times New Roman" charset="0"/>
              <a:ea typeface="Times New Roman" charset="0"/>
              <a:cs typeface="Times New Roman" charset="0"/>
            </a:endParaRPr>
          </a:p>
        </p:txBody>
      </p:sp>
      <p:sp>
        <p:nvSpPr>
          <p:cNvPr id="37964" name="Rectangle 76"/>
          <p:cNvSpPr>
            <a:spLocks noChangeArrowheads="1"/>
          </p:cNvSpPr>
          <p:nvPr/>
        </p:nvSpPr>
        <p:spPr bwMode="auto">
          <a:xfrm>
            <a:off x="7726363" y="496411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65" name="Rectangle 77"/>
          <p:cNvSpPr>
            <a:spLocks noChangeArrowheads="1"/>
          </p:cNvSpPr>
          <p:nvPr/>
        </p:nvSpPr>
        <p:spPr bwMode="auto">
          <a:xfrm>
            <a:off x="7878763" y="5083175"/>
            <a:ext cx="69056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KS®sN</a:t>
            </a:r>
            <a:endParaRPr lang="en-US" altLang="en-US" sz="2400">
              <a:solidFill>
                <a:schemeClr val="bg1"/>
              </a:solidFill>
              <a:latin typeface="Times New Roman" charset="0"/>
              <a:ea typeface="Times New Roman" charset="0"/>
              <a:cs typeface="Times New Roman" charset="0"/>
            </a:endParaRPr>
          </a:p>
        </p:txBody>
      </p:sp>
      <p:sp>
        <p:nvSpPr>
          <p:cNvPr id="37966" name="Rectangle 78"/>
          <p:cNvSpPr>
            <a:spLocks noChangeArrowheads="1"/>
          </p:cNvSpPr>
          <p:nvPr/>
        </p:nvSpPr>
        <p:spPr bwMode="auto">
          <a:xfrm>
            <a:off x="1211263" y="535463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67" name="Rectangle 79"/>
          <p:cNvSpPr>
            <a:spLocks noChangeArrowheads="1"/>
          </p:cNvSpPr>
          <p:nvPr/>
        </p:nvSpPr>
        <p:spPr bwMode="auto">
          <a:xfrm>
            <a:off x="1363663" y="5473700"/>
            <a:ext cx="6985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pN®KL</a:t>
            </a:r>
            <a:endParaRPr lang="en-US" altLang="en-US" sz="2400">
              <a:solidFill>
                <a:schemeClr val="bg1"/>
              </a:solidFill>
              <a:latin typeface="Times New Roman" charset="0"/>
              <a:ea typeface="Times New Roman" charset="0"/>
              <a:cs typeface="Times New Roman" charset="0"/>
            </a:endParaRPr>
          </a:p>
        </p:txBody>
      </p:sp>
      <p:sp>
        <p:nvSpPr>
          <p:cNvPr id="37968" name="Rectangle 80"/>
          <p:cNvSpPr>
            <a:spLocks noChangeArrowheads="1"/>
          </p:cNvSpPr>
          <p:nvPr/>
        </p:nvSpPr>
        <p:spPr bwMode="auto">
          <a:xfrm>
            <a:off x="2297113" y="535463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69" name="Rectangle 81"/>
          <p:cNvSpPr>
            <a:spLocks noChangeArrowheads="1"/>
          </p:cNvSpPr>
          <p:nvPr/>
        </p:nvSpPr>
        <p:spPr bwMode="auto">
          <a:xfrm>
            <a:off x="2449513" y="5473700"/>
            <a:ext cx="7080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hN®KL</a:t>
            </a:r>
            <a:endParaRPr lang="en-US" altLang="en-US" sz="2400">
              <a:solidFill>
                <a:schemeClr val="bg1"/>
              </a:solidFill>
              <a:latin typeface="Times New Roman" charset="0"/>
              <a:ea typeface="Times New Roman" charset="0"/>
              <a:cs typeface="Times New Roman" charset="0"/>
            </a:endParaRPr>
          </a:p>
        </p:txBody>
      </p:sp>
      <p:sp>
        <p:nvSpPr>
          <p:cNvPr id="37970" name="Rectangle 82"/>
          <p:cNvSpPr>
            <a:spLocks noChangeArrowheads="1"/>
          </p:cNvSpPr>
          <p:nvPr/>
        </p:nvSpPr>
        <p:spPr bwMode="auto">
          <a:xfrm>
            <a:off x="3382963" y="535463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71" name="Rectangle 83"/>
          <p:cNvSpPr>
            <a:spLocks noChangeArrowheads="1"/>
          </p:cNvSpPr>
          <p:nvPr/>
        </p:nvSpPr>
        <p:spPr bwMode="auto">
          <a:xfrm>
            <a:off x="3535363" y="5473700"/>
            <a:ext cx="67151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dirty="0" err="1">
                <a:solidFill>
                  <a:schemeClr val="bg1"/>
                </a:solidFill>
                <a:latin typeface="Symbol" charset="2"/>
                <a:ea typeface="Times New Roman" charset="0"/>
                <a:cs typeface="Times New Roman" charset="0"/>
              </a:rPr>
              <a:t>gN®KL</a:t>
            </a:r>
            <a:endParaRPr lang="en-US" altLang="en-US" sz="2400" dirty="0">
              <a:solidFill>
                <a:schemeClr val="bg1"/>
              </a:solidFill>
              <a:latin typeface="Times New Roman" charset="0"/>
              <a:ea typeface="Times New Roman" charset="0"/>
              <a:cs typeface="Times New Roman" charset="0"/>
            </a:endParaRPr>
          </a:p>
        </p:txBody>
      </p:sp>
      <p:sp>
        <p:nvSpPr>
          <p:cNvPr id="37972" name="Rectangle 84"/>
          <p:cNvSpPr>
            <a:spLocks noChangeArrowheads="1"/>
          </p:cNvSpPr>
          <p:nvPr/>
        </p:nvSpPr>
        <p:spPr bwMode="auto">
          <a:xfrm>
            <a:off x="4468813" y="535463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73" name="Rectangle 85"/>
          <p:cNvSpPr>
            <a:spLocks noChangeArrowheads="1"/>
          </p:cNvSpPr>
          <p:nvPr/>
        </p:nvSpPr>
        <p:spPr bwMode="auto">
          <a:xfrm>
            <a:off x="4621213" y="5473700"/>
            <a:ext cx="6985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rN®KL</a:t>
            </a:r>
            <a:endParaRPr lang="en-US" altLang="en-US" sz="2400">
              <a:solidFill>
                <a:schemeClr val="bg1"/>
              </a:solidFill>
              <a:latin typeface="Times New Roman" charset="0"/>
              <a:ea typeface="Times New Roman" charset="0"/>
              <a:cs typeface="Times New Roman" charset="0"/>
            </a:endParaRPr>
          </a:p>
        </p:txBody>
      </p:sp>
      <p:sp>
        <p:nvSpPr>
          <p:cNvPr id="37974" name="Rectangle 86"/>
          <p:cNvSpPr>
            <a:spLocks noChangeArrowheads="1"/>
          </p:cNvSpPr>
          <p:nvPr/>
        </p:nvSpPr>
        <p:spPr bwMode="auto">
          <a:xfrm>
            <a:off x="5554663" y="535463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75" name="Rectangle 87"/>
          <p:cNvSpPr>
            <a:spLocks noChangeArrowheads="1"/>
          </p:cNvSpPr>
          <p:nvPr/>
        </p:nvSpPr>
        <p:spPr bwMode="auto">
          <a:xfrm>
            <a:off x="5707063" y="5473700"/>
            <a:ext cx="7080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sN®KL</a:t>
            </a:r>
            <a:endParaRPr lang="en-US" altLang="en-US" sz="2400">
              <a:solidFill>
                <a:schemeClr val="bg1"/>
              </a:solidFill>
              <a:latin typeface="Times New Roman" charset="0"/>
              <a:ea typeface="Times New Roman" charset="0"/>
              <a:cs typeface="Times New Roman" charset="0"/>
            </a:endParaRPr>
          </a:p>
        </p:txBody>
      </p:sp>
      <p:sp>
        <p:nvSpPr>
          <p:cNvPr id="37976" name="Rectangle 88"/>
          <p:cNvSpPr>
            <a:spLocks noChangeArrowheads="1"/>
          </p:cNvSpPr>
          <p:nvPr/>
        </p:nvSpPr>
        <p:spPr bwMode="auto">
          <a:xfrm>
            <a:off x="6640513" y="535463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77" name="Rectangle 89"/>
          <p:cNvSpPr>
            <a:spLocks noChangeArrowheads="1"/>
          </p:cNvSpPr>
          <p:nvPr/>
        </p:nvSpPr>
        <p:spPr bwMode="auto">
          <a:xfrm>
            <a:off x="6792913" y="5473700"/>
            <a:ext cx="7239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KL®KL</a:t>
            </a:r>
            <a:endParaRPr lang="en-US" altLang="en-US" sz="2400">
              <a:solidFill>
                <a:schemeClr val="bg1"/>
              </a:solidFill>
              <a:latin typeface="Times New Roman" charset="0"/>
              <a:ea typeface="Times New Roman" charset="0"/>
              <a:cs typeface="Times New Roman" charset="0"/>
            </a:endParaRPr>
          </a:p>
        </p:txBody>
      </p:sp>
      <p:sp>
        <p:nvSpPr>
          <p:cNvPr id="37978" name="Rectangle 90"/>
          <p:cNvSpPr>
            <a:spLocks noChangeArrowheads="1"/>
          </p:cNvSpPr>
          <p:nvPr/>
        </p:nvSpPr>
        <p:spPr bwMode="auto">
          <a:xfrm>
            <a:off x="7726363" y="535463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79" name="Rectangle 91"/>
          <p:cNvSpPr>
            <a:spLocks noChangeArrowheads="1"/>
          </p:cNvSpPr>
          <p:nvPr/>
        </p:nvSpPr>
        <p:spPr bwMode="auto">
          <a:xfrm>
            <a:off x="7878763" y="5473700"/>
            <a:ext cx="7064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KS®KL</a:t>
            </a:r>
            <a:endParaRPr lang="en-US" altLang="en-US" sz="2400">
              <a:solidFill>
                <a:schemeClr val="bg1"/>
              </a:solidFill>
              <a:latin typeface="Times New Roman" charset="0"/>
              <a:ea typeface="Times New Roman" charset="0"/>
              <a:cs typeface="Times New Roman" charset="0"/>
            </a:endParaRPr>
          </a:p>
        </p:txBody>
      </p:sp>
      <p:sp>
        <p:nvSpPr>
          <p:cNvPr id="37980" name="Rectangle 92"/>
          <p:cNvSpPr>
            <a:spLocks noChangeArrowheads="1"/>
          </p:cNvSpPr>
          <p:nvPr/>
        </p:nvSpPr>
        <p:spPr bwMode="auto">
          <a:xfrm>
            <a:off x="1211263" y="574516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81" name="Rectangle 93"/>
          <p:cNvSpPr>
            <a:spLocks noChangeArrowheads="1"/>
          </p:cNvSpPr>
          <p:nvPr/>
        </p:nvSpPr>
        <p:spPr bwMode="auto">
          <a:xfrm>
            <a:off x="1363663" y="5862638"/>
            <a:ext cx="6810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pN®KS</a:t>
            </a:r>
            <a:endParaRPr lang="en-US" altLang="en-US" sz="2400">
              <a:solidFill>
                <a:schemeClr val="bg1"/>
              </a:solidFill>
              <a:latin typeface="Times New Roman" charset="0"/>
              <a:ea typeface="Times New Roman" charset="0"/>
              <a:cs typeface="Times New Roman" charset="0"/>
            </a:endParaRPr>
          </a:p>
        </p:txBody>
      </p:sp>
      <p:sp>
        <p:nvSpPr>
          <p:cNvPr id="37982" name="Rectangle 94"/>
          <p:cNvSpPr>
            <a:spLocks noChangeArrowheads="1"/>
          </p:cNvSpPr>
          <p:nvPr/>
        </p:nvSpPr>
        <p:spPr bwMode="auto">
          <a:xfrm>
            <a:off x="2297113" y="574516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83" name="Rectangle 95"/>
          <p:cNvSpPr>
            <a:spLocks noChangeArrowheads="1"/>
          </p:cNvSpPr>
          <p:nvPr/>
        </p:nvSpPr>
        <p:spPr bwMode="auto">
          <a:xfrm>
            <a:off x="2449513" y="5862638"/>
            <a:ext cx="69056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hN®KS</a:t>
            </a:r>
            <a:endParaRPr lang="en-US" altLang="en-US" sz="2400">
              <a:solidFill>
                <a:schemeClr val="bg1"/>
              </a:solidFill>
              <a:latin typeface="Times New Roman" charset="0"/>
              <a:ea typeface="Times New Roman" charset="0"/>
              <a:cs typeface="Times New Roman" charset="0"/>
            </a:endParaRPr>
          </a:p>
        </p:txBody>
      </p:sp>
      <p:sp>
        <p:nvSpPr>
          <p:cNvPr id="37984" name="Rectangle 96"/>
          <p:cNvSpPr>
            <a:spLocks noChangeArrowheads="1"/>
          </p:cNvSpPr>
          <p:nvPr/>
        </p:nvSpPr>
        <p:spPr bwMode="auto">
          <a:xfrm>
            <a:off x="3382963" y="574516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85" name="Rectangle 97"/>
          <p:cNvSpPr>
            <a:spLocks noChangeArrowheads="1"/>
          </p:cNvSpPr>
          <p:nvPr/>
        </p:nvSpPr>
        <p:spPr bwMode="auto">
          <a:xfrm>
            <a:off x="3535363" y="5862638"/>
            <a:ext cx="65405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gN®KS</a:t>
            </a:r>
            <a:endParaRPr lang="en-US" altLang="en-US" sz="2400">
              <a:solidFill>
                <a:schemeClr val="bg1"/>
              </a:solidFill>
              <a:latin typeface="Times New Roman" charset="0"/>
              <a:ea typeface="Times New Roman" charset="0"/>
              <a:cs typeface="Times New Roman" charset="0"/>
            </a:endParaRPr>
          </a:p>
        </p:txBody>
      </p:sp>
      <p:sp>
        <p:nvSpPr>
          <p:cNvPr id="37986" name="Rectangle 98"/>
          <p:cNvSpPr>
            <a:spLocks noChangeArrowheads="1"/>
          </p:cNvSpPr>
          <p:nvPr/>
        </p:nvSpPr>
        <p:spPr bwMode="auto">
          <a:xfrm>
            <a:off x="4468813" y="574516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87" name="Rectangle 99"/>
          <p:cNvSpPr>
            <a:spLocks noChangeArrowheads="1"/>
          </p:cNvSpPr>
          <p:nvPr/>
        </p:nvSpPr>
        <p:spPr bwMode="auto">
          <a:xfrm>
            <a:off x="4621213" y="5862638"/>
            <a:ext cx="6810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rN®KS</a:t>
            </a:r>
            <a:endParaRPr lang="en-US" altLang="en-US" sz="2400">
              <a:solidFill>
                <a:schemeClr val="bg1"/>
              </a:solidFill>
              <a:latin typeface="Times New Roman" charset="0"/>
              <a:ea typeface="Times New Roman" charset="0"/>
              <a:cs typeface="Times New Roman" charset="0"/>
            </a:endParaRPr>
          </a:p>
        </p:txBody>
      </p:sp>
      <p:sp>
        <p:nvSpPr>
          <p:cNvPr id="37988" name="Rectangle 100"/>
          <p:cNvSpPr>
            <a:spLocks noChangeArrowheads="1"/>
          </p:cNvSpPr>
          <p:nvPr/>
        </p:nvSpPr>
        <p:spPr bwMode="auto">
          <a:xfrm>
            <a:off x="5554663" y="574516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89" name="Rectangle 101"/>
          <p:cNvSpPr>
            <a:spLocks noChangeArrowheads="1"/>
          </p:cNvSpPr>
          <p:nvPr/>
        </p:nvSpPr>
        <p:spPr bwMode="auto">
          <a:xfrm>
            <a:off x="5707063" y="5862638"/>
            <a:ext cx="69056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sN®KS</a:t>
            </a:r>
            <a:endParaRPr lang="en-US" altLang="en-US" sz="2400">
              <a:solidFill>
                <a:schemeClr val="bg1"/>
              </a:solidFill>
              <a:latin typeface="Times New Roman" charset="0"/>
              <a:ea typeface="Times New Roman" charset="0"/>
              <a:cs typeface="Times New Roman" charset="0"/>
            </a:endParaRPr>
          </a:p>
        </p:txBody>
      </p:sp>
      <p:sp>
        <p:nvSpPr>
          <p:cNvPr id="37990" name="Rectangle 102"/>
          <p:cNvSpPr>
            <a:spLocks noChangeArrowheads="1"/>
          </p:cNvSpPr>
          <p:nvPr/>
        </p:nvSpPr>
        <p:spPr bwMode="auto">
          <a:xfrm>
            <a:off x="6640513" y="574516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91" name="Rectangle 103"/>
          <p:cNvSpPr>
            <a:spLocks noChangeArrowheads="1"/>
          </p:cNvSpPr>
          <p:nvPr/>
        </p:nvSpPr>
        <p:spPr bwMode="auto">
          <a:xfrm>
            <a:off x="6792913" y="5862638"/>
            <a:ext cx="7064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KL®KS</a:t>
            </a:r>
            <a:endParaRPr lang="en-US" altLang="en-US" sz="2400">
              <a:solidFill>
                <a:schemeClr val="bg1"/>
              </a:solidFill>
              <a:latin typeface="Times New Roman" charset="0"/>
              <a:ea typeface="Times New Roman" charset="0"/>
              <a:cs typeface="Times New Roman" charset="0"/>
            </a:endParaRPr>
          </a:p>
        </p:txBody>
      </p:sp>
      <p:sp>
        <p:nvSpPr>
          <p:cNvPr id="37992" name="Rectangle 104"/>
          <p:cNvSpPr>
            <a:spLocks noChangeArrowheads="1"/>
          </p:cNvSpPr>
          <p:nvPr/>
        </p:nvSpPr>
        <p:spPr bwMode="auto">
          <a:xfrm>
            <a:off x="7726363" y="574516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93" name="Rectangle 105"/>
          <p:cNvSpPr>
            <a:spLocks noChangeArrowheads="1"/>
          </p:cNvSpPr>
          <p:nvPr/>
        </p:nvSpPr>
        <p:spPr bwMode="auto">
          <a:xfrm>
            <a:off x="7878763" y="5862638"/>
            <a:ext cx="68897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KS®KS</a:t>
            </a:r>
            <a:endParaRPr lang="en-US" altLang="en-US" sz="2400">
              <a:solidFill>
                <a:schemeClr val="bg1"/>
              </a:solidFill>
              <a:latin typeface="Times New Roman" charset="0"/>
              <a:ea typeface="Times New Roman" charset="0"/>
              <a:cs typeface="Times New Roman" charset="0"/>
            </a:endParaRPr>
          </a:p>
        </p:txBody>
      </p:sp>
      <p:sp>
        <p:nvSpPr>
          <p:cNvPr id="37994" name="Line 106"/>
          <p:cNvSpPr>
            <a:spLocks noChangeShapeType="1"/>
          </p:cNvSpPr>
          <p:nvPr/>
        </p:nvSpPr>
        <p:spPr bwMode="auto">
          <a:xfrm>
            <a:off x="1143000" y="3352800"/>
            <a:ext cx="7600950" cy="1588"/>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95" name="Rectangle 107"/>
          <p:cNvSpPr>
            <a:spLocks noChangeArrowheads="1"/>
          </p:cNvSpPr>
          <p:nvPr/>
        </p:nvSpPr>
        <p:spPr bwMode="auto">
          <a:xfrm>
            <a:off x="1143000" y="3352800"/>
            <a:ext cx="7600950" cy="17463"/>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7996" name="Line 108"/>
          <p:cNvSpPr>
            <a:spLocks noChangeShapeType="1"/>
          </p:cNvSpPr>
          <p:nvPr/>
        </p:nvSpPr>
        <p:spPr bwMode="auto">
          <a:xfrm>
            <a:off x="1143000" y="3743325"/>
            <a:ext cx="7600950" cy="1588"/>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97" name="Rectangle 109"/>
          <p:cNvSpPr>
            <a:spLocks noChangeArrowheads="1"/>
          </p:cNvSpPr>
          <p:nvPr/>
        </p:nvSpPr>
        <p:spPr bwMode="auto">
          <a:xfrm>
            <a:off x="1143000" y="3743325"/>
            <a:ext cx="7600950" cy="158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7998" name="Line 110"/>
          <p:cNvSpPr>
            <a:spLocks noChangeShapeType="1"/>
          </p:cNvSpPr>
          <p:nvPr/>
        </p:nvSpPr>
        <p:spPr bwMode="auto">
          <a:xfrm>
            <a:off x="1143000" y="4133850"/>
            <a:ext cx="7600950" cy="1588"/>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99" name="Rectangle 111"/>
          <p:cNvSpPr>
            <a:spLocks noChangeArrowheads="1"/>
          </p:cNvSpPr>
          <p:nvPr/>
        </p:nvSpPr>
        <p:spPr bwMode="auto">
          <a:xfrm>
            <a:off x="1143000" y="4133850"/>
            <a:ext cx="7600950" cy="158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00" name="Line 112"/>
          <p:cNvSpPr>
            <a:spLocks noChangeShapeType="1"/>
          </p:cNvSpPr>
          <p:nvPr/>
        </p:nvSpPr>
        <p:spPr bwMode="auto">
          <a:xfrm>
            <a:off x="668338" y="4641972"/>
            <a:ext cx="7600950" cy="158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8001" name="Rectangle 113"/>
          <p:cNvSpPr>
            <a:spLocks noChangeArrowheads="1"/>
          </p:cNvSpPr>
          <p:nvPr/>
        </p:nvSpPr>
        <p:spPr bwMode="auto">
          <a:xfrm>
            <a:off x="1143000" y="4522788"/>
            <a:ext cx="7600950" cy="17462"/>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02" name="Line 114"/>
          <p:cNvSpPr>
            <a:spLocks noChangeShapeType="1"/>
          </p:cNvSpPr>
          <p:nvPr/>
        </p:nvSpPr>
        <p:spPr bwMode="auto">
          <a:xfrm>
            <a:off x="1143000" y="4913313"/>
            <a:ext cx="7600950" cy="158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03" name="Rectangle 115"/>
          <p:cNvSpPr>
            <a:spLocks noChangeArrowheads="1"/>
          </p:cNvSpPr>
          <p:nvPr/>
        </p:nvSpPr>
        <p:spPr bwMode="auto">
          <a:xfrm>
            <a:off x="1143000" y="4913313"/>
            <a:ext cx="7600950" cy="17462"/>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04" name="Line 116"/>
          <p:cNvSpPr>
            <a:spLocks noChangeShapeType="1"/>
          </p:cNvSpPr>
          <p:nvPr/>
        </p:nvSpPr>
        <p:spPr bwMode="auto">
          <a:xfrm>
            <a:off x="1087438" y="5317194"/>
            <a:ext cx="7600950" cy="158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05" name="Rectangle 117"/>
          <p:cNvSpPr>
            <a:spLocks noChangeArrowheads="1"/>
          </p:cNvSpPr>
          <p:nvPr/>
        </p:nvSpPr>
        <p:spPr bwMode="auto">
          <a:xfrm>
            <a:off x="1143000" y="5303838"/>
            <a:ext cx="7600950" cy="158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07" name="Rectangle 119"/>
          <p:cNvSpPr>
            <a:spLocks noChangeArrowheads="1"/>
          </p:cNvSpPr>
          <p:nvPr/>
        </p:nvSpPr>
        <p:spPr bwMode="auto">
          <a:xfrm>
            <a:off x="1143000" y="5694363"/>
            <a:ext cx="7600950" cy="158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08" name="Line 120"/>
          <p:cNvSpPr>
            <a:spLocks noChangeShapeType="1"/>
          </p:cNvSpPr>
          <p:nvPr/>
        </p:nvSpPr>
        <p:spPr bwMode="auto">
          <a:xfrm>
            <a:off x="1143000" y="6083300"/>
            <a:ext cx="7600950" cy="1588"/>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09" name="Rectangle 121"/>
          <p:cNvSpPr>
            <a:spLocks noChangeArrowheads="1"/>
          </p:cNvSpPr>
          <p:nvPr/>
        </p:nvSpPr>
        <p:spPr bwMode="auto">
          <a:xfrm>
            <a:off x="1143000" y="6083300"/>
            <a:ext cx="7600950" cy="17463"/>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10" name="Line 122"/>
          <p:cNvSpPr>
            <a:spLocks noChangeShapeType="1"/>
          </p:cNvSpPr>
          <p:nvPr/>
        </p:nvSpPr>
        <p:spPr bwMode="auto">
          <a:xfrm>
            <a:off x="114300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11" name="Rectangle 123"/>
          <p:cNvSpPr>
            <a:spLocks noChangeArrowheads="1"/>
          </p:cNvSpPr>
          <p:nvPr/>
        </p:nvSpPr>
        <p:spPr bwMode="auto">
          <a:xfrm>
            <a:off x="114300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13" name="Rectangle 125"/>
          <p:cNvSpPr>
            <a:spLocks noChangeArrowheads="1"/>
          </p:cNvSpPr>
          <p:nvPr/>
        </p:nvSpPr>
        <p:spPr bwMode="auto">
          <a:xfrm>
            <a:off x="222885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14" name="Line 126"/>
          <p:cNvSpPr>
            <a:spLocks noChangeShapeType="1"/>
          </p:cNvSpPr>
          <p:nvPr/>
        </p:nvSpPr>
        <p:spPr bwMode="auto">
          <a:xfrm>
            <a:off x="331470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15" name="Rectangle 127"/>
          <p:cNvSpPr>
            <a:spLocks noChangeArrowheads="1"/>
          </p:cNvSpPr>
          <p:nvPr/>
        </p:nvSpPr>
        <p:spPr bwMode="auto">
          <a:xfrm>
            <a:off x="331470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16" name="Line 128"/>
          <p:cNvSpPr>
            <a:spLocks noChangeShapeType="1"/>
          </p:cNvSpPr>
          <p:nvPr/>
        </p:nvSpPr>
        <p:spPr bwMode="auto">
          <a:xfrm>
            <a:off x="440055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17" name="Rectangle 129"/>
          <p:cNvSpPr>
            <a:spLocks noChangeArrowheads="1"/>
          </p:cNvSpPr>
          <p:nvPr/>
        </p:nvSpPr>
        <p:spPr bwMode="auto">
          <a:xfrm>
            <a:off x="440055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18" name="Line 130"/>
          <p:cNvSpPr>
            <a:spLocks noChangeShapeType="1"/>
          </p:cNvSpPr>
          <p:nvPr/>
        </p:nvSpPr>
        <p:spPr bwMode="auto">
          <a:xfrm>
            <a:off x="548640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19" name="Rectangle 131"/>
          <p:cNvSpPr>
            <a:spLocks noChangeArrowheads="1"/>
          </p:cNvSpPr>
          <p:nvPr/>
        </p:nvSpPr>
        <p:spPr bwMode="auto">
          <a:xfrm>
            <a:off x="548640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20" name="Line 132"/>
          <p:cNvSpPr>
            <a:spLocks noChangeShapeType="1"/>
          </p:cNvSpPr>
          <p:nvPr/>
        </p:nvSpPr>
        <p:spPr bwMode="auto">
          <a:xfrm>
            <a:off x="657225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21" name="Rectangle 133"/>
          <p:cNvSpPr>
            <a:spLocks noChangeArrowheads="1"/>
          </p:cNvSpPr>
          <p:nvPr/>
        </p:nvSpPr>
        <p:spPr bwMode="auto">
          <a:xfrm>
            <a:off x="657225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22" name="Line 134"/>
          <p:cNvSpPr>
            <a:spLocks noChangeShapeType="1"/>
          </p:cNvSpPr>
          <p:nvPr/>
        </p:nvSpPr>
        <p:spPr bwMode="auto">
          <a:xfrm>
            <a:off x="765810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23" name="Rectangle 135"/>
          <p:cNvSpPr>
            <a:spLocks noChangeArrowheads="1"/>
          </p:cNvSpPr>
          <p:nvPr/>
        </p:nvSpPr>
        <p:spPr bwMode="auto">
          <a:xfrm>
            <a:off x="765810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24" name="Line 136"/>
          <p:cNvSpPr>
            <a:spLocks noChangeShapeType="1"/>
          </p:cNvSpPr>
          <p:nvPr/>
        </p:nvSpPr>
        <p:spPr bwMode="auto">
          <a:xfrm>
            <a:off x="874395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25" name="Rectangle 137"/>
          <p:cNvSpPr>
            <a:spLocks noChangeArrowheads="1"/>
          </p:cNvSpPr>
          <p:nvPr/>
        </p:nvSpPr>
        <p:spPr bwMode="auto">
          <a:xfrm>
            <a:off x="874395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6154" name="Rectangle 138"/>
          <p:cNvSpPr>
            <a:spLocks noChangeArrowheads="1"/>
          </p:cNvSpPr>
          <p:nvPr/>
        </p:nvSpPr>
        <p:spPr bwMode="auto">
          <a:xfrm>
            <a:off x="4189413" y="1242030"/>
            <a:ext cx="4572000" cy="1600200"/>
          </a:xfrm>
          <a:prstGeom prst="rect">
            <a:avLst/>
          </a:prstGeom>
          <a:solidFill>
            <a:srgbClr val="FDFC98"/>
          </a:solidFill>
          <a:ln w="9525">
            <a:solidFill>
              <a:srgbClr val="000000"/>
            </a:solidFill>
            <a:miter lim="800000"/>
            <a:headEnd/>
            <a:tailEnd/>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2000" b="1" dirty="0">
                <a:solidFill>
                  <a:srgbClr val="0070C0"/>
                </a:solidFill>
                <a:latin typeface="+mj-lt"/>
                <a:ea typeface="Book Antiqua" charset="0"/>
                <a:cs typeface="Book Antiqua" charset="0"/>
              </a:rPr>
              <a:t>Accounting for the FSI within coupled channel approaches is vital to gain insight into the N* spectrum/structure in a way consistent with the restrictions imposed by a general unitarity condition</a:t>
            </a:r>
            <a:r>
              <a:rPr lang="en-US" altLang="en-US" sz="2000" dirty="0">
                <a:solidFill>
                  <a:schemeClr val="bg1"/>
                </a:solidFill>
                <a:latin typeface="+mj-lt"/>
                <a:ea typeface="Book Antiqua" charset="0"/>
                <a:cs typeface="Book Antiqua" charset="0"/>
              </a:rPr>
              <a:t>. </a:t>
            </a:r>
            <a:endParaRPr lang="en-US" altLang="en-US" sz="2000" dirty="0">
              <a:solidFill>
                <a:srgbClr val="FFFF99"/>
              </a:solidFill>
              <a:latin typeface="+mj-lt"/>
              <a:ea typeface="Book Antiqua" charset="0"/>
              <a:cs typeface="Book Antiqua" charset="0"/>
            </a:endParaRPr>
          </a:p>
        </p:txBody>
      </p:sp>
      <p:grpSp>
        <p:nvGrpSpPr>
          <p:cNvPr id="38027" name="Group 139"/>
          <p:cNvGrpSpPr>
            <a:grpSpLocks/>
          </p:cNvGrpSpPr>
          <p:nvPr/>
        </p:nvGrpSpPr>
        <p:grpSpPr bwMode="auto">
          <a:xfrm>
            <a:off x="423048" y="921681"/>
            <a:ext cx="3579110" cy="2246313"/>
            <a:chOff x="669" y="624"/>
            <a:chExt cx="2420" cy="1415"/>
          </a:xfrm>
        </p:grpSpPr>
        <p:sp>
          <p:nvSpPr>
            <p:cNvPr id="38029" name="Text Box 140"/>
            <p:cNvSpPr txBox="1">
              <a:spLocks noChangeArrowheads="1"/>
            </p:cNvSpPr>
            <p:nvPr/>
          </p:nvSpPr>
          <p:spPr bwMode="auto">
            <a:xfrm>
              <a:off x="669" y="624"/>
              <a:ext cx="2420" cy="1415"/>
            </a:xfrm>
            <a:prstGeom prst="rect">
              <a:avLst/>
            </a:prstGeom>
            <a:solidFill>
              <a:srgbClr val="FFFF00"/>
            </a:solidFill>
            <a:ln w="19050">
              <a:solidFill>
                <a:srgbClr val="FF000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a:r>
                <a:rPr lang="en-US" altLang="en-US" sz="2800" b="1" dirty="0">
                  <a:solidFill>
                    <a:srgbClr val="660033"/>
                  </a:solidFill>
                  <a:latin typeface="Times New Roman" charset="0"/>
                  <a:ea typeface="Times New Roman" charset="0"/>
                  <a:cs typeface="Times New Roman" charset="0"/>
                  <a:sym typeface="Symbol" charset="2"/>
                </a:rPr>
                <a:t>		                N</a:t>
              </a:r>
            </a:p>
            <a:p>
              <a:pPr algn="l"/>
              <a:r>
                <a:rPr lang="en-US" altLang="en-US" sz="2800" b="1" dirty="0">
                  <a:solidFill>
                    <a:srgbClr val="660033"/>
                  </a:solidFill>
                  <a:latin typeface="Times New Roman" charset="0"/>
                  <a:ea typeface="Times New Roman" charset="0"/>
                  <a:cs typeface="Times New Roman" charset="0"/>
                  <a:sym typeface="Symbol" charset="2"/>
                </a:rPr>
                <a:t>		              </a:t>
              </a:r>
              <a:r>
                <a:rPr lang="en-US" altLang="en-US" sz="2800" b="1" dirty="0">
                  <a:solidFill>
                    <a:srgbClr val="660033"/>
                  </a:solidFill>
                  <a:ea typeface="Arial" charset="0"/>
                  <a:cs typeface="Arial" charset="0"/>
                  <a:sym typeface="Symbol" charset="2"/>
                </a:rPr>
                <a:t></a:t>
              </a:r>
              <a:r>
                <a:rPr lang="en-US" altLang="en-US" sz="2800" b="1" dirty="0">
                  <a:solidFill>
                    <a:srgbClr val="660033"/>
                  </a:solidFill>
                  <a:latin typeface="Times New Roman" charset="0"/>
                  <a:ea typeface="Times New Roman" charset="0"/>
                  <a:cs typeface="Times New Roman" charset="0"/>
                  <a:sym typeface="Symbol" charset="2"/>
                </a:rPr>
                <a:t>N</a:t>
              </a:r>
            </a:p>
            <a:p>
              <a:pPr algn="l"/>
              <a:r>
                <a:rPr lang="en-US" altLang="en-US" sz="2800" b="1" dirty="0">
                  <a:solidFill>
                    <a:srgbClr val="660033"/>
                  </a:solidFill>
                  <a:latin typeface="Times New Roman" charset="0"/>
                  <a:ea typeface="Times New Roman" charset="0"/>
                  <a:cs typeface="Times New Roman" charset="0"/>
                  <a:sym typeface="Symbol" charset="2"/>
                </a:rPr>
                <a:t>      N*     </a:t>
              </a:r>
              <a:r>
                <a:rPr lang="en-US" altLang="en-US" sz="2800" b="1" dirty="0">
                  <a:solidFill>
                    <a:srgbClr val="660033"/>
                  </a:solidFill>
                  <a:ea typeface="Arial" charset="0"/>
                  <a:cs typeface="Arial" charset="0"/>
                  <a:sym typeface="Symbol" charset="2"/>
                </a:rPr>
                <a:t></a:t>
              </a:r>
              <a:r>
                <a:rPr lang="en-US" altLang="en-US" sz="2800" b="1" dirty="0">
                  <a:solidFill>
                    <a:srgbClr val="660033"/>
                  </a:solidFill>
                  <a:latin typeface="Times New Roman" charset="0"/>
                  <a:ea typeface="Times New Roman" charset="0"/>
                  <a:cs typeface="Times New Roman" charset="0"/>
                  <a:sym typeface="Symbol" charset="2"/>
                </a:rPr>
                <a:t>N</a:t>
              </a:r>
            </a:p>
            <a:p>
              <a:r>
                <a:rPr lang="en-US" altLang="en-US" sz="2800" b="1" dirty="0">
                  <a:solidFill>
                    <a:srgbClr val="660033"/>
                  </a:solidFill>
                  <a:latin typeface="Times New Roman" charset="0"/>
                  <a:ea typeface="Times New Roman" charset="0"/>
                  <a:cs typeface="Times New Roman" charset="0"/>
                  <a:sym typeface="Symbol" charset="2"/>
                </a:rPr>
                <a:t>	  	              K</a:t>
              </a:r>
              <a:r>
                <a:rPr lang="el-GR" altLang="en-US" sz="2800" b="1" dirty="0">
                  <a:solidFill>
                    <a:srgbClr val="660033"/>
                  </a:solidFill>
                  <a:latin typeface="Times New Roman" charset="0"/>
                  <a:ea typeface="Times New Roman" charset="0"/>
                  <a:cs typeface="Times New Roman" charset="0"/>
                  <a:sym typeface="Symbol" charset="2"/>
                </a:rPr>
                <a:t>Λ</a:t>
              </a:r>
              <a:r>
                <a:rPr lang="en-US" altLang="en-US" sz="2800" b="1" dirty="0">
                  <a:solidFill>
                    <a:srgbClr val="660033"/>
                  </a:solidFill>
                  <a:latin typeface="Times New Roman" charset="0"/>
                  <a:ea typeface="Times New Roman" charset="0"/>
                  <a:cs typeface="Times New Roman" charset="0"/>
                  <a:sym typeface="Symbol" charset="2"/>
                </a:rPr>
                <a:t>			                   K</a:t>
              </a:r>
              <a:r>
                <a:rPr lang="el-GR" altLang="en-US" sz="2800" b="1" dirty="0">
                  <a:solidFill>
                    <a:srgbClr val="660033"/>
                  </a:solidFill>
                  <a:latin typeface="Times New Roman" charset="0"/>
                  <a:ea typeface="Times New Roman" charset="0"/>
                  <a:cs typeface="Times New Roman" charset="0"/>
                  <a:sym typeface="Symbol" charset="2"/>
                </a:rPr>
                <a:t>Σ</a:t>
              </a:r>
              <a:endParaRPr lang="en-US" altLang="en-US" sz="2800" b="1" dirty="0">
                <a:solidFill>
                  <a:srgbClr val="660033"/>
                </a:solidFill>
                <a:latin typeface="Times New Roman" charset="0"/>
                <a:ea typeface="Times New Roman" charset="0"/>
                <a:cs typeface="Times New Roman" charset="0"/>
                <a:sym typeface="Symbol" charset="2"/>
              </a:endParaRPr>
            </a:p>
          </p:txBody>
        </p:sp>
        <p:sp>
          <p:nvSpPr>
            <p:cNvPr id="38030" name="AutoShape 141"/>
            <p:cNvSpPr>
              <a:spLocks/>
            </p:cNvSpPr>
            <p:nvPr/>
          </p:nvSpPr>
          <p:spPr bwMode="auto">
            <a:xfrm>
              <a:off x="2040" y="720"/>
              <a:ext cx="144" cy="1248"/>
            </a:xfrm>
            <a:prstGeom prst="leftBrace">
              <a:avLst>
                <a:gd name="adj1" fmla="val 72222"/>
                <a:gd name="adj2" fmla="val 50000"/>
              </a:avLst>
            </a:prstGeom>
            <a:noFill/>
            <a:ln w="38100">
              <a:solidFill>
                <a:srgbClr val="99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sp>
        <p:nvSpPr>
          <p:cNvPr id="3" name="TextBox 2">
            <a:extLst>
              <a:ext uri="{FF2B5EF4-FFF2-40B4-BE49-F238E27FC236}">
                <a16:creationId xmlns:a16="http://schemas.microsoft.com/office/drawing/2014/main" id="{38488E7F-64BF-9EF7-1F26-2E0FD244DF38}"/>
              </a:ext>
            </a:extLst>
          </p:cNvPr>
          <p:cNvSpPr txBox="1"/>
          <p:nvPr/>
        </p:nvSpPr>
        <p:spPr>
          <a:xfrm>
            <a:off x="422654" y="2080901"/>
            <a:ext cx="712788" cy="523220"/>
          </a:xfrm>
          <a:prstGeom prst="rect">
            <a:avLst/>
          </a:prstGeom>
          <a:noFill/>
        </p:spPr>
        <p:txBody>
          <a:bodyPr wrap="square" rtlCol="0">
            <a:spAutoFit/>
          </a:bodyPr>
          <a:lstStyle/>
          <a:p>
            <a:r>
              <a:rPr lang="en-US" altLang="en-US" sz="2800" b="1" dirty="0">
                <a:solidFill>
                  <a:srgbClr val="660033"/>
                </a:solidFill>
                <a:latin typeface="Times New Roman" charset="0"/>
                <a:ea typeface="Times New Roman" charset="0"/>
                <a:cs typeface="Times New Roman" charset="0"/>
                <a:sym typeface="Symbol" charset="2"/>
              </a:rPr>
              <a:t>πN</a:t>
            </a:r>
            <a:endParaRPr lang="en-US" sz="2800" b="1" dirty="0"/>
          </a:p>
        </p:txBody>
      </p:sp>
      <p:sp>
        <p:nvSpPr>
          <p:cNvPr id="4" name="TextBox 3">
            <a:extLst>
              <a:ext uri="{FF2B5EF4-FFF2-40B4-BE49-F238E27FC236}">
                <a16:creationId xmlns:a16="http://schemas.microsoft.com/office/drawing/2014/main" id="{669AD359-C25D-89C7-BD0B-278AD1982B8F}"/>
              </a:ext>
            </a:extLst>
          </p:cNvPr>
          <p:cNvSpPr txBox="1"/>
          <p:nvPr/>
        </p:nvSpPr>
        <p:spPr>
          <a:xfrm>
            <a:off x="438943" y="1568794"/>
            <a:ext cx="1137789" cy="523220"/>
          </a:xfrm>
          <a:prstGeom prst="rect">
            <a:avLst/>
          </a:prstGeom>
          <a:noFill/>
        </p:spPr>
        <p:txBody>
          <a:bodyPr wrap="square" rtlCol="0">
            <a:spAutoFit/>
          </a:bodyPr>
          <a:lstStyle/>
          <a:p>
            <a:r>
              <a:rPr lang="en-US" altLang="en-US" sz="2800" b="1" dirty="0">
                <a:solidFill>
                  <a:srgbClr val="660033"/>
                </a:solidFill>
                <a:latin typeface="Times New Roman" charset="0"/>
                <a:ea typeface="Times New Roman" charset="0"/>
                <a:cs typeface="Times New Roman" charset="0"/>
                <a:sym typeface="Symbol" charset="2"/>
              </a:rPr>
              <a:t>e</a:t>
            </a:r>
            <a:r>
              <a:rPr lang="en-US" altLang="en-US" sz="2800" b="1" baseline="30000" dirty="0">
                <a:solidFill>
                  <a:srgbClr val="660033"/>
                </a:solidFill>
                <a:latin typeface="Times New Roman" charset="0"/>
                <a:ea typeface="Times New Roman" charset="0"/>
                <a:cs typeface="Times New Roman" charset="0"/>
                <a:sym typeface="Symbol" charset="2"/>
              </a:rPr>
              <a:t>-</a:t>
            </a:r>
            <a:r>
              <a:rPr lang="en-US" altLang="en-US" sz="2800" b="1" dirty="0">
                <a:solidFill>
                  <a:srgbClr val="660033"/>
                </a:solidFill>
                <a:latin typeface="Times New Roman" charset="0"/>
                <a:ea typeface="Times New Roman" charset="0"/>
                <a:cs typeface="Times New Roman" charset="0"/>
                <a:sym typeface="Symbol" charset="2"/>
              </a:rPr>
              <a:t>N</a:t>
            </a:r>
            <a:endParaRPr lang="en-US" sz="2800" b="1" dirty="0"/>
          </a:p>
        </p:txBody>
      </p:sp>
      <p:sp>
        <p:nvSpPr>
          <p:cNvPr id="5" name="Footer Placeholder 3">
            <a:extLst>
              <a:ext uri="{FF2B5EF4-FFF2-40B4-BE49-F238E27FC236}">
                <a16:creationId xmlns:a16="http://schemas.microsoft.com/office/drawing/2014/main" id="{41C950E0-EC1A-5E48-2C3D-018C04DF8996}"/>
              </a:ext>
            </a:extLst>
          </p:cNvPr>
          <p:cNvSpPr>
            <a:spLocks noGrp="1"/>
          </p:cNvSpPr>
          <p:nvPr>
            <p:ph type="ftr" sz="quarter" idx="11"/>
          </p:nvPr>
        </p:nvSpPr>
        <p:spPr>
          <a:xfrm>
            <a:off x="0" y="6470650"/>
            <a:ext cx="6553200" cy="365125"/>
          </a:xfrm>
        </p:spPr>
        <p:txBody>
          <a:bodyPr/>
          <a:lstStyle/>
          <a:p>
            <a:pPr>
              <a:defRPr/>
            </a:pPr>
            <a:r>
              <a:rPr lang="en-US" dirty="0"/>
              <a:t>SQCD VI    |     (Nanjing University)   |    May 15, 2024      |    P.L. Cole</a:t>
            </a:r>
          </a:p>
        </p:txBody>
      </p:sp>
    </p:spTree>
    <p:extLst>
      <p:ext uri="{BB962C8B-B14F-4D97-AF65-F5344CB8AC3E}">
        <p14:creationId xmlns:p14="http://schemas.microsoft.com/office/powerpoint/2010/main" val="8931363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6154"/>
                                        </p:tgtEl>
                                        <p:attrNameLst>
                                          <p:attrName>style.visibility</p:attrName>
                                        </p:attrNameLst>
                                      </p:cBhvr>
                                      <p:to>
                                        <p:strVal val="visible"/>
                                      </p:to>
                                    </p:set>
                                    <p:anim calcmode="lin" valueType="num">
                                      <p:cBhvr>
                                        <p:cTn id="7" dur="500" fill="hold"/>
                                        <p:tgtEl>
                                          <p:spTgt spid="86154"/>
                                        </p:tgtEl>
                                        <p:attrNameLst>
                                          <p:attrName>ppt_w</p:attrName>
                                        </p:attrNameLst>
                                      </p:cBhvr>
                                      <p:tavLst>
                                        <p:tav tm="0">
                                          <p:val>
                                            <p:fltVal val="0"/>
                                          </p:val>
                                        </p:tav>
                                        <p:tav tm="100000">
                                          <p:val>
                                            <p:strVal val="#ppt_w"/>
                                          </p:val>
                                        </p:tav>
                                      </p:tavLst>
                                    </p:anim>
                                    <p:anim calcmode="lin" valueType="num">
                                      <p:cBhvr>
                                        <p:cTn id="8" dur="500" fill="hold"/>
                                        <p:tgtEl>
                                          <p:spTgt spid="8615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43"/>
                                        </p:tgtEl>
                                        <p:attrNameLst>
                                          <p:attrName>style.visibility</p:attrName>
                                        </p:attrNameLst>
                                      </p:cBhvr>
                                      <p:to>
                                        <p:strVal val="visible"/>
                                      </p:to>
                                    </p:set>
                                    <p:animEffect transition="in" filter="dissolve">
                                      <p:cBhvr>
                                        <p:cTn id="16"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animBg="1"/>
      <p:bldP spid="2" grpId="0" animBg="1"/>
      <p:bldP spid="86154"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6635" y="958780"/>
            <a:ext cx="8204200" cy="5321300"/>
          </a:xfrm>
          <a:prstGeom prst="rect">
            <a:avLst/>
          </a:prstGeom>
        </p:spPr>
      </p:pic>
      <p:sp>
        <p:nvSpPr>
          <p:cNvPr id="2" name="TextBox 1">
            <a:extLst>
              <a:ext uri="{FF2B5EF4-FFF2-40B4-BE49-F238E27FC236}">
                <a16:creationId xmlns:a16="http://schemas.microsoft.com/office/drawing/2014/main" id="{E32271DC-1D50-D911-FF13-E63AFF623C90}"/>
              </a:ext>
            </a:extLst>
          </p:cNvPr>
          <p:cNvSpPr txBox="1"/>
          <p:nvPr/>
        </p:nvSpPr>
        <p:spPr>
          <a:xfrm>
            <a:off x="332409" y="65019"/>
            <a:ext cx="8624956" cy="584775"/>
          </a:xfrm>
          <a:prstGeom prst="rect">
            <a:avLst/>
          </a:prstGeom>
          <a:noFill/>
        </p:spPr>
        <p:txBody>
          <a:bodyPr wrap="square" rtlCol="0">
            <a:spAutoFit/>
          </a:bodyPr>
          <a:lstStyle/>
          <a:p>
            <a:pPr algn="ctr"/>
            <a:r>
              <a:rPr lang="en-US" sz="3200" dirty="0"/>
              <a:t>A Campaign – across continents and NP subfields</a:t>
            </a:r>
          </a:p>
        </p:txBody>
      </p:sp>
      <p:sp>
        <p:nvSpPr>
          <p:cNvPr id="7" name="TextBox 6">
            <a:extLst>
              <a:ext uri="{FF2B5EF4-FFF2-40B4-BE49-F238E27FC236}">
                <a16:creationId xmlns:a16="http://schemas.microsoft.com/office/drawing/2014/main" id="{8AB88295-9702-0AAE-9258-184857177663}"/>
              </a:ext>
            </a:extLst>
          </p:cNvPr>
          <p:cNvSpPr txBox="1"/>
          <p:nvPr/>
        </p:nvSpPr>
        <p:spPr>
          <a:xfrm>
            <a:off x="5602436" y="3105834"/>
            <a:ext cx="2669129" cy="646331"/>
          </a:xfrm>
          <a:prstGeom prst="rect">
            <a:avLst/>
          </a:prstGeom>
          <a:noFill/>
        </p:spPr>
        <p:txBody>
          <a:bodyPr wrap="none" rtlCol="0">
            <a:spAutoFit/>
          </a:bodyPr>
          <a:lstStyle/>
          <a:p>
            <a:pPr algn="ctr"/>
            <a:r>
              <a:rPr lang="en-US" dirty="0">
                <a:highlight>
                  <a:srgbClr val="FFBF16"/>
                </a:highlight>
              </a:rPr>
              <a:t>Meeting Ground between </a:t>
            </a:r>
          </a:p>
          <a:p>
            <a:pPr algn="ctr"/>
            <a:r>
              <a:rPr lang="en-US" dirty="0">
                <a:highlight>
                  <a:srgbClr val="FFBF16"/>
                </a:highlight>
              </a:rPr>
              <a:t>Theory and Experiment</a:t>
            </a:r>
          </a:p>
        </p:txBody>
      </p:sp>
      <p:sp>
        <p:nvSpPr>
          <p:cNvPr id="3" name="TextBox 2">
            <a:extLst>
              <a:ext uri="{FF2B5EF4-FFF2-40B4-BE49-F238E27FC236}">
                <a16:creationId xmlns:a16="http://schemas.microsoft.com/office/drawing/2014/main" id="{17265D32-5F6C-AA68-728F-E5D60C4CB38B}"/>
              </a:ext>
            </a:extLst>
          </p:cNvPr>
          <p:cNvSpPr txBox="1"/>
          <p:nvPr/>
        </p:nvSpPr>
        <p:spPr>
          <a:xfrm>
            <a:off x="5363412" y="6265900"/>
            <a:ext cx="3780588" cy="646331"/>
          </a:xfrm>
          <a:prstGeom prst="rect">
            <a:avLst/>
          </a:prstGeom>
          <a:solidFill>
            <a:srgbClr val="FAA919"/>
          </a:solidFill>
        </p:spPr>
        <p:txBody>
          <a:bodyPr wrap="square" rtlCol="0">
            <a:spAutoFit/>
          </a:bodyPr>
          <a:lstStyle/>
          <a:p>
            <a:pPr algn="ctr"/>
            <a:r>
              <a:rPr lang="en-US" dirty="0">
                <a:highlight>
                  <a:srgbClr val="FFBF16"/>
                </a:highlight>
              </a:rPr>
              <a:t>From our PIRE proposal of 2016 –  continuation of the 2009 US/PRC one</a:t>
            </a:r>
          </a:p>
        </p:txBody>
      </p:sp>
      <p:sp>
        <p:nvSpPr>
          <p:cNvPr id="8" name="Footer Placeholder 3">
            <a:extLst>
              <a:ext uri="{FF2B5EF4-FFF2-40B4-BE49-F238E27FC236}">
                <a16:creationId xmlns:a16="http://schemas.microsoft.com/office/drawing/2014/main" id="{54437AC5-2197-CA8A-B35A-8B3AE3F25EF5}"/>
              </a:ext>
            </a:extLst>
          </p:cNvPr>
          <p:cNvSpPr>
            <a:spLocks noGrp="1"/>
          </p:cNvSpPr>
          <p:nvPr>
            <p:ph type="ftr" sz="quarter" idx="11"/>
          </p:nvPr>
        </p:nvSpPr>
        <p:spPr>
          <a:xfrm>
            <a:off x="0" y="6470650"/>
            <a:ext cx="3962400" cy="365125"/>
          </a:xfrm>
        </p:spPr>
        <p:txBody>
          <a:bodyPr anchor="ctr">
            <a:normAutofit/>
          </a:bodyPr>
          <a:lstStyle/>
          <a:p>
            <a:pPr>
              <a:lnSpc>
                <a:spcPct val="90000"/>
              </a:lnSpc>
              <a:spcAft>
                <a:spcPts val="600"/>
              </a:spcAft>
              <a:defRPr/>
            </a:pPr>
            <a:r>
              <a:rPr lang="en-US" sz="900" dirty="0"/>
              <a:t>SQCD VI    |     (Nanjing University)   |    May 15, 2024      |    P.L. Cole</a:t>
            </a:r>
          </a:p>
        </p:txBody>
      </p:sp>
    </p:spTree>
    <p:extLst>
      <p:ext uri="{BB962C8B-B14F-4D97-AF65-F5344CB8AC3E}">
        <p14:creationId xmlns:p14="http://schemas.microsoft.com/office/powerpoint/2010/main" val="1439269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p:nvPr/>
        </p:nvSpPr>
        <p:spPr>
          <a:xfrm>
            <a:off x="4559381" y="4337464"/>
            <a:ext cx="1004590" cy="164107"/>
          </a:xfrm>
          <a:prstGeom prst="rect">
            <a:avLst/>
          </a:prstGeom>
          <a:ln w="12700">
            <a:miter lim="400000"/>
          </a:ln>
          <a:extLst>
            <a:ext uri="{C572A759-6A51-4108-AA02-DFA0A04FC94B}">
              <ma14:wrappingTextBoxFlag xmlns:ma14="http://schemas.microsoft.com/office/mac/drawingml/2011/main" xmlns="" val="1"/>
            </a:ext>
          </a:extLst>
        </p:spPr>
        <p:txBody>
          <a:bodyPr lIns="24109" tIns="24110" rIns="24109" bIns="24110">
            <a:spAutoFit/>
          </a:bodyPr>
          <a:lstStyle>
            <a:lvl1pPr algn="r" defTabSz="914400">
              <a:defRPr sz="1400">
                <a:solidFill>
                  <a:srgbClr val="1D074F"/>
                </a:solidFill>
              </a:defRPr>
            </a:lvl1pPr>
          </a:lstStyle>
          <a:p>
            <a:pPr>
              <a:defRPr sz="1800">
                <a:solidFill>
                  <a:srgbClr val="000000"/>
                </a:solidFill>
              </a:defRPr>
            </a:pPr>
            <a:r>
              <a:rPr sz="750">
                <a:solidFill>
                  <a:srgbClr val="000000"/>
                </a:solidFill>
              </a:rPr>
              <a:t>5</a:t>
            </a:r>
          </a:p>
        </p:txBody>
      </p:sp>
      <p:pic>
        <p:nvPicPr>
          <p:cNvPr id="140" name="2008.jpeg" descr="2008"/>
          <p:cNvPicPr/>
          <p:nvPr/>
        </p:nvPicPr>
        <p:blipFill>
          <a:blip r:embed="rId2"/>
          <a:stretch>
            <a:fillRect/>
          </a:stretch>
        </p:blipFill>
        <p:spPr>
          <a:xfrm>
            <a:off x="1066800" y="1828801"/>
            <a:ext cx="6859588" cy="3857625"/>
          </a:xfrm>
          <a:prstGeom prst="rect">
            <a:avLst/>
          </a:prstGeom>
          <a:ln w="12700">
            <a:miter lim="400000"/>
          </a:ln>
        </p:spPr>
      </p:pic>
      <p:sp>
        <p:nvSpPr>
          <p:cNvPr id="142" name="Shape 142"/>
          <p:cNvSpPr/>
          <p:nvPr/>
        </p:nvSpPr>
        <p:spPr>
          <a:xfrm>
            <a:off x="2787954" y="4460527"/>
            <a:ext cx="1708640" cy="164107"/>
          </a:xfrm>
          <a:prstGeom prst="rect">
            <a:avLst/>
          </a:prstGeom>
          <a:ln w="12700">
            <a:miter lim="400000"/>
          </a:ln>
          <a:extLst>
            <a:ext uri="{C572A759-6A51-4108-AA02-DFA0A04FC94B}">
              <ma14:wrappingTextBoxFlag xmlns:ma14="http://schemas.microsoft.com/office/mac/drawingml/2011/main" xmlns="" val="1"/>
            </a:ext>
          </a:extLst>
        </p:spPr>
        <p:txBody>
          <a:bodyPr lIns="24109" tIns="24110" rIns="24109" bIns="24110">
            <a:spAutoFit/>
          </a:bodyPr>
          <a:lstStyle>
            <a:lvl1pPr defTabSz="914400">
              <a:spcBef>
                <a:spcPts val="800"/>
              </a:spcBef>
              <a:defRPr sz="1400">
                <a:solidFill>
                  <a:srgbClr val="FFFFFF"/>
                </a:solidFill>
                <a:latin typeface="Arial"/>
                <a:ea typeface="Arial"/>
                <a:cs typeface="Arial"/>
                <a:sym typeface="Arial"/>
              </a:defRPr>
            </a:lvl1pPr>
          </a:lstStyle>
          <a:p>
            <a:pPr>
              <a:defRPr sz="1800">
                <a:solidFill>
                  <a:srgbClr val="000000"/>
                </a:solidFill>
              </a:defRPr>
            </a:pPr>
            <a:r>
              <a:rPr sz="750">
                <a:solidFill>
                  <a:srgbClr val="000000"/>
                </a:solidFill>
              </a:rPr>
              <a:t>Bird’s eye photo in January of 2008</a:t>
            </a:r>
          </a:p>
        </p:txBody>
      </p:sp>
      <p:grpSp>
        <p:nvGrpSpPr>
          <p:cNvPr id="147" name="Group 147"/>
          <p:cNvGrpSpPr/>
          <p:nvPr/>
        </p:nvGrpSpPr>
        <p:grpSpPr>
          <a:xfrm>
            <a:off x="1668763" y="2904225"/>
            <a:ext cx="4393664" cy="605636"/>
            <a:chOff x="0" y="-429344"/>
            <a:chExt cx="8331686" cy="1531283"/>
          </a:xfrm>
        </p:grpSpPr>
        <p:sp>
          <p:nvSpPr>
            <p:cNvPr id="145" name="Shape 145"/>
            <p:cNvSpPr/>
            <p:nvPr/>
          </p:nvSpPr>
          <p:spPr>
            <a:xfrm>
              <a:off x="2203877" y="622467"/>
              <a:ext cx="6127809" cy="479472"/>
            </a:xfrm>
            <a:custGeom>
              <a:avLst/>
              <a:gdLst/>
              <a:ahLst/>
              <a:cxnLst>
                <a:cxn ang="0">
                  <a:pos x="wd2" y="hd2"/>
                </a:cxn>
                <a:cxn ang="5400000">
                  <a:pos x="wd2" y="hd2"/>
                </a:cxn>
                <a:cxn ang="10800000">
                  <a:pos x="wd2" y="hd2"/>
                </a:cxn>
                <a:cxn ang="16200000">
                  <a:pos x="wd2" y="hd2"/>
                </a:cxn>
              </a:cxnLst>
              <a:rect l="0" t="0" r="r" b="b"/>
              <a:pathLst>
                <a:path w="21600" h="21493" extrusionOk="0">
                  <a:moveTo>
                    <a:pt x="21600" y="21493"/>
                  </a:moveTo>
                  <a:cubicBezTo>
                    <a:pt x="21439" y="19375"/>
                    <a:pt x="21018" y="12175"/>
                    <a:pt x="20651" y="8893"/>
                  </a:cubicBezTo>
                  <a:cubicBezTo>
                    <a:pt x="20285" y="5611"/>
                    <a:pt x="20019" y="3175"/>
                    <a:pt x="19392" y="1693"/>
                  </a:cubicBezTo>
                  <a:cubicBezTo>
                    <a:pt x="18765" y="211"/>
                    <a:pt x="17961" y="211"/>
                    <a:pt x="16874" y="52"/>
                  </a:cubicBezTo>
                  <a:cubicBezTo>
                    <a:pt x="15787" y="-107"/>
                    <a:pt x="14278" y="105"/>
                    <a:pt x="12863" y="581"/>
                  </a:cubicBezTo>
                  <a:cubicBezTo>
                    <a:pt x="11449" y="1058"/>
                    <a:pt x="10512" y="2169"/>
                    <a:pt x="8370" y="3069"/>
                  </a:cubicBezTo>
                  <a:cubicBezTo>
                    <a:pt x="6229" y="3969"/>
                    <a:pt x="1742" y="5452"/>
                    <a:pt x="0" y="6087"/>
                  </a:cubicBezTo>
                </a:path>
              </a:pathLst>
            </a:custGeom>
            <a:noFill/>
            <a:ln w="57150" cap="flat">
              <a:solidFill>
                <a:srgbClr val="CCECFF"/>
              </a:solidFill>
              <a:prstDash val="solid"/>
              <a:round/>
              <a:tailEnd type="triangle" w="med" len="med"/>
            </a:ln>
            <a:effectLst/>
          </p:spPr>
          <p:txBody>
            <a:bodyPr wrap="square" lIns="34289" tIns="34289" rIns="34289" bIns="34289" numCol="1" anchor="t">
              <a:noAutofit/>
            </a:bodyPr>
            <a:lstStyle/>
            <a:p>
              <a:pPr defTabSz="482186">
                <a:defRPr sz="2400">
                  <a:latin typeface="Osaka"/>
                  <a:ea typeface="Osaka"/>
                  <a:cs typeface="Osaka"/>
                  <a:sym typeface="Osaka"/>
                </a:defRPr>
              </a:pPr>
              <a:endParaRPr>
                <a:solidFill>
                  <a:srgbClr val="000000"/>
                </a:solidFill>
                <a:latin typeface="Osaka"/>
                <a:sym typeface="Osaka"/>
              </a:endParaRPr>
            </a:p>
          </p:txBody>
        </p:sp>
        <p:sp>
          <p:nvSpPr>
            <p:cNvPr id="146" name="Shape 146"/>
            <p:cNvSpPr/>
            <p:nvPr/>
          </p:nvSpPr>
          <p:spPr>
            <a:xfrm>
              <a:off x="0" y="-429344"/>
              <a:ext cx="2754848" cy="1233241"/>
            </a:xfrm>
            <a:prstGeom prst="rect">
              <a:avLst/>
            </a:prstGeom>
            <a:solidFill>
              <a:srgbClr val="CCFFFF">
                <a:alpha val="23921"/>
              </a:srgbClr>
            </a:solidFill>
            <a:ln w="19050" cap="flat">
              <a:solidFill>
                <a:srgbClr val="CCECFF"/>
              </a:solidFill>
              <a:prstDash val="solid"/>
              <a:round/>
            </a:ln>
            <a:effectLst/>
            <a:extLst>
              <a:ext uri="{C572A759-6A51-4108-AA02-DFA0A04FC94B}">
                <ma14:wrappingTextBoxFlag xmlns:ma14="http://schemas.microsoft.com/office/mac/drawingml/2011/main" xmlns="" val="1"/>
              </a:ext>
            </a:extLst>
          </p:spPr>
          <p:txBody>
            <a:bodyPr wrap="square" lIns="25645" tIns="25645" rIns="25645" bIns="25645" numCol="1" anchor="t">
              <a:noAutofit/>
            </a:bodyPr>
            <a:lstStyle/>
            <a:p>
              <a:pPr defTabSz="504788">
                <a:spcBef>
                  <a:spcPts val="527"/>
                </a:spcBef>
                <a:defRPr sz="1800"/>
              </a:pPr>
              <a:r>
                <a:rPr sz="1350" dirty="0">
                  <a:solidFill>
                    <a:srgbClr val="CCECFF"/>
                  </a:solidFill>
                  <a:latin typeface="MS PGothic"/>
                  <a:ea typeface="MS PGothic"/>
                  <a:cs typeface="MS PGothic"/>
                  <a:sym typeface="MS PGothic"/>
                </a:rPr>
                <a:t>Neutrino Beams　(</a:t>
              </a:r>
              <a:r>
                <a:rPr lang="en-US" sz="1350" dirty="0">
                  <a:solidFill>
                    <a:srgbClr val="CCECFF"/>
                  </a:solidFill>
                  <a:latin typeface="MS PGothic"/>
                  <a:ea typeface="MS PGothic"/>
                  <a:cs typeface="MS PGothic"/>
                  <a:sym typeface="MS PGothic"/>
                </a:rPr>
                <a:t>T2K experiment</a:t>
              </a:r>
              <a:r>
                <a:rPr sz="1350" dirty="0">
                  <a:solidFill>
                    <a:srgbClr val="CCECFF"/>
                  </a:solidFill>
                  <a:latin typeface="MS PGothic"/>
                  <a:ea typeface="MS PGothic"/>
                  <a:cs typeface="MS PGothic"/>
                  <a:sym typeface="MS PGothic"/>
                </a:rPr>
                <a:t>)</a:t>
              </a:r>
            </a:p>
          </p:txBody>
        </p:sp>
      </p:grpSp>
      <p:grpSp>
        <p:nvGrpSpPr>
          <p:cNvPr id="159" name="Group 159"/>
          <p:cNvGrpSpPr/>
          <p:nvPr/>
        </p:nvGrpSpPr>
        <p:grpSpPr>
          <a:xfrm>
            <a:off x="2166484" y="2930896"/>
            <a:ext cx="5491757" cy="2358115"/>
            <a:chOff x="-35775" y="52075"/>
            <a:chExt cx="10413996" cy="5962243"/>
          </a:xfrm>
        </p:grpSpPr>
        <p:sp>
          <p:nvSpPr>
            <p:cNvPr id="151" name="Shape 151"/>
            <p:cNvSpPr/>
            <p:nvPr/>
          </p:nvSpPr>
          <p:spPr>
            <a:xfrm rot="1200000">
              <a:off x="-35775" y="3729931"/>
              <a:ext cx="3914501" cy="48103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903" tIns="35903" rIns="35903" bIns="35903" numCol="1" anchor="t">
              <a:noAutofit/>
            </a:bodyPr>
            <a:lstStyle>
              <a:lvl1pPr defTabSz="957262">
                <a:spcBef>
                  <a:spcPts val="1000"/>
                </a:spcBef>
                <a:defRPr sz="1800">
                  <a:solidFill>
                    <a:srgbClr val="FFFF66"/>
                  </a:solidFill>
                  <a:latin typeface="MS PGothic"/>
                  <a:ea typeface="MS PGothic"/>
                  <a:cs typeface="MS PGothic"/>
                  <a:sym typeface="MS PGothic"/>
                </a:defRPr>
              </a:lvl1pPr>
            </a:lstStyle>
            <a:p>
              <a:pPr>
                <a:defRPr>
                  <a:solidFill>
                    <a:srgbClr val="000000"/>
                  </a:solidFill>
                </a:defRPr>
              </a:pPr>
              <a:r>
                <a:rPr lang="en-US" sz="1350" b="1" dirty="0">
                  <a:solidFill>
                    <a:srgbClr val="FFFF00"/>
                  </a:solidFill>
                </a:rPr>
                <a:t>MR </a:t>
              </a:r>
              <a:r>
                <a:rPr sz="1350" b="1" dirty="0">
                  <a:solidFill>
                    <a:srgbClr val="FFFF00"/>
                  </a:solidFill>
                </a:rPr>
                <a:t>Synchrotron</a:t>
              </a:r>
              <a:r>
                <a:rPr lang="en-US" sz="1350" b="1" dirty="0">
                  <a:solidFill>
                    <a:srgbClr val="FFFF00"/>
                  </a:solidFill>
                </a:rPr>
                <a:t> (30 GeV)</a:t>
              </a:r>
              <a:endParaRPr sz="1350" b="1" dirty="0">
                <a:solidFill>
                  <a:srgbClr val="FFFF00"/>
                </a:solidFill>
              </a:endParaRPr>
            </a:p>
          </p:txBody>
        </p:sp>
        <p:grpSp>
          <p:nvGrpSpPr>
            <p:cNvPr id="158" name="Group 158"/>
            <p:cNvGrpSpPr/>
            <p:nvPr/>
          </p:nvGrpSpPr>
          <p:grpSpPr>
            <a:xfrm>
              <a:off x="584431" y="52075"/>
              <a:ext cx="9793790" cy="5962243"/>
              <a:chOff x="-1" y="52075"/>
              <a:chExt cx="9793789" cy="5962242"/>
            </a:xfrm>
          </p:grpSpPr>
          <p:sp>
            <p:nvSpPr>
              <p:cNvPr id="152" name="Shape 152"/>
              <p:cNvSpPr/>
              <p:nvPr/>
            </p:nvSpPr>
            <p:spPr>
              <a:xfrm flipH="1">
                <a:off x="3008935" y="245723"/>
                <a:ext cx="2133333" cy="740967"/>
              </a:xfrm>
              <a:prstGeom prst="line">
                <a:avLst/>
              </a:prstGeom>
              <a:noFill/>
              <a:ln w="57150" cap="flat">
                <a:solidFill>
                  <a:srgbClr val="FFFF66"/>
                </a:solidFill>
                <a:prstDash val="solid"/>
                <a:round/>
              </a:ln>
              <a:effectLst/>
            </p:spPr>
            <p:txBody>
              <a:bodyPr wrap="square" lIns="34289" tIns="34289" rIns="34289" bIns="34289" numCol="1" anchor="t">
                <a:noAutofit/>
              </a:bodyPr>
              <a:lstStyle/>
              <a:p>
                <a:endParaRPr sz="1500">
                  <a:solidFill>
                    <a:srgbClr val="000000"/>
                  </a:solidFill>
                </a:endParaRPr>
              </a:p>
            </p:txBody>
          </p:sp>
          <p:sp>
            <p:nvSpPr>
              <p:cNvPr id="153" name="Shape 153"/>
              <p:cNvSpPr/>
              <p:nvPr/>
            </p:nvSpPr>
            <p:spPr>
              <a:xfrm>
                <a:off x="2015552" y="3869129"/>
                <a:ext cx="3981677" cy="1180661"/>
              </a:xfrm>
              <a:prstGeom prst="line">
                <a:avLst/>
              </a:prstGeom>
              <a:noFill/>
              <a:ln w="57150" cap="flat">
                <a:solidFill>
                  <a:srgbClr val="FFFF66"/>
                </a:solidFill>
                <a:prstDash val="solid"/>
                <a:round/>
                <a:tailEnd type="triangle" w="med" len="med"/>
              </a:ln>
              <a:effectLst/>
            </p:spPr>
            <p:txBody>
              <a:bodyPr wrap="square" lIns="34289" tIns="34289" rIns="34289" bIns="34289" numCol="1" anchor="t">
                <a:noAutofit/>
              </a:bodyPr>
              <a:lstStyle/>
              <a:p>
                <a:endParaRPr sz="1500">
                  <a:solidFill>
                    <a:srgbClr val="000000"/>
                  </a:solidFill>
                </a:endParaRPr>
              </a:p>
            </p:txBody>
          </p:sp>
          <p:sp>
            <p:nvSpPr>
              <p:cNvPr id="154" name="Shape 154"/>
              <p:cNvSpPr/>
              <p:nvPr/>
            </p:nvSpPr>
            <p:spPr>
              <a:xfrm rot="600000">
                <a:off x="4402072" y="52075"/>
                <a:ext cx="770397" cy="1950126"/>
              </a:xfrm>
              <a:custGeom>
                <a:avLst/>
                <a:gdLst/>
                <a:ahLst/>
                <a:cxnLst>
                  <a:cxn ang="0">
                    <a:pos x="wd2" y="hd2"/>
                  </a:cxn>
                  <a:cxn ang="5400000">
                    <a:pos x="wd2" y="hd2"/>
                  </a:cxn>
                  <a:cxn ang="10800000">
                    <a:pos x="wd2" y="hd2"/>
                  </a:cxn>
                  <a:cxn ang="16200000">
                    <a:pos x="wd2" y="hd2"/>
                  </a:cxn>
                </a:cxnLst>
                <a:rect l="0" t="0" r="r" b="b"/>
                <a:pathLst>
                  <a:path w="20437" h="21600" extrusionOk="0">
                    <a:moveTo>
                      <a:pt x="20437" y="0"/>
                    </a:moveTo>
                    <a:cubicBezTo>
                      <a:pt x="19428" y="335"/>
                      <a:pt x="17634" y="272"/>
                      <a:pt x="14383" y="2070"/>
                    </a:cubicBezTo>
                    <a:cubicBezTo>
                      <a:pt x="11132" y="3868"/>
                      <a:pt x="3247" y="8657"/>
                      <a:pt x="1042" y="10748"/>
                    </a:cubicBezTo>
                    <a:cubicBezTo>
                      <a:pt x="-1163" y="12839"/>
                      <a:pt x="743" y="13090"/>
                      <a:pt x="1229" y="14616"/>
                    </a:cubicBezTo>
                    <a:cubicBezTo>
                      <a:pt x="1715" y="16142"/>
                      <a:pt x="3321" y="18735"/>
                      <a:pt x="3919" y="19906"/>
                    </a:cubicBezTo>
                    <a:cubicBezTo>
                      <a:pt x="4517" y="21077"/>
                      <a:pt x="4592" y="21245"/>
                      <a:pt x="4779" y="21600"/>
                    </a:cubicBezTo>
                  </a:path>
                </a:pathLst>
              </a:custGeom>
              <a:noFill/>
              <a:ln w="57150" cap="flat">
                <a:solidFill>
                  <a:srgbClr val="FFFF66"/>
                </a:solidFill>
                <a:prstDash val="solid"/>
                <a:round/>
                <a:tailEnd type="triangle" w="med" len="med"/>
              </a:ln>
              <a:effectLst/>
            </p:spPr>
            <p:txBody>
              <a:bodyPr wrap="square" lIns="34289" tIns="34289" rIns="34289" bIns="34289" numCol="1" anchor="t">
                <a:noAutofit/>
              </a:bodyPr>
              <a:lstStyle/>
              <a:p>
                <a:pPr defTabSz="482186">
                  <a:defRPr sz="2400">
                    <a:latin typeface="Osaka"/>
                    <a:ea typeface="Osaka"/>
                    <a:cs typeface="Osaka"/>
                    <a:sym typeface="Osaka"/>
                  </a:defRPr>
                </a:pPr>
                <a:endParaRPr>
                  <a:solidFill>
                    <a:srgbClr val="000000"/>
                  </a:solidFill>
                  <a:latin typeface="Osaka"/>
                  <a:sym typeface="Osaka"/>
                </a:endParaRPr>
              </a:p>
            </p:txBody>
          </p:sp>
          <p:sp>
            <p:nvSpPr>
              <p:cNvPr id="155" name="Shape 155"/>
              <p:cNvSpPr/>
              <p:nvPr/>
            </p:nvSpPr>
            <p:spPr>
              <a:xfrm>
                <a:off x="7003867" y="4675847"/>
                <a:ext cx="2789921" cy="1338470"/>
              </a:xfrm>
              <a:prstGeom prst="rect">
                <a:avLst/>
              </a:prstGeom>
              <a:solidFill>
                <a:srgbClr val="FFB03B">
                  <a:alpha val="32940"/>
                </a:srgbClr>
              </a:solidFill>
              <a:ln w="19050" cap="flat">
                <a:solidFill>
                  <a:srgbClr val="FF0000"/>
                </a:solidFill>
                <a:prstDash val="solid"/>
                <a:round/>
              </a:ln>
              <a:effectLst/>
              <a:extLst>
                <a:ext uri="{C572A759-6A51-4108-AA02-DFA0A04FC94B}">
                  <ma14:wrappingTextBoxFlag xmlns:ma14="http://schemas.microsoft.com/office/mac/drawingml/2011/main" xmlns="" val="1"/>
                </a:ext>
              </a:extLst>
            </p:spPr>
            <p:txBody>
              <a:bodyPr wrap="square" lIns="25645" tIns="25645" rIns="25645" bIns="25645" numCol="1" anchor="t">
                <a:noAutofit/>
              </a:bodyPr>
              <a:lstStyle>
                <a:lvl1pPr algn="ctr" defTabSz="957262">
                  <a:spcBef>
                    <a:spcPts val="1000"/>
                  </a:spcBef>
                  <a:defRPr sz="1800">
                    <a:solidFill>
                      <a:srgbClr val="FFFF66"/>
                    </a:solidFill>
                    <a:latin typeface="MS PGothic"/>
                    <a:ea typeface="MS PGothic"/>
                    <a:cs typeface="MS PGothic"/>
                    <a:sym typeface="MS PGothic"/>
                  </a:defRPr>
                </a:lvl1pPr>
              </a:lstStyle>
              <a:p>
                <a:pPr>
                  <a:defRPr>
                    <a:solidFill>
                      <a:srgbClr val="000000"/>
                    </a:solidFill>
                  </a:defRPr>
                </a:pPr>
                <a:r>
                  <a:rPr sz="1350" b="1">
                    <a:solidFill>
                      <a:srgbClr val="FF0000"/>
                    </a:solidFill>
                  </a:rPr>
                  <a:t>Hadron Exp. Facility</a:t>
                </a:r>
              </a:p>
            </p:txBody>
          </p:sp>
          <p:sp>
            <p:nvSpPr>
              <p:cNvPr id="156" name="Shape 156"/>
              <p:cNvSpPr/>
              <p:nvPr/>
            </p:nvSpPr>
            <p:spPr>
              <a:xfrm>
                <a:off x="2601811" y="2454374"/>
                <a:ext cx="3788292" cy="1303263"/>
              </a:xfrm>
              <a:prstGeom prst="rect">
                <a:avLst/>
              </a:prstGeom>
              <a:solidFill>
                <a:srgbClr val="FFCC99">
                  <a:alpha val="32940"/>
                </a:srgbClr>
              </a:solidFill>
              <a:ln w="19050" cap="flat">
                <a:solidFill>
                  <a:srgbClr val="FFFF66"/>
                </a:solidFill>
                <a:prstDash val="solid"/>
                <a:round/>
              </a:ln>
              <a:effectLst/>
              <a:extLst>
                <a:ext uri="{C572A759-6A51-4108-AA02-DFA0A04FC94B}">
                  <ma14:wrappingTextBoxFlag xmlns:ma14="http://schemas.microsoft.com/office/mac/drawingml/2011/main" xmlns="" val="1"/>
                </a:ext>
              </a:extLst>
            </p:spPr>
            <p:txBody>
              <a:bodyPr wrap="square" lIns="25645" tIns="25645" rIns="25645" bIns="25645" numCol="1" anchor="t">
                <a:noAutofit/>
              </a:bodyPr>
              <a:lstStyle>
                <a:lvl1pPr algn="ctr" defTabSz="957262">
                  <a:spcBef>
                    <a:spcPts val="1000"/>
                  </a:spcBef>
                  <a:defRPr sz="1800">
                    <a:solidFill>
                      <a:srgbClr val="FFFF66"/>
                    </a:solidFill>
                    <a:latin typeface="MS PGothic"/>
                    <a:ea typeface="MS PGothic"/>
                    <a:cs typeface="MS PGothic"/>
                    <a:sym typeface="MS PGothic"/>
                  </a:defRPr>
                </a:lvl1pPr>
              </a:lstStyle>
              <a:p>
                <a:pPr>
                  <a:defRPr>
                    <a:solidFill>
                      <a:srgbClr val="000000"/>
                    </a:solidFill>
                  </a:defRPr>
                </a:pPr>
                <a:r>
                  <a:rPr sz="1350" dirty="0">
                    <a:solidFill>
                      <a:srgbClr val="37FAFF"/>
                    </a:solidFill>
                  </a:rPr>
                  <a:t>Materials and Life Experimental Facility</a:t>
                </a:r>
              </a:p>
            </p:txBody>
          </p:sp>
          <p:sp>
            <p:nvSpPr>
              <p:cNvPr id="157" name="Shape 157"/>
              <p:cNvSpPr/>
              <p:nvPr/>
            </p:nvSpPr>
            <p:spPr>
              <a:xfrm>
                <a:off x="-1" y="721942"/>
                <a:ext cx="7369879" cy="3621267"/>
              </a:xfrm>
              <a:custGeom>
                <a:avLst/>
                <a:gdLst/>
                <a:ahLst/>
                <a:cxnLst>
                  <a:cxn ang="0">
                    <a:pos x="wd2" y="hd2"/>
                  </a:cxn>
                  <a:cxn ang="5400000">
                    <a:pos x="wd2" y="hd2"/>
                  </a:cxn>
                  <a:cxn ang="10800000">
                    <a:pos x="wd2" y="hd2"/>
                  </a:cxn>
                  <a:cxn ang="16200000">
                    <a:pos x="wd2" y="hd2"/>
                  </a:cxn>
                </a:cxnLst>
                <a:rect l="0" t="0" r="r" b="b"/>
                <a:pathLst>
                  <a:path w="21466" h="21503" extrusionOk="0">
                    <a:moveTo>
                      <a:pt x="2124" y="15980"/>
                    </a:moveTo>
                    <a:cubicBezTo>
                      <a:pt x="2426" y="16234"/>
                      <a:pt x="2835" y="16766"/>
                      <a:pt x="3950" y="17479"/>
                    </a:cubicBezTo>
                    <a:cubicBezTo>
                      <a:pt x="5065" y="18192"/>
                      <a:pt x="7193" y="19607"/>
                      <a:pt x="8830" y="20271"/>
                    </a:cubicBezTo>
                    <a:cubicBezTo>
                      <a:pt x="10466" y="20936"/>
                      <a:pt x="12370" y="21371"/>
                      <a:pt x="13769" y="21468"/>
                    </a:cubicBezTo>
                    <a:cubicBezTo>
                      <a:pt x="15174" y="21589"/>
                      <a:pt x="16200" y="21396"/>
                      <a:pt x="17237" y="20900"/>
                    </a:cubicBezTo>
                    <a:cubicBezTo>
                      <a:pt x="18287" y="20417"/>
                      <a:pt x="19319" y="19595"/>
                      <a:pt x="20024" y="18495"/>
                    </a:cubicBezTo>
                    <a:cubicBezTo>
                      <a:pt x="20718" y="17395"/>
                      <a:pt x="21364" y="16283"/>
                      <a:pt x="21459" y="14312"/>
                    </a:cubicBezTo>
                    <a:cubicBezTo>
                      <a:pt x="21542" y="12354"/>
                      <a:pt x="20943" y="8607"/>
                      <a:pt x="20564" y="6734"/>
                    </a:cubicBezTo>
                    <a:cubicBezTo>
                      <a:pt x="20178" y="4836"/>
                      <a:pt x="19805" y="4014"/>
                      <a:pt x="19141" y="2999"/>
                    </a:cubicBezTo>
                    <a:cubicBezTo>
                      <a:pt x="18488" y="1995"/>
                      <a:pt x="17475" y="1198"/>
                      <a:pt x="16627" y="702"/>
                    </a:cubicBezTo>
                    <a:cubicBezTo>
                      <a:pt x="15773" y="207"/>
                      <a:pt x="14978" y="37"/>
                      <a:pt x="14030" y="1"/>
                    </a:cubicBezTo>
                    <a:cubicBezTo>
                      <a:pt x="13081" y="-11"/>
                      <a:pt x="12156" y="134"/>
                      <a:pt x="10923" y="569"/>
                    </a:cubicBezTo>
                    <a:cubicBezTo>
                      <a:pt x="9690" y="1004"/>
                      <a:pt x="7709" y="2068"/>
                      <a:pt x="6606" y="2636"/>
                    </a:cubicBezTo>
                    <a:cubicBezTo>
                      <a:pt x="5504" y="3204"/>
                      <a:pt x="4917" y="3603"/>
                      <a:pt x="4300" y="3990"/>
                    </a:cubicBezTo>
                    <a:cubicBezTo>
                      <a:pt x="3683" y="4377"/>
                      <a:pt x="3298" y="4667"/>
                      <a:pt x="2907" y="4957"/>
                    </a:cubicBezTo>
                    <a:cubicBezTo>
                      <a:pt x="2515" y="5247"/>
                      <a:pt x="2296" y="5368"/>
                      <a:pt x="1958" y="5730"/>
                    </a:cubicBezTo>
                    <a:cubicBezTo>
                      <a:pt x="1620" y="6093"/>
                      <a:pt x="1181" y="6540"/>
                      <a:pt x="879" y="7108"/>
                    </a:cubicBezTo>
                    <a:cubicBezTo>
                      <a:pt x="576" y="7677"/>
                      <a:pt x="286" y="8305"/>
                      <a:pt x="150" y="9115"/>
                    </a:cubicBezTo>
                    <a:cubicBezTo>
                      <a:pt x="13" y="9925"/>
                      <a:pt x="-58" y="11109"/>
                      <a:pt x="61" y="11968"/>
                    </a:cubicBezTo>
                    <a:cubicBezTo>
                      <a:pt x="179" y="12826"/>
                      <a:pt x="511" y="13563"/>
                      <a:pt x="867" y="14240"/>
                    </a:cubicBezTo>
                    <a:cubicBezTo>
                      <a:pt x="1223" y="14917"/>
                      <a:pt x="1916" y="15654"/>
                      <a:pt x="2195" y="16029"/>
                    </a:cubicBezTo>
                  </a:path>
                </a:pathLst>
              </a:custGeom>
              <a:noFill/>
              <a:ln w="57150" cap="flat">
                <a:solidFill>
                  <a:srgbClr val="FFFF66"/>
                </a:solidFill>
                <a:prstDash val="solid"/>
                <a:round/>
              </a:ln>
              <a:effectLst/>
            </p:spPr>
            <p:txBody>
              <a:bodyPr wrap="square" lIns="34289" tIns="34289" rIns="34289" bIns="34289" numCol="1" anchor="t">
                <a:noAutofit/>
              </a:bodyPr>
              <a:lstStyle/>
              <a:p>
                <a:pPr defTabSz="482186">
                  <a:defRPr sz="2400">
                    <a:latin typeface="Osaka"/>
                    <a:ea typeface="Osaka"/>
                    <a:cs typeface="Osaka"/>
                    <a:sym typeface="Osaka"/>
                  </a:defRPr>
                </a:pPr>
                <a:endParaRPr>
                  <a:solidFill>
                    <a:srgbClr val="000000"/>
                  </a:solidFill>
                  <a:latin typeface="Osaka"/>
                  <a:sym typeface="Osaka"/>
                </a:endParaRPr>
              </a:p>
            </p:txBody>
          </p:sp>
        </p:grpSp>
      </p:grpSp>
      <p:grpSp>
        <p:nvGrpSpPr>
          <p:cNvPr id="174" name="Group 174"/>
          <p:cNvGrpSpPr/>
          <p:nvPr/>
        </p:nvGrpSpPr>
        <p:grpSpPr>
          <a:xfrm>
            <a:off x="3454970" y="2083974"/>
            <a:ext cx="1921991" cy="952073"/>
            <a:chOff x="3221054" y="-2"/>
            <a:chExt cx="3644662" cy="2407214"/>
          </a:xfrm>
        </p:grpSpPr>
        <p:grpSp>
          <p:nvGrpSpPr>
            <p:cNvPr id="167" name="Group 167"/>
            <p:cNvGrpSpPr/>
            <p:nvPr/>
          </p:nvGrpSpPr>
          <p:grpSpPr>
            <a:xfrm>
              <a:off x="3221054" y="-2"/>
              <a:ext cx="3644662" cy="2407214"/>
              <a:chOff x="0" y="0"/>
              <a:chExt cx="3644660" cy="2407212"/>
            </a:xfrm>
          </p:grpSpPr>
          <p:sp>
            <p:nvSpPr>
              <p:cNvPr id="163" name="Shape 163"/>
              <p:cNvSpPr/>
              <p:nvPr/>
            </p:nvSpPr>
            <p:spPr>
              <a:xfrm flipV="1">
                <a:off x="1023206" y="1549134"/>
                <a:ext cx="1755823" cy="10233"/>
              </a:xfrm>
              <a:prstGeom prst="line">
                <a:avLst/>
              </a:prstGeom>
              <a:noFill/>
              <a:ln w="57150" cap="flat">
                <a:solidFill>
                  <a:srgbClr val="FF6666"/>
                </a:solidFill>
                <a:prstDash val="solid"/>
                <a:round/>
              </a:ln>
              <a:effectLst/>
            </p:spPr>
            <p:txBody>
              <a:bodyPr wrap="square" lIns="34289" tIns="34289" rIns="34289" bIns="34289" numCol="1" anchor="t">
                <a:noAutofit/>
              </a:bodyPr>
              <a:lstStyle/>
              <a:p>
                <a:endParaRPr sz="1500">
                  <a:solidFill>
                    <a:srgbClr val="000000"/>
                  </a:solidFill>
                </a:endParaRPr>
              </a:p>
            </p:txBody>
          </p:sp>
          <p:sp>
            <p:nvSpPr>
              <p:cNvPr id="164" name="Shape 164"/>
              <p:cNvSpPr/>
              <p:nvPr/>
            </p:nvSpPr>
            <p:spPr>
              <a:xfrm flipH="1">
                <a:off x="1039577" y="-1"/>
                <a:ext cx="75718" cy="1567553"/>
              </a:xfrm>
              <a:prstGeom prst="line">
                <a:avLst/>
              </a:prstGeom>
              <a:noFill/>
              <a:ln w="57150" cap="flat">
                <a:solidFill>
                  <a:srgbClr val="0000FF"/>
                </a:solidFill>
                <a:prstDash val="solid"/>
                <a:round/>
              </a:ln>
              <a:effectLst/>
            </p:spPr>
            <p:txBody>
              <a:bodyPr wrap="square" lIns="34289" tIns="34289" rIns="34289" bIns="34289" numCol="1" anchor="t">
                <a:noAutofit/>
              </a:bodyPr>
              <a:lstStyle/>
              <a:p>
                <a:endParaRPr sz="1500">
                  <a:solidFill>
                    <a:srgbClr val="000000"/>
                  </a:solidFill>
                </a:endParaRPr>
              </a:p>
            </p:txBody>
          </p:sp>
          <p:sp>
            <p:nvSpPr>
              <p:cNvPr id="165" name="Shape 165"/>
              <p:cNvSpPr/>
              <p:nvPr/>
            </p:nvSpPr>
            <p:spPr>
              <a:xfrm>
                <a:off x="0" y="1563459"/>
                <a:ext cx="2377932" cy="84375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903" tIns="35903" rIns="35903" bIns="35903" numCol="1" anchor="t">
                <a:noAutofit/>
              </a:bodyPr>
              <a:lstStyle>
                <a:lvl1pPr defTabSz="957262">
                  <a:spcBef>
                    <a:spcPts val="1000"/>
                  </a:spcBef>
                  <a:defRPr sz="1800">
                    <a:solidFill>
                      <a:srgbClr val="FF6666"/>
                    </a:solidFill>
                    <a:latin typeface="MS PGothic"/>
                    <a:ea typeface="MS PGothic"/>
                    <a:cs typeface="MS PGothic"/>
                    <a:sym typeface="MS PGothic"/>
                  </a:defRPr>
                </a:lvl1pPr>
              </a:lstStyle>
              <a:p>
                <a:pPr>
                  <a:defRPr>
                    <a:solidFill>
                      <a:srgbClr val="000000"/>
                    </a:solidFill>
                  </a:defRPr>
                </a:pPr>
                <a:r>
                  <a:rPr sz="1350" b="1" dirty="0">
                    <a:solidFill>
                      <a:srgbClr val="FF0000"/>
                    </a:solidFill>
                  </a:rPr>
                  <a:t>3 GeV Synchrotron</a:t>
                </a:r>
              </a:p>
            </p:txBody>
          </p:sp>
          <p:sp>
            <p:nvSpPr>
              <p:cNvPr id="166" name="Shape 166"/>
              <p:cNvSpPr/>
              <p:nvPr/>
            </p:nvSpPr>
            <p:spPr>
              <a:xfrm>
                <a:off x="2269471" y="1530716"/>
                <a:ext cx="1375190" cy="73057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57150" cap="flat">
                <a:solidFill>
                  <a:srgbClr val="FF6666"/>
                </a:solidFill>
                <a:prstDash val="solid"/>
                <a:round/>
              </a:ln>
              <a:effectLst/>
            </p:spPr>
            <p:txBody>
              <a:bodyPr wrap="square" lIns="34289" tIns="34289" rIns="34289" bIns="34289" numCol="1" anchor="ctr">
                <a:noAutofit/>
              </a:bodyPr>
              <a:lstStyle/>
              <a:p>
                <a:pPr defTabSz="482186">
                  <a:defRPr sz="1800"/>
                </a:pPr>
                <a:endParaRPr sz="1350">
                  <a:solidFill>
                    <a:srgbClr val="000000"/>
                  </a:solidFill>
                </a:endParaRPr>
              </a:p>
            </p:txBody>
          </p:sp>
        </p:grpSp>
        <p:sp>
          <p:nvSpPr>
            <p:cNvPr id="173" name="Shape 173"/>
            <p:cNvSpPr/>
            <p:nvPr/>
          </p:nvSpPr>
          <p:spPr>
            <a:xfrm>
              <a:off x="4218213" y="76350"/>
              <a:ext cx="2053270" cy="4753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noAutofit/>
            </a:bodyPr>
            <a:lstStyle>
              <a:lvl1pPr algn="ctr" defTabSz="762000">
                <a:defRPr sz="1800">
                  <a:solidFill>
                    <a:srgbClr val="FF6666"/>
                  </a:solidFill>
                  <a:latin typeface="MS PGothic"/>
                  <a:ea typeface="MS PGothic"/>
                  <a:cs typeface="MS PGothic"/>
                  <a:sym typeface="MS PGothic"/>
                </a:defRPr>
              </a:lvl1pPr>
            </a:lstStyle>
            <a:p>
              <a:pPr>
                <a:defRPr>
                  <a:solidFill>
                    <a:srgbClr val="000000"/>
                  </a:solidFill>
                </a:defRPr>
              </a:pPr>
              <a:r>
                <a:rPr lang="en-US" sz="1350" b="1" dirty="0">
                  <a:solidFill>
                    <a:srgbClr val="FFFFFF"/>
                  </a:solidFill>
                </a:rPr>
                <a:t>400 MeV LINAC</a:t>
              </a:r>
              <a:endParaRPr sz="1350" b="1" dirty="0">
                <a:solidFill>
                  <a:srgbClr val="FFFFFF"/>
                </a:solidFill>
              </a:endParaRPr>
            </a:p>
          </p:txBody>
        </p:sp>
      </p:grpSp>
      <p:sp>
        <p:nvSpPr>
          <p:cNvPr id="2" name="テキスト ボックス 1"/>
          <p:cNvSpPr txBox="1"/>
          <p:nvPr/>
        </p:nvSpPr>
        <p:spPr>
          <a:xfrm>
            <a:off x="1663808" y="5253338"/>
            <a:ext cx="5726285" cy="507831"/>
          </a:xfrm>
          <a:prstGeom prst="rect">
            <a:avLst/>
          </a:prstGeom>
          <a:noFill/>
        </p:spPr>
        <p:txBody>
          <a:bodyPr wrap="square" rtlCol="0">
            <a:spAutoFit/>
          </a:bodyPr>
          <a:lstStyle/>
          <a:p>
            <a:r>
              <a:rPr lang="en-US" altLang="ja-JP" sz="2700" dirty="0">
                <a:solidFill>
                  <a:srgbClr val="FFFF00"/>
                </a:solidFill>
              </a:rPr>
              <a:t>J-PARC (MW proton synchrotron) </a:t>
            </a:r>
            <a:endParaRPr lang="ja-JP" altLang="en-US" sz="2700" dirty="0">
              <a:solidFill>
                <a:srgbClr val="FFFF00"/>
              </a:solidFill>
            </a:endParaRPr>
          </a:p>
        </p:txBody>
      </p:sp>
      <p:sp>
        <p:nvSpPr>
          <p:cNvPr id="25" name="テキスト ボックス 77">
            <a:extLst>
              <a:ext uri="{FF2B5EF4-FFF2-40B4-BE49-F238E27FC236}">
                <a16:creationId xmlns:a16="http://schemas.microsoft.com/office/drawing/2014/main" id="{1EE8055D-BCA5-1B72-B5DE-1266AF6F9E1E}"/>
              </a:ext>
            </a:extLst>
          </p:cNvPr>
          <p:cNvSpPr txBox="1">
            <a:spLocks noChangeArrowheads="1"/>
          </p:cNvSpPr>
          <p:nvPr/>
        </p:nvSpPr>
        <p:spPr bwMode="auto">
          <a:xfrm>
            <a:off x="1582335" y="922823"/>
            <a:ext cx="5372100" cy="461665"/>
          </a:xfrm>
          <a:prstGeom prst="rect">
            <a:avLst/>
          </a:prstGeom>
          <a:noFill/>
          <a:ln w="9525">
            <a:noFill/>
            <a:miter lim="800000"/>
            <a:headEnd/>
            <a:tailEnd/>
          </a:ln>
        </p:spPr>
        <p:txBody>
          <a:bodyPr>
            <a:spAutoFit/>
          </a:bodyPr>
          <a:lstStyle/>
          <a:p>
            <a:pPr algn="ctr"/>
            <a:r>
              <a:rPr lang="en-US" altLang="ja-JP" sz="2400" dirty="0">
                <a:solidFill>
                  <a:srgbClr val="1F497D"/>
                </a:solidFill>
                <a:latin typeface="Helvetica" pitchFamily="34" charset="0"/>
                <a:ea typeface="Osaka"/>
                <a:cs typeface="Osaka"/>
              </a:rPr>
              <a:t>J-PARC Accelerator Complex</a:t>
            </a:r>
          </a:p>
        </p:txBody>
      </p:sp>
      <p:sp>
        <p:nvSpPr>
          <p:cNvPr id="3" name="TextBox 2">
            <a:extLst>
              <a:ext uri="{FF2B5EF4-FFF2-40B4-BE49-F238E27FC236}">
                <a16:creationId xmlns:a16="http://schemas.microsoft.com/office/drawing/2014/main" id="{A4DCD178-27D1-985C-16DC-A0ABCD75259D}"/>
              </a:ext>
            </a:extLst>
          </p:cNvPr>
          <p:cNvSpPr txBox="1"/>
          <p:nvPr/>
        </p:nvSpPr>
        <p:spPr>
          <a:xfrm>
            <a:off x="2188789" y="126904"/>
            <a:ext cx="4495974" cy="584775"/>
          </a:xfrm>
          <a:prstGeom prst="rect">
            <a:avLst/>
          </a:prstGeom>
          <a:noFill/>
        </p:spPr>
        <p:txBody>
          <a:bodyPr wrap="none" rtlCol="0">
            <a:spAutoFit/>
          </a:bodyPr>
          <a:lstStyle/>
          <a:p>
            <a:r>
              <a:rPr lang="en-US" sz="3200" dirty="0"/>
              <a:t>Let’s talk Pion Beams First</a:t>
            </a:r>
          </a:p>
        </p:txBody>
      </p:sp>
      <p:sp>
        <p:nvSpPr>
          <p:cNvPr id="4" name="Footer Placeholder 2">
            <a:extLst>
              <a:ext uri="{FF2B5EF4-FFF2-40B4-BE49-F238E27FC236}">
                <a16:creationId xmlns:a16="http://schemas.microsoft.com/office/drawing/2014/main" id="{AB21501E-A691-B232-E4DB-CAF78E988E25}"/>
              </a:ext>
            </a:extLst>
          </p:cNvPr>
          <p:cNvSpPr txBox="1">
            <a:spLocks/>
          </p:cNvSpPr>
          <p:nvPr/>
        </p:nvSpPr>
        <p:spPr>
          <a:xfrm>
            <a:off x="0" y="6470650"/>
            <a:ext cx="6553200" cy="365125"/>
          </a:xfrm>
          <a:prstGeom prst="rect">
            <a:avLst/>
          </a:prstGeom>
        </p:spPr>
        <p:txBody>
          <a:bodyPr/>
          <a:lstStyle>
            <a:defPPr>
              <a:defRPr lang="en-US"/>
            </a:defPPr>
            <a:lvl1pPr algn="l" defTabSz="457200" rtl="0" eaLnBrk="0" fontAlgn="base" hangingPunct="0">
              <a:spcBef>
                <a:spcPct val="0"/>
              </a:spcBef>
              <a:spcAft>
                <a:spcPct val="0"/>
              </a:spcAft>
              <a:defRPr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0"/>
              </a:spcBef>
              <a:spcAft>
                <a:spcPct val="0"/>
              </a:spcAft>
              <a:defRPr kern="1200">
                <a:solidFill>
                  <a:schemeClr val="tx1"/>
                </a:solidFill>
                <a:latin typeface="Calibri" charset="0"/>
                <a:ea typeface="ＭＳ Ｐゴシック" charset="-128"/>
                <a:cs typeface="ＭＳ Ｐゴシック" charset="-128"/>
              </a:defRPr>
            </a:lvl2pPr>
            <a:lvl3pPr marL="914400" algn="l" defTabSz="457200" rtl="0" eaLnBrk="0" fontAlgn="base" hangingPunct="0">
              <a:spcBef>
                <a:spcPct val="0"/>
              </a:spcBef>
              <a:spcAft>
                <a:spcPct val="0"/>
              </a:spcAft>
              <a:defRPr kern="1200">
                <a:solidFill>
                  <a:schemeClr val="tx1"/>
                </a:solidFill>
                <a:latin typeface="Calibri" charset="0"/>
                <a:ea typeface="ＭＳ Ｐゴシック" charset="-128"/>
                <a:cs typeface="ＭＳ Ｐゴシック" charset="-128"/>
              </a:defRPr>
            </a:lvl3pPr>
            <a:lvl4pPr marL="1371600" algn="l" defTabSz="457200" rtl="0" eaLnBrk="0" fontAlgn="base" hangingPunct="0">
              <a:spcBef>
                <a:spcPct val="0"/>
              </a:spcBef>
              <a:spcAft>
                <a:spcPct val="0"/>
              </a:spcAft>
              <a:defRPr kern="1200">
                <a:solidFill>
                  <a:schemeClr val="tx1"/>
                </a:solidFill>
                <a:latin typeface="Calibri" charset="0"/>
                <a:ea typeface="ＭＳ Ｐゴシック" charset="-128"/>
                <a:cs typeface="ＭＳ Ｐゴシック" charset="-128"/>
              </a:defRPr>
            </a:lvl4pPr>
            <a:lvl5pPr marL="1828800" algn="l" defTabSz="457200" rtl="0" eaLnBrk="0" fontAlgn="base" hangingPunct="0">
              <a:spcBef>
                <a:spcPct val="0"/>
              </a:spcBef>
              <a:spcAft>
                <a:spcPct val="0"/>
              </a:spcAft>
              <a:defRPr kern="1200">
                <a:solidFill>
                  <a:schemeClr val="tx1"/>
                </a:solidFill>
                <a:latin typeface="Calibri" charset="0"/>
                <a:ea typeface="ＭＳ Ｐゴシック" charset="-128"/>
                <a:cs typeface="ＭＳ Ｐゴシック" charset="-128"/>
              </a:defRPr>
            </a:lvl5pPr>
            <a:lvl6pPr marL="2286000" algn="l" defTabSz="914400" rtl="0" eaLnBrk="1" latinLnBrk="0" hangingPunct="1">
              <a:defRPr kern="1200">
                <a:solidFill>
                  <a:schemeClr val="tx1"/>
                </a:solidFill>
                <a:latin typeface="Calibri" charset="0"/>
                <a:ea typeface="ＭＳ Ｐゴシック" charset="-128"/>
                <a:cs typeface="ＭＳ Ｐゴシック" charset="-128"/>
              </a:defRPr>
            </a:lvl6pPr>
            <a:lvl7pPr marL="2743200" algn="l" defTabSz="914400" rtl="0" eaLnBrk="1" latinLnBrk="0" hangingPunct="1">
              <a:defRPr kern="1200">
                <a:solidFill>
                  <a:schemeClr val="tx1"/>
                </a:solidFill>
                <a:latin typeface="Calibri" charset="0"/>
                <a:ea typeface="ＭＳ Ｐゴシック" charset="-128"/>
                <a:cs typeface="ＭＳ Ｐゴシック" charset="-128"/>
              </a:defRPr>
            </a:lvl7pPr>
            <a:lvl8pPr marL="3200400" algn="l" defTabSz="914400" rtl="0" eaLnBrk="1" latinLnBrk="0" hangingPunct="1">
              <a:defRPr kern="1200">
                <a:solidFill>
                  <a:schemeClr val="tx1"/>
                </a:solidFill>
                <a:latin typeface="Calibri" charset="0"/>
                <a:ea typeface="ＭＳ Ｐゴシック" charset="-128"/>
                <a:cs typeface="ＭＳ Ｐゴシック" charset="-128"/>
              </a:defRPr>
            </a:lvl8pPr>
            <a:lvl9pPr marL="3657600" algn="l" defTabSz="914400" rtl="0" eaLnBrk="1" latinLnBrk="0" hangingPunct="1">
              <a:defRPr kern="1200">
                <a:solidFill>
                  <a:schemeClr val="tx1"/>
                </a:solidFill>
                <a:latin typeface="Calibri" charset="0"/>
                <a:ea typeface="ＭＳ Ｐゴシック" charset="-128"/>
                <a:cs typeface="ＭＳ Ｐゴシック" charset="-128"/>
              </a:defRPr>
            </a:lvl9pPr>
          </a:lstStyle>
          <a:p>
            <a:pPr>
              <a:defRPr/>
            </a:pPr>
            <a:r>
              <a:rPr lang="en-US" sz="1200" dirty="0"/>
              <a:t>SQCD VI    |     (Nanjing University)   |    May 15, 2024      |    P.L. Cole</a:t>
            </a:r>
          </a:p>
        </p:txBody>
      </p:sp>
    </p:spTree>
    <p:extLst>
      <p:ext uri="{BB962C8B-B14F-4D97-AF65-F5344CB8AC3E}">
        <p14:creationId xmlns:p14="http://schemas.microsoft.com/office/powerpoint/2010/main" val="16632444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89D7D0AD-EB95-4267-8AED-D3A1AE7035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9525" y="2148889"/>
            <a:ext cx="4383600" cy="4269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76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6288" y="1664279"/>
            <a:ext cx="3912080" cy="2535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73" name="Rectangle 23"/>
          <p:cNvSpPr>
            <a:spLocks noChangeArrowheads="1"/>
          </p:cNvSpPr>
          <p:nvPr/>
        </p:nvSpPr>
        <p:spPr bwMode="auto">
          <a:xfrm>
            <a:off x="1143000" y="1968148"/>
            <a:ext cx="6858000" cy="311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98513" eaLnBrk="0" hangingPunct="0">
              <a:defRPr kumimoji="1" sz="2000">
                <a:solidFill>
                  <a:schemeClr val="tx1"/>
                </a:solidFill>
                <a:latin typeface="Arial" pitchFamily="34" charset="0"/>
                <a:ea typeface="ＭＳ Ｐゴシック" pitchFamily="50" charset="-128"/>
              </a:defRPr>
            </a:lvl1pPr>
            <a:lvl2pPr marL="742950" indent="-285750" defTabSz="798513" eaLnBrk="0" hangingPunct="0">
              <a:defRPr kumimoji="1" sz="2000">
                <a:solidFill>
                  <a:schemeClr val="tx1"/>
                </a:solidFill>
                <a:latin typeface="Arial" pitchFamily="34" charset="0"/>
                <a:ea typeface="ＭＳ Ｐゴシック" pitchFamily="50" charset="-128"/>
              </a:defRPr>
            </a:lvl2pPr>
            <a:lvl3pPr marL="1143000" indent="-228600" defTabSz="798513" eaLnBrk="0" hangingPunct="0">
              <a:defRPr kumimoji="1" sz="2000">
                <a:solidFill>
                  <a:schemeClr val="tx1"/>
                </a:solidFill>
                <a:latin typeface="Arial" pitchFamily="34" charset="0"/>
                <a:ea typeface="ＭＳ Ｐゴシック" pitchFamily="50" charset="-128"/>
              </a:defRPr>
            </a:lvl3pPr>
            <a:lvl4pPr marL="1600200" indent="-228600" defTabSz="798513" eaLnBrk="0" hangingPunct="0">
              <a:defRPr kumimoji="1" sz="2000">
                <a:solidFill>
                  <a:schemeClr val="tx1"/>
                </a:solidFill>
                <a:latin typeface="Arial" pitchFamily="34" charset="0"/>
                <a:ea typeface="ＭＳ Ｐゴシック" pitchFamily="50" charset="-128"/>
              </a:defRPr>
            </a:lvl4pPr>
            <a:lvl5pPr marL="2057400" indent="-228600" defTabSz="798513" eaLnBrk="0" hangingPunct="0">
              <a:defRPr kumimoji="1" sz="2000">
                <a:solidFill>
                  <a:schemeClr val="tx1"/>
                </a:solidFill>
                <a:latin typeface="Arial" pitchFamily="34" charset="0"/>
                <a:ea typeface="ＭＳ Ｐゴシック" pitchFamily="50" charset="-128"/>
              </a:defRPr>
            </a:lvl5pPr>
            <a:lvl6pPr marL="25146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defTabSz="598870" eaLnBrk="1" fontAlgn="auto" hangingPunct="1">
              <a:spcBef>
                <a:spcPts val="0"/>
              </a:spcBef>
              <a:spcAft>
                <a:spcPts val="0"/>
              </a:spcAft>
            </a:pPr>
            <a:r>
              <a:rPr lang="en-US" altLang="ja-JP" sz="1800" dirty="0">
                <a:solidFill>
                  <a:prstClr val="black"/>
                </a:solidFill>
              </a:rPr>
              <a:t>Measurement of (</a:t>
            </a:r>
            <a:r>
              <a:rPr lang="en-US" altLang="ja-JP" sz="1800" i="1" dirty="0">
                <a:solidFill>
                  <a:prstClr val="black"/>
                </a:solidFill>
                <a:latin typeface="Symbol" pitchFamily="18" charset="2"/>
              </a:rPr>
              <a:t>p</a:t>
            </a:r>
            <a:r>
              <a:rPr lang="en-US" altLang="ja-JP" sz="1800" dirty="0">
                <a:solidFill>
                  <a:prstClr val="black"/>
                </a:solidFill>
              </a:rPr>
              <a:t>,</a:t>
            </a:r>
            <a:r>
              <a:rPr lang="en-US" altLang="ja-JP" sz="1800" i="1" dirty="0">
                <a:solidFill>
                  <a:prstClr val="black"/>
                </a:solidFill>
              </a:rPr>
              <a:t>2</a:t>
            </a:r>
            <a:r>
              <a:rPr lang="en-US" altLang="ja-JP" sz="1800" i="1" dirty="0">
                <a:solidFill>
                  <a:prstClr val="black"/>
                </a:solidFill>
                <a:latin typeface="Symbol" pitchFamily="18" charset="2"/>
              </a:rPr>
              <a:t>p</a:t>
            </a:r>
            <a:r>
              <a:rPr lang="en-US" altLang="ja-JP" sz="1800" dirty="0">
                <a:solidFill>
                  <a:prstClr val="black"/>
                </a:solidFill>
              </a:rPr>
              <a:t>) in large acceptance TPC (</a:t>
            </a:r>
            <a:r>
              <a:rPr lang="en-US" altLang="ja-JP" sz="1800" dirty="0" err="1">
                <a:solidFill>
                  <a:prstClr val="black"/>
                </a:solidFill>
              </a:rPr>
              <a:t>HypTPC</a:t>
            </a:r>
            <a:r>
              <a:rPr lang="en-US" altLang="ja-JP" sz="1800" dirty="0">
                <a:solidFill>
                  <a:prstClr val="black"/>
                </a:solidFill>
              </a:rPr>
              <a:t>)</a:t>
            </a:r>
          </a:p>
          <a:p>
            <a:pPr defTabSz="598870" eaLnBrk="1" fontAlgn="auto" hangingPunct="1">
              <a:spcBef>
                <a:spcPts val="0"/>
              </a:spcBef>
              <a:spcAft>
                <a:spcPts val="0"/>
              </a:spcAft>
            </a:pPr>
            <a:endParaRPr lang="en-US" altLang="ja-JP" sz="1500" i="1" dirty="0">
              <a:solidFill>
                <a:prstClr val="black"/>
              </a:solidFill>
              <a:latin typeface="Symbol" pitchFamily="18" charset="2"/>
            </a:endParaRPr>
          </a:p>
          <a:p>
            <a:pPr defTabSz="598870" eaLnBrk="1" fontAlgn="auto" hangingPunct="1">
              <a:spcBef>
                <a:spcPts val="0"/>
              </a:spcBef>
              <a:spcAft>
                <a:spcPts val="0"/>
              </a:spcAft>
            </a:pPr>
            <a:r>
              <a:rPr lang="en-US" altLang="ja-JP" sz="1500" i="1" dirty="0">
                <a:solidFill>
                  <a:prstClr val="black"/>
                </a:solidFill>
                <a:latin typeface="Symbol" pitchFamily="18" charset="2"/>
              </a:rPr>
              <a:t>p</a:t>
            </a:r>
            <a:r>
              <a:rPr lang="en-US" altLang="ja-JP" sz="1500" i="1" baseline="30000" dirty="0">
                <a:solidFill>
                  <a:prstClr val="black"/>
                </a:solidFill>
              </a:rPr>
              <a:t>+-</a:t>
            </a:r>
            <a:r>
              <a:rPr lang="en-US" altLang="ja-JP" sz="1500" i="1" dirty="0">
                <a:solidFill>
                  <a:prstClr val="black"/>
                </a:solidFill>
              </a:rPr>
              <a:t> </a:t>
            </a:r>
            <a:r>
              <a:rPr lang="en-US" altLang="ja-JP" sz="1500" dirty="0">
                <a:solidFill>
                  <a:prstClr val="black"/>
                </a:solidFill>
              </a:rPr>
              <a:t>beam on</a:t>
            </a:r>
            <a:r>
              <a:rPr lang="en-US" altLang="ja-JP" sz="1500" i="1" dirty="0">
                <a:solidFill>
                  <a:prstClr val="black"/>
                </a:solidFill>
              </a:rPr>
              <a:t> </a:t>
            </a:r>
            <a:r>
              <a:rPr lang="en-US" altLang="ja-JP" sz="1500" dirty="0">
                <a:solidFill>
                  <a:prstClr val="black"/>
                </a:solidFill>
              </a:rPr>
              <a:t>liquid-H</a:t>
            </a:r>
            <a:r>
              <a:rPr lang="en-US" altLang="ja-JP" sz="1500" baseline="-25000" dirty="0">
                <a:solidFill>
                  <a:prstClr val="black"/>
                </a:solidFill>
              </a:rPr>
              <a:t>2</a:t>
            </a:r>
            <a:r>
              <a:rPr lang="en-US" altLang="ja-JP" sz="1500" dirty="0">
                <a:solidFill>
                  <a:prstClr val="black"/>
                </a:solidFill>
              </a:rPr>
              <a:t> target</a:t>
            </a:r>
            <a:endParaRPr lang="en-US" altLang="ja-JP" sz="1500" i="1" dirty="0">
              <a:solidFill>
                <a:prstClr val="black"/>
              </a:solidFill>
              <a:latin typeface="Symbol" pitchFamily="18" charset="2"/>
            </a:endParaRPr>
          </a:p>
          <a:p>
            <a:pPr defTabSz="598870" eaLnBrk="1" fontAlgn="auto" hangingPunct="1">
              <a:spcBef>
                <a:spcPts val="0"/>
              </a:spcBef>
              <a:spcAft>
                <a:spcPts val="0"/>
              </a:spcAft>
            </a:pPr>
            <a:r>
              <a:rPr lang="en-US" altLang="ja-JP" sz="1500" i="1" dirty="0" err="1">
                <a:solidFill>
                  <a:prstClr val="black"/>
                </a:solidFill>
                <a:latin typeface="Symbol" pitchFamily="18" charset="2"/>
              </a:rPr>
              <a:t>p</a:t>
            </a:r>
            <a:r>
              <a:rPr lang="en-US" altLang="ja-JP" sz="1500" i="1" baseline="30000" dirty="0" err="1">
                <a:solidFill>
                  <a:prstClr val="black"/>
                </a:solidFill>
              </a:rPr>
              <a:t>-</a:t>
            </a:r>
            <a:r>
              <a:rPr lang="en-US" altLang="ja-JP" sz="1500" i="1" dirty="0" err="1">
                <a:solidFill>
                  <a:prstClr val="black"/>
                </a:solidFill>
              </a:rPr>
              <a:t>p→</a:t>
            </a:r>
            <a:r>
              <a:rPr lang="en-US" altLang="ja-JP" sz="1500" i="1" dirty="0" err="1">
                <a:solidFill>
                  <a:prstClr val="black"/>
                </a:solidFill>
                <a:latin typeface="Symbol" pitchFamily="18" charset="2"/>
              </a:rPr>
              <a:t>p</a:t>
            </a:r>
            <a:r>
              <a:rPr lang="en-US" altLang="ja-JP" sz="1500" i="1" baseline="30000" dirty="0" err="1">
                <a:solidFill>
                  <a:prstClr val="black"/>
                </a:solidFill>
              </a:rPr>
              <a:t>+</a:t>
            </a:r>
            <a:r>
              <a:rPr lang="en-US" altLang="ja-JP" sz="1500" i="1" dirty="0" err="1">
                <a:solidFill>
                  <a:prstClr val="black"/>
                </a:solidFill>
                <a:latin typeface="Symbol" pitchFamily="18" charset="2"/>
              </a:rPr>
              <a:t>p</a:t>
            </a:r>
            <a:r>
              <a:rPr lang="en-US" altLang="ja-JP" sz="1500" i="1" baseline="30000" dirty="0" err="1">
                <a:solidFill>
                  <a:prstClr val="black"/>
                </a:solidFill>
              </a:rPr>
              <a:t>-</a:t>
            </a:r>
            <a:r>
              <a:rPr lang="en-US" altLang="ja-JP" sz="1500" i="1" dirty="0" err="1">
                <a:solidFill>
                  <a:prstClr val="black"/>
                </a:solidFill>
              </a:rPr>
              <a:t>n</a:t>
            </a:r>
            <a:r>
              <a:rPr lang="en-US" altLang="ja-JP" sz="1500" i="1" dirty="0">
                <a:solidFill>
                  <a:prstClr val="black"/>
                </a:solidFill>
              </a:rPr>
              <a:t>, </a:t>
            </a:r>
            <a:r>
              <a:rPr lang="en-US" altLang="ja-JP" sz="1500" i="1" dirty="0">
                <a:solidFill>
                  <a:prstClr val="black"/>
                </a:solidFill>
                <a:latin typeface="Symbol" pitchFamily="18" charset="2"/>
              </a:rPr>
              <a:t>p</a:t>
            </a:r>
            <a:r>
              <a:rPr lang="en-US" altLang="ja-JP" sz="1500" i="1" baseline="30000" dirty="0">
                <a:solidFill>
                  <a:prstClr val="black"/>
                </a:solidFill>
              </a:rPr>
              <a:t>0</a:t>
            </a:r>
            <a:r>
              <a:rPr lang="en-US" altLang="ja-JP" sz="1500" i="1" dirty="0">
                <a:solidFill>
                  <a:prstClr val="black"/>
                </a:solidFill>
                <a:latin typeface="Symbol" pitchFamily="18" charset="2"/>
              </a:rPr>
              <a:t>p</a:t>
            </a:r>
            <a:r>
              <a:rPr lang="en-US" altLang="ja-JP" sz="1500" i="1" baseline="30000" dirty="0">
                <a:solidFill>
                  <a:prstClr val="black"/>
                </a:solidFill>
              </a:rPr>
              <a:t>-</a:t>
            </a:r>
            <a:r>
              <a:rPr lang="en-US" altLang="ja-JP" sz="1500" i="1" dirty="0">
                <a:solidFill>
                  <a:prstClr val="black"/>
                </a:solidFill>
              </a:rPr>
              <a:t>p</a:t>
            </a:r>
            <a:endParaRPr lang="en-US" altLang="ja-JP" sz="1500" i="1" dirty="0">
              <a:solidFill>
                <a:srgbClr val="0000FF"/>
              </a:solidFill>
            </a:endParaRPr>
          </a:p>
          <a:p>
            <a:pPr defTabSz="598870" eaLnBrk="1" fontAlgn="auto" hangingPunct="1">
              <a:spcBef>
                <a:spcPts val="0"/>
              </a:spcBef>
              <a:spcAft>
                <a:spcPts val="0"/>
              </a:spcAft>
            </a:pPr>
            <a:r>
              <a:rPr lang="en-US" altLang="ja-JP" sz="1500" i="1" dirty="0">
                <a:solidFill>
                  <a:prstClr val="black"/>
                </a:solidFill>
                <a:latin typeface="Symbol" pitchFamily="18" charset="2"/>
              </a:rPr>
              <a:t>p</a:t>
            </a:r>
            <a:r>
              <a:rPr lang="en-US" altLang="ja-JP" sz="1500" i="1" baseline="30000" dirty="0">
                <a:solidFill>
                  <a:prstClr val="black"/>
                </a:solidFill>
              </a:rPr>
              <a:t>+</a:t>
            </a:r>
            <a:r>
              <a:rPr lang="en-US" altLang="ja-JP" sz="1500" i="1" dirty="0">
                <a:solidFill>
                  <a:prstClr val="black"/>
                </a:solidFill>
              </a:rPr>
              <a:t>p→</a:t>
            </a:r>
            <a:r>
              <a:rPr lang="en-US" altLang="ja-JP" sz="1500" i="1" dirty="0">
                <a:solidFill>
                  <a:prstClr val="black"/>
                </a:solidFill>
                <a:latin typeface="Symbol" pitchFamily="18" charset="2"/>
              </a:rPr>
              <a:t>p</a:t>
            </a:r>
            <a:r>
              <a:rPr lang="en-US" altLang="ja-JP" sz="1500" i="1" baseline="30000" dirty="0">
                <a:solidFill>
                  <a:prstClr val="black"/>
                </a:solidFill>
              </a:rPr>
              <a:t>0</a:t>
            </a:r>
            <a:r>
              <a:rPr lang="en-US" altLang="ja-JP" sz="1500" i="1" dirty="0">
                <a:solidFill>
                  <a:prstClr val="black"/>
                </a:solidFill>
                <a:latin typeface="Symbol" pitchFamily="18" charset="2"/>
              </a:rPr>
              <a:t>p</a:t>
            </a:r>
            <a:r>
              <a:rPr lang="en-US" altLang="ja-JP" sz="1500" i="1" baseline="30000" dirty="0">
                <a:solidFill>
                  <a:prstClr val="black"/>
                </a:solidFill>
              </a:rPr>
              <a:t>+</a:t>
            </a:r>
            <a:r>
              <a:rPr lang="en-US" altLang="ja-JP" sz="1500" i="1" dirty="0">
                <a:solidFill>
                  <a:prstClr val="black"/>
                </a:solidFill>
              </a:rPr>
              <a:t>p, </a:t>
            </a:r>
            <a:r>
              <a:rPr lang="en-US" altLang="ja-JP" sz="1500" i="1" dirty="0" err="1">
                <a:solidFill>
                  <a:prstClr val="black"/>
                </a:solidFill>
                <a:latin typeface="Symbol" pitchFamily="18" charset="2"/>
              </a:rPr>
              <a:t>p</a:t>
            </a:r>
            <a:r>
              <a:rPr lang="en-US" altLang="ja-JP" sz="1500" i="1" baseline="30000" dirty="0" err="1">
                <a:solidFill>
                  <a:prstClr val="black"/>
                </a:solidFill>
              </a:rPr>
              <a:t>+</a:t>
            </a:r>
            <a:r>
              <a:rPr lang="en-US" altLang="ja-JP" sz="1500" i="1" dirty="0" err="1">
                <a:solidFill>
                  <a:prstClr val="black"/>
                </a:solidFill>
                <a:latin typeface="Symbol" pitchFamily="18" charset="2"/>
              </a:rPr>
              <a:t>p</a:t>
            </a:r>
            <a:r>
              <a:rPr lang="en-US" altLang="ja-JP" sz="1500" i="1" baseline="30000" dirty="0" err="1">
                <a:solidFill>
                  <a:prstClr val="black"/>
                </a:solidFill>
              </a:rPr>
              <a:t>+</a:t>
            </a:r>
            <a:r>
              <a:rPr lang="en-US" altLang="ja-JP" sz="1500" i="1" dirty="0" err="1">
                <a:solidFill>
                  <a:prstClr val="black"/>
                </a:solidFill>
              </a:rPr>
              <a:t>n</a:t>
            </a:r>
            <a:endParaRPr lang="en-US" altLang="ja-JP" sz="1500" i="1" dirty="0">
              <a:solidFill>
                <a:prstClr val="black"/>
              </a:solidFill>
            </a:endParaRPr>
          </a:p>
          <a:p>
            <a:pPr defTabSz="598870" eaLnBrk="1" fontAlgn="auto" hangingPunct="1">
              <a:spcBef>
                <a:spcPts val="0"/>
              </a:spcBef>
              <a:spcAft>
                <a:spcPts val="0"/>
              </a:spcAft>
            </a:pPr>
            <a:r>
              <a:rPr lang="en-US" altLang="ja-JP" sz="1500" i="1" dirty="0">
                <a:solidFill>
                  <a:srgbClr val="FF3C37"/>
                </a:solidFill>
              </a:rPr>
              <a:t>2 charged particles</a:t>
            </a:r>
            <a:r>
              <a:rPr lang="en-US" altLang="ja-JP" sz="1500" i="1" dirty="0">
                <a:solidFill>
                  <a:prstClr val="black"/>
                </a:solidFill>
              </a:rPr>
              <a:t> + </a:t>
            </a:r>
            <a:r>
              <a:rPr lang="en-US" altLang="ja-JP" sz="1500" i="1" dirty="0">
                <a:solidFill>
                  <a:srgbClr val="0000FF"/>
                </a:solidFill>
              </a:rPr>
              <a:t>1 neutral particle</a:t>
            </a:r>
          </a:p>
          <a:p>
            <a:pPr defTabSz="598870" eaLnBrk="1" fontAlgn="auto" hangingPunct="1">
              <a:spcBef>
                <a:spcPts val="0"/>
              </a:spcBef>
              <a:spcAft>
                <a:spcPts val="0"/>
              </a:spcAft>
            </a:pPr>
            <a:r>
              <a:rPr lang="ja-JP" altLang="en-US" sz="1500" i="1" dirty="0">
                <a:solidFill>
                  <a:prstClr val="black"/>
                </a:solidFill>
              </a:rPr>
              <a:t>　　　　　　　　　　　　</a:t>
            </a:r>
            <a:r>
              <a:rPr lang="en-US" altLang="ja-JP" sz="1500" i="1" dirty="0">
                <a:solidFill>
                  <a:prstClr val="black"/>
                </a:solidFill>
              </a:rPr>
              <a:t>→missing mass</a:t>
            </a:r>
            <a:r>
              <a:rPr lang="ja-JP" altLang="en-US" sz="1500" i="1" dirty="0">
                <a:solidFill>
                  <a:prstClr val="black"/>
                </a:solidFill>
              </a:rPr>
              <a:t>　</a:t>
            </a:r>
            <a:endParaRPr lang="en-US" altLang="ja-JP" sz="1500" i="1" dirty="0">
              <a:solidFill>
                <a:prstClr val="black"/>
              </a:solidFill>
            </a:endParaRPr>
          </a:p>
          <a:p>
            <a:pPr defTabSz="598870" eaLnBrk="1" fontAlgn="auto" hangingPunct="1">
              <a:spcBef>
                <a:spcPts val="0"/>
              </a:spcBef>
              <a:spcAft>
                <a:spcPts val="0"/>
              </a:spcAft>
            </a:pPr>
            <a:endParaRPr lang="en-US" altLang="ja-JP" sz="1500" i="1" dirty="0">
              <a:solidFill>
                <a:prstClr val="black"/>
              </a:solidFill>
            </a:endParaRPr>
          </a:p>
          <a:p>
            <a:pPr defTabSz="598870" eaLnBrk="1" fontAlgn="auto" hangingPunct="1">
              <a:spcBef>
                <a:spcPts val="0"/>
              </a:spcBef>
              <a:spcAft>
                <a:spcPts val="0"/>
              </a:spcAft>
            </a:pPr>
            <a:endParaRPr lang="ja-JP" altLang="en-US" sz="1500" i="1" dirty="0">
              <a:solidFill>
                <a:prstClr val="black"/>
              </a:solidFill>
            </a:endParaRPr>
          </a:p>
          <a:p>
            <a:pPr defTabSz="598870" eaLnBrk="1" fontAlgn="auto" hangingPunct="1">
              <a:spcBef>
                <a:spcPts val="0"/>
              </a:spcBef>
              <a:spcAft>
                <a:spcPts val="0"/>
              </a:spcAft>
            </a:pPr>
            <a:r>
              <a:rPr lang="ja-JP" altLang="en-US" sz="1500" i="1" dirty="0">
                <a:solidFill>
                  <a:prstClr val="black"/>
                </a:solidFill>
              </a:rPr>
              <a:t>　</a:t>
            </a:r>
            <a:r>
              <a:rPr lang="en-US" altLang="ja-JP" sz="1500" i="1" dirty="0" err="1">
                <a:solidFill>
                  <a:prstClr val="black"/>
                </a:solidFill>
                <a:latin typeface="Symbol" pitchFamily="18" charset="2"/>
              </a:rPr>
              <a:t>p</a:t>
            </a:r>
            <a:r>
              <a:rPr lang="en-US" altLang="ja-JP" sz="1500" i="1" dirty="0" err="1">
                <a:solidFill>
                  <a:prstClr val="black"/>
                </a:solidFill>
              </a:rPr>
              <a:t>N→KY</a:t>
            </a:r>
            <a:r>
              <a:rPr lang="en-US" altLang="ja-JP" sz="1500" i="1" dirty="0">
                <a:solidFill>
                  <a:prstClr val="black"/>
                </a:solidFill>
              </a:rPr>
              <a:t> (2-body reaction)</a:t>
            </a:r>
          </a:p>
          <a:p>
            <a:pPr defTabSz="598870" eaLnBrk="1" fontAlgn="auto" hangingPunct="1">
              <a:spcBef>
                <a:spcPts val="0"/>
              </a:spcBef>
              <a:spcAft>
                <a:spcPts val="0"/>
              </a:spcAft>
            </a:pPr>
            <a:r>
              <a:rPr lang="en-US" altLang="ja-JP" sz="1500" i="1" dirty="0">
                <a:solidFill>
                  <a:prstClr val="black"/>
                </a:solidFill>
              </a:rPr>
              <a:t>    </a:t>
            </a:r>
            <a:r>
              <a:rPr lang="en-US" altLang="ja-JP" sz="1500" i="1" dirty="0">
                <a:solidFill>
                  <a:prstClr val="black"/>
                </a:solidFill>
                <a:latin typeface="Symbol" pitchFamily="18" charset="2"/>
              </a:rPr>
              <a:t>p</a:t>
            </a:r>
            <a:r>
              <a:rPr lang="en-US" altLang="ja-JP" sz="1500" i="1" baseline="30000" dirty="0">
                <a:solidFill>
                  <a:prstClr val="black"/>
                </a:solidFill>
              </a:rPr>
              <a:t>-</a:t>
            </a:r>
            <a:r>
              <a:rPr lang="en-US" altLang="ja-JP" sz="1500" i="1" dirty="0">
                <a:solidFill>
                  <a:prstClr val="black"/>
                </a:solidFill>
              </a:rPr>
              <a:t>p→K</a:t>
            </a:r>
            <a:r>
              <a:rPr lang="en-US" altLang="ja-JP" sz="1500" i="1" baseline="30000" dirty="0">
                <a:solidFill>
                  <a:prstClr val="black"/>
                </a:solidFill>
              </a:rPr>
              <a:t>0</a:t>
            </a:r>
            <a:r>
              <a:rPr lang="en-US" altLang="ja-JP" sz="1500" i="1" dirty="0">
                <a:solidFill>
                  <a:prstClr val="black"/>
                </a:solidFill>
                <a:latin typeface="Symbol" pitchFamily="18" charset="2"/>
              </a:rPr>
              <a:t>L</a:t>
            </a:r>
            <a:r>
              <a:rPr lang="en-US" altLang="ja-JP" sz="1500" i="1" dirty="0">
                <a:solidFill>
                  <a:prstClr val="black"/>
                </a:solidFill>
              </a:rPr>
              <a:t>, </a:t>
            </a:r>
          </a:p>
          <a:p>
            <a:pPr defTabSz="598870" eaLnBrk="1" fontAlgn="auto" hangingPunct="1">
              <a:spcBef>
                <a:spcPts val="0"/>
              </a:spcBef>
              <a:spcAft>
                <a:spcPts val="0"/>
              </a:spcAft>
            </a:pPr>
            <a:r>
              <a:rPr lang="en-US" altLang="ja-JP" sz="1500" i="1" dirty="0">
                <a:solidFill>
                  <a:prstClr val="black"/>
                </a:solidFill>
              </a:rPr>
              <a:t>    </a:t>
            </a:r>
            <a:r>
              <a:rPr lang="en-US" altLang="ja-JP" sz="1500" i="1" dirty="0" err="1">
                <a:solidFill>
                  <a:prstClr val="black"/>
                </a:solidFill>
                <a:latin typeface="Symbol" pitchFamily="18" charset="2"/>
              </a:rPr>
              <a:t>p</a:t>
            </a:r>
            <a:r>
              <a:rPr lang="en-US" altLang="ja-JP" sz="1500" i="1" baseline="30000" dirty="0" err="1">
                <a:solidFill>
                  <a:prstClr val="black"/>
                </a:solidFill>
              </a:rPr>
              <a:t>+</a:t>
            </a:r>
            <a:r>
              <a:rPr lang="en-US" altLang="ja-JP" sz="1500" i="1" dirty="0" err="1">
                <a:solidFill>
                  <a:prstClr val="black"/>
                </a:solidFill>
              </a:rPr>
              <a:t>p→K</a:t>
            </a:r>
            <a:r>
              <a:rPr lang="en-US" altLang="ja-JP" sz="1500" i="1" baseline="30000" dirty="0" err="1">
                <a:solidFill>
                  <a:prstClr val="black"/>
                </a:solidFill>
              </a:rPr>
              <a:t>+</a:t>
            </a:r>
            <a:r>
              <a:rPr lang="en-US" altLang="ja-JP" sz="1500" i="1" dirty="0" err="1">
                <a:solidFill>
                  <a:prstClr val="black"/>
                </a:solidFill>
                <a:latin typeface="Symbol" pitchFamily="18" charset="2"/>
              </a:rPr>
              <a:t>S</a:t>
            </a:r>
            <a:r>
              <a:rPr lang="en-US" altLang="ja-JP" sz="1500" i="1" baseline="30000" dirty="0">
                <a:solidFill>
                  <a:prstClr val="black"/>
                </a:solidFill>
              </a:rPr>
              <a:t>+ </a:t>
            </a:r>
            <a:r>
              <a:rPr lang="en-US" altLang="ja-JP" sz="1500" i="1" dirty="0">
                <a:solidFill>
                  <a:prstClr val="black"/>
                </a:solidFill>
              </a:rPr>
              <a:t> </a:t>
            </a:r>
            <a:r>
              <a:rPr lang="en-US" altLang="ja-JP" sz="1500" dirty="0">
                <a:solidFill>
                  <a:prstClr val="black"/>
                </a:solidFill>
              </a:rPr>
              <a:t>(</a:t>
            </a:r>
            <a:r>
              <a:rPr lang="en-US" altLang="ja-JP" sz="1500" i="1" dirty="0">
                <a:solidFill>
                  <a:prstClr val="black"/>
                </a:solidFill>
              </a:rPr>
              <a:t>I=3/2, </a:t>
            </a:r>
            <a:r>
              <a:rPr lang="en-US" altLang="ja-JP" sz="1500" i="1" dirty="0">
                <a:solidFill>
                  <a:prstClr val="black"/>
                </a:solidFill>
                <a:latin typeface="Symbol" pitchFamily="18" charset="2"/>
              </a:rPr>
              <a:t>D</a:t>
            </a:r>
            <a:r>
              <a:rPr lang="en-US" altLang="ja-JP" sz="1500" i="1" dirty="0">
                <a:solidFill>
                  <a:prstClr val="black"/>
                </a:solidFill>
              </a:rPr>
              <a:t>*</a:t>
            </a:r>
            <a:r>
              <a:rPr lang="en-US" altLang="ja-JP" sz="1500" dirty="0">
                <a:solidFill>
                  <a:prstClr val="black"/>
                </a:solidFill>
              </a:rPr>
              <a:t>)</a:t>
            </a:r>
          </a:p>
          <a:p>
            <a:pPr defTabSz="598870" eaLnBrk="1" fontAlgn="auto" hangingPunct="1">
              <a:spcBef>
                <a:spcPts val="0"/>
              </a:spcBef>
              <a:spcAft>
                <a:spcPts val="0"/>
              </a:spcAft>
            </a:pPr>
            <a:r>
              <a:rPr lang="en-US" altLang="ja-JP" sz="1350" dirty="0">
                <a:solidFill>
                  <a:prstClr val="black"/>
                </a:solidFill>
              </a:rPr>
              <a:t>  </a:t>
            </a:r>
          </a:p>
        </p:txBody>
      </p:sp>
      <p:sp>
        <p:nvSpPr>
          <p:cNvPr id="19" name="Shape 146"/>
          <p:cNvSpPr>
            <a:spLocks/>
          </p:cNvSpPr>
          <p:nvPr/>
        </p:nvSpPr>
        <p:spPr>
          <a:xfrm>
            <a:off x="4614520" y="4232636"/>
            <a:ext cx="737433" cy="248324"/>
          </a:xfrm>
          <a:prstGeom prst="rect">
            <a:avLst/>
          </a:prstGeom>
          <a:ln w="12700">
            <a:miter lim="400000"/>
          </a:ln>
          <a:extLst>
            <a:ext uri="{C572A759-6A51-4108-AA02-DFA0A04FC94B}">
              <ma14:wrappingTextBoxFlag xmlns="" xmlns:ma14="http://schemas.microsoft.com/office/mac/drawingml/2011/main" val="1"/>
            </a:ext>
          </a:extLst>
        </p:spPr>
        <p:txBody>
          <a:bodyPr wrap="none" lIns="20091" tIns="20091" rIns="20091" bIns="20091" anchor="ctr">
            <a:spAutoFit/>
          </a:bodyPr>
          <a:lstStyle>
            <a:lvl1pPr algn="ctr" defTabSz="584200">
              <a:defRPr sz="2200" b="1">
                <a:solidFill>
                  <a:srgbClr val="FFFFFF"/>
                </a:solidFill>
                <a:latin typeface="Book Antiqua"/>
                <a:ea typeface="Book Antiqua"/>
                <a:cs typeface="Book Antiqua"/>
                <a:sym typeface="Book Antiqua"/>
              </a:defRPr>
            </a:lvl1pPr>
          </a:lstStyle>
          <a:p>
            <a:pPr defTabSz="438139" fontAlgn="auto">
              <a:spcBef>
                <a:spcPts val="0"/>
              </a:spcBef>
              <a:spcAft>
                <a:spcPts val="0"/>
              </a:spcAft>
              <a:defRPr sz="1800" b="0">
                <a:solidFill>
                  <a:srgbClr val="000000"/>
                </a:solidFill>
              </a:defRPr>
            </a:pPr>
            <a:r>
              <a:rPr sz="1350" b="0" dirty="0">
                <a:solidFill>
                  <a:prstClr val="black"/>
                </a:solidFill>
                <a:latin typeface="Calibri" panose="020F0502020204030204"/>
              </a:rPr>
              <a:t>LH</a:t>
            </a:r>
            <a:r>
              <a:rPr lang="en-US" altLang="ja-JP" sz="1350" b="0" baseline="-25000" dirty="0">
                <a:solidFill>
                  <a:prstClr val="black"/>
                </a:solidFill>
                <a:latin typeface="Calibri" panose="020F0502020204030204"/>
              </a:rPr>
              <a:t>2</a:t>
            </a:r>
            <a:r>
              <a:rPr sz="1350" b="0" dirty="0">
                <a:solidFill>
                  <a:prstClr val="black"/>
                </a:solidFill>
                <a:latin typeface="Calibri" panose="020F0502020204030204"/>
              </a:rPr>
              <a:t> target</a:t>
            </a:r>
          </a:p>
        </p:txBody>
      </p:sp>
      <p:cxnSp>
        <p:nvCxnSpPr>
          <p:cNvPr id="23" name="直線矢印コネクタ 22"/>
          <p:cNvCxnSpPr>
            <a:cxnSpLocks/>
          </p:cNvCxnSpPr>
          <p:nvPr/>
        </p:nvCxnSpPr>
        <p:spPr>
          <a:xfrm>
            <a:off x="4376025" y="3833328"/>
            <a:ext cx="1178722" cy="12046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Line 9"/>
          <p:cNvSpPr>
            <a:spLocks noChangeShapeType="1"/>
          </p:cNvSpPr>
          <p:nvPr/>
        </p:nvSpPr>
        <p:spPr bwMode="auto">
          <a:xfrm flipV="1">
            <a:off x="4500565" y="4717939"/>
            <a:ext cx="1395410" cy="519123"/>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892" fontAlgn="auto">
              <a:spcBef>
                <a:spcPts val="0"/>
              </a:spcBef>
              <a:spcAft>
                <a:spcPts val="0"/>
              </a:spcAft>
            </a:pPr>
            <a:endParaRPr lang="ja-JP" altLang="en-US" sz="1500">
              <a:solidFill>
                <a:prstClr val="black"/>
              </a:solidFill>
              <a:latin typeface="Calibri" panose="020F0502020204030204"/>
              <a:ea typeface="游ゴシック" panose="020B0400000000000000" pitchFamily="50" charset="-128"/>
            </a:endParaRPr>
          </a:p>
        </p:txBody>
      </p:sp>
      <p:sp>
        <p:nvSpPr>
          <p:cNvPr id="11268" name="Rectangle 2"/>
          <p:cNvSpPr>
            <a:spLocks noGrp="1" noChangeArrowheads="1"/>
          </p:cNvSpPr>
          <p:nvPr>
            <p:ph type="title"/>
          </p:nvPr>
        </p:nvSpPr>
        <p:spPr>
          <a:xfrm>
            <a:off x="1528417" y="1027863"/>
            <a:ext cx="6172200" cy="642938"/>
          </a:xfrm>
        </p:spPr>
        <p:txBody>
          <a:bodyPr>
            <a:normAutofit fontScale="90000"/>
          </a:bodyPr>
          <a:lstStyle/>
          <a:p>
            <a:pPr algn="ctr" eaLnBrk="1" hangingPunct="1"/>
            <a:r>
              <a:rPr lang="en-US" altLang="ja-JP" sz="4000" dirty="0">
                <a:latin typeface="+mn-lt"/>
              </a:rPr>
              <a:t>Hyperon Spectrometer for E45</a:t>
            </a:r>
          </a:p>
        </p:txBody>
      </p:sp>
      <p:sp>
        <p:nvSpPr>
          <p:cNvPr id="11269" name="Text Box 5"/>
          <p:cNvSpPr txBox="1">
            <a:spLocks noChangeArrowheads="1"/>
          </p:cNvSpPr>
          <p:nvPr/>
        </p:nvSpPr>
        <p:spPr bwMode="auto">
          <a:xfrm>
            <a:off x="5554746" y="5260773"/>
            <a:ext cx="10823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defTabSz="342892" eaLnBrk="1" fontAlgn="auto" hangingPunct="1">
              <a:spcBef>
                <a:spcPts val="0"/>
              </a:spcBef>
              <a:spcAft>
                <a:spcPts val="0"/>
              </a:spcAft>
            </a:pPr>
            <a:r>
              <a:rPr lang="en-US" altLang="ja-JP" sz="1800" b="1" dirty="0" err="1">
                <a:solidFill>
                  <a:srgbClr val="FFFF00"/>
                </a:solidFill>
                <a:effectLst>
                  <a:outerShdw blurRad="38100" dist="38100" dir="2700000" algn="tl">
                    <a:srgbClr val="000000">
                      <a:alpha val="43137"/>
                    </a:srgbClr>
                  </a:outerShdw>
                </a:effectLst>
              </a:rPr>
              <a:t>HypTPC</a:t>
            </a:r>
            <a:endParaRPr lang="en-US" altLang="ja-JP" sz="1800" b="1" dirty="0">
              <a:solidFill>
                <a:srgbClr val="FFFF00"/>
              </a:solidFill>
              <a:effectLst>
                <a:outerShdw blurRad="38100" dist="38100" dir="2700000" algn="tl">
                  <a:srgbClr val="000000">
                    <a:alpha val="43137"/>
                  </a:srgbClr>
                </a:outerShdw>
              </a:effectLst>
            </a:endParaRPr>
          </a:p>
        </p:txBody>
      </p:sp>
      <p:sp>
        <p:nvSpPr>
          <p:cNvPr id="11272" name="Text Box 10"/>
          <p:cNvSpPr txBox="1">
            <a:spLocks noChangeArrowheads="1"/>
          </p:cNvSpPr>
          <p:nvPr/>
        </p:nvSpPr>
        <p:spPr bwMode="auto">
          <a:xfrm>
            <a:off x="6467611" y="2748738"/>
            <a:ext cx="1579278" cy="507831"/>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defTabSz="342892" eaLnBrk="1" fontAlgn="auto" hangingPunct="1">
              <a:spcBef>
                <a:spcPts val="0"/>
              </a:spcBef>
              <a:spcAft>
                <a:spcPts val="0"/>
              </a:spcAft>
            </a:pPr>
            <a:r>
              <a:rPr lang="en-US" altLang="ja-JP" sz="1350" dirty="0">
                <a:solidFill>
                  <a:prstClr val="black"/>
                </a:solidFill>
              </a:rPr>
              <a:t>Superconducting</a:t>
            </a:r>
          </a:p>
          <a:p>
            <a:pPr defTabSz="342892" eaLnBrk="1" fontAlgn="auto" hangingPunct="1">
              <a:spcBef>
                <a:spcPts val="0"/>
              </a:spcBef>
              <a:spcAft>
                <a:spcPts val="0"/>
              </a:spcAft>
            </a:pPr>
            <a:r>
              <a:rPr lang="en-US" altLang="ja-JP" sz="1350" dirty="0">
                <a:solidFill>
                  <a:prstClr val="black"/>
                </a:solidFill>
              </a:rPr>
              <a:t>Helmholtz magnet</a:t>
            </a:r>
          </a:p>
        </p:txBody>
      </p:sp>
      <p:sp>
        <p:nvSpPr>
          <p:cNvPr id="11274" name="Line 24"/>
          <p:cNvSpPr>
            <a:spLocks noChangeShapeType="1"/>
          </p:cNvSpPr>
          <p:nvPr/>
        </p:nvSpPr>
        <p:spPr bwMode="auto">
          <a:xfrm flipV="1">
            <a:off x="6012888" y="4859217"/>
            <a:ext cx="42863" cy="45055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892" fontAlgn="auto">
              <a:spcBef>
                <a:spcPts val="0"/>
              </a:spcBef>
              <a:spcAft>
                <a:spcPts val="0"/>
              </a:spcAft>
            </a:pPr>
            <a:endParaRPr lang="ja-JP" altLang="en-US" sz="1500">
              <a:solidFill>
                <a:prstClr val="black"/>
              </a:solidFill>
              <a:latin typeface="Calibri" panose="020F0502020204030204"/>
              <a:ea typeface="游ゴシック" panose="020B0400000000000000" pitchFamily="50" charset="-128"/>
            </a:endParaRPr>
          </a:p>
        </p:txBody>
      </p:sp>
      <p:sp>
        <p:nvSpPr>
          <p:cNvPr id="11275" name="Text Box 25"/>
          <p:cNvSpPr txBox="1">
            <a:spLocks noChangeArrowheads="1"/>
          </p:cNvSpPr>
          <p:nvPr/>
        </p:nvSpPr>
        <p:spPr bwMode="auto">
          <a:xfrm>
            <a:off x="2212911" y="3683289"/>
            <a:ext cx="175625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98513" eaLnBrk="0" hangingPunct="0">
              <a:defRPr kumimoji="1" sz="2000">
                <a:solidFill>
                  <a:schemeClr val="tx1"/>
                </a:solidFill>
                <a:latin typeface="Arial" pitchFamily="34" charset="0"/>
                <a:ea typeface="ＭＳ Ｐゴシック" pitchFamily="50" charset="-128"/>
              </a:defRPr>
            </a:lvl1pPr>
            <a:lvl2pPr marL="742950" indent="-285750" defTabSz="798513" eaLnBrk="0" hangingPunct="0">
              <a:defRPr kumimoji="1" sz="2000">
                <a:solidFill>
                  <a:schemeClr val="tx1"/>
                </a:solidFill>
                <a:latin typeface="Arial" pitchFamily="34" charset="0"/>
                <a:ea typeface="ＭＳ Ｐゴシック" pitchFamily="50" charset="-128"/>
              </a:defRPr>
            </a:lvl2pPr>
            <a:lvl3pPr marL="1143000" indent="-228600" defTabSz="798513" eaLnBrk="0" hangingPunct="0">
              <a:defRPr kumimoji="1" sz="2000">
                <a:solidFill>
                  <a:schemeClr val="tx1"/>
                </a:solidFill>
                <a:latin typeface="Arial" pitchFamily="34" charset="0"/>
                <a:ea typeface="ＭＳ Ｐゴシック" pitchFamily="50" charset="-128"/>
              </a:defRPr>
            </a:lvl3pPr>
            <a:lvl4pPr marL="1600200" indent="-228600" defTabSz="798513" eaLnBrk="0" hangingPunct="0">
              <a:defRPr kumimoji="1" sz="2000">
                <a:solidFill>
                  <a:schemeClr val="tx1"/>
                </a:solidFill>
                <a:latin typeface="Arial" pitchFamily="34" charset="0"/>
                <a:ea typeface="ＭＳ Ｐゴシック" pitchFamily="50" charset="-128"/>
              </a:defRPr>
            </a:lvl4pPr>
            <a:lvl5pPr marL="2057400" indent="-228600" defTabSz="798513" eaLnBrk="0" hangingPunct="0">
              <a:defRPr kumimoji="1" sz="2000">
                <a:solidFill>
                  <a:schemeClr val="tx1"/>
                </a:solidFill>
                <a:latin typeface="Arial" pitchFamily="34" charset="0"/>
                <a:ea typeface="ＭＳ Ｐゴシック" pitchFamily="50" charset="-128"/>
              </a:defRPr>
            </a:lvl5pPr>
            <a:lvl6pPr marL="25146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defTabSz="598870" eaLnBrk="1" fontAlgn="auto" hangingPunct="1">
              <a:spcBef>
                <a:spcPts val="0"/>
              </a:spcBef>
              <a:spcAft>
                <a:spcPts val="0"/>
              </a:spcAft>
            </a:pPr>
            <a:r>
              <a:rPr lang="en-US" altLang="ja-JP" sz="1500" dirty="0">
                <a:solidFill>
                  <a:prstClr val="black"/>
                </a:solidFill>
              </a:rPr>
              <a:t>Trigger with HTOF</a:t>
            </a:r>
          </a:p>
        </p:txBody>
      </p:sp>
      <p:sp>
        <p:nvSpPr>
          <p:cNvPr id="11276" name="Line 30"/>
          <p:cNvSpPr>
            <a:spLocks noChangeShapeType="1"/>
          </p:cNvSpPr>
          <p:nvPr/>
        </p:nvSpPr>
        <p:spPr bwMode="auto">
          <a:xfrm flipH="1">
            <a:off x="7136003" y="3256570"/>
            <a:ext cx="242561" cy="59984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892" fontAlgn="auto">
              <a:spcBef>
                <a:spcPts val="0"/>
              </a:spcBef>
              <a:spcAft>
                <a:spcPts val="0"/>
              </a:spcAft>
            </a:pPr>
            <a:endParaRPr lang="ja-JP" altLang="en-US" sz="1500">
              <a:solidFill>
                <a:prstClr val="black"/>
              </a:solidFill>
              <a:latin typeface="Calibri" panose="020F0502020204030204"/>
              <a:ea typeface="游ゴシック" panose="020B0400000000000000" pitchFamily="50" charset="-128"/>
            </a:endParaRPr>
          </a:p>
        </p:txBody>
      </p:sp>
      <p:sp>
        <p:nvSpPr>
          <p:cNvPr id="11278" name="Line 32"/>
          <p:cNvSpPr>
            <a:spLocks noChangeShapeType="1"/>
          </p:cNvSpPr>
          <p:nvPr/>
        </p:nvSpPr>
        <p:spPr bwMode="auto">
          <a:xfrm>
            <a:off x="6172204" y="3555733"/>
            <a:ext cx="85725" cy="85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892" fontAlgn="auto">
              <a:spcBef>
                <a:spcPts val="0"/>
              </a:spcBef>
              <a:spcAft>
                <a:spcPts val="0"/>
              </a:spcAft>
            </a:pPr>
            <a:endParaRPr lang="ja-JP" altLang="en-US" sz="1500">
              <a:solidFill>
                <a:prstClr val="black"/>
              </a:solidFill>
              <a:latin typeface="Calibri" panose="020F0502020204030204"/>
              <a:ea typeface="游ゴシック" panose="020B0400000000000000" pitchFamily="50" charset="-128"/>
            </a:endParaRPr>
          </a:p>
        </p:txBody>
      </p:sp>
      <p:sp>
        <p:nvSpPr>
          <p:cNvPr id="11281" name="Freeform 37"/>
          <p:cNvSpPr>
            <a:spLocks/>
          </p:cNvSpPr>
          <p:nvPr/>
        </p:nvSpPr>
        <p:spPr bwMode="auto">
          <a:xfrm>
            <a:off x="1414419" y="3500472"/>
            <a:ext cx="702571" cy="332856"/>
          </a:xfrm>
          <a:custGeom>
            <a:avLst/>
            <a:gdLst>
              <a:gd name="T0" fmla="*/ 0 w 192"/>
              <a:gd name="T1" fmla="*/ 0 h 336"/>
              <a:gd name="T2" fmla="*/ 0 w 192"/>
              <a:gd name="T3" fmla="*/ 533400 h 336"/>
              <a:gd name="T4" fmla="*/ 304800 w 192"/>
              <a:gd name="T5" fmla="*/ 533400 h 336"/>
              <a:gd name="T6" fmla="*/ 0 60000 65536"/>
              <a:gd name="T7" fmla="*/ 0 60000 65536"/>
              <a:gd name="T8" fmla="*/ 0 60000 65536"/>
            </a:gdLst>
            <a:ahLst/>
            <a:cxnLst>
              <a:cxn ang="T6">
                <a:pos x="T0" y="T1"/>
              </a:cxn>
              <a:cxn ang="T7">
                <a:pos x="T2" y="T3"/>
              </a:cxn>
              <a:cxn ang="T8">
                <a:pos x="T4" y="T5"/>
              </a:cxn>
            </a:cxnLst>
            <a:rect l="0" t="0" r="r" b="b"/>
            <a:pathLst>
              <a:path w="192" h="336">
                <a:moveTo>
                  <a:pt x="0" y="0"/>
                </a:moveTo>
                <a:lnTo>
                  <a:pt x="0" y="336"/>
                </a:lnTo>
                <a:lnTo>
                  <a:pt x="192" y="336"/>
                </a:ln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892" fontAlgn="auto">
              <a:spcBef>
                <a:spcPts val="0"/>
              </a:spcBef>
              <a:spcAft>
                <a:spcPts val="0"/>
              </a:spcAft>
            </a:pPr>
            <a:endParaRPr lang="ja-JP" altLang="en-US" sz="1500">
              <a:solidFill>
                <a:prstClr val="black"/>
              </a:solidFill>
              <a:latin typeface="Calibri" panose="020F0502020204030204"/>
              <a:ea typeface="游ゴシック" panose="020B0400000000000000" pitchFamily="50" charset="-128"/>
            </a:endParaRPr>
          </a:p>
        </p:txBody>
      </p:sp>
      <p:sp>
        <p:nvSpPr>
          <p:cNvPr id="26" name="Text Box 7"/>
          <p:cNvSpPr txBox="1">
            <a:spLocks noChangeArrowheads="1"/>
          </p:cNvSpPr>
          <p:nvPr/>
        </p:nvSpPr>
        <p:spPr bwMode="auto">
          <a:xfrm>
            <a:off x="3968279" y="4692089"/>
            <a:ext cx="9781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defTabSz="342892" eaLnBrk="1" fontAlgn="auto" hangingPunct="1">
              <a:spcBef>
                <a:spcPts val="0"/>
              </a:spcBef>
              <a:spcAft>
                <a:spcPts val="0"/>
              </a:spcAft>
            </a:pPr>
            <a:r>
              <a:rPr lang="en-US" altLang="ja-JP" sz="1800" b="1" dirty="0">
                <a:solidFill>
                  <a:srgbClr val="FF0000"/>
                </a:solidFill>
                <a:latin typeface="Symbol" pitchFamily="18" charset="2"/>
              </a:rPr>
              <a:t>p</a:t>
            </a:r>
            <a:r>
              <a:rPr lang="en-US" altLang="ja-JP" sz="1800" b="1" dirty="0">
                <a:solidFill>
                  <a:srgbClr val="FF0000"/>
                </a:solidFill>
              </a:rPr>
              <a:t> beam</a:t>
            </a:r>
          </a:p>
        </p:txBody>
      </p:sp>
      <p:sp>
        <p:nvSpPr>
          <p:cNvPr id="21" name="スライド番号プレースホルダー 3">
            <a:extLst>
              <a:ext uri="{FF2B5EF4-FFF2-40B4-BE49-F238E27FC236}">
                <a16:creationId xmlns:a16="http://schemas.microsoft.com/office/drawing/2014/main" id="{DA73FC06-36DF-4A2B-8648-3DF4A4DFC827}"/>
              </a:ext>
            </a:extLst>
          </p:cNvPr>
          <p:cNvSpPr txBox="1">
            <a:spLocks/>
          </p:cNvSpPr>
          <p:nvPr/>
        </p:nvSpPr>
        <p:spPr>
          <a:xfrm>
            <a:off x="7532543" y="5643562"/>
            <a:ext cx="1600200" cy="357188"/>
          </a:xfrm>
          <a:prstGeom prst="rect">
            <a:avLst/>
          </a:prstGeom>
          <a:noFill/>
        </p:spPr>
        <p:txBody>
          <a:bodyPr vert="horz" lIns="91440" tIns="45720" rIns="91440" bIns="45720" rtlCol="0" anchor="ctr"/>
          <a:lstStyle>
            <a:defPPr>
              <a:defRPr lang="ja-JP"/>
            </a:defPPr>
            <a:lvl1pPr algn="r" rtl="0" eaLnBrk="0" fontAlgn="base" hangingPunct="0">
              <a:spcBef>
                <a:spcPct val="0"/>
              </a:spcBef>
              <a:spcAft>
                <a:spcPct val="0"/>
              </a:spcAft>
              <a:defRPr kumimoji="1" sz="1500" kern="1200">
                <a:solidFill>
                  <a:schemeClr val="tx1"/>
                </a:solidFill>
                <a:latin typeface="Arial" pitchFamily="34" charset="0"/>
                <a:ea typeface="ＭＳ Ｐゴシック" pitchFamily="50" charset="-128"/>
                <a:cs typeface="+mn-cs"/>
              </a:defRPr>
            </a:lvl1pPr>
            <a:lvl2pPr marL="557213" indent="-214313" algn="l" rtl="0" eaLnBrk="0" fontAlgn="base" hangingPunct="0">
              <a:spcBef>
                <a:spcPct val="0"/>
              </a:spcBef>
              <a:spcAft>
                <a:spcPct val="0"/>
              </a:spcAft>
              <a:defRPr kumimoji="1" sz="1500" kern="1200">
                <a:solidFill>
                  <a:schemeClr val="tx1"/>
                </a:solidFill>
                <a:latin typeface="Arial" pitchFamily="34" charset="0"/>
                <a:ea typeface="ＭＳ Ｐゴシック" pitchFamily="50" charset="-128"/>
                <a:cs typeface="+mn-cs"/>
              </a:defRPr>
            </a:lvl2pPr>
            <a:lvl3pPr marL="857250" indent="-171450" algn="l" rtl="0" eaLnBrk="0" fontAlgn="base" hangingPunct="0">
              <a:spcBef>
                <a:spcPct val="0"/>
              </a:spcBef>
              <a:spcAft>
                <a:spcPct val="0"/>
              </a:spcAft>
              <a:defRPr kumimoji="1" sz="1500" kern="1200">
                <a:solidFill>
                  <a:schemeClr val="tx1"/>
                </a:solidFill>
                <a:latin typeface="Arial" pitchFamily="34" charset="0"/>
                <a:ea typeface="ＭＳ Ｐゴシック" pitchFamily="50" charset="-128"/>
                <a:cs typeface="+mn-cs"/>
              </a:defRPr>
            </a:lvl3pPr>
            <a:lvl4pPr marL="1200150" indent="-171450" algn="l" rtl="0" eaLnBrk="0" fontAlgn="base" hangingPunct="0">
              <a:spcBef>
                <a:spcPct val="0"/>
              </a:spcBef>
              <a:spcAft>
                <a:spcPct val="0"/>
              </a:spcAft>
              <a:defRPr kumimoji="1" sz="1500" kern="1200">
                <a:solidFill>
                  <a:schemeClr val="tx1"/>
                </a:solidFill>
                <a:latin typeface="Arial" pitchFamily="34" charset="0"/>
                <a:ea typeface="ＭＳ Ｐゴシック" pitchFamily="50" charset="-128"/>
                <a:cs typeface="+mn-cs"/>
              </a:defRPr>
            </a:lvl4pPr>
            <a:lvl5pPr marL="1543050" indent="-171450" algn="l" rtl="0" eaLnBrk="0" fontAlgn="base" hangingPunct="0">
              <a:spcBef>
                <a:spcPct val="0"/>
              </a:spcBef>
              <a:spcAft>
                <a:spcPct val="0"/>
              </a:spcAft>
              <a:defRPr kumimoji="1" sz="1500" kern="1200">
                <a:solidFill>
                  <a:schemeClr val="tx1"/>
                </a:solidFill>
                <a:latin typeface="Arial" pitchFamily="34" charset="0"/>
                <a:ea typeface="ＭＳ Ｐゴシック" pitchFamily="50" charset="-128"/>
                <a:cs typeface="+mn-cs"/>
              </a:defRPr>
            </a:lvl5pPr>
            <a:lvl6pPr marL="1885950" indent="-171450" algn="l" defTabSz="914400" rtl="0" eaLnBrk="0" fontAlgn="base" latinLnBrk="0" hangingPunct="0">
              <a:spcBef>
                <a:spcPct val="0"/>
              </a:spcBef>
              <a:spcAft>
                <a:spcPct val="0"/>
              </a:spcAft>
              <a:defRPr kumimoji="1" sz="1500" kern="1200">
                <a:solidFill>
                  <a:schemeClr val="tx1"/>
                </a:solidFill>
                <a:latin typeface="Arial" pitchFamily="34" charset="0"/>
                <a:ea typeface="ＭＳ Ｐゴシック" pitchFamily="50" charset="-128"/>
                <a:cs typeface="+mn-cs"/>
              </a:defRPr>
            </a:lvl6pPr>
            <a:lvl7pPr marL="2228850" indent="-171450" algn="l" defTabSz="914400" rtl="0" eaLnBrk="0" fontAlgn="base" latinLnBrk="0" hangingPunct="0">
              <a:spcBef>
                <a:spcPct val="0"/>
              </a:spcBef>
              <a:spcAft>
                <a:spcPct val="0"/>
              </a:spcAft>
              <a:defRPr kumimoji="1" sz="1500" kern="1200">
                <a:solidFill>
                  <a:schemeClr val="tx1"/>
                </a:solidFill>
                <a:latin typeface="Arial" pitchFamily="34" charset="0"/>
                <a:ea typeface="ＭＳ Ｐゴシック" pitchFamily="50" charset="-128"/>
                <a:cs typeface="+mn-cs"/>
              </a:defRPr>
            </a:lvl7pPr>
            <a:lvl8pPr marL="2571750" indent="-171450" algn="l" defTabSz="914400" rtl="0" eaLnBrk="0" fontAlgn="base" latinLnBrk="0" hangingPunct="0">
              <a:spcBef>
                <a:spcPct val="0"/>
              </a:spcBef>
              <a:spcAft>
                <a:spcPct val="0"/>
              </a:spcAft>
              <a:defRPr kumimoji="1" sz="1500" kern="1200">
                <a:solidFill>
                  <a:schemeClr val="tx1"/>
                </a:solidFill>
                <a:latin typeface="Arial" pitchFamily="34" charset="0"/>
                <a:ea typeface="ＭＳ Ｐゴシック" pitchFamily="50" charset="-128"/>
                <a:cs typeface="+mn-cs"/>
              </a:defRPr>
            </a:lvl8pPr>
            <a:lvl9pPr marL="2914650" indent="-171450" algn="l" defTabSz="914400" rtl="0" eaLnBrk="0" fontAlgn="base" latinLnBrk="0" hangingPunct="0">
              <a:spcBef>
                <a:spcPct val="0"/>
              </a:spcBef>
              <a:spcAft>
                <a:spcPct val="0"/>
              </a:spcAft>
              <a:defRPr kumimoji="1" sz="1500" kern="1200">
                <a:solidFill>
                  <a:schemeClr val="tx1"/>
                </a:solidFill>
                <a:latin typeface="Arial" pitchFamily="34" charset="0"/>
                <a:ea typeface="ＭＳ Ｐゴシック" pitchFamily="50" charset="-128"/>
                <a:cs typeface="+mn-cs"/>
              </a:defRPr>
            </a:lvl9pPr>
          </a:lstStyle>
          <a:p>
            <a:pPr eaLnBrk="1" hangingPunct="1"/>
            <a:fld id="{58B752C8-A26F-4C4D-8F36-6894C4F00E5A}" type="slidenum">
              <a:rPr kumimoji="0" lang="en-US" altLang="ja-JP" sz="1050"/>
              <a:pPr eaLnBrk="1" hangingPunct="1"/>
              <a:t>13</a:t>
            </a:fld>
            <a:endParaRPr kumimoji="0" lang="en-US" altLang="ja-JP" sz="1050"/>
          </a:p>
        </p:txBody>
      </p:sp>
      <p:sp>
        <p:nvSpPr>
          <p:cNvPr id="24" name="Line 30">
            <a:extLst>
              <a:ext uri="{FF2B5EF4-FFF2-40B4-BE49-F238E27FC236}">
                <a16:creationId xmlns:a16="http://schemas.microsoft.com/office/drawing/2014/main" id="{4BDC6031-4619-17E0-E78B-E67E1E32E9DF}"/>
              </a:ext>
            </a:extLst>
          </p:cNvPr>
          <p:cNvSpPr>
            <a:spLocks noChangeShapeType="1"/>
          </p:cNvSpPr>
          <p:nvPr/>
        </p:nvSpPr>
        <p:spPr bwMode="auto">
          <a:xfrm>
            <a:off x="5351952" y="4370701"/>
            <a:ext cx="544023" cy="2483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892" fontAlgn="auto">
              <a:spcBef>
                <a:spcPts val="0"/>
              </a:spcBef>
              <a:spcAft>
                <a:spcPts val="0"/>
              </a:spcAft>
            </a:pPr>
            <a:endParaRPr lang="ja-JP" altLang="en-US" sz="1500">
              <a:solidFill>
                <a:prstClr val="black"/>
              </a:solidFill>
              <a:latin typeface="Calibri" panose="020F0502020204030204"/>
              <a:ea typeface="游ゴシック" panose="020B0400000000000000" pitchFamily="50" charset="-128"/>
            </a:endParaRPr>
          </a:p>
        </p:txBody>
      </p:sp>
      <p:sp>
        <p:nvSpPr>
          <p:cNvPr id="2" name="Footer Placeholder 2">
            <a:extLst>
              <a:ext uri="{FF2B5EF4-FFF2-40B4-BE49-F238E27FC236}">
                <a16:creationId xmlns:a16="http://schemas.microsoft.com/office/drawing/2014/main" id="{DED69599-5FD3-11F6-2D1E-891BAF0F79F1}"/>
              </a:ext>
            </a:extLst>
          </p:cNvPr>
          <p:cNvSpPr>
            <a:spLocks noGrp="1"/>
          </p:cNvSpPr>
          <p:nvPr>
            <p:ph type="ftr" sz="quarter" idx="11"/>
          </p:nvPr>
        </p:nvSpPr>
        <p:spPr>
          <a:xfrm>
            <a:off x="0" y="6470650"/>
            <a:ext cx="6553200" cy="365125"/>
          </a:xfrm>
        </p:spPr>
        <p:txBody>
          <a:bodyPr/>
          <a:lstStyle/>
          <a:p>
            <a:pPr>
              <a:defRPr/>
            </a:pPr>
            <a:r>
              <a:rPr lang="en-US" dirty="0"/>
              <a:t>SQCD VI    |     (Nanjing University)   |    May 15, 2024      |    P.L. Cole</a:t>
            </a:r>
          </a:p>
        </p:txBody>
      </p:sp>
    </p:spTree>
    <p:extLst>
      <p:ext uri="{BB962C8B-B14F-4D97-AF65-F5344CB8AC3E}">
        <p14:creationId xmlns:p14="http://schemas.microsoft.com/office/powerpoint/2010/main" val="1209590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スライド番号プレースホルダー 3"/>
          <p:cNvSpPr>
            <a:spLocks noGrp="1"/>
          </p:cNvSpPr>
          <p:nvPr>
            <p:ph type="sldNum" sz="quarter" idx="12"/>
          </p:nvPr>
        </p:nvSpPr>
        <p:spPr>
          <a:xfrm>
            <a:off x="7549299" y="5691691"/>
            <a:ext cx="1600200" cy="267891"/>
          </a:xfrm>
          <a:noFill/>
        </p:spPr>
        <p:txBody>
          <a:bodyPr/>
          <a:lstStyle>
            <a:lvl1pPr eaLnBrk="0" hangingPunct="0">
              <a:defRPr kumimoji="1" sz="1500">
                <a:solidFill>
                  <a:schemeClr val="tx1"/>
                </a:solidFill>
                <a:latin typeface="Arial" pitchFamily="34" charset="0"/>
                <a:ea typeface="ＭＳ Ｐゴシック" pitchFamily="50" charset="-128"/>
              </a:defRPr>
            </a:lvl1pPr>
            <a:lvl2pPr marL="557199" indent="-214308" eaLnBrk="0" hangingPunct="0">
              <a:defRPr kumimoji="1" sz="1500">
                <a:solidFill>
                  <a:schemeClr val="tx1"/>
                </a:solidFill>
                <a:latin typeface="Arial" pitchFamily="34" charset="0"/>
                <a:ea typeface="ＭＳ Ｐゴシック" pitchFamily="50" charset="-128"/>
              </a:defRPr>
            </a:lvl2pPr>
            <a:lvl3pPr marL="857228" indent="-171446" eaLnBrk="0" hangingPunct="0">
              <a:defRPr kumimoji="1" sz="1500">
                <a:solidFill>
                  <a:schemeClr val="tx1"/>
                </a:solidFill>
                <a:latin typeface="Arial" pitchFamily="34" charset="0"/>
                <a:ea typeface="ＭＳ Ｐゴシック" pitchFamily="50" charset="-128"/>
              </a:defRPr>
            </a:lvl3pPr>
            <a:lvl4pPr marL="1200120" indent="-171446" eaLnBrk="0" hangingPunct="0">
              <a:defRPr kumimoji="1" sz="1500">
                <a:solidFill>
                  <a:schemeClr val="tx1"/>
                </a:solidFill>
                <a:latin typeface="Arial" pitchFamily="34" charset="0"/>
                <a:ea typeface="ＭＳ Ｐゴシック" pitchFamily="50" charset="-128"/>
              </a:defRPr>
            </a:lvl4pPr>
            <a:lvl5pPr marL="1543012" indent="-171446" eaLnBrk="0" hangingPunct="0">
              <a:defRPr kumimoji="1" sz="1500">
                <a:solidFill>
                  <a:schemeClr val="tx1"/>
                </a:solidFill>
                <a:latin typeface="Arial" pitchFamily="34" charset="0"/>
                <a:ea typeface="ＭＳ Ｐゴシック" pitchFamily="50" charset="-128"/>
              </a:defRPr>
            </a:lvl5pPr>
            <a:lvl6pPr marL="1885903" indent="-171446" eaLnBrk="0" fontAlgn="base" hangingPunct="0">
              <a:spcBef>
                <a:spcPct val="0"/>
              </a:spcBef>
              <a:spcAft>
                <a:spcPct val="0"/>
              </a:spcAft>
              <a:defRPr kumimoji="1" sz="1500">
                <a:solidFill>
                  <a:schemeClr val="tx1"/>
                </a:solidFill>
                <a:latin typeface="Arial" pitchFamily="34" charset="0"/>
                <a:ea typeface="ＭＳ Ｐゴシック" pitchFamily="50" charset="-128"/>
              </a:defRPr>
            </a:lvl6pPr>
            <a:lvl7pPr marL="2228795" indent="-171446" eaLnBrk="0" fontAlgn="base" hangingPunct="0">
              <a:spcBef>
                <a:spcPct val="0"/>
              </a:spcBef>
              <a:spcAft>
                <a:spcPct val="0"/>
              </a:spcAft>
              <a:defRPr kumimoji="1" sz="1500">
                <a:solidFill>
                  <a:schemeClr val="tx1"/>
                </a:solidFill>
                <a:latin typeface="Arial" pitchFamily="34" charset="0"/>
                <a:ea typeface="ＭＳ Ｐゴシック" pitchFamily="50" charset="-128"/>
              </a:defRPr>
            </a:lvl7pPr>
            <a:lvl8pPr marL="2571686" indent="-171446" eaLnBrk="0" fontAlgn="base" hangingPunct="0">
              <a:spcBef>
                <a:spcPct val="0"/>
              </a:spcBef>
              <a:spcAft>
                <a:spcPct val="0"/>
              </a:spcAft>
              <a:defRPr kumimoji="1" sz="1500">
                <a:solidFill>
                  <a:schemeClr val="tx1"/>
                </a:solidFill>
                <a:latin typeface="Arial" pitchFamily="34" charset="0"/>
                <a:ea typeface="ＭＳ Ｐゴシック" pitchFamily="50" charset="-128"/>
              </a:defRPr>
            </a:lvl8pPr>
            <a:lvl9pPr marL="2914577" indent="-171446" eaLnBrk="0" fontAlgn="base" hangingPunct="0">
              <a:spcBef>
                <a:spcPct val="0"/>
              </a:spcBef>
              <a:spcAft>
                <a:spcPct val="0"/>
              </a:spcAft>
              <a:defRPr kumimoji="1" sz="1500">
                <a:solidFill>
                  <a:schemeClr val="tx1"/>
                </a:solidFill>
                <a:latin typeface="Arial" pitchFamily="34" charset="0"/>
                <a:ea typeface="ＭＳ Ｐゴシック" pitchFamily="50" charset="-128"/>
              </a:defRPr>
            </a:lvl9pPr>
          </a:lstStyle>
          <a:p>
            <a:pPr eaLnBrk="1" hangingPunct="1"/>
            <a:fld id="{6DC60A75-2646-486D-8013-60CC595413A6}" type="slidenum">
              <a:rPr kumimoji="0" lang="en-US" altLang="ja-JP" sz="1050"/>
              <a:pPr eaLnBrk="1" hangingPunct="1"/>
              <a:t>14</a:t>
            </a:fld>
            <a:endParaRPr kumimoji="0" lang="en-US" altLang="ja-JP" sz="1050"/>
          </a:p>
        </p:txBody>
      </p:sp>
      <p:sp>
        <p:nvSpPr>
          <p:cNvPr id="3075" name="Rectangle 2"/>
          <p:cNvSpPr>
            <a:spLocks noGrp="1" noChangeArrowheads="1"/>
          </p:cNvSpPr>
          <p:nvPr>
            <p:ph type="title" idx="4294967295"/>
          </p:nvPr>
        </p:nvSpPr>
        <p:spPr>
          <a:xfrm>
            <a:off x="1600200" y="1226829"/>
            <a:ext cx="6172200" cy="642938"/>
          </a:xfrm>
        </p:spPr>
        <p:txBody>
          <a:bodyPr/>
          <a:lstStyle/>
          <a:p>
            <a:pPr eaLnBrk="1" hangingPunct="1"/>
            <a:r>
              <a:rPr lang="en-US" altLang="ja-JP" dirty="0"/>
              <a:t>J-PARC E45</a:t>
            </a:r>
          </a:p>
        </p:txBody>
      </p:sp>
      <p:sp>
        <p:nvSpPr>
          <p:cNvPr id="3076" name="Rectangle 3"/>
          <p:cNvSpPr>
            <a:spLocks noGrp="1" noChangeArrowheads="1"/>
          </p:cNvSpPr>
          <p:nvPr>
            <p:ph type="body" idx="4294967295"/>
          </p:nvPr>
        </p:nvSpPr>
        <p:spPr>
          <a:xfrm>
            <a:off x="1155290" y="2116344"/>
            <a:ext cx="6800850" cy="2957513"/>
          </a:xfrm>
        </p:spPr>
        <p:txBody>
          <a:bodyPr/>
          <a:lstStyle/>
          <a:p>
            <a:pPr eaLnBrk="1" hangingPunct="1">
              <a:lnSpc>
                <a:spcPct val="80000"/>
              </a:lnSpc>
              <a:buFontTx/>
              <a:buNone/>
            </a:pPr>
            <a:r>
              <a:rPr lang="ja-JP" altLang="en-US" sz="2100" dirty="0"/>
              <a:t>　</a:t>
            </a:r>
            <a:r>
              <a:rPr lang="en-US" altLang="ja-JP" sz="2100" dirty="0"/>
              <a:t>Studies of baryon resonances in (</a:t>
            </a:r>
            <a:r>
              <a:rPr lang="en-US" altLang="ja-JP" sz="2100" i="1" dirty="0">
                <a:latin typeface="Symbol" pitchFamily="18" charset="2"/>
              </a:rPr>
              <a:t>p</a:t>
            </a:r>
            <a:r>
              <a:rPr lang="en-US" altLang="ja-JP" sz="2100" dirty="0"/>
              <a:t>,</a:t>
            </a:r>
            <a:r>
              <a:rPr lang="en-US" altLang="ja-JP" sz="2100" i="1" dirty="0"/>
              <a:t>2</a:t>
            </a:r>
            <a:r>
              <a:rPr lang="en-US" altLang="ja-JP" sz="2100" i="1" dirty="0">
                <a:latin typeface="Symbol" pitchFamily="18" charset="2"/>
              </a:rPr>
              <a:t>p</a:t>
            </a:r>
            <a:r>
              <a:rPr lang="en-US" altLang="ja-JP" sz="2100" dirty="0"/>
              <a:t>) reactions</a:t>
            </a:r>
          </a:p>
          <a:p>
            <a:pPr eaLnBrk="1" hangingPunct="1">
              <a:lnSpc>
                <a:spcPct val="80000"/>
              </a:lnSpc>
              <a:buFontTx/>
              <a:buNone/>
            </a:pPr>
            <a:endParaRPr lang="en-US" altLang="ja-JP" sz="2100" dirty="0"/>
          </a:p>
          <a:p>
            <a:pPr eaLnBrk="1" hangingPunct="1">
              <a:lnSpc>
                <a:spcPct val="80000"/>
              </a:lnSpc>
              <a:buFontTx/>
              <a:buNone/>
            </a:pPr>
            <a:r>
              <a:rPr lang="en-US" altLang="ja-JP" sz="2100" dirty="0"/>
              <a:t>Goals</a:t>
            </a:r>
          </a:p>
          <a:p>
            <a:pPr eaLnBrk="1" hangingPunct="1">
              <a:lnSpc>
                <a:spcPct val="80000"/>
              </a:lnSpc>
            </a:pPr>
            <a:r>
              <a:rPr lang="en-US" altLang="ja-JP" sz="2100" dirty="0">
                <a:solidFill>
                  <a:srgbClr val="0000FF"/>
                </a:solidFill>
              </a:rPr>
              <a:t>Establish </a:t>
            </a:r>
            <a:r>
              <a:rPr lang="en-US" altLang="ja-JP" sz="2100" i="1" dirty="0">
                <a:solidFill>
                  <a:srgbClr val="0000FF"/>
                </a:solidFill>
              </a:rPr>
              <a:t>N*</a:t>
            </a:r>
            <a:r>
              <a:rPr lang="en-US" altLang="ja-JP" sz="2100" dirty="0">
                <a:solidFill>
                  <a:srgbClr val="0000FF"/>
                </a:solidFill>
              </a:rPr>
              <a:t> and </a:t>
            </a:r>
            <a:r>
              <a:rPr lang="en-US" altLang="ja-JP" sz="2100" i="1" dirty="0">
                <a:solidFill>
                  <a:srgbClr val="0000FF"/>
                </a:solidFill>
                <a:latin typeface="Symbol" panose="05050102010706020507" pitchFamily="18" charset="2"/>
              </a:rPr>
              <a:t>D</a:t>
            </a:r>
            <a:r>
              <a:rPr lang="en-US" altLang="ja-JP" sz="2100" i="1" dirty="0">
                <a:solidFill>
                  <a:srgbClr val="0000FF"/>
                </a:solidFill>
              </a:rPr>
              <a:t>*</a:t>
            </a:r>
            <a:r>
              <a:rPr lang="en-US" altLang="ja-JP" sz="2100" dirty="0">
                <a:solidFill>
                  <a:srgbClr val="0000FF"/>
                </a:solidFill>
              </a:rPr>
              <a:t> resonances up to 2 GeV/c</a:t>
            </a:r>
            <a:r>
              <a:rPr lang="en-US" altLang="ja-JP" sz="2100" baseline="30000" dirty="0">
                <a:solidFill>
                  <a:srgbClr val="0000FF"/>
                </a:solidFill>
              </a:rPr>
              <a:t>2</a:t>
            </a:r>
          </a:p>
          <a:p>
            <a:pPr eaLnBrk="1" hangingPunct="1">
              <a:lnSpc>
                <a:spcPct val="80000"/>
              </a:lnSpc>
            </a:pPr>
            <a:r>
              <a:rPr lang="en-US" altLang="ja-JP" sz="2100" dirty="0">
                <a:solidFill>
                  <a:srgbClr val="0000FF"/>
                </a:solidFill>
              </a:rPr>
              <a:t>Search for new baryon states</a:t>
            </a:r>
            <a:r>
              <a:rPr lang="en-US" altLang="ja-JP" sz="2100" dirty="0"/>
              <a:t> </a:t>
            </a:r>
          </a:p>
          <a:p>
            <a:pPr lvl="1" eaLnBrk="1" hangingPunct="1">
              <a:lnSpc>
                <a:spcPct val="80000"/>
              </a:lnSpc>
            </a:pPr>
            <a:r>
              <a:rPr lang="en-US" altLang="ja-JP" sz="1800" i="1" dirty="0"/>
              <a:t>e.g.</a:t>
            </a:r>
            <a:r>
              <a:rPr lang="en-US" altLang="ja-JP" sz="1800" dirty="0"/>
              <a:t> hybrid baryons (</a:t>
            </a:r>
            <a:r>
              <a:rPr lang="en-US" altLang="ja-JP" sz="1800" i="1" dirty="0" err="1"/>
              <a:t>qqqg</a:t>
            </a:r>
            <a:r>
              <a:rPr lang="en-US" altLang="ja-JP" sz="1800" dirty="0"/>
              <a:t>)</a:t>
            </a:r>
          </a:p>
          <a:p>
            <a:pPr eaLnBrk="1" hangingPunct="1">
              <a:lnSpc>
                <a:spcPct val="80000"/>
              </a:lnSpc>
            </a:pPr>
            <a:r>
              <a:rPr lang="en-US" altLang="ja-JP" sz="2100" dirty="0">
                <a:solidFill>
                  <a:srgbClr val="0000FF"/>
                </a:solidFill>
              </a:rPr>
              <a:t>Deeper understanding of non-perturbative QCD</a:t>
            </a:r>
          </a:p>
          <a:p>
            <a:pPr lvl="1" eaLnBrk="1" hangingPunct="1">
              <a:lnSpc>
                <a:spcPct val="80000"/>
              </a:lnSpc>
            </a:pPr>
            <a:endParaRPr lang="en-US" altLang="ja-JP" sz="1350" dirty="0"/>
          </a:p>
        </p:txBody>
      </p:sp>
      <p:sp>
        <p:nvSpPr>
          <p:cNvPr id="3077" name="Line 6"/>
          <p:cNvSpPr>
            <a:spLocks noChangeShapeType="1"/>
          </p:cNvSpPr>
          <p:nvPr/>
        </p:nvSpPr>
        <p:spPr bwMode="auto">
          <a:xfrm>
            <a:off x="5943600" y="4814843"/>
            <a:ext cx="914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i="1"/>
          </a:p>
        </p:txBody>
      </p:sp>
      <p:sp>
        <p:nvSpPr>
          <p:cNvPr id="3078" name="Line 7"/>
          <p:cNvSpPr>
            <a:spLocks noChangeShapeType="1"/>
          </p:cNvSpPr>
          <p:nvPr/>
        </p:nvSpPr>
        <p:spPr bwMode="auto">
          <a:xfrm flipV="1">
            <a:off x="5486400" y="4814845"/>
            <a:ext cx="457200" cy="2571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i="1"/>
          </a:p>
        </p:txBody>
      </p:sp>
      <p:sp>
        <p:nvSpPr>
          <p:cNvPr id="3079" name="Line 8"/>
          <p:cNvSpPr>
            <a:spLocks noChangeShapeType="1"/>
          </p:cNvSpPr>
          <p:nvPr/>
        </p:nvSpPr>
        <p:spPr bwMode="auto">
          <a:xfrm>
            <a:off x="5486400" y="4557670"/>
            <a:ext cx="457200" cy="25717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i="1"/>
          </a:p>
        </p:txBody>
      </p:sp>
      <p:sp>
        <p:nvSpPr>
          <p:cNvPr id="3080" name="Line 9"/>
          <p:cNvSpPr>
            <a:spLocks noChangeShapeType="1"/>
          </p:cNvSpPr>
          <p:nvPr/>
        </p:nvSpPr>
        <p:spPr bwMode="auto">
          <a:xfrm flipH="1">
            <a:off x="6858000" y="4514806"/>
            <a:ext cx="342900" cy="300038"/>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i="1"/>
          </a:p>
        </p:txBody>
      </p:sp>
      <p:sp>
        <p:nvSpPr>
          <p:cNvPr id="3081" name="Line 10"/>
          <p:cNvSpPr>
            <a:spLocks noChangeShapeType="1"/>
          </p:cNvSpPr>
          <p:nvPr/>
        </p:nvSpPr>
        <p:spPr bwMode="auto">
          <a:xfrm flipH="1" flipV="1">
            <a:off x="6858000" y="4814845"/>
            <a:ext cx="457200" cy="2571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i="1"/>
          </a:p>
        </p:txBody>
      </p:sp>
      <p:sp>
        <p:nvSpPr>
          <p:cNvPr id="3082" name="Line 11"/>
          <p:cNvSpPr>
            <a:spLocks noChangeShapeType="1"/>
          </p:cNvSpPr>
          <p:nvPr/>
        </p:nvSpPr>
        <p:spPr bwMode="auto">
          <a:xfrm flipH="1">
            <a:off x="7029450" y="4600531"/>
            <a:ext cx="342900" cy="300038"/>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i="1"/>
          </a:p>
        </p:txBody>
      </p:sp>
      <p:sp>
        <p:nvSpPr>
          <p:cNvPr id="3083" name="Text Box 12"/>
          <p:cNvSpPr txBox="1">
            <a:spLocks noChangeArrowheads="1"/>
          </p:cNvSpPr>
          <p:nvPr/>
        </p:nvSpPr>
        <p:spPr bwMode="auto">
          <a:xfrm>
            <a:off x="5303044" y="4304960"/>
            <a:ext cx="290464"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sz="1500" i="1">
                <a:latin typeface="Symbol" pitchFamily="18" charset="2"/>
              </a:rPr>
              <a:t>p</a:t>
            </a:r>
          </a:p>
        </p:txBody>
      </p:sp>
      <p:sp>
        <p:nvSpPr>
          <p:cNvPr id="3084" name="Text Box 13"/>
          <p:cNvSpPr txBox="1">
            <a:spLocks noChangeArrowheads="1"/>
          </p:cNvSpPr>
          <p:nvPr/>
        </p:nvSpPr>
        <p:spPr bwMode="auto">
          <a:xfrm>
            <a:off x="5257800" y="5072021"/>
            <a:ext cx="324128"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sz="1500" i="1"/>
              <a:t>N</a:t>
            </a:r>
          </a:p>
        </p:txBody>
      </p:sp>
      <p:sp>
        <p:nvSpPr>
          <p:cNvPr id="3085" name="Text Box 14"/>
          <p:cNvSpPr txBox="1">
            <a:spLocks noChangeArrowheads="1"/>
          </p:cNvSpPr>
          <p:nvPr/>
        </p:nvSpPr>
        <p:spPr bwMode="auto">
          <a:xfrm>
            <a:off x="6229351" y="4600532"/>
            <a:ext cx="399468"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sz="1500" i="1"/>
              <a:t>N*</a:t>
            </a:r>
          </a:p>
        </p:txBody>
      </p:sp>
      <p:sp>
        <p:nvSpPr>
          <p:cNvPr id="3086" name="Text Box 15"/>
          <p:cNvSpPr txBox="1">
            <a:spLocks noChangeArrowheads="1"/>
          </p:cNvSpPr>
          <p:nvPr/>
        </p:nvSpPr>
        <p:spPr bwMode="auto">
          <a:xfrm>
            <a:off x="7086601" y="4309425"/>
            <a:ext cx="242888"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sz="1500" i="1">
                <a:latin typeface="Symbol" pitchFamily="18" charset="2"/>
              </a:rPr>
              <a:t>p</a:t>
            </a:r>
          </a:p>
        </p:txBody>
      </p:sp>
      <p:sp>
        <p:nvSpPr>
          <p:cNvPr id="3087" name="Text Box 16"/>
          <p:cNvSpPr txBox="1">
            <a:spLocks noChangeArrowheads="1"/>
          </p:cNvSpPr>
          <p:nvPr/>
        </p:nvSpPr>
        <p:spPr bwMode="auto">
          <a:xfrm>
            <a:off x="7358063" y="4429082"/>
            <a:ext cx="290464"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sz="1500" i="1">
                <a:latin typeface="Symbol" pitchFamily="18" charset="2"/>
              </a:rPr>
              <a:t>p</a:t>
            </a:r>
          </a:p>
        </p:txBody>
      </p:sp>
      <p:sp>
        <p:nvSpPr>
          <p:cNvPr id="3088" name="Text Box 17"/>
          <p:cNvSpPr txBox="1">
            <a:spLocks noChangeArrowheads="1"/>
          </p:cNvSpPr>
          <p:nvPr/>
        </p:nvSpPr>
        <p:spPr bwMode="auto">
          <a:xfrm>
            <a:off x="7315200" y="5072021"/>
            <a:ext cx="324128"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sz="1500" i="1"/>
              <a:t>N</a:t>
            </a:r>
          </a:p>
        </p:txBody>
      </p:sp>
      <p:sp>
        <p:nvSpPr>
          <p:cNvPr id="2" name="TextBox 1">
            <a:extLst>
              <a:ext uri="{FF2B5EF4-FFF2-40B4-BE49-F238E27FC236}">
                <a16:creationId xmlns:a16="http://schemas.microsoft.com/office/drawing/2014/main" id="{6A6614FF-6880-5CB6-52C3-F65C520C17C7}"/>
              </a:ext>
            </a:extLst>
          </p:cNvPr>
          <p:cNvSpPr txBox="1"/>
          <p:nvPr/>
        </p:nvSpPr>
        <p:spPr>
          <a:xfrm>
            <a:off x="1371601" y="93439"/>
            <a:ext cx="7286262" cy="707886"/>
          </a:xfrm>
          <a:prstGeom prst="rect">
            <a:avLst/>
          </a:prstGeom>
          <a:noFill/>
        </p:spPr>
        <p:txBody>
          <a:bodyPr wrap="square" rtlCol="0">
            <a:spAutoFit/>
          </a:bodyPr>
          <a:lstStyle/>
          <a:p>
            <a:r>
              <a:rPr lang="en-US" sz="4000" dirty="0"/>
              <a:t>Let’s talk about Pion Beams</a:t>
            </a:r>
          </a:p>
        </p:txBody>
      </p:sp>
      <p:sp>
        <p:nvSpPr>
          <p:cNvPr id="3" name="Footer Placeholder 2">
            <a:extLst>
              <a:ext uri="{FF2B5EF4-FFF2-40B4-BE49-F238E27FC236}">
                <a16:creationId xmlns:a16="http://schemas.microsoft.com/office/drawing/2014/main" id="{18CCF580-37E2-BB1C-E7E6-406EE855C50C}"/>
              </a:ext>
            </a:extLst>
          </p:cNvPr>
          <p:cNvSpPr>
            <a:spLocks noGrp="1"/>
          </p:cNvSpPr>
          <p:nvPr>
            <p:ph type="ftr" sz="quarter" idx="11"/>
          </p:nvPr>
        </p:nvSpPr>
        <p:spPr>
          <a:xfrm>
            <a:off x="0" y="6470650"/>
            <a:ext cx="6553200" cy="365125"/>
          </a:xfrm>
        </p:spPr>
        <p:txBody>
          <a:bodyPr/>
          <a:lstStyle/>
          <a:p>
            <a:pPr>
              <a:defRPr/>
            </a:pPr>
            <a:r>
              <a:rPr lang="en-US" dirty="0"/>
              <a:t>SQCD VI    |     (Nanjing University)   |    May 15, 2024      |    P.L. Cole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番号プレースホルダー 5"/>
          <p:cNvSpPr>
            <a:spLocks noGrp="1"/>
          </p:cNvSpPr>
          <p:nvPr>
            <p:ph type="sldNum" sz="quarter" idx="12"/>
          </p:nvPr>
        </p:nvSpPr>
        <p:spPr>
          <a:noFill/>
        </p:spPr>
        <p:txBody>
          <a:bodyPr/>
          <a:lstStyle>
            <a:lvl1pPr eaLnBrk="0" hangingPunct="0">
              <a:defRPr kumimoji="1" sz="1500">
                <a:solidFill>
                  <a:schemeClr val="tx1"/>
                </a:solidFill>
                <a:latin typeface="Arial" pitchFamily="34" charset="0"/>
                <a:ea typeface="ＭＳ Ｐゴシック" pitchFamily="50" charset="-128"/>
              </a:defRPr>
            </a:lvl1pPr>
            <a:lvl2pPr marL="557199" indent="-214308" eaLnBrk="0" hangingPunct="0">
              <a:defRPr kumimoji="1" sz="1500">
                <a:solidFill>
                  <a:schemeClr val="tx1"/>
                </a:solidFill>
                <a:latin typeface="Arial" pitchFamily="34" charset="0"/>
                <a:ea typeface="ＭＳ Ｐゴシック" pitchFamily="50" charset="-128"/>
              </a:defRPr>
            </a:lvl2pPr>
            <a:lvl3pPr marL="857228" indent="-171446" eaLnBrk="0" hangingPunct="0">
              <a:defRPr kumimoji="1" sz="1500">
                <a:solidFill>
                  <a:schemeClr val="tx1"/>
                </a:solidFill>
                <a:latin typeface="Arial" pitchFamily="34" charset="0"/>
                <a:ea typeface="ＭＳ Ｐゴシック" pitchFamily="50" charset="-128"/>
              </a:defRPr>
            </a:lvl3pPr>
            <a:lvl4pPr marL="1200120" indent="-171446" eaLnBrk="0" hangingPunct="0">
              <a:defRPr kumimoji="1" sz="1500">
                <a:solidFill>
                  <a:schemeClr val="tx1"/>
                </a:solidFill>
                <a:latin typeface="Arial" pitchFamily="34" charset="0"/>
                <a:ea typeface="ＭＳ Ｐゴシック" pitchFamily="50" charset="-128"/>
              </a:defRPr>
            </a:lvl4pPr>
            <a:lvl5pPr marL="1543012" indent="-171446" eaLnBrk="0" hangingPunct="0">
              <a:defRPr kumimoji="1" sz="1500">
                <a:solidFill>
                  <a:schemeClr val="tx1"/>
                </a:solidFill>
                <a:latin typeface="Arial" pitchFamily="34" charset="0"/>
                <a:ea typeface="ＭＳ Ｐゴシック" pitchFamily="50" charset="-128"/>
              </a:defRPr>
            </a:lvl5pPr>
            <a:lvl6pPr marL="1885903" indent="-171446" eaLnBrk="0" fontAlgn="base" hangingPunct="0">
              <a:spcBef>
                <a:spcPct val="0"/>
              </a:spcBef>
              <a:spcAft>
                <a:spcPct val="0"/>
              </a:spcAft>
              <a:defRPr kumimoji="1" sz="1500">
                <a:solidFill>
                  <a:schemeClr val="tx1"/>
                </a:solidFill>
                <a:latin typeface="Arial" pitchFamily="34" charset="0"/>
                <a:ea typeface="ＭＳ Ｐゴシック" pitchFamily="50" charset="-128"/>
              </a:defRPr>
            </a:lvl6pPr>
            <a:lvl7pPr marL="2228795" indent="-171446" eaLnBrk="0" fontAlgn="base" hangingPunct="0">
              <a:spcBef>
                <a:spcPct val="0"/>
              </a:spcBef>
              <a:spcAft>
                <a:spcPct val="0"/>
              </a:spcAft>
              <a:defRPr kumimoji="1" sz="1500">
                <a:solidFill>
                  <a:schemeClr val="tx1"/>
                </a:solidFill>
                <a:latin typeface="Arial" pitchFamily="34" charset="0"/>
                <a:ea typeface="ＭＳ Ｐゴシック" pitchFamily="50" charset="-128"/>
              </a:defRPr>
            </a:lvl7pPr>
            <a:lvl8pPr marL="2571686" indent="-171446" eaLnBrk="0" fontAlgn="base" hangingPunct="0">
              <a:spcBef>
                <a:spcPct val="0"/>
              </a:spcBef>
              <a:spcAft>
                <a:spcPct val="0"/>
              </a:spcAft>
              <a:defRPr kumimoji="1" sz="1500">
                <a:solidFill>
                  <a:schemeClr val="tx1"/>
                </a:solidFill>
                <a:latin typeface="Arial" pitchFamily="34" charset="0"/>
                <a:ea typeface="ＭＳ Ｐゴシック" pitchFamily="50" charset="-128"/>
              </a:defRPr>
            </a:lvl8pPr>
            <a:lvl9pPr marL="2914577" indent="-171446" eaLnBrk="0" fontAlgn="base" hangingPunct="0">
              <a:spcBef>
                <a:spcPct val="0"/>
              </a:spcBef>
              <a:spcAft>
                <a:spcPct val="0"/>
              </a:spcAft>
              <a:defRPr kumimoji="1" sz="1500">
                <a:solidFill>
                  <a:schemeClr val="tx1"/>
                </a:solidFill>
                <a:latin typeface="Arial" pitchFamily="34" charset="0"/>
                <a:ea typeface="ＭＳ Ｐゴシック" pitchFamily="50" charset="-128"/>
              </a:defRPr>
            </a:lvl9pPr>
          </a:lstStyle>
          <a:p>
            <a:pPr eaLnBrk="1" hangingPunct="1"/>
            <a:fld id="{9C2442DE-7D91-4DA0-8261-0F6E50F7EFCB}" type="slidenum">
              <a:rPr kumimoji="0" lang="en-US" altLang="ja-JP" sz="1050"/>
              <a:pPr eaLnBrk="1" hangingPunct="1"/>
              <a:t>15</a:t>
            </a:fld>
            <a:endParaRPr kumimoji="0" lang="en-US" altLang="ja-JP" sz="1050"/>
          </a:p>
        </p:txBody>
      </p:sp>
      <p:sp>
        <p:nvSpPr>
          <p:cNvPr id="4099" name="Rectangle 2"/>
          <p:cNvSpPr>
            <a:spLocks noGrp="1" noChangeArrowheads="1"/>
          </p:cNvSpPr>
          <p:nvPr>
            <p:ph type="title"/>
          </p:nvPr>
        </p:nvSpPr>
        <p:spPr/>
        <p:txBody>
          <a:bodyPr/>
          <a:lstStyle/>
          <a:p>
            <a:pPr eaLnBrk="1" hangingPunct="1"/>
            <a:r>
              <a:rPr lang="en-US" altLang="ja-JP" sz="2400" dirty="0">
                <a:solidFill>
                  <a:srgbClr val="0000FF"/>
                </a:solidFill>
              </a:rPr>
              <a:t>Baryon spectroscopy :</a:t>
            </a:r>
            <a:br>
              <a:rPr lang="en-US" altLang="ja-JP" sz="2400" dirty="0">
                <a:solidFill>
                  <a:srgbClr val="0000FF"/>
                </a:solidFill>
              </a:rPr>
            </a:br>
            <a:r>
              <a:rPr lang="en-US" altLang="ja-JP" sz="2400" dirty="0">
                <a:solidFill>
                  <a:srgbClr val="0000FF"/>
                </a:solidFill>
              </a:rPr>
              <a:t>Physics of broad and overlapping resonances</a:t>
            </a: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368" y="2357440"/>
            <a:ext cx="3657600" cy="2603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1" name="Line 6"/>
          <p:cNvSpPr>
            <a:spLocks noChangeShapeType="1"/>
          </p:cNvSpPr>
          <p:nvPr/>
        </p:nvSpPr>
        <p:spPr bwMode="auto">
          <a:xfrm>
            <a:off x="2539268" y="3943353"/>
            <a:ext cx="0" cy="257175"/>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4102" name="Text Box 7"/>
          <p:cNvSpPr txBox="1">
            <a:spLocks noChangeArrowheads="1"/>
          </p:cNvSpPr>
          <p:nvPr/>
        </p:nvSpPr>
        <p:spPr bwMode="auto">
          <a:xfrm rot="-5400000">
            <a:off x="1934662" y="3405697"/>
            <a:ext cx="123303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sz="1200" b="1">
                <a:solidFill>
                  <a:srgbClr val="0000FF"/>
                </a:solidFill>
              </a:rPr>
              <a:t>N(1440):Roper</a:t>
            </a:r>
          </a:p>
        </p:txBody>
      </p:sp>
      <p:sp>
        <p:nvSpPr>
          <p:cNvPr id="4103" name="Text Box 8"/>
          <p:cNvSpPr txBox="1">
            <a:spLocks noChangeArrowheads="1"/>
          </p:cNvSpPr>
          <p:nvPr/>
        </p:nvSpPr>
        <p:spPr bwMode="auto">
          <a:xfrm rot="-5400000">
            <a:off x="2444262" y="3573574"/>
            <a:ext cx="7377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sz="1200" b="1">
                <a:solidFill>
                  <a:srgbClr val="0000FF"/>
                </a:solidFill>
              </a:rPr>
              <a:t>N(1535)</a:t>
            </a:r>
          </a:p>
        </p:txBody>
      </p:sp>
      <p:sp>
        <p:nvSpPr>
          <p:cNvPr id="4104" name="Line 9"/>
          <p:cNvSpPr>
            <a:spLocks noChangeShapeType="1"/>
          </p:cNvSpPr>
          <p:nvPr/>
        </p:nvSpPr>
        <p:spPr bwMode="auto">
          <a:xfrm>
            <a:off x="2710718" y="3943350"/>
            <a:ext cx="0" cy="17145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4105" name="Line 12"/>
          <p:cNvSpPr>
            <a:spLocks noChangeShapeType="1"/>
          </p:cNvSpPr>
          <p:nvPr/>
        </p:nvSpPr>
        <p:spPr bwMode="auto">
          <a:xfrm>
            <a:off x="2939318" y="3857626"/>
            <a:ext cx="0" cy="128588"/>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4106" name="Line 13"/>
          <p:cNvSpPr>
            <a:spLocks noChangeShapeType="1"/>
          </p:cNvSpPr>
          <p:nvPr/>
        </p:nvSpPr>
        <p:spPr bwMode="auto">
          <a:xfrm flipV="1">
            <a:off x="2767868" y="4457701"/>
            <a:ext cx="0" cy="128588"/>
          </a:xfrm>
          <a:prstGeom prst="line">
            <a:avLst/>
          </a:prstGeom>
          <a:noFill/>
          <a:ln w="9525">
            <a:solidFill>
              <a:srgbClr val="FF3C3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4107" name="Line 15"/>
          <p:cNvSpPr>
            <a:spLocks noChangeShapeType="1"/>
          </p:cNvSpPr>
          <p:nvPr/>
        </p:nvSpPr>
        <p:spPr bwMode="auto">
          <a:xfrm flipV="1">
            <a:off x="2996468" y="4371976"/>
            <a:ext cx="0" cy="128588"/>
          </a:xfrm>
          <a:prstGeom prst="line">
            <a:avLst/>
          </a:prstGeom>
          <a:noFill/>
          <a:ln w="9525">
            <a:solidFill>
              <a:srgbClr val="FF3C3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4108" name="Line 16"/>
          <p:cNvSpPr>
            <a:spLocks noChangeShapeType="1"/>
          </p:cNvSpPr>
          <p:nvPr/>
        </p:nvSpPr>
        <p:spPr bwMode="auto">
          <a:xfrm flipV="1">
            <a:off x="3053618" y="4371976"/>
            <a:ext cx="0" cy="128588"/>
          </a:xfrm>
          <a:prstGeom prst="line">
            <a:avLst/>
          </a:prstGeom>
          <a:noFill/>
          <a:ln w="9525">
            <a:solidFill>
              <a:srgbClr val="FF3C3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4109" name="テキスト ボックス 10"/>
          <p:cNvSpPr txBox="1">
            <a:spLocks noChangeArrowheads="1"/>
          </p:cNvSpPr>
          <p:nvPr/>
        </p:nvSpPr>
        <p:spPr bwMode="auto">
          <a:xfrm>
            <a:off x="5169823" y="1472339"/>
            <a:ext cx="383469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lnSpc>
                <a:spcPct val="150000"/>
              </a:lnSpc>
              <a:spcBef>
                <a:spcPct val="0"/>
              </a:spcBef>
              <a:buClr>
                <a:srgbClr val="FF0000"/>
              </a:buClr>
              <a:buFont typeface="Wingdings" pitchFamily="2" charset="2"/>
              <a:buChar char="ü"/>
            </a:pPr>
            <a:r>
              <a:rPr lang="en-US" altLang="ja-JP" sz="1800" b="1" dirty="0"/>
              <a:t>Width: </a:t>
            </a:r>
            <a:r>
              <a:rPr lang="en-US" altLang="ja-JP" sz="1800" b="1" dirty="0">
                <a:solidFill>
                  <a:srgbClr val="0000FF"/>
                </a:solidFill>
              </a:rPr>
              <a:t>a few hundred MeV.</a:t>
            </a:r>
          </a:p>
          <a:p>
            <a:pPr eaLnBrk="1" hangingPunct="1">
              <a:lnSpc>
                <a:spcPct val="150000"/>
              </a:lnSpc>
              <a:spcBef>
                <a:spcPct val="0"/>
              </a:spcBef>
              <a:buClr>
                <a:srgbClr val="FF0000"/>
              </a:buClr>
              <a:buFont typeface="Wingdings" pitchFamily="2" charset="2"/>
              <a:buChar char="ü"/>
            </a:pPr>
            <a:r>
              <a:rPr lang="en-US" altLang="ja-JP" sz="1800" b="1" dirty="0"/>
              <a:t>Resonances are </a:t>
            </a:r>
            <a:r>
              <a:rPr lang="en-US" altLang="ja-JP" sz="1800" b="1" dirty="0">
                <a:solidFill>
                  <a:srgbClr val="0000FF"/>
                </a:solidFill>
              </a:rPr>
              <a:t>highly overlapped </a:t>
            </a:r>
            <a:r>
              <a:rPr lang="en-US" altLang="ja-JP" sz="1800" b="1" dirty="0"/>
              <a:t>in energy except </a:t>
            </a:r>
            <a:r>
              <a:rPr lang="en-US" altLang="ja-JP" sz="1800" b="1" dirty="0">
                <a:latin typeface="Symbol" pitchFamily="18" charset="2"/>
              </a:rPr>
              <a:t>D</a:t>
            </a:r>
            <a:r>
              <a:rPr lang="en-US" altLang="ja-JP" sz="1800" b="1" dirty="0"/>
              <a:t>(1232).</a:t>
            </a:r>
          </a:p>
          <a:p>
            <a:pPr eaLnBrk="1" hangingPunct="1">
              <a:spcBef>
                <a:spcPct val="0"/>
              </a:spcBef>
              <a:buClr>
                <a:srgbClr val="FF0000"/>
              </a:buClr>
              <a:buFontTx/>
              <a:buNone/>
            </a:pPr>
            <a:endParaRPr lang="en-US" altLang="ja-JP" sz="1800" b="1" dirty="0"/>
          </a:p>
          <a:p>
            <a:pPr eaLnBrk="1" hangingPunct="1">
              <a:spcBef>
                <a:spcPct val="0"/>
              </a:spcBef>
              <a:buClr>
                <a:srgbClr val="FF0000"/>
              </a:buClr>
              <a:buFontTx/>
              <a:buNone/>
            </a:pPr>
            <a:r>
              <a:rPr lang="en-US" altLang="ja-JP" sz="1800" b="1" dirty="0"/>
              <a:t>→Partial Wave Analysis</a:t>
            </a:r>
          </a:p>
          <a:p>
            <a:pPr eaLnBrk="1" hangingPunct="1">
              <a:spcBef>
                <a:spcPct val="0"/>
              </a:spcBef>
              <a:buClr>
                <a:srgbClr val="FF0000"/>
              </a:buClr>
              <a:buFontTx/>
              <a:buNone/>
            </a:pPr>
            <a:r>
              <a:rPr lang="en-US" altLang="ja-JP" sz="1800" b="1" dirty="0"/>
              <a:t> to extract hidden resonances</a:t>
            </a:r>
          </a:p>
          <a:p>
            <a:pPr eaLnBrk="1" hangingPunct="1">
              <a:spcBef>
                <a:spcPct val="0"/>
              </a:spcBef>
              <a:buClr>
                <a:srgbClr val="FF0000"/>
              </a:buClr>
              <a:buFontTx/>
              <a:buNone/>
            </a:pPr>
            <a:endParaRPr lang="en-US" altLang="ja-JP" sz="1800" b="1" dirty="0"/>
          </a:p>
          <a:p>
            <a:pPr eaLnBrk="1" hangingPunct="1">
              <a:spcBef>
                <a:spcPct val="0"/>
              </a:spcBef>
              <a:buClr>
                <a:srgbClr val="FF0000"/>
              </a:buClr>
              <a:buFontTx/>
              <a:buNone/>
            </a:pPr>
            <a:r>
              <a:rPr lang="en-US" altLang="ja-JP" sz="1800" b="1" dirty="0"/>
              <a:t>Measure cross sections</a:t>
            </a:r>
            <a:r>
              <a:rPr lang="en-US" altLang="ja-JP" sz="1800" b="1" dirty="0">
                <a:latin typeface="Symbol" pitchFamily="18" charset="2"/>
              </a:rPr>
              <a:t> </a:t>
            </a:r>
            <a:r>
              <a:rPr lang="en-US" altLang="ja-JP" sz="1800" b="1" dirty="0"/>
              <a:t>as a function of</a:t>
            </a:r>
          </a:p>
          <a:p>
            <a:pPr eaLnBrk="1" hangingPunct="1">
              <a:spcBef>
                <a:spcPct val="0"/>
              </a:spcBef>
              <a:buClr>
                <a:srgbClr val="FF0000"/>
              </a:buClr>
            </a:pPr>
            <a:r>
              <a:rPr lang="en-US" altLang="ja-JP" sz="1800" b="1" dirty="0"/>
              <a:t>Incident pion energy</a:t>
            </a:r>
          </a:p>
          <a:p>
            <a:pPr eaLnBrk="1" hangingPunct="1">
              <a:spcBef>
                <a:spcPct val="0"/>
              </a:spcBef>
              <a:buClr>
                <a:srgbClr val="FF0000"/>
              </a:buClr>
            </a:pPr>
            <a:r>
              <a:rPr lang="en-US" altLang="ja-JP" sz="1800" b="1" dirty="0"/>
              <a:t>Scattering angle</a:t>
            </a:r>
          </a:p>
          <a:p>
            <a:pPr eaLnBrk="1" hangingPunct="1">
              <a:spcBef>
                <a:spcPct val="0"/>
              </a:spcBef>
              <a:buClr>
                <a:srgbClr val="FF0000"/>
              </a:buClr>
              <a:buFontTx/>
              <a:buNone/>
            </a:pPr>
            <a:r>
              <a:rPr lang="en-US" altLang="ja-JP" sz="1800" b="1" dirty="0"/>
              <a:t>In broad range (with fine bins)</a:t>
            </a:r>
          </a:p>
          <a:p>
            <a:pPr eaLnBrk="1" hangingPunct="1">
              <a:spcBef>
                <a:spcPct val="0"/>
              </a:spcBef>
              <a:buClr>
                <a:srgbClr val="FF0000"/>
              </a:buClr>
              <a:buFontTx/>
              <a:buNone/>
            </a:pPr>
            <a:r>
              <a:rPr lang="en-US" altLang="ja-JP" sz="1800" b="1" dirty="0"/>
              <a:t>to extract resonance poles</a:t>
            </a:r>
          </a:p>
        </p:txBody>
      </p:sp>
      <p:sp>
        <p:nvSpPr>
          <p:cNvPr id="4110" name="Line 18"/>
          <p:cNvSpPr>
            <a:spLocks noChangeShapeType="1"/>
          </p:cNvSpPr>
          <p:nvPr/>
        </p:nvSpPr>
        <p:spPr bwMode="auto">
          <a:xfrm>
            <a:off x="2996468" y="3814762"/>
            <a:ext cx="0" cy="128588"/>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4111" name="Line 19"/>
          <p:cNvSpPr>
            <a:spLocks noChangeShapeType="1"/>
          </p:cNvSpPr>
          <p:nvPr/>
        </p:nvSpPr>
        <p:spPr bwMode="auto">
          <a:xfrm>
            <a:off x="3339368" y="4029076"/>
            <a:ext cx="0" cy="128588"/>
          </a:xfrm>
          <a:prstGeom prst="line">
            <a:avLst/>
          </a:prstGeom>
          <a:noFill/>
          <a:ln w="9525">
            <a:solidFill>
              <a:srgbClr val="FF3C3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4112" name="Line 20"/>
          <p:cNvSpPr>
            <a:spLocks noChangeShapeType="1"/>
          </p:cNvSpPr>
          <p:nvPr/>
        </p:nvSpPr>
        <p:spPr bwMode="auto">
          <a:xfrm>
            <a:off x="3396518" y="4029076"/>
            <a:ext cx="0" cy="128588"/>
          </a:xfrm>
          <a:prstGeom prst="line">
            <a:avLst/>
          </a:prstGeom>
          <a:noFill/>
          <a:ln w="9525">
            <a:solidFill>
              <a:srgbClr val="FF3C3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4113" name="Line 21"/>
          <p:cNvSpPr>
            <a:spLocks noChangeShapeType="1"/>
          </p:cNvSpPr>
          <p:nvPr/>
        </p:nvSpPr>
        <p:spPr bwMode="auto">
          <a:xfrm>
            <a:off x="3453668" y="4029076"/>
            <a:ext cx="0" cy="128588"/>
          </a:xfrm>
          <a:prstGeom prst="line">
            <a:avLst/>
          </a:prstGeom>
          <a:noFill/>
          <a:ln w="9525">
            <a:solidFill>
              <a:srgbClr val="FF3C3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4114" name="Line 22"/>
          <p:cNvSpPr>
            <a:spLocks noChangeShapeType="1"/>
          </p:cNvSpPr>
          <p:nvPr/>
        </p:nvSpPr>
        <p:spPr bwMode="auto">
          <a:xfrm>
            <a:off x="3510818" y="4029076"/>
            <a:ext cx="0" cy="128588"/>
          </a:xfrm>
          <a:prstGeom prst="line">
            <a:avLst/>
          </a:prstGeom>
          <a:noFill/>
          <a:ln w="9525">
            <a:solidFill>
              <a:srgbClr val="FF3C3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4115" name="Text Box 23"/>
          <p:cNvSpPr txBox="1">
            <a:spLocks noChangeArrowheads="1"/>
          </p:cNvSpPr>
          <p:nvPr/>
        </p:nvSpPr>
        <p:spPr bwMode="auto">
          <a:xfrm>
            <a:off x="1339118" y="5057779"/>
            <a:ext cx="352211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sz="1200" dirty="0" err="1"/>
              <a:t>D.H.Perkins</a:t>
            </a:r>
            <a:r>
              <a:rPr lang="en-US" altLang="ja-JP" sz="1200" dirty="0"/>
              <a:t>, Introduction to High Energy Physics</a:t>
            </a:r>
          </a:p>
        </p:txBody>
      </p:sp>
      <p:sp>
        <p:nvSpPr>
          <p:cNvPr id="4116" name="Line 24"/>
          <p:cNvSpPr>
            <a:spLocks noChangeShapeType="1"/>
          </p:cNvSpPr>
          <p:nvPr/>
        </p:nvSpPr>
        <p:spPr bwMode="auto">
          <a:xfrm>
            <a:off x="3739418" y="4114801"/>
            <a:ext cx="0" cy="128588"/>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4117" name="Line 25"/>
          <p:cNvSpPr>
            <a:spLocks noChangeShapeType="1"/>
          </p:cNvSpPr>
          <p:nvPr/>
        </p:nvSpPr>
        <p:spPr bwMode="auto">
          <a:xfrm>
            <a:off x="3796568" y="4157662"/>
            <a:ext cx="0" cy="128588"/>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4118" name="Line 26"/>
          <p:cNvSpPr>
            <a:spLocks noChangeShapeType="1"/>
          </p:cNvSpPr>
          <p:nvPr/>
        </p:nvSpPr>
        <p:spPr bwMode="auto">
          <a:xfrm>
            <a:off x="3510818" y="4243387"/>
            <a:ext cx="0" cy="128588"/>
          </a:xfrm>
          <a:prstGeom prst="line">
            <a:avLst/>
          </a:prstGeom>
          <a:noFill/>
          <a:ln w="9525">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4119" name="Line 28"/>
          <p:cNvSpPr>
            <a:spLocks noChangeShapeType="1"/>
          </p:cNvSpPr>
          <p:nvPr/>
        </p:nvSpPr>
        <p:spPr bwMode="auto">
          <a:xfrm>
            <a:off x="3396518" y="4243387"/>
            <a:ext cx="0" cy="128588"/>
          </a:xfrm>
          <a:prstGeom prst="line">
            <a:avLst/>
          </a:prstGeom>
          <a:noFill/>
          <a:ln w="9525">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4120" name="Text Box 29"/>
          <p:cNvSpPr txBox="1">
            <a:spLocks noChangeArrowheads="1"/>
          </p:cNvSpPr>
          <p:nvPr/>
        </p:nvSpPr>
        <p:spPr bwMode="auto">
          <a:xfrm>
            <a:off x="1567719" y="3086103"/>
            <a:ext cx="473206"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sz="1500">
                <a:latin typeface="Symbol" pitchFamily="18" charset="2"/>
              </a:rPr>
              <a:t>p</a:t>
            </a:r>
            <a:r>
              <a:rPr lang="en-US" altLang="ja-JP" sz="1500" baseline="30000"/>
              <a:t>+</a:t>
            </a:r>
            <a:r>
              <a:rPr lang="en-US" altLang="ja-JP" sz="1500"/>
              <a:t>p</a:t>
            </a:r>
          </a:p>
        </p:txBody>
      </p:sp>
      <p:sp>
        <p:nvSpPr>
          <p:cNvPr id="4121" name="Line 30"/>
          <p:cNvSpPr>
            <a:spLocks noChangeShapeType="1"/>
          </p:cNvSpPr>
          <p:nvPr/>
        </p:nvSpPr>
        <p:spPr bwMode="auto">
          <a:xfrm>
            <a:off x="1853468" y="3300413"/>
            <a:ext cx="228600" cy="1714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4122" name="Text Box 31"/>
          <p:cNvSpPr txBox="1">
            <a:spLocks noChangeArrowheads="1"/>
          </p:cNvSpPr>
          <p:nvPr/>
        </p:nvSpPr>
        <p:spPr bwMode="auto">
          <a:xfrm>
            <a:off x="2024918" y="4371977"/>
            <a:ext cx="441146"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sz="1500">
                <a:latin typeface="Symbol" pitchFamily="18" charset="2"/>
              </a:rPr>
              <a:t>p</a:t>
            </a:r>
            <a:r>
              <a:rPr lang="en-US" altLang="ja-JP" sz="1500" baseline="30000"/>
              <a:t>-</a:t>
            </a:r>
            <a:r>
              <a:rPr lang="en-US" altLang="ja-JP" sz="1500"/>
              <a:t>p</a:t>
            </a:r>
          </a:p>
        </p:txBody>
      </p:sp>
      <p:sp>
        <p:nvSpPr>
          <p:cNvPr id="4123" name="Line 32"/>
          <p:cNvSpPr>
            <a:spLocks noChangeShapeType="1"/>
          </p:cNvSpPr>
          <p:nvPr/>
        </p:nvSpPr>
        <p:spPr bwMode="auto">
          <a:xfrm flipV="1">
            <a:off x="2196368" y="4286250"/>
            <a:ext cx="57150" cy="1714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4124" name="Text Box 33"/>
          <p:cNvSpPr txBox="1">
            <a:spLocks noChangeArrowheads="1"/>
          </p:cNvSpPr>
          <p:nvPr/>
        </p:nvSpPr>
        <p:spPr bwMode="auto">
          <a:xfrm>
            <a:off x="3327465" y="4419601"/>
            <a:ext cx="1930337"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sz="1500" dirty="0"/>
              <a:t>Resonances in PDG</a:t>
            </a:r>
          </a:p>
        </p:txBody>
      </p:sp>
      <p:sp>
        <p:nvSpPr>
          <p:cNvPr id="4125" name="Line 34"/>
          <p:cNvSpPr>
            <a:spLocks noChangeShapeType="1"/>
          </p:cNvSpPr>
          <p:nvPr/>
        </p:nvSpPr>
        <p:spPr bwMode="auto">
          <a:xfrm flipH="1" flipV="1">
            <a:off x="3053618" y="4457701"/>
            <a:ext cx="342900" cy="1285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4126" name="Line 35"/>
          <p:cNvSpPr>
            <a:spLocks noChangeShapeType="1"/>
          </p:cNvSpPr>
          <p:nvPr/>
        </p:nvSpPr>
        <p:spPr bwMode="auto">
          <a:xfrm flipV="1">
            <a:off x="3453668" y="4414837"/>
            <a:ext cx="0" cy="1285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2" name="Footer Placeholder 2">
            <a:extLst>
              <a:ext uri="{FF2B5EF4-FFF2-40B4-BE49-F238E27FC236}">
                <a16:creationId xmlns:a16="http://schemas.microsoft.com/office/drawing/2014/main" id="{CF5F2CA8-86D6-C2D5-C826-4DD726881FEE}"/>
              </a:ext>
            </a:extLst>
          </p:cNvPr>
          <p:cNvSpPr>
            <a:spLocks noGrp="1"/>
          </p:cNvSpPr>
          <p:nvPr>
            <p:ph type="ftr" sz="quarter" idx="11"/>
          </p:nvPr>
        </p:nvSpPr>
        <p:spPr>
          <a:xfrm>
            <a:off x="0" y="6470650"/>
            <a:ext cx="6553200" cy="365125"/>
          </a:xfrm>
        </p:spPr>
        <p:txBody>
          <a:bodyPr/>
          <a:lstStyle/>
          <a:p>
            <a:pPr>
              <a:defRPr/>
            </a:pPr>
            <a:r>
              <a:rPr lang="en-US" dirty="0"/>
              <a:t>SQCD VI    |     (Nanjing University)   |    May 15, 2024      |    P.L. Cole</a:t>
            </a:r>
          </a:p>
        </p:txBody>
      </p:sp>
    </p:spTree>
    <p:extLst>
      <p:ext uri="{BB962C8B-B14F-4D97-AF65-F5344CB8AC3E}">
        <p14:creationId xmlns:p14="http://schemas.microsoft.com/office/powerpoint/2010/main" val="2131464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8"/>
          <p:cNvPicPr>
            <a:picLocks/>
          </p:cNvPicPr>
          <p:nvPr/>
        </p:nvPicPr>
        <p:blipFill>
          <a:blip r:embed="rId3" cstate="print">
            <a:extLst>
              <a:ext uri="{28A0092B-C50C-407E-A947-70E740481C1C}">
                <a14:useLocalDpi xmlns:a14="http://schemas.microsoft.com/office/drawing/2010/main"/>
              </a:ext>
            </a:extLst>
          </a:blip>
          <a:srcRect l="5487" t="2646" b="2542"/>
          <a:stretch>
            <a:fillRect/>
          </a:stretch>
        </p:blipFill>
        <p:spPr bwMode="auto">
          <a:xfrm>
            <a:off x="982663" y="901700"/>
            <a:ext cx="7399337"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981200" y="5699105"/>
            <a:ext cx="6831496" cy="954107"/>
          </a:xfrm>
          <a:prstGeom prst="rect">
            <a:avLst/>
          </a:prstGeom>
          <a:noFill/>
        </p:spPr>
        <p:txBody>
          <a:bodyPr wrap="square">
            <a:spAutoFit/>
          </a:bodyPr>
          <a:lstStyle>
            <a:lvl1pPr eaLnBrk="0" hangingPunct="0">
              <a:defRPr sz="2400">
                <a:solidFill>
                  <a:schemeClr val="tx1"/>
                </a:solidFill>
                <a:latin typeface="Arial" charset="0"/>
                <a:ea typeface="ＭＳ Ｐゴシック" charset="0"/>
                <a:cs typeface="Arial" charset="0"/>
              </a:defRPr>
            </a:lvl1pPr>
            <a:lvl2pPr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auto" hangingPunct="1">
              <a:spcBef>
                <a:spcPts val="0"/>
              </a:spcBef>
              <a:spcAft>
                <a:spcPts val="0"/>
              </a:spcAft>
              <a:defRPr/>
            </a:pPr>
            <a:endParaRPr lang="en-US" sz="800" dirty="0"/>
          </a:p>
          <a:p>
            <a:pPr eaLnBrk="1" fontAlgn="auto" hangingPunct="1">
              <a:spcBef>
                <a:spcPts val="0"/>
              </a:spcBef>
              <a:spcAft>
                <a:spcPts val="0"/>
              </a:spcAft>
              <a:buFont typeface="Arial" charset="0"/>
              <a:buChar char="•"/>
              <a:defRPr/>
            </a:pPr>
            <a:r>
              <a:rPr lang="en-US" dirty="0">
                <a:solidFill>
                  <a:srgbClr val="FF0000"/>
                </a:solidFill>
              </a:rPr>
              <a:t>  </a:t>
            </a:r>
            <a:r>
              <a:rPr lang="en-US" b="1" dirty="0">
                <a:solidFill>
                  <a:srgbClr val="FF0000"/>
                </a:solidFill>
                <a:effectLst>
                  <a:outerShdw blurRad="38100" dist="38100" dir="2700000" algn="tl">
                    <a:srgbClr val="DDDDDD"/>
                  </a:outerShdw>
                </a:effectLst>
              </a:rPr>
              <a:t>N*s are broadly overlapping</a:t>
            </a:r>
          </a:p>
          <a:p>
            <a:pPr eaLnBrk="1" fontAlgn="auto" hangingPunct="1">
              <a:spcBef>
                <a:spcPts val="0"/>
              </a:spcBef>
              <a:spcAft>
                <a:spcPts val="0"/>
              </a:spcAft>
              <a:defRPr/>
            </a:pPr>
            <a:endParaRPr lang="en-US" dirty="0"/>
          </a:p>
        </p:txBody>
      </p:sp>
      <p:sp>
        <p:nvSpPr>
          <p:cNvPr id="13316" name="Rectangle 2"/>
          <p:cNvSpPr>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ctr" eaLnBrk="1" hangingPunct="1">
              <a:spcBef>
                <a:spcPct val="0"/>
              </a:spcBef>
              <a:buFontTx/>
              <a:buNone/>
            </a:pPr>
            <a:r>
              <a:rPr lang="en-US" altLang="en-US" sz="4000" b="1">
                <a:solidFill>
                  <a:srgbClr val="000090"/>
                </a:solidFill>
              </a:rPr>
              <a:t>Baryon resonances (N*s and </a:t>
            </a:r>
            <a:r>
              <a:rPr lang="en-US" altLang="en-US" sz="4000" b="1">
                <a:solidFill>
                  <a:srgbClr val="000090"/>
                </a:solidFill>
                <a:latin typeface="Symbol" charset="2"/>
              </a:rPr>
              <a:t>D</a:t>
            </a:r>
            <a:r>
              <a:rPr lang="en-US" altLang="en-US" sz="4000" b="1">
                <a:solidFill>
                  <a:srgbClr val="000090"/>
                </a:solidFill>
              </a:rPr>
              <a:t>*s)</a:t>
            </a:r>
            <a:endParaRPr lang="en-US" altLang="en-US" sz="4000"/>
          </a:p>
        </p:txBody>
      </p:sp>
      <p:sp>
        <p:nvSpPr>
          <p:cNvPr id="13317" name="TextBox 5"/>
          <p:cNvSpPr txBox="1">
            <a:spLocks noChangeArrowheads="1"/>
          </p:cNvSpPr>
          <p:nvPr/>
        </p:nvSpPr>
        <p:spPr bwMode="auto">
          <a:xfrm rot="-5400000">
            <a:off x="148432" y="1604168"/>
            <a:ext cx="1079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eaLnBrk="1" hangingPunct="1">
              <a:spcBef>
                <a:spcPct val="0"/>
              </a:spcBef>
              <a:buFontTx/>
              <a:buNone/>
            </a:pPr>
            <a:r>
              <a:rPr lang="en-US" altLang="en-US" sz="2400">
                <a:latin typeface="Symbol" charset="2"/>
              </a:rPr>
              <a:t>s</a:t>
            </a:r>
            <a:r>
              <a:rPr lang="en-US" altLang="en-US" sz="2400"/>
              <a:t> (</a:t>
            </a:r>
            <a:r>
              <a:rPr lang="en-US" altLang="en-US" sz="2400" dirty="0" err="1"/>
              <a:t>mb</a:t>
            </a:r>
            <a:r>
              <a:rPr lang="en-US" altLang="en-US" sz="2400" dirty="0"/>
              <a:t>)</a:t>
            </a:r>
            <a:endParaRPr lang="en-US" altLang="en-US" sz="2400" dirty="0">
              <a:latin typeface="Symbol" charset="2"/>
            </a:endParaRPr>
          </a:p>
        </p:txBody>
      </p:sp>
      <p:sp>
        <p:nvSpPr>
          <p:cNvPr id="3" name="Footer Placeholder 2">
            <a:extLst>
              <a:ext uri="{FF2B5EF4-FFF2-40B4-BE49-F238E27FC236}">
                <a16:creationId xmlns:a16="http://schemas.microsoft.com/office/drawing/2014/main" id="{3A9A61D9-A1F4-F364-1373-6D58DF0AEAF4}"/>
              </a:ext>
            </a:extLst>
          </p:cNvPr>
          <p:cNvSpPr>
            <a:spLocks noGrp="1"/>
          </p:cNvSpPr>
          <p:nvPr>
            <p:ph type="ftr" sz="quarter" idx="11"/>
          </p:nvPr>
        </p:nvSpPr>
        <p:spPr>
          <a:xfrm>
            <a:off x="0" y="6470650"/>
            <a:ext cx="6553200" cy="365125"/>
          </a:xfrm>
        </p:spPr>
        <p:txBody>
          <a:bodyPr/>
          <a:lstStyle/>
          <a:p>
            <a:pPr>
              <a:defRPr/>
            </a:pPr>
            <a:r>
              <a:rPr lang="en-US" dirty="0"/>
              <a:t>SQCD VI    |     (Nanjing University)   |    May 15, 2024      |    P.L. Cole</a:t>
            </a:r>
          </a:p>
        </p:txBody>
      </p:sp>
    </p:spTree>
    <p:extLst>
      <p:ext uri="{BB962C8B-B14F-4D97-AF65-F5344CB8AC3E}">
        <p14:creationId xmlns:p14="http://schemas.microsoft.com/office/powerpoint/2010/main" val="1267400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a:extLst>
              <a:ext uri="{FF2B5EF4-FFF2-40B4-BE49-F238E27FC236}">
                <a16:creationId xmlns:a16="http://schemas.microsoft.com/office/drawing/2014/main" id="{D756BD55-DC90-4166-AB92-F45588D7DD40}"/>
              </a:ext>
            </a:extLst>
          </p:cNvPr>
          <p:cNvGraphicFramePr>
            <a:graphicFrameLocks noGrp="1"/>
          </p:cNvGraphicFramePr>
          <p:nvPr/>
        </p:nvGraphicFramePr>
        <p:xfrm>
          <a:off x="3922963" y="1707597"/>
          <a:ext cx="4836233" cy="4470255"/>
        </p:xfrm>
        <a:graphic>
          <a:graphicData uri="http://schemas.openxmlformats.org/drawingml/2006/table">
            <a:tbl>
              <a:tblPr>
                <a:tableStyleId>{5C22544A-7EE6-4342-B048-85BDC9FD1C3A}</a:tableStyleId>
              </a:tblPr>
              <a:tblGrid>
                <a:gridCol w="531888">
                  <a:extLst>
                    <a:ext uri="{9D8B030D-6E8A-4147-A177-3AD203B41FA5}">
                      <a16:colId xmlns:a16="http://schemas.microsoft.com/office/drawing/2014/main" val="354311938"/>
                    </a:ext>
                  </a:extLst>
                </a:gridCol>
                <a:gridCol w="531888">
                  <a:extLst>
                    <a:ext uri="{9D8B030D-6E8A-4147-A177-3AD203B41FA5}">
                      <a16:colId xmlns:a16="http://schemas.microsoft.com/office/drawing/2014/main" val="2867803339"/>
                    </a:ext>
                  </a:extLst>
                </a:gridCol>
                <a:gridCol w="620534">
                  <a:extLst>
                    <a:ext uri="{9D8B030D-6E8A-4147-A177-3AD203B41FA5}">
                      <a16:colId xmlns:a16="http://schemas.microsoft.com/office/drawing/2014/main" val="3377581455"/>
                    </a:ext>
                  </a:extLst>
                </a:gridCol>
                <a:gridCol w="640235">
                  <a:extLst>
                    <a:ext uri="{9D8B030D-6E8A-4147-A177-3AD203B41FA5}">
                      <a16:colId xmlns:a16="http://schemas.microsoft.com/office/drawing/2014/main" val="1553178429"/>
                    </a:ext>
                  </a:extLst>
                </a:gridCol>
                <a:gridCol w="620534">
                  <a:extLst>
                    <a:ext uri="{9D8B030D-6E8A-4147-A177-3AD203B41FA5}">
                      <a16:colId xmlns:a16="http://schemas.microsoft.com/office/drawing/2014/main" val="402913390"/>
                    </a:ext>
                  </a:extLst>
                </a:gridCol>
                <a:gridCol w="669784">
                  <a:extLst>
                    <a:ext uri="{9D8B030D-6E8A-4147-A177-3AD203B41FA5}">
                      <a16:colId xmlns:a16="http://schemas.microsoft.com/office/drawing/2014/main" val="1792734219"/>
                    </a:ext>
                  </a:extLst>
                </a:gridCol>
                <a:gridCol w="610685">
                  <a:extLst>
                    <a:ext uri="{9D8B030D-6E8A-4147-A177-3AD203B41FA5}">
                      <a16:colId xmlns:a16="http://schemas.microsoft.com/office/drawing/2014/main" val="1871975291"/>
                    </a:ext>
                  </a:extLst>
                </a:gridCol>
                <a:gridCol w="610685">
                  <a:extLst>
                    <a:ext uri="{9D8B030D-6E8A-4147-A177-3AD203B41FA5}">
                      <a16:colId xmlns:a16="http://schemas.microsoft.com/office/drawing/2014/main" val="1165281547"/>
                    </a:ext>
                  </a:extLst>
                </a:gridCol>
              </a:tblGrid>
              <a:tr h="279575">
                <a:tc>
                  <a:txBody>
                    <a:bodyPr/>
                    <a:lstStyle/>
                    <a:p>
                      <a:pPr algn="l" fontAlgn="ctr"/>
                      <a:r>
                        <a:rPr lang="en-US" sz="900" b="1" u="none" strike="noStrike" dirty="0">
                          <a:effectLst/>
                        </a:rPr>
                        <a:t>√s(GeV)</a:t>
                      </a:r>
                      <a:endParaRPr lang="en-US" sz="9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ctr"/>
                      <a:r>
                        <a:rPr lang="en-US" sz="900" b="1" u="none" strike="noStrike" dirty="0">
                          <a:effectLst/>
                        </a:rPr>
                        <a:t>p(GeV/c)</a:t>
                      </a:r>
                      <a:endParaRPr lang="en-US" sz="9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T w="12700" cap="flat" cmpd="sng" algn="ctr">
                      <a:solidFill>
                        <a:schemeClr val="tx1"/>
                      </a:solidFill>
                      <a:prstDash val="solid"/>
                      <a:round/>
                      <a:headEnd type="none" w="med" len="med"/>
                      <a:tailEnd type="none" w="med" len="med"/>
                    </a:lnT>
                  </a:tcPr>
                </a:tc>
                <a:tc>
                  <a:txBody>
                    <a:bodyPr/>
                    <a:lstStyle/>
                    <a:p>
                      <a:pPr algn="l" fontAlgn="ctr"/>
                      <a:r>
                        <a:rPr lang="en-US" sz="900" b="1" u="none" strike="noStrike" dirty="0">
                          <a:effectLst/>
                        </a:rPr>
                        <a:t>N(</a:t>
                      </a:r>
                      <a:r>
                        <a:rPr lang="en-US" sz="900" b="1" u="none" strike="noStrike" dirty="0" err="1">
                          <a:effectLst/>
                          <a:latin typeface="Symbol" panose="05050102010706020507" pitchFamily="18" charset="2"/>
                        </a:rPr>
                        <a:t>p</a:t>
                      </a:r>
                      <a:r>
                        <a:rPr lang="en-US" sz="900" b="1" u="none" strike="noStrike" dirty="0" err="1">
                          <a:effectLst/>
                        </a:rPr>
                        <a:t>+</a:t>
                      </a:r>
                      <a:r>
                        <a:rPr lang="en-US" altLang="ja-JP" sz="900" b="1" u="none" strike="noStrike" dirty="0" err="1">
                          <a:effectLst/>
                          <a:latin typeface="Symbol" panose="05050102010706020507" pitchFamily="18" charset="2"/>
                        </a:rPr>
                        <a:t>p</a:t>
                      </a:r>
                      <a:r>
                        <a:rPr lang="en-US" sz="900" b="1" u="none" strike="noStrike" dirty="0" err="1">
                          <a:effectLst/>
                        </a:rPr>
                        <a:t>-n</a:t>
                      </a:r>
                      <a:r>
                        <a:rPr lang="en-US" sz="900" b="1" u="none" strike="noStrike" dirty="0">
                          <a:effectLst/>
                        </a:rPr>
                        <a:t>)</a:t>
                      </a:r>
                    </a:p>
                    <a:p>
                      <a:pPr algn="l" fontAlgn="ctr"/>
                      <a:r>
                        <a:rPr 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(/spill)</a:t>
                      </a:r>
                    </a:p>
                  </a:txBody>
                  <a:tcPr marL="5255" marR="5255" marT="5255" marB="0" anchor="ctr">
                    <a:lnT w="12700" cap="flat" cmpd="sng" algn="ctr">
                      <a:solidFill>
                        <a:schemeClr val="tx1"/>
                      </a:solidFill>
                      <a:prstDash val="solid"/>
                      <a:round/>
                      <a:headEnd type="none" w="med" len="med"/>
                      <a:tailEnd type="none" w="med" len="med"/>
                    </a:lnT>
                  </a:tcPr>
                </a:tc>
                <a:tc>
                  <a:txBody>
                    <a:bodyPr/>
                    <a:lstStyle/>
                    <a:p>
                      <a:pPr algn="l" fontAlgn="ctr"/>
                      <a:r>
                        <a:rPr lang="en-US" sz="900" b="1" u="none" strike="noStrike" dirty="0">
                          <a:effectLst/>
                        </a:rPr>
                        <a:t>N(</a:t>
                      </a:r>
                      <a:r>
                        <a:rPr lang="en-US" altLang="ja-JP" sz="900" b="1" u="none" strike="noStrike" dirty="0">
                          <a:effectLst/>
                          <a:latin typeface="Symbol" panose="05050102010706020507" pitchFamily="18" charset="2"/>
                        </a:rPr>
                        <a:t>p</a:t>
                      </a:r>
                      <a:r>
                        <a:rPr lang="en-US" sz="900" b="1" u="none" strike="noStrike" dirty="0">
                          <a:effectLst/>
                        </a:rPr>
                        <a:t>0</a:t>
                      </a:r>
                      <a:r>
                        <a:rPr lang="en-US" altLang="ja-JP" sz="900" b="1" u="none" strike="noStrike" dirty="0">
                          <a:effectLst/>
                          <a:latin typeface="Symbol" panose="05050102010706020507" pitchFamily="18" charset="2"/>
                        </a:rPr>
                        <a:t>p</a:t>
                      </a:r>
                      <a:r>
                        <a:rPr lang="en-US" sz="900" b="1" u="none" strike="noStrike" dirty="0">
                          <a:effectLst/>
                        </a:rPr>
                        <a:t>-p)</a:t>
                      </a:r>
                    </a:p>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(/spill)</a:t>
                      </a:r>
                    </a:p>
                  </a:txBody>
                  <a:tcPr marL="5255" marR="5255" marT="5255" marB="0" anchor="ctr">
                    <a:lnT w="12700" cap="flat" cmpd="sng" algn="ctr">
                      <a:solidFill>
                        <a:schemeClr val="tx1"/>
                      </a:solidFill>
                      <a:prstDash val="solid"/>
                      <a:round/>
                      <a:headEnd type="none" w="med" len="med"/>
                      <a:tailEnd type="none" w="med" len="med"/>
                    </a:lnT>
                  </a:tcPr>
                </a:tc>
                <a:tc>
                  <a:txBody>
                    <a:bodyPr/>
                    <a:lstStyle/>
                    <a:p>
                      <a:pPr algn="l" fontAlgn="ctr"/>
                      <a:r>
                        <a:rPr lang="en-US" sz="900" b="1" u="none" strike="noStrike" dirty="0">
                          <a:effectLst/>
                        </a:rPr>
                        <a:t>Hours(</a:t>
                      </a:r>
                      <a:r>
                        <a:rPr lang="en-US" altLang="ja-JP" sz="900" b="1" u="none" strike="noStrike" dirty="0">
                          <a:effectLst/>
                          <a:latin typeface="Symbol" panose="05050102010706020507" pitchFamily="18" charset="2"/>
                        </a:rPr>
                        <a:t>p</a:t>
                      </a:r>
                      <a:r>
                        <a:rPr lang="en-US" sz="900" b="1" u="none" strike="noStrike" dirty="0">
                          <a:effectLst/>
                        </a:rPr>
                        <a:t>-)</a:t>
                      </a:r>
                      <a:endParaRPr lang="en-US" sz="9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T w="12700" cap="flat" cmpd="sng" algn="ctr">
                      <a:solidFill>
                        <a:schemeClr val="tx1"/>
                      </a:solidFill>
                      <a:prstDash val="solid"/>
                      <a:round/>
                      <a:headEnd type="none" w="med" len="med"/>
                      <a:tailEnd type="none" w="med" len="med"/>
                    </a:lnT>
                  </a:tcPr>
                </a:tc>
                <a:tc>
                  <a:txBody>
                    <a:bodyPr/>
                    <a:lstStyle/>
                    <a:p>
                      <a:pPr algn="l" fontAlgn="ctr"/>
                      <a:r>
                        <a:rPr lang="en-US" sz="900" b="1" u="none" strike="noStrike" dirty="0">
                          <a:effectLst/>
                        </a:rPr>
                        <a:t>N(</a:t>
                      </a:r>
                      <a:r>
                        <a:rPr lang="en-US" altLang="ja-JP" sz="900" b="1" u="none" strike="noStrike" dirty="0" err="1">
                          <a:effectLst/>
                          <a:latin typeface="Symbol" panose="05050102010706020507" pitchFamily="18" charset="2"/>
                        </a:rPr>
                        <a:t>p</a:t>
                      </a:r>
                      <a:r>
                        <a:rPr lang="en-US" sz="900" b="1" u="none" strike="noStrike" dirty="0" err="1">
                          <a:effectLst/>
                        </a:rPr>
                        <a:t>+</a:t>
                      </a:r>
                      <a:r>
                        <a:rPr lang="en-US" altLang="ja-JP" sz="900" b="1" u="none" strike="noStrike" dirty="0" err="1">
                          <a:effectLst/>
                          <a:latin typeface="Symbol" panose="05050102010706020507" pitchFamily="18" charset="2"/>
                        </a:rPr>
                        <a:t>p</a:t>
                      </a:r>
                      <a:r>
                        <a:rPr lang="en-US" sz="900" b="1" u="none" strike="noStrike" dirty="0" err="1">
                          <a:effectLst/>
                        </a:rPr>
                        <a:t>+n</a:t>
                      </a:r>
                      <a:r>
                        <a:rPr lang="en-US" sz="900" b="1" u="none" strike="noStrike" dirty="0">
                          <a:effectLst/>
                        </a:rPr>
                        <a:t>)</a:t>
                      </a:r>
                    </a:p>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(/spill)</a:t>
                      </a:r>
                    </a:p>
                  </a:txBody>
                  <a:tcPr marL="5255" marR="5255" marT="5255" marB="0" anchor="ctr">
                    <a:lnT w="12700" cap="flat" cmpd="sng" algn="ctr">
                      <a:solidFill>
                        <a:schemeClr val="tx1"/>
                      </a:solidFill>
                      <a:prstDash val="solid"/>
                      <a:round/>
                      <a:headEnd type="none" w="med" len="med"/>
                      <a:tailEnd type="none" w="med" len="med"/>
                    </a:lnT>
                  </a:tcPr>
                </a:tc>
                <a:tc>
                  <a:txBody>
                    <a:bodyPr/>
                    <a:lstStyle/>
                    <a:p>
                      <a:pPr algn="l" fontAlgn="ctr"/>
                      <a:r>
                        <a:rPr lang="en-US" sz="900" b="1" u="none" strike="noStrike" dirty="0">
                          <a:effectLst/>
                        </a:rPr>
                        <a:t>N(</a:t>
                      </a:r>
                      <a:r>
                        <a:rPr lang="en-US" altLang="ja-JP" sz="900" b="1" u="none" strike="noStrike" dirty="0">
                          <a:effectLst/>
                          <a:latin typeface="Symbol" panose="05050102010706020507" pitchFamily="18" charset="2"/>
                        </a:rPr>
                        <a:t>p</a:t>
                      </a:r>
                      <a:r>
                        <a:rPr lang="en-US" sz="900" b="1" u="none" strike="noStrike" dirty="0">
                          <a:effectLst/>
                        </a:rPr>
                        <a:t>0</a:t>
                      </a:r>
                      <a:r>
                        <a:rPr lang="en-US" altLang="ja-JP" sz="900" b="1" u="none" strike="noStrike" dirty="0">
                          <a:effectLst/>
                          <a:latin typeface="Symbol" panose="05050102010706020507" pitchFamily="18" charset="2"/>
                        </a:rPr>
                        <a:t>p</a:t>
                      </a:r>
                      <a:r>
                        <a:rPr lang="en-US" sz="900" b="1" u="none" strike="noStrike" dirty="0">
                          <a:effectLst/>
                        </a:rPr>
                        <a:t>+p)</a:t>
                      </a:r>
                    </a:p>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(/spill)</a:t>
                      </a:r>
                    </a:p>
                  </a:txBody>
                  <a:tcPr marL="5255" marR="5255" marT="5255" marB="0" anchor="ctr">
                    <a:lnT w="12700" cap="flat" cmpd="sng" algn="ctr">
                      <a:solidFill>
                        <a:schemeClr val="tx1"/>
                      </a:solidFill>
                      <a:prstDash val="solid"/>
                      <a:round/>
                      <a:headEnd type="none" w="med" len="med"/>
                      <a:tailEnd type="none" w="med" len="med"/>
                    </a:lnT>
                  </a:tcPr>
                </a:tc>
                <a:tc>
                  <a:txBody>
                    <a:bodyPr/>
                    <a:lstStyle/>
                    <a:p>
                      <a:pPr algn="l" fontAlgn="ctr"/>
                      <a:r>
                        <a:rPr lang="en-US" sz="900" b="1" u="none" strike="noStrike" dirty="0">
                          <a:effectLst/>
                        </a:rPr>
                        <a:t>Hours(</a:t>
                      </a:r>
                      <a:r>
                        <a:rPr lang="en-US" altLang="ja-JP" sz="900" b="1" u="none" strike="noStrike" dirty="0">
                          <a:effectLst/>
                          <a:latin typeface="Symbol" panose="05050102010706020507" pitchFamily="18" charset="2"/>
                        </a:rPr>
                        <a:t>p</a:t>
                      </a:r>
                      <a:r>
                        <a:rPr lang="en-US" sz="900" b="1" u="none" strike="noStrike" dirty="0">
                          <a:effectLst/>
                        </a:rPr>
                        <a:t>+)</a:t>
                      </a:r>
                      <a:endParaRPr lang="en-US" sz="9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4227393"/>
                  </a:ext>
                </a:extLst>
              </a:tr>
              <a:tr h="161180">
                <a:tc>
                  <a:txBody>
                    <a:bodyPr/>
                    <a:lstStyle/>
                    <a:p>
                      <a:pPr algn="r" fontAlgn="ctr"/>
                      <a:r>
                        <a:rPr lang="en-US" altLang="ja-JP" sz="900" u="none" strike="noStrike">
                          <a:effectLst/>
                        </a:rPr>
                        <a:t>2.15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1.98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dirty="0">
                          <a:effectLst/>
                        </a:rPr>
                        <a:t>655.1 </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380.4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1162.2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281.5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dirty="0">
                          <a:effectLst/>
                        </a:rPr>
                        <a:t>5.9</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719504936"/>
                  </a:ext>
                </a:extLst>
              </a:tr>
              <a:tr h="161180">
                <a:tc>
                  <a:txBody>
                    <a:bodyPr/>
                    <a:lstStyle/>
                    <a:p>
                      <a:pPr algn="r" fontAlgn="ctr"/>
                      <a:r>
                        <a:rPr lang="en-US" altLang="ja-JP" sz="900" u="none" strike="noStrike">
                          <a:effectLst/>
                        </a:rPr>
                        <a:t>2.13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1.92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655.1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380.4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1162.2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281.5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5.9</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85921183"/>
                  </a:ext>
                </a:extLst>
              </a:tr>
              <a:tr h="161180">
                <a:tc>
                  <a:txBody>
                    <a:bodyPr/>
                    <a:lstStyle/>
                    <a:p>
                      <a:pPr algn="r" fontAlgn="ctr"/>
                      <a:r>
                        <a:rPr lang="en-US" altLang="ja-JP" sz="900" u="none" strike="noStrike">
                          <a:effectLst/>
                        </a:rPr>
                        <a:t>2.10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1.87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655.1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380.4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1162.2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281.5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5.9</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72759022"/>
                  </a:ext>
                </a:extLst>
              </a:tr>
              <a:tr h="161180">
                <a:tc>
                  <a:txBody>
                    <a:bodyPr/>
                    <a:lstStyle/>
                    <a:p>
                      <a:pPr algn="r" fontAlgn="ctr"/>
                      <a:r>
                        <a:rPr lang="en-US" altLang="ja-JP" sz="900" u="none" strike="noStrike">
                          <a:effectLst/>
                        </a:rPr>
                        <a:t>2.08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1.81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655.1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380.4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929.8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281.5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5.9</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97851423"/>
                  </a:ext>
                </a:extLst>
              </a:tr>
              <a:tr h="161180">
                <a:tc>
                  <a:txBody>
                    <a:bodyPr/>
                    <a:lstStyle/>
                    <a:p>
                      <a:pPr algn="r" fontAlgn="ctr"/>
                      <a:r>
                        <a:rPr lang="en-US" altLang="ja-JP" sz="900" u="none" strike="noStrike">
                          <a:effectLst/>
                        </a:rPr>
                        <a:t>2.05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1.75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655.1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380.4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929.8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281.5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dirty="0">
                          <a:effectLst/>
                        </a:rPr>
                        <a:t>5.9</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5403351"/>
                  </a:ext>
                </a:extLst>
              </a:tr>
              <a:tr h="161180">
                <a:tc>
                  <a:txBody>
                    <a:bodyPr/>
                    <a:lstStyle/>
                    <a:p>
                      <a:pPr algn="r" fontAlgn="ctr"/>
                      <a:r>
                        <a:rPr lang="en-US" altLang="ja-JP" sz="900" u="none" strike="noStrike">
                          <a:effectLst/>
                        </a:rPr>
                        <a:t>2.03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1.70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655.1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380.4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929.8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281.5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5.9</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222859752"/>
                  </a:ext>
                </a:extLst>
              </a:tr>
              <a:tr h="161180">
                <a:tc>
                  <a:txBody>
                    <a:bodyPr/>
                    <a:lstStyle/>
                    <a:p>
                      <a:pPr algn="r" fontAlgn="ctr"/>
                      <a:r>
                        <a:rPr lang="en-US" altLang="ja-JP" sz="900" u="none" strike="noStrike">
                          <a:effectLst/>
                        </a:rPr>
                        <a:t>2.00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1.65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655.1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380.4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929.8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281.5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5.9</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95818788"/>
                  </a:ext>
                </a:extLst>
              </a:tr>
              <a:tr h="161180">
                <a:tc>
                  <a:txBody>
                    <a:bodyPr/>
                    <a:lstStyle/>
                    <a:p>
                      <a:pPr algn="r" fontAlgn="ctr"/>
                      <a:r>
                        <a:rPr lang="en-US" altLang="ja-JP" sz="900" u="none" strike="noStrike">
                          <a:effectLst/>
                        </a:rPr>
                        <a:t>1.97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1.58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655.1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380.4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929.8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281.5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5.9</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453179"/>
                  </a:ext>
                </a:extLst>
              </a:tr>
              <a:tr h="161180">
                <a:tc>
                  <a:txBody>
                    <a:bodyPr/>
                    <a:lstStyle/>
                    <a:p>
                      <a:pPr algn="r" fontAlgn="ctr"/>
                      <a:r>
                        <a:rPr lang="en-US" altLang="ja-JP" sz="900" u="none" strike="noStrike">
                          <a:effectLst/>
                        </a:rPr>
                        <a:t>1.94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1.52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655.1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380.4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929.8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281.5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5.9</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13706033"/>
                  </a:ext>
                </a:extLst>
              </a:tr>
              <a:tr h="161180">
                <a:tc>
                  <a:txBody>
                    <a:bodyPr/>
                    <a:lstStyle/>
                    <a:p>
                      <a:pPr algn="r" fontAlgn="ctr"/>
                      <a:r>
                        <a:rPr lang="en-US" altLang="ja-JP" sz="900" u="none" strike="noStrike">
                          <a:effectLst/>
                        </a:rPr>
                        <a:t>1.91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1.46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655.9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409.1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dirty="0">
                          <a:effectLst/>
                        </a:rPr>
                        <a:t>925.5 </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267.1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6.2</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49987449"/>
                  </a:ext>
                </a:extLst>
              </a:tr>
              <a:tr h="161180">
                <a:tc>
                  <a:txBody>
                    <a:bodyPr/>
                    <a:lstStyle/>
                    <a:p>
                      <a:pPr algn="r" fontAlgn="ctr"/>
                      <a:r>
                        <a:rPr lang="en-US" altLang="ja-JP" sz="900" u="none" strike="noStrike">
                          <a:effectLst/>
                        </a:rPr>
                        <a:t>1.87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1.38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654.2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383.7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4.3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961.9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240.1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6.9</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814353636"/>
                  </a:ext>
                </a:extLst>
              </a:tr>
              <a:tr h="161180">
                <a:tc>
                  <a:txBody>
                    <a:bodyPr/>
                    <a:lstStyle/>
                    <a:p>
                      <a:pPr algn="r" fontAlgn="ctr"/>
                      <a:r>
                        <a:rPr lang="en-US" altLang="ja-JP" sz="900" u="none" strike="noStrike">
                          <a:effectLst/>
                        </a:rPr>
                        <a:t>1.83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1.30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608.6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358.4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4.7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901.9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183.4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9.1</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67683823"/>
                  </a:ext>
                </a:extLst>
              </a:tr>
              <a:tr h="161180">
                <a:tc>
                  <a:txBody>
                    <a:bodyPr/>
                    <a:lstStyle/>
                    <a:p>
                      <a:pPr algn="r" fontAlgn="ctr"/>
                      <a:r>
                        <a:rPr lang="en-US" altLang="ja-JP" sz="900" u="none" strike="noStrike">
                          <a:effectLst/>
                        </a:rPr>
                        <a:t>1.79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1.22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609.4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380.4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806.4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125.1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13.3</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83755933"/>
                  </a:ext>
                </a:extLst>
              </a:tr>
              <a:tr h="161180">
                <a:tc>
                  <a:txBody>
                    <a:bodyPr/>
                    <a:lstStyle/>
                    <a:p>
                      <a:pPr algn="r" fontAlgn="ctr"/>
                      <a:r>
                        <a:rPr lang="en-US" altLang="ja-JP" sz="900" u="none" strike="noStrike">
                          <a:effectLst/>
                        </a:rPr>
                        <a:t>1.76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1.15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679.6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443.8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3.8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696.5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125.9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13.2</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51097128"/>
                  </a:ext>
                </a:extLst>
              </a:tr>
              <a:tr h="161180">
                <a:tc>
                  <a:txBody>
                    <a:bodyPr/>
                    <a:lstStyle/>
                    <a:p>
                      <a:pPr algn="r" fontAlgn="ctr"/>
                      <a:r>
                        <a:rPr lang="en-US" altLang="ja-JP" sz="900" u="none" strike="noStrike">
                          <a:effectLst/>
                        </a:rPr>
                        <a:t>1.73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1.10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770.9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497.9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3.3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704.9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110.7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15.1</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589104"/>
                  </a:ext>
                </a:extLst>
              </a:tr>
              <a:tr h="161180">
                <a:tc>
                  <a:txBody>
                    <a:bodyPr/>
                    <a:lstStyle/>
                    <a:p>
                      <a:pPr algn="r" fontAlgn="ctr"/>
                      <a:r>
                        <a:rPr lang="en-US" altLang="ja-JP" sz="900" u="none" strike="noStrike">
                          <a:effectLst/>
                        </a:rPr>
                        <a:t>1.70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1.05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858.8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521.5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3.2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753.1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131.0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12.7</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15311805"/>
                  </a:ext>
                </a:extLst>
              </a:tr>
              <a:tr h="161180">
                <a:tc>
                  <a:txBody>
                    <a:bodyPr/>
                    <a:lstStyle/>
                    <a:p>
                      <a:pPr algn="r" fontAlgn="ctr"/>
                      <a:r>
                        <a:rPr lang="en-US" altLang="ja-JP" sz="900" u="none" strike="noStrike">
                          <a:effectLst/>
                        </a:rPr>
                        <a:t>1.68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1.02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902.7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530.8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3.1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800.4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151.3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11.0</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39545800"/>
                  </a:ext>
                </a:extLst>
              </a:tr>
              <a:tr h="161180">
                <a:tc>
                  <a:txBody>
                    <a:bodyPr/>
                    <a:lstStyle/>
                    <a:p>
                      <a:pPr algn="r" fontAlgn="ctr"/>
                      <a:r>
                        <a:rPr lang="en-US" altLang="ja-JP" sz="900" u="none" strike="noStrike">
                          <a:effectLst/>
                        </a:rPr>
                        <a:t>1.66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0.98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917.9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513.1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3.2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825.0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155.5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10.7</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828738406"/>
                  </a:ext>
                </a:extLst>
              </a:tr>
              <a:tr h="161180">
                <a:tc>
                  <a:txBody>
                    <a:bodyPr/>
                    <a:lstStyle/>
                    <a:p>
                      <a:pPr algn="r" fontAlgn="ctr"/>
                      <a:r>
                        <a:rPr lang="en-US" altLang="ja-JP" sz="900" u="none" strike="noStrike">
                          <a:effectLst/>
                        </a:rPr>
                        <a:t>1.64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0.94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885.0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567.2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2.9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829.2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149.6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11.1</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718066903"/>
                  </a:ext>
                </a:extLst>
              </a:tr>
              <a:tr h="161180">
                <a:tc>
                  <a:txBody>
                    <a:bodyPr/>
                    <a:lstStyle/>
                    <a:p>
                      <a:pPr algn="r" fontAlgn="ctr"/>
                      <a:r>
                        <a:rPr lang="en-US" altLang="ja-JP" sz="900" u="none" strike="noStrike">
                          <a:effectLst/>
                        </a:rPr>
                        <a:t>1.62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0.91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787.8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448.0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3.7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807.2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149.6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11.1</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09565462"/>
                  </a:ext>
                </a:extLst>
              </a:tr>
              <a:tr h="161180">
                <a:tc>
                  <a:txBody>
                    <a:bodyPr/>
                    <a:lstStyle/>
                    <a:p>
                      <a:pPr algn="r" fontAlgn="ctr"/>
                      <a:r>
                        <a:rPr lang="en-US" altLang="ja-JP" sz="900" u="none" strike="noStrike">
                          <a:effectLst/>
                        </a:rPr>
                        <a:t>1.60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0.87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690.6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412.5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4.0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724.4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127.6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13.1</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73680762"/>
                  </a:ext>
                </a:extLst>
              </a:tr>
              <a:tr h="161180">
                <a:tc>
                  <a:txBody>
                    <a:bodyPr/>
                    <a:lstStyle/>
                    <a:p>
                      <a:pPr algn="r" fontAlgn="ctr"/>
                      <a:r>
                        <a:rPr lang="en-US" altLang="ja-JP" sz="900" u="none" strike="noStrike">
                          <a:effectLst/>
                        </a:rPr>
                        <a:t>1.57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0.81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584.9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394.7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4.2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584.9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394.7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4.2</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19726516"/>
                  </a:ext>
                </a:extLst>
              </a:tr>
              <a:tr h="161180">
                <a:tc>
                  <a:txBody>
                    <a:bodyPr/>
                    <a:lstStyle/>
                    <a:p>
                      <a:pPr algn="r" fontAlgn="ctr"/>
                      <a:r>
                        <a:rPr lang="en-US" altLang="ja-JP" sz="900" u="none" strike="noStrike">
                          <a:effectLst/>
                        </a:rPr>
                        <a:t>1.54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0.77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540.1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407.4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383.7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60.9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27.4</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223761721"/>
                  </a:ext>
                </a:extLst>
              </a:tr>
              <a:tr h="161180">
                <a:tc>
                  <a:txBody>
                    <a:bodyPr/>
                    <a:lstStyle/>
                    <a:p>
                      <a:pPr algn="r" fontAlgn="ctr"/>
                      <a:r>
                        <a:rPr lang="en-US" altLang="ja-JP" sz="900" u="none" strike="noStrike">
                          <a:effectLst/>
                        </a:rPr>
                        <a:t>1.52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r" fontAlgn="ctr"/>
                      <a:r>
                        <a:rPr lang="en-US" altLang="ja-JP" sz="900" u="none" strike="noStrike">
                          <a:effectLst/>
                        </a:rPr>
                        <a:t>0.74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515.6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408.3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4.1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280.6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47.3 </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u="none" strike="noStrike">
                          <a:effectLst/>
                        </a:rPr>
                        <a:t>0.0</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36222291"/>
                  </a:ext>
                </a:extLst>
              </a:tr>
              <a:tr h="161180">
                <a:tc>
                  <a:txBody>
                    <a:bodyPr/>
                    <a:lstStyle/>
                    <a:p>
                      <a:pPr algn="l" fontAlgn="ctr"/>
                      <a:r>
                        <a:rPr lang="en-US" sz="900" b="1" u="none" strike="noStrike" dirty="0">
                          <a:solidFill>
                            <a:schemeClr val="tx1"/>
                          </a:solidFill>
                          <a:effectLst/>
                        </a:rPr>
                        <a:t>Total(h)</a:t>
                      </a:r>
                      <a:endParaRPr lang="en-US" sz="900" b="1"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tcPr>
                </a:tc>
                <a:tc>
                  <a:txBody>
                    <a:bodyPr/>
                    <a:lstStyle/>
                    <a:p>
                      <a:pPr algn="l" fontAlgn="ctr"/>
                      <a:endParaRPr lang="ja-JP" altLang="en-US" sz="900" b="1" i="0" u="none" strike="noStrike">
                        <a:solidFill>
                          <a:schemeClr val="tx1"/>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l" fontAlgn="ctr"/>
                      <a:endParaRPr lang="ja-JP" altLang="en-US" sz="900" b="1" i="0" u="none" strike="noStrike">
                        <a:solidFill>
                          <a:schemeClr val="tx1"/>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l" fontAlgn="ctr"/>
                      <a:endParaRPr lang="ja-JP" altLang="en-US" sz="900" b="1" i="0" u="none" strike="noStrike">
                        <a:solidFill>
                          <a:schemeClr val="tx1"/>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b="1" u="none" strike="noStrike">
                          <a:solidFill>
                            <a:schemeClr val="tx1"/>
                          </a:solidFill>
                          <a:effectLst/>
                        </a:rPr>
                        <a:t>96.7 </a:t>
                      </a:r>
                      <a:endParaRPr lang="en-US" altLang="ja-JP" sz="900" b="1" i="0" u="none" strike="noStrike">
                        <a:solidFill>
                          <a:schemeClr val="tx1"/>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l" fontAlgn="ctr"/>
                      <a:endParaRPr lang="ja-JP" altLang="en-US" sz="900" b="1" i="0" u="none" strike="noStrike">
                        <a:solidFill>
                          <a:schemeClr val="tx1"/>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l" fontAlgn="ctr"/>
                      <a:endParaRPr lang="ja-JP" altLang="en-US" sz="900" b="1" i="0" u="none" strike="noStrike">
                        <a:solidFill>
                          <a:schemeClr val="tx1"/>
                        </a:solidFill>
                        <a:effectLst/>
                        <a:latin typeface="ＭＳ Ｐゴシック" panose="020B0600070205080204" pitchFamily="50" charset="-128"/>
                        <a:ea typeface="ＭＳ Ｐゴシック" panose="020B0600070205080204" pitchFamily="50" charset="-128"/>
                      </a:endParaRPr>
                    </a:p>
                  </a:txBody>
                  <a:tcPr marL="5255" marR="5255" marT="5255" marB="0" anchor="ctr"/>
                </a:tc>
                <a:tc>
                  <a:txBody>
                    <a:bodyPr/>
                    <a:lstStyle/>
                    <a:p>
                      <a:pPr algn="r" fontAlgn="ctr"/>
                      <a:r>
                        <a:rPr lang="en-US" altLang="ja-JP" sz="900" b="1" u="none" strike="noStrike">
                          <a:solidFill>
                            <a:schemeClr val="tx1"/>
                          </a:solidFill>
                          <a:effectLst/>
                        </a:rPr>
                        <a:t>218.6</a:t>
                      </a:r>
                      <a:endParaRPr lang="en-US" altLang="ja-JP" sz="900" b="1" i="0" u="none" strike="noStrike">
                        <a:solidFill>
                          <a:schemeClr val="tx1"/>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05304933"/>
                  </a:ext>
                </a:extLst>
              </a:tr>
              <a:tr h="161180">
                <a:tc>
                  <a:txBody>
                    <a:bodyPr/>
                    <a:lstStyle/>
                    <a:p>
                      <a:pPr algn="l" fontAlgn="ctr"/>
                      <a:r>
                        <a:rPr lang="en-US" sz="900" b="1" u="none" strike="noStrike">
                          <a:solidFill>
                            <a:schemeClr val="tx1"/>
                          </a:solidFill>
                          <a:effectLst/>
                        </a:rPr>
                        <a:t>Total(d)</a:t>
                      </a:r>
                      <a:endParaRPr lang="en-US" sz="900" b="1" i="0" u="none" strike="noStrike">
                        <a:solidFill>
                          <a:schemeClr val="tx1"/>
                        </a:solidFill>
                        <a:effectLst/>
                        <a:latin typeface="ＭＳ Ｐゴシック" panose="020B0600070205080204" pitchFamily="50" charset="-128"/>
                        <a:ea typeface="ＭＳ Ｐゴシック" panose="020B0600070205080204" pitchFamily="50" charset="-128"/>
                      </a:endParaRPr>
                    </a:p>
                  </a:txBody>
                  <a:tcPr marL="5255" marR="5255" marT="525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ctr"/>
                      <a:endParaRPr lang="ja-JP" altLang="en-US" sz="900" b="1"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5255" marR="5255" marT="5255" marB="0" anchor="ctr">
                    <a:lnB w="12700" cap="flat" cmpd="sng" algn="ctr">
                      <a:solidFill>
                        <a:schemeClr val="tx1"/>
                      </a:solidFill>
                      <a:prstDash val="solid"/>
                      <a:round/>
                      <a:headEnd type="none" w="med" len="med"/>
                      <a:tailEnd type="none" w="med" len="med"/>
                    </a:lnB>
                  </a:tcPr>
                </a:tc>
                <a:tc>
                  <a:txBody>
                    <a:bodyPr/>
                    <a:lstStyle/>
                    <a:p>
                      <a:pPr algn="l" fontAlgn="ctr"/>
                      <a:endParaRPr lang="ja-JP" altLang="en-US" sz="900" b="1"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5255" marR="5255" marT="5255" marB="0" anchor="ctr">
                    <a:lnB w="12700" cap="flat" cmpd="sng" algn="ctr">
                      <a:solidFill>
                        <a:schemeClr val="tx1"/>
                      </a:solidFill>
                      <a:prstDash val="solid"/>
                      <a:round/>
                      <a:headEnd type="none" w="med" len="med"/>
                      <a:tailEnd type="none" w="med" len="med"/>
                    </a:lnB>
                  </a:tcPr>
                </a:tc>
                <a:tc>
                  <a:txBody>
                    <a:bodyPr/>
                    <a:lstStyle/>
                    <a:p>
                      <a:pPr algn="l" fontAlgn="ctr"/>
                      <a:endParaRPr lang="ja-JP" altLang="en-US" sz="900" b="1"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5255" marR="5255" marT="5255" marB="0" anchor="ctr">
                    <a:lnB w="12700" cap="flat" cmpd="sng" algn="ctr">
                      <a:solidFill>
                        <a:schemeClr val="tx1"/>
                      </a:solidFill>
                      <a:prstDash val="solid"/>
                      <a:round/>
                      <a:headEnd type="none" w="med" len="med"/>
                      <a:tailEnd type="none" w="med" len="med"/>
                    </a:lnB>
                  </a:tcPr>
                </a:tc>
                <a:tc>
                  <a:txBody>
                    <a:bodyPr/>
                    <a:lstStyle/>
                    <a:p>
                      <a:pPr algn="r" fontAlgn="ctr"/>
                      <a:r>
                        <a:rPr lang="en-US" altLang="ja-JP" sz="900" b="1" u="none" strike="noStrike" dirty="0">
                          <a:solidFill>
                            <a:schemeClr val="tx1"/>
                          </a:solidFill>
                          <a:effectLst/>
                        </a:rPr>
                        <a:t>4.027851</a:t>
                      </a:r>
                      <a:endParaRPr lang="en-US" altLang="ja-JP" sz="900" b="1"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5255" marR="5255" marT="5255" marB="0" anchor="ctr">
                    <a:lnB w="12700" cap="flat" cmpd="sng" algn="ctr">
                      <a:solidFill>
                        <a:schemeClr val="tx1"/>
                      </a:solidFill>
                      <a:prstDash val="solid"/>
                      <a:round/>
                      <a:headEnd type="none" w="med" len="med"/>
                      <a:tailEnd type="none" w="med" len="med"/>
                    </a:lnB>
                  </a:tcPr>
                </a:tc>
                <a:tc>
                  <a:txBody>
                    <a:bodyPr/>
                    <a:lstStyle/>
                    <a:p>
                      <a:pPr algn="l" fontAlgn="ctr"/>
                      <a:endParaRPr lang="ja-JP" altLang="en-US" sz="900" b="1"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5255" marR="5255" marT="5255" marB="0" anchor="ctr">
                    <a:lnB w="12700" cap="flat" cmpd="sng" algn="ctr">
                      <a:solidFill>
                        <a:schemeClr val="tx1"/>
                      </a:solidFill>
                      <a:prstDash val="solid"/>
                      <a:round/>
                      <a:headEnd type="none" w="med" len="med"/>
                      <a:tailEnd type="none" w="med" len="med"/>
                    </a:lnB>
                  </a:tcPr>
                </a:tc>
                <a:tc>
                  <a:txBody>
                    <a:bodyPr/>
                    <a:lstStyle/>
                    <a:p>
                      <a:pPr algn="l" fontAlgn="ctr"/>
                      <a:endParaRPr lang="ja-JP" altLang="en-US" sz="900" b="1"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5255" marR="5255" marT="5255" marB="0" anchor="ctr">
                    <a:lnB w="12700" cap="flat" cmpd="sng" algn="ctr">
                      <a:solidFill>
                        <a:schemeClr val="tx1"/>
                      </a:solidFill>
                      <a:prstDash val="solid"/>
                      <a:round/>
                      <a:headEnd type="none" w="med" len="med"/>
                      <a:tailEnd type="none" w="med" len="med"/>
                    </a:lnB>
                  </a:tcPr>
                </a:tc>
                <a:tc>
                  <a:txBody>
                    <a:bodyPr/>
                    <a:lstStyle/>
                    <a:p>
                      <a:pPr algn="r" fontAlgn="ctr"/>
                      <a:r>
                        <a:rPr lang="en-US" altLang="ja-JP" sz="900" b="1" u="none" strike="noStrike" dirty="0">
                          <a:solidFill>
                            <a:schemeClr val="tx1"/>
                          </a:solidFill>
                          <a:effectLst/>
                        </a:rPr>
                        <a:t>9.1</a:t>
                      </a:r>
                      <a:endParaRPr lang="en-US" altLang="ja-JP" sz="900" b="1"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5255" marR="5255" marT="525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6735411"/>
                  </a:ext>
                </a:extLst>
              </a:tr>
            </a:tbl>
          </a:graphicData>
        </a:graphic>
      </p:graphicFrame>
      <p:sp>
        <p:nvSpPr>
          <p:cNvPr id="2" name="タイトル 1">
            <a:extLst>
              <a:ext uri="{FF2B5EF4-FFF2-40B4-BE49-F238E27FC236}">
                <a16:creationId xmlns:a16="http://schemas.microsoft.com/office/drawing/2014/main" id="{287049F4-BB50-4162-A645-D25776197CC7}"/>
              </a:ext>
            </a:extLst>
          </p:cNvPr>
          <p:cNvSpPr>
            <a:spLocks noGrp="1"/>
          </p:cNvSpPr>
          <p:nvPr>
            <p:ph type="title"/>
          </p:nvPr>
        </p:nvSpPr>
        <p:spPr>
          <a:xfrm>
            <a:off x="2133600" y="660996"/>
            <a:ext cx="9250680" cy="994172"/>
          </a:xfrm>
        </p:spPr>
        <p:txBody>
          <a:bodyPr>
            <a:normAutofit/>
          </a:bodyPr>
          <a:lstStyle/>
          <a:p>
            <a:pPr algn="l"/>
            <a:r>
              <a:rPr lang="en-US" altLang="ja-JP" sz="2700" dirty="0">
                <a:latin typeface="Arial" panose="020B0604020202020204" pitchFamily="34" charset="0"/>
                <a:cs typeface="Arial" panose="020B0604020202020204" pitchFamily="34" charset="0"/>
              </a:rPr>
              <a:t>E45 expected data summary</a:t>
            </a:r>
            <a:endParaRPr lang="ja-JP" altLang="en-US" sz="2700" dirty="0">
              <a:latin typeface="Arial" panose="020B0604020202020204" pitchFamily="34" charset="0"/>
              <a:cs typeface="Arial" panose="020B0604020202020204" pitchFamily="34" charset="0"/>
            </a:endParaRPr>
          </a:p>
        </p:txBody>
      </p:sp>
      <p:sp>
        <p:nvSpPr>
          <p:cNvPr id="4" name="スライド番号プレースホルダー 3">
            <a:extLst>
              <a:ext uri="{FF2B5EF4-FFF2-40B4-BE49-F238E27FC236}">
                <a16:creationId xmlns:a16="http://schemas.microsoft.com/office/drawing/2014/main" id="{23B6D4AA-09AB-49B8-8DE7-53543C177CA7}"/>
              </a:ext>
            </a:extLst>
          </p:cNvPr>
          <p:cNvSpPr>
            <a:spLocks noGrp="1"/>
          </p:cNvSpPr>
          <p:nvPr>
            <p:ph type="sldNum" sz="quarter" idx="12"/>
          </p:nvPr>
        </p:nvSpPr>
        <p:spPr>
          <a:xfrm>
            <a:off x="7031085" y="5704563"/>
            <a:ext cx="2133600" cy="357188"/>
          </a:xfrm>
        </p:spPr>
        <p:txBody>
          <a:bodyPr/>
          <a:lstStyle/>
          <a:p>
            <a:pPr defTabSz="914355" fontAlgn="auto">
              <a:spcBef>
                <a:spcPts val="0"/>
              </a:spcBef>
              <a:spcAft>
                <a:spcPts val="0"/>
              </a:spcAft>
              <a:defRPr/>
            </a:pPr>
            <a:fld id="{181E8D24-4130-48A1-BE7F-8B34AE2713A1}" type="slidenum">
              <a:rPr kumimoji="1" lang="ja-JP" altLang="en-US" sz="900">
                <a:solidFill>
                  <a:srgbClr val="000000"/>
                </a:solidFill>
                <a:latin typeface="游ゴシック" panose="020F0502020204030204"/>
                <a:ea typeface="游ゴシック" panose="020B0400000000000000" pitchFamily="50" charset="-128"/>
              </a:rPr>
              <a:pPr defTabSz="914355" fontAlgn="auto">
                <a:spcBef>
                  <a:spcPts val="0"/>
                </a:spcBef>
                <a:spcAft>
                  <a:spcPts val="0"/>
                </a:spcAft>
                <a:defRPr/>
              </a:pPr>
              <a:t>17</a:t>
            </a:fld>
            <a:endParaRPr kumimoji="1" lang="ja-JP" altLang="en-US" sz="900" dirty="0">
              <a:solidFill>
                <a:srgbClr val="000000"/>
              </a:solidFill>
              <a:latin typeface="游ゴシック" panose="020F0502020204030204"/>
              <a:ea typeface="游ゴシック" panose="020B0400000000000000" pitchFamily="50" charset="-128"/>
            </a:endParaRPr>
          </a:p>
        </p:txBody>
      </p:sp>
      <p:sp>
        <p:nvSpPr>
          <p:cNvPr id="6" name="コンテンツ プレースホルダー 5">
            <a:extLst>
              <a:ext uri="{FF2B5EF4-FFF2-40B4-BE49-F238E27FC236}">
                <a16:creationId xmlns:a16="http://schemas.microsoft.com/office/drawing/2014/main" id="{043783F9-74C8-4842-A65D-0B042935A794}"/>
              </a:ext>
            </a:extLst>
          </p:cNvPr>
          <p:cNvSpPr>
            <a:spLocks noGrp="1"/>
          </p:cNvSpPr>
          <p:nvPr>
            <p:ph idx="1"/>
          </p:nvPr>
        </p:nvSpPr>
        <p:spPr>
          <a:xfrm>
            <a:off x="22211" y="1837815"/>
            <a:ext cx="2720990" cy="2962784"/>
          </a:xfrm>
        </p:spPr>
        <p:txBody>
          <a:bodyPr>
            <a:normAutofit/>
          </a:bodyPr>
          <a:lstStyle/>
          <a:p>
            <a:pPr marL="0" indent="0">
              <a:buNone/>
            </a:pPr>
            <a:endParaRPr lang="en-US" altLang="ja-JP" sz="1800" dirty="0">
              <a:latin typeface="Arial" panose="020B0604020202020204" pitchFamily="34" charset="0"/>
              <a:cs typeface="Arial" panose="020B0604020202020204" pitchFamily="34" charset="0"/>
            </a:endParaRPr>
          </a:p>
          <a:p>
            <a:pPr marL="0" indent="0">
              <a:buNone/>
            </a:pPr>
            <a:endParaRPr lang="en-US" altLang="ja-JP" sz="1800" dirty="0">
              <a:solidFill>
                <a:srgbClr val="FF0000"/>
              </a:solidFill>
              <a:highlight>
                <a:srgbClr val="FFFF00"/>
              </a:highlight>
              <a:latin typeface="Arial" panose="020B0604020202020204" pitchFamily="34" charset="0"/>
              <a:cs typeface="Arial" panose="020B0604020202020204" pitchFamily="34" charset="0"/>
            </a:endParaRPr>
          </a:p>
          <a:p>
            <a:pPr marL="0" indent="0">
              <a:buNone/>
            </a:pPr>
            <a:r>
              <a:rPr lang="en-US" altLang="ja-JP" sz="1800" dirty="0">
                <a:latin typeface="Arial" panose="020B0604020202020204" pitchFamily="34" charset="0"/>
                <a:cs typeface="Arial" panose="020B0604020202020204" pitchFamily="34" charset="0"/>
              </a:rPr>
              <a:t>HADES </a:t>
            </a:r>
          </a:p>
          <a:p>
            <a:r>
              <a:rPr lang="en-US" altLang="ja-JP" sz="1800" dirty="0">
                <a:latin typeface="Arial" panose="020B0604020202020204" pitchFamily="34" charset="0"/>
                <a:cs typeface="Arial" panose="020B0604020202020204" pitchFamily="34" charset="0"/>
              </a:rPr>
              <a:t>only </a:t>
            </a:r>
            <a:r>
              <a:rPr lang="en-US" altLang="ja-JP" sz="1800" dirty="0">
                <a:latin typeface="Symbol" panose="05050102010706020507" pitchFamily="18" charset="2"/>
                <a:cs typeface="Arial" panose="020B0604020202020204" pitchFamily="34" charset="0"/>
              </a:rPr>
              <a:t>p</a:t>
            </a:r>
            <a:r>
              <a:rPr lang="en-US" altLang="ja-JP" sz="1800" baseline="30000" dirty="0">
                <a:latin typeface="Arial" panose="020B0604020202020204" pitchFamily="34" charset="0"/>
                <a:cs typeface="Arial" panose="020B0604020202020204" pitchFamily="34" charset="0"/>
              </a:rPr>
              <a:t>-</a:t>
            </a:r>
            <a:r>
              <a:rPr lang="en-US" altLang="ja-JP" sz="1800" dirty="0">
                <a:latin typeface="Arial" panose="020B0604020202020204" pitchFamily="34" charset="0"/>
                <a:cs typeface="Arial" panose="020B0604020202020204" pitchFamily="34" charset="0"/>
              </a:rPr>
              <a:t> beam</a:t>
            </a:r>
          </a:p>
          <a:p>
            <a:r>
              <a:rPr lang="ja-JP" altLang="en-US" sz="1800" dirty="0">
                <a:latin typeface="Arial" panose="020B0604020202020204" pitchFamily="34" charset="0"/>
                <a:cs typeface="Arial" panose="020B0604020202020204" pitchFamily="34" charset="0"/>
              </a:rPr>
              <a:t>√</a:t>
            </a:r>
            <a:r>
              <a:rPr lang="en-US" altLang="ja-JP" sz="1800" dirty="0">
                <a:latin typeface="Arial" panose="020B0604020202020204" pitchFamily="34" charset="0"/>
                <a:cs typeface="Arial" panose="020B0604020202020204" pitchFamily="34" charset="0"/>
              </a:rPr>
              <a:t>s~1.5 GeV run done</a:t>
            </a:r>
          </a:p>
          <a:p>
            <a:r>
              <a:rPr lang="en-US" altLang="ja-JP" sz="1800" dirty="0">
                <a:latin typeface="Arial" panose="020B0604020202020204" pitchFamily="34" charset="0"/>
                <a:cs typeface="Arial" panose="020B0604020202020204" pitchFamily="34" charset="0"/>
              </a:rPr>
              <a:t>Plan for </a:t>
            </a:r>
            <a:r>
              <a:rPr lang="ja-JP" altLang="en-US" sz="1800" dirty="0">
                <a:latin typeface="Arial" panose="020B0604020202020204" pitchFamily="34" charset="0"/>
                <a:cs typeface="Arial" panose="020B0604020202020204" pitchFamily="34" charset="0"/>
              </a:rPr>
              <a:t>√</a:t>
            </a:r>
            <a:r>
              <a:rPr lang="en-US" altLang="ja-JP" sz="1800" dirty="0">
                <a:latin typeface="Arial" panose="020B0604020202020204" pitchFamily="34" charset="0"/>
                <a:cs typeface="Arial" panose="020B0604020202020204" pitchFamily="34" charset="0"/>
              </a:rPr>
              <a:t>s~1.7 GeV</a:t>
            </a:r>
          </a:p>
          <a:p>
            <a:r>
              <a:rPr lang="en-US" altLang="ja-JP" sz="1800" dirty="0">
                <a:latin typeface="Arial" panose="020B0604020202020204" pitchFamily="34" charset="0"/>
                <a:cs typeface="Arial" panose="020B0604020202020204" pitchFamily="34" charset="0"/>
              </a:rPr>
              <a:t>No continuous energy scan</a:t>
            </a:r>
          </a:p>
          <a:p>
            <a:pPr marL="0" indent="0">
              <a:buNone/>
            </a:pPr>
            <a:r>
              <a:rPr lang="en-US" altLang="ja-JP" sz="1800" dirty="0">
                <a:latin typeface="Arial" panose="020B0604020202020204" pitchFamily="34" charset="0"/>
                <a:cs typeface="Arial" panose="020B0604020202020204" pitchFamily="34" charset="0"/>
              </a:rPr>
              <a:t>	</a:t>
            </a:r>
            <a:endParaRPr lang="ja-JP" altLang="en-US" sz="1800" dirty="0">
              <a:latin typeface="Arial" panose="020B0604020202020204" pitchFamily="34" charset="0"/>
              <a:cs typeface="Arial" panose="020B0604020202020204" pitchFamily="34" charset="0"/>
            </a:endParaRPr>
          </a:p>
        </p:txBody>
      </p:sp>
      <p:sp>
        <p:nvSpPr>
          <p:cNvPr id="13" name="テキスト ボックス 12">
            <a:extLst>
              <a:ext uri="{FF2B5EF4-FFF2-40B4-BE49-F238E27FC236}">
                <a16:creationId xmlns:a16="http://schemas.microsoft.com/office/drawing/2014/main" id="{DBE96944-9F44-47E2-A6BE-0967DECF9FAA}"/>
              </a:ext>
            </a:extLst>
          </p:cNvPr>
          <p:cNvSpPr txBox="1"/>
          <p:nvPr/>
        </p:nvSpPr>
        <p:spPr>
          <a:xfrm>
            <a:off x="5908860" y="1263095"/>
            <a:ext cx="1271502" cy="300082"/>
          </a:xfrm>
          <a:prstGeom prst="rect">
            <a:avLst/>
          </a:prstGeom>
          <a:noFill/>
        </p:spPr>
        <p:txBody>
          <a:bodyPr wrap="none" rtlCol="0">
            <a:spAutoFit/>
          </a:bodyPr>
          <a:lstStyle/>
          <a:p>
            <a:pPr defTabSz="685783" fontAlgn="auto">
              <a:spcBef>
                <a:spcPts val="0"/>
              </a:spcBef>
              <a:spcAft>
                <a:spcPts val="0"/>
              </a:spcAft>
              <a:defRPr/>
            </a:pPr>
            <a:r>
              <a:rPr lang="en-US" altLang="ja-JP" sz="1350" dirty="0">
                <a:solidFill>
                  <a:srgbClr val="000000"/>
                </a:solidFill>
                <a:latin typeface="Arial"/>
                <a:ea typeface="ＭＳ Ｐゴシック"/>
              </a:rPr>
              <a:t>E45(proposal)</a:t>
            </a:r>
            <a:endParaRPr lang="ja-JP" altLang="en-US" sz="1350" dirty="0">
              <a:solidFill>
                <a:srgbClr val="000000"/>
              </a:solidFill>
              <a:latin typeface="Arial"/>
              <a:ea typeface="ＭＳ Ｐゴシック"/>
            </a:endParaRPr>
          </a:p>
        </p:txBody>
      </p:sp>
      <p:sp>
        <p:nvSpPr>
          <p:cNvPr id="11" name="正方形/長方形 10">
            <a:extLst>
              <a:ext uri="{FF2B5EF4-FFF2-40B4-BE49-F238E27FC236}">
                <a16:creationId xmlns:a16="http://schemas.microsoft.com/office/drawing/2014/main" id="{F8C0F08F-0C29-4268-8154-8EF120DD76B7}"/>
              </a:ext>
            </a:extLst>
          </p:cNvPr>
          <p:cNvSpPr/>
          <p:nvPr/>
        </p:nvSpPr>
        <p:spPr>
          <a:xfrm>
            <a:off x="3922164" y="3939476"/>
            <a:ext cx="2952982" cy="7570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defRPr/>
            </a:pPr>
            <a:endParaRPr lang="ja-JP" altLang="en-US" sz="1350">
              <a:solidFill>
                <a:srgbClr val="FFFFFF"/>
              </a:solidFill>
              <a:latin typeface="Arial"/>
              <a:ea typeface="ＭＳ Ｐゴシック"/>
            </a:endParaRPr>
          </a:p>
        </p:txBody>
      </p:sp>
      <p:sp>
        <p:nvSpPr>
          <p:cNvPr id="16" name="正方形/長方形 15">
            <a:extLst>
              <a:ext uri="{FF2B5EF4-FFF2-40B4-BE49-F238E27FC236}">
                <a16:creationId xmlns:a16="http://schemas.microsoft.com/office/drawing/2014/main" id="{399DC91F-D413-4C7B-A913-D35EEB58D500}"/>
              </a:ext>
            </a:extLst>
          </p:cNvPr>
          <p:cNvSpPr/>
          <p:nvPr/>
        </p:nvSpPr>
        <p:spPr>
          <a:xfrm>
            <a:off x="3906931" y="5561922"/>
            <a:ext cx="2952982" cy="27718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defRPr/>
            </a:pPr>
            <a:endParaRPr lang="ja-JP" altLang="en-US" sz="1350">
              <a:solidFill>
                <a:srgbClr val="FFFFFF"/>
              </a:solidFill>
              <a:latin typeface="Arial"/>
              <a:ea typeface="ＭＳ Ｐゴシック"/>
            </a:endParaRPr>
          </a:p>
        </p:txBody>
      </p:sp>
      <p:sp>
        <p:nvSpPr>
          <p:cNvPr id="18" name="テキスト ボックス 17">
            <a:extLst>
              <a:ext uri="{FF2B5EF4-FFF2-40B4-BE49-F238E27FC236}">
                <a16:creationId xmlns:a16="http://schemas.microsoft.com/office/drawing/2014/main" id="{ABFBDACF-BA84-4E8C-9328-06F31BA39D59}"/>
              </a:ext>
            </a:extLst>
          </p:cNvPr>
          <p:cNvSpPr txBox="1"/>
          <p:nvPr/>
        </p:nvSpPr>
        <p:spPr>
          <a:xfrm>
            <a:off x="2743201" y="5458141"/>
            <a:ext cx="1078145" cy="507831"/>
          </a:xfrm>
          <a:prstGeom prst="rect">
            <a:avLst/>
          </a:prstGeom>
          <a:noFill/>
          <a:ln>
            <a:solidFill>
              <a:schemeClr val="tx1"/>
            </a:solidFill>
          </a:ln>
        </p:spPr>
        <p:txBody>
          <a:bodyPr wrap="square" rtlCol="0">
            <a:spAutoFit/>
          </a:bodyPr>
          <a:lstStyle/>
          <a:p>
            <a:pPr defTabSz="685783" fontAlgn="auto">
              <a:spcBef>
                <a:spcPts val="0"/>
              </a:spcBef>
              <a:spcAft>
                <a:spcPts val="0"/>
              </a:spcAft>
              <a:defRPr/>
            </a:pPr>
            <a:r>
              <a:rPr lang="en-US" altLang="ja-JP" sz="1350" dirty="0">
                <a:solidFill>
                  <a:srgbClr val="FF0000"/>
                </a:solidFill>
                <a:latin typeface="Arial"/>
                <a:ea typeface="ＭＳ Ｐゴシック"/>
              </a:rPr>
              <a:t>HADES</a:t>
            </a:r>
          </a:p>
          <a:p>
            <a:pPr defTabSz="685783" fontAlgn="auto">
              <a:spcBef>
                <a:spcPts val="0"/>
              </a:spcBef>
              <a:spcAft>
                <a:spcPts val="0"/>
              </a:spcAft>
              <a:defRPr/>
            </a:pPr>
            <a:r>
              <a:rPr lang="en-US" altLang="ja-JP" sz="1350" dirty="0">
                <a:solidFill>
                  <a:srgbClr val="FF0000"/>
                </a:solidFill>
                <a:latin typeface="Arial"/>
                <a:ea typeface="ＭＳ Ｐゴシック"/>
              </a:rPr>
              <a:t>Completed</a:t>
            </a:r>
            <a:endParaRPr lang="ja-JP" altLang="en-US" sz="1350" dirty="0">
              <a:solidFill>
                <a:srgbClr val="FF0000"/>
              </a:solidFill>
              <a:latin typeface="Arial"/>
              <a:ea typeface="ＭＳ Ｐゴシック"/>
            </a:endParaRPr>
          </a:p>
        </p:txBody>
      </p:sp>
      <p:sp>
        <p:nvSpPr>
          <p:cNvPr id="19" name="テキスト ボックス 18">
            <a:extLst>
              <a:ext uri="{FF2B5EF4-FFF2-40B4-BE49-F238E27FC236}">
                <a16:creationId xmlns:a16="http://schemas.microsoft.com/office/drawing/2014/main" id="{6AC521BA-1788-480F-802B-56DC28BE0698}"/>
              </a:ext>
            </a:extLst>
          </p:cNvPr>
          <p:cNvSpPr txBox="1"/>
          <p:nvPr/>
        </p:nvSpPr>
        <p:spPr>
          <a:xfrm>
            <a:off x="2869658" y="3999756"/>
            <a:ext cx="925253" cy="507831"/>
          </a:xfrm>
          <a:prstGeom prst="rect">
            <a:avLst/>
          </a:prstGeom>
          <a:noFill/>
          <a:ln>
            <a:solidFill>
              <a:schemeClr val="tx1"/>
            </a:solidFill>
          </a:ln>
        </p:spPr>
        <p:txBody>
          <a:bodyPr wrap="none" rtlCol="0">
            <a:spAutoFit/>
          </a:bodyPr>
          <a:lstStyle/>
          <a:p>
            <a:pPr defTabSz="685783" fontAlgn="auto">
              <a:spcBef>
                <a:spcPts val="0"/>
              </a:spcBef>
              <a:spcAft>
                <a:spcPts val="0"/>
              </a:spcAft>
              <a:defRPr/>
            </a:pPr>
            <a:r>
              <a:rPr lang="en-US" altLang="ja-JP" sz="1350" dirty="0">
                <a:solidFill>
                  <a:srgbClr val="000000"/>
                </a:solidFill>
                <a:latin typeface="Arial"/>
                <a:ea typeface="ＭＳ Ｐゴシック"/>
              </a:rPr>
              <a:t>HADES</a:t>
            </a:r>
          </a:p>
          <a:p>
            <a:pPr defTabSz="685783" fontAlgn="auto">
              <a:spcBef>
                <a:spcPts val="0"/>
              </a:spcBef>
              <a:spcAft>
                <a:spcPts val="0"/>
              </a:spcAft>
              <a:defRPr/>
            </a:pPr>
            <a:r>
              <a:rPr lang="en-US" altLang="ja-JP" sz="1350" dirty="0">
                <a:solidFill>
                  <a:srgbClr val="000000"/>
                </a:solidFill>
                <a:latin typeface="Arial"/>
                <a:ea typeface="ＭＳ Ｐゴシック"/>
              </a:rPr>
              <a:t>Proposed</a:t>
            </a:r>
          </a:p>
        </p:txBody>
      </p:sp>
      <p:sp>
        <p:nvSpPr>
          <p:cNvPr id="20" name="テキスト ボックス 19">
            <a:extLst>
              <a:ext uri="{FF2B5EF4-FFF2-40B4-BE49-F238E27FC236}">
                <a16:creationId xmlns:a16="http://schemas.microsoft.com/office/drawing/2014/main" id="{B854C6A5-6F5A-41AE-B036-3ACE03137C3C}"/>
              </a:ext>
            </a:extLst>
          </p:cNvPr>
          <p:cNvSpPr txBox="1"/>
          <p:nvPr/>
        </p:nvSpPr>
        <p:spPr>
          <a:xfrm>
            <a:off x="5563977" y="1446410"/>
            <a:ext cx="817853" cy="300082"/>
          </a:xfrm>
          <a:prstGeom prst="rect">
            <a:avLst/>
          </a:prstGeom>
          <a:noFill/>
        </p:spPr>
        <p:txBody>
          <a:bodyPr wrap="none" rtlCol="0">
            <a:spAutoFit/>
          </a:bodyPr>
          <a:lstStyle/>
          <a:p>
            <a:pPr defTabSz="685783" fontAlgn="auto">
              <a:spcBef>
                <a:spcPts val="0"/>
              </a:spcBef>
              <a:spcAft>
                <a:spcPts val="0"/>
              </a:spcAft>
              <a:defRPr/>
            </a:pPr>
            <a:r>
              <a:rPr lang="en-US" altLang="ja-JP" sz="1350" dirty="0">
                <a:solidFill>
                  <a:srgbClr val="000000"/>
                </a:solidFill>
                <a:latin typeface="Symbol" panose="05050102010706020507" pitchFamily="18" charset="2"/>
                <a:ea typeface="ＭＳ Ｐゴシック"/>
              </a:rPr>
              <a:t>p</a:t>
            </a:r>
            <a:r>
              <a:rPr lang="en-US" altLang="ja-JP" sz="1350" dirty="0">
                <a:solidFill>
                  <a:srgbClr val="000000"/>
                </a:solidFill>
                <a:latin typeface="Arial"/>
                <a:ea typeface="ＭＳ Ｐゴシック"/>
              </a:rPr>
              <a:t>- beam</a:t>
            </a:r>
            <a:endParaRPr lang="ja-JP" altLang="en-US" sz="1350" dirty="0">
              <a:solidFill>
                <a:srgbClr val="000000"/>
              </a:solidFill>
              <a:latin typeface="Arial"/>
              <a:ea typeface="ＭＳ Ｐゴシック"/>
            </a:endParaRPr>
          </a:p>
        </p:txBody>
      </p:sp>
      <p:sp>
        <p:nvSpPr>
          <p:cNvPr id="21" name="テキスト ボックス 20">
            <a:extLst>
              <a:ext uri="{FF2B5EF4-FFF2-40B4-BE49-F238E27FC236}">
                <a16:creationId xmlns:a16="http://schemas.microsoft.com/office/drawing/2014/main" id="{7624B297-9D48-4EAC-8984-F0E89AB89F23}"/>
              </a:ext>
            </a:extLst>
          </p:cNvPr>
          <p:cNvSpPr txBox="1"/>
          <p:nvPr/>
        </p:nvSpPr>
        <p:spPr>
          <a:xfrm>
            <a:off x="7415225" y="1447800"/>
            <a:ext cx="861133" cy="300082"/>
          </a:xfrm>
          <a:prstGeom prst="rect">
            <a:avLst/>
          </a:prstGeom>
          <a:noFill/>
        </p:spPr>
        <p:txBody>
          <a:bodyPr wrap="none" rtlCol="0">
            <a:spAutoFit/>
          </a:bodyPr>
          <a:lstStyle/>
          <a:p>
            <a:pPr defTabSz="685783" fontAlgn="auto">
              <a:spcBef>
                <a:spcPts val="0"/>
              </a:spcBef>
              <a:spcAft>
                <a:spcPts val="0"/>
              </a:spcAft>
              <a:defRPr/>
            </a:pPr>
            <a:r>
              <a:rPr lang="en-US" altLang="ja-JP" sz="1350" dirty="0">
                <a:solidFill>
                  <a:srgbClr val="000000"/>
                </a:solidFill>
                <a:latin typeface="Symbol" panose="05050102010706020507" pitchFamily="18" charset="2"/>
                <a:ea typeface="ＭＳ Ｐゴシック"/>
              </a:rPr>
              <a:t>p</a:t>
            </a:r>
            <a:r>
              <a:rPr lang="en-US" altLang="ja-JP" sz="1350" dirty="0">
                <a:solidFill>
                  <a:srgbClr val="000000"/>
                </a:solidFill>
                <a:latin typeface="Arial"/>
                <a:ea typeface="ＭＳ Ｐゴシック"/>
              </a:rPr>
              <a:t>+ beam</a:t>
            </a:r>
            <a:endParaRPr lang="ja-JP" altLang="en-US" sz="1350" dirty="0">
              <a:solidFill>
                <a:srgbClr val="000000"/>
              </a:solidFill>
              <a:latin typeface="Arial"/>
              <a:ea typeface="ＭＳ Ｐゴシック"/>
            </a:endParaRPr>
          </a:p>
        </p:txBody>
      </p:sp>
      <p:cxnSp>
        <p:nvCxnSpPr>
          <p:cNvPr id="23" name="直線矢印コネクタ 22">
            <a:extLst>
              <a:ext uri="{FF2B5EF4-FFF2-40B4-BE49-F238E27FC236}">
                <a16:creationId xmlns:a16="http://schemas.microsoft.com/office/drawing/2014/main" id="{AA9A8F90-9889-426E-A378-04A80D8122E2}"/>
              </a:ext>
            </a:extLst>
          </p:cNvPr>
          <p:cNvCxnSpPr>
            <a:cxnSpLocks/>
          </p:cNvCxnSpPr>
          <p:nvPr/>
        </p:nvCxnSpPr>
        <p:spPr>
          <a:xfrm>
            <a:off x="3807685" y="4064861"/>
            <a:ext cx="153325" cy="0"/>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4" name="直線矢印コネクタ 23">
            <a:extLst>
              <a:ext uri="{FF2B5EF4-FFF2-40B4-BE49-F238E27FC236}">
                <a16:creationId xmlns:a16="http://schemas.microsoft.com/office/drawing/2014/main" id="{9F10A735-F4EA-4AB6-8B37-66F3243AE2A8}"/>
              </a:ext>
            </a:extLst>
          </p:cNvPr>
          <p:cNvCxnSpPr>
            <a:cxnSpLocks/>
          </p:cNvCxnSpPr>
          <p:nvPr/>
        </p:nvCxnSpPr>
        <p:spPr>
          <a:xfrm>
            <a:off x="3799782" y="5706723"/>
            <a:ext cx="153325" cy="0"/>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7" name="正方形/長方形 6">
            <a:extLst>
              <a:ext uri="{FF2B5EF4-FFF2-40B4-BE49-F238E27FC236}">
                <a16:creationId xmlns:a16="http://schemas.microsoft.com/office/drawing/2014/main" id="{A9E43D8A-4AA7-F3DD-E5D4-330A95E36C6D}"/>
              </a:ext>
            </a:extLst>
          </p:cNvPr>
          <p:cNvSpPr/>
          <p:nvPr/>
        </p:nvSpPr>
        <p:spPr>
          <a:xfrm>
            <a:off x="5000309" y="1695765"/>
            <a:ext cx="1867294" cy="4476435"/>
          </a:xfrm>
          <a:prstGeom prst="rect">
            <a:avLst/>
          </a:prstGeom>
          <a:solidFill>
            <a:srgbClr val="37FAFF">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88FA39FA-FEC5-6944-A568-3E3E38BC8B9D}"/>
              </a:ext>
            </a:extLst>
          </p:cNvPr>
          <p:cNvSpPr/>
          <p:nvPr/>
        </p:nvSpPr>
        <p:spPr>
          <a:xfrm>
            <a:off x="6891177" y="1719366"/>
            <a:ext cx="1868019" cy="4476435"/>
          </a:xfrm>
          <a:prstGeom prst="rect">
            <a:avLst/>
          </a:prstGeom>
          <a:solidFill>
            <a:srgbClr val="F711DC">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Footer Placeholder 2">
            <a:extLst>
              <a:ext uri="{FF2B5EF4-FFF2-40B4-BE49-F238E27FC236}">
                <a16:creationId xmlns:a16="http://schemas.microsoft.com/office/drawing/2014/main" id="{DD99E9DC-3E19-B22F-DB56-0CC8C81D6C93}"/>
              </a:ext>
            </a:extLst>
          </p:cNvPr>
          <p:cNvSpPr>
            <a:spLocks noGrp="1"/>
          </p:cNvSpPr>
          <p:nvPr>
            <p:ph type="ftr" sz="quarter" idx="11"/>
          </p:nvPr>
        </p:nvSpPr>
        <p:spPr>
          <a:xfrm>
            <a:off x="0" y="6470650"/>
            <a:ext cx="6553200" cy="365125"/>
          </a:xfrm>
        </p:spPr>
        <p:txBody>
          <a:bodyPr/>
          <a:lstStyle/>
          <a:p>
            <a:pPr>
              <a:defRPr/>
            </a:pPr>
            <a:r>
              <a:rPr lang="en-US" dirty="0"/>
              <a:t>SQCD VI    |     (Nanjing University)   |    May 15, 2024      |    P.L. Cole</a:t>
            </a:r>
          </a:p>
        </p:txBody>
      </p:sp>
    </p:spTree>
    <p:extLst>
      <p:ext uri="{BB962C8B-B14F-4D97-AF65-F5344CB8AC3E}">
        <p14:creationId xmlns:p14="http://schemas.microsoft.com/office/powerpoint/2010/main" val="429238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6CAB3-36EC-1945-A388-7E2FA224384C}"/>
              </a:ext>
            </a:extLst>
          </p:cNvPr>
          <p:cNvSpPr>
            <a:spLocks noGrp="1"/>
          </p:cNvSpPr>
          <p:nvPr>
            <p:ph type="title"/>
          </p:nvPr>
        </p:nvSpPr>
        <p:spPr/>
        <p:txBody>
          <a:bodyPr/>
          <a:lstStyle/>
          <a:p>
            <a:endParaRPr lang="en-US"/>
          </a:p>
        </p:txBody>
      </p:sp>
      <p:pic>
        <p:nvPicPr>
          <p:cNvPr id="6" name="Content Placeholder 5" descr="Graphical user interface, text&#10;&#10;Description automatically generated">
            <a:extLst>
              <a:ext uri="{FF2B5EF4-FFF2-40B4-BE49-F238E27FC236}">
                <a16:creationId xmlns:a16="http://schemas.microsoft.com/office/drawing/2014/main" id="{2FA50F19-05CE-7944-9982-A381926FD792}"/>
              </a:ext>
            </a:extLst>
          </p:cNvPr>
          <p:cNvPicPr>
            <a:picLocks noGrp="1" noChangeAspect="1"/>
          </p:cNvPicPr>
          <p:nvPr>
            <p:ph idx="1"/>
          </p:nvPr>
        </p:nvPicPr>
        <p:blipFill>
          <a:blip r:embed="rId2"/>
          <a:stretch>
            <a:fillRect/>
          </a:stretch>
        </p:blipFill>
        <p:spPr>
          <a:xfrm>
            <a:off x="457200" y="10477"/>
            <a:ext cx="8229600" cy="1924926"/>
          </a:xfrm>
        </p:spPr>
      </p:pic>
      <p:pic>
        <p:nvPicPr>
          <p:cNvPr id="5" name="Picture 4" descr="Text, letter&#10;&#10;Description automatically generated">
            <a:extLst>
              <a:ext uri="{FF2B5EF4-FFF2-40B4-BE49-F238E27FC236}">
                <a16:creationId xmlns:a16="http://schemas.microsoft.com/office/drawing/2014/main" id="{B85FC0D2-3F32-C946-A8F7-A72DC75F9D7E}"/>
              </a:ext>
            </a:extLst>
          </p:cNvPr>
          <p:cNvPicPr>
            <a:picLocks noChangeAspect="1"/>
          </p:cNvPicPr>
          <p:nvPr/>
        </p:nvPicPr>
        <p:blipFill rotWithShape="1">
          <a:blip r:embed="rId3"/>
          <a:srcRect b="31597"/>
          <a:stretch/>
        </p:blipFill>
        <p:spPr>
          <a:xfrm>
            <a:off x="24014" y="2472217"/>
            <a:ext cx="9119986" cy="2079463"/>
          </a:xfrm>
          <a:prstGeom prst="rect">
            <a:avLst/>
          </a:prstGeom>
        </p:spPr>
      </p:pic>
      <p:sp>
        <p:nvSpPr>
          <p:cNvPr id="7" name="Rounded Rectangle 6">
            <a:extLst>
              <a:ext uri="{FF2B5EF4-FFF2-40B4-BE49-F238E27FC236}">
                <a16:creationId xmlns:a16="http://schemas.microsoft.com/office/drawing/2014/main" id="{82F28942-752F-AF4E-B852-C2D7A3D0CB71}"/>
              </a:ext>
            </a:extLst>
          </p:cNvPr>
          <p:cNvSpPr/>
          <p:nvPr/>
        </p:nvSpPr>
        <p:spPr>
          <a:xfrm>
            <a:off x="3143134" y="4155440"/>
            <a:ext cx="5976852" cy="914400"/>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Two-pion production for the</a:t>
            </a:r>
          </a:p>
          <a:p>
            <a:pPr algn="ctr"/>
            <a:r>
              <a:rPr lang="en-US" sz="2800" dirty="0"/>
              <a:t> N(1520) and N(1535)</a:t>
            </a:r>
          </a:p>
        </p:txBody>
      </p:sp>
      <p:sp>
        <p:nvSpPr>
          <p:cNvPr id="4" name="Footer Placeholder 3">
            <a:extLst>
              <a:ext uri="{FF2B5EF4-FFF2-40B4-BE49-F238E27FC236}">
                <a16:creationId xmlns:a16="http://schemas.microsoft.com/office/drawing/2014/main" id="{7634F05D-75BE-4867-D051-6D796ED911B4}"/>
              </a:ext>
            </a:extLst>
          </p:cNvPr>
          <p:cNvSpPr>
            <a:spLocks noGrp="1"/>
          </p:cNvSpPr>
          <p:nvPr>
            <p:ph type="ftr" sz="quarter" idx="11"/>
          </p:nvPr>
        </p:nvSpPr>
        <p:spPr>
          <a:xfrm>
            <a:off x="0" y="6470650"/>
            <a:ext cx="6553200" cy="365125"/>
          </a:xfrm>
        </p:spPr>
        <p:txBody>
          <a:bodyPr/>
          <a:lstStyle/>
          <a:p>
            <a:pPr>
              <a:defRPr/>
            </a:pPr>
            <a:r>
              <a:rPr lang="en-US" dirty="0"/>
              <a:t>SQCD VI    |     (Nanjing University)   |    May 15, 2024      |    P.L. Cole</a:t>
            </a:r>
          </a:p>
        </p:txBody>
      </p:sp>
    </p:spTree>
    <p:extLst>
      <p:ext uri="{BB962C8B-B14F-4D97-AF65-F5344CB8AC3E}">
        <p14:creationId xmlns:p14="http://schemas.microsoft.com/office/powerpoint/2010/main" val="279181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DBD9BB8-0AE0-BA8A-5302-25CB57C3F256}"/>
              </a:ext>
            </a:extLst>
          </p:cNvPr>
          <p:cNvSpPr>
            <a:spLocks noGrp="1"/>
          </p:cNvSpPr>
          <p:nvPr>
            <p:ph type="title"/>
          </p:nvPr>
        </p:nvSpPr>
        <p:spPr>
          <a:xfrm>
            <a:off x="457200" y="-30163"/>
            <a:ext cx="8229600" cy="844551"/>
          </a:xfrm>
        </p:spPr>
        <p:txBody>
          <a:bodyPr/>
          <a:lstStyle/>
          <a:p>
            <a:r>
              <a:rPr lang="en-US" dirty="0"/>
              <a:t>Why</a:t>
            </a:r>
          </a:p>
        </p:txBody>
      </p:sp>
      <p:pic>
        <p:nvPicPr>
          <p:cNvPr id="8" name="Content Placeholder 7" descr="Chart&#10;&#10;Description automatically generated">
            <a:extLst>
              <a:ext uri="{FF2B5EF4-FFF2-40B4-BE49-F238E27FC236}">
                <a16:creationId xmlns:a16="http://schemas.microsoft.com/office/drawing/2014/main" id="{A5C6885B-96F7-ED9B-5AE7-D07D1B0BD559}"/>
              </a:ext>
            </a:extLst>
          </p:cNvPr>
          <p:cNvPicPr>
            <a:picLocks noGrp="1" noChangeAspect="1"/>
          </p:cNvPicPr>
          <p:nvPr>
            <p:ph idx="1"/>
          </p:nvPr>
        </p:nvPicPr>
        <p:blipFill>
          <a:blip r:embed="rId2"/>
          <a:stretch>
            <a:fillRect/>
          </a:stretch>
        </p:blipFill>
        <p:spPr>
          <a:xfrm>
            <a:off x="793062" y="1023970"/>
            <a:ext cx="7893738" cy="5446680"/>
          </a:xfrm>
          <a:prstGeom prst="rect">
            <a:avLst/>
          </a:prstGeom>
          <a:noFill/>
        </p:spPr>
      </p:pic>
      <p:sp>
        <p:nvSpPr>
          <p:cNvPr id="4" name="Footer Placeholder 2">
            <a:extLst>
              <a:ext uri="{FF2B5EF4-FFF2-40B4-BE49-F238E27FC236}">
                <a16:creationId xmlns:a16="http://schemas.microsoft.com/office/drawing/2014/main" id="{DCCE4F5A-E458-B0DE-7D32-5B9C3FFC5A2B}"/>
              </a:ext>
            </a:extLst>
          </p:cNvPr>
          <p:cNvSpPr>
            <a:spLocks noGrp="1"/>
          </p:cNvSpPr>
          <p:nvPr>
            <p:ph type="ftr" sz="quarter" idx="11"/>
          </p:nvPr>
        </p:nvSpPr>
        <p:spPr>
          <a:xfrm>
            <a:off x="0" y="6470650"/>
            <a:ext cx="6553200" cy="365125"/>
          </a:xfrm>
        </p:spPr>
        <p:txBody>
          <a:bodyPr/>
          <a:lstStyle/>
          <a:p>
            <a:pPr>
              <a:defRPr/>
            </a:pPr>
            <a:r>
              <a:rPr lang="en-US" dirty="0"/>
              <a:t>SQCD VI    |     (Nanjing University)   |    May 15, 2024      |    P.L. Cole</a:t>
            </a:r>
          </a:p>
        </p:txBody>
      </p:sp>
    </p:spTree>
    <p:extLst>
      <p:ext uri="{BB962C8B-B14F-4D97-AF65-F5344CB8AC3E}">
        <p14:creationId xmlns:p14="http://schemas.microsoft.com/office/powerpoint/2010/main" val="585049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 Box 4"/>
          <p:cNvSpPr txBox="1">
            <a:spLocks noChangeArrowheads="1"/>
          </p:cNvSpPr>
          <p:nvPr/>
        </p:nvSpPr>
        <p:spPr bwMode="auto">
          <a:xfrm>
            <a:off x="7706276" y="5426666"/>
            <a:ext cx="1337235"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buNone/>
            </a:pPr>
            <a:r>
              <a:rPr lang="en-US" sz="1600" b="1" dirty="0"/>
              <a:t>PHY-2012826</a:t>
            </a:r>
          </a:p>
          <a:p>
            <a:pPr>
              <a:buNone/>
            </a:pPr>
            <a:r>
              <a:rPr lang="en-US" sz="1600" b="1" dirty="0"/>
              <a:t>PHY-2310034</a:t>
            </a:r>
            <a:endParaRPr lang="uk-UA" sz="1600" b="1" dirty="0"/>
          </a:p>
        </p:txBody>
      </p:sp>
      <p:sp>
        <p:nvSpPr>
          <p:cNvPr id="4098" name="Rectangle 6"/>
          <p:cNvSpPr>
            <a:spLocks noChangeArrowheads="1"/>
          </p:cNvSpPr>
          <p:nvPr/>
        </p:nvSpPr>
        <p:spPr bwMode="auto">
          <a:xfrm>
            <a:off x="0" y="6516247"/>
            <a:ext cx="3332480" cy="369332"/>
          </a:xfrm>
          <a:prstGeom prst="rect">
            <a:avLst/>
          </a:prstGeom>
          <a:solidFill>
            <a:srgbClr val="FFBF16"/>
          </a:solidFill>
          <a:ln>
            <a:solidFill>
              <a:schemeClr val="tx1"/>
            </a:solidFill>
          </a:ln>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ctr" eaLnBrk="1" hangingPunct="1">
              <a:spcBef>
                <a:spcPct val="0"/>
              </a:spcBef>
              <a:buFontTx/>
              <a:buNone/>
            </a:pPr>
            <a:r>
              <a:rPr lang="en-US" altLang="en-US" sz="1800" dirty="0">
                <a:solidFill>
                  <a:schemeClr val="tx2"/>
                </a:solidFill>
              </a:rPr>
              <a:t>Philip Cole</a:t>
            </a:r>
            <a:r>
              <a:rPr lang="en-US" altLang="en-US" sz="1800" dirty="0">
                <a:solidFill>
                  <a:srgbClr val="FF0000"/>
                </a:solidFill>
              </a:rPr>
              <a:t>          </a:t>
            </a:r>
            <a:r>
              <a:rPr lang="en-US" altLang="en-US" sz="1800" dirty="0">
                <a:solidFill>
                  <a:schemeClr val="tx2"/>
                </a:solidFill>
              </a:rPr>
              <a:t>Lamar University</a:t>
            </a:r>
          </a:p>
        </p:txBody>
      </p:sp>
      <p:sp>
        <p:nvSpPr>
          <p:cNvPr id="9230" name="Rectangle 14"/>
          <p:cNvSpPr>
            <a:spLocks noChangeArrowheads="1"/>
          </p:cNvSpPr>
          <p:nvPr/>
        </p:nvSpPr>
        <p:spPr bwMode="auto">
          <a:xfrm>
            <a:off x="3124200" y="3352800"/>
            <a:ext cx="4375150" cy="366713"/>
          </a:xfrm>
          <a:prstGeom prst="rect">
            <a:avLst/>
          </a:prstGeom>
          <a:noFill/>
          <a:ln w="9525">
            <a:noFill/>
            <a:miter lim="800000"/>
            <a:headEnd/>
            <a:tailEnd/>
          </a:ln>
          <a:effectLst/>
        </p:spPr>
        <p:txBody>
          <a:bodyPr>
            <a:spAutoFit/>
          </a:bodyPr>
          <a:lstStyle/>
          <a:p>
            <a:pPr eaLnBrk="1" hangingPunct="1">
              <a:defRPr/>
            </a:pPr>
            <a:endParaRPr lang="en-US" b="1" dirty="0">
              <a:solidFill>
                <a:srgbClr val="00CC00"/>
              </a:solidFill>
              <a:effectLst>
                <a:outerShdw blurRad="38100" dist="38100" dir="2700000" algn="tl">
                  <a:srgbClr val="DDDDDD"/>
                </a:outerShdw>
              </a:effectLst>
              <a:ea typeface="ＭＳ Ｐゴシック" charset="0"/>
              <a:cs typeface="ＭＳ Ｐゴシック" charset="0"/>
            </a:endParaRPr>
          </a:p>
        </p:txBody>
      </p:sp>
      <p:sp>
        <p:nvSpPr>
          <p:cNvPr id="15374" name="Rectangle 2"/>
          <p:cNvSpPr>
            <a:spLocks noChangeArrowheads="1"/>
          </p:cNvSpPr>
          <p:nvPr/>
        </p:nvSpPr>
        <p:spPr bwMode="auto">
          <a:xfrm>
            <a:off x="0" y="43374"/>
            <a:ext cx="9153937" cy="984885"/>
          </a:xfrm>
          <a:prstGeom prst="rect">
            <a:avLst/>
          </a:prstGeom>
          <a:gradFill flip="none" rotWithShape="1">
            <a:gsLst>
              <a:gs pos="0">
                <a:srgbClr val="FFBF16">
                  <a:shade val="30000"/>
                  <a:satMod val="115000"/>
                  <a:lumMod val="97000"/>
                  <a:lumOff val="3000"/>
                </a:srgbClr>
              </a:gs>
              <a:gs pos="15000">
                <a:srgbClr val="FFBF16">
                  <a:shade val="67500"/>
                  <a:satMod val="115000"/>
                </a:srgbClr>
              </a:gs>
              <a:gs pos="100000">
                <a:srgbClr val="FFBF16">
                  <a:shade val="100000"/>
                  <a:satMod val="115000"/>
                </a:srgbClr>
              </a:gs>
            </a:gsLst>
            <a:lin ang="16200000" scaled="1"/>
            <a:tileRect/>
          </a:gradFill>
          <a:ln w="57150" cmpd="dbl">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bevel/>
            <a:headEnd/>
            <a:tailEnd/>
          </a:ln>
          <a:effectLst>
            <a:glow rad="101600">
              <a:schemeClr val="accent2">
                <a:satMod val="175000"/>
                <a:alpha val="40000"/>
              </a:schemeClr>
            </a:glow>
            <a:outerShdw blurRad="419100" dist="50800" dir="5400000" algn="ctr" rotWithShape="0">
              <a:srgbClr val="000000">
                <a:alpha val="43137"/>
              </a:srgbClr>
            </a:outerShdw>
          </a:effectLst>
          <a:scene3d>
            <a:camera prst="orthographicFront"/>
            <a:lightRig rig="threePt" dir="t"/>
          </a:scene3d>
          <a:sp3d>
            <a:bevelT prst="relaxedInset"/>
          </a:sp3d>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ts val="0"/>
              </a:spcBef>
              <a:buNone/>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charset="0"/>
                <a:ea typeface="ＭＳ Ｐゴシック" charset="-128"/>
              </a:rPr>
              <a:t>Nucleon Resonance Structure</a:t>
            </a:r>
            <a:endParaRPr lang="en-US" sz="5400" b="1" dirty="0"/>
          </a:p>
          <a:p>
            <a:pPr algn="ctr" eaLnBrk="1" hangingPunct="1">
              <a:spcBef>
                <a:spcPct val="0"/>
              </a:spcBef>
              <a:buFontTx/>
              <a:buNone/>
              <a:defRPr/>
            </a:pPr>
            <a:endParaRPr lang="en-US" sz="400" b="1" dirty="0">
              <a:ln w="22225">
                <a:solidFill>
                  <a:schemeClr val="accent2"/>
                </a:solidFill>
                <a:prstDash val="solid"/>
              </a:ln>
              <a:solidFill>
                <a:srgbClr val="C00000"/>
              </a:solidFill>
              <a:latin typeface="+mn-lt"/>
              <a:cs typeface="+mn-cs"/>
            </a:endParaRPr>
          </a:p>
        </p:txBody>
      </p:sp>
      <p:pic>
        <p:nvPicPr>
          <p:cNvPr id="10" name="Picture 1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10809" y="4493572"/>
            <a:ext cx="883413" cy="89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ChangeArrowheads="1"/>
          </p:cNvSpPr>
          <p:nvPr/>
        </p:nvSpPr>
        <p:spPr bwMode="auto">
          <a:xfrm>
            <a:off x="6771572" y="6495927"/>
            <a:ext cx="2372428" cy="369332"/>
          </a:xfrm>
          <a:prstGeom prst="rect">
            <a:avLst/>
          </a:prstGeom>
          <a:solidFill>
            <a:srgbClr val="FFBF16"/>
          </a:solidFill>
          <a:ln>
            <a:solidFill>
              <a:schemeClr val="tx1"/>
            </a:solidFill>
          </a:ln>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ctr" eaLnBrk="1" hangingPunct="1">
              <a:spcBef>
                <a:spcPct val="0"/>
              </a:spcBef>
              <a:buFontTx/>
              <a:buNone/>
            </a:pPr>
            <a:r>
              <a:rPr lang="en-US" altLang="en-US" sz="1800" dirty="0">
                <a:solidFill>
                  <a:schemeClr val="tx2"/>
                </a:solidFill>
              </a:rPr>
              <a:t>May 15, 2024</a:t>
            </a:r>
          </a:p>
        </p:txBody>
      </p:sp>
      <p:pic>
        <p:nvPicPr>
          <p:cNvPr id="11" name="Picture 11" descr="mage result for lamar logo">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395400" y="1447800"/>
            <a:ext cx="4070433" cy="2376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0192AEC-3CC5-D141-6DF3-17F294D14D05}"/>
              </a:ext>
            </a:extLst>
          </p:cNvPr>
          <p:cNvPicPr>
            <a:picLocks noChangeAspect="1"/>
          </p:cNvPicPr>
          <p:nvPr/>
        </p:nvPicPr>
        <p:blipFill>
          <a:blip r:embed="rId6"/>
          <a:stretch>
            <a:fillRect/>
          </a:stretch>
        </p:blipFill>
        <p:spPr>
          <a:xfrm>
            <a:off x="370071" y="4493572"/>
            <a:ext cx="1258578" cy="806362"/>
          </a:xfrm>
          <a:prstGeom prst="rect">
            <a:avLst/>
          </a:prstGeom>
        </p:spPr>
      </p:pic>
      <p:pic>
        <p:nvPicPr>
          <p:cNvPr id="4" name="Picture 3">
            <a:extLst>
              <a:ext uri="{FF2B5EF4-FFF2-40B4-BE49-F238E27FC236}">
                <a16:creationId xmlns:a16="http://schemas.microsoft.com/office/drawing/2014/main" id="{98F88576-E6A1-E870-8E3C-FE5E9CC58E7C}"/>
              </a:ext>
            </a:extLst>
          </p:cNvPr>
          <p:cNvPicPr>
            <a:picLocks noChangeAspect="1"/>
          </p:cNvPicPr>
          <p:nvPr/>
        </p:nvPicPr>
        <p:blipFill rotWithShape="1">
          <a:blip r:embed="rId7"/>
          <a:srcRect t="23160"/>
          <a:stretch/>
        </p:blipFill>
        <p:spPr>
          <a:xfrm>
            <a:off x="5241262" y="4913864"/>
            <a:ext cx="1277914" cy="570596"/>
          </a:xfrm>
          <a:prstGeom prst="rect">
            <a:avLst/>
          </a:prstGeom>
        </p:spPr>
      </p:pic>
      <p:sp>
        <p:nvSpPr>
          <p:cNvPr id="6" name="TextBox 5">
            <a:extLst>
              <a:ext uri="{FF2B5EF4-FFF2-40B4-BE49-F238E27FC236}">
                <a16:creationId xmlns:a16="http://schemas.microsoft.com/office/drawing/2014/main" id="{C5DF970A-8670-2E4D-75D4-80147DEAB587}"/>
              </a:ext>
            </a:extLst>
          </p:cNvPr>
          <p:cNvSpPr txBox="1"/>
          <p:nvPr/>
        </p:nvSpPr>
        <p:spPr>
          <a:xfrm>
            <a:off x="4083993" y="4552506"/>
            <a:ext cx="1110969" cy="584775"/>
          </a:xfrm>
          <a:prstGeom prst="rect">
            <a:avLst/>
          </a:prstGeom>
          <a:noFill/>
          <a:ln w="19050">
            <a:solidFill>
              <a:schemeClr val="tx1"/>
            </a:solidFill>
          </a:ln>
        </p:spPr>
        <p:txBody>
          <a:bodyPr wrap="square" rtlCol="0">
            <a:spAutoFit/>
          </a:bodyPr>
          <a:lstStyle/>
          <a:p>
            <a:pPr algn="ctr"/>
            <a:r>
              <a:rPr lang="en-US" sz="3200" dirty="0"/>
              <a:t>E45</a:t>
            </a:r>
          </a:p>
        </p:txBody>
      </p:sp>
      <p:pic>
        <p:nvPicPr>
          <p:cNvPr id="12" name="Picture 11">
            <a:extLst>
              <a:ext uri="{FF2B5EF4-FFF2-40B4-BE49-F238E27FC236}">
                <a16:creationId xmlns:a16="http://schemas.microsoft.com/office/drawing/2014/main" id="{F15C32E9-8FEF-E223-7952-DDBEA43EF5ED}"/>
              </a:ext>
            </a:extLst>
          </p:cNvPr>
          <p:cNvPicPr>
            <a:picLocks noChangeAspect="1"/>
          </p:cNvPicPr>
          <p:nvPr/>
        </p:nvPicPr>
        <p:blipFill>
          <a:blip r:embed="rId8"/>
          <a:stretch>
            <a:fillRect/>
          </a:stretch>
        </p:blipFill>
        <p:spPr>
          <a:xfrm>
            <a:off x="1858236" y="4886047"/>
            <a:ext cx="1600200" cy="457200"/>
          </a:xfrm>
          <a:prstGeom prst="rect">
            <a:avLst/>
          </a:prstGeom>
        </p:spPr>
      </p:pic>
      <p:sp>
        <p:nvSpPr>
          <p:cNvPr id="5" name="TextBox 4">
            <a:extLst>
              <a:ext uri="{FF2B5EF4-FFF2-40B4-BE49-F238E27FC236}">
                <a16:creationId xmlns:a16="http://schemas.microsoft.com/office/drawing/2014/main" id="{9FA21E3F-378D-49C3-C5F1-4D8C165DA6F5}"/>
              </a:ext>
            </a:extLst>
          </p:cNvPr>
          <p:cNvSpPr txBox="1"/>
          <p:nvPr/>
        </p:nvSpPr>
        <p:spPr>
          <a:xfrm>
            <a:off x="169919" y="1251499"/>
            <a:ext cx="8804159" cy="3139321"/>
          </a:xfrm>
          <a:prstGeom prst="rect">
            <a:avLst/>
          </a:prstGeom>
          <a:solidFill>
            <a:schemeClr val="accent3">
              <a:lumMod val="60000"/>
              <a:lumOff val="40000"/>
            </a:schemeClr>
          </a:solidFill>
          <a:ln w="38100">
            <a:solidFill>
              <a:srgbClr val="3612FF"/>
            </a:solidFill>
          </a:ln>
        </p:spPr>
        <p:txBody>
          <a:bodyPr wrap="square" rtlCol="0">
            <a:spAutoFit/>
          </a:bodyPr>
          <a:lstStyle/>
          <a:p>
            <a:pPr algn="ctr"/>
            <a:r>
              <a:rPr lang="en-US" sz="4400" b="1" dirty="0">
                <a:ln w="0"/>
                <a:solidFill>
                  <a:schemeClr val="accent1"/>
                </a:solidFill>
                <a:effectLst>
                  <a:outerShdw blurRad="38100" dist="25400" dir="5400000" algn="ctr" rotWithShape="0">
                    <a:srgbClr val="6E747A">
                      <a:alpha val="43000"/>
                    </a:srgbClr>
                  </a:outerShdw>
                </a:effectLst>
              </a:rPr>
              <a:t>Employing </a:t>
            </a:r>
            <a:r>
              <a:rPr lang="en-US" sz="4800" b="1" u="sng" dirty="0">
                <a:ln w="0"/>
                <a:solidFill>
                  <a:schemeClr val="accent1"/>
                </a:solidFill>
                <a:effectLst>
                  <a:outerShdw blurRad="38100" dist="25400" dir="5400000" algn="ctr" rotWithShape="0">
                    <a:srgbClr val="6E747A">
                      <a:alpha val="43000"/>
                    </a:srgbClr>
                  </a:outerShdw>
                </a:effectLst>
              </a:rPr>
              <a:t>pion</a:t>
            </a:r>
            <a:r>
              <a:rPr lang="en-US" sz="4400" b="1" dirty="0">
                <a:ln w="0"/>
                <a:solidFill>
                  <a:schemeClr val="accent1"/>
                </a:solidFill>
                <a:effectLst>
                  <a:outerShdw blurRad="38100" dist="25400" dir="5400000" algn="ctr" rotWithShape="0">
                    <a:srgbClr val="6E747A">
                      <a:alpha val="43000"/>
                    </a:srgbClr>
                  </a:outerShdw>
                </a:effectLst>
              </a:rPr>
              <a:t> and </a:t>
            </a:r>
            <a:r>
              <a:rPr lang="en-US" sz="4800" b="1" u="sng" dirty="0">
                <a:ln w="0"/>
                <a:solidFill>
                  <a:schemeClr val="accent1"/>
                </a:solidFill>
                <a:effectLst>
                  <a:outerShdw blurRad="38100" dist="25400" dir="5400000" algn="ctr" rotWithShape="0">
                    <a:srgbClr val="6E747A">
                      <a:alpha val="43000"/>
                    </a:srgbClr>
                  </a:outerShdw>
                </a:effectLst>
              </a:rPr>
              <a:t>electron</a:t>
            </a:r>
            <a:r>
              <a:rPr lang="en-US" sz="4400" b="1" dirty="0">
                <a:ln w="0"/>
                <a:solidFill>
                  <a:schemeClr val="accent1"/>
                </a:solidFill>
                <a:effectLst>
                  <a:outerShdw blurRad="38100" dist="25400" dir="5400000" algn="ctr" rotWithShape="0">
                    <a:srgbClr val="6E747A">
                      <a:alpha val="43000"/>
                    </a:srgbClr>
                  </a:outerShdw>
                </a:effectLst>
              </a:rPr>
              <a:t> beams for insight into the</a:t>
            </a:r>
          </a:p>
          <a:p>
            <a:pPr algn="ctr"/>
            <a:r>
              <a:rPr lang="en-US" sz="4400" b="1" dirty="0">
                <a:ln w="0"/>
                <a:solidFill>
                  <a:schemeClr val="accent1"/>
                </a:solidFill>
                <a:effectLst>
                  <a:outerShdw blurRad="38100" dist="25400" dir="5400000" algn="ctr" rotWithShape="0">
                    <a:srgbClr val="6E747A">
                      <a:alpha val="43000"/>
                    </a:srgbClr>
                  </a:outerShdw>
                </a:effectLst>
              </a:rPr>
              <a:t> spectrum/structure of N*s </a:t>
            </a:r>
          </a:p>
          <a:p>
            <a:pPr algn="ctr"/>
            <a:r>
              <a:rPr lang="en-US" sz="4400" b="1" dirty="0">
                <a:ln w="0"/>
                <a:solidFill>
                  <a:schemeClr val="accent1"/>
                </a:solidFill>
                <a:effectLst>
                  <a:outerShdw blurRad="38100" dist="25400" dir="5400000" algn="ctr" rotWithShape="0">
                    <a:srgbClr val="6E747A">
                      <a:alpha val="43000"/>
                    </a:srgbClr>
                  </a:outerShdw>
                </a:effectLst>
              </a:rPr>
              <a:t>through their two-pion decays</a:t>
            </a:r>
            <a:endParaRPr lang="en-US" sz="4400" b="1" dirty="0">
              <a:solidFill>
                <a:srgbClr val="002060"/>
              </a:solidFill>
            </a:endParaRPr>
          </a:p>
          <a:p>
            <a:endParaRPr lang="en-US" dirty="0"/>
          </a:p>
        </p:txBody>
      </p:sp>
      <p:sp>
        <p:nvSpPr>
          <p:cNvPr id="8" name="TextBox 7">
            <a:extLst>
              <a:ext uri="{FF2B5EF4-FFF2-40B4-BE49-F238E27FC236}">
                <a16:creationId xmlns:a16="http://schemas.microsoft.com/office/drawing/2014/main" id="{DA62E9DB-5ED7-2757-B3FA-2AF423FC0CDA}"/>
              </a:ext>
            </a:extLst>
          </p:cNvPr>
          <p:cNvSpPr txBox="1"/>
          <p:nvPr/>
        </p:nvSpPr>
        <p:spPr>
          <a:xfrm>
            <a:off x="1823565" y="4482866"/>
            <a:ext cx="1634871" cy="369332"/>
          </a:xfrm>
          <a:prstGeom prst="rect">
            <a:avLst/>
          </a:prstGeom>
          <a:solidFill>
            <a:srgbClr val="00B0F0"/>
          </a:solidFill>
        </p:spPr>
        <p:txBody>
          <a:bodyPr wrap="none" rtlCol="0">
            <a:spAutoFit/>
          </a:bodyPr>
          <a:lstStyle/>
          <a:p>
            <a:r>
              <a:rPr lang="en-US" dirty="0"/>
              <a:t>Electron beams</a:t>
            </a:r>
          </a:p>
        </p:txBody>
      </p:sp>
      <p:sp>
        <p:nvSpPr>
          <p:cNvPr id="9" name="TextBox 8">
            <a:extLst>
              <a:ext uri="{FF2B5EF4-FFF2-40B4-BE49-F238E27FC236}">
                <a16:creationId xmlns:a16="http://schemas.microsoft.com/office/drawing/2014/main" id="{A1BCA97B-B2CE-5224-9192-443A7D96C0BC}"/>
              </a:ext>
            </a:extLst>
          </p:cNvPr>
          <p:cNvSpPr txBox="1"/>
          <p:nvPr/>
        </p:nvSpPr>
        <p:spPr>
          <a:xfrm>
            <a:off x="5243293" y="4482866"/>
            <a:ext cx="1277914" cy="369332"/>
          </a:xfrm>
          <a:prstGeom prst="rect">
            <a:avLst/>
          </a:prstGeom>
          <a:solidFill>
            <a:srgbClr val="00B0F0"/>
          </a:solidFill>
        </p:spPr>
        <p:txBody>
          <a:bodyPr wrap="none" rtlCol="0">
            <a:spAutoFit/>
          </a:bodyPr>
          <a:lstStyle/>
          <a:p>
            <a:r>
              <a:rPr lang="en-US" dirty="0"/>
              <a:t>pion beams</a:t>
            </a:r>
          </a:p>
        </p:txBody>
      </p:sp>
      <p:sp>
        <p:nvSpPr>
          <p:cNvPr id="2" name="TextBox 1">
            <a:extLst>
              <a:ext uri="{FF2B5EF4-FFF2-40B4-BE49-F238E27FC236}">
                <a16:creationId xmlns:a16="http://schemas.microsoft.com/office/drawing/2014/main" id="{990B71D8-2BD5-D034-1621-A582A6CA5242}"/>
              </a:ext>
            </a:extLst>
          </p:cNvPr>
          <p:cNvSpPr txBox="1"/>
          <p:nvPr/>
        </p:nvSpPr>
        <p:spPr>
          <a:xfrm>
            <a:off x="81614" y="5563820"/>
            <a:ext cx="7417736" cy="830997"/>
          </a:xfrm>
          <a:prstGeom prst="rect">
            <a:avLst/>
          </a:prstGeom>
          <a:solidFill>
            <a:srgbClr val="92D050"/>
          </a:solidFill>
          <a:ln w="57150">
            <a:solidFill>
              <a:schemeClr val="tx1"/>
            </a:solidFill>
          </a:ln>
        </p:spPr>
        <p:txBody>
          <a:bodyPr wrap="none" rtlCol="0">
            <a:spAutoFit/>
          </a:bodyPr>
          <a:lstStyle/>
          <a:p>
            <a:pPr algn="ctr"/>
            <a:r>
              <a:rPr lang="en-US" sz="2400" dirty="0"/>
              <a:t>The Emphasis of this Talk is on New Tools using</a:t>
            </a:r>
          </a:p>
          <a:p>
            <a:pPr algn="ctr"/>
            <a:r>
              <a:rPr lang="en-US" sz="2400" dirty="0">
                <a:latin typeface="Symbol" pitchFamily="2" charset="2"/>
              </a:rPr>
              <a:t>p</a:t>
            </a:r>
            <a:r>
              <a:rPr lang="en-US" sz="2400" baseline="30000" dirty="0">
                <a:latin typeface="Symbol" pitchFamily="2" charset="2"/>
              </a:rPr>
              <a:t>+/-</a:t>
            </a:r>
            <a:r>
              <a:rPr lang="en-US" sz="2400" dirty="0"/>
              <a:t> &amp; e</a:t>
            </a:r>
            <a:r>
              <a:rPr lang="en-US" sz="2400" baseline="30000" dirty="0">
                <a:latin typeface="Symbol" pitchFamily="2" charset="2"/>
              </a:rPr>
              <a:t>-</a:t>
            </a:r>
            <a:r>
              <a:rPr lang="en-US" sz="2400" dirty="0"/>
              <a:t> Beams and through PWA and Coupled Channels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9685" y="2213868"/>
            <a:ext cx="6046719" cy="3005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0" name="スライド番号プレースホルダー 3"/>
          <p:cNvSpPr>
            <a:spLocks noGrp="1"/>
          </p:cNvSpPr>
          <p:nvPr>
            <p:ph type="sldNum" sz="quarter" idx="12"/>
          </p:nvPr>
        </p:nvSpPr>
        <p:spPr>
          <a:noFill/>
        </p:spPr>
        <p:txBody>
          <a:bodyPr/>
          <a:lstStyle>
            <a:lvl1pPr eaLnBrk="0" hangingPunct="0">
              <a:defRPr kumimoji="1" sz="1500">
                <a:solidFill>
                  <a:schemeClr val="tx1"/>
                </a:solidFill>
                <a:latin typeface="Arial" pitchFamily="34" charset="0"/>
                <a:ea typeface="ＭＳ Ｐゴシック" pitchFamily="50" charset="-128"/>
              </a:defRPr>
            </a:lvl1pPr>
            <a:lvl2pPr marL="557199" indent="-214308" eaLnBrk="0" hangingPunct="0">
              <a:defRPr kumimoji="1" sz="1500">
                <a:solidFill>
                  <a:schemeClr val="tx1"/>
                </a:solidFill>
                <a:latin typeface="Arial" pitchFamily="34" charset="0"/>
                <a:ea typeface="ＭＳ Ｐゴシック" pitchFamily="50" charset="-128"/>
              </a:defRPr>
            </a:lvl2pPr>
            <a:lvl3pPr marL="857228" indent="-171446" eaLnBrk="0" hangingPunct="0">
              <a:defRPr kumimoji="1" sz="1500">
                <a:solidFill>
                  <a:schemeClr val="tx1"/>
                </a:solidFill>
                <a:latin typeface="Arial" pitchFamily="34" charset="0"/>
                <a:ea typeface="ＭＳ Ｐゴシック" pitchFamily="50" charset="-128"/>
              </a:defRPr>
            </a:lvl3pPr>
            <a:lvl4pPr marL="1200120" indent="-171446" eaLnBrk="0" hangingPunct="0">
              <a:defRPr kumimoji="1" sz="1500">
                <a:solidFill>
                  <a:schemeClr val="tx1"/>
                </a:solidFill>
                <a:latin typeface="Arial" pitchFamily="34" charset="0"/>
                <a:ea typeface="ＭＳ Ｐゴシック" pitchFamily="50" charset="-128"/>
              </a:defRPr>
            </a:lvl4pPr>
            <a:lvl5pPr marL="1543012" indent="-171446" eaLnBrk="0" hangingPunct="0">
              <a:defRPr kumimoji="1" sz="1500">
                <a:solidFill>
                  <a:schemeClr val="tx1"/>
                </a:solidFill>
                <a:latin typeface="Arial" pitchFamily="34" charset="0"/>
                <a:ea typeface="ＭＳ Ｐゴシック" pitchFamily="50" charset="-128"/>
              </a:defRPr>
            </a:lvl5pPr>
            <a:lvl6pPr marL="1885903" indent="-171446" eaLnBrk="0" fontAlgn="base" hangingPunct="0">
              <a:spcBef>
                <a:spcPct val="0"/>
              </a:spcBef>
              <a:spcAft>
                <a:spcPct val="0"/>
              </a:spcAft>
              <a:defRPr kumimoji="1" sz="1500">
                <a:solidFill>
                  <a:schemeClr val="tx1"/>
                </a:solidFill>
                <a:latin typeface="Arial" pitchFamily="34" charset="0"/>
                <a:ea typeface="ＭＳ Ｐゴシック" pitchFamily="50" charset="-128"/>
              </a:defRPr>
            </a:lvl6pPr>
            <a:lvl7pPr marL="2228795" indent="-171446" eaLnBrk="0" fontAlgn="base" hangingPunct="0">
              <a:spcBef>
                <a:spcPct val="0"/>
              </a:spcBef>
              <a:spcAft>
                <a:spcPct val="0"/>
              </a:spcAft>
              <a:defRPr kumimoji="1" sz="1500">
                <a:solidFill>
                  <a:schemeClr val="tx1"/>
                </a:solidFill>
                <a:latin typeface="Arial" pitchFamily="34" charset="0"/>
                <a:ea typeface="ＭＳ Ｐゴシック" pitchFamily="50" charset="-128"/>
              </a:defRPr>
            </a:lvl7pPr>
            <a:lvl8pPr marL="2571686" indent="-171446" eaLnBrk="0" fontAlgn="base" hangingPunct="0">
              <a:spcBef>
                <a:spcPct val="0"/>
              </a:spcBef>
              <a:spcAft>
                <a:spcPct val="0"/>
              </a:spcAft>
              <a:defRPr kumimoji="1" sz="1500">
                <a:solidFill>
                  <a:schemeClr val="tx1"/>
                </a:solidFill>
                <a:latin typeface="Arial" pitchFamily="34" charset="0"/>
                <a:ea typeface="ＭＳ Ｐゴシック" pitchFamily="50" charset="-128"/>
              </a:defRPr>
            </a:lvl8pPr>
            <a:lvl9pPr marL="2914577" indent="-171446" eaLnBrk="0" fontAlgn="base" hangingPunct="0">
              <a:spcBef>
                <a:spcPct val="0"/>
              </a:spcBef>
              <a:spcAft>
                <a:spcPct val="0"/>
              </a:spcAft>
              <a:defRPr kumimoji="1" sz="1500">
                <a:solidFill>
                  <a:schemeClr val="tx1"/>
                </a:solidFill>
                <a:latin typeface="Arial" pitchFamily="34" charset="0"/>
                <a:ea typeface="ＭＳ Ｐゴシック" pitchFamily="50" charset="-128"/>
              </a:defRPr>
            </a:lvl9pPr>
          </a:lstStyle>
          <a:p>
            <a:pPr eaLnBrk="1" hangingPunct="1"/>
            <a:fld id="{CB515723-F35E-4AC0-93B7-2750D97D6DC3}" type="slidenum">
              <a:rPr kumimoji="0" lang="en-US" altLang="ja-JP" sz="1050"/>
              <a:pPr eaLnBrk="1" hangingPunct="1"/>
              <a:t>20</a:t>
            </a:fld>
            <a:endParaRPr kumimoji="0" lang="en-US" altLang="ja-JP" sz="1050"/>
          </a:p>
        </p:txBody>
      </p:sp>
      <p:sp>
        <p:nvSpPr>
          <p:cNvPr id="7171" name="Text Box 1"/>
          <p:cNvSpPr txBox="1">
            <a:spLocks noChangeArrowheads="1"/>
          </p:cNvSpPr>
          <p:nvPr/>
        </p:nvSpPr>
        <p:spPr bwMode="auto">
          <a:xfrm>
            <a:off x="1488878" y="841941"/>
            <a:ext cx="6166247" cy="64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1pPr>
            <a:lvl2pPr marL="674688" indent="-260350"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2pPr>
            <a:lvl3pPr marL="1036638" indent="-207963"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3pPr>
            <a:lvl4pPr marL="1450975" indent="-206375"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4pPr>
            <a:lvl5pPr marL="1866900" indent="-207963"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5pPr>
            <a:lvl6pPr marL="23241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6pPr>
            <a:lvl7pPr marL="27813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7pPr>
            <a:lvl8pPr marL="32385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8pPr>
            <a:lvl9pPr marL="36957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9pPr>
          </a:lstStyle>
          <a:p>
            <a:pPr algn="ctr" eaLnBrk="1">
              <a:lnSpc>
                <a:spcPct val="93000"/>
              </a:lnSpc>
              <a:buSzPct val="100000"/>
            </a:pPr>
            <a:r>
              <a:rPr kumimoji="0" lang="en-US" altLang="ja-JP" sz="3300" dirty="0">
                <a:solidFill>
                  <a:srgbClr val="000000"/>
                </a:solidFill>
                <a:ea typeface="Microsoft YaHei" pitchFamily="34" charset="-122"/>
              </a:rPr>
              <a:t>Importance of </a:t>
            </a:r>
            <a:r>
              <a:rPr kumimoji="0" lang="en-US" altLang="ja-JP" sz="3300" i="1" dirty="0">
                <a:solidFill>
                  <a:srgbClr val="000000"/>
                </a:solidFill>
                <a:latin typeface="Symbol" pitchFamily="18" charset="2"/>
                <a:ea typeface="Microsoft YaHei" pitchFamily="34" charset="-122"/>
              </a:rPr>
              <a:t></a:t>
            </a:r>
            <a:r>
              <a:rPr kumimoji="0" lang="en-US" altLang="ja-JP" sz="3300" i="1" dirty="0">
                <a:solidFill>
                  <a:srgbClr val="000000"/>
                </a:solidFill>
                <a:ea typeface="Microsoft YaHei" pitchFamily="34" charset="-122"/>
              </a:rPr>
              <a:t>N </a:t>
            </a:r>
            <a:r>
              <a:rPr kumimoji="0" lang="en-US" altLang="ja-JP" sz="3300" dirty="0">
                <a:solidFill>
                  <a:srgbClr val="000000"/>
                </a:solidFill>
                <a:ea typeface="Microsoft YaHei" pitchFamily="34" charset="-122"/>
              </a:rPr>
              <a:t>Decay</a:t>
            </a:r>
          </a:p>
        </p:txBody>
      </p:sp>
      <p:sp>
        <p:nvSpPr>
          <p:cNvPr id="7173" name="Text Box 4"/>
          <p:cNvSpPr txBox="1">
            <a:spLocks noChangeArrowheads="1"/>
          </p:cNvSpPr>
          <p:nvPr/>
        </p:nvSpPr>
        <p:spPr bwMode="auto">
          <a:xfrm>
            <a:off x="2588418" y="1990625"/>
            <a:ext cx="3706464"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sz="1500" dirty="0"/>
              <a:t>H. </a:t>
            </a:r>
            <a:r>
              <a:rPr lang="en-US" altLang="ja-JP" sz="1500" dirty="0" err="1"/>
              <a:t>Kamano</a:t>
            </a:r>
            <a:r>
              <a:rPr lang="en-US" altLang="ja-JP" sz="1500" dirty="0"/>
              <a:t>, et al. PRC 79 025206 (2009)</a:t>
            </a:r>
          </a:p>
        </p:txBody>
      </p:sp>
      <p:sp>
        <p:nvSpPr>
          <p:cNvPr id="2" name="テキスト ボックス 1"/>
          <p:cNvSpPr txBox="1"/>
          <p:nvPr/>
        </p:nvSpPr>
        <p:spPr>
          <a:xfrm rot="16200000">
            <a:off x="378819" y="3294175"/>
            <a:ext cx="3125215" cy="369332"/>
          </a:xfrm>
          <a:prstGeom prst="rect">
            <a:avLst/>
          </a:prstGeom>
          <a:solidFill>
            <a:schemeClr val="bg1"/>
          </a:solidFill>
        </p:spPr>
        <p:txBody>
          <a:bodyPr wrap="none" rtlCol="0">
            <a:spAutoFit/>
          </a:bodyPr>
          <a:lstStyle/>
          <a:p>
            <a:r>
              <a:rPr lang="en-US" altLang="ja-JP" b="1" dirty="0"/>
              <a:t>Width of N* resonances (MeV)</a:t>
            </a:r>
            <a:endParaRPr lang="ja-JP" altLang="en-US" b="1" dirty="0"/>
          </a:p>
        </p:txBody>
      </p:sp>
      <p:grpSp>
        <p:nvGrpSpPr>
          <p:cNvPr id="14" name="Group 3"/>
          <p:cNvGrpSpPr>
            <a:grpSpLocks/>
          </p:cNvGrpSpPr>
          <p:nvPr/>
        </p:nvGrpSpPr>
        <p:grpSpPr bwMode="auto">
          <a:xfrm>
            <a:off x="-3581400" y="2249682"/>
            <a:ext cx="3200400" cy="2666405"/>
            <a:chOff x="0" y="768"/>
            <a:chExt cx="2688" cy="2986"/>
          </a:xfrm>
        </p:grpSpPr>
        <p:pic>
          <p:nvPicPr>
            <p:cNvPr id="15" name="Picture 12" descr="nwle2gev"/>
            <p:cNvPicPr>
              <a:picLocks noChangeAspect="1" noChangeArrowheads="1"/>
            </p:cNvPicPr>
            <p:nvPr/>
          </p:nvPicPr>
          <p:blipFill>
            <a:blip r:embed="rId4">
              <a:extLst>
                <a:ext uri="{28A0092B-C50C-407E-A947-70E740481C1C}">
                  <a14:useLocalDpi xmlns:a14="http://schemas.microsoft.com/office/drawing/2010/main" val="0"/>
                </a:ext>
              </a:extLst>
            </a:blip>
            <a:srcRect l="3125" t="17166" r="9375" b="14563"/>
            <a:stretch>
              <a:fillRect/>
            </a:stretch>
          </p:blipFill>
          <p:spPr bwMode="auto">
            <a:xfrm>
              <a:off x="0" y="768"/>
              <a:ext cx="2688" cy="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1" descr="dwle2gev"/>
            <p:cNvPicPr>
              <a:picLocks noChangeAspect="1" noChangeArrowheads="1"/>
            </p:cNvPicPr>
            <p:nvPr/>
          </p:nvPicPr>
          <p:blipFill>
            <a:blip r:embed="rId5">
              <a:extLst>
                <a:ext uri="{28A0092B-C50C-407E-A947-70E740481C1C}">
                  <a14:useLocalDpi xmlns:a14="http://schemas.microsoft.com/office/drawing/2010/main" val="0"/>
                </a:ext>
              </a:extLst>
            </a:blip>
            <a:srcRect t="3448" r="5661" b="6897"/>
            <a:stretch>
              <a:fillRect/>
            </a:stretch>
          </p:blipFill>
          <p:spPr bwMode="auto">
            <a:xfrm>
              <a:off x="0" y="2304"/>
              <a:ext cx="2640" cy="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グループ化 6">
            <a:extLst>
              <a:ext uri="{FF2B5EF4-FFF2-40B4-BE49-F238E27FC236}">
                <a16:creationId xmlns:a16="http://schemas.microsoft.com/office/drawing/2014/main" id="{7A760FE8-923F-2B65-1DAD-9A7D3DD63A51}"/>
              </a:ext>
            </a:extLst>
          </p:cNvPr>
          <p:cNvGrpSpPr/>
          <p:nvPr/>
        </p:nvGrpSpPr>
        <p:grpSpPr>
          <a:xfrm>
            <a:off x="2620472" y="7525243"/>
            <a:ext cx="5159142" cy="1028207"/>
            <a:chOff x="2626050" y="4548187"/>
            <a:chExt cx="5159142" cy="1028207"/>
          </a:xfrm>
        </p:grpSpPr>
        <p:sp>
          <p:nvSpPr>
            <p:cNvPr id="12" name="テキスト ボックス 11"/>
            <p:cNvSpPr txBox="1"/>
            <p:nvPr/>
          </p:nvSpPr>
          <p:spPr>
            <a:xfrm rot="2373010">
              <a:off x="2906593" y="4627685"/>
              <a:ext cx="1094266" cy="246221"/>
            </a:xfrm>
            <a:prstGeom prst="rect">
              <a:avLst/>
            </a:prstGeom>
            <a:noFill/>
          </p:spPr>
          <p:txBody>
            <a:bodyPr wrap="square" rtlCol="0">
              <a:spAutoFit/>
            </a:bodyPr>
            <a:lstStyle/>
            <a:p>
              <a:r>
                <a:rPr lang="en-US" altLang="ja-JP" sz="1000" dirty="0">
                  <a:solidFill>
                    <a:srgbClr val="FF0000"/>
                  </a:solidFill>
                </a:rPr>
                <a:t>N(1710)***</a:t>
              </a:r>
              <a:endParaRPr lang="ja-JP" altLang="en-US" sz="1000" dirty="0">
                <a:solidFill>
                  <a:srgbClr val="FF0000"/>
                </a:solidFill>
              </a:endParaRPr>
            </a:p>
          </p:txBody>
        </p:sp>
        <p:sp>
          <p:nvSpPr>
            <p:cNvPr id="23" name="テキスト ボックス 22"/>
            <p:cNvSpPr txBox="1"/>
            <p:nvPr/>
          </p:nvSpPr>
          <p:spPr>
            <a:xfrm rot="2425704">
              <a:off x="5270235" y="4564301"/>
              <a:ext cx="859531" cy="246221"/>
            </a:xfrm>
            <a:prstGeom prst="rect">
              <a:avLst/>
            </a:prstGeom>
            <a:noFill/>
          </p:spPr>
          <p:txBody>
            <a:bodyPr wrap="none" rtlCol="0">
              <a:spAutoFit/>
            </a:bodyPr>
            <a:lstStyle/>
            <a:p>
              <a:r>
                <a:rPr lang="en-US" altLang="ja-JP" sz="1000" dirty="0">
                  <a:solidFill>
                    <a:schemeClr val="accent2"/>
                  </a:solidFill>
                  <a:latin typeface="Symbol" panose="05050102010706020507" pitchFamily="18" charset="2"/>
                </a:rPr>
                <a:t>D</a:t>
              </a:r>
              <a:r>
                <a:rPr lang="en-US" altLang="ja-JP" sz="1000" dirty="0">
                  <a:solidFill>
                    <a:schemeClr val="accent2"/>
                  </a:solidFill>
                </a:rPr>
                <a:t>(1232)****</a:t>
              </a:r>
              <a:endParaRPr lang="ja-JP" altLang="en-US" sz="1000" dirty="0">
                <a:solidFill>
                  <a:schemeClr val="accent2"/>
                </a:solidFill>
              </a:endParaRPr>
            </a:p>
          </p:txBody>
        </p:sp>
        <p:sp>
          <p:nvSpPr>
            <p:cNvPr id="24" name="テキスト ボックス 23"/>
            <p:cNvSpPr txBox="1"/>
            <p:nvPr/>
          </p:nvSpPr>
          <p:spPr>
            <a:xfrm rot="2425704">
              <a:off x="5618182" y="4548187"/>
              <a:ext cx="795411" cy="246221"/>
            </a:xfrm>
            <a:prstGeom prst="rect">
              <a:avLst/>
            </a:prstGeom>
            <a:noFill/>
          </p:spPr>
          <p:txBody>
            <a:bodyPr wrap="none" rtlCol="0">
              <a:spAutoFit/>
            </a:bodyPr>
            <a:lstStyle/>
            <a:p>
              <a:r>
                <a:rPr lang="en-US" altLang="ja-JP" sz="1000" dirty="0">
                  <a:solidFill>
                    <a:srgbClr val="FF0000"/>
                  </a:solidFill>
                  <a:latin typeface="Symbol" panose="05050102010706020507" pitchFamily="18" charset="2"/>
                </a:rPr>
                <a:t>D</a:t>
              </a:r>
              <a:r>
                <a:rPr lang="en-US" altLang="ja-JP" sz="1000" dirty="0">
                  <a:solidFill>
                    <a:srgbClr val="FF0000"/>
                  </a:solidFill>
                </a:rPr>
                <a:t>(1600)***</a:t>
              </a:r>
              <a:endParaRPr lang="ja-JP" altLang="en-US" sz="1000" dirty="0">
                <a:solidFill>
                  <a:srgbClr val="FF0000"/>
                </a:solidFill>
              </a:endParaRPr>
            </a:p>
          </p:txBody>
        </p:sp>
        <p:grpSp>
          <p:nvGrpSpPr>
            <p:cNvPr id="5" name="グループ化 4">
              <a:extLst>
                <a:ext uri="{FF2B5EF4-FFF2-40B4-BE49-F238E27FC236}">
                  <a16:creationId xmlns:a16="http://schemas.microsoft.com/office/drawing/2014/main" id="{15951390-7BDE-47AD-BC8E-AB2274C777F1}"/>
                </a:ext>
              </a:extLst>
            </p:cNvPr>
            <p:cNvGrpSpPr/>
            <p:nvPr/>
          </p:nvGrpSpPr>
          <p:grpSpPr>
            <a:xfrm>
              <a:off x="2626050" y="4552950"/>
              <a:ext cx="5159142" cy="1023444"/>
              <a:chOff x="2626050" y="4564301"/>
              <a:chExt cx="5159142" cy="1023444"/>
            </a:xfrm>
          </p:grpSpPr>
          <p:sp>
            <p:nvSpPr>
              <p:cNvPr id="4" name="テキスト ボックス 3"/>
              <p:cNvSpPr txBox="1"/>
              <p:nvPr/>
            </p:nvSpPr>
            <p:spPr>
              <a:xfrm rot="2246070">
                <a:off x="2626050" y="4640725"/>
                <a:ext cx="1124376" cy="246221"/>
              </a:xfrm>
              <a:prstGeom prst="rect">
                <a:avLst/>
              </a:prstGeom>
              <a:noFill/>
            </p:spPr>
            <p:txBody>
              <a:bodyPr wrap="square" rtlCol="0">
                <a:spAutoFit/>
              </a:bodyPr>
              <a:lstStyle/>
              <a:p>
                <a:r>
                  <a:rPr lang="en-US" altLang="ja-JP" sz="1000" dirty="0">
                    <a:solidFill>
                      <a:schemeClr val="accent2"/>
                    </a:solidFill>
                  </a:rPr>
                  <a:t>N(1440)****</a:t>
                </a:r>
                <a:endParaRPr lang="ja-JP" altLang="en-US" sz="1000" dirty="0">
                  <a:solidFill>
                    <a:schemeClr val="accent2"/>
                  </a:solidFill>
                </a:endParaRPr>
              </a:p>
            </p:txBody>
          </p:sp>
          <p:sp>
            <p:nvSpPr>
              <p:cNvPr id="25" name="テキスト ボックス 24"/>
              <p:cNvSpPr txBox="1"/>
              <p:nvPr/>
            </p:nvSpPr>
            <p:spPr>
              <a:xfrm rot="2425704">
                <a:off x="5833636" y="4564301"/>
                <a:ext cx="859531" cy="246221"/>
              </a:xfrm>
              <a:prstGeom prst="rect">
                <a:avLst/>
              </a:prstGeom>
              <a:noFill/>
            </p:spPr>
            <p:txBody>
              <a:bodyPr wrap="none" rtlCol="0">
                <a:spAutoFit/>
              </a:bodyPr>
              <a:lstStyle/>
              <a:p>
                <a:r>
                  <a:rPr lang="en-US" altLang="ja-JP" sz="1000" dirty="0">
                    <a:solidFill>
                      <a:schemeClr val="accent2"/>
                    </a:solidFill>
                    <a:latin typeface="Symbol" panose="05050102010706020507" pitchFamily="18" charset="2"/>
                  </a:rPr>
                  <a:t>D</a:t>
                </a:r>
                <a:r>
                  <a:rPr lang="en-US" altLang="ja-JP" sz="1000" dirty="0">
                    <a:solidFill>
                      <a:schemeClr val="accent2"/>
                    </a:solidFill>
                  </a:rPr>
                  <a:t>(1905)****</a:t>
                </a:r>
                <a:endParaRPr lang="ja-JP" altLang="en-US" sz="1000" dirty="0">
                  <a:solidFill>
                    <a:schemeClr val="accent2"/>
                  </a:solidFill>
                </a:endParaRPr>
              </a:p>
            </p:txBody>
          </p:sp>
          <p:grpSp>
            <p:nvGrpSpPr>
              <p:cNvPr id="3" name="グループ化 2">
                <a:extLst>
                  <a:ext uri="{FF2B5EF4-FFF2-40B4-BE49-F238E27FC236}">
                    <a16:creationId xmlns:a16="http://schemas.microsoft.com/office/drawing/2014/main" id="{0F83EB27-B4BE-3710-80F1-CEAF5D4CD6AC}"/>
                  </a:ext>
                </a:extLst>
              </p:cNvPr>
              <p:cNvGrpSpPr/>
              <p:nvPr/>
            </p:nvGrpSpPr>
            <p:grpSpPr>
              <a:xfrm>
                <a:off x="3228434" y="4583115"/>
                <a:ext cx="4556758" cy="1004630"/>
                <a:chOff x="3228434" y="4583115"/>
                <a:chExt cx="4556758" cy="1004630"/>
              </a:xfrm>
            </p:grpSpPr>
            <p:sp>
              <p:nvSpPr>
                <p:cNvPr id="13" name="テキスト ボックス 12"/>
                <p:cNvSpPr txBox="1"/>
                <p:nvPr/>
              </p:nvSpPr>
              <p:spPr>
                <a:xfrm rot="2414063">
                  <a:off x="3228434" y="4673065"/>
                  <a:ext cx="1079372" cy="246221"/>
                </a:xfrm>
                <a:prstGeom prst="rect">
                  <a:avLst/>
                </a:prstGeom>
                <a:noFill/>
              </p:spPr>
              <p:txBody>
                <a:bodyPr wrap="square" rtlCol="0">
                  <a:spAutoFit/>
                </a:bodyPr>
                <a:lstStyle/>
                <a:p>
                  <a:r>
                    <a:rPr lang="en-US" altLang="ja-JP" sz="1000" dirty="0">
                      <a:solidFill>
                        <a:schemeClr val="accent2"/>
                      </a:solidFill>
                    </a:rPr>
                    <a:t>N(1720)****</a:t>
                  </a:r>
                  <a:endParaRPr lang="ja-JP" altLang="en-US" sz="1000" dirty="0">
                    <a:solidFill>
                      <a:schemeClr val="accent2"/>
                    </a:solidFill>
                  </a:endParaRPr>
                </a:p>
              </p:txBody>
            </p:sp>
            <p:sp>
              <p:nvSpPr>
                <p:cNvPr id="17" name="テキスト ボックス 16"/>
                <p:cNvSpPr txBox="1"/>
                <p:nvPr/>
              </p:nvSpPr>
              <p:spPr>
                <a:xfrm rot="2425704">
                  <a:off x="3509741" y="4595503"/>
                  <a:ext cx="864339" cy="246221"/>
                </a:xfrm>
                <a:prstGeom prst="rect">
                  <a:avLst/>
                </a:prstGeom>
                <a:noFill/>
              </p:spPr>
              <p:txBody>
                <a:bodyPr wrap="none" rtlCol="0">
                  <a:spAutoFit/>
                </a:bodyPr>
                <a:lstStyle/>
                <a:p>
                  <a:r>
                    <a:rPr lang="en-US" altLang="ja-JP" sz="1000" dirty="0">
                      <a:solidFill>
                        <a:schemeClr val="accent2"/>
                      </a:solidFill>
                    </a:rPr>
                    <a:t>N(1680)****</a:t>
                  </a:r>
                  <a:endParaRPr lang="ja-JP" altLang="en-US" sz="1000" dirty="0">
                    <a:solidFill>
                      <a:schemeClr val="accent2"/>
                    </a:solidFill>
                  </a:endParaRPr>
                </a:p>
              </p:txBody>
            </p:sp>
            <p:sp>
              <p:nvSpPr>
                <p:cNvPr id="18" name="テキスト ボックス 17"/>
                <p:cNvSpPr txBox="1"/>
                <p:nvPr/>
              </p:nvSpPr>
              <p:spPr>
                <a:xfrm rot="2425704">
                  <a:off x="3814541" y="4595503"/>
                  <a:ext cx="864339" cy="246221"/>
                </a:xfrm>
                <a:prstGeom prst="rect">
                  <a:avLst/>
                </a:prstGeom>
                <a:noFill/>
              </p:spPr>
              <p:txBody>
                <a:bodyPr wrap="none" rtlCol="0">
                  <a:spAutoFit/>
                </a:bodyPr>
                <a:lstStyle/>
                <a:p>
                  <a:r>
                    <a:rPr lang="en-US" altLang="ja-JP" sz="1000" dirty="0">
                      <a:solidFill>
                        <a:schemeClr val="accent2"/>
                      </a:solidFill>
                    </a:rPr>
                    <a:t>N(1535)****</a:t>
                  </a:r>
                  <a:endParaRPr lang="ja-JP" altLang="en-US" sz="1000" dirty="0">
                    <a:solidFill>
                      <a:schemeClr val="accent2"/>
                    </a:solidFill>
                  </a:endParaRPr>
                </a:p>
              </p:txBody>
            </p:sp>
            <p:sp>
              <p:nvSpPr>
                <p:cNvPr id="19" name="テキスト ボックス 18"/>
                <p:cNvSpPr txBox="1"/>
                <p:nvPr/>
              </p:nvSpPr>
              <p:spPr>
                <a:xfrm rot="2425704">
                  <a:off x="4119341" y="4595503"/>
                  <a:ext cx="864339" cy="246221"/>
                </a:xfrm>
                <a:prstGeom prst="rect">
                  <a:avLst/>
                </a:prstGeom>
                <a:noFill/>
              </p:spPr>
              <p:txBody>
                <a:bodyPr wrap="none" rtlCol="0">
                  <a:spAutoFit/>
                </a:bodyPr>
                <a:lstStyle/>
                <a:p>
                  <a:r>
                    <a:rPr lang="en-US" altLang="ja-JP" sz="1000" dirty="0">
                      <a:solidFill>
                        <a:schemeClr val="accent2"/>
                      </a:solidFill>
                    </a:rPr>
                    <a:t>N(1650)****</a:t>
                  </a:r>
                  <a:endParaRPr lang="ja-JP" altLang="en-US" sz="1000" dirty="0">
                    <a:solidFill>
                      <a:schemeClr val="accent2"/>
                    </a:solidFill>
                  </a:endParaRPr>
                </a:p>
              </p:txBody>
            </p:sp>
            <p:sp>
              <p:nvSpPr>
                <p:cNvPr id="20" name="テキスト ボックス 19"/>
                <p:cNvSpPr txBox="1"/>
                <p:nvPr/>
              </p:nvSpPr>
              <p:spPr>
                <a:xfrm rot="2425704">
                  <a:off x="4425138" y="4583115"/>
                  <a:ext cx="864339" cy="246221"/>
                </a:xfrm>
                <a:prstGeom prst="rect">
                  <a:avLst/>
                </a:prstGeom>
                <a:noFill/>
              </p:spPr>
              <p:txBody>
                <a:bodyPr wrap="none" rtlCol="0">
                  <a:spAutoFit/>
                </a:bodyPr>
                <a:lstStyle/>
                <a:p>
                  <a:r>
                    <a:rPr lang="en-US" altLang="ja-JP" sz="1000" dirty="0">
                      <a:solidFill>
                        <a:schemeClr val="accent2"/>
                      </a:solidFill>
                    </a:rPr>
                    <a:t>N(1520)****</a:t>
                  </a:r>
                  <a:endParaRPr lang="ja-JP" altLang="en-US" sz="1000" dirty="0">
                    <a:solidFill>
                      <a:schemeClr val="accent2"/>
                    </a:solidFill>
                  </a:endParaRPr>
                </a:p>
              </p:txBody>
            </p:sp>
            <p:sp>
              <p:nvSpPr>
                <p:cNvPr id="21" name="テキスト ボックス 20"/>
                <p:cNvSpPr txBox="1"/>
                <p:nvPr/>
              </p:nvSpPr>
              <p:spPr>
                <a:xfrm rot="2425704">
                  <a:off x="4769922" y="4595503"/>
                  <a:ext cx="864339" cy="246221"/>
                </a:xfrm>
                <a:prstGeom prst="rect">
                  <a:avLst/>
                </a:prstGeom>
                <a:noFill/>
              </p:spPr>
              <p:txBody>
                <a:bodyPr wrap="none" rtlCol="0">
                  <a:spAutoFit/>
                </a:bodyPr>
                <a:lstStyle/>
                <a:p>
                  <a:r>
                    <a:rPr lang="en-US" altLang="ja-JP" sz="1000" dirty="0">
                      <a:solidFill>
                        <a:schemeClr val="accent2"/>
                      </a:solidFill>
                    </a:rPr>
                    <a:t>N(1675)****</a:t>
                  </a:r>
                  <a:endParaRPr lang="ja-JP" altLang="en-US" sz="1000" dirty="0">
                    <a:solidFill>
                      <a:schemeClr val="accent2"/>
                    </a:solidFill>
                  </a:endParaRPr>
                </a:p>
              </p:txBody>
            </p:sp>
            <p:sp>
              <p:nvSpPr>
                <p:cNvPr id="22" name="テキスト ボックス 21"/>
                <p:cNvSpPr txBox="1"/>
                <p:nvPr/>
              </p:nvSpPr>
              <p:spPr>
                <a:xfrm rot="2425704">
                  <a:off x="4963548" y="5338184"/>
                  <a:ext cx="681597" cy="246221"/>
                </a:xfrm>
                <a:prstGeom prst="rect">
                  <a:avLst/>
                </a:prstGeom>
                <a:noFill/>
              </p:spPr>
              <p:txBody>
                <a:bodyPr wrap="none" rtlCol="0">
                  <a:spAutoFit/>
                </a:bodyPr>
                <a:lstStyle/>
                <a:p>
                  <a:r>
                    <a:rPr lang="en-US" altLang="ja-JP" sz="1000" dirty="0">
                      <a:solidFill>
                        <a:srgbClr val="FF0000"/>
                      </a:solidFill>
                      <a:latin typeface="Symbol" panose="05050102010706020507" pitchFamily="18" charset="2"/>
                    </a:rPr>
                    <a:t>D</a:t>
                  </a:r>
                  <a:r>
                    <a:rPr lang="en-US" altLang="ja-JP" sz="1000" dirty="0">
                      <a:solidFill>
                        <a:srgbClr val="FF0000"/>
                      </a:solidFill>
                    </a:rPr>
                    <a:t>(1750)*</a:t>
                  </a:r>
                  <a:endParaRPr lang="ja-JP" altLang="en-US" sz="1000" dirty="0">
                    <a:solidFill>
                      <a:srgbClr val="FF0000"/>
                    </a:solidFill>
                  </a:endParaRPr>
                </a:p>
              </p:txBody>
            </p:sp>
            <p:sp>
              <p:nvSpPr>
                <p:cNvPr id="26" name="テキスト ボックス 25"/>
                <p:cNvSpPr txBox="1"/>
                <p:nvPr/>
              </p:nvSpPr>
              <p:spPr>
                <a:xfrm rot="2425704">
                  <a:off x="6038830" y="5341524"/>
                  <a:ext cx="859531" cy="246221"/>
                </a:xfrm>
                <a:prstGeom prst="rect">
                  <a:avLst/>
                </a:prstGeom>
                <a:noFill/>
              </p:spPr>
              <p:txBody>
                <a:bodyPr wrap="none" rtlCol="0">
                  <a:spAutoFit/>
                </a:bodyPr>
                <a:lstStyle/>
                <a:p>
                  <a:r>
                    <a:rPr lang="en-US" altLang="ja-JP" sz="1000" dirty="0">
                      <a:solidFill>
                        <a:schemeClr val="accent2"/>
                      </a:solidFill>
                      <a:latin typeface="Symbol" panose="05050102010706020507" pitchFamily="18" charset="2"/>
                    </a:rPr>
                    <a:t>D</a:t>
                  </a:r>
                  <a:r>
                    <a:rPr lang="en-US" altLang="ja-JP" sz="1000" dirty="0">
                      <a:solidFill>
                        <a:schemeClr val="accent2"/>
                      </a:solidFill>
                    </a:rPr>
                    <a:t>(1950)****</a:t>
                  </a:r>
                  <a:endParaRPr lang="ja-JP" altLang="en-US" sz="1000" dirty="0">
                    <a:solidFill>
                      <a:schemeClr val="accent2"/>
                    </a:solidFill>
                  </a:endParaRPr>
                </a:p>
              </p:txBody>
            </p:sp>
            <p:sp>
              <p:nvSpPr>
                <p:cNvPr id="27" name="テキスト ボックス 26"/>
                <p:cNvSpPr txBox="1"/>
                <p:nvPr/>
              </p:nvSpPr>
              <p:spPr>
                <a:xfrm rot="2425704">
                  <a:off x="6343630" y="5341524"/>
                  <a:ext cx="859531" cy="246221"/>
                </a:xfrm>
                <a:prstGeom prst="rect">
                  <a:avLst/>
                </a:prstGeom>
                <a:noFill/>
              </p:spPr>
              <p:txBody>
                <a:bodyPr wrap="none" rtlCol="0">
                  <a:spAutoFit/>
                </a:bodyPr>
                <a:lstStyle/>
                <a:p>
                  <a:r>
                    <a:rPr lang="en-US" altLang="ja-JP" sz="1000" dirty="0">
                      <a:solidFill>
                        <a:schemeClr val="accent2"/>
                      </a:solidFill>
                      <a:latin typeface="Symbol" panose="05050102010706020507" pitchFamily="18" charset="2"/>
                    </a:rPr>
                    <a:t>D</a:t>
                  </a:r>
                  <a:r>
                    <a:rPr lang="en-US" altLang="ja-JP" sz="1000" dirty="0">
                      <a:solidFill>
                        <a:schemeClr val="accent2"/>
                      </a:solidFill>
                    </a:rPr>
                    <a:t>(1620)****</a:t>
                  </a:r>
                  <a:endParaRPr lang="ja-JP" altLang="en-US" sz="1000" dirty="0">
                    <a:solidFill>
                      <a:schemeClr val="accent2"/>
                    </a:solidFill>
                  </a:endParaRPr>
                </a:p>
              </p:txBody>
            </p:sp>
            <p:sp>
              <p:nvSpPr>
                <p:cNvPr id="28" name="テキスト ボックス 27"/>
                <p:cNvSpPr txBox="1"/>
                <p:nvPr/>
              </p:nvSpPr>
              <p:spPr>
                <a:xfrm rot="2425704">
                  <a:off x="6648431" y="5336711"/>
                  <a:ext cx="859531" cy="246221"/>
                </a:xfrm>
                <a:prstGeom prst="rect">
                  <a:avLst/>
                </a:prstGeom>
                <a:noFill/>
              </p:spPr>
              <p:txBody>
                <a:bodyPr wrap="none" rtlCol="0">
                  <a:spAutoFit/>
                </a:bodyPr>
                <a:lstStyle/>
                <a:p>
                  <a:r>
                    <a:rPr lang="en-US" altLang="ja-JP" sz="1000" dirty="0">
                      <a:solidFill>
                        <a:schemeClr val="accent2"/>
                      </a:solidFill>
                      <a:latin typeface="Symbol" panose="05050102010706020507" pitchFamily="18" charset="2"/>
                    </a:rPr>
                    <a:t>D</a:t>
                  </a:r>
                  <a:r>
                    <a:rPr lang="en-US" altLang="ja-JP" sz="1000" dirty="0">
                      <a:solidFill>
                        <a:schemeClr val="accent2"/>
                      </a:solidFill>
                    </a:rPr>
                    <a:t>(1700)****</a:t>
                  </a:r>
                  <a:endParaRPr lang="ja-JP" altLang="en-US" sz="1000" dirty="0">
                    <a:solidFill>
                      <a:schemeClr val="accent2"/>
                    </a:solidFill>
                  </a:endParaRPr>
                </a:p>
              </p:txBody>
            </p:sp>
            <p:sp>
              <p:nvSpPr>
                <p:cNvPr id="29" name="テキスト ボックス 28"/>
                <p:cNvSpPr txBox="1"/>
                <p:nvPr/>
              </p:nvSpPr>
              <p:spPr>
                <a:xfrm rot="2425704">
                  <a:off x="6989781" y="5336712"/>
                  <a:ext cx="795411" cy="246221"/>
                </a:xfrm>
                <a:prstGeom prst="rect">
                  <a:avLst/>
                </a:prstGeom>
                <a:noFill/>
              </p:spPr>
              <p:txBody>
                <a:bodyPr wrap="none" rtlCol="0">
                  <a:spAutoFit/>
                </a:bodyPr>
                <a:lstStyle/>
                <a:p>
                  <a:r>
                    <a:rPr lang="en-US" altLang="ja-JP" sz="1000" dirty="0">
                      <a:solidFill>
                        <a:srgbClr val="FF0000"/>
                      </a:solidFill>
                      <a:latin typeface="Symbol" panose="05050102010706020507" pitchFamily="18" charset="2"/>
                    </a:rPr>
                    <a:t>D</a:t>
                  </a:r>
                  <a:r>
                    <a:rPr lang="en-US" altLang="ja-JP" sz="1000" dirty="0">
                      <a:solidFill>
                        <a:srgbClr val="FF0000"/>
                      </a:solidFill>
                    </a:rPr>
                    <a:t>(1930)***</a:t>
                  </a:r>
                  <a:endParaRPr lang="ja-JP" altLang="en-US" sz="1000" dirty="0">
                    <a:solidFill>
                      <a:srgbClr val="FF0000"/>
                    </a:solidFill>
                  </a:endParaRPr>
                </a:p>
              </p:txBody>
            </p:sp>
          </p:grpSp>
        </p:grpSp>
      </p:grpSp>
      <p:sp>
        <p:nvSpPr>
          <p:cNvPr id="30" name="テキスト ボックス 29">
            <a:extLst>
              <a:ext uri="{FF2B5EF4-FFF2-40B4-BE49-F238E27FC236}">
                <a16:creationId xmlns:a16="http://schemas.microsoft.com/office/drawing/2014/main" id="{D9938585-7C8D-98C6-463E-C645E27E912C}"/>
              </a:ext>
            </a:extLst>
          </p:cNvPr>
          <p:cNvSpPr txBox="1"/>
          <p:nvPr/>
        </p:nvSpPr>
        <p:spPr>
          <a:xfrm>
            <a:off x="1918435" y="1507126"/>
            <a:ext cx="5634876" cy="300082"/>
          </a:xfrm>
          <a:prstGeom prst="rect">
            <a:avLst/>
          </a:prstGeom>
          <a:solidFill>
            <a:srgbClr val="FFFF00"/>
          </a:solidFill>
          <a:ln>
            <a:solidFill>
              <a:schemeClr val="tx1"/>
            </a:solidFill>
          </a:ln>
        </p:spPr>
        <p:txBody>
          <a:bodyPr wrap="none" rtlCol="0">
            <a:spAutoFit/>
          </a:bodyPr>
          <a:lstStyle/>
          <a:p>
            <a:pPr defTabSz="685800" fontAlgn="auto">
              <a:spcBef>
                <a:spcPts val="0"/>
              </a:spcBef>
              <a:spcAft>
                <a:spcPts val="0"/>
              </a:spcAft>
            </a:pPr>
            <a:r>
              <a:rPr lang="en-US" altLang="ja-JP" sz="1350" dirty="0">
                <a:solidFill>
                  <a:srgbClr val="000000"/>
                </a:solidFill>
                <a:latin typeface="Arial"/>
                <a:ea typeface="ＭＳ Ｐゴシック"/>
              </a:rPr>
              <a:t>There are many N* and </a:t>
            </a:r>
            <a:r>
              <a:rPr lang="en-US" altLang="ja-JP" sz="1350" dirty="0">
                <a:solidFill>
                  <a:srgbClr val="000000"/>
                </a:solidFill>
                <a:latin typeface="Symbol" panose="05050102010706020507" pitchFamily="18" charset="2"/>
                <a:ea typeface="ＭＳ Ｐゴシック"/>
              </a:rPr>
              <a:t>D</a:t>
            </a:r>
            <a:r>
              <a:rPr lang="en-US" altLang="ja-JP" sz="1350" dirty="0">
                <a:solidFill>
                  <a:srgbClr val="000000"/>
                </a:solidFill>
                <a:latin typeface="Arial"/>
                <a:ea typeface="ＭＳ Ｐゴシック"/>
              </a:rPr>
              <a:t>* resonances which couple to </a:t>
            </a:r>
            <a:r>
              <a:rPr lang="en-US" altLang="ja-JP" sz="1350" dirty="0" err="1">
                <a:solidFill>
                  <a:srgbClr val="000000"/>
                </a:solidFill>
                <a:latin typeface="Symbol" panose="05050102010706020507" pitchFamily="18" charset="2"/>
                <a:ea typeface="ＭＳ Ｐゴシック"/>
              </a:rPr>
              <a:t>pp</a:t>
            </a:r>
            <a:r>
              <a:rPr lang="en-US" altLang="ja-JP" sz="1350" dirty="0" err="1">
                <a:solidFill>
                  <a:srgbClr val="000000"/>
                </a:solidFill>
                <a:latin typeface="Arial"/>
                <a:ea typeface="ＭＳ Ｐゴシック"/>
              </a:rPr>
              <a:t>N</a:t>
            </a:r>
            <a:r>
              <a:rPr lang="en-US" altLang="ja-JP" sz="1350" dirty="0">
                <a:solidFill>
                  <a:srgbClr val="000000"/>
                </a:solidFill>
                <a:latin typeface="Arial"/>
                <a:ea typeface="ＭＳ Ｐゴシック"/>
              </a:rPr>
              <a:t> dominantly</a:t>
            </a:r>
            <a:endParaRPr lang="ja-JP" altLang="en-US" sz="1350" dirty="0">
              <a:solidFill>
                <a:srgbClr val="000000"/>
              </a:solidFill>
              <a:latin typeface="Arial"/>
              <a:ea typeface="ＭＳ Ｐゴシック"/>
            </a:endParaRPr>
          </a:p>
        </p:txBody>
      </p:sp>
      <p:sp>
        <p:nvSpPr>
          <p:cNvPr id="8" name="Footer Placeholder 2">
            <a:extLst>
              <a:ext uri="{FF2B5EF4-FFF2-40B4-BE49-F238E27FC236}">
                <a16:creationId xmlns:a16="http://schemas.microsoft.com/office/drawing/2014/main" id="{296B3C93-45EF-E636-412F-409820227FC6}"/>
              </a:ext>
            </a:extLst>
          </p:cNvPr>
          <p:cNvSpPr>
            <a:spLocks noGrp="1"/>
          </p:cNvSpPr>
          <p:nvPr>
            <p:ph type="ftr" sz="quarter" idx="11"/>
          </p:nvPr>
        </p:nvSpPr>
        <p:spPr>
          <a:xfrm>
            <a:off x="0" y="6470650"/>
            <a:ext cx="6553200" cy="365125"/>
          </a:xfrm>
        </p:spPr>
        <p:txBody>
          <a:bodyPr/>
          <a:lstStyle/>
          <a:p>
            <a:pPr>
              <a:defRPr/>
            </a:pPr>
            <a:r>
              <a:rPr lang="en-US" dirty="0"/>
              <a:t>SQCD VI    |     (Nanjing University)   |    May 15, 2024      |    P.L. Cole</a:t>
            </a:r>
          </a:p>
        </p:txBody>
      </p:sp>
    </p:spTree>
    <p:extLst>
      <p:ext uri="{BB962C8B-B14F-4D97-AF65-F5344CB8AC3E}">
        <p14:creationId xmlns:p14="http://schemas.microsoft.com/office/powerpoint/2010/main" val="13443813"/>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2"/>
          </p:nvPr>
        </p:nvSpPr>
        <p:spPr>
          <a:xfrm>
            <a:off x="7652181" y="5682503"/>
            <a:ext cx="1508853" cy="273844"/>
          </a:xfrm>
          <a:noFill/>
        </p:spPr>
        <p:txBody>
          <a:bodyPr/>
          <a:lstStyle>
            <a:lvl1pPr eaLnBrk="0" hangingPunct="0">
              <a:defRPr kumimoji="1" sz="1500">
                <a:solidFill>
                  <a:schemeClr val="tx1"/>
                </a:solidFill>
                <a:latin typeface="Arial" pitchFamily="34" charset="0"/>
                <a:ea typeface="ＭＳ Ｐゴシック" pitchFamily="50" charset="-128"/>
              </a:defRPr>
            </a:lvl1pPr>
            <a:lvl2pPr marL="557185" indent="-214303" eaLnBrk="0" hangingPunct="0">
              <a:defRPr kumimoji="1" sz="1500">
                <a:solidFill>
                  <a:schemeClr val="tx1"/>
                </a:solidFill>
                <a:latin typeface="Arial" pitchFamily="34" charset="0"/>
                <a:ea typeface="ＭＳ Ｐゴシック" pitchFamily="50" charset="-128"/>
              </a:defRPr>
            </a:lvl2pPr>
            <a:lvl3pPr marL="857207" indent="-171442" eaLnBrk="0" hangingPunct="0">
              <a:defRPr kumimoji="1" sz="1500">
                <a:solidFill>
                  <a:schemeClr val="tx1"/>
                </a:solidFill>
                <a:latin typeface="Arial" pitchFamily="34" charset="0"/>
                <a:ea typeface="ＭＳ Ｐゴシック" pitchFamily="50" charset="-128"/>
              </a:defRPr>
            </a:lvl3pPr>
            <a:lvl4pPr marL="1200090" indent="-171442" eaLnBrk="0" hangingPunct="0">
              <a:defRPr kumimoji="1" sz="1500">
                <a:solidFill>
                  <a:schemeClr val="tx1"/>
                </a:solidFill>
                <a:latin typeface="Arial" pitchFamily="34" charset="0"/>
                <a:ea typeface="ＭＳ Ｐゴシック" pitchFamily="50" charset="-128"/>
              </a:defRPr>
            </a:lvl4pPr>
            <a:lvl5pPr marL="1542974" indent="-171442" eaLnBrk="0" hangingPunct="0">
              <a:defRPr kumimoji="1" sz="1500">
                <a:solidFill>
                  <a:schemeClr val="tx1"/>
                </a:solidFill>
                <a:latin typeface="Arial" pitchFamily="34" charset="0"/>
                <a:ea typeface="ＭＳ Ｐゴシック" pitchFamily="50" charset="-128"/>
              </a:defRPr>
            </a:lvl5pPr>
            <a:lvl6pPr marL="1885856" indent="-171442" eaLnBrk="0" fontAlgn="base" hangingPunct="0">
              <a:spcBef>
                <a:spcPct val="0"/>
              </a:spcBef>
              <a:spcAft>
                <a:spcPct val="0"/>
              </a:spcAft>
              <a:defRPr kumimoji="1" sz="1500">
                <a:solidFill>
                  <a:schemeClr val="tx1"/>
                </a:solidFill>
                <a:latin typeface="Arial" pitchFamily="34" charset="0"/>
                <a:ea typeface="ＭＳ Ｐゴシック" pitchFamily="50" charset="-128"/>
              </a:defRPr>
            </a:lvl6pPr>
            <a:lvl7pPr marL="2228739" indent="-171442" eaLnBrk="0" fontAlgn="base" hangingPunct="0">
              <a:spcBef>
                <a:spcPct val="0"/>
              </a:spcBef>
              <a:spcAft>
                <a:spcPct val="0"/>
              </a:spcAft>
              <a:defRPr kumimoji="1" sz="1500">
                <a:solidFill>
                  <a:schemeClr val="tx1"/>
                </a:solidFill>
                <a:latin typeface="Arial" pitchFamily="34" charset="0"/>
                <a:ea typeface="ＭＳ Ｐゴシック" pitchFamily="50" charset="-128"/>
              </a:defRPr>
            </a:lvl7pPr>
            <a:lvl8pPr marL="2571622" indent="-171442" eaLnBrk="0" fontAlgn="base" hangingPunct="0">
              <a:spcBef>
                <a:spcPct val="0"/>
              </a:spcBef>
              <a:spcAft>
                <a:spcPct val="0"/>
              </a:spcAft>
              <a:defRPr kumimoji="1" sz="1500">
                <a:solidFill>
                  <a:schemeClr val="tx1"/>
                </a:solidFill>
                <a:latin typeface="Arial" pitchFamily="34" charset="0"/>
                <a:ea typeface="ＭＳ Ｐゴシック" pitchFamily="50" charset="-128"/>
              </a:defRPr>
            </a:lvl8pPr>
            <a:lvl9pPr marL="2914505" indent="-171442" eaLnBrk="0" fontAlgn="base" hangingPunct="0">
              <a:spcBef>
                <a:spcPct val="0"/>
              </a:spcBef>
              <a:spcAft>
                <a:spcPct val="0"/>
              </a:spcAft>
              <a:defRPr kumimoji="1" sz="1500">
                <a:solidFill>
                  <a:schemeClr val="tx1"/>
                </a:solidFill>
                <a:latin typeface="Arial" pitchFamily="34" charset="0"/>
                <a:ea typeface="ＭＳ Ｐゴシック" pitchFamily="50" charset="-128"/>
              </a:defRPr>
            </a:lvl9pPr>
          </a:lstStyle>
          <a:p>
            <a:pPr defTabSz="342892" eaLnBrk="1" fontAlgn="auto" hangingPunct="1">
              <a:spcBef>
                <a:spcPts val="0"/>
              </a:spcBef>
              <a:spcAft>
                <a:spcPts val="0"/>
              </a:spcAft>
            </a:pPr>
            <a:r>
              <a:rPr kumimoji="0" lang="en-US" altLang="ja-JP" sz="1050" dirty="0">
                <a:solidFill>
                  <a:prstClr val="black"/>
                </a:solidFill>
              </a:rPr>
              <a:t>5</a:t>
            </a:r>
          </a:p>
        </p:txBody>
      </p:sp>
      <p:sp>
        <p:nvSpPr>
          <p:cNvPr id="5124" name="Text Box 3"/>
          <p:cNvSpPr txBox="1">
            <a:spLocks noChangeArrowheads="1"/>
          </p:cNvSpPr>
          <p:nvPr/>
        </p:nvSpPr>
        <p:spPr bwMode="auto">
          <a:xfrm>
            <a:off x="1522079" y="5688456"/>
            <a:ext cx="1028700" cy="26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229" tIns="31839" rIns="61229" bIns="31839"/>
          <a:lstStyle>
            <a:lvl1pPr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1pPr>
            <a:lvl2pPr marL="674688" indent="-260350"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2pPr>
            <a:lvl3pPr marL="1036638" indent="-207963"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3pPr>
            <a:lvl4pPr marL="1450975" indent="-206375"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4pPr>
            <a:lvl5pPr marL="1866900" indent="-207963"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5pPr>
            <a:lvl6pPr marL="23241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6pPr>
            <a:lvl7pPr marL="27813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7pPr>
            <a:lvl8pPr marL="32385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8pPr>
            <a:lvl9pPr marL="36957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9pPr>
          </a:lstStyle>
          <a:p>
            <a:pPr algn="r" defTabSz="310746" eaLnBrk="1" fontAlgn="auto" hangingPunct="1">
              <a:lnSpc>
                <a:spcPct val="93000"/>
              </a:lnSpc>
              <a:spcBef>
                <a:spcPts val="0"/>
              </a:spcBef>
              <a:spcAft>
                <a:spcPts val="0"/>
              </a:spcAft>
              <a:buSzPct val="100000"/>
              <a:tabLst>
                <a:tab pos="0" algn="l"/>
                <a:tab pos="310746" algn="l"/>
                <a:tab pos="621491" algn="l"/>
                <a:tab pos="933427" algn="l"/>
                <a:tab pos="1244173" algn="l"/>
                <a:tab pos="1554917" algn="l"/>
                <a:tab pos="1865663" algn="l"/>
                <a:tab pos="2177600" algn="l"/>
                <a:tab pos="2488344" algn="l"/>
                <a:tab pos="2799090" algn="l"/>
                <a:tab pos="3109835" algn="l"/>
                <a:tab pos="3421771" algn="l"/>
                <a:tab pos="3732517" algn="l"/>
                <a:tab pos="4043262" algn="l"/>
                <a:tab pos="4354007" algn="l"/>
                <a:tab pos="4665944" algn="l"/>
                <a:tab pos="4976689" algn="l"/>
                <a:tab pos="5287434" algn="l"/>
                <a:tab pos="5598179" algn="l"/>
                <a:tab pos="5910116" algn="l"/>
                <a:tab pos="6220861" algn="l"/>
              </a:tabLst>
            </a:pPr>
            <a:r>
              <a:rPr kumimoji="0" lang="en-US" altLang="ja-JP" sz="1350" b="1" dirty="0">
                <a:solidFill>
                  <a:srgbClr val="000000"/>
                </a:solidFill>
                <a:ea typeface="Microsoft YaHei" pitchFamily="34" charset="-122"/>
              </a:rPr>
              <a:t>PDG 2020</a:t>
            </a:r>
          </a:p>
        </p:txBody>
      </p:sp>
      <p:sp>
        <p:nvSpPr>
          <p:cNvPr id="5125" name="Text Box 4"/>
          <p:cNvSpPr txBox="1">
            <a:spLocks noChangeArrowheads="1"/>
          </p:cNvSpPr>
          <p:nvPr/>
        </p:nvSpPr>
        <p:spPr bwMode="auto">
          <a:xfrm>
            <a:off x="685800" y="762000"/>
            <a:ext cx="7772400" cy="82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2209" tIns="31105" rIns="62209" bIns="31105" anchor="ctr"/>
          <a:lstStyle>
            <a:lvl1pPr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1pPr>
            <a:lvl2pPr marL="674688" indent="-260350"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2pPr>
            <a:lvl3pPr marL="1036638" indent="-207963"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3pPr>
            <a:lvl4pPr marL="1450975" indent="-206375"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4pPr>
            <a:lvl5pPr marL="1866900" indent="-207963"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5pPr>
            <a:lvl6pPr marL="23241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6pPr>
            <a:lvl7pPr marL="27813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7pPr>
            <a:lvl8pPr marL="32385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8pPr>
            <a:lvl9pPr marL="36957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9pPr>
          </a:lstStyle>
          <a:p>
            <a:pPr algn="ctr" defTabSz="310746" eaLnBrk="1" fontAlgn="auto" hangingPunct="1">
              <a:lnSpc>
                <a:spcPct val="93000"/>
              </a:lnSpc>
              <a:spcBef>
                <a:spcPts val="0"/>
              </a:spcBef>
              <a:spcAft>
                <a:spcPts val="0"/>
              </a:spcAft>
              <a:buSzPct val="100000"/>
              <a:tabLst>
                <a:tab pos="0" algn="l"/>
                <a:tab pos="310746" algn="l"/>
                <a:tab pos="621491" algn="l"/>
                <a:tab pos="933427" algn="l"/>
                <a:tab pos="1244173" algn="l"/>
                <a:tab pos="1554917" algn="l"/>
                <a:tab pos="1865663" algn="l"/>
                <a:tab pos="2177600" algn="l"/>
                <a:tab pos="2488344" algn="l"/>
                <a:tab pos="2799090" algn="l"/>
                <a:tab pos="3109835" algn="l"/>
                <a:tab pos="3421771" algn="l"/>
                <a:tab pos="3732517" algn="l"/>
                <a:tab pos="4043262" algn="l"/>
                <a:tab pos="4354007" algn="l"/>
                <a:tab pos="4665944" algn="l"/>
                <a:tab pos="4976689" algn="l"/>
                <a:tab pos="5287434" algn="l"/>
                <a:tab pos="5598179" algn="l"/>
                <a:tab pos="5910116" algn="l"/>
                <a:tab pos="6220861" algn="l"/>
              </a:tabLst>
            </a:pPr>
            <a:r>
              <a:rPr kumimoji="0" lang="en-US" altLang="ja-JP" sz="2700" dirty="0">
                <a:solidFill>
                  <a:prstClr val="black"/>
                </a:solidFill>
                <a:ea typeface="Microsoft YaHei" pitchFamily="34" charset="-122"/>
              </a:rPr>
              <a:t>PDG data for N* and </a:t>
            </a:r>
            <a:r>
              <a:rPr kumimoji="0" lang="en-US" altLang="ja-JP" sz="2700" dirty="0">
                <a:solidFill>
                  <a:prstClr val="black"/>
                </a:solidFill>
                <a:latin typeface="Symbol" panose="05050102010706020507" pitchFamily="18" charset="2"/>
                <a:ea typeface="Microsoft YaHei" pitchFamily="34" charset="-122"/>
              </a:rPr>
              <a:t>D</a:t>
            </a:r>
            <a:r>
              <a:rPr kumimoji="0" lang="en-US" altLang="ja-JP" sz="2700" dirty="0">
                <a:solidFill>
                  <a:prstClr val="black"/>
                </a:solidFill>
                <a:ea typeface="Microsoft YaHei" pitchFamily="34" charset="-122"/>
              </a:rPr>
              <a:t>* resonances</a:t>
            </a:r>
            <a:endParaRPr kumimoji="0" lang="en-US" altLang="ja-JP" sz="2100" dirty="0">
              <a:solidFill>
                <a:prstClr val="black"/>
              </a:solidFill>
              <a:ea typeface="Microsoft YaHei" pitchFamily="34" charset="-122"/>
            </a:endParaRPr>
          </a:p>
        </p:txBody>
      </p:sp>
      <p:sp>
        <p:nvSpPr>
          <p:cNvPr id="5127" name="Text Box 6"/>
          <p:cNvSpPr txBox="1">
            <a:spLocks noChangeArrowheads="1"/>
          </p:cNvSpPr>
          <p:nvPr/>
        </p:nvSpPr>
        <p:spPr bwMode="auto">
          <a:xfrm>
            <a:off x="4493736" y="1853603"/>
            <a:ext cx="3158444" cy="536609"/>
          </a:xfrm>
          <a:prstGeom prst="rect">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61229" tIns="31839" rIns="61229" bIns="31839">
            <a:spAutoFit/>
          </a:bodyPr>
          <a:lstStyle>
            <a:lvl1pPr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1pPr>
            <a:lvl2pPr marL="674688" indent="-260350"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2pPr>
            <a:lvl3pPr marL="1036638" indent="-207963"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3pPr>
            <a:lvl4pPr marL="1450975" indent="-206375"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4pPr>
            <a:lvl5pPr marL="1866900" indent="-207963"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5pPr>
            <a:lvl6pPr marL="23241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6pPr>
            <a:lvl7pPr marL="27813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7pPr>
            <a:lvl8pPr marL="32385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8pPr>
            <a:lvl9pPr marL="36957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9pPr>
          </a:lstStyle>
          <a:p>
            <a:pPr defTabSz="310746" eaLnBrk="1" fontAlgn="auto" hangingPunct="1">
              <a:lnSpc>
                <a:spcPct val="93000"/>
              </a:lnSpc>
              <a:spcBef>
                <a:spcPts val="0"/>
              </a:spcBef>
              <a:spcAft>
                <a:spcPts val="0"/>
              </a:spcAft>
              <a:buSzPct val="100000"/>
              <a:tabLst>
                <a:tab pos="0" algn="l"/>
                <a:tab pos="310746" algn="l"/>
                <a:tab pos="621491" algn="l"/>
                <a:tab pos="933427" algn="l"/>
                <a:tab pos="1244173" algn="l"/>
                <a:tab pos="1554917" algn="l"/>
                <a:tab pos="1865663" algn="l"/>
                <a:tab pos="2177600" algn="l"/>
                <a:tab pos="2488344" algn="l"/>
                <a:tab pos="2799090" algn="l"/>
                <a:tab pos="3109835" algn="l"/>
                <a:tab pos="3421771" algn="l"/>
                <a:tab pos="3732517" algn="l"/>
                <a:tab pos="4043262" algn="l"/>
                <a:tab pos="4354007" algn="l"/>
                <a:tab pos="4665944" algn="l"/>
                <a:tab pos="4976689" algn="l"/>
                <a:tab pos="5287434" algn="l"/>
                <a:tab pos="5598179" algn="l"/>
                <a:tab pos="5910116" algn="l"/>
                <a:tab pos="6220861" algn="l"/>
              </a:tabLst>
            </a:pPr>
            <a:r>
              <a:rPr kumimoji="0" lang="en-US" altLang="ja-JP" sz="1650" dirty="0">
                <a:solidFill>
                  <a:srgbClr val="000000"/>
                </a:solidFill>
                <a:ea typeface="Microsoft YaHei" pitchFamily="34" charset="-122"/>
              </a:rPr>
              <a:t>Many resonances have not been established experimentally.</a:t>
            </a:r>
            <a:endParaRPr kumimoji="0" lang="en-US" altLang="ja-JP" sz="1650" dirty="0">
              <a:solidFill>
                <a:srgbClr val="0033CC"/>
              </a:solidFill>
              <a:ea typeface="Microsoft YaHei" pitchFamily="34" charset="-122"/>
            </a:endParaRPr>
          </a:p>
        </p:txBody>
      </p:sp>
      <p:sp>
        <p:nvSpPr>
          <p:cNvPr id="5141" name="Rectangle 22"/>
          <p:cNvSpPr>
            <a:spLocks noChangeArrowheads="1"/>
          </p:cNvSpPr>
          <p:nvPr/>
        </p:nvSpPr>
        <p:spPr bwMode="auto">
          <a:xfrm>
            <a:off x="4476612" y="2914203"/>
            <a:ext cx="457200" cy="85725"/>
          </a:xfrm>
          <a:prstGeom prst="rect">
            <a:avLst/>
          </a:prstGeom>
          <a:solidFill>
            <a:srgbClr val="FFFF00">
              <a:alpha val="52156"/>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defTabSz="342892" eaLnBrk="1" fontAlgn="auto" hangingPunct="1">
              <a:spcBef>
                <a:spcPts val="0"/>
              </a:spcBef>
              <a:spcAft>
                <a:spcPts val="0"/>
              </a:spcAft>
            </a:pPr>
            <a:endParaRPr lang="ja-JP" altLang="en-US" sz="1500">
              <a:solidFill>
                <a:prstClr val="black"/>
              </a:solidFill>
            </a:endParaRPr>
          </a:p>
        </p:txBody>
      </p:sp>
      <p:sp>
        <p:nvSpPr>
          <p:cNvPr id="5142" name="Text Box 23"/>
          <p:cNvSpPr txBox="1">
            <a:spLocks noChangeArrowheads="1"/>
          </p:cNvSpPr>
          <p:nvPr/>
        </p:nvSpPr>
        <p:spPr bwMode="auto">
          <a:xfrm>
            <a:off x="4940956" y="3024961"/>
            <a:ext cx="6858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defTabSz="342892" eaLnBrk="1" fontAlgn="auto" hangingPunct="1">
              <a:spcBef>
                <a:spcPts val="0"/>
              </a:spcBef>
              <a:spcAft>
                <a:spcPts val="0"/>
              </a:spcAft>
            </a:pPr>
            <a:r>
              <a:rPr lang="en-US" altLang="ja-JP" sz="1500">
                <a:solidFill>
                  <a:prstClr val="black"/>
                </a:solidFill>
              </a:rPr>
              <a:t>* **</a:t>
            </a:r>
          </a:p>
        </p:txBody>
      </p:sp>
      <p:sp>
        <p:nvSpPr>
          <p:cNvPr id="5143" name="Rectangle 24"/>
          <p:cNvSpPr>
            <a:spLocks noChangeArrowheads="1"/>
          </p:cNvSpPr>
          <p:nvPr/>
        </p:nvSpPr>
        <p:spPr bwMode="auto">
          <a:xfrm>
            <a:off x="4486772" y="3100818"/>
            <a:ext cx="457200" cy="85725"/>
          </a:xfrm>
          <a:prstGeom prst="rect">
            <a:avLst/>
          </a:prstGeom>
          <a:solidFill>
            <a:srgbClr val="FF0000">
              <a:alpha val="52156"/>
            </a:srgbClr>
          </a:solidFill>
          <a:ln w="9525">
            <a:solidFill>
              <a:schemeClr val="tx1"/>
            </a:solidFill>
            <a:miter lim="800000"/>
            <a:headEnd/>
            <a:tailEnd/>
          </a:ln>
          <a:effec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defTabSz="342892" eaLnBrk="1" fontAlgn="auto" hangingPunct="1">
              <a:spcBef>
                <a:spcPts val="0"/>
              </a:spcBef>
              <a:spcAft>
                <a:spcPts val="0"/>
              </a:spcAft>
            </a:pPr>
            <a:endParaRPr lang="ja-JP" altLang="en-US" sz="1500">
              <a:solidFill>
                <a:prstClr val="black"/>
              </a:solidFill>
            </a:endParaRPr>
          </a:p>
        </p:txBody>
      </p:sp>
      <p:sp>
        <p:nvSpPr>
          <p:cNvPr id="5144" name="Text Box 25"/>
          <p:cNvSpPr txBox="1">
            <a:spLocks noChangeArrowheads="1"/>
          </p:cNvSpPr>
          <p:nvPr/>
        </p:nvSpPr>
        <p:spPr bwMode="auto">
          <a:xfrm>
            <a:off x="4940956" y="2896372"/>
            <a:ext cx="6858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defTabSz="342892" eaLnBrk="1" fontAlgn="auto" hangingPunct="1">
              <a:spcBef>
                <a:spcPts val="0"/>
              </a:spcBef>
              <a:spcAft>
                <a:spcPts val="0"/>
              </a:spcAft>
            </a:pPr>
            <a:r>
              <a:rPr lang="en-US" altLang="ja-JP" sz="1500" dirty="0">
                <a:solidFill>
                  <a:prstClr val="black"/>
                </a:solidFill>
              </a:rPr>
              <a:t>***</a:t>
            </a:r>
          </a:p>
        </p:txBody>
      </p:sp>
      <p:sp>
        <p:nvSpPr>
          <p:cNvPr id="5145" name="Text Box 26"/>
          <p:cNvSpPr txBox="1">
            <a:spLocks noChangeArrowheads="1"/>
          </p:cNvSpPr>
          <p:nvPr/>
        </p:nvSpPr>
        <p:spPr bwMode="auto">
          <a:xfrm>
            <a:off x="4940956" y="2724922"/>
            <a:ext cx="51435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defTabSz="342892" eaLnBrk="1" fontAlgn="auto" hangingPunct="1">
              <a:spcBef>
                <a:spcPts val="0"/>
              </a:spcBef>
              <a:spcAft>
                <a:spcPts val="0"/>
              </a:spcAft>
            </a:pPr>
            <a:r>
              <a:rPr lang="en-US" altLang="ja-JP" sz="1500" dirty="0">
                <a:solidFill>
                  <a:prstClr val="black"/>
                </a:solidFill>
              </a:rPr>
              <a:t>**** </a:t>
            </a:r>
          </a:p>
        </p:txBody>
      </p:sp>
      <p:sp>
        <p:nvSpPr>
          <p:cNvPr id="5146" name="Rectangle 27"/>
          <p:cNvSpPr>
            <a:spLocks noChangeArrowheads="1"/>
          </p:cNvSpPr>
          <p:nvPr/>
        </p:nvSpPr>
        <p:spPr bwMode="auto">
          <a:xfrm>
            <a:off x="4483756" y="2767785"/>
            <a:ext cx="457200" cy="85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alpha val="52156"/>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defTabSz="342892" eaLnBrk="1" fontAlgn="auto" hangingPunct="1">
              <a:spcBef>
                <a:spcPts val="0"/>
              </a:spcBef>
              <a:spcAft>
                <a:spcPts val="0"/>
              </a:spcAft>
            </a:pPr>
            <a:endParaRPr lang="ja-JP" altLang="en-US" sz="1500">
              <a:solidFill>
                <a:prstClr val="black"/>
              </a:solidFill>
            </a:endParaRPr>
          </a:p>
        </p:txBody>
      </p:sp>
      <p:pic>
        <p:nvPicPr>
          <p:cNvPr id="5155" name="Picture 29" descr="txp_fig"/>
          <p:cNvPicPr>
            <a:picLocks noChangeArrowheads="1"/>
          </p:cNvPicPr>
          <p:nvPr>
            <p:custDataLst>
              <p:tags r:id="rId1"/>
            </p:custDataLst>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92336" y="3788955"/>
            <a:ext cx="1903187" cy="183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6" name="Text Box 37"/>
          <p:cNvSpPr txBox="1">
            <a:spLocks noChangeArrowheads="1"/>
          </p:cNvSpPr>
          <p:nvPr/>
        </p:nvSpPr>
        <p:spPr bwMode="auto">
          <a:xfrm>
            <a:off x="5283857" y="2682061"/>
            <a:ext cx="1181734"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defTabSz="342892" eaLnBrk="1" fontAlgn="auto" hangingPunct="1">
              <a:spcBef>
                <a:spcPts val="0"/>
              </a:spcBef>
              <a:spcAft>
                <a:spcPts val="0"/>
              </a:spcAft>
            </a:pPr>
            <a:r>
              <a:rPr lang="en-US" altLang="ja-JP" sz="1500" dirty="0">
                <a:solidFill>
                  <a:prstClr val="black"/>
                </a:solidFill>
              </a:rPr>
              <a:t>Established</a:t>
            </a:r>
          </a:p>
        </p:txBody>
      </p:sp>
      <p:sp>
        <p:nvSpPr>
          <p:cNvPr id="5154" name="Text Box 26"/>
          <p:cNvSpPr txBox="1">
            <a:spLocks noChangeArrowheads="1"/>
          </p:cNvSpPr>
          <p:nvPr/>
        </p:nvSpPr>
        <p:spPr bwMode="auto">
          <a:xfrm>
            <a:off x="4364448" y="3272266"/>
            <a:ext cx="3562229" cy="1225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00" tIns="35100" rIns="67500" bIns="35100">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342892" eaLnBrk="1" fontAlgn="auto" hangingPunct="1">
              <a:spcBef>
                <a:spcPct val="0"/>
              </a:spcBef>
              <a:spcAft>
                <a:spcPts val="0"/>
              </a:spcAft>
              <a:buNone/>
            </a:pPr>
            <a:r>
              <a:rPr lang="en-US" altLang="ja-JP" sz="1500" b="1" dirty="0">
                <a:solidFill>
                  <a:srgbClr val="0000FF"/>
                </a:solidFill>
              </a:rPr>
              <a:t>Most of the </a:t>
            </a:r>
            <a:r>
              <a:rPr lang="en-US" altLang="ja-JP" sz="1500" b="1" i="1" dirty="0">
                <a:solidFill>
                  <a:srgbClr val="0000FF"/>
                </a:solidFill>
              </a:rPr>
              <a:t>N*</a:t>
            </a:r>
            <a:r>
              <a:rPr lang="en-US" altLang="ja-JP" sz="1500" b="1" dirty="0">
                <a:solidFill>
                  <a:srgbClr val="0000FF"/>
                </a:solidFill>
              </a:rPr>
              <a:t>s so far were </a:t>
            </a:r>
          </a:p>
          <a:p>
            <a:pPr defTabSz="342892" eaLnBrk="1" fontAlgn="auto" hangingPunct="1">
              <a:spcBef>
                <a:spcPct val="0"/>
              </a:spcBef>
              <a:spcAft>
                <a:spcPts val="0"/>
              </a:spcAft>
              <a:buNone/>
            </a:pPr>
            <a:r>
              <a:rPr lang="en-US" altLang="ja-JP" sz="1500" b="1" dirty="0">
                <a:solidFill>
                  <a:srgbClr val="0000FF"/>
                </a:solidFill>
              </a:rPr>
              <a:t>measured from</a:t>
            </a:r>
          </a:p>
          <a:p>
            <a:pPr defTabSz="342892" eaLnBrk="1" fontAlgn="auto" hangingPunct="1">
              <a:spcBef>
                <a:spcPct val="0"/>
              </a:spcBef>
              <a:spcAft>
                <a:spcPts val="0"/>
              </a:spcAft>
              <a:buNone/>
            </a:pPr>
            <a:endParaRPr lang="en-US" altLang="ja-JP" sz="1500" b="1" dirty="0">
              <a:solidFill>
                <a:srgbClr val="0000FF"/>
              </a:solidFill>
            </a:endParaRPr>
          </a:p>
          <a:p>
            <a:pPr defTabSz="342892" eaLnBrk="1" fontAlgn="auto" hangingPunct="1">
              <a:spcBef>
                <a:spcPct val="0"/>
              </a:spcBef>
              <a:spcAft>
                <a:spcPts val="0"/>
              </a:spcAft>
              <a:buNone/>
            </a:pPr>
            <a:r>
              <a:rPr lang="en-US" altLang="ja-JP" sz="1500" b="1" i="1" dirty="0" err="1">
                <a:solidFill>
                  <a:srgbClr val="FF0000"/>
                </a:solidFill>
                <a:latin typeface="Symbol" panose="05050102010706020507" pitchFamily="18" charset="2"/>
              </a:rPr>
              <a:t>p</a:t>
            </a:r>
            <a:r>
              <a:rPr lang="en-US" altLang="ja-JP" sz="1500" b="1" i="1" dirty="0" err="1">
                <a:solidFill>
                  <a:srgbClr val="FF0000"/>
                </a:solidFill>
                <a:latin typeface="Arial"/>
              </a:rPr>
              <a:t>N</a:t>
            </a:r>
            <a:r>
              <a:rPr lang="en-US" altLang="ja-JP" sz="1500" b="1" i="1" dirty="0" err="1">
                <a:solidFill>
                  <a:srgbClr val="FF0000"/>
                </a:solidFill>
                <a:latin typeface="Symbol" panose="05050102010706020507" pitchFamily="18" charset="2"/>
                <a:sym typeface="Wingdings" panose="05000000000000000000" pitchFamily="2" charset="2"/>
              </a:rPr>
              <a:t></a:t>
            </a:r>
            <a:r>
              <a:rPr lang="en-US" altLang="ja-JP" sz="1500" b="1" i="1" dirty="0" err="1">
                <a:solidFill>
                  <a:srgbClr val="FF0000"/>
                </a:solidFill>
                <a:latin typeface="Symbol" panose="05050102010706020507" pitchFamily="18" charset="2"/>
              </a:rPr>
              <a:t>pp</a:t>
            </a:r>
            <a:r>
              <a:rPr lang="en-US" altLang="ja-JP" sz="1500" b="1" i="1" dirty="0" err="1">
                <a:solidFill>
                  <a:srgbClr val="FF0000"/>
                </a:solidFill>
              </a:rPr>
              <a:t>N</a:t>
            </a:r>
            <a:r>
              <a:rPr lang="en-US" altLang="ja-JP" sz="1500" b="1" i="1" dirty="0">
                <a:solidFill>
                  <a:srgbClr val="FF0000"/>
                </a:solidFill>
              </a:rPr>
              <a:t> </a:t>
            </a:r>
            <a:r>
              <a:rPr lang="en-US" altLang="ja-JP" sz="1500" b="1" dirty="0">
                <a:solidFill>
                  <a:srgbClr val="FF0000"/>
                </a:solidFill>
              </a:rPr>
              <a:t>data necessary to resolve remaining resonances</a:t>
            </a:r>
          </a:p>
        </p:txBody>
      </p:sp>
      <p:sp>
        <p:nvSpPr>
          <p:cNvPr id="6" name="テキスト ボックス 5">
            <a:extLst>
              <a:ext uri="{FF2B5EF4-FFF2-40B4-BE49-F238E27FC236}">
                <a16:creationId xmlns:a16="http://schemas.microsoft.com/office/drawing/2014/main" id="{7343DBF6-6B16-4742-8907-8859049DB648}"/>
              </a:ext>
            </a:extLst>
          </p:cNvPr>
          <p:cNvSpPr txBox="1"/>
          <p:nvPr/>
        </p:nvSpPr>
        <p:spPr>
          <a:xfrm>
            <a:off x="4638878" y="7011995"/>
            <a:ext cx="2673937" cy="507831"/>
          </a:xfrm>
          <a:prstGeom prst="rect">
            <a:avLst/>
          </a:prstGeom>
          <a:noFill/>
        </p:spPr>
        <p:txBody>
          <a:bodyPr wrap="none" rtlCol="0">
            <a:spAutoFit/>
          </a:bodyPr>
          <a:lstStyle/>
          <a:p>
            <a:pPr defTabSz="342892" fontAlgn="auto">
              <a:spcBef>
                <a:spcPts val="0"/>
              </a:spcBef>
              <a:spcAft>
                <a:spcPts val="0"/>
              </a:spcAft>
            </a:pPr>
            <a:r>
              <a:rPr lang="en-US" altLang="ja-JP" sz="1350" dirty="0" err="1">
                <a:solidFill>
                  <a:prstClr val="black"/>
                </a:solidFill>
                <a:latin typeface="Calibri" panose="020F0502020204030204"/>
                <a:ea typeface="游ゴシック" panose="020B0400000000000000" pitchFamily="50" charset="-128"/>
              </a:rPr>
              <a:t>JLab</a:t>
            </a:r>
            <a:r>
              <a:rPr lang="en-US" altLang="ja-JP" sz="1350" dirty="0">
                <a:solidFill>
                  <a:prstClr val="black"/>
                </a:solidFill>
                <a:latin typeface="Calibri" panose="020F0502020204030204"/>
                <a:ea typeface="游ゴシック" panose="020B0400000000000000" pitchFamily="50" charset="-128"/>
              </a:rPr>
              <a:t> is difficult to access to </a:t>
            </a:r>
            <a:r>
              <a:rPr lang="en-US" altLang="ja-JP" sz="1350" dirty="0">
                <a:solidFill>
                  <a:prstClr val="black"/>
                </a:solidFill>
                <a:latin typeface="Symbol" panose="05050102010706020507" pitchFamily="18" charset="2"/>
                <a:ea typeface="游ゴシック" panose="020B0400000000000000" pitchFamily="50" charset="-128"/>
              </a:rPr>
              <a:t>D</a:t>
            </a:r>
            <a:r>
              <a:rPr lang="en-US" altLang="ja-JP" sz="1350" dirty="0">
                <a:solidFill>
                  <a:prstClr val="black"/>
                </a:solidFill>
                <a:latin typeface="Calibri" panose="020F0502020204030204"/>
                <a:ea typeface="游ゴシック" panose="020B0400000000000000" pitchFamily="50" charset="-128"/>
              </a:rPr>
              <a:t>(1600)</a:t>
            </a:r>
          </a:p>
          <a:p>
            <a:pPr defTabSz="342892" fontAlgn="auto">
              <a:spcBef>
                <a:spcPts val="0"/>
              </a:spcBef>
              <a:spcAft>
                <a:spcPts val="0"/>
              </a:spcAft>
            </a:pPr>
            <a:r>
              <a:rPr lang="en-US" altLang="ja-JP" sz="1350" dirty="0">
                <a:solidFill>
                  <a:prstClr val="black"/>
                </a:solidFill>
                <a:latin typeface="Calibri" panose="020F0502020204030204"/>
                <a:ea typeface="游ゴシック" panose="020B0400000000000000" pitchFamily="50" charset="-128"/>
              </a:rPr>
              <a:t>(Tony Thomas)</a:t>
            </a:r>
            <a:endParaRPr lang="ja-JP" altLang="en-US" sz="1350" dirty="0">
              <a:solidFill>
                <a:prstClr val="black"/>
              </a:solidFill>
              <a:latin typeface="Calibri" panose="020F0502020204030204"/>
              <a:ea typeface="游ゴシック" panose="020B0400000000000000" pitchFamily="50" charset="-128"/>
            </a:endParaRPr>
          </a:p>
        </p:txBody>
      </p:sp>
      <p:sp>
        <p:nvSpPr>
          <p:cNvPr id="9" name="正方形/長方形 8">
            <a:extLst>
              <a:ext uri="{FF2B5EF4-FFF2-40B4-BE49-F238E27FC236}">
                <a16:creationId xmlns:a16="http://schemas.microsoft.com/office/drawing/2014/main" id="{E206716A-7EE4-4FAA-AF11-84C76B82D671}"/>
              </a:ext>
            </a:extLst>
          </p:cNvPr>
          <p:cNvSpPr/>
          <p:nvPr/>
        </p:nvSpPr>
        <p:spPr>
          <a:xfrm>
            <a:off x="260443" y="7172838"/>
            <a:ext cx="3665198" cy="715581"/>
          </a:xfrm>
          <a:prstGeom prst="rect">
            <a:avLst/>
          </a:prstGeom>
        </p:spPr>
        <p:txBody>
          <a:bodyPr wrap="square">
            <a:spAutoFit/>
          </a:bodyPr>
          <a:lstStyle/>
          <a:p>
            <a:pPr defTabSz="342892" fontAlgn="auto">
              <a:spcBef>
                <a:spcPts val="0"/>
              </a:spcBef>
              <a:spcAft>
                <a:spcPts val="0"/>
              </a:spcAft>
            </a:pPr>
            <a:r>
              <a:rPr lang="en-US" altLang="ja-JP" sz="1350" dirty="0">
                <a:solidFill>
                  <a:prstClr val="black"/>
                </a:solidFill>
                <a:latin typeface="Calibri" panose="020F0502020204030204"/>
                <a:ea typeface="游ゴシック" panose="020B0400000000000000" pitchFamily="50" charset="-128"/>
              </a:rPr>
              <a:t>In some PWA, m=1.4-1.5 GeV/c</a:t>
            </a:r>
            <a:r>
              <a:rPr lang="en-US" altLang="ja-JP" sz="1350" baseline="30000" dirty="0">
                <a:solidFill>
                  <a:prstClr val="black"/>
                </a:solidFill>
                <a:latin typeface="Calibri" panose="020F0502020204030204"/>
                <a:ea typeface="游ゴシック" panose="020B0400000000000000" pitchFamily="50" charset="-128"/>
              </a:rPr>
              <a:t>2 </a:t>
            </a:r>
            <a:r>
              <a:rPr lang="en-US" altLang="ja-JP" sz="1350" dirty="0">
                <a:solidFill>
                  <a:prstClr val="black"/>
                </a:solidFill>
                <a:latin typeface="Calibri" panose="020F0502020204030204"/>
                <a:ea typeface="游ゴシック" panose="020B0400000000000000" pitchFamily="50" charset="-128"/>
              </a:rPr>
              <a:t>(only 0.2-0.3 GeV higher than the ground state)</a:t>
            </a:r>
            <a:r>
              <a:rPr lang="en-US" altLang="ja-JP" sz="1350" baseline="30000" dirty="0">
                <a:solidFill>
                  <a:prstClr val="black"/>
                </a:solidFill>
                <a:latin typeface="Calibri" panose="020F0502020204030204"/>
                <a:ea typeface="游ゴシック" panose="020B0400000000000000" pitchFamily="50" charset="-128"/>
              </a:rPr>
              <a:t> [1]</a:t>
            </a:r>
            <a:endParaRPr lang="da-DK" altLang="ja-JP" sz="1350" dirty="0">
              <a:solidFill>
                <a:prstClr val="black"/>
              </a:solidFill>
              <a:latin typeface="CMR12"/>
              <a:ea typeface="游ゴシック" panose="020B0400000000000000" pitchFamily="50" charset="-128"/>
            </a:endParaRPr>
          </a:p>
          <a:p>
            <a:pPr defTabSz="342892" fontAlgn="auto">
              <a:spcBef>
                <a:spcPts val="0"/>
              </a:spcBef>
              <a:spcAft>
                <a:spcPts val="0"/>
              </a:spcAft>
            </a:pPr>
            <a:r>
              <a:rPr lang="da-DK" altLang="ja-JP" sz="1350" dirty="0">
                <a:solidFill>
                  <a:prstClr val="black"/>
                </a:solidFill>
                <a:latin typeface="CMR12"/>
                <a:ea typeface="游ゴシック" panose="020B0400000000000000" pitchFamily="50" charset="-128"/>
              </a:rPr>
              <a:t>[1] e.g. R. A. Arndt et al., PRC 74, 045205 (2006)</a:t>
            </a:r>
            <a:endParaRPr lang="ja-JP" altLang="en-US" sz="1350" dirty="0">
              <a:solidFill>
                <a:prstClr val="black"/>
              </a:solidFill>
              <a:latin typeface="Calibri" panose="020F0502020204030204"/>
              <a:ea typeface="游ゴシック" panose="020B0400000000000000" pitchFamily="50" charset="-128"/>
            </a:endParaRPr>
          </a:p>
        </p:txBody>
      </p:sp>
      <p:grpSp>
        <p:nvGrpSpPr>
          <p:cNvPr id="55" name="グループ化 54">
            <a:extLst>
              <a:ext uri="{FF2B5EF4-FFF2-40B4-BE49-F238E27FC236}">
                <a16:creationId xmlns:a16="http://schemas.microsoft.com/office/drawing/2014/main" id="{9B535105-7F00-4146-B730-7247F7E13AA3}"/>
              </a:ext>
            </a:extLst>
          </p:cNvPr>
          <p:cNvGrpSpPr/>
          <p:nvPr/>
        </p:nvGrpSpPr>
        <p:grpSpPr>
          <a:xfrm>
            <a:off x="455751" y="1875610"/>
            <a:ext cx="1457451" cy="3584972"/>
            <a:chOff x="2047748" y="285750"/>
            <a:chExt cx="1457451" cy="3584972"/>
          </a:xfrm>
        </p:grpSpPr>
        <p:pic>
          <p:nvPicPr>
            <p:cNvPr id="59" name="図 58">
              <a:extLst>
                <a:ext uri="{FF2B5EF4-FFF2-40B4-BE49-F238E27FC236}">
                  <a16:creationId xmlns:a16="http://schemas.microsoft.com/office/drawing/2014/main" id="{560C0F9F-9D46-47B0-AC3D-208349DDEB79}"/>
                </a:ext>
              </a:extLst>
            </p:cNvPr>
            <p:cNvPicPr>
              <a:picLocks noChangeAspect="1"/>
            </p:cNvPicPr>
            <p:nvPr/>
          </p:nvPicPr>
          <p:blipFill rotWithShape="1">
            <a:blip r:embed="rId5"/>
            <a:srcRect t="5555" r="71857" b="25562"/>
            <a:stretch/>
          </p:blipFill>
          <p:spPr>
            <a:xfrm>
              <a:off x="2047749" y="285750"/>
              <a:ext cx="1420873" cy="3542958"/>
            </a:xfrm>
            <a:prstGeom prst="rect">
              <a:avLst/>
            </a:prstGeom>
          </p:spPr>
        </p:pic>
        <p:sp>
          <p:nvSpPr>
            <p:cNvPr id="72" name="正方形/長方形 71">
              <a:extLst>
                <a:ext uri="{FF2B5EF4-FFF2-40B4-BE49-F238E27FC236}">
                  <a16:creationId xmlns:a16="http://schemas.microsoft.com/office/drawing/2014/main" id="{9862C453-BD13-44B3-937A-41A538B22E3C}"/>
                </a:ext>
              </a:extLst>
            </p:cNvPr>
            <p:cNvSpPr/>
            <p:nvPr/>
          </p:nvSpPr>
          <p:spPr>
            <a:xfrm>
              <a:off x="2047748" y="285750"/>
              <a:ext cx="1457451" cy="3584972"/>
            </a:xfrm>
            <a:prstGeom prst="rect">
              <a:avLst/>
            </a:prstGeom>
            <a:noFill/>
            <a:ln>
              <a:solidFill>
                <a:srgbClr val="004C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ja-JP" altLang="en-US">
                <a:solidFill>
                  <a:srgbClr val="FFFFFF"/>
                </a:solidFill>
                <a:latin typeface="Arial"/>
                <a:ea typeface="ＭＳ Ｐゴシック"/>
              </a:endParaRPr>
            </a:p>
          </p:txBody>
        </p:sp>
        <p:grpSp>
          <p:nvGrpSpPr>
            <p:cNvPr id="73" name="グループ化 72">
              <a:extLst>
                <a:ext uri="{FF2B5EF4-FFF2-40B4-BE49-F238E27FC236}">
                  <a16:creationId xmlns:a16="http://schemas.microsoft.com/office/drawing/2014/main" id="{761CFA20-5DC6-4DC0-90DC-670B8CE15CB5}"/>
                </a:ext>
              </a:extLst>
            </p:cNvPr>
            <p:cNvGrpSpPr/>
            <p:nvPr/>
          </p:nvGrpSpPr>
          <p:grpSpPr>
            <a:xfrm>
              <a:off x="2066484" y="2020276"/>
              <a:ext cx="548512" cy="1313474"/>
              <a:chOff x="598941" y="2186678"/>
              <a:chExt cx="548512" cy="1260770"/>
            </a:xfrm>
          </p:grpSpPr>
          <p:sp>
            <p:nvSpPr>
              <p:cNvPr id="75" name="Rectangle 24">
                <a:extLst>
                  <a:ext uri="{FF2B5EF4-FFF2-40B4-BE49-F238E27FC236}">
                    <a16:creationId xmlns:a16="http://schemas.microsoft.com/office/drawing/2014/main" id="{0A874E54-72CA-471B-85DC-93DAD984B03E}"/>
                  </a:ext>
                </a:extLst>
              </p:cNvPr>
              <p:cNvSpPr>
                <a:spLocks noChangeArrowheads="1"/>
              </p:cNvSpPr>
              <p:nvPr/>
            </p:nvSpPr>
            <p:spPr bwMode="auto">
              <a:xfrm>
                <a:off x="607162" y="2186678"/>
                <a:ext cx="526164" cy="98656"/>
              </a:xfrm>
              <a:prstGeom prst="rect">
                <a:avLst/>
              </a:prstGeom>
              <a:solidFill>
                <a:srgbClr val="FF0000">
                  <a:alpha val="52156"/>
                </a:srgbClr>
              </a:solidFill>
              <a:ln w="9525">
                <a:solidFill>
                  <a:schemeClr val="tx1"/>
                </a:solidFill>
                <a:miter lim="800000"/>
                <a:headEnd/>
                <a:tailEnd/>
              </a:ln>
              <a:effec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defTabSz="342892" eaLnBrk="1" fontAlgn="auto" hangingPunct="1">
                  <a:spcBef>
                    <a:spcPts val="0"/>
                  </a:spcBef>
                  <a:spcAft>
                    <a:spcPts val="0"/>
                  </a:spcAft>
                </a:pPr>
                <a:endParaRPr lang="ja-JP" altLang="en-US" sz="1500">
                  <a:solidFill>
                    <a:prstClr val="black"/>
                  </a:solidFill>
                </a:endParaRPr>
              </a:p>
            </p:txBody>
          </p:sp>
          <p:sp>
            <p:nvSpPr>
              <p:cNvPr id="76" name="Rectangle 24">
                <a:extLst>
                  <a:ext uri="{FF2B5EF4-FFF2-40B4-BE49-F238E27FC236}">
                    <a16:creationId xmlns:a16="http://schemas.microsoft.com/office/drawing/2014/main" id="{6F1E2C8D-B53E-4080-AC3D-634948C9FB19}"/>
                  </a:ext>
                </a:extLst>
              </p:cNvPr>
              <p:cNvSpPr>
                <a:spLocks noChangeArrowheads="1"/>
              </p:cNvSpPr>
              <p:nvPr/>
            </p:nvSpPr>
            <p:spPr bwMode="auto">
              <a:xfrm>
                <a:off x="598941" y="2952481"/>
                <a:ext cx="534386" cy="494967"/>
              </a:xfrm>
              <a:prstGeom prst="rect">
                <a:avLst/>
              </a:prstGeom>
              <a:solidFill>
                <a:srgbClr val="FF0000">
                  <a:alpha val="52156"/>
                </a:srgbClr>
              </a:solidFill>
              <a:ln w="9525">
                <a:solidFill>
                  <a:schemeClr val="tx1"/>
                </a:solidFill>
                <a:miter lim="800000"/>
                <a:headEnd/>
                <a:tailEnd/>
              </a:ln>
              <a:effec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defTabSz="342892" eaLnBrk="1" fontAlgn="auto" hangingPunct="1">
                  <a:spcBef>
                    <a:spcPts val="0"/>
                  </a:spcBef>
                  <a:spcAft>
                    <a:spcPts val="0"/>
                  </a:spcAft>
                </a:pPr>
                <a:endParaRPr lang="ja-JP" altLang="en-US" sz="1500">
                  <a:solidFill>
                    <a:prstClr val="black"/>
                  </a:solidFill>
                </a:endParaRPr>
              </a:p>
            </p:txBody>
          </p:sp>
          <p:sp>
            <p:nvSpPr>
              <p:cNvPr id="79" name="Rectangle 22">
                <a:extLst>
                  <a:ext uri="{FF2B5EF4-FFF2-40B4-BE49-F238E27FC236}">
                    <a16:creationId xmlns:a16="http://schemas.microsoft.com/office/drawing/2014/main" id="{A3F95FE9-91B2-40E6-B8D1-BF8293B67678}"/>
                  </a:ext>
                </a:extLst>
              </p:cNvPr>
              <p:cNvSpPr>
                <a:spLocks noChangeArrowheads="1"/>
              </p:cNvSpPr>
              <p:nvPr/>
            </p:nvSpPr>
            <p:spPr bwMode="auto">
              <a:xfrm>
                <a:off x="621289" y="2323869"/>
                <a:ext cx="526164" cy="338082"/>
              </a:xfrm>
              <a:prstGeom prst="rect">
                <a:avLst/>
              </a:prstGeom>
              <a:solidFill>
                <a:srgbClr val="FFFF00">
                  <a:alpha val="52156"/>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defTabSz="342892" eaLnBrk="1" fontAlgn="auto" hangingPunct="1">
                  <a:spcBef>
                    <a:spcPts val="0"/>
                  </a:spcBef>
                  <a:spcAft>
                    <a:spcPts val="0"/>
                  </a:spcAft>
                </a:pPr>
                <a:endParaRPr lang="ja-JP" altLang="en-US" sz="1500">
                  <a:solidFill>
                    <a:prstClr val="black"/>
                  </a:solidFill>
                </a:endParaRPr>
              </a:p>
            </p:txBody>
          </p:sp>
        </p:grpSp>
        <p:sp>
          <p:nvSpPr>
            <p:cNvPr id="74" name="Rectangle 22">
              <a:extLst>
                <a:ext uri="{FF2B5EF4-FFF2-40B4-BE49-F238E27FC236}">
                  <a16:creationId xmlns:a16="http://schemas.microsoft.com/office/drawing/2014/main" id="{4DBD7E68-C6FB-46EB-A47B-3C84A634D709}"/>
                </a:ext>
              </a:extLst>
            </p:cNvPr>
            <p:cNvSpPr>
              <a:spLocks noChangeArrowheads="1"/>
            </p:cNvSpPr>
            <p:nvPr/>
          </p:nvSpPr>
          <p:spPr bwMode="auto">
            <a:xfrm>
              <a:off x="2080260" y="3375763"/>
              <a:ext cx="526164" cy="452945"/>
            </a:xfrm>
            <a:prstGeom prst="rect">
              <a:avLst/>
            </a:prstGeom>
            <a:solidFill>
              <a:srgbClr val="FFFF00">
                <a:alpha val="52156"/>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defTabSz="342892" eaLnBrk="1" fontAlgn="auto" hangingPunct="1">
                <a:spcBef>
                  <a:spcPts val="0"/>
                </a:spcBef>
                <a:spcAft>
                  <a:spcPts val="0"/>
                </a:spcAft>
              </a:pPr>
              <a:endParaRPr lang="ja-JP" altLang="en-US" sz="1500">
                <a:solidFill>
                  <a:prstClr val="black"/>
                </a:solidFill>
              </a:endParaRPr>
            </a:p>
          </p:txBody>
        </p:sp>
      </p:grpSp>
      <p:grpSp>
        <p:nvGrpSpPr>
          <p:cNvPr id="81" name="グループ化 80">
            <a:extLst>
              <a:ext uri="{FF2B5EF4-FFF2-40B4-BE49-F238E27FC236}">
                <a16:creationId xmlns:a16="http://schemas.microsoft.com/office/drawing/2014/main" id="{052909F5-A08F-4F41-ABEF-771D9B8C2FF7}"/>
              </a:ext>
            </a:extLst>
          </p:cNvPr>
          <p:cNvGrpSpPr/>
          <p:nvPr/>
        </p:nvGrpSpPr>
        <p:grpSpPr>
          <a:xfrm>
            <a:off x="2133675" y="1872478"/>
            <a:ext cx="1838452" cy="2975372"/>
            <a:chOff x="2047748" y="358378"/>
            <a:chExt cx="1838452" cy="2975372"/>
          </a:xfrm>
        </p:grpSpPr>
        <p:pic>
          <p:nvPicPr>
            <p:cNvPr id="82" name="図 81">
              <a:extLst>
                <a:ext uri="{FF2B5EF4-FFF2-40B4-BE49-F238E27FC236}">
                  <a16:creationId xmlns:a16="http://schemas.microsoft.com/office/drawing/2014/main" id="{5EC535FB-0EB2-48D5-86DE-D0E2A12F43BE}"/>
                </a:ext>
              </a:extLst>
            </p:cNvPr>
            <p:cNvPicPr>
              <a:picLocks noChangeAspect="1"/>
            </p:cNvPicPr>
            <p:nvPr/>
          </p:nvPicPr>
          <p:blipFill rotWithShape="1">
            <a:blip r:embed="rId6"/>
            <a:srcRect t="6968" r="64069" b="35185"/>
            <a:stretch/>
          </p:blipFill>
          <p:spPr>
            <a:xfrm>
              <a:off x="2122714" y="358378"/>
              <a:ext cx="1760084" cy="2975372"/>
            </a:xfrm>
            <a:prstGeom prst="rect">
              <a:avLst/>
            </a:prstGeom>
          </p:spPr>
        </p:pic>
        <p:sp>
          <p:nvSpPr>
            <p:cNvPr id="83" name="正方形/長方形 82">
              <a:extLst>
                <a:ext uri="{FF2B5EF4-FFF2-40B4-BE49-F238E27FC236}">
                  <a16:creationId xmlns:a16="http://schemas.microsoft.com/office/drawing/2014/main" id="{0AB129E7-F291-4280-8D7E-751899641B93}"/>
                </a:ext>
              </a:extLst>
            </p:cNvPr>
            <p:cNvSpPr/>
            <p:nvPr/>
          </p:nvSpPr>
          <p:spPr>
            <a:xfrm>
              <a:off x="2047748" y="358378"/>
              <a:ext cx="1838452" cy="2975372"/>
            </a:xfrm>
            <a:prstGeom prst="rect">
              <a:avLst/>
            </a:prstGeom>
            <a:noFill/>
            <a:ln>
              <a:solidFill>
                <a:srgbClr val="004C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ja-JP" altLang="en-US">
                <a:solidFill>
                  <a:srgbClr val="FFFFFF"/>
                </a:solidFill>
                <a:latin typeface="Arial"/>
                <a:ea typeface="ＭＳ Ｐゴシック"/>
              </a:endParaRPr>
            </a:p>
          </p:txBody>
        </p:sp>
        <p:sp>
          <p:nvSpPr>
            <p:cNvPr id="84" name="Rectangle 22">
              <a:extLst>
                <a:ext uri="{FF2B5EF4-FFF2-40B4-BE49-F238E27FC236}">
                  <a16:creationId xmlns:a16="http://schemas.microsoft.com/office/drawing/2014/main" id="{4F54D9D0-DC17-47A6-95AC-45FBCA9F828B}"/>
                </a:ext>
              </a:extLst>
            </p:cNvPr>
            <p:cNvSpPr>
              <a:spLocks noChangeArrowheads="1"/>
            </p:cNvSpPr>
            <p:nvPr/>
          </p:nvSpPr>
          <p:spPr bwMode="auto">
            <a:xfrm>
              <a:off x="2115530" y="1463701"/>
              <a:ext cx="662506" cy="144000"/>
            </a:xfrm>
            <a:prstGeom prst="rect">
              <a:avLst/>
            </a:prstGeom>
            <a:solidFill>
              <a:srgbClr val="FFFF00">
                <a:alpha val="52156"/>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defTabSz="342892" eaLnBrk="1" fontAlgn="auto" hangingPunct="1">
                <a:spcBef>
                  <a:spcPts val="0"/>
                </a:spcBef>
                <a:spcAft>
                  <a:spcPts val="0"/>
                </a:spcAft>
              </a:pPr>
              <a:endParaRPr lang="ja-JP" altLang="en-US" sz="1500">
                <a:solidFill>
                  <a:prstClr val="black"/>
                </a:solidFill>
              </a:endParaRPr>
            </a:p>
          </p:txBody>
        </p:sp>
        <p:sp>
          <p:nvSpPr>
            <p:cNvPr id="85" name="Rectangle 24">
              <a:extLst>
                <a:ext uri="{FF2B5EF4-FFF2-40B4-BE49-F238E27FC236}">
                  <a16:creationId xmlns:a16="http://schemas.microsoft.com/office/drawing/2014/main" id="{62DE5A3C-F365-491F-B34E-413127DBC154}"/>
                </a:ext>
              </a:extLst>
            </p:cNvPr>
            <p:cNvSpPr>
              <a:spLocks noChangeArrowheads="1"/>
            </p:cNvSpPr>
            <p:nvPr/>
          </p:nvSpPr>
          <p:spPr bwMode="auto">
            <a:xfrm>
              <a:off x="2115530" y="1256668"/>
              <a:ext cx="662506" cy="144000"/>
            </a:xfrm>
            <a:prstGeom prst="rect">
              <a:avLst/>
            </a:prstGeom>
            <a:solidFill>
              <a:srgbClr val="FF0000">
                <a:alpha val="52156"/>
              </a:srgbClr>
            </a:solidFill>
            <a:ln w="9525">
              <a:solidFill>
                <a:schemeClr val="tx1"/>
              </a:solidFill>
              <a:miter lim="800000"/>
              <a:headEnd/>
              <a:tailEnd/>
            </a:ln>
            <a:effec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defTabSz="342892" eaLnBrk="1" fontAlgn="auto" hangingPunct="1">
                <a:spcBef>
                  <a:spcPts val="0"/>
                </a:spcBef>
                <a:spcAft>
                  <a:spcPts val="0"/>
                </a:spcAft>
              </a:pPr>
              <a:endParaRPr lang="ja-JP" altLang="en-US" sz="1500">
                <a:solidFill>
                  <a:prstClr val="black"/>
                </a:solidFill>
              </a:endParaRPr>
            </a:p>
          </p:txBody>
        </p:sp>
        <p:sp>
          <p:nvSpPr>
            <p:cNvPr id="86" name="Rectangle 22">
              <a:extLst>
                <a:ext uri="{FF2B5EF4-FFF2-40B4-BE49-F238E27FC236}">
                  <a16:creationId xmlns:a16="http://schemas.microsoft.com/office/drawing/2014/main" id="{E59BB717-CA9D-4773-BDC3-2EABB3523E35}"/>
                </a:ext>
              </a:extLst>
            </p:cNvPr>
            <p:cNvSpPr>
              <a:spLocks noChangeArrowheads="1"/>
            </p:cNvSpPr>
            <p:nvPr/>
          </p:nvSpPr>
          <p:spPr bwMode="auto">
            <a:xfrm>
              <a:off x="2133600" y="2083674"/>
              <a:ext cx="651941" cy="414066"/>
            </a:xfrm>
            <a:prstGeom prst="rect">
              <a:avLst/>
            </a:prstGeom>
            <a:solidFill>
              <a:srgbClr val="FFFF00">
                <a:alpha val="52156"/>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defTabSz="342892" eaLnBrk="1" fontAlgn="auto" hangingPunct="1">
                <a:spcBef>
                  <a:spcPts val="0"/>
                </a:spcBef>
                <a:spcAft>
                  <a:spcPts val="0"/>
                </a:spcAft>
              </a:pPr>
              <a:endParaRPr lang="ja-JP" altLang="en-US" sz="1500">
                <a:solidFill>
                  <a:prstClr val="black"/>
                </a:solidFill>
              </a:endParaRPr>
            </a:p>
          </p:txBody>
        </p:sp>
        <p:sp>
          <p:nvSpPr>
            <p:cNvPr id="87" name="Rectangle 24">
              <a:extLst>
                <a:ext uri="{FF2B5EF4-FFF2-40B4-BE49-F238E27FC236}">
                  <a16:creationId xmlns:a16="http://schemas.microsoft.com/office/drawing/2014/main" id="{D07D08FF-8A56-49DD-B1F6-EEE329588DD2}"/>
                </a:ext>
              </a:extLst>
            </p:cNvPr>
            <p:cNvSpPr>
              <a:spLocks noChangeArrowheads="1"/>
            </p:cNvSpPr>
            <p:nvPr/>
          </p:nvSpPr>
          <p:spPr bwMode="auto">
            <a:xfrm>
              <a:off x="2133600" y="2538864"/>
              <a:ext cx="662506" cy="144000"/>
            </a:xfrm>
            <a:prstGeom prst="rect">
              <a:avLst/>
            </a:prstGeom>
            <a:solidFill>
              <a:srgbClr val="FF0000">
                <a:alpha val="52156"/>
              </a:srgbClr>
            </a:solidFill>
            <a:ln w="9525">
              <a:solidFill>
                <a:schemeClr val="tx1"/>
              </a:solidFill>
              <a:miter lim="800000"/>
              <a:headEnd/>
              <a:tailEnd/>
            </a:ln>
            <a:effec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defTabSz="342892" eaLnBrk="1" fontAlgn="auto" hangingPunct="1">
                <a:spcBef>
                  <a:spcPts val="0"/>
                </a:spcBef>
                <a:spcAft>
                  <a:spcPts val="0"/>
                </a:spcAft>
              </a:pPr>
              <a:endParaRPr lang="ja-JP" altLang="en-US" sz="1500">
                <a:solidFill>
                  <a:prstClr val="black"/>
                </a:solidFill>
              </a:endParaRPr>
            </a:p>
          </p:txBody>
        </p:sp>
        <p:sp>
          <p:nvSpPr>
            <p:cNvPr id="88" name="Rectangle 24">
              <a:extLst>
                <a:ext uri="{FF2B5EF4-FFF2-40B4-BE49-F238E27FC236}">
                  <a16:creationId xmlns:a16="http://schemas.microsoft.com/office/drawing/2014/main" id="{6CB61C5F-DB0C-41C5-A7E0-BC94221F22A1}"/>
                </a:ext>
              </a:extLst>
            </p:cNvPr>
            <p:cNvSpPr>
              <a:spLocks noChangeArrowheads="1"/>
            </p:cNvSpPr>
            <p:nvPr/>
          </p:nvSpPr>
          <p:spPr bwMode="auto">
            <a:xfrm>
              <a:off x="2133600" y="2952751"/>
              <a:ext cx="648906" cy="352818"/>
            </a:xfrm>
            <a:prstGeom prst="rect">
              <a:avLst/>
            </a:prstGeom>
            <a:solidFill>
              <a:srgbClr val="FF0000">
                <a:alpha val="52156"/>
              </a:srgbClr>
            </a:solidFill>
            <a:ln w="9525">
              <a:solidFill>
                <a:schemeClr val="tx1"/>
              </a:solidFill>
              <a:miter lim="800000"/>
              <a:headEnd/>
              <a:tailEnd/>
            </a:ln>
            <a:effec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defTabSz="342892" eaLnBrk="1" fontAlgn="auto" hangingPunct="1">
                <a:spcBef>
                  <a:spcPts val="0"/>
                </a:spcBef>
                <a:spcAft>
                  <a:spcPts val="0"/>
                </a:spcAft>
              </a:pPr>
              <a:endParaRPr lang="ja-JP" altLang="en-US" sz="1500">
                <a:solidFill>
                  <a:prstClr val="black"/>
                </a:solidFill>
              </a:endParaRPr>
            </a:p>
          </p:txBody>
        </p:sp>
      </p:grpSp>
      <p:sp>
        <p:nvSpPr>
          <p:cNvPr id="2" name="テキスト ボックス 1">
            <a:extLst>
              <a:ext uri="{FF2B5EF4-FFF2-40B4-BE49-F238E27FC236}">
                <a16:creationId xmlns:a16="http://schemas.microsoft.com/office/drawing/2014/main" id="{37A6D53E-572D-4EEC-B789-6A90B81DA5B4}"/>
              </a:ext>
            </a:extLst>
          </p:cNvPr>
          <p:cNvSpPr txBox="1"/>
          <p:nvPr/>
        </p:nvSpPr>
        <p:spPr>
          <a:xfrm>
            <a:off x="6847295" y="3733055"/>
            <a:ext cx="963725" cy="300082"/>
          </a:xfrm>
          <a:prstGeom prst="rect">
            <a:avLst/>
          </a:prstGeom>
          <a:noFill/>
        </p:spPr>
        <p:txBody>
          <a:bodyPr wrap="none" rtlCol="0">
            <a:spAutoFit/>
          </a:bodyPr>
          <a:lstStyle/>
          <a:p>
            <a:pPr defTabSz="685800" fontAlgn="auto">
              <a:spcBef>
                <a:spcPts val="0"/>
              </a:spcBef>
              <a:spcAft>
                <a:spcPts val="0"/>
              </a:spcAft>
            </a:pPr>
            <a:r>
              <a:rPr lang="en-US" altLang="ja-JP" sz="1350" i="1" dirty="0" err="1">
                <a:solidFill>
                  <a:srgbClr val="000000"/>
                </a:solidFill>
                <a:latin typeface="Symbol" panose="05050102010706020507" pitchFamily="18" charset="2"/>
                <a:ea typeface="ＭＳ Ｐゴシック"/>
              </a:rPr>
              <a:t>g</a:t>
            </a:r>
            <a:r>
              <a:rPr lang="en-US" altLang="ja-JP" sz="1350" i="1" dirty="0" err="1">
                <a:solidFill>
                  <a:srgbClr val="000000"/>
                </a:solidFill>
                <a:latin typeface="Arial"/>
                <a:ea typeface="ＭＳ Ｐゴシック"/>
              </a:rPr>
              <a:t>N</a:t>
            </a:r>
            <a:r>
              <a:rPr lang="en-US" altLang="ja-JP" sz="1350" i="1" dirty="0">
                <a:solidFill>
                  <a:srgbClr val="000000"/>
                </a:solidFill>
                <a:latin typeface="Arial"/>
                <a:ea typeface="ＭＳ Ｐゴシック"/>
              </a:rPr>
              <a:t> </a:t>
            </a:r>
            <a:r>
              <a:rPr lang="ja-JP" altLang="en-US" sz="1350" i="1" dirty="0">
                <a:solidFill>
                  <a:srgbClr val="000000"/>
                </a:solidFill>
                <a:latin typeface="Arial"/>
                <a:ea typeface="ＭＳ Ｐゴシック"/>
                <a:sym typeface="Wingdings" panose="05000000000000000000" pitchFamily="2" charset="2"/>
              </a:rPr>
              <a:t>→ </a:t>
            </a:r>
            <a:r>
              <a:rPr lang="en-US" altLang="ja-JP" sz="1350" i="1" dirty="0" err="1">
                <a:solidFill>
                  <a:srgbClr val="000000"/>
                </a:solidFill>
                <a:latin typeface="Symbol" panose="05050102010706020507" pitchFamily="18" charset="2"/>
                <a:ea typeface="ＭＳ Ｐゴシック"/>
                <a:sym typeface="Wingdings" panose="05000000000000000000" pitchFamily="2" charset="2"/>
              </a:rPr>
              <a:t>pp</a:t>
            </a:r>
            <a:r>
              <a:rPr lang="en-US" altLang="ja-JP" sz="1350" i="1" dirty="0" err="1">
                <a:solidFill>
                  <a:srgbClr val="000000"/>
                </a:solidFill>
                <a:latin typeface="Arial"/>
                <a:ea typeface="ＭＳ Ｐゴシック"/>
                <a:sym typeface="Wingdings" panose="05000000000000000000" pitchFamily="2" charset="2"/>
              </a:rPr>
              <a:t>N</a:t>
            </a:r>
            <a:endParaRPr lang="ja-JP" altLang="en-US" sz="1350" i="1" dirty="0">
              <a:solidFill>
                <a:srgbClr val="000000"/>
              </a:solidFill>
              <a:latin typeface="Arial"/>
              <a:ea typeface="ＭＳ Ｐゴシック"/>
            </a:endParaRPr>
          </a:p>
        </p:txBody>
      </p:sp>
      <p:sp>
        <p:nvSpPr>
          <p:cNvPr id="3" name="Footer Placeholder 2">
            <a:extLst>
              <a:ext uri="{FF2B5EF4-FFF2-40B4-BE49-F238E27FC236}">
                <a16:creationId xmlns:a16="http://schemas.microsoft.com/office/drawing/2014/main" id="{D0B40CF0-5B12-E3D5-0694-89313E783258}"/>
              </a:ext>
            </a:extLst>
          </p:cNvPr>
          <p:cNvSpPr>
            <a:spLocks noGrp="1"/>
          </p:cNvSpPr>
          <p:nvPr>
            <p:ph type="ftr" sz="quarter" idx="11"/>
          </p:nvPr>
        </p:nvSpPr>
        <p:spPr>
          <a:xfrm>
            <a:off x="0" y="6470650"/>
            <a:ext cx="6553200" cy="365125"/>
          </a:xfrm>
        </p:spPr>
        <p:txBody>
          <a:bodyPr/>
          <a:lstStyle/>
          <a:p>
            <a:pPr>
              <a:defRPr/>
            </a:pPr>
            <a:r>
              <a:rPr lang="en-US" dirty="0"/>
              <a:t>SQCD VI    |     (Nanjing University)   |    May 15, 2024      |    P.L. Cole</a:t>
            </a:r>
          </a:p>
        </p:txBody>
      </p:sp>
    </p:spTree>
    <p:extLst>
      <p:ext uri="{BB962C8B-B14F-4D97-AF65-F5344CB8AC3E}">
        <p14:creationId xmlns:p14="http://schemas.microsoft.com/office/powerpoint/2010/main" val="99518766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1"/>
          <p:cNvSpPr>
            <a:spLocks noGrp="1" noChangeArrowheads="1"/>
          </p:cNvSpPr>
          <p:nvPr>
            <p:ph type="title" idx="4294967295"/>
          </p:nvPr>
        </p:nvSpPr>
        <p:spPr>
          <a:xfrm>
            <a:off x="858950" y="-50800"/>
            <a:ext cx="7426100" cy="889000"/>
          </a:xfrm>
        </p:spPr>
        <p:txBody>
          <a:bodyPr vert="horz" wrap="square" lIns="0" tIns="0" rIns="0" bIns="0" numCol="1" rtlCol="0" anchor="ctr" anchorCtr="0" compatLnSpc="1">
            <a:prstTxWarp prst="textNoShape">
              <a:avLst/>
            </a:prstTxWarp>
            <a:normAutofit/>
          </a:bodyPr>
          <a:lstStyle/>
          <a:p>
            <a:pPr defTabSz="342884">
              <a:tabLst>
                <a:tab pos="0" algn="l"/>
                <a:tab pos="342884" algn="l"/>
                <a:tab pos="685766" algn="l"/>
                <a:tab pos="1028649" algn="l"/>
                <a:tab pos="1371532" algn="l"/>
                <a:tab pos="1714415" algn="l"/>
                <a:tab pos="2057297" algn="l"/>
                <a:tab pos="2400180" algn="l"/>
                <a:tab pos="2743064" algn="l"/>
                <a:tab pos="3085946" algn="l"/>
                <a:tab pos="3428829" algn="l"/>
                <a:tab pos="3771712" algn="l"/>
                <a:tab pos="4114595" algn="l"/>
                <a:tab pos="4457477" algn="l"/>
                <a:tab pos="4800360" algn="l"/>
                <a:tab pos="5143244" algn="l"/>
                <a:tab pos="5486126" algn="l"/>
                <a:tab pos="5829009" algn="l"/>
                <a:tab pos="6171892" algn="l"/>
                <a:tab pos="6514775" algn="l"/>
                <a:tab pos="6857657" algn="l"/>
              </a:tabLst>
            </a:pPr>
            <a:r>
              <a:rPr lang="en-US" altLang="ja-JP" sz="3200" dirty="0">
                <a:latin typeface="+mn-lt"/>
              </a:rPr>
              <a:t>Beam time request and expected statistics</a:t>
            </a:r>
          </a:p>
        </p:txBody>
      </p:sp>
      <p:sp>
        <p:nvSpPr>
          <p:cNvPr id="17412" name="Rectangle 2"/>
          <p:cNvSpPr>
            <a:spLocks noGrp="1" noChangeArrowheads="1"/>
          </p:cNvSpPr>
          <p:nvPr>
            <p:ph type="subTitle" idx="4294967295"/>
          </p:nvPr>
        </p:nvSpPr>
        <p:spPr>
          <a:xfrm>
            <a:off x="956808" y="1644650"/>
            <a:ext cx="7387092" cy="4419600"/>
          </a:xfrm>
        </p:spPr>
        <p:txBody>
          <a:bodyPr vert="horz" wrap="square" lIns="0" tIns="0" rIns="0" bIns="0" numCol="1" rtlCol="0" anchor="ctr" anchorCtr="0" compatLnSpc="1">
            <a:prstTxWarp prst="textNoShape">
              <a:avLst/>
            </a:prstTxWarp>
            <a:normAutofit/>
          </a:bodyPr>
          <a:lstStyle/>
          <a:p>
            <a:pPr marL="2375" indent="0" defTabSz="342884">
              <a:buNone/>
              <a:tabLst>
                <a:tab pos="257162" algn="l"/>
                <a:tab pos="341693" algn="l"/>
                <a:tab pos="684576" algn="l"/>
                <a:tab pos="1027458" algn="l"/>
                <a:tab pos="1370342" algn="l"/>
                <a:tab pos="1713224" algn="l"/>
                <a:tab pos="2056108" algn="l"/>
                <a:tab pos="2398990" algn="l"/>
                <a:tab pos="2741873" algn="l"/>
                <a:tab pos="3084756" algn="l"/>
                <a:tab pos="3427638" algn="l"/>
                <a:tab pos="3770522" algn="l"/>
                <a:tab pos="4113404" algn="l"/>
                <a:tab pos="4456288" algn="l"/>
                <a:tab pos="4799170" algn="l"/>
                <a:tab pos="5142053" algn="l"/>
                <a:tab pos="5484936" algn="l"/>
                <a:tab pos="5827818" algn="l"/>
                <a:tab pos="6170702" algn="l"/>
                <a:tab pos="6513584" algn="l"/>
                <a:tab pos="6856468" algn="l"/>
              </a:tabLst>
            </a:pPr>
            <a:r>
              <a:rPr lang="en-US" altLang="ja-JP" sz="2000" i="1" dirty="0">
                <a:solidFill>
                  <a:srgbClr val="FF0000"/>
                </a:solidFill>
                <a:latin typeface="Symbol" panose="05050102010706020507" pitchFamily="18" charset="2"/>
              </a:rPr>
              <a:t>p</a:t>
            </a:r>
            <a:r>
              <a:rPr lang="en-US" altLang="ja-JP" sz="2000" dirty="0">
                <a:solidFill>
                  <a:srgbClr val="FF0000"/>
                </a:solidFill>
              </a:rPr>
              <a:t>  beam rate            : 10</a:t>
            </a:r>
            <a:r>
              <a:rPr lang="en-US" altLang="ja-JP" sz="2000" baseline="33000" dirty="0">
                <a:solidFill>
                  <a:srgbClr val="FF0000"/>
                </a:solidFill>
              </a:rPr>
              <a:t>6</a:t>
            </a:r>
            <a:r>
              <a:rPr lang="en-US" altLang="ja-JP" sz="2000" dirty="0">
                <a:solidFill>
                  <a:srgbClr val="FF0000"/>
                </a:solidFill>
              </a:rPr>
              <a:t> / spill (2s)</a:t>
            </a:r>
          </a:p>
          <a:p>
            <a:pPr marL="259544" defTabSz="342884">
              <a:tabLst>
                <a:tab pos="257162" algn="l"/>
                <a:tab pos="341693" algn="l"/>
                <a:tab pos="684576" algn="l"/>
                <a:tab pos="1027458" algn="l"/>
                <a:tab pos="1370342" algn="l"/>
                <a:tab pos="1713224" algn="l"/>
                <a:tab pos="2056108" algn="l"/>
                <a:tab pos="2398990" algn="l"/>
                <a:tab pos="2741873" algn="l"/>
                <a:tab pos="3084756" algn="l"/>
                <a:tab pos="3427638" algn="l"/>
                <a:tab pos="3770522" algn="l"/>
                <a:tab pos="4113404" algn="l"/>
                <a:tab pos="4456288" algn="l"/>
                <a:tab pos="4799170" algn="l"/>
                <a:tab pos="5142053" algn="l"/>
                <a:tab pos="5484936" algn="l"/>
                <a:tab pos="5827818" algn="l"/>
                <a:tab pos="6170702" algn="l"/>
                <a:tab pos="6513584" algn="l"/>
                <a:tab pos="6856468" algn="l"/>
              </a:tabLst>
            </a:pPr>
            <a:r>
              <a:rPr lang="en-US" altLang="ja-JP" sz="2000" dirty="0"/>
              <a:t>Liquid H</a:t>
            </a:r>
            <a:r>
              <a:rPr lang="en-US" altLang="ja-JP" sz="2000" baseline="-25000" dirty="0"/>
              <a:t>2</a:t>
            </a:r>
            <a:r>
              <a:rPr lang="en-US" altLang="ja-JP" sz="2000" dirty="0"/>
              <a:t> target        : 5 cm thick</a:t>
            </a:r>
          </a:p>
          <a:p>
            <a:pPr marL="259544" defTabSz="342884">
              <a:tabLst>
                <a:tab pos="257162" algn="l"/>
                <a:tab pos="341693" algn="l"/>
                <a:tab pos="684576" algn="l"/>
                <a:tab pos="1027458" algn="l"/>
                <a:tab pos="1370342" algn="l"/>
                <a:tab pos="1713224" algn="l"/>
                <a:tab pos="2056108" algn="l"/>
                <a:tab pos="2398990" algn="l"/>
                <a:tab pos="2741873" algn="l"/>
                <a:tab pos="3084756" algn="l"/>
                <a:tab pos="3427638" algn="l"/>
                <a:tab pos="3770522" algn="l"/>
                <a:tab pos="4113404" algn="l"/>
                <a:tab pos="4456288" algn="l"/>
                <a:tab pos="4799170" algn="l"/>
                <a:tab pos="5142053" algn="l"/>
                <a:tab pos="5484936" algn="l"/>
                <a:tab pos="5827818" algn="l"/>
                <a:tab pos="6170702" algn="l"/>
                <a:tab pos="6513584" algn="l"/>
                <a:tab pos="6856468" algn="l"/>
              </a:tabLst>
            </a:pPr>
            <a:r>
              <a:rPr lang="en-US" altLang="ja-JP" sz="2000" dirty="0"/>
              <a:t>TPC acceptance       : 40%</a:t>
            </a:r>
          </a:p>
          <a:p>
            <a:pPr marL="259544" defTabSz="342884">
              <a:tabLst>
                <a:tab pos="257162" algn="l"/>
                <a:tab pos="341693" algn="l"/>
                <a:tab pos="684576" algn="l"/>
                <a:tab pos="1027458" algn="l"/>
                <a:tab pos="1370342" algn="l"/>
                <a:tab pos="1713224" algn="l"/>
                <a:tab pos="2056108" algn="l"/>
                <a:tab pos="2398990" algn="l"/>
                <a:tab pos="2741873" algn="l"/>
                <a:tab pos="3084756" algn="l"/>
                <a:tab pos="3427638" algn="l"/>
                <a:tab pos="3770522" algn="l"/>
                <a:tab pos="4113404" algn="l"/>
                <a:tab pos="4456288" algn="l"/>
                <a:tab pos="4799170" algn="l"/>
                <a:tab pos="5142053" algn="l"/>
                <a:tab pos="5484936" algn="l"/>
                <a:tab pos="5827818" algn="l"/>
                <a:tab pos="6170702" algn="l"/>
                <a:tab pos="6513584" algn="l"/>
                <a:tab pos="6856468" algn="l"/>
              </a:tabLst>
            </a:pPr>
            <a:r>
              <a:rPr lang="ja-JP" altLang="en-US" sz="2000" dirty="0"/>
              <a:t> </a:t>
            </a:r>
            <a:r>
              <a:rPr lang="en-US" altLang="ja-JP" sz="2000" dirty="0"/>
              <a:t>(</a:t>
            </a:r>
            <a:r>
              <a:rPr lang="en-US" altLang="ja-JP" sz="2000" i="1" dirty="0">
                <a:latin typeface="Symbol" pitchFamily="18" charset="2"/>
              </a:rPr>
              <a:t>p</a:t>
            </a:r>
            <a:r>
              <a:rPr lang="en-US" altLang="ja-JP" sz="2000" dirty="0"/>
              <a:t>,</a:t>
            </a:r>
            <a:r>
              <a:rPr lang="en-US" altLang="ja-JP" sz="2000" i="1" dirty="0"/>
              <a:t>2</a:t>
            </a:r>
            <a:r>
              <a:rPr lang="en-US" altLang="ja-JP" sz="2000" i="1" dirty="0">
                <a:latin typeface="Symbol" pitchFamily="18" charset="2"/>
              </a:rPr>
              <a:t>p</a:t>
            </a:r>
            <a:r>
              <a:rPr lang="en-US" altLang="ja-JP" sz="2000" dirty="0"/>
              <a:t>) cross section : ~2 </a:t>
            </a:r>
            <a:r>
              <a:rPr lang="en-US" altLang="ja-JP" sz="2000" dirty="0" err="1"/>
              <a:t>mb</a:t>
            </a:r>
            <a:r>
              <a:rPr lang="en-US" altLang="ja-JP" sz="2000" dirty="0"/>
              <a:t> (</a:t>
            </a:r>
            <a:r>
              <a:rPr lang="en-US" altLang="ja-JP" sz="2000" dirty="0" err="1">
                <a:latin typeface="Symbol" panose="05050102010706020507" pitchFamily="18" charset="2"/>
              </a:rPr>
              <a:t>p</a:t>
            </a:r>
            <a:r>
              <a:rPr lang="en-US" altLang="ja-JP" sz="2000" baseline="30000" dirty="0" err="1"/>
              <a:t>+</a:t>
            </a:r>
            <a:r>
              <a:rPr lang="en-US" altLang="ja-JP" sz="2000" dirty="0" err="1"/>
              <a:t>p</a:t>
            </a:r>
            <a:r>
              <a:rPr lang="en-US" altLang="ja-JP" sz="2000" dirty="0" err="1">
                <a:sym typeface="Wingdings" panose="05000000000000000000" pitchFamily="2" charset="2"/>
              </a:rPr>
              <a:t></a:t>
            </a:r>
            <a:r>
              <a:rPr lang="en-US" altLang="ja-JP" sz="2000" dirty="0" err="1">
                <a:latin typeface="Symbol" panose="05050102010706020507" pitchFamily="18" charset="2"/>
              </a:rPr>
              <a:t>p</a:t>
            </a:r>
            <a:r>
              <a:rPr lang="en-US" altLang="ja-JP" sz="2000" baseline="30000" dirty="0" err="1"/>
              <a:t>+</a:t>
            </a:r>
            <a:r>
              <a:rPr lang="en-US" altLang="ja-JP" sz="2000" dirty="0" err="1">
                <a:latin typeface="Symbol" panose="05050102010706020507" pitchFamily="18" charset="2"/>
              </a:rPr>
              <a:t>p</a:t>
            </a:r>
            <a:r>
              <a:rPr lang="en-US" altLang="ja-JP" sz="2000" baseline="30000" dirty="0" err="1"/>
              <a:t>+</a:t>
            </a:r>
            <a:r>
              <a:rPr lang="en-US" altLang="ja-JP" sz="2000" dirty="0" err="1"/>
              <a:t>n</a:t>
            </a:r>
            <a:r>
              <a:rPr lang="en-US" altLang="ja-JP" sz="2000" dirty="0"/>
              <a:t>)</a:t>
            </a:r>
          </a:p>
          <a:p>
            <a:pPr marL="88098" indent="0" defTabSz="342884">
              <a:buNone/>
              <a:tabLst>
                <a:tab pos="257162" algn="l"/>
                <a:tab pos="341693" algn="l"/>
                <a:tab pos="684576" algn="l"/>
                <a:tab pos="1027458" algn="l"/>
                <a:tab pos="1370342" algn="l"/>
                <a:tab pos="1713224" algn="l"/>
                <a:tab pos="2056108" algn="l"/>
                <a:tab pos="2398990" algn="l"/>
                <a:tab pos="2741873" algn="l"/>
                <a:tab pos="3084756" algn="l"/>
                <a:tab pos="3427638" algn="l"/>
                <a:tab pos="3770522" algn="l"/>
                <a:tab pos="4113404" algn="l"/>
                <a:tab pos="4456288" algn="l"/>
                <a:tab pos="4799170" algn="l"/>
                <a:tab pos="5142053" algn="l"/>
                <a:tab pos="5484936" algn="l"/>
                <a:tab pos="5827818" algn="l"/>
                <a:tab pos="6170702" algn="l"/>
                <a:tab pos="6513584" algn="l"/>
                <a:tab pos="6856468" algn="l"/>
              </a:tabLst>
            </a:pPr>
            <a:r>
              <a:rPr lang="ja-JP" altLang="en-US" sz="2000" dirty="0">
                <a:solidFill>
                  <a:srgbClr val="2D2DB9"/>
                </a:solidFill>
              </a:rPr>
              <a:t>　　　 </a:t>
            </a:r>
            <a:r>
              <a:rPr lang="en-US" altLang="ja-JP" sz="2000" dirty="0">
                <a:solidFill>
                  <a:srgbClr val="FF0000"/>
                </a:solidFill>
              </a:rPr>
              <a:t>160 events / spill</a:t>
            </a:r>
          </a:p>
          <a:p>
            <a:pPr indent="-254782" defTabSz="342884">
              <a:buNone/>
              <a:tabLst>
                <a:tab pos="257162" algn="l"/>
                <a:tab pos="341693" algn="l"/>
                <a:tab pos="684576" algn="l"/>
                <a:tab pos="1027458" algn="l"/>
                <a:tab pos="1370342" algn="l"/>
                <a:tab pos="1713224" algn="l"/>
                <a:tab pos="2056108" algn="l"/>
                <a:tab pos="2398990" algn="l"/>
                <a:tab pos="2741873" algn="l"/>
                <a:tab pos="3084756" algn="l"/>
                <a:tab pos="3427638" algn="l"/>
                <a:tab pos="3770522" algn="l"/>
                <a:tab pos="4113404" algn="l"/>
                <a:tab pos="4456288" algn="l"/>
                <a:tab pos="4799170" algn="l"/>
                <a:tab pos="5142053" algn="l"/>
                <a:tab pos="5484936" algn="l"/>
                <a:tab pos="5827818" algn="l"/>
                <a:tab pos="6170702" algn="l"/>
                <a:tab pos="6513584" algn="l"/>
                <a:tab pos="6856468" algn="l"/>
              </a:tabLst>
            </a:pPr>
            <a:r>
              <a:rPr lang="ja-JP" altLang="en-US" sz="2000" dirty="0">
                <a:solidFill>
                  <a:srgbClr val="FF0000"/>
                </a:solidFill>
              </a:rPr>
              <a:t>・ </a:t>
            </a:r>
            <a:r>
              <a:rPr lang="en-US" altLang="ja-JP" sz="2000" dirty="0">
                <a:solidFill>
                  <a:srgbClr val="FF0000"/>
                </a:solidFill>
                <a:latin typeface="Symbol" panose="05050102010706020507" pitchFamily="18" charset="2"/>
              </a:rPr>
              <a:t>p</a:t>
            </a:r>
            <a:r>
              <a:rPr lang="en-US" altLang="ja-JP" sz="2000" dirty="0">
                <a:solidFill>
                  <a:srgbClr val="FF0000"/>
                </a:solidFill>
              </a:rPr>
              <a:t>p CM energy (W)      : 1.50 – 2.15 GeV (p= 0.73 – 2.0 GeV/c)</a:t>
            </a:r>
          </a:p>
          <a:p>
            <a:pPr indent="-254782" defTabSz="342884">
              <a:buNone/>
              <a:tabLst>
                <a:tab pos="257162" algn="l"/>
                <a:tab pos="341693" algn="l"/>
                <a:tab pos="684576" algn="l"/>
                <a:tab pos="1027458" algn="l"/>
                <a:tab pos="1370342" algn="l"/>
                <a:tab pos="1713224" algn="l"/>
                <a:tab pos="2056108" algn="l"/>
                <a:tab pos="2398990" algn="l"/>
                <a:tab pos="2741873" algn="l"/>
                <a:tab pos="3084756" algn="l"/>
                <a:tab pos="3427638" algn="l"/>
                <a:tab pos="3770522" algn="l"/>
                <a:tab pos="4113404" algn="l"/>
                <a:tab pos="4456288" algn="l"/>
                <a:tab pos="4799170" algn="l"/>
                <a:tab pos="5142053" algn="l"/>
                <a:tab pos="5484936" algn="l"/>
                <a:tab pos="5827818" algn="l"/>
                <a:tab pos="6170702" algn="l"/>
                <a:tab pos="6513584" algn="l"/>
                <a:tab pos="6856468" algn="l"/>
              </a:tabLst>
            </a:pPr>
            <a:r>
              <a:rPr lang="ja-JP" altLang="en-US" sz="2000" dirty="0"/>
              <a:t>・</a:t>
            </a:r>
            <a:r>
              <a:rPr lang="en-US" altLang="ja-JP" sz="2000" dirty="0"/>
              <a:t>No. of bins                    : </a:t>
            </a:r>
            <a:r>
              <a:rPr lang="en-US" altLang="ja-JP" sz="2000" i="1" dirty="0">
                <a:latin typeface="Symbol" panose="05050102010706020507" pitchFamily="18" charset="2"/>
              </a:rPr>
              <a:t>p</a:t>
            </a:r>
            <a:r>
              <a:rPr lang="en-US" altLang="ja-JP" sz="2000" i="1" baseline="30000" dirty="0">
                <a:latin typeface="Symbol" pitchFamily="2" charset="2"/>
              </a:rPr>
              <a:t>-</a:t>
            </a:r>
            <a:r>
              <a:rPr lang="en-US" altLang="ja-JP" sz="2000" dirty="0"/>
              <a:t> beam  : </a:t>
            </a:r>
            <a:r>
              <a:rPr lang="en-US" altLang="ja-JP" sz="2000" dirty="0">
                <a:solidFill>
                  <a:srgbClr val="FF0000"/>
                </a:solidFill>
              </a:rPr>
              <a:t>24 (energy) </a:t>
            </a:r>
            <a:r>
              <a:rPr lang="en-US" altLang="ja-JP" sz="2000" dirty="0"/>
              <a:t>x 20 (angle)</a:t>
            </a:r>
          </a:p>
          <a:p>
            <a:pPr indent="-254782" defTabSz="342884">
              <a:buNone/>
              <a:tabLst>
                <a:tab pos="257162" algn="l"/>
                <a:tab pos="341693" algn="l"/>
                <a:tab pos="684576" algn="l"/>
                <a:tab pos="1027458" algn="l"/>
                <a:tab pos="1370342" algn="l"/>
                <a:tab pos="1713224" algn="l"/>
                <a:tab pos="2056108" algn="l"/>
                <a:tab pos="2398990" algn="l"/>
                <a:tab pos="2741873" algn="l"/>
                <a:tab pos="3084756" algn="l"/>
                <a:tab pos="3427638" algn="l"/>
                <a:tab pos="3770522" algn="l"/>
                <a:tab pos="4113404" algn="l"/>
                <a:tab pos="4456288" algn="l"/>
                <a:tab pos="4799170" algn="l"/>
                <a:tab pos="5142053" algn="l"/>
                <a:tab pos="5484936" algn="l"/>
                <a:tab pos="5827818" algn="l"/>
                <a:tab pos="6170702" algn="l"/>
                <a:tab pos="6513584" algn="l"/>
                <a:tab pos="6856468" algn="l"/>
              </a:tabLst>
            </a:pPr>
            <a:r>
              <a:rPr lang="en-US" altLang="ja-JP" sz="2000" dirty="0"/>
              <a:t>                                           </a:t>
            </a:r>
            <a:r>
              <a:rPr lang="en-US" altLang="ja-JP" sz="2000" i="1" dirty="0">
                <a:latin typeface="Symbol" panose="05050102010706020507" pitchFamily="18" charset="2"/>
              </a:rPr>
              <a:t>p</a:t>
            </a:r>
            <a:r>
              <a:rPr lang="en-US" altLang="ja-JP" sz="2000" i="1" baseline="30000" dirty="0"/>
              <a:t>+ </a:t>
            </a:r>
            <a:r>
              <a:rPr lang="en-US" altLang="ja-JP" sz="2000" dirty="0"/>
              <a:t>beam  : </a:t>
            </a:r>
            <a:r>
              <a:rPr lang="en-US" altLang="ja-JP" sz="2000" dirty="0">
                <a:solidFill>
                  <a:srgbClr val="FF0000"/>
                </a:solidFill>
              </a:rPr>
              <a:t>23 (energy) </a:t>
            </a:r>
            <a:r>
              <a:rPr lang="en-US" altLang="ja-JP" sz="2000" dirty="0"/>
              <a:t>x 20 (angle)</a:t>
            </a:r>
          </a:p>
          <a:p>
            <a:pPr indent="-254782" defTabSz="342884">
              <a:buNone/>
              <a:tabLst>
                <a:tab pos="257162" algn="l"/>
                <a:tab pos="341693" algn="l"/>
                <a:tab pos="684576" algn="l"/>
                <a:tab pos="1027458" algn="l"/>
                <a:tab pos="1370342" algn="l"/>
                <a:tab pos="1713224" algn="l"/>
                <a:tab pos="2056108" algn="l"/>
                <a:tab pos="2398990" algn="l"/>
                <a:tab pos="2741873" algn="l"/>
                <a:tab pos="3084756" algn="l"/>
                <a:tab pos="3427638" algn="l"/>
                <a:tab pos="3770522" algn="l"/>
                <a:tab pos="4113404" algn="l"/>
                <a:tab pos="4456288" algn="l"/>
                <a:tab pos="4799170" algn="l"/>
                <a:tab pos="5142053" algn="l"/>
                <a:tab pos="5484936" algn="l"/>
                <a:tab pos="5827818" algn="l"/>
                <a:tab pos="6170702" algn="l"/>
                <a:tab pos="6513584" algn="l"/>
                <a:tab pos="6856468" algn="l"/>
              </a:tabLst>
            </a:pPr>
            <a:r>
              <a:rPr lang="ja-JP" altLang="en-US" sz="2000" dirty="0"/>
              <a:t>・</a:t>
            </a:r>
            <a:r>
              <a:rPr lang="en-US" altLang="ja-JP" sz="2000" dirty="0"/>
              <a:t>No. of events / bin        : 32 K</a:t>
            </a:r>
          </a:p>
          <a:p>
            <a:pPr indent="-254782" defTabSz="342884">
              <a:buNone/>
              <a:tabLst>
                <a:tab pos="257162" algn="l"/>
                <a:tab pos="341693" algn="l"/>
                <a:tab pos="684576" algn="l"/>
                <a:tab pos="1027458" algn="l"/>
                <a:tab pos="1370342" algn="l"/>
                <a:tab pos="1713224" algn="l"/>
                <a:tab pos="2056108" algn="l"/>
                <a:tab pos="2398990" algn="l"/>
                <a:tab pos="2741873" algn="l"/>
                <a:tab pos="3084756" algn="l"/>
                <a:tab pos="3427638" algn="l"/>
                <a:tab pos="3770522" algn="l"/>
                <a:tab pos="4113404" algn="l"/>
                <a:tab pos="4456288" algn="l"/>
                <a:tab pos="4799170" algn="l"/>
                <a:tab pos="5142053" algn="l"/>
                <a:tab pos="5484936" algn="l"/>
                <a:tab pos="5827818" algn="l"/>
                <a:tab pos="6170702" algn="l"/>
                <a:tab pos="6513584" algn="l"/>
                <a:tab pos="6856468" algn="l"/>
              </a:tabLst>
            </a:pPr>
            <a:r>
              <a:rPr lang="ja-JP" altLang="en-US" sz="2000" dirty="0">
                <a:solidFill>
                  <a:srgbClr val="0000FF"/>
                </a:solidFill>
              </a:rPr>
              <a:t>　　　  </a:t>
            </a:r>
            <a:r>
              <a:rPr lang="en-US" altLang="ja-JP" sz="2000" dirty="0">
                <a:solidFill>
                  <a:srgbClr val="FF0000"/>
                </a:solidFill>
              </a:rPr>
              <a:t>30M events in 15 days (to run in 2026)</a:t>
            </a:r>
          </a:p>
          <a:p>
            <a:pPr indent="-254782" defTabSz="342884">
              <a:buNone/>
              <a:tabLst>
                <a:tab pos="257162" algn="l"/>
                <a:tab pos="341693" algn="l"/>
                <a:tab pos="684576" algn="l"/>
                <a:tab pos="1027458" algn="l"/>
                <a:tab pos="1370342" algn="l"/>
                <a:tab pos="1713224" algn="l"/>
                <a:tab pos="2056108" algn="l"/>
                <a:tab pos="2398990" algn="l"/>
                <a:tab pos="2741873" algn="l"/>
                <a:tab pos="3084756" algn="l"/>
                <a:tab pos="3427638" algn="l"/>
                <a:tab pos="3770522" algn="l"/>
                <a:tab pos="4113404" algn="l"/>
                <a:tab pos="4456288" algn="l"/>
                <a:tab pos="4799170" algn="l"/>
                <a:tab pos="5142053" algn="l"/>
                <a:tab pos="5484936" algn="l"/>
                <a:tab pos="5827818" algn="l"/>
                <a:tab pos="6170702" algn="l"/>
                <a:tab pos="6513584" algn="l"/>
                <a:tab pos="6856468" algn="l"/>
              </a:tabLst>
            </a:pPr>
            <a:r>
              <a:rPr lang="en-US" altLang="ja-JP" sz="2000" dirty="0">
                <a:solidFill>
                  <a:srgbClr val="0000FF"/>
                </a:solidFill>
              </a:rPr>
              <a:t> Enhances world’s </a:t>
            </a:r>
            <a:r>
              <a:rPr lang="en-US" altLang="ja-JP" sz="2000" i="1" dirty="0" err="1">
                <a:solidFill>
                  <a:srgbClr val="0000FF"/>
                </a:solidFill>
                <a:latin typeface="Symbol" pitchFamily="18" charset="2"/>
              </a:rPr>
              <a:t>pp</a:t>
            </a:r>
            <a:r>
              <a:rPr lang="en-US" altLang="ja-JP" sz="2000" i="1" dirty="0" err="1">
                <a:solidFill>
                  <a:srgbClr val="0000FF"/>
                </a:solidFill>
              </a:rPr>
              <a:t>N</a:t>
            </a:r>
            <a:r>
              <a:rPr lang="en-US" altLang="ja-JP" sz="2000" dirty="0">
                <a:solidFill>
                  <a:srgbClr val="0000FF"/>
                </a:solidFill>
              </a:rPr>
              <a:t> data statistics (0.24M) by a factor of 130</a:t>
            </a:r>
          </a:p>
          <a:p>
            <a:pPr indent="-254782" defTabSz="342884">
              <a:buNone/>
              <a:tabLst>
                <a:tab pos="257162" algn="l"/>
                <a:tab pos="341693" algn="l"/>
                <a:tab pos="684576" algn="l"/>
                <a:tab pos="1027458" algn="l"/>
                <a:tab pos="1370342" algn="l"/>
                <a:tab pos="1713224" algn="l"/>
                <a:tab pos="2056108" algn="l"/>
                <a:tab pos="2398990" algn="l"/>
                <a:tab pos="2741873" algn="l"/>
                <a:tab pos="3084756" algn="l"/>
                <a:tab pos="3427638" algn="l"/>
                <a:tab pos="3770522" algn="l"/>
                <a:tab pos="4113404" algn="l"/>
                <a:tab pos="4456288" algn="l"/>
                <a:tab pos="4799170" algn="l"/>
                <a:tab pos="5142053" algn="l"/>
                <a:tab pos="5484936" algn="l"/>
                <a:tab pos="5827818" algn="l"/>
                <a:tab pos="6170702" algn="l"/>
                <a:tab pos="6513584" algn="l"/>
                <a:tab pos="6856468" algn="l"/>
              </a:tabLst>
            </a:pPr>
            <a:endParaRPr lang="en-US" altLang="ja-JP" sz="2000" dirty="0">
              <a:solidFill>
                <a:srgbClr val="0000FF"/>
              </a:solidFill>
            </a:endParaRPr>
          </a:p>
        </p:txBody>
      </p:sp>
      <p:sp>
        <p:nvSpPr>
          <p:cNvPr id="17413" name="AutoShape 4"/>
          <p:cNvSpPr>
            <a:spLocks noChangeArrowheads="1"/>
          </p:cNvSpPr>
          <p:nvPr/>
        </p:nvSpPr>
        <p:spPr bwMode="auto">
          <a:xfrm>
            <a:off x="1173843" y="3257550"/>
            <a:ext cx="342900" cy="171450"/>
          </a:xfrm>
          <a:prstGeom prst="rightArrow">
            <a:avLst>
              <a:gd name="adj1" fmla="val 50000"/>
              <a:gd name="adj2" fmla="val 37500"/>
            </a:avLst>
          </a:prstGeom>
          <a:solidFill>
            <a:srgbClr val="4EEC4E"/>
          </a:solidFill>
          <a:ln w="9525">
            <a:solidFill>
              <a:schemeClr val="tx1"/>
            </a:solidFill>
            <a:miter lim="800000"/>
            <a:headEnd/>
            <a:tailEnd/>
          </a:ln>
          <a:effec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defTabSz="342892" eaLnBrk="1" fontAlgn="auto" hangingPunct="1">
              <a:spcBef>
                <a:spcPts val="0"/>
              </a:spcBef>
              <a:spcAft>
                <a:spcPts val="0"/>
              </a:spcAft>
              <a:defRPr/>
            </a:pPr>
            <a:endParaRPr lang="ja-JP" altLang="en-US" sz="1500">
              <a:solidFill>
                <a:prstClr val="black"/>
              </a:solidFill>
            </a:endParaRPr>
          </a:p>
        </p:txBody>
      </p:sp>
      <p:sp>
        <p:nvSpPr>
          <p:cNvPr id="17414" name="AutoShape 5"/>
          <p:cNvSpPr>
            <a:spLocks noChangeArrowheads="1"/>
          </p:cNvSpPr>
          <p:nvPr/>
        </p:nvSpPr>
        <p:spPr bwMode="auto">
          <a:xfrm>
            <a:off x="1173843" y="5041900"/>
            <a:ext cx="342900" cy="171450"/>
          </a:xfrm>
          <a:prstGeom prst="rightArrow">
            <a:avLst>
              <a:gd name="adj1" fmla="val 50000"/>
              <a:gd name="adj2" fmla="val 37500"/>
            </a:avLst>
          </a:prstGeom>
          <a:solidFill>
            <a:srgbClr val="4EEC4E"/>
          </a:solidFill>
          <a:ln w="9525">
            <a:solidFill>
              <a:schemeClr val="tx1"/>
            </a:solidFill>
            <a:miter lim="800000"/>
            <a:headEnd/>
            <a:tailEnd/>
          </a:ln>
          <a:effec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defTabSz="342892" eaLnBrk="1" fontAlgn="auto" hangingPunct="1">
              <a:spcBef>
                <a:spcPts val="0"/>
              </a:spcBef>
              <a:spcAft>
                <a:spcPts val="0"/>
              </a:spcAft>
              <a:defRPr/>
            </a:pPr>
            <a:endParaRPr lang="ja-JP" altLang="en-US" sz="1500">
              <a:solidFill>
                <a:prstClr val="black"/>
              </a:solidFill>
            </a:endParaRPr>
          </a:p>
        </p:txBody>
      </p:sp>
      <p:sp>
        <p:nvSpPr>
          <p:cNvPr id="2" name="スライド番号プレースホルダー 1">
            <a:extLst>
              <a:ext uri="{FF2B5EF4-FFF2-40B4-BE49-F238E27FC236}">
                <a16:creationId xmlns:a16="http://schemas.microsoft.com/office/drawing/2014/main" id="{F904C7A7-D13A-4016-9E1F-AD4393AAA2B0}"/>
              </a:ext>
            </a:extLst>
          </p:cNvPr>
          <p:cNvSpPr>
            <a:spLocks noGrp="1"/>
          </p:cNvSpPr>
          <p:nvPr>
            <p:ph type="sldNum" sz="quarter" idx="12"/>
          </p:nvPr>
        </p:nvSpPr>
        <p:spPr/>
        <p:txBody>
          <a:bodyPr/>
          <a:lstStyle/>
          <a:p>
            <a:pPr defTabSz="685800" fontAlgn="auto">
              <a:spcBef>
                <a:spcPts val="0"/>
              </a:spcBef>
              <a:spcAft>
                <a:spcPts val="0"/>
              </a:spcAft>
              <a:defRPr/>
            </a:pPr>
            <a:fld id="{BD782241-C7DB-4293-977B-6E414ABD16AB}" type="slidenum">
              <a:rPr lang="en-US" altLang="ja-JP">
                <a:solidFill>
                  <a:srgbClr val="000000"/>
                </a:solidFill>
                <a:latin typeface="Arial"/>
                <a:ea typeface="ＭＳ Ｐゴシック"/>
              </a:rPr>
              <a:pPr defTabSz="685800" fontAlgn="auto">
                <a:spcBef>
                  <a:spcPts val="0"/>
                </a:spcBef>
                <a:spcAft>
                  <a:spcPts val="0"/>
                </a:spcAft>
                <a:defRPr/>
              </a:pPr>
              <a:t>22</a:t>
            </a:fld>
            <a:endParaRPr lang="en-US" altLang="ja-JP">
              <a:solidFill>
                <a:srgbClr val="000000"/>
              </a:solidFill>
              <a:latin typeface="Arial"/>
              <a:ea typeface="ＭＳ Ｐゴシック"/>
            </a:endParaRPr>
          </a:p>
        </p:txBody>
      </p:sp>
      <p:sp>
        <p:nvSpPr>
          <p:cNvPr id="3" name="Footer Placeholder 2">
            <a:extLst>
              <a:ext uri="{FF2B5EF4-FFF2-40B4-BE49-F238E27FC236}">
                <a16:creationId xmlns:a16="http://schemas.microsoft.com/office/drawing/2014/main" id="{92A8516C-5DE3-AD7C-7A6F-A3267354B3AE}"/>
              </a:ext>
            </a:extLst>
          </p:cNvPr>
          <p:cNvSpPr>
            <a:spLocks noGrp="1"/>
          </p:cNvSpPr>
          <p:nvPr>
            <p:ph type="ftr" sz="quarter" idx="11"/>
          </p:nvPr>
        </p:nvSpPr>
        <p:spPr>
          <a:xfrm>
            <a:off x="0" y="6470650"/>
            <a:ext cx="6553200" cy="365125"/>
          </a:xfrm>
        </p:spPr>
        <p:txBody>
          <a:bodyPr/>
          <a:lstStyle/>
          <a:p>
            <a:pPr>
              <a:defRPr/>
            </a:pPr>
            <a:r>
              <a:rPr lang="en-US" dirty="0"/>
              <a:t>SQCD VI    |     (Nanjing University)   |    May 15, 2024      |    P.L. Cole</a:t>
            </a:r>
          </a:p>
        </p:txBody>
      </p:sp>
    </p:spTree>
    <p:extLst>
      <p:ext uri="{BB962C8B-B14F-4D97-AF65-F5344CB8AC3E}">
        <p14:creationId xmlns:p14="http://schemas.microsoft.com/office/powerpoint/2010/main" val="390336049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番号プレースホルダー 5"/>
          <p:cNvSpPr>
            <a:spLocks noGrp="1"/>
          </p:cNvSpPr>
          <p:nvPr>
            <p:ph type="sldNum" sz="quarter" idx="12"/>
          </p:nvPr>
        </p:nvSpPr>
        <p:spPr>
          <a:noFill/>
        </p:spPr>
        <p:txBody>
          <a:bodyPr/>
          <a:lstStyle>
            <a:lvl1pPr eaLnBrk="0" hangingPunct="0">
              <a:defRPr kumimoji="1" sz="1500">
                <a:solidFill>
                  <a:schemeClr val="tx1"/>
                </a:solidFill>
                <a:latin typeface="Arial" pitchFamily="34" charset="0"/>
                <a:ea typeface="ＭＳ Ｐゴシック" pitchFamily="50" charset="-128"/>
              </a:defRPr>
            </a:lvl1pPr>
            <a:lvl2pPr marL="557199" indent="-214308" eaLnBrk="0" hangingPunct="0">
              <a:defRPr kumimoji="1" sz="1500">
                <a:solidFill>
                  <a:schemeClr val="tx1"/>
                </a:solidFill>
                <a:latin typeface="Arial" pitchFamily="34" charset="0"/>
                <a:ea typeface="ＭＳ Ｐゴシック" pitchFamily="50" charset="-128"/>
              </a:defRPr>
            </a:lvl2pPr>
            <a:lvl3pPr marL="857228" indent="-171446" eaLnBrk="0" hangingPunct="0">
              <a:defRPr kumimoji="1" sz="1500">
                <a:solidFill>
                  <a:schemeClr val="tx1"/>
                </a:solidFill>
                <a:latin typeface="Arial" pitchFamily="34" charset="0"/>
                <a:ea typeface="ＭＳ Ｐゴシック" pitchFamily="50" charset="-128"/>
              </a:defRPr>
            </a:lvl3pPr>
            <a:lvl4pPr marL="1200120" indent="-171446" eaLnBrk="0" hangingPunct="0">
              <a:defRPr kumimoji="1" sz="1500">
                <a:solidFill>
                  <a:schemeClr val="tx1"/>
                </a:solidFill>
                <a:latin typeface="Arial" pitchFamily="34" charset="0"/>
                <a:ea typeface="ＭＳ Ｐゴシック" pitchFamily="50" charset="-128"/>
              </a:defRPr>
            </a:lvl4pPr>
            <a:lvl5pPr marL="1543012" indent="-171446" eaLnBrk="0" hangingPunct="0">
              <a:defRPr kumimoji="1" sz="1500">
                <a:solidFill>
                  <a:schemeClr val="tx1"/>
                </a:solidFill>
                <a:latin typeface="Arial" pitchFamily="34" charset="0"/>
                <a:ea typeface="ＭＳ Ｐゴシック" pitchFamily="50" charset="-128"/>
              </a:defRPr>
            </a:lvl5pPr>
            <a:lvl6pPr marL="1885903" indent="-171446" eaLnBrk="0" fontAlgn="base" hangingPunct="0">
              <a:spcBef>
                <a:spcPct val="0"/>
              </a:spcBef>
              <a:spcAft>
                <a:spcPct val="0"/>
              </a:spcAft>
              <a:defRPr kumimoji="1" sz="1500">
                <a:solidFill>
                  <a:schemeClr val="tx1"/>
                </a:solidFill>
                <a:latin typeface="Arial" pitchFamily="34" charset="0"/>
                <a:ea typeface="ＭＳ Ｐゴシック" pitchFamily="50" charset="-128"/>
              </a:defRPr>
            </a:lvl6pPr>
            <a:lvl7pPr marL="2228795" indent="-171446" eaLnBrk="0" fontAlgn="base" hangingPunct="0">
              <a:spcBef>
                <a:spcPct val="0"/>
              </a:spcBef>
              <a:spcAft>
                <a:spcPct val="0"/>
              </a:spcAft>
              <a:defRPr kumimoji="1" sz="1500">
                <a:solidFill>
                  <a:schemeClr val="tx1"/>
                </a:solidFill>
                <a:latin typeface="Arial" pitchFamily="34" charset="0"/>
                <a:ea typeface="ＭＳ Ｐゴシック" pitchFamily="50" charset="-128"/>
              </a:defRPr>
            </a:lvl7pPr>
            <a:lvl8pPr marL="2571686" indent="-171446" eaLnBrk="0" fontAlgn="base" hangingPunct="0">
              <a:spcBef>
                <a:spcPct val="0"/>
              </a:spcBef>
              <a:spcAft>
                <a:spcPct val="0"/>
              </a:spcAft>
              <a:defRPr kumimoji="1" sz="1500">
                <a:solidFill>
                  <a:schemeClr val="tx1"/>
                </a:solidFill>
                <a:latin typeface="Arial" pitchFamily="34" charset="0"/>
                <a:ea typeface="ＭＳ Ｐゴシック" pitchFamily="50" charset="-128"/>
              </a:defRPr>
            </a:lvl8pPr>
            <a:lvl9pPr marL="2914577" indent="-171446" eaLnBrk="0" fontAlgn="base" hangingPunct="0">
              <a:spcBef>
                <a:spcPct val="0"/>
              </a:spcBef>
              <a:spcAft>
                <a:spcPct val="0"/>
              </a:spcAft>
              <a:defRPr kumimoji="1" sz="1500">
                <a:solidFill>
                  <a:schemeClr val="tx1"/>
                </a:solidFill>
                <a:latin typeface="Arial" pitchFamily="34" charset="0"/>
                <a:ea typeface="ＭＳ Ｐゴシック" pitchFamily="50" charset="-128"/>
              </a:defRPr>
            </a:lvl9pPr>
          </a:lstStyle>
          <a:p>
            <a:pPr defTabSz="914378" eaLnBrk="1" hangingPunct="1"/>
            <a:fld id="{0D4E472B-CFD7-40D7-B836-8E761CE642B1}" type="slidenum">
              <a:rPr kumimoji="0" lang="en-US" altLang="ja-JP" sz="1050">
                <a:solidFill>
                  <a:srgbClr val="000000"/>
                </a:solidFill>
              </a:rPr>
              <a:pPr defTabSz="914378" eaLnBrk="1" hangingPunct="1"/>
              <a:t>23</a:t>
            </a:fld>
            <a:endParaRPr kumimoji="0" lang="en-US" altLang="ja-JP" sz="1050">
              <a:solidFill>
                <a:srgbClr val="000000"/>
              </a:solidFill>
            </a:endParaRPr>
          </a:p>
        </p:txBody>
      </p:sp>
      <p:sp>
        <p:nvSpPr>
          <p:cNvPr id="19459" name="Rectangle 2"/>
          <p:cNvSpPr>
            <a:spLocks noGrp="1" noChangeArrowheads="1"/>
          </p:cNvSpPr>
          <p:nvPr>
            <p:ph type="title"/>
          </p:nvPr>
        </p:nvSpPr>
        <p:spPr>
          <a:xfrm>
            <a:off x="1348450" y="214312"/>
            <a:ext cx="6172200" cy="642938"/>
          </a:xfrm>
        </p:spPr>
        <p:txBody>
          <a:bodyPr/>
          <a:lstStyle/>
          <a:p>
            <a:pPr eaLnBrk="1" hangingPunct="1"/>
            <a:r>
              <a:rPr lang="en-US" altLang="ja-JP" sz="3000" dirty="0"/>
              <a:t>J-PARC E45 Collaboration</a:t>
            </a:r>
            <a:br>
              <a:rPr lang="en-US" altLang="ja-JP" sz="3000" dirty="0"/>
            </a:br>
            <a:endParaRPr lang="en-US" altLang="ja-JP" sz="2100" dirty="0"/>
          </a:p>
        </p:txBody>
      </p:sp>
      <p:sp>
        <p:nvSpPr>
          <p:cNvPr id="19460" name="Rectangle 3"/>
          <p:cNvSpPr>
            <a:spLocks noGrp="1" noChangeArrowheads="1"/>
          </p:cNvSpPr>
          <p:nvPr>
            <p:ph type="body" idx="1"/>
          </p:nvPr>
        </p:nvSpPr>
        <p:spPr>
          <a:xfrm>
            <a:off x="47022" y="1473518"/>
            <a:ext cx="9049956" cy="4527232"/>
          </a:xfrm>
        </p:spPr>
        <p:txBody>
          <a:bodyPr/>
          <a:lstStyle/>
          <a:p>
            <a:pPr eaLnBrk="1" hangingPunct="1">
              <a:lnSpc>
                <a:spcPct val="80000"/>
              </a:lnSpc>
              <a:buFontTx/>
              <a:buNone/>
            </a:pPr>
            <a:r>
              <a:rPr lang="it-IT" altLang="ja-JP" sz="1200" b="1" u="sng" dirty="0">
                <a:solidFill>
                  <a:srgbClr val="0000FF"/>
                </a:solidFill>
              </a:rPr>
              <a:t>H. Sako</a:t>
            </a:r>
            <a:r>
              <a:rPr lang="it-IT" altLang="ja-JP" sz="1200" dirty="0"/>
              <a:t>, K. Imai, S. Hasegawa, S. Sato, K. Tanida, Y. Ichikawa , T. Hashimoto</a:t>
            </a:r>
            <a:r>
              <a:rPr lang="sv-SE" altLang="ja-JP" sz="1200" dirty="0"/>
              <a:t>		</a:t>
            </a:r>
            <a:r>
              <a:rPr lang="en-US" altLang="ja-JP" sz="1200" dirty="0"/>
              <a:t>(Japan Atomic Energy Agency)</a:t>
            </a:r>
            <a:endParaRPr lang="sv-SE" altLang="ja-JP" sz="1200" u="sng" dirty="0"/>
          </a:p>
          <a:p>
            <a:pPr eaLnBrk="1" hangingPunct="1">
              <a:lnSpc>
                <a:spcPct val="80000"/>
              </a:lnSpc>
              <a:buNone/>
            </a:pPr>
            <a:r>
              <a:rPr lang="sv-SE" altLang="ja-JP" sz="1200" b="1" u="sng" dirty="0">
                <a:solidFill>
                  <a:srgbClr val="0000FF"/>
                </a:solidFill>
              </a:rPr>
              <a:t>P. Cole</a:t>
            </a:r>
            <a:r>
              <a:rPr lang="sv-SE" altLang="ja-JP" sz="1200" b="1" dirty="0">
                <a:solidFill>
                  <a:srgbClr val="0000FF"/>
                </a:solidFill>
              </a:rPr>
              <a:t>												</a:t>
            </a:r>
            <a:r>
              <a:rPr lang="sv-SE" altLang="ja-JP" sz="1200" dirty="0"/>
              <a:t>(Lamar Univ.)</a:t>
            </a:r>
          </a:p>
          <a:p>
            <a:pPr eaLnBrk="1" hangingPunct="1">
              <a:lnSpc>
                <a:spcPct val="80000"/>
              </a:lnSpc>
              <a:buNone/>
            </a:pPr>
            <a:r>
              <a:rPr lang="en-US" altLang="ja-JP" sz="1200" dirty="0"/>
              <a:t>K. </a:t>
            </a:r>
            <a:r>
              <a:rPr lang="en-US" altLang="ja-JP" sz="1200" dirty="0" err="1"/>
              <a:t>Joo</a:t>
            </a:r>
            <a:r>
              <a:rPr lang="en-US" altLang="ja-JP" sz="1200" dirty="0"/>
              <a:t>, S. Diehl, A. Kim. U. Shrestha, R. Capobianco, V. </a:t>
            </a:r>
            <a:r>
              <a:rPr lang="en-US" altLang="ja-JP" sz="1200" dirty="0" err="1"/>
              <a:t>Klimenko</a:t>
            </a:r>
            <a:r>
              <a:rPr lang="en-US" altLang="ja-JP" sz="1200" dirty="0"/>
              <a:t>, </a:t>
            </a:r>
          </a:p>
          <a:p>
            <a:pPr eaLnBrk="1" hangingPunct="1">
              <a:lnSpc>
                <a:spcPct val="80000"/>
              </a:lnSpc>
              <a:buNone/>
            </a:pPr>
            <a:r>
              <a:rPr lang="en-US" altLang="ja-JP" sz="1200" dirty="0"/>
              <a:t>J. Richards, N. Trotta, T. Hayward, P. Simmerling, R. Santos 					(Univ Connecticut)</a:t>
            </a:r>
          </a:p>
          <a:p>
            <a:pPr eaLnBrk="1" hangingPunct="1">
              <a:lnSpc>
                <a:spcPct val="80000"/>
              </a:lnSpc>
              <a:buNone/>
            </a:pPr>
            <a:r>
              <a:rPr lang="it-IT" altLang="ja-JP" sz="1200" dirty="0"/>
              <a:t>C. Djalali</a:t>
            </a:r>
            <a:r>
              <a:rPr lang="sv-SE" altLang="ja-JP" sz="1200" dirty="0"/>
              <a:t>											(Ohio Univ.)</a:t>
            </a:r>
          </a:p>
          <a:p>
            <a:pPr eaLnBrk="1" hangingPunct="1">
              <a:lnSpc>
                <a:spcPct val="80000"/>
              </a:lnSpc>
              <a:buNone/>
            </a:pPr>
            <a:r>
              <a:rPr lang="sv-SE" altLang="ja-JP" sz="1200" dirty="0"/>
              <a:t>J.K. Ahn, S.H. Kim, W.S. Jung, S.B. Yang, B.M. Kang, S.W. Choi, H.I. Lee, 			(Korea Univ)</a:t>
            </a:r>
          </a:p>
          <a:p>
            <a:pPr eaLnBrk="1" hangingPunct="1">
              <a:lnSpc>
                <a:spcPct val="80000"/>
              </a:lnSpc>
              <a:buFontTx/>
              <a:buNone/>
            </a:pPr>
            <a:r>
              <a:rPr lang="sv-SE" altLang="ja-JP" sz="1200" dirty="0"/>
              <a:t>S.J. Lee </a:t>
            </a:r>
          </a:p>
          <a:p>
            <a:pPr eaLnBrk="1" hangingPunct="1">
              <a:lnSpc>
                <a:spcPct val="80000"/>
              </a:lnSpc>
              <a:buFontTx/>
              <a:buNone/>
            </a:pPr>
            <a:r>
              <a:rPr lang="en-US" altLang="ja-JP" sz="1200" dirty="0"/>
              <a:t>S. Nakamura, M. </a:t>
            </a:r>
            <a:r>
              <a:rPr lang="en-US" altLang="ja-JP" sz="1200" dirty="0" err="1"/>
              <a:t>Niiyama</a:t>
            </a:r>
            <a:r>
              <a:rPr lang="en-US" altLang="ja-JP" sz="1200" dirty="0"/>
              <a:t>									(Kyoto Univ.)</a:t>
            </a:r>
          </a:p>
          <a:p>
            <a:pPr eaLnBrk="1" hangingPunct="1">
              <a:lnSpc>
                <a:spcPct val="80000"/>
              </a:lnSpc>
              <a:buFontTx/>
              <a:buNone/>
            </a:pPr>
            <a:r>
              <a:rPr lang="en-US" altLang="ja-JP" sz="1200" dirty="0"/>
              <a:t>H. Fujioka						            					(Tokyo Inst. Tech.)	</a:t>
            </a:r>
          </a:p>
          <a:p>
            <a:pPr eaLnBrk="1" hangingPunct="1">
              <a:lnSpc>
                <a:spcPct val="80000"/>
              </a:lnSpc>
              <a:buFontTx/>
              <a:buNone/>
            </a:pPr>
            <a:r>
              <a:rPr lang="en-US" altLang="ja-JP" sz="1200" dirty="0"/>
              <a:t>T. Takahashi, K. Ozawa, H. Sugimura								(KEK)</a:t>
            </a:r>
          </a:p>
          <a:p>
            <a:pPr eaLnBrk="1" hangingPunct="1">
              <a:lnSpc>
                <a:spcPct val="80000"/>
              </a:lnSpc>
              <a:buFontTx/>
              <a:buNone/>
            </a:pPr>
            <a:r>
              <a:rPr lang="en-US" altLang="ja-JP" sz="1200" dirty="0"/>
              <a:t>K. Nakazawa, H. </a:t>
            </a:r>
            <a:r>
              <a:rPr lang="en-US" altLang="ja-JP" sz="1200" dirty="0" err="1"/>
              <a:t>Ekawa</a:t>
            </a:r>
            <a:r>
              <a:rPr lang="en-US" altLang="ja-JP" sz="1200" dirty="0"/>
              <a:t>									(RIKEN)</a:t>
            </a:r>
          </a:p>
          <a:p>
            <a:pPr eaLnBrk="1" hangingPunct="1">
              <a:lnSpc>
                <a:spcPct val="80000"/>
              </a:lnSpc>
              <a:buFontTx/>
              <a:buNone/>
            </a:pPr>
            <a:r>
              <a:rPr lang="en-US" altLang="ja-JP" sz="1200" dirty="0"/>
              <a:t>S. H. Hwang											(KRISS)</a:t>
            </a:r>
          </a:p>
          <a:p>
            <a:pPr eaLnBrk="1" hangingPunct="1">
              <a:lnSpc>
                <a:spcPct val="80000"/>
              </a:lnSpc>
              <a:buFontTx/>
              <a:buNone/>
            </a:pPr>
            <a:r>
              <a:rPr lang="en-US" altLang="ja-JP" sz="1200" dirty="0"/>
              <a:t>S. H. Hayakawa, J. Yoshida									(Tohoku Univ.)</a:t>
            </a:r>
          </a:p>
          <a:p>
            <a:pPr eaLnBrk="1" hangingPunct="1">
              <a:lnSpc>
                <a:spcPct val="80000"/>
              </a:lnSpc>
              <a:buFontTx/>
              <a:buNone/>
            </a:pPr>
            <a:r>
              <a:rPr lang="en-US" altLang="ja-JP" sz="1200" dirty="0"/>
              <a:t>T. Ishikawa											(ELPH, Tohoku Univ.)</a:t>
            </a:r>
          </a:p>
          <a:p>
            <a:pPr eaLnBrk="1" hangingPunct="1">
              <a:lnSpc>
                <a:spcPct val="80000"/>
              </a:lnSpc>
              <a:buFontTx/>
              <a:buNone/>
            </a:pPr>
            <a:r>
              <a:rPr lang="en-US" altLang="ja-JP" sz="1200" dirty="0"/>
              <a:t>B. Briscoe, I. </a:t>
            </a:r>
            <a:r>
              <a:rPr lang="en-US" altLang="ja-JP" sz="1200" dirty="0" err="1"/>
              <a:t>Strakovsky</a:t>
            </a:r>
            <a:r>
              <a:rPr lang="en-US" altLang="ja-JP" sz="1200" dirty="0"/>
              <a:t>, R. Workman		 						(George Washington Univ.)</a:t>
            </a:r>
          </a:p>
          <a:p>
            <a:pPr eaLnBrk="1" hangingPunct="1">
              <a:lnSpc>
                <a:spcPct val="80000"/>
              </a:lnSpc>
              <a:buFontTx/>
              <a:buNone/>
            </a:pPr>
            <a:r>
              <a:rPr lang="en-US" altLang="ja-JP" sz="1200" dirty="0"/>
              <a:t>L. Guo 												(Florida International Univ.)</a:t>
            </a:r>
          </a:p>
          <a:p>
            <a:pPr eaLnBrk="1" hangingPunct="1">
              <a:lnSpc>
                <a:spcPct val="80000"/>
              </a:lnSpc>
              <a:buFontTx/>
              <a:buNone/>
            </a:pPr>
            <a:r>
              <a:rPr lang="en-US" altLang="ja-JP" sz="1200" dirty="0"/>
              <a:t>T.S.-H. Lee 											(Argonne National Lab.)</a:t>
            </a:r>
            <a:endParaRPr lang="it-IT" altLang="ja-JP" sz="1200" dirty="0"/>
          </a:p>
          <a:p>
            <a:pPr eaLnBrk="1" hangingPunct="1">
              <a:lnSpc>
                <a:spcPct val="80000"/>
              </a:lnSpc>
              <a:buFontTx/>
              <a:buNone/>
            </a:pPr>
            <a:r>
              <a:rPr lang="it-IT" altLang="ja-JP" sz="1200" dirty="0"/>
              <a:t>T. Sato, Y. Nakada</a:t>
            </a:r>
            <a:r>
              <a:rPr lang="en-US" altLang="ja-JP" sz="1200" dirty="0"/>
              <a:t> 										(Osaka Univ.)</a:t>
            </a:r>
          </a:p>
          <a:p>
            <a:pPr eaLnBrk="1" hangingPunct="1">
              <a:lnSpc>
                <a:spcPct val="80000"/>
              </a:lnSpc>
              <a:buFontTx/>
              <a:buNone/>
            </a:pPr>
            <a:r>
              <a:rPr lang="en-US" altLang="ja-JP" sz="1200" dirty="0"/>
              <a:t>K. </a:t>
            </a:r>
            <a:r>
              <a:rPr lang="en-US" altLang="ja-JP" sz="1200" dirty="0" err="1"/>
              <a:t>Shirotori</a:t>
            </a:r>
            <a:r>
              <a:rPr lang="en-US" altLang="ja-JP" sz="1200" dirty="0"/>
              <a:t>, S. Y. Ryu, H. </a:t>
            </a:r>
            <a:r>
              <a:rPr lang="en-US" altLang="ja-JP" sz="1200" dirty="0" err="1"/>
              <a:t>Kamano</a:t>
            </a:r>
            <a:r>
              <a:rPr lang="en-US" altLang="ja-JP" sz="1200" dirty="0"/>
              <a:t>								(RCNP, Osaka Univ.)</a:t>
            </a:r>
          </a:p>
          <a:p>
            <a:pPr eaLnBrk="1" hangingPunct="1">
              <a:lnSpc>
                <a:spcPct val="80000"/>
              </a:lnSpc>
              <a:buFontTx/>
              <a:buNone/>
            </a:pPr>
            <a:r>
              <a:rPr lang="en-US" altLang="ja-JP" sz="1200" dirty="0"/>
              <a:t>Y. Azimov 											(Petersburg Nuclear Physics Institute)</a:t>
            </a:r>
          </a:p>
          <a:p>
            <a:pPr eaLnBrk="1" hangingPunct="1">
              <a:lnSpc>
                <a:spcPct val="80000"/>
              </a:lnSpc>
              <a:buFontTx/>
              <a:buNone/>
            </a:pPr>
            <a:r>
              <a:rPr lang="en-US" altLang="ja-JP" sz="1200" dirty="0"/>
              <a:t>V. </a:t>
            </a:r>
            <a:r>
              <a:rPr lang="en-US" altLang="ja-JP" sz="1200" dirty="0" err="1"/>
              <a:t>Shklyar</a:t>
            </a:r>
            <a:r>
              <a:rPr lang="en-US" altLang="ja-JP" sz="1200" dirty="0"/>
              <a:t> 											(Univ. Giessen)</a:t>
            </a:r>
          </a:p>
          <a:p>
            <a:pPr eaLnBrk="1" hangingPunct="1">
              <a:lnSpc>
                <a:spcPct val="80000"/>
              </a:lnSpc>
              <a:buFontTx/>
              <a:buNone/>
            </a:pPr>
            <a:r>
              <a:rPr lang="en-US" altLang="ja-JP" sz="1200" dirty="0"/>
              <a:t>A. </a:t>
            </a:r>
            <a:r>
              <a:rPr lang="en-US" altLang="ja-JP" sz="1200" dirty="0" err="1"/>
              <a:t>Svarc</a:t>
            </a:r>
            <a:r>
              <a:rPr lang="en-US" altLang="ja-JP" sz="1200" dirty="0"/>
              <a:t> 											(Ruder Boskovic Institute)</a:t>
            </a:r>
          </a:p>
          <a:p>
            <a:pPr eaLnBrk="1" hangingPunct="1">
              <a:lnSpc>
                <a:spcPct val="80000"/>
              </a:lnSpc>
              <a:buFontTx/>
              <a:buNone/>
            </a:pPr>
            <a:r>
              <a:rPr lang="en-US" altLang="ja-JP" sz="1200" dirty="0"/>
              <a:t>S. </a:t>
            </a:r>
            <a:r>
              <a:rPr lang="en-US" altLang="ja-JP" sz="1200" dirty="0" err="1"/>
              <a:t>Ceci</a:t>
            </a:r>
            <a:r>
              <a:rPr lang="en-US" altLang="ja-JP" sz="1200" dirty="0"/>
              <a:t> 												(RBI-Zagreb)</a:t>
            </a:r>
          </a:p>
          <a:p>
            <a:pPr eaLnBrk="1" hangingPunct="1">
              <a:lnSpc>
                <a:spcPct val="80000"/>
              </a:lnSpc>
              <a:buFontTx/>
              <a:buNone/>
            </a:pPr>
            <a:r>
              <a:rPr lang="en-US" altLang="ja-JP" sz="1200" dirty="0"/>
              <a:t>M. </a:t>
            </a:r>
            <a:r>
              <a:rPr lang="en-US" altLang="ja-JP" sz="1200" dirty="0" err="1"/>
              <a:t>Hadzimehmedovic</a:t>
            </a:r>
            <a:r>
              <a:rPr lang="en-US" altLang="ja-JP" sz="1200" dirty="0"/>
              <a:t>, H. </a:t>
            </a:r>
            <a:r>
              <a:rPr lang="en-US" altLang="ja-JP" sz="1200" dirty="0" err="1"/>
              <a:t>Osmanovic</a:t>
            </a:r>
            <a:r>
              <a:rPr lang="en-US" altLang="ja-JP" sz="1200" dirty="0"/>
              <a:t>		                   					(Univ. </a:t>
            </a:r>
            <a:r>
              <a:rPr lang="en-US" altLang="ja-JP" sz="1200" dirty="0" err="1"/>
              <a:t>Tulza</a:t>
            </a:r>
            <a:r>
              <a:rPr lang="en-US" altLang="ja-JP" sz="1200" dirty="0"/>
              <a:t>)</a:t>
            </a:r>
          </a:p>
          <a:p>
            <a:pPr eaLnBrk="1" hangingPunct="1">
              <a:lnSpc>
                <a:spcPct val="80000"/>
              </a:lnSpc>
              <a:buFontTx/>
              <a:buNone/>
            </a:pPr>
            <a:endParaRPr lang="en-US" altLang="ja-JP" sz="1200" dirty="0"/>
          </a:p>
          <a:p>
            <a:pPr eaLnBrk="1" hangingPunct="1">
              <a:lnSpc>
                <a:spcPct val="80000"/>
              </a:lnSpc>
              <a:buFontTx/>
              <a:buNone/>
            </a:pPr>
            <a:endParaRPr lang="en-US" altLang="ja-JP" sz="1200" dirty="0"/>
          </a:p>
        </p:txBody>
      </p:sp>
      <p:sp>
        <p:nvSpPr>
          <p:cNvPr id="2" name="Footer Placeholder 2">
            <a:extLst>
              <a:ext uri="{FF2B5EF4-FFF2-40B4-BE49-F238E27FC236}">
                <a16:creationId xmlns:a16="http://schemas.microsoft.com/office/drawing/2014/main" id="{E9C3375F-9F9F-A95B-4F85-A7395AC48591}"/>
              </a:ext>
            </a:extLst>
          </p:cNvPr>
          <p:cNvSpPr>
            <a:spLocks noGrp="1"/>
          </p:cNvSpPr>
          <p:nvPr>
            <p:ph type="ftr" sz="quarter" idx="11"/>
          </p:nvPr>
        </p:nvSpPr>
        <p:spPr>
          <a:xfrm>
            <a:off x="0" y="6470650"/>
            <a:ext cx="6553200" cy="365125"/>
          </a:xfrm>
        </p:spPr>
        <p:txBody>
          <a:bodyPr/>
          <a:lstStyle/>
          <a:p>
            <a:pPr>
              <a:defRPr/>
            </a:pPr>
            <a:r>
              <a:rPr lang="en-US" dirty="0"/>
              <a:t>SQCD VI    |     (Nanjing University)   |    May 15, 2024      |    P.L. Cole</a:t>
            </a:r>
          </a:p>
        </p:txBody>
      </p:sp>
    </p:spTree>
    <p:extLst>
      <p:ext uri="{BB962C8B-B14F-4D97-AF65-F5344CB8AC3E}">
        <p14:creationId xmlns:p14="http://schemas.microsoft.com/office/powerpoint/2010/main" val="2663269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CA015-5DE3-3AB9-52DB-45EE4F17478E}"/>
              </a:ext>
            </a:extLst>
          </p:cNvPr>
          <p:cNvSpPr>
            <a:spLocks noGrp="1"/>
          </p:cNvSpPr>
          <p:nvPr>
            <p:ph type="title"/>
          </p:nvPr>
        </p:nvSpPr>
        <p:spPr/>
        <p:txBody>
          <a:bodyPr/>
          <a:lstStyle/>
          <a:p>
            <a:r>
              <a:rPr lang="en-US" dirty="0"/>
              <a:t>E45 Location at J-PARC</a:t>
            </a:r>
          </a:p>
        </p:txBody>
      </p:sp>
      <p:pic>
        <p:nvPicPr>
          <p:cNvPr id="6" name="Content Placeholder 5">
            <a:extLst>
              <a:ext uri="{FF2B5EF4-FFF2-40B4-BE49-F238E27FC236}">
                <a16:creationId xmlns:a16="http://schemas.microsoft.com/office/drawing/2014/main" id="{6D6D2A76-77AA-0896-84DB-8DFA5D690457}"/>
              </a:ext>
            </a:extLst>
          </p:cNvPr>
          <p:cNvPicPr>
            <a:picLocks noGrp="1" noChangeAspect="1"/>
          </p:cNvPicPr>
          <p:nvPr>
            <p:ph idx="1"/>
          </p:nvPr>
        </p:nvPicPr>
        <p:blipFill>
          <a:blip r:embed="rId2"/>
          <a:stretch>
            <a:fillRect/>
          </a:stretch>
        </p:blipFill>
        <p:spPr>
          <a:xfrm>
            <a:off x="1501388" y="969280"/>
            <a:ext cx="6141224" cy="5346478"/>
          </a:xfrm>
          <a:prstGeom prst="rect">
            <a:avLst/>
          </a:prstGeom>
        </p:spPr>
      </p:pic>
      <p:sp>
        <p:nvSpPr>
          <p:cNvPr id="4" name="Footer Placeholder 3">
            <a:extLst>
              <a:ext uri="{FF2B5EF4-FFF2-40B4-BE49-F238E27FC236}">
                <a16:creationId xmlns:a16="http://schemas.microsoft.com/office/drawing/2014/main" id="{0F551A2A-89A2-D275-771B-817FDED21F13}"/>
              </a:ext>
            </a:extLst>
          </p:cNvPr>
          <p:cNvSpPr>
            <a:spLocks noGrp="1"/>
          </p:cNvSpPr>
          <p:nvPr>
            <p:ph type="ftr" sz="quarter" idx="11"/>
          </p:nvPr>
        </p:nvSpPr>
        <p:spPr>
          <a:xfrm>
            <a:off x="0" y="6470650"/>
            <a:ext cx="6553200" cy="365125"/>
          </a:xfrm>
        </p:spPr>
        <p:txBody>
          <a:bodyPr/>
          <a:lstStyle/>
          <a:p>
            <a:pPr>
              <a:defRPr/>
            </a:pPr>
            <a:r>
              <a:rPr lang="en-US" dirty="0"/>
              <a:t>SQCD VI    |     (Nanjing University)   |    May 15, 2024      |    P.L. Cole</a:t>
            </a:r>
          </a:p>
        </p:txBody>
      </p:sp>
    </p:spTree>
    <p:extLst>
      <p:ext uri="{BB962C8B-B14F-4D97-AF65-F5344CB8AC3E}">
        <p14:creationId xmlns:p14="http://schemas.microsoft.com/office/powerpoint/2010/main" val="1677144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22EC0-2A0E-0F42-B8DA-DF46A8458B08}"/>
              </a:ext>
            </a:extLst>
          </p:cNvPr>
          <p:cNvSpPr>
            <a:spLocks noGrp="1"/>
          </p:cNvSpPr>
          <p:nvPr>
            <p:ph type="title"/>
          </p:nvPr>
        </p:nvSpPr>
        <p:spPr/>
        <p:txBody>
          <a:bodyPr/>
          <a:lstStyle/>
          <a:p>
            <a:r>
              <a:rPr lang="en-US" dirty="0"/>
              <a:t>CLAS12 – electron beams</a:t>
            </a:r>
          </a:p>
        </p:txBody>
      </p:sp>
      <p:sp>
        <p:nvSpPr>
          <p:cNvPr id="4" name="Footer Placeholder 3">
            <a:extLst>
              <a:ext uri="{FF2B5EF4-FFF2-40B4-BE49-F238E27FC236}">
                <a16:creationId xmlns:a16="http://schemas.microsoft.com/office/drawing/2014/main" id="{43EF715F-6B94-E1EA-76A7-6E02590DC939}"/>
              </a:ext>
            </a:extLst>
          </p:cNvPr>
          <p:cNvSpPr>
            <a:spLocks noGrp="1"/>
          </p:cNvSpPr>
          <p:nvPr>
            <p:ph type="ftr" sz="quarter" idx="11"/>
          </p:nvPr>
        </p:nvSpPr>
        <p:spPr>
          <a:xfrm>
            <a:off x="0" y="6447296"/>
            <a:ext cx="6553200" cy="388480"/>
          </a:xfrm>
        </p:spPr>
        <p:txBody>
          <a:bodyPr/>
          <a:lstStyle/>
          <a:p>
            <a:pPr>
              <a:defRPr/>
            </a:pPr>
            <a:r>
              <a:rPr lang="en-US" dirty="0"/>
              <a:t>SQCD VI    |     (Nanjing University)   |    May 15, 2024      |    P.L. Cole</a:t>
            </a:r>
          </a:p>
        </p:txBody>
      </p:sp>
      <p:pic>
        <p:nvPicPr>
          <p:cNvPr id="5" name="Picture 4">
            <a:extLst>
              <a:ext uri="{FF2B5EF4-FFF2-40B4-BE49-F238E27FC236}">
                <a16:creationId xmlns:a16="http://schemas.microsoft.com/office/drawing/2014/main" id="{E2F64C1F-D5CF-56C7-9758-F8DFA87A2EAC}"/>
              </a:ext>
            </a:extLst>
          </p:cNvPr>
          <p:cNvPicPr>
            <a:picLocks noChangeAspect="1"/>
          </p:cNvPicPr>
          <p:nvPr/>
        </p:nvPicPr>
        <p:blipFill>
          <a:blip r:embed="rId2"/>
          <a:stretch>
            <a:fillRect/>
          </a:stretch>
        </p:blipFill>
        <p:spPr>
          <a:xfrm>
            <a:off x="1295400" y="927616"/>
            <a:ext cx="6553200" cy="5519680"/>
          </a:xfrm>
          <a:prstGeom prst="rect">
            <a:avLst/>
          </a:prstGeom>
        </p:spPr>
      </p:pic>
    </p:spTree>
    <p:extLst>
      <p:ext uri="{BB962C8B-B14F-4D97-AF65-F5344CB8AC3E}">
        <p14:creationId xmlns:p14="http://schemas.microsoft.com/office/powerpoint/2010/main" val="4159836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4" descr="a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3900" y="919163"/>
            <a:ext cx="4602163" cy="2852737"/>
          </a:xfrm>
          <a:prstGeom prst="rect">
            <a:avLst/>
          </a:prstGeom>
          <a:solidFill>
            <a:schemeClr val="bg1">
              <a:lumMod val="75000"/>
            </a:schemeClr>
          </a:solidFill>
          <a:ln>
            <a:solidFill>
              <a:schemeClr val="tx1"/>
            </a:solidFill>
          </a:ln>
        </p:spPr>
      </p:pic>
      <p:pic>
        <p:nvPicPr>
          <p:cNvPr id="78851" name="Picture 1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57900" y="2159000"/>
            <a:ext cx="2895600" cy="1854200"/>
          </a:xfrm>
          <a:prstGeom prst="rect">
            <a:avLst/>
          </a:prstGeom>
          <a:solidFill>
            <a:srgbClr val="C00000"/>
          </a:solidFill>
          <a:ln w="38100">
            <a:solidFill>
              <a:schemeClr val="tx1"/>
            </a:solidFill>
            <a:miter lim="800000"/>
            <a:headEnd/>
            <a:tailEnd/>
          </a:ln>
        </p:spPr>
      </p:pic>
      <p:sp>
        <p:nvSpPr>
          <p:cNvPr id="17411" name="TextBox 22"/>
          <p:cNvSpPr txBox="1">
            <a:spLocks noChangeArrowheads="1"/>
          </p:cNvSpPr>
          <p:nvPr/>
        </p:nvSpPr>
        <p:spPr bwMode="auto">
          <a:xfrm>
            <a:off x="266700" y="3952875"/>
            <a:ext cx="5410200" cy="708025"/>
          </a:xfrm>
          <a:prstGeom prst="rect">
            <a:avLst/>
          </a:prstGeom>
          <a:solidFill>
            <a:srgbClr val="FFBF16"/>
          </a:solidFill>
          <a:ln w="12700">
            <a:solidFill>
              <a:schemeClr val="tx1"/>
            </a:solidFill>
            <a:round/>
            <a:headEnd/>
            <a:tailEnd/>
          </a:ln>
        </p:spPr>
        <p:txBody>
          <a:bodyPr>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just" eaLnBrk="1" hangingPunct="1">
              <a:spcBef>
                <a:spcPct val="0"/>
              </a:spcBef>
              <a:buFontTx/>
              <a:buNone/>
            </a:pPr>
            <a:r>
              <a:rPr lang="en-US" altLang="en-US" sz="2000" b="1">
                <a:solidFill>
                  <a:srgbClr val="C00000"/>
                </a:solidFill>
              </a:rPr>
              <a:t>The helicity amplitudes are related to the matrix elements of the electromagnetic current via:</a:t>
            </a:r>
          </a:p>
        </p:txBody>
      </p:sp>
      <p:sp>
        <p:nvSpPr>
          <p:cNvPr id="24" name="TextBox 23"/>
          <p:cNvSpPr txBox="1"/>
          <p:nvPr/>
        </p:nvSpPr>
        <p:spPr>
          <a:xfrm>
            <a:off x="6629400" y="4449763"/>
            <a:ext cx="1905000" cy="1938337"/>
          </a:xfrm>
          <a:prstGeom prst="rect">
            <a:avLst/>
          </a:prstGeom>
          <a:solidFill>
            <a:srgbClr val="FFBF16"/>
          </a:solidFill>
        </p:spPr>
        <p:txBody>
          <a:bodyPr>
            <a:spAutoFit/>
          </a:bodyPr>
          <a:lstStyle>
            <a:lvl1pPr eaLnBrk="0" hangingPunct="0">
              <a:defRPr sz="2400">
                <a:solidFill>
                  <a:schemeClr val="tx1"/>
                </a:solidFill>
                <a:latin typeface="Arial" charset="0"/>
                <a:ea typeface="ＭＳ Ｐゴシック" charset="0"/>
                <a:cs typeface="Arial" charset="0"/>
              </a:defRPr>
            </a:lvl1pPr>
            <a:lvl2pPr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auto" hangingPunct="1">
              <a:spcBef>
                <a:spcPts val="0"/>
              </a:spcBef>
              <a:spcAft>
                <a:spcPts val="0"/>
              </a:spcAft>
              <a:defRPr/>
            </a:pPr>
            <a:r>
              <a:rPr lang="en-US" dirty="0">
                <a:solidFill>
                  <a:srgbClr val="FF0000"/>
                </a:solidFill>
                <a:effectLst>
                  <a:outerShdw blurRad="38100" dist="38100" dir="2700000" algn="tl">
                    <a:srgbClr val="000000"/>
                  </a:outerShdw>
                </a:effectLst>
              </a:rPr>
              <a:t>Transverse </a:t>
            </a:r>
          </a:p>
          <a:p>
            <a:pPr lvl="1" eaLnBrk="1" fontAlgn="auto" hangingPunct="1">
              <a:spcBef>
                <a:spcPts val="0"/>
              </a:spcBef>
              <a:spcAft>
                <a:spcPts val="0"/>
              </a:spcAft>
              <a:buFont typeface="Arial" charset="0"/>
              <a:buChar char="•"/>
              <a:defRPr/>
            </a:pPr>
            <a:r>
              <a:rPr lang="en-US" dirty="0">
                <a:solidFill>
                  <a:srgbClr val="FF0000"/>
                </a:solidFill>
                <a:effectLst>
                  <a:outerShdw blurRad="38100" dist="38100" dir="2700000" algn="tl">
                    <a:srgbClr val="000000"/>
                  </a:outerShdw>
                </a:effectLst>
                <a:ea typeface="ＭＳ Ｐゴシック" charset="0"/>
              </a:rPr>
              <a:t> A</a:t>
            </a:r>
            <a:r>
              <a:rPr lang="en-US" baseline="-25000" dirty="0">
                <a:solidFill>
                  <a:srgbClr val="FF0000"/>
                </a:solidFill>
                <a:effectLst>
                  <a:outerShdw blurRad="38100" dist="38100" dir="2700000" algn="tl">
                    <a:srgbClr val="000000"/>
                  </a:outerShdw>
                </a:effectLst>
                <a:ea typeface="ＭＳ Ｐゴシック" charset="0"/>
              </a:rPr>
              <a:t>1/2</a:t>
            </a:r>
          </a:p>
          <a:p>
            <a:pPr lvl="1" eaLnBrk="1" fontAlgn="auto" hangingPunct="1">
              <a:spcBef>
                <a:spcPts val="0"/>
              </a:spcBef>
              <a:spcAft>
                <a:spcPts val="0"/>
              </a:spcAft>
              <a:buFont typeface="Arial" charset="0"/>
              <a:buChar char="•"/>
              <a:defRPr/>
            </a:pPr>
            <a:r>
              <a:rPr lang="en-US" dirty="0">
                <a:solidFill>
                  <a:srgbClr val="FF0000"/>
                </a:solidFill>
                <a:effectLst>
                  <a:outerShdw blurRad="38100" dist="38100" dir="2700000" algn="tl">
                    <a:srgbClr val="000000"/>
                  </a:outerShdw>
                </a:effectLst>
                <a:ea typeface="ＭＳ Ｐゴシック" charset="0"/>
              </a:rPr>
              <a:t> A</a:t>
            </a:r>
            <a:r>
              <a:rPr lang="en-US" baseline="-25000" dirty="0">
                <a:solidFill>
                  <a:srgbClr val="FF0000"/>
                </a:solidFill>
                <a:effectLst>
                  <a:outerShdw blurRad="38100" dist="38100" dir="2700000" algn="tl">
                    <a:srgbClr val="000000"/>
                  </a:outerShdw>
                </a:effectLst>
                <a:ea typeface="ＭＳ Ｐゴシック" charset="0"/>
              </a:rPr>
              <a:t>3/2</a:t>
            </a:r>
          </a:p>
          <a:p>
            <a:pPr eaLnBrk="1" fontAlgn="auto" hangingPunct="1">
              <a:spcBef>
                <a:spcPts val="0"/>
              </a:spcBef>
              <a:spcAft>
                <a:spcPts val="0"/>
              </a:spcAft>
              <a:defRPr/>
            </a:pPr>
            <a:r>
              <a:rPr lang="en-US" dirty="0">
                <a:solidFill>
                  <a:srgbClr val="0000FF"/>
                </a:solidFill>
                <a:effectLst>
                  <a:outerShdw blurRad="38100" dist="38100" dir="2700000" algn="tl">
                    <a:srgbClr val="000000"/>
                  </a:outerShdw>
                </a:effectLst>
              </a:rPr>
              <a:t>Longitudinal</a:t>
            </a:r>
          </a:p>
          <a:p>
            <a:pPr lvl="1" eaLnBrk="1" fontAlgn="auto" hangingPunct="1">
              <a:spcBef>
                <a:spcPts val="0"/>
              </a:spcBef>
              <a:spcAft>
                <a:spcPts val="0"/>
              </a:spcAft>
              <a:buFont typeface="Arial" charset="0"/>
              <a:buChar char="•"/>
              <a:defRPr/>
            </a:pPr>
            <a:r>
              <a:rPr lang="en-US" dirty="0">
                <a:solidFill>
                  <a:srgbClr val="0000FF"/>
                </a:solidFill>
                <a:effectLst>
                  <a:outerShdw blurRad="38100" dist="38100" dir="2700000" algn="tl">
                    <a:srgbClr val="000000"/>
                  </a:outerShdw>
                </a:effectLst>
                <a:ea typeface="ＭＳ Ｐゴシック" charset="0"/>
              </a:rPr>
              <a:t> S</a:t>
            </a:r>
            <a:r>
              <a:rPr lang="en-US" baseline="-25000" dirty="0">
                <a:solidFill>
                  <a:srgbClr val="0000FF"/>
                </a:solidFill>
                <a:effectLst>
                  <a:outerShdw blurRad="38100" dist="38100" dir="2700000" algn="tl">
                    <a:srgbClr val="000000"/>
                  </a:outerShdw>
                </a:effectLst>
                <a:ea typeface="ＭＳ Ｐゴシック" charset="0"/>
              </a:rPr>
              <a:t>1/2</a:t>
            </a:r>
            <a:endParaRPr lang="en-US" dirty="0">
              <a:solidFill>
                <a:srgbClr val="0000FF"/>
              </a:solidFill>
              <a:effectLst>
                <a:outerShdw blurRad="38100" dist="38100" dir="2700000" algn="tl">
                  <a:srgbClr val="000000"/>
                </a:outerShdw>
              </a:effectLst>
              <a:ea typeface="ＭＳ Ｐゴシック" charset="0"/>
            </a:endParaRPr>
          </a:p>
        </p:txBody>
      </p:sp>
      <p:sp>
        <p:nvSpPr>
          <p:cNvPr id="11" name="TextBox 10"/>
          <p:cNvSpPr txBox="1"/>
          <p:nvPr/>
        </p:nvSpPr>
        <p:spPr>
          <a:xfrm>
            <a:off x="304800" y="4895910"/>
            <a:ext cx="5410200" cy="1477328"/>
          </a:xfrm>
          <a:prstGeom prst="rect">
            <a:avLst/>
          </a:prstGeom>
          <a:solidFill>
            <a:schemeClr val="bg1">
              <a:lumMod val="75000"/>
            </a:schemeClr>
          </a:solidFill>
          <a:effectLst>
            <a:glow rad="228600">
              <a:schemeClr val="accent6">
                <a:satMod val="175000"/>
                <a:alpha val="40000"/>
              </a:schemeClr>
            </a:glow>
          </a:effectLst>
        </p:spPr>
        <p:txBody>
          <a:bodyPr anchor="b">
            <a:spAutoFit/>
          </a:bodyPr>
          <a:lstStyle/>
          <a:p>
            <a:pPr eaLnBrk="1" fontAlgn="auto" hangingPunct="1">
              <a:spcBef>
                <a:spcPts val="0"/>
              </a:spcBef>
              <a:spcAft>
                <a:spcPts val="0"/>
              </a:spcAft>
              <a:defRPr/>
            </a:pPr>
            <a:r>
              <a:rPr lang="en-US" b="1" dirty="0">
                <a:ln w="3175" cmpd="sng">
                  <a:solidFill>
                    <a:schemeClr val="tx1"/>
                  </a:solidFill>
                </a:ln>
                <a:solidFill>
                  <a:srgbClr val="FF0000"/>
                </a:solidFill>
                <a:latin typeface="+mn-lt"/>
                <a:ea typeface="Arial" charset="0"/>
                <a:cs typeface="+mn-cs"/>
              </a:rPr>
              <a:t>A</a:t>
            </a:r>
            <a:r>
              <a:rPr lang="en-US" b="1" baseline="-25000" dirty="0">
                <a:solidFill>
                  <a:srgbClr val="FF0000"/>
                </a:solidFill>
                <a:latin typeface="+mn-lt"/>
                <a:ea typeface="Arial" charset="0"/>
                <a:cs typeface="+mn-cs"/>
              </a:rPr>
              <a:t>½</a:t>
            </a:r>
            <a:r>
              <a:rPr lang="en-US" dirty="0">
                <a:solidFill>
                  <a:srgbClr val="FF0000"/>
                </a:solidFill>
                <a:latin typeface="+mn-lt"/>
                <a:ea typeface="Arial" charset="0"/>
                <a:cs typeface="+mn-cs"/>
              </a:rPr>
              <a:t>:   &lt;N*,</a:t>
            </a:r>
            <a:r>
              <a:rPr lang="en-US" dirty="0" err="1">
                <a:solidFill>
                  <a:srgbClr val="FF0000"/>
                </a:solidFill>
                <a:latin typeface="+mn-lt"/>
                <a:ea typeface="Arial" charset="0"/>
                <a:cs typeface="+mn-cs"/>
              </a:rPr>
              <a:t>S</a:t>
            </a:r>
            <a:r>
              <a:rPr lang="en-US" baseline="-25000" dirty="0" err="1">
                <a:solidFill>
                  <a:srgbClr val="FF0000"/>
                </a:solidFill>
                <a:latin typeface="+mn-lt"/>
                <a:ea typeface="Arial" charset="0"/>
                <a:cs typeface="+mn-cs"/>
              </a:rPr>
              <a:t>z</a:t>
            </a:r>
            <a:r>
              <a:rPr lang="en-US" dirty="0">
                <a:solidFill>
                  <a:srgbClr val="FF0000"/>
                </a:solidFill>
                <a:latin typeface="+mn-lt"/>
                <a:ea typeface="Arial" charset="0"/>
                <a:cs typeface="+mn-cs"/>
              </a:rPr>
              <a:t>*=+½|ε</a:t>
            </a:r>
            <a:r>
              <a:rPr lang="en-US" baseline="-25000" dirty="0">
                <a:solidFill>
                  <a:srgbClr val="FF0000"/>
                </a:solidFill>
                <a:latin typeface="+mn-lt"/>
                <a:ea typeface="Arial" charset="0"/>
                <a:cs typeface="+mn-cs"/>
              </a:rPr>
              <a:t>μ</a:t>
            </a:r>
            <a:r>
              <a:rPr lang="en-US" baseline="30000" dirty="0">
                <a:solidFill>
                  <a:srgbClr val="FF0000"/>
                </a:solidFill>
                <a:latin typeface="+mn-lt"/>
                <a:ea typeface="Arial" charset="0"/>
                <a:cs typeface="+mn-cs"/>
              </a:rPr>
              <a:t>(+)</a:t>
            </a:r>
            <a:r>
              <a:rPr lang="en-US" dirty="0">
                <a:solidFill>
                  <a:srgbClr val="FF0000"/>
                </a:solidFill>
                <a:latin typeface="+mn-lt"/>
                <a:ea typeface="Arial" charset="0"/>
                <a:cs typeface="+mn-cs"/>
              </a:rPr>
              <a:t>J</a:t>
            </a:r>
            <a:r>
              <a:rPr lang="en-US" baseline="30000" dirty="0">
                <a:solidFill>
                  <a:srgbClr val="FF0000"/>
                </a:solidFill>
                <a:latin typeface="+mn-lt"/>
                <a:ea typeface="Arial" charset="0"/>
                <a:cs typeface="+mn-cs"/>
              </a:rPr>
              <a:t>μ</a:t>
            </a:r>
            <a:r>
              <a:rPr lang="en-US" baseline="-25000" dirty="0">
                <a:solidFill>
                  <a:srgbClr val="FF0000"/>
                </a:solidFill>
                <a:latin typeface="+mn-lt"/>
                <a:ea typeface="Arial" charset="0"/>
                <a:cs typeface="+mn-cs"/>
              </a:rPr>
              <a:t>em</a:t>
            </a:r>
            <a:r>
              <a:rPr lang="en-US" dirty="0">
                <a:solidFill>
                  <a:srgbClr val="FF0000"/>
                </a:solidFill>
                <a:latin typeface="+mn-lt"/>
                <a:ea typeface="Arial" charset="0"/>
                <a:cs typeface="+mn-cs"/>
              </a:rPr>
              <a:t>|N,S</a:t>
            </a:r>
            <a:r>
              <a:rPr lang="en-US" baseline="-25000" dirty="0">
                <a:solidFill>
                  <a:srgbClr val="FF0000"/>
                </a:solidFill>
                <a:latin typeface="+mn-lt"/>
                <a:ea typeface="Arial" charset="0"/>
                <a:cs typeface="+mn-cs"/>
              </a:rPr>
              <a:t>z</a:t>
            </a:r>
            <a:r>
              <a:rPr lang="en-US" dirty="0">
                <a:solidFill>
                  <a:srgbClr val="FF0000"/>
                </a:solidFill>
                <a:latin typeface="+mn-lt"/>
                <a:ea typeface="Arial" charset="0"/>
                <a:cs typeface="+mn-cs"/>
              </a:rPr>
              <a:t>=−½&gt;</a:t>
            </a:r>
          </a:p>
          <a:p>
            <a:pPr eaLnBrk="1" fontAlgn="auto" hangingPunct="1">
              <a:spcBef>
                <a:spcPts val="0"/>
              </a:spcBef>
              <a:spcAft>
                <a:spcPts val="0"/>
              </a:spcAft>
              <a:defRPr/>
            </a:pPr>
            <a:endParaRPr lang="en-US" sz="1200" dirty="0">
              <a:solidFill>
                <a:srgbClr val="FF0000"/>
              </a:solidFill>
              <a:latin typeface="+mn-lt"/>
              <a:ea typeface="Arial" charset="0"/>
              <a:cs typeface="+mn-cs"/>
            </a:endParaRPr>
          </a:p>
          <a:p>
            <a:pPr eaLnBrk="1" fontAlgn="auto" hangingPunct="1">
              <a:spcBef>
                <a:spcPts val="0"/>
              </a:spcBef>
              <a:spcAft>
                <a:spcPts val="0"/>
              </a:spcAft>
              <a:defRPr/>
            </a:pPr>
            <a:r>
              <a:rPr lang="en-US" b="1" dirty="0">
                <a:ln w="3175" cmpd="sng">
                  <a:solidFill>
                    <a:schemeClr val="tx1"/>
                  </a:solidFill>
                </a:ln>
                <a:solidFill>
                  <a:srgbClr val="FF0000"/>
                </a:solidFill>
                <a:latin typeface="+mn-lt"/>
                <a:ea typeface="Arial" charset="0"/>
                <a:cs typeface="+mn-cs"/>
              </a:rPr>
              <a:t>A</a:t>
            </a:r>
            <a:r>
              <a:rPr lang="en-US" b="1" baseline="-25000" dirty="0">
                <a:solidFill>
                  <a:srgbClr val="FF0000"/>
                </a:solidFill>
                <a:latin typeface="+mn-lt"/>
                <a:ea typeface="Arial" charset="0"/>
                <a:cs typeface="+mn-cs"/>
              </a:rPr>
              <a:t>3/2</a:t>
            </a:r>
            <a:r>
              <a:rPr lang="en-US" dirty="0">
                <a:solidFill>
                  <a:srgbClr val="FF0000"/>
                </a:solidFill>
                <a:latin typeface="+mn-lt"/>
                <a:ea typeface="Arial" charset="0"/>
                <a:cs typeface="+mn-cs"/>
              </a:rPr>
              <a:t>:   &lt;N*,</a:t>
            </a:r>
            <a:r>
              <a:rPr lang="en-US" dirty="0" err="1">
                <a:solidFill>
                  <a:srgbClr val="FF0000"/>
                </a:solidFill>
                <a:latin typeface="+mn-lt"/>
                <a:ea typeface="Arial" charset="0"/>
                <a:cs typeface="+mn-cs"/>
              </a:rPr>
              <a:t>S</a:t>
            </a:r>
            <a:r>
              <a:rPr lang="en-US" baseline="-25000" dirty="0" err="1">
                <a:solidFill>
                  <a:srgbClr val="FF0000"/>
                </a:solidFill>
                <a:latin typeface="+mn-lt"/>
                <a:ea typeface="Arial" charset="0"/>
                <a:cs typeface="+mn-cs"/>
              </a:rPr>
              <a:t>z</a:t>
            </a:r>
            <a:r>
              <a:rPr lang="en-US" dirty="0">
                <a:solidFill>
                  <a:srgbClr val="FF0000"/>
                </a:solidFill>
                <a:latin typeface="+mn-lt"/>
                <a:ea typeface="Arial" charset="0"/>
                <a:cs typeface="+mn-cs"/>
              </a:rPr>
              <a:t>*=+3/2|ε</a:t>
            </a:r>
            <a:r>
              <a:rPr lang="en-US" baseline="-25000" dirty="0">
                <a:solidFill>
                  <a:srgbClr val="FF0000"/>
                </a:solidFill>
                <a:latin typeface="+mn-lt"/>
                <a:ea typeface="Arial" charset="0"/>
                <a:cs typeface="+mn-cs"/>
              </a:rPr>
              <a:t>μ</a:t>
            </a:r>
            <a:r>
              <a:rPr lang="en-US" baseline="30000" dirty="0">
                <a:solidFill>
                  <a:srgbClr val="FF0000"/>
                </a:solidFill>
                <a:latin typeface="+mn-lt"/>
                <a:ea typeface="Arial" charset="0"/>
                <a:cs typeface="+mn-cs"/>
              </a:rPr>
              <a:t>(+)</a:t>
            </a:r>
            <a:r>
              <a:rPr lang="en-US" dirty="0">
                <a:solidFill>
                  <a:srgbClr val="FF0000"/>
                </a:solidFill>
                <a:latin typeface="+mn-lt"/>
                <a:ea typeface="Arial" charset="0"/>
                <a:cs typeface="+mn-cs"/>
              </a:rPr>
              <a:t>J</a:t>
            </a:r>
            <a:r>
              <a:rPr lang="en-US" baseline="30000" dirty="0">
                <a:solidFill>
                  <a:srgbClr val="FF0000"/>
                </a:solidFill>
                <a:latin typeface="+mn-lt"/>
                <a:ea typeface="Arial" charset="0"/>
                <a:cs typeface="+mn-cs"/>
              </a:rPr>
              <a:t>μ</a:t>
            </a:r>
            <a:r>
              <a:rPr lang="en-US" baseline="-25000" dirty="0">
                <a:solidFill>
                  <a:srgbClr val="FF0000"/>
                </a:solidFill>
                <a:latin typeface="+mn-lt"/>
                <a:ea typeface="Arial" charset="0"/>
                <a:cs typeface="+mn-cs"/>
              </a:rPr>
              <a:t>em</a:t>
            </a:r>
            <a:r>
              <a:rPr lang="en-US" dirty="0">
                <a:solidFill>
                  <a:srgbClr val="FF0000"/>
                </a:solidFill>
                <a:latin typeface="+mn-lt"/>
                <a:ea typeface="Arial" charset="0"/>
                <a:cs typeface="+mn-cs"/>
              </a:rPr>
              <a:t>|N,S</a:t>
            </a:r>
            <a:r>
              <a:rPr lang="en-US" baseline="-25000" dirty="0">
                <a:solidFill>
                  <a:srgbClr val="FF0000"/>
                </a:solidFill>
                <a:latin typeface="+mn-lt"/>
                <a:ea typeface="Arial" charset="0"/>
                <a:cs typeface="+mn-cs"/>
              </a:rPr>
              <a:t>z</a:t>
            </a:r>
            <a:r>
              <a:rPr lang="en-US" dirty="0">
                <a:solidFill>
                  <a:srgbClr val="FF0000"/>
                </a:solidFill>
                <a:latin typeface="+mn-lt"/>
                <a:ea typeface="Arial" charset="0"/>
                <a:cs typeface="+mn-cs"/>
              </a:rPr>
              <a:t>=+½&gt;</a:t>
            </a:r>
          </a:p>
          <a:p>
            <a:pPr eaLnBrk="1" fontAlgn="auto" hangingPunct="1">
              <a:spcBef>
                <a:spcPts val="0"/>
              </a:spcBef>
              <a:spcAft>
                <a:spcPts val="0"/>
              </a:spcAft>
              <a:defRPr/>
            </a:pPr>
            <a:endParaRPr lang="en-US" sz="1200" dirty="0">
              <a:solidFill>
                <a:srgbClr val="FF0000"/>
              </a:solidFill>
              <a:latin typeface="+mn-lt"/>
              <a:ea typeface="Arial" charset="0"/>
              <a:cs typeface="+mn-cs"/>
            </a:endParaRPr>
          </a:p>
          <a:p>
            <a:pPr eaLnBrk="1" fontAlgn="auto" hangingPunct="1">
              <a:spcBef>
                <a:spcPts val="0"/>
              </a:spcBef>
              <a:spcAft>
                <a:spcPts val="0"/>
              </a:spcAft>
              <a:defRPr/>
            </a:pPr>
            <a:r>
              <a:rPr lang="en-US" b="1" dirty="0">
                <a:ln w="3175" cmpd="sng">
                  <a:solidFill>
                    <a:schemeClr val="tx1"/>
                  </a:solidFill>
                </a:ln>
                <a:solidFill>
                  <a:srgbClr val="0000FF"/>
                </a:solidFill>
                <a:latin typeface="+mn-lt"/>
                <a:ea typeface="Arial" charset="0"/>
                <a:cs typeface="+mn-cs"/>
              </a:rPr>
              <a:t>S</a:t>
            </a:r>
            <a:r>
              <a:rPr lang="en-US" b="1" baseline="-25000" dirty="0">
                <a:solidFill>
                  <a:srgbClr val="0000FF"/>
                </a:solidFill>
                <a:latin typeface="+mn-lt"/>
                <a:ea typeface="Arial" charset="0"/>
                <a:cs typeface="+mn-cs"/>
              </a:rPr>
              <a:t>½</a:t>
            </a:r>
            <a:r>
              <a:rPr lang="en-US" dirty="0">
                <a:solidFill>
                  <a:srgbClr val="0000FF"/>
                </a:solidFill>
                <a:latin typeface="+mn-lt"/>
                <a:ea typeface="Arial" charset="0"/>
                <a:cs typeface="+mn-cs"/>
              </a:rPr>
              <a:t>:   &lt;N*,</a:t>
            </a:r>
            <a:r>
              <a:rPr lang="en-US" dirty="0" err="1">
                <a:solidFill>
                  <a:srgbClr val="0000FF"/>
                </a:solidFill>
                <a:latin typeface="+mn-lt"/>
                <a:ea typeface="Arial" charset="0"/>
                <a:cs typeface="+mn-cs"/>
              </a:rPr>
              <a:t>S</a:t>
            </a:r>
            <a:r>
              <a:rPr lang="en-US" baseline="-25000" dirty="0" err="1">
                <a:solidFill>
                  <a:srgbClr val="0000FF"/>
                </a:solidFill>
                <a:latin typeface="+mn-lt"/>
                <a:ea typeface="Arial" charset="0"/>
                <a:cs typeface="+mn-cs"/>
              </a:rPr>
              <a:t>z</a:t>
            </a:r>
            <a:r>
              <a:rPr lang="en-US" dirty="0">
                <a:solidFill>
                  <a:srgbClr val="0000FF"/>
                </a:solidFill>
                <a:latin typeface="+mn-lt"/>
                <a:ea typeface="Arial" charset="0"/>
                <a:cs typeface="+mn-cs"/>
              </a:rPr>
              <a:t>*=+½|ε</a:t>
            </a:r>
            <a:r>
              <a:rPr lang="en-US" baseline="-25000" dirty="0">
                <a:solidFill>
                  <a:srgbClr val="0000FF"/>
                </a:solidFill>
                <a:latin typeface="+mn-lt"/>
                <a:ea typeface="Arial" charset="0"/>
                <a:cs typeface="+mn-cs"/>
              </a:rPr>
              <a:t>μ</a:t>
            </a:r>
            <a:r>
              <a:rPr lang="en-US" baseline="30000" dirty="0">
                <a:solidFill>
                  <a:srgbClr val="0000FF"/>
                </a:solidFill>
                <a:latin typeface="+mn-lt"/>
                <a:ea typeface="Arial" charset="0"/>
                <a:cs typeface="+mn-cs"/>
              </a:rPr>
              <a:t>(0)</a:t>
            </a:r>
            <a:r>
              <a:rPr lang="en-US" dirty="0">
                <a:solidFill>
                  <a:srgbClr val="0000FF"/>
                </a:solidFill>
                <a:latin typeface="+mn-lt"/>
                <a:ea typeface="Arial" charset="0"/>
                <a:cs typeface="+mn-cs"/>
              </a:rPr>
              <a:t>J</a:t>
            </a:r>
            <a:r>
              <a:rPr lang="en-US" baseline="30000" dirty="0">
                <a:solidFill>
                  <a:srgbClr val="0000FF"/>
                </a:solidFill>
                <a:latin typeface="+mn-lt"/>
                <a:ea typeface="Arial" charset="0"/>
                <a:cs typeface="+mn-cs"/>
              </a:rPr>
              <a:t>μ</a:t>
            </a:r>
            <a:r>
              <a:rPr lang="en-US" baseline="-25000" dirty="0">
                <a:solidFill>
                  <a:srgbClr val="0000FF"/>
                </a:solidFill>
                <a:latin typeface="+mn-lt"/>
                <a:ea typeface="Arial" charset="0"/>
                <a:cs typeface="+mn-cs"/>
              </a:rPr>
              <a:t>em</a:t>
            </a:r>
            <a:r>
              <a:rPr lang="en-US" dirty="0">
                <a:solidFill>
                  <a:srgbClr val="0000FF"/>
                </a:solidFill>
                <a:latin typeface="+mn-lt"/>
                <a:ea typeface="Arial" charset="0"/>
                <a:cs typeface="+mn-cs"/>
              </a:rPr>
              <a:t>|N,S</a:t>
            </a:r>
            <a:r>
              <a:rPr lang="en-US" baseline="-25000" dirty="0">
                <a:solidFill>
                  <a:srgbClr val="0000FF"/>
                </a:solidFill>
                <a:latin typeface="+mn-lt"/>
                <a:ea typeface="Arial" charset="0"/>
                <a:cs typeface="+mn-cs"/>
              </a:rPr>
              <a:t>z</a:t>
            </a:r>
            <a:r>
              <a:rPr lang="en-US" dirty="0">
                <a:solidFill>
                  <a:srgbClr val="0000FF"/>
                </a:solidFill>
                <a:latin typeface="+mn-lt"/>
                <a:ea typeface="Arial" charset="0"/>
                <a:cs typeface="+mn-cs"/>
              </a:rPr>
              <a:t>=+½&gt;</a:t>
            </a:r>
            <a:endParaRPr lang="en-US" sz="2000" dirty="0">
              <a:solidFill>
                <a:srgbClr val="0000FF"/>
              </a:solidFill>
              <a:latin typeface="+mn-lt"/>
              <a:ea typeface="Arial" charset="0"/>
              <a:cs typeface="+mn-cs"/>
            </a:endParaRPr>
          </a:p>
          <a:p>
            <a:pPr eaLnBrk="1" fontAlgn="auto" hangingPunct="1">
              <a:spcBef>
                <a:spcPts val="0"/>
              </a:spcBef>
              <a:spcAft>
                <a:spcPts val="0"/>
              </a:spcAft>
              <a:defRPr/>
            </a:pPr>
            <a:endParaRPr lang="en-US" sz="1000" dirty="0">
              <a:solidFill>
                <a:srgbClr val="FF0000"/>
              </a:solidFill>
              <a:latin typeface="+mn-lt"/>
              <a:ea typeface="Arial" charset="0"/>
              <a:cs typeface="+mn-cs"/>
            </a:endParaRPr>
          </a:p>
        </p:txBody>
      </p:sp>
      <p:cxnSp>
        <p:nvCxnSpPr>
          <p:cNvPr id="13" name="Straight Arrow Connector 12"/>
          <p:cNvCxnSpPr>
            <a:cxnSpLocks noChangeShapeType="1"/>
          </p:cNvCxnSpPr>
          <p:nvPr/>
        </p:nvCxnSpPr>
        <p:spPr bwMode="auto">
          <a:xfrm flipH="1" flipV="1">
            <a:off x="5410200" y="5168900"/>
            <a:ext cx="1219200" cy="152400"/>
          </a:xfrm>
          <a:prstGeom prst="straightConnector1">
            <a:avLst/>
          </a:prstGeom>
          <a:noFill/>
          <a:ln w="38100">
            <a:solidFill>
              <a:srgbClr val="FF0000"/>
            </a:solidFill>
            <a:round/>
            <a:headEnd/>
            <a:tailEnd type="arrow" w="med" len="med"/>
          </a:ln>
          <a:effectLst>
            <a:outerShdw blurRad="50800" dist="38100" dir="2700000" algn="br" rotWithShape="0">
              <a:srgbClr val="000000">
                <a:alpha val="42998"/>
              </a:srgbClr>
            </a:outerShdw>
          </a:effectLst>
          <a:extLst>
            <a:ext uri="{909E8E84-426E-40DD-AFC4-6F175D3DCCD1}">
              <a14:hiddenFill xmlns:a14="http://schemas.microsoft.com/office/drawing/2010/main">
                <a:noFill/>
              </a14:hiddenFill>
            </a:ext>
          </a:extLst>
        </p:spPr>
      </p:cxnSp>
      <p:sp>
        <p:nvSpPr>
          <p:cNvPr id="16" name="Left Brace 15"/>
          <p:cNvSpPr>
            <a:spLocks/>
          </p:cNvSpPr>
          <p:nvPr/>
        </p:nvSpPr>
        <p:spPr bwMode="auto">
          <a:xfrm>
            <a:off x="6702425" y="4914900"/>
            <a:ext cx="536575" cy="762000"/>
          </a:xfrm>
          <a:prstGeom prst="leftBrace">
            <a:avLst>
              <a:gd name="adj1" fmla="val 8330"/>
              <a:gd name="adj2"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en-US" altLang="en-US" sz="1800">
              <a:cs typeface="+mn-cs"/>
            </a:endParaRPr>
          </a:p>
        </p:txBody>
      </p:sp>
      <p:cxnSp>
        <p:nvCxnSpPr>
          <p:cNvPr id="19" name="Straight Arrow Connector 18"/>
          <p:cNvCxnSpPr>
            <a:cxnSpLocks noChangeShapeType="1"/>
          </p:cNvCxnSpPr>
          <p:nvPr/>
        </p:nvCxnSpPr>
        <p:spPr bwMode="auto">
          <a:xfrm flipH="1" flipV="1">
            <a:off x="5410200" y="6007100"/>
            <a:ext cx="1219200" cy="190500"/>
          </a:xfrm>
          <a:prstGeom prst="straightConnector1">
            <a:avLst/>
          </a:prstGeom>
          <a:noFill/>
          <a:ln w="38100">
            <a:solidFill>
              <a:srgbClr val="0000FF"/>
            </a:solidFill>
            <a:round/>
            <a:headEnd/>
            <a:tailEnd type="arrow" w="med" len="med"/>
          </a:ln>
          <a:effectLst>
            <a:outerShdw blurRad="50800" dist="38100" dir="2700000" rotWithShape="0">
              <a:srgbClr val="000000">
                <a:alpha val="42998"/>
              </a:srgbClr>
            </a:outerShdw>
          </a:effectLst>
          <a:extLst>
            <a:ext uri="{909E8E84-426E-40DD-AFC4-6F175D3DCCD1}">
              <a14:hiddenFill xmlns:a14="http://schemas.microsoft.com/office/drawing/2010/main">
                <a:noFill/>
              </a14:hiddenFill>
            </a:ext>
          </a:extLst>
        </p:spPr>
      </p:cxnSp>
      <p:sp>
        <p:nvSpPr>
          <p:cNvPr id="21" name="Left Brace 20"/>
          <p:cNvSpPr>
            <a:spLocks/>
          </p:cNvSpPr>
          <p:nvPr/>
        </p:nvSpPr>
        <p:spPr bwMode="auto">
          <a:xfrm>
            <a:off x="6858000" y="5994400"/>
            <a:ext cx="228600" cy="381000"/>
          </a:xfrm>
          <a:prstGeom prst="leftBrace">
            <a:avLst>
              <a:gd name="adj1" fmla="val 8333"/>
              <a:gd name="adj2" fmla="val 50000"/>
            </a:avLst>
          </a:prstGeom>
          <a:noFill/>
          <a:ln w="25400">
            <a:solidFill>
              <a:srgbClr val="0000FF"/>
            </a:solidFill>
            <a:round/>
            <a:headEnd/>
            <a:tailEnd/>
          </a:ln>
          <a:effectLst>
            <a:outerShdw blurRad="50800" dist="38100" dir="2700000" rotWithShape="0">
              <a:srgbClr val="000000">
                <a:alpha val="42998"/>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en-US" altLang="en-US" sz="1800">
              <a:cs typeface="+mn-cs"/>
            </a:endParaRPr>
          </a:p>
        </p:txBody>
      </p:sp>
      <p:sp>
        <p:nvSpPr>
          <p:cNvPr id="17420" name="TextBox 1"/>
          <p:cNvSpPr txBox="1">
            <a:spLocks noChangeArrowheads="1"/>
          </p:cNvSpPr>
          <p:nvPr/>
        </p:nvSpPr>
        <p:spPr bwMode="auto">
          <a:xfrm>
            <a:off x="0" y="23813"/>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ctr" eaLnBrk="1" hangingPunct="1">
              <a:spcBef>
                <a:spcPct val="0"/>
              </a:spcBef>
              <a:buFontTx/>
              <a:buNone/>
            </a:pPr>
            <a:r>
              <a:rPr lang="en-US" altLang="en-US" sz="4000" b="1">
                <a:solidFill>
                  <a:srgbClr val="000090"/>
                </a:solidFill>
              </a:rPr>
              <a:t>Electroproduction</a:t>
            </a:r>
          </a:p>
        </p:txBody>
      </p:sp>
      <p:sp>
        <p:nvSpPr>
          <p:cNvPr id="5" name="Footer Placeholder 3">
            <a:extLst>
              <a:ext uri="{FF2B5EF4-FFF2-40B4-BE49-F238E27FC236}">
                <a16:creationId xmlns:a16="http://schemas.microsoft.com/office/drawing/2014/main" id="{EA19C768-1D97-C1AD-CA18-1C9518090ACF}"/>
              </a:ext>
            </a:extLst>
          </p:cNvPr>
          <p:cNvSpPr>
            <a:spLocks noGrp="1"/>
          </p:cNvSpPr>
          <p:nvPr>
            <p:ph type="ftr" sz="quarter" idx="11"/>
          </p:nvPr>
        </p:nvSpPr>
        <p:spPr>
          <a:xfrm>
            <a:off x="0" y="6470650"/>
            <a:ext cx="3962400" cy="365125"/>
          </a:xfrm>
        </p:spPr>
        <p:txBody>
          <a:bodyPr anchor="ctr">
            <a:normAutofit/>
          </a:bodyPr>
          <a:lstStyle/>
          <a:p>
            <a:pPr>
              <a:lnSpc>
                <a:spcPct val="90000"/>
              </a:lnSpc>
              <a:spcAft>
                <a:spcPts val="600"/>
              </a:spcAft>
              <a:defRPr/>
            </a:pPr>
            <a:r>
              <a:rPr lang="en-US" sz="900"/>
              <a:t>SQCD VI    |     (Nanjing University)   |    May 15, 2024      |    P.L. Cole</a:t>
            </a:r>
          </a:p>
        </p:txBody>
      </p:sp>
    </p:spTree>
    <p:extLst>
      <p:ext uri="{BB962C8B-B14F-4D97-AF65-F5344CB8AC3E}">
        <p14:creationId xmlns:p14="http://schemas.microsoft.com/office/powerpoint/2010/main" val="41271195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78851"/>
                                        </p:tgtEl>
                                        <p:attrNameLst>
                                          <p:attrName>style.visibility</p:attrName>
                                        </p:attrNameLst>
                                      </p:cBhvr>
                                      <p:to>
                                        <p:strVal val="visible"/>
                                      </p:to>
                                    </p:set>
                                    <p:anim calcmode="lin" valueType="num">
                                      <p:cBhvr additive="base">
                                        <p:cTn id="7" dur="500" fill="hold"/>
                                        <p:tgtEl>
                                          <p:spTgt spid="78851"/>
                                        </p:tgtEl>
                                        <p:attrNameLst>
                                          <p:attrName>ppt_x</p:attrName>
                                        </p:attrNameLst>
                                      </p:cBhvr>
                                      <p:tavLst>
                                        <p:tav tm="0">
                                          <p:val>
                                            <p:strVal val="#ppt_x"/>
                                          </p:val>
                                        </p:tav>
                                        <p:tav tm="100000">
                                          <p:val>
                                            <p:strVal val="#ppt_x"/>
                                          </p:val>
                                        </p:tav>
                                      </p:tavLst>
                                    </p:anim>
                                    <p:anim calcmode="lin" valueType="num">
                                      <p:cBhvr additive="base">
                                        <p:cTn id="8" dur="500" fill="hold"/>
                                        <p:tgtEl>
                                          <p:spTgt spid="78851"/>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10" name="Rectangle 3"/>
          <p:cNvSpPr>
            <a:spLocks noGrp="1" noChangeArrowheads="1"/>
          </p:cNvSpPr>
          <p:nvPr>
            <p:ph type="title"/>
          </p:nvPr>
        </p:nvSpPr>
        <p:spPr>
          <a:xfrm>
            <a:off x="228600" y="0"/>
            <a:ext cx="8763000" cy="736600"/>
          </a:xfrm>
          <a:ln>
            <a:noFill/>
          </a:ln>
        </p:spPr>
        <p:txBody>
          <a:bodyPr>
            <a:noAutofit/>
          </a:bodyPr>
          <a:lstStyle/>
          <a:p>
            <a:pPr eaLnBrk="1" hangingPunct="1"/>
            <a:r>
              <a:rPr lang="en-US" sz="4000" b="1" dirty="0">
                <a:solidFill>
                  <a:srgbClr val="000090"/>
                </a:solidFill>
                <a:ea typeface="ＭＳ Ｐゴシック" charset="-128"/>
              </a:rPr>
              <a:t>Structure of excited baryons</a:t>
            </a:r>
          </a:p>
        </p:txBody>
      </p:sp>
      <p:sp>
        <p:nvSpPr>
          <p:cNvPr id="85" name="TextBox 84"/>
          <p:cNvSpPr txBox="1"/>
          <p:nvPr/>
        </p:nvSpPr>
        <p:spPr>
          <a:xfrm>
            <a:off x="-241302" y="914399"/>
            <a:ext cx="5534877" cy="1815882"/>
          </a:xfrm>
          <a:prstGeom prst="rect">
            <a:avLst/>
          </a:prstGeom>
          <a:noFill/>
        </p:spPr>
        <p:txBody>
          <a:bodyPr wrap="square" rtlCol="0">
            <a:spAutoFit/>
          </a:bodyPr>
          <a:lstStyle/>
          <a:p>
            <a:pPr lvl="1">
              <a:buClr>
                <a:srgbClr val="008000"/>
              </a:buClr>
              <a:buFont typeface="Wingdings" charset="2"/>
              <a:buChar char="§"/>
            </a:pPr>
            <a:r>
              <a:rPr lang="en-US" sz="2800" i="1" dirty="0">
                <a:solidFill>
                  <a:srgbClr val="000090"/>
                </a:solidFill>
              </a:rPr>
              <a:t> effective degrees of freedom  </a:t>
            </a:r>
            <a:endParaRPr lang="en-US" sz="2800" dirty="0">
              <a:solidFill>
                <a:srgbClr val="000000"/>
              </a:solidFill>
            </a:endParaRPr>
          </a:p>
          <a:p>
            <a:pPr lvl="1">
              <a:buClr>
                <a:srgbClr val="008000"/>
              </a:buClr>
              <a:buFont typeface="Wingdings" charset="2"/>
              <a:buChar char="§"/>
            </a:pPr>
            <a:r>
              <a:rPr lang="en-US" sz="2800" dirty="0">
                <a:solidFill>
                  <a:srgbClr val="000000"/>
                </a:solidFill>
              </a:rPr>
              <a:t> </a:t>
            </a:r>
            <a:r>
              <a:rPr lang="en-US" sz="2800" i="1" dirty="0">
                <a:solidFill>
                  <a:srgbClr val="000090"/>
                </a:solidFill>
              </a:rPr>
              <a:t>transition charge densities</a:t>
            </a:r>
            <a:endParaRPr lang="en-US" sz="2800" dirty="0">
              <a:solidFill>
                <a:srgbClr val="000000"/>
              </a:solidFill>
            </a:endParaRPr>
          </a:p>
          <a:p>
            <a:pPr lvl="1">
              <a:buClr>
                <a:srgbClr val="008000"/>
              </a:buClr>
              <a:buFont typeface="Wingdings" charset="2"/>
              <a:buChar char="§"/>
            </a:pPr>
            <a:r>
              <a:rPr lang="en-US" sz="2800" i="1" dirty="0">
                <a:solidFill>
                  <a:srgbClr val="000090"/>
                </a:solidFill>
              </a:rPr>
              <a:t> running quark mass </a:t>
            </a:r>
            <a:endParaRPr lang="en-US" sz="2800" b="1" i="1" dirty="0">
              <a:solidFill>
                <a:srgbClr val="008000"/>
              </a:solidFill>
            </a:endParaRPr>
          </a:p>
          <a:p>
            <a:pPr lvl="1">
              <a:buClr>
                <a:srgbClr val="008000"/>
              </a:buClr>
            </a:pPr>
            <a:r>
              <a:rPr lang="en-US" sz="2800" b="1" i="1" dirty="0">
                <a:solidFill>
                  <a:srgbClr val="008000"/>
                </a:solidFill>
              </a:rPr>
              <a:t>	=&gt; </a:t>
            </a:r>
            <a:r>
              <a:rPr lang="en-US" sz="2800" b="1" i="1" dirty="0">
                <a:solidFill>
                  <a:srgbClr val="000090"/>
                </a:solidFill>
              </a:rPr>
              <a:t>nature of states</a:t>
            </a:r>
          </a:p>
        </p:txBody>
      </p:sp>
      <p:sp>
        <p:nvSpPr>
          <p:cNvPr id="21533" name="Rectangle 1886"/>
          <p:cNvSpPr>
            <a:spLocks noChangeArrowheads="1"/>
          </p:cNvSpPr>
          <p:nvPr/>
        </p:nvSpPr>
        <p:spPr bwMode="auto">
          <a:xfrm>
            <a:off x="5203083" y="2844484"/>
            <a:ext cx="2963355" cy="1871739"/>
          </a:xfrm>
          <a:prstGeom prst="rect">
            <a:avLst/>
          </a:prstGeom>
          <a:solidFill>
            <a:schemeClr val="bg1"/>
          </a:solidFill>
          <a:ln w="9525">
            <a:solidFill>
              <a:srgbClr val="000000"/>
            </a:solidFill>
            <a:miter lim="800000"/>
            <a:headEnd/>
            <a:tailEnd/>
          </a:ln>
        </p:spPr>
        <p:txBody>
          <a:bodyPr wrap="none" anchor="ctr">
            <a:prstTxWarp prst="textNoShape">
              <a:avLst/>
            </a:prstTxWarp>
          </a:bodyPr>
          <a:lstStyle/>
          <a:p>
            <a:endParaRPr lang="en-US" dirty="0"/>
          </a:p>
        </p:txBody>
      </p:sp>
      <p:sp>
        <p:nvSpPr>
          <p:cNvPr id="274470" name="Line 38"/>
          <p:cNvSpPr>
            <a:spLocks noChangeShapeType="1"/>
          </p:cNvSpPr>
          <p:nvPr/>
        </p:nvSpPr>
        <p:spPr bwMode="auto">
          <a:xfrm flipV="1">
            <a:off x="2336797" y="1003299"/>
            <a:ext cx="5295005" cy="3816350"/>
          </a:xfrm>
          <a:prstGeom prst="line">
            <a:avLst/>
          </a:prstGeom>
          <a:noFill/>
          <a:ln w="38100">
            <a:solidFill>
              <a:srgbClr val="FF0000"/>
            </a:solidFill>
            <a:prstDash val="sysDot"/>
            <a:round/>
            <a:headEnd/>
            <a:tailEnd type="triangle" w="med" len="med"/>
          </a:ln>
        </p:spPr>
        <p:txBody>
          <a:bodyPr>
            <a:prstTxWarp prst="textNoShape">
              <a:avLst/>
            </a:prstTxWarp>
          </a:bodyPr>
          <a:lstStyle/>
          <a:p>
            <a:endParaRPr lang="en-US"/>
          </a:p>
        </p:txBody>
      </p:sp>
      <p:sp>
        <p:nvSpPr>
          <p:cNvPr id="79" name="Line 38"/>
          <p:cNvSpPr>
            <a:spLocks noChangeShapeType="1"/>
          </p:cNvSpPr>
          <p:nvPr/>
        </p:nvSpPr>
        <p:spPr bwMode="auto">
          <a:xfrm>
            <a:off x="2336799" y="5048220"/>
            <a:ext cx="3886201" cy="19080"/>
          </a:xfrm>
          <a:prstGeom prst="line">
            <a:avLst/>
          </a:prstGeom>
          <a:noFill/>
          <a:ln w="38100">
            <a:solidFill>
              <a:srgbClr val="008000"/>
            </a:solidFill>
            <a:prstDash val="sysDot"/>
            <a:round/>
            <a:headEnd/>
            <a:tailEnd type="triangle" w="med" len="med"/>
          </a:ln>
        </p:spPr>
        <p:txBody>
          <a:bodyPr>
            <a:prstTxWarp prst="textNoShape">
              <a:avLst/>
            </a:prstTxWarp>
          </a:bodyPr>
          <a:lstStyle/>
          <a:p>
            <a:endParaRPr lang="en-US"/>
          </a:p>
        </p:txBody>
      </p:sp>
      <p:sp>
        <p:nvSpPr>
          <p:cNvPr id="21573" name="Text Box 9"/>
          <p:cNvSpPr txBox="1">
            <a:spLocks noChangeArrowheads="1"/>
          </p:cNvSpPr>
          <p:nvPr/>
        </p:nvSpPr>
        <p:spPr bwMode="auto">
          <a:xfrm>
            <a:off x="3577334" y="2936576"/>
            <a:ext cx="1423995" cy="831587"/>
          </a:xfrm>
          <a:prstGeom prst="rect">
            <a:avLst/>
          </a:prstGeom>
          <a:solidFill>
            <a:srgbClr val="CCFFCC"/>
          </a:solidFill>
          <a:ln w="19050" cap="flat" cmpd="sng" algn="ctr">
            <a:solidFill>
              <a:schemeClr val="accent1"/>
            </a:solidFill>
            <a:prstDash val="solid"/>
            <a:miter lim="800000"/>
            <a:headEnd type="none" w="med" len="med"/>
            <a:tailEnd type="none" w="med" len="med"/>
          </a:ln>
        </p:spPr>
        <p:txBody>
          <a:bodyPr wrap="square">
            <a:prstTxWarp prst="textNoShape">
              <a:avLst/>
            </a:prstTxWarp>
            <a:spAutoFit/>
          </a:bodyPr>
          <a:lstStyle/>
          <a:p>
            <a:pPr algn="ctr" eaLnBrk="0" hangingPunct="0"/>
            <a:r>
              <a:rPr lang="en-US" sz="1600" b="1" dirty="0">
                <a:solidFill>
                  <a:srgbClr val="0000FF"/>
                </a:solidFill>
              </a:rPr>
              <a:t>N(1675)5/2</a:t>
            </a:r>
            <a:r>
              <a:rPr lang="en-US" sz="1600" b="1" baseline="30000" dirty="0">
                <a:solidFill>
                  <a:srgbClr val="0000FF"/>
                </a:solidFill>
              </a:rPr>
              <a:t>-</a:t>
            </a:r>
          </a:p>
          <a:p>
            <a:pPr algn="ctr" eaLnBrk="0" hangingPunct="0"/>
            <a:r>
              <a:rPr lang="en-US" sz="1600" b="1" dirty="0">
                <a:solidFill>
                  <a:srgbClr val="0000FF"/>
                </a:solidFill>
                <a:latin typeface="+mn-lt"/>
              </a:rPr>
              <a:t>N(1520)</a:t>
            </a:r>
            <a:r>
              <a:rPr lang="en-US" sz="1600" b="1" dirty="0">
                <a:solidFill>
                  <a:srgbClr val="0000FF"/>
                </a:solidFill>
              </a:rPr>
              <a:t>3/2</a:t>
            </a:r>
            <a:r>
              <a:rPr lang="en-US" sz="1600" b="1" baseline="30000" dirty="0">
                <a:solidFill>
                  <a:srgbClr val="0000FF"/>
                </a:solidFill>
              </a:rPr>
              <a:t>-</a:t>
            </a:r>
            <a:endParaRPr lang="en-US" sz="1600" b="1" baseline="30000" dirty="0">
              <a:solidFill>
                <a:srgbClr val="0000FF"/>
              </a:solidFill>
              <a:latin typeface="+mn-lt"/>
            </a:endParaRPr>
          </a:p>
          <a:p>
            <a:pPr algn="ctr" eaLnBrk="0" hangingPunct="0"/>
            <a:r>
              <a:rPr lang="en-US" sz="1600" b="1" dirty="0">
                <a:solidFill>
                  <a:srgbClr val="0000FF"/>
                </a:solidFill>
                <a:latin typeface="+mn-lt"/>
              </a:rPr>
              <a:t>N(1535)</a:t>
            </a:r>
            <a:r>
              <a:rPr lang="en-US" sz="1600" b="1" dirty="0">
                <a:solidFill>
                  <a:srgbClr val="0000FF"/>
                </a:solidFill>
              </a:rPr>
              <a:t>1/2</a:t>
            </a:r>
            <a:r>
              <a:rPr lang="en-US" sz="1600" b="1" baseline="30000" dirty="0"/>
              <a:t>-</a:t>
            </a:r>
          </a:p>
        </p:txBody>
      </p:sp>
      <p:sp>
        <p:nvSpPr>
          <p:cNvPr id="21563" name="Text Box 12"/>
          <p:cNvSpPr txBox="1">
            <a:spLocks noChangeArrowheads="1"/>
          </p:cNvSpPr>
          <p:nvPr/>
        </p:nvSpPr>
        <p:spPr bwMode="auto">
          <a:xfrm>
            <a:off x="6198925" y="4785936"/>
            <a:ext cx="1316147" cy="584871"/>
          </a:xfrm>
          <a:prstGeom prst="rect">
            <a:avLst/>
          </a:prstGeom>
          <a:solidFill>
            <a:srgbClr val="CCFFCC"/>
          </a:solidFill>
          <a:ln w="3175" cap="flat" cmpd="sng" algn="ctr">
            <a:solidFill>
              <a:schemeClr val="tx1"/>
            </a:solidFill>
            <a:prstDash val="solid"/>
            <a:miter lim="800000"/>
            <a:headEnd type="none" w="med" len="med"/>
            <a:tailEnd type="none" w="med" len="med"/>
          </a:ln>
        </p:spPr>
        <p:txBody>
          <a:bodyPr wrap="square">
            <a:prstTxWarp prst="textNoShape">
              <a:avLst/>
            </a:prstTxWarp>
            <a:spAutoFit/>
          </a:bodyPr>
          <a:lstStyle/>
          <a:p>
            <a:pPr algn="ctr" eaLnBrk="0" hangingPunct="0"/>
            <a:r>
              <a:rPr lang="en-US" sz="1600" b="1" dirty="0">
                <a:solidFill>
                  <a:srgbClr val="0000FF"/>
                </a:solidFill>
                <a:latin typeface="+mj-lt"/>
              </a:rPr>
              <a:t>N(1440)1/2</a:t>
            </a:r>
            <a:r>
              <a:rPr lang="en-US" sz="1600" b="1" baseline="30000" dirty="0">
                <a:solidFill>
                  <a:srgbClr val="0000FF"/>
                </a:solidFill>
                <a:latin typeface="+mj-lt"/>
              </a:rPr>
              <a:t>+</a:t>
            </a:r>
            <a:endParaRPr lang="en-US" sz="1600" b="1" dirty="0">
              <a:solidFill>
                <a:srgbClr val="0000FF"/>
              </a:solidFill>
              <a:latin typeface="+mj-lt"/>
            </a:endParaRPr>
          </a:p>
          <a:p>
            <a:pPr algn="ctr" eaLnBrk="0" hangingPunct="0"/>
            <a:r>
              <a:rPr lang="en-US" sz="1600" dirty="0">
                <a:solidFill>
                  <a:srgbClr val="000090"/>
                </a:solidFill>
                <a:latin typeface="+mj-lt"/>
              </a:rPr>
              <a:t>N(1710)1/2</a:t>
            </a:r>
            <a:r>
              <a:rPr lang="en-US" sz="1600" baseline="30000" dirty="0">
                <a:solidFill>
                  <a:srgbClr val="000090"/>
                </a:solidFill>
                <a:latin typeface="+mj-lt"/>
              </a:rPr>
              <a:t>+</a:t>
            </a:r>
          </a:p>
        </p:txBody>
      </p:sp>
      <p:sp>
        <p:nvSpPr>
          <p:cNvPr id="21564" name="Rectangle 13"/>
          <p:cNvSpPr>
            <a:spLocks noChangeArrowheads="1"/>
          </p:cNvSpPr>
          <p:nvPr/>
        </p:nvSpPr>
        <p:spPr bwMode="auto">
          <a:xfrm>
            <a:off x="3224139" y="3723305"/>
            <a:ext cx="1725570" cy="414068"/>
          </a:xfrm>
          <a:prstGeom prst="rect">
            <a:avLst/>
          </a:prstGeom>
          <a:noFill/>
          <a:ln w="25400">
            <a:noFill/>
            <a:miter lim="800000"/>
            <a:headEnd/>
            <a:tailEnd/>
          </a:ln>
        </p:spPr>
        <p:txBody>
          <a:bodyPr wrap="none" anchor="ctr">
            <a:prstTxWarp prst="textNoShape">
              <a:avLst/>
            </a:prstTxWarp>
          </a:bodyPr>
          <a:lstStyle/>
          <a:p>
            <a:endParaRPr lang="en-US"/>
          </a:p>
        </p:txBody>
      </p:sp>
      <p:sp>
        <p:nvSpPr>
          <p:cNvPr id="21569" name="Rectangle 21"/>
          <p:cNvSpPr>
            <a:spLocks noChangeArrowheads="1"/>
          </p:cNvSpPr>
          <p:nvPr/>
        </p:nvSpPr>
        <p:spPr bwMode="auto">
          <a:xfrm>
            <a:off x="1450636" y="4786080"/>
            <a:ext cx="1128411" cy="546915"/>
          </a:xfrm>
          <a:prstGeom prst="rect">
            <a:avLst/>
          </a:prstGeom>
          <a:solidFill>
            <a:srgbClr val="CCFFCC"/>
          </a:solidFill>
          <a:ln w="19050">
            <a:solidFill>
              <a:srgbClr val="000000"/>
            </a:solidFill>
            <a:miter lim="800000"/>
            <a:headEnd/>
            <a:tailEnd/>
          </a:ln>
        </p:spPr>
        <p:txBody>
          <a:bodyPr wrap="none" anchor="ctr">
            <a:prstTxWarp prst="textNoShape">
              <a:avLst/>
            </a:prstTxWarp>
          </a:bodyPr>
          <a:lstStyle/>
          <a:p>
            <a:pPr algn="ctr"/>
            <a:r>
              <a:rPr lang="en-US" sz="1600" b="1" dirty="0">
                <a:solidFill>
                  <a:srgbClr val="0000FF"/>
                </a:solidFill>
                <a:latin typeface="+mn-lt"/>
              </a:rPr>
              <a:t>Δ(1232)3/2</a:t>
            </a:r>
            <a:r>
              <a:rPr lang="en-US" sz="1600" b="1" baseline="30000" dirty="0">
                <a:solidFill>
                  <a:srgbClr val="0000FF"/>
                </a:solidFill>
                <a:latin typeface="+mn-lt"/>
              </a:rPr>
              <a:t>+</a:t>
            </a:r>
            <a:r>
              <a:rPr lang="en-US" sz="1600" b="1" baseline="-25000" dirty="0">
                <a:solidFill>
                  <a:srgbClr val="0000FF"/>
                </a:solidFill>
                <a:latin typeface="+mn-lt"/>
              </a:rPr>
              <a:t> </a:t>
            </a:r>
          </a:p>
          <a:p>
            <a:pPr algn="ctr"/>
            <a:r>
              <a:rPr lang="en-US" sz="1600" dirty="0">
                <a:latin typeface="+mn-lt"/>
              </a:rPr>
              <a:t>N(940)1/2</a:t>
            </a:r>
            <a:r>
              <a:rPr lang="en-US" sz="1600" baseline="30000" dirty="0">
                <a:latin typeface="+mn-lt"/>
              </a:rPr>
              <a:t>+</a:t>
            </a:r>
          </a:p>
        </p:txBody>
      </p:sp>
      <p:cxnSp>
        <p:nvCxnSpPr>
          <p:cNvPr id="37" name="Straight Connector 36"/>
          <p:cNvCxnSpPr/>
          <p:nvPr/>
        </p:nvCxnSpPr>
        <p:spPr>
          <a:xfrm rot="5400000" flipH="1" flipV="1">
            <a:off x="6214895" y="3273593"/>
            <a:ext cx="4550909" cy="10322"/>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6200000" flipH="1">
            <a:off x="5161441" y="2246629"/>
            <a:ext cx="36058" cy="6579101"/>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515" name="TextBox 39"/>
          <p:cNvSpPr txBox="1">
            <a:spLocks noChangeArrowheads="1"/>
          </p:cNvSpPr>
          <p:nvPr/>
        </p:nvSpPr>
        <p:spPr bwMode="auto">
          <a:xfrm>
            <a:off x="8540750" y="2211071"/>
            <a:ext cx="524253" cy="369332"/>
          </a:xfrm>
          <a:prstGeom prst="rect">
            <a:avLst/>
          </a:prstGeom>
          <a:noFill/>
          <a:ln w="9525">
            <a:noFill/>
            <a:miter lim="800000"/>
            <a:headEnd/>
            <a:tailEnd/>
          </a:ln>
          <a:effectLst/>
        </p:spPr>
        <p:txBody>
          <a:bodyPr wrap="square">
            <a:prstTxWarp prst="textNoShape">
              <a:avLst/>
            </a:prstTxWarp>
            <a:spAutoFit/>
          </a:bodyPr>
          <a:lstStyle/>
          <a:p>
            <a:r>
              <a:rPr lang="en-US" b="1" dirty="0"/>
              <a:t>L</a:t>
            </a:r>
            <a:r>
              <a:rPr lang="en-US" b="1" baseline="-25000" dirty="0"/>
              <a:t>3q</a:t>
            </a:r>
          </a:p>
        </p:txBody>
      </p:sp>
      <p:cxnSp>
        <p:nvCxnSpPr>
          <p:cNvPr id="42" name="Straight Connector 41"/>
          <p:cNvCxnSpPr/>
          <p:nvPr/>
        </p:nvCxnSpPr>
        <p:spPr>
          <a:xfrm flipV="1">
            <a:off x="8485188" y="5021232"/>
            <a:ext cx="154381" cy="3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8497888" y="3446432"/>
            <a:ext cx="154381" cy="3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518" name="TextBox 32"/>
          <p:cNvSpPr txBox="1">
            <a:spLocks noChangeArrowheads="1"/>
          </p:cNvSpPr>
          <p:nvPr/>
        </p:nvSpPr>
        <p:spPr bwMode="auto">
          <a:xfrm>
            <a:off x="8642350" y="4791464"/>
            <a:ext cx="316804" cy="407598"/>
          </a:xfrm>
          <a:prstGeom prst="rect">
            <a:avLst/>
          </a:prstGeom>
          <a:noFill/>
          <a:ln w="9525">
            <a:noFill/>
            <a:miter lim="800000"/>
            <a:headEnd/>
            <a:tailEnd/>
          </a:ln>
          <a:effectLst/>
        </p:spPr>
        <p:txBody>
          <a:bodyPr wrap="square">
            <a:prstTxWarp prst="textNoShape">
              <a:avLst/>
            </a:prstTxWarp>
            <a:spAutoFit/>
          </a:bodyPr>
          <a:lstStyle/>
          <a:p>
            <a:r>
              <a:rPr lang="en-US"/>
              <a:t>0</a:t>
            </a:r>
          </a:p>
        </p:txBody>
      </p:sp>
      <p:sp>
        <p:nvSpPr>
          <p:cNvPr id="21519" name="TextBox 34"/>
          <p:cNvSpPr txBox="1">
            <a:spLocks noChangeArrowheads="1"/>
          </p:cNvSpPr>
          <p:nvPr/>
        </p:nvSpPr>
        <p:spPr bwMode="auto">
          <a:xfrm>
            <a:off x="8566150" y="3210314"/>
            <a:ext cx="316804" cy="407598"/>
          </a:xfrm>
          <a:prstGeom prst="rect">
            <a:avLst/>
          </a:prstGeom>
          <a:noFill/>
          <a:ln w="9525">
            <a:noFill/>
            <a:miter lim="800000"/>
            <a:headEnd/>
            <a:tailEnd/>
          </a:ln>
          <a:effectLst/>
        </p:spPr>
        <p:txBody>
          <a:bodyPr wrap="square">
            <a:prstTxWarp prst="textNoShape">
              <a:avLst/>
            </a:prstTxWarp>
            <a:spAutoFit/>
          </a:bodyPr>
          <a:lstStyle/>
          <a:p>
            <a:r>
              <a:rPr lang="en-US"/>
              <a:t>1</a:t>
            </a:r>
          </a:p>
        </p:txBody>
      </p:sp>
      <p:sp>
        <p:nvSpPr>
          <p:cNvPr id="21520" name="TextBox 35"/>
          <p:cNvSpPr txBox="1">
            <a:spLocks noChangeArrowheads="1"/>
          </p:cNvSpPr>
          <p:nvPr/>
        </p:nvSpPr>
        <p:spPr bwMode="auto">
          <a:xfrm>
            <a:off x="1720851" y="5518150"/>
            <a:ext cx="312737" cy="400050"/>
          </a:xfrm>
          <a:prstGeom prst="rect">
            <a:avLst/>
          </a:prstGeom>
          <a:noFill/>
          <a:ln w="9525">
            <a:noFill/>
            <a:miter lim="800000"/>
            <a:headEnd/>
            <a:tailEnd/>
          </a:ln>
        </p:spPr>
        <p:txBody>
          <a:bodyPr wrap="none">
            <a:prstTxWarp prst="textNoShape">
              <a:avLst/>
            </a:prstTxWarp>
            <a:spAutoFit/>
          </a:bodyPr>
          <a:lstStyle/>
          <a:p>
            <a:r>
              <a:rPr lang="en-US" dirty="0"/>
              <a:t>0</a:t>
            </a:r>
          </a:p>
        </p:txBody>
      </p:sp>
      <p:sp>
        <p:nvSpPr>
          <p:cNvPr id="21521" name="TextBox 37"/>
          <p:cNvSpPr txBox="1">
            <a:spLocks noChangeArrowheads="1"/>
          </p:cNvSpPr>
          <p:nvPr/>
        </p:nvSpPr>
        <p:spPr bwMode="auto">
          <a:xfrm>
            <a:off x="4159251" y="5491552"/>
            <a:ext cx="316803" cy="407598"/>
          </a:xfrm>
          <a:prstGeom prst="rect">
            <a:avLst/>
          </a:prstGeom>
          <a:noFill/>
          <a:ln w="9525">
            <a:noFill/>
            <a:miter lim="800000"/>
            <a:headEnd/>
            <a:tailEnd/>
          </a:ln>
        </p:spPr>
        <p:txBody>
          <a:bodyPr wrap="square">
            <a:prstTxWarp prst="textNoShape">
              <a:avLst/>
            </a:prstTxWarp>
            <a:spAutoFit/>
          </a:bodyPr>
          <a:lstStyle/>
          <a:p>
            <a:r>
              <a:rPr lang="en-US"/>
              <a:t>1</a:t>
            </a:r>
          </a:p>
        </p:txBody>
      </p:sp>
      <p:sp>
        <p:nvSpPr>
          <p:cNvPr id="21522" name="TextBox 39"/>
          <p:cNvSpPr txBox="1">
            <a:spLocks noChangeArrowheads="1"/>
          </p:cNvSpPr>
          <p:nvPr/>
        </p:nvSpPr>
        <p:spPr bwMode="auto">
          <a:xfrm>
            <a:off x="6732588" y="5491552"/>
            <a:ext cx="316804" cy="407598"/>
          </a:xfrm>
          <a:prstGeom prst="rect">
            <a:avLst/>
          </a:prstGeom>
          <a:noFill/>
          <a:ln w="9525">
            <a:noFill/>
            <a:miter lim="800000"/>
            <a:headEnd/>
            <a:tailEnd/>
          </a:ln>
        </p:spPr>
        <p:txBody>
          <a:bodyPr wrap="square">
            <a:prstTxWarp prst="textNoShape">
              <a:avLst/>
            </a:prstTxWarp>
            <a:spAutoFit/>
          </a:bodyPr>
          <a:lstStyle/>
          <a:p>
            <a:r>
              <a:rPr lang="en-US" dirty="0"/>
              <a:t>2</a:t>
            </a:r>
          </a:p>
        </p:txBody>
      </p:sp>
      <p:cxnSp>
        <p:nvCxnSpPr>
          <p:cNvPr id="50" name="Straight Connector 49"/>
          <p:cNvCxnSpPr/>
          <p:nvPr/>
        </p:nvCxnSpPr>
        <p:spPr>
          <a:xfrm rot="5400000">
            <a:off x="4311713" y="5437487"/>
            <a:ext cx="1"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400000">
            <a:off x="6984940" y="5456599"/>
            <a:ext cx="1"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10800000">
            <a:off x="1881251" y="5439076"/>
            <a:ext cx="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flipH="1" flipV="1">
            <a:off x="1232221" y="5042179"/>
            <a:ext cx="310552" cy="3219"/>
          </a:xfrm>
          <a:prstGeom prst="line">
            <a:avLst/>
          </a:prstGeom>
          <a:ln w="25400">
            <a:solidFill>
              <a:srgbClr val="FF0000"/>
            </a:solidFill>
            <a:prstDash val="sysDash"/>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V="1">
            <a:off x="8497888" y="1693832"/>
            <a:ext cx="154381" cy="3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8566150" y="1457713"/>
            <a:ext cx="316974" cy="407659"/>
          </a:xfrm>
          <a:prstGeom prst="rect">
            <a:avLst/>
          </a:prstGeom>
          <a:noFill/>
          <a:effectLst/>
        </p:spPr>
        <p:txBody>
          <a:bodyPr wrap="square" rtlCol="0">
            <a:spAutoFit/>
          </a:bodyPr>
          <a:lstStyle/>
          <a:p>
            <a:r>
              <a:rPr lang="en-US" dirty="0"/>
              <a:t>2</a:t>
            </a:r>
          </a:p>
        </p:txBody>
      </p:sp>
      <p:sp>
        <p:nvSpPr>
          <p:cNvPr id="80" name="TextBox 79"/>
          <p:cNvSpPr txBox="1"/>
          <p:nvPr/>
        </p:nvSpPr>
        <p:spPr>
          <a:xfrm>
            <a:off x="5154420" y="5554208"/>
            <a:ext cx="788294" cy="344942"/>
          </a:xfrm>
          <a:prstGeom prst="rect">
            <a:avLst/>
          </a:prstGeom>
          <a:noFill/>
        </p:spPr>
        <p:txBody>
          <a:bodyPr wrap="square" rtlCol="0">
            <a:spAutoFit/>
          </a:bodyPr>
          <a:lstStyle/>
          <a:p>
            <a:r>
              <a:rPr lang="en-US" sz="1600" dirty="0">
                <a:latin typeface="Arial"/>
                <a:ea typeface="Lucida Grande"/>
                <a:cs typeface="Arial"/>
              </a:rPr>
              <a:t>N [</a:t>
            </a:r>
            <a:r>
              <a:rPr lang="en-US" sz="1600" dirty="0" err="1">
                <a:latin typeface="Arial"/>
                <a:ea typeface="Lucida Grande"/>
                <a:cs typeface="Arial"/>
              </a:rPr>
              <a:t>ħω</a:t>
            </a:r>
            <a:r>
              <a:rPr lang="en-US" sz="1600" dirty="0">
                <a:latin typeface="Arial"/>
                <a:ea typeface="Lucida Grande"/>
                <a:cs typeface="Arial"/>
              </a:rPr>
              <a:t>]</a:t>
            </a:r>
            <a:endParaRPr lang="en-US" sz="1600" dirty="0">
              <a:latin typeface="Arial"/>
              <a:cs typeface="Arial"/>
            </a:endParaRPr>
          </a:p>
        </p:txBody>
      </p:sp>
      <p:sp>
        <p:nvSpPr>
          <p:cNvPr id="72" name="Rectangle 71"/>
          <p:cNvSpPr/>
          <p:nvPr/>
        </p:nvSpPr>
        <p:spPr>
          <a:xfrm>
            <a:off x="6146800" y="1484640"/>
            <a:ext cx="1219200" cy="330201"/>
          </a:xfrm>
          <a:prstGeom prst="rect">
            <a:avLst/>
          </a:prstGeom>
          <a:solidFill>
            <a:srgbClr val="CCFFCC"/>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dirty="0">
                <a:solidFill>
                  <a:srgbClr val="000000"/>
                </a:solidFill>
              </a:rPr>
              <a:t>N(1680)5/2</a:t>
            </a:r>
            <a:r>
              <a:rPr lang="en-US" sz="1600" baseline="30000" dirty="0">
                <a:solidFill>
                  <a:srgbClr val="000000"/>
                </a:solidFill>
              </a:rPr>
              <a:t>+</a:t>
            </a:r>
          </a:p>
        </p:txBody>
      </p:sp>
      <p:grpSp>
        <p:nvGrpSpPr>
          <p:cNvPr id="5" name="Group 1885"/>
          <p:cNvGrpSpPr>
            <a:grpSpLocks/>
          </p:cNvGrpSpPr>
          <p:nvPr/>
        </p:nvGrpSpPr>
        <p:grpSpPr bwMode="auto">
          <a:xfrm>
            <a:off x="5242632" y="2863535"/>
            <a:ext cx="3038042" cy="1766888"/>
            <a:chOff x="3522" y="3072"/>
            <a:chExt cx="1968" cy="1113"/>
          </a:xfrm>
        </p:grpSpPr>
        <p:grpSp>
          <p:nvGrpSpPr>
            <p:cNvPr id="6" name="Group 38"/>
            <p:cNvGrpSpPr>
              <a:grpSpLocks/>
            </p:cNvGrpSpPr>
            <p:nvPr/>
          </p:nvGrpSpPr>
          <p:grpSpPr bwMode="auto">
            <a:xfrm>
              <a:off x="3522" y="3109"/>
              <a:ext cx="410" cy="412"/>
              <a:chOff x="1321" y="673"/>
              <a:chExt cx="497" cy="576"/>
            </a:xfrm>
          </p:grpSpPr>
          <p:sp>
            <p:nvSpPr>
              <p:cNvPr id="21556" name="Line 39"/>
              <p:cNvSpPr>
                <a:spLocks noChangeShapeType="1"/>
              </p:cNvSpPr>
              <p:nvPr/>
            </p:nvSpPr>
            <p:spPr bwMode="auto">
              <a:xfrm flipV="1">
                <a:off x="1710" y="673"/>
                <a:ext cx="108" cy="377"/>
              </a:xfrm>
              <a:prstGeom prst="line">
                <a:avLst/>
              </a:prstGeom>
              <a:noFill/>
              <a:ln w="9525">
                <a:solidFill>
                  <a:srgbClr val="FF0000"/>
                </a:solidFill>
                <a:round/>
                <a:headEnd/>
                <a:tailEnd type="triangle" w="med" len="med"/>
              </a:ln>
            </p:spPr>
            <p:txBody>
              <a:bodyPr>
                <a:prstTxWarp prst="textNoShape">
                  <a:avLst/>
                </a:prstTxWarp>
              </a:bodyPr>
              <a:lstStyle/>
              <a:p>
                <a:endParaRPr lang="en-US"/>
              </a:p>
            </p:txBody>
          </p:sp>
          <p:grpSp>
            <p:nvGrpSpPr>
              <p:cNvPr id="7" name="Group 40"/>
              <p:cNvGrpSpPr>
                <a:grpSpLocks/>
              </p:cNvGrpSpPr>
              <p:nvPr/>
            </p:nvGrpSpPr>
            <p:grpSpPr bwMode="auto">
              <a:xfrm>
                <a:off x="1321" y="1044"/>
                <a:ext cx="373" cy="205"/>
                <a:chOff x="1321" y="1044"/>
                <a:chExt cx="373" cy="205"/>
              </a:xfrm>
            </p:grpSpPr>
            <p:sp>
              <p:nvSpPr>
                <p:cNvPr id="21558" name="Line 41"/>
                <p:cNvSpPr>
                  <a:spLocks noChangeShapeType="1"/>
                </p:cNvSpPr>
                <p:nvPr/>
              </p:nvSpPr>
              <p:spPr bwMode="auto">
                <a:xfrm flipV="1">
                  <a:off x="1321" y="1164"/>
                  <a:ext cx="179" cy="85"/>
                </a:xfrm>
                <a:prstGeom prst="line">
                  <a:avLst/>
                </a:prstGeom>
                <a:noFill/>
                <a:ln w="9525">
                  <a:solidFill>
                    <a:srgbClr val="FF0000"/>
                  </a:solidFill>
                  <a:round/>
                  <a:headEnd/>
                  <a:tailEnd type="triangle" w="med" len="med"/>
                </a:ln>
              </p:spPr>
              <p:txBody>
                <a:bodyPr>
                  <a:prstTxWarp prst="textNoShape">
                    <a:avLst/>
                  </a:prstTxWarp>
                </a:bodyPr>
                <a:lstStyle/>
                <a:p>
                  <a:endParaRPr lang="en-US"/>
                </a:p>
              </p:txBody>
            </p:sp>
            <p:sp>
              <p:nvSpPr>
                <p:cNvPr id="21559" name="Line 42"/>
                <p:cNvSpPr>
                  <a:spLocks noChangeShapeType="1"/>
                </p:cNvSpPr>
                <p:nvPr/>
              </p:nvSpPr>
              <p:spPr bwMode="auto">
                <a:xfrm flipV="1">
                  <a:off x="1464" y="1044"/>
                  <a:ext cx="230" cy="131"/>
                </a:xfrm>
                <a:prstGeom prst="line">
                  <a:avLst/>
                </a:prstGeom>
                <a:noFill/>
                <a:ln w="9525">
                  <a:solidFill>
                    <a:srgbClr val="FF0000"/>
                  </a:solidFill>
                  <a:round/>
                  <a:headEnd/>
                  <a:tailEnd/>
                </a:ln>
              </p:spPr>
              <p:txBody>
                <a:bodyPr>
                  <a:prstTxWarp prst="textNoShape">
                    <a:avLst/>
                  </a:prstTxWarp>
                </a:bodyPr>
                <a:lstStyle/>
                <a:p>
                  <a:endParaRPr lang="en-US"/>
                </a:p>
              </p:txBody>
            </p:sp>
          </p:grpSp>
        </p:grpSp>
        <p:sp>
          <p:nvSpPr>
            <p:cNvPr id="21536" name="Freeform 43"/>
            <p:cNvSpPr>
              <a:spLocks/>
            </p:cNvSpPr>
            <p:nvPr/>
          </p:nvSpPr>
          <p:spPr bwMode="auto">
            <a:xfrm rot="1980000">
              <a:off x="3803" y="3478"/>
              <a:ext cx="473" cy="34"/>
            </a:xfrm>
            <a:custGeom>
              <a:avLst/>
              <a:gdLst>
                <a:gd name="T0" fmla="*/ 0 w 576"/>
                <a:gd name="T1" fmla="*/ 12 h 48"/>
                <a:gd name="T2" fmla="*/ 21 w 576"/>
                <a:gd name="T3" fmla="*/ 0 h 48"/>
                <a:gd name="T4" fmla="*/ 44 w 576"/>
                <a:gd name="T5" fmla="*/ 12 h 48"/>
                <a:gd name="T6" fmla="*/ 66 w 576"/>
                <a:gd name="T7" fmla="*/ 0 h 48"/>
                <a:gd name="T8" fmla="*/ 88 w 576"/>
                <a:gd name="T9" fmla="*/ 12 h 48"/>
                <a:gd name="T10" fmla="*/ 109 w 576"/>
                <a:gd name="T11" fmla="*/ 0 h 48"/>
                <a:gd name="T12" fmla="*/ 131 w 576"/>
                <a:gd name="T13" fmla="*/ 12 h 48"/>
                <a:gd name="T14" fmla="*/ 153 w 576"/>
                <a:gd name="T15" fmla="*/ 0 h 48"/>
                <a:gd name="T16" fmla="*/ 175 w 576"/>
                <a:gd name="T17" fmla="*/ 12 h 48"/>
                <a:gd name="T18" fmla="*/ 197 w 576"/>
                <a:gd name="T19" fmla="*/ 0 h 48"/>
                <a:gd name="T20" fmla="*/ 218 w 576"/>
                <a:gd name="T21" fmla="*/ 12 h 48"/>
                <a:gd name="T22" fmla="*/ 240 w 576"/>
                <a:gd name="T23" fmla="*/ 0 h 48"/>
                <a:gd name="T24" fmla="*/ 262 w 576"/>
                <a:gd name="T25" fmla="*/ 12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6"/>
                <a:gd name="T40" fmla="*/ 0 h 48"/>
                <a:gd name="T41" fmla="*/ 576 w 576"/>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6" h="48">
                  <a:moveTo>
                    <a:pt x="0" y="48"/>
                  </a:moveTo>
                  <a:cubicBezTo>
                    <a:pt x="16" y="24"/>
                    <a:pt x="32" y="0"/>
                    <a:pt x="48" y="0"/>
                  </a:cubicBezTo>
                  <a:cubicBezTo>
                    <a:pt x="64" y="0"/>
                    <a:pt x="80" y="48"/>
                    <a:pt x="96" y="48"/>
                  </a:cubicBezTo>
                  <a:cubicBezTo>
                    <a:pt x="112" y="48"/>
                    <a:pt x="128" y="0"/>
                    <a:pt x="144" y="0"/>
                  </a:cubicBezTo>
                  <a:cubicBezTo>
                    <a:pt x="160" y="0"/>
                    <a:pt x="176" y="48"/>
                    <a:pt x="192" y="48"/>
                  </a:cubicBezTo>
                  <a:cubicBezTo>
                    <a:pt x="208" y="48"/>
                    <a:pt x="224" y="0"/>
                    <a:pt x="240" y="0"/>
                  </a:cubicBezTo>
                  <a:cubicBezTo>
                    <a:pt x="256" y="0"/>
                    <a:pt x="272" y="48"/>
                    <a:pt x="288" y="48"/>
                  </a:cubicBezTo>
                  <a:cubicBezTo>
                    <a:pt x="304" y="48"/>
                    <a:pt x="320" y="0"/>
                    <a:pt x="336" y="0"/>
                  </a:cubicBezTo>
                  <a:cubicBezTo>
                    <a:pt x="352" y="0"/>
                    <a:pt x="368" y="48"/>
                    <a:pt x="384" y="48"/>
                  </a:cubicBezTo>
                  <a:cubicBezTo>
                    <a:pt x="400" y="48"/>
                    <a:pt x="416" y="0"/>
                    <a:pt x="432" y="0"/>
                  </a:cubicBezTo>
                  <a:cubicBezTo>
                    <a:pt x="448" y="0"/>
                    <a:pt x="464" y="48"/>
                    <a:pt x="480" y="48"/>
                  </a:cubicBezTo>
                  <a:cubicBezTo>
                    <a:pt x="496" y="48"/>
                    <a:pt x="512" y="0"/>
                    <a:pt x="528" y="0"/>
                  </a:cubicBezTo>
                  <a:cubicBezTo>
                    <a:pt x="544" y="0"/>
                    <a:pt x="568" y="40"/>
                    <a:pt x="576" y="48"/>
                  </a:cubicBezTo>
                </a:path>
              </a:pathLst>
            </a:custGeom>
            <a:noFill/>
            <a:ln w="9525">
              <a:solidFill>
                <a:srgbClr val="FF0000"/>
              </a:solidFill>
              <a:round/>
              <a:headEnd/>
              <a:tailEnd/>
            </a:ln>
          </p:spPr>
          <p:txBody>
            <a:bodyPr>
              <a:prstTxWarp prst="textNoShape">
                <a:avLst/>
              </a:prstTxWarp>
            </a:bodyPr>
            <a:lstStyle/>
            <a:p>
              <a:endParaRPr lang="en-US"/>
            </a:p>
          </p:txBody>
        </p:sp>
        <p:sp>
          <p:nvSpPr>
            <p:cNvPr id="21537" name="Oval 44"/>
            <p:cNvSpPr>
              <a:spLocks noChangeArrowheads="1"/>
            </p:cNvSpPr>
            <p:nvPr/>
          </p:nvSpPr>
          <p:spPr bwMode="auto">
            <a:xfrm>
              <a:off x="4197" y="3581"/>
              <a:ext cx="119" cy="103"/>
            </a:xfrm>
            <a:prstGeom prst="ellipse">
              <a:avLst/>
            </a:prstGeom>
            <a:solidFill>
              <a:srgbClr val="FF0000"/>
            </a:solidFill>
            <a:ln w="9525">
              <a:solidFill>
                <a:srgbClr val="000000"/>
              </a:solidFill>
              <a:round/>
              <a:headEnd/>
              <a:tailEnd/>
            </a:ln>
          </p:spPr>
          <p:txBody>
            <a:bodyPr wrap="none" anchor="ctr">
              <a:prstTxWarp prst="textNoShape">
                <a:avLst/>
              </a:prstTxWarp>
            </a:bodyPr>
            <a:lstStyle/>
            <a:p>
              <a:endParaRPr lang="en-US"/>
            </a:p>
          </p:txBody>
        </p:sp>
        <p:sp>
          <p:nvSpPr>
            <p:cNvPr id="21538" name="AutoShape 45"/>
            <p:cNvSpPr>
              <a:spLocks noChangeArrowheads="1"/>
            </p:cNvSpPr>
            <p:nvPr/>
          </p:nvSpPr>
          <p:spPr bwMode="auto">
            <a:xfrm rot="1800000">
              <a:off x="4105" y="3658"/>
              <a:ext cx="65" cy="291"/>
            </a:xfrm>
            <a:prstGeom prst="upArrow">
              <a:avLst>
                <a:gd name="adj1" fmla="val 50000"/>
                <a:gd name="adj2" fmla="val 111923"/>
              </a:avLst>
            </a:prstGeom>
            <a:solidFill>
              <a:srgbClr val="000000"/>
            </a:solidFill>
            <a:ln w="9525">
              <a:solidFill>
                <a:srgbClr val="000000"/>
              </a:solidFill>
              <a:miter lim="800000"/>
              <a:headEnd/>
              <a:tailEnd/>
            </a:ln>
          </p:spPr>
          <p:txBody>
            <a:bodyPr wrap="none" anchor="ctr">
              <a:prstTxWarp prst="textNoShape">
                <a:avLst/>
              </a:prstTxWarp>
            </a:bodyPr>
            <a:lstStyle/>
            <a:p>
              <a:endParaRPr lang="en-US"/>
            </a:p>
          </p:txBody>
        </p:sp>
        <p:sp>
          <p:nvSpPr>
            <p:cNvPr id="21539" name="Line 46"/>
            <p:cNvSpPr>
              <a:spLocks noChangeShapeType="1"/>
            </p:cNvSpPr>
            <p:nvPr/>
          </p:nvSpPr>
          <p:spPr bwMode="auto">
            <a:xfrm>
              <a:off x="4315" y="3606"/>
              <a:ext cx="510" cy="0"/>
            </a:xfrm>
            <a:prstGeom prst="line">
              <a:avLst/>
            </a:prstGeom>
            <a:noFill/>
            <a:ln w="25400">
              <a:solidFill>
                <a:srgbClr val="000000"/>
              </a:solidFill>
              <a:round/>
              <a:headEnd/>
              <a:tailEnd/>
            </a:ln>
          </p:spPr>
          <p:txBody>
            <a:bodyPr>
              <a:prstTxWarp prst="textNoShape">
                <a:avLst/>
              </a:prstTxWarp>
            </a:bodyPr>
            <a:lstStyle/>
            <a:p>
              <a:endParaRPr lang="en-US"/>
            </a:p>
          </p:txBody>
        </p:sp>
        <p:sp>
          <p:nvSpPr>
            <p:cNvPr id="21540" name="Line 47"/>
            <p:cNvSpPr>
              <a:spLocks noChangeShapeType="1"/>
            </p:cNvSpPr>
            <p:nvPr/>
          </p:nvSpPr>
          <p:spPr bwMode="auto">
            <a:xfrm>
              <a:off x="4318" y="3637"/>
              <a:ext cx="511" cy="0"/>
            </a:xfrm>
            <a:prstGeom prst="line">
              <a:avLst/>
            </a:prstGeom>
            <a:noFill/>
            <a:ln w="25400">
              <a:solidFill>
                <a:srgbClr val="000000"/>
              </a:solidFill>
              <a:round/>
              <a:headEnd/>
              <a:tailEnd/>
            </a:ln>
          </p:spPr>
          <p:txBody>
            <a:bodyPr>
              <a:prstTxWarp prst="textNoShape">
                <a:avLst/>
              </a:prstTxWarp>
            </a:bodyPr>
            <a:lstStyle/>
            <a:p>
              <a:endParaRPr lang="en-US"/>
            </a:p>
          </p:txBody>
        </p:sp>
        <p:sp>
          <p:nvSpPr>
            <p:cNvPr id="21541" name="Line 48"/>
            <p:cNvSpPr>
              <a:spLocks noChangeShapeType="1"/>
            </p:cNvSpPr>
            <p:nvPr/>
          </p:nvSpPr>
          <p:spPr bwMode="auto">
            <a:xfrm>
              <a:off x="4302" y="3667"/>
              <a:ext cx="511" cy="0"/>
            </a:xfrm>
            <a:prstGeom prst="line">
              <a:avLst/>
            </a:prstGeom>
            <a:noFill/>
            <a:ln w="25400">
              <a:solidFill>
                <a:srgbClr val="000000"/>
              </a:solidFill>
              <a:round/>
              <a:headEnd/>
              <a:tailEnd/>
            </a:ln>
          </p:spPr>
          <p:txBody>
            <a:bodyPr>
              <a:prstTxWarp prst="textNoShape">
                <a:avLst/>
              </a:prstTxWarp>
            </a:bodyPr>
            <a:lstStyle/>
            <a:p>
              <a:endParaRPr lang="en-US"/>
            </a:p>
          </p:txBody>
        </p:sp>
        <p:sp>
          <p:nvSpPr>
            <p:cNvPr id="21542" name="Oval 49"/>
            <p:cNvSpPr>
              <a:spLocks noChangeArrowheads="1"/>
            </p:cNvSpPr>
            <p:nvPr/>
          </p:nvSpPr>
          <p:spPr bwMode="auto">
            <a:xfrm>
              <a:off x="4799" y="3589"/>
              <a:ext cx="118" cy="103"/>
            </a:xfrm>
            <a:prstGeom prst="ellipse">
              <a:avLst/>
            </a:prstGeom>
            <a:solidFill>
              <a:srgbClr val="339966"/>
            </a:solidFill>
            <a:ln w="9525">
              <a:solidFill>
                <a:srgbClr val="000000"/>
              </a:solidFill>
              <a:round/>
              <a:headEnd/>
              <a:tailEnd/>
            </a:ln>
          </p:spPr>
          <p:txBody>
            <a:bodyPr wrap="none" anchor="ctr">
              <a:prstTxWarp prst="textNoShape">
                <a:avLst/>
              </a:prstTxWarp>
            </a:bodyPr>
            <a:lstStyle/>
            <a:p>
              <a:endParaRPr lang="en-US"/>
            </a:p>
          </p:txBody>
        </p:sp>
        <p:sp>
          <p:nvSpPr>
            <p:cNvPr id="21543" name="Line 50"/>
            <p:cNvSpPr>
              <a:spLocks noChangeShapeType="1"/>
            </p:cNvSpPr>
            <p:nvPr/>
          </p:nvSpPr>
          <p:spPr bwMode="auto">
            <a:xfrm flipV="1">
              <a:off x="4894" y="3303"/>
              <a:ext cx="252" cy="287"/>
            </a:xfrm>
            <a:prstGeom prst="line">
              <a:avLst/>
            </a:prstGeom>
            <a:noFill/>
            <a:ln w="31750">
              <a:solidFill>
                <a:srgbClr val="339966"/>
              </a:solidFill>
              <a:prstDash val="sysDot"/>
              <a:round/>
              <a:headEnd/>
              <a:tailEnd type="triangle" w="med" len="med"/>
            </a:ln>
          </p:spPr>
          <p:txBody>
            <a:bodyPr>
              <a:prstTxWarp prst="textNoShape">
                <a:avLst/>
              </a:prstTxWarp>
            </a:bodyPr>
            <a:lstStyle/>
            <a:p>
              <a:endParaRPr lang="en-US"/>
            </a:p>
          </p:txBody>
        </p:sp>
        <p:sp>
          <p:nvSpPr>
            <p:cNvPr id="21544" name="AutoShape 51"/>
            <p:cNvSpPr>
              <a:spLocks noChangeArrowheads="1"/>
            </p:cNvSpPr>
            <p:nvPr/>
          </p:nvSpPr>
          <p:spPr bwMode="auto">
            <a:xfrm rot="9000000">
              <a:off x="4941" y="3670"/>
              <a:ext cx="58" cy="290"/>
            </a:xfrm>
            <a:prstGeom prst="upArrow">
              <a:avLst>
                <a:gd name="adj1" fmla="val 50000"/>
                <a:gd name="adj2" fmla="val 125000"/>
              </a:avLst>
            </a:prstGeom>
            <a:solidFill>
              <a:srgbClr val="000000"/>
            </a:solidFill>
            <a:ln w="9525">
              <a:solidFill>
                <a:srgbClr val="000000"/>
              </a:solidFill>
              <a:miter lim="800000"/>
              <a:headEnd/>
              <a:tailEnd/>
            </a:ln>
          </p:spPr>
          <p:txBody>
            <a:bodyPr wrap="none" anchor="ctr">
              <a:prstTxWarp prst="textNoShape">
                <a:avLst/>
              </a:prstTxWarp>
            </a:bodyPr>
            <a:lstStyle/>
            <a:p>
              <a:endParaRPr lang="en-US"/>
            </a:p>
          </p:txBody>
        </p:sp>
        <p:sp>
          <p:nvSpPr>
            <p:cNvPr id="21545" name="Text Box 52"/>
            <p:cNvSpPr txBox="1">
              <a:spLocks noChangeArrowheads="1"/>
            </p:cNvSpPr>
            <p:nvPr/>
          </p:nvSpPr>
          <p:spPr bwMode="auto">
            <a:xfrm>
              <a:off x="3522" y="3294"/>
              <a:ext cx="166" cy="330"/>
            </a:xfrm>
            <a:prstGeom prst="rect">
              <a:avLst/>
            </a:prstGeom>
            <a:noFill/>
            <a:ln w="9525">
              <a:noFill/>
              <a:miter lim="800000"/>
              <a:headEnd/>
              <a:tailEnd/>
            </a:ln>
          </p:spPr>
          <p:txBody>
            <a:bodyPr wrap="square">
              <a:prstTxWarp prst="textNoShape">
                <a:avLst/>
              </a:prstTxWarp>
              <a:spAutoFit/>
            </a:bodyPr>
            <a:lstStyle/>
            <a:p>
              <a:r>
                <a:rPr lang="en-US" sz="1400" dirty="0" err="1">
                  <a:solidFill>
                    <a:srgbClr val="FF0000"/>
                  </a:solidFill>
                  <a:latin typeface="MS Reference Sans Serif" charset="0"/>
                </a:rPr>
                <a:t>e</a:t>
              </a:r>
              <a:endParaRPr lang="en-US" sz="1400" dirty="0">
                <a:solidFill>
                  <a:srgbClr val="FF0000"/>
                </a:solidFill>
                <a:latin typeface="MS Reference Sans Serif" charset="0"/>
              </a:endParaRPr>
            </a:p>
          </p:txBody>
        </p:sp>
        <p:sp>
          <p:nvSpPr>
            <p:cNvPr id="21546" name="Text Box 53"/>
            <p:cNvSpPr txBox="1">
              <a:spLocks noChangeArrowheads="1"/>
            </p:cNvSpPr>
            <p:nvPr/>
          </p:nvSpPr>
          <p:spPr bwMode="auto">
            <a:xfrm>
              <a:off x="3733" y="3072"/>
              <a:ext cx="213" cy="330"/>
            </a:xfrm>
            <a:prstGeom prst="rect">
              <a:avLst/>
            </a:prstGeom>
            <a:noFill/>
            <a:ln w="9525">
              <a:noFill/>
              <a:miter lim="800000"/>
              <a:headEnd/>
              <a:tailEnd/>
            </a:ln>
          </p:spPr>
          <p:txBody>
            <a:bodyPr wrap="square">
              <a:prstTxWarp prst="textNoShape">
                <a:avLst/>
              </a:prstTxWarp>
              <a:spAutoFit/>
            </a:bodyPr>
            <a:lstStyle/>
            <a:p>
              <a:r>
                <a:rPr lang="en-US" sz="1400" dirty="0" err="1">
                  <a:solidFill>
                    <a:srgbClr val="FF0000"/>
                  </a:solidFill>
                  <a:latin typeface="MS Reference Sans Serif" charset="0"/>
                </a:rPr>
                <a:t>e</a:t>
              </a:r>
              <a:r>
                <a:rPr lang="en-US" sz="1400" dirty="0">
                  <a:solidFill>
                    <a:srgbClr val="FF0000"/>
                  </a:solidFill>
                  <a:latin typeface="MS Reference Sans Serif" charset="0"/>
                </a:rPr>
                <a:t>’</a:t>
              </a:r>
            </a:p>
          </p:txBody>
        </p:sp>
        <p:sp>
          <p:nvSpPr>
            <p:cNvPr id="21547" name="Text Box 54"/>
            <p:cNvSpPr txBox="1">
              <a:spLocks noChangeArrowheads="1"/>
            </p:cNvSpPr>
            <p:nvPr/>
          </p:nvSpPr>
          <p:spPr bwMode="auto">
            <a:xfrm>
              <a:off x="4031" y="3233"/>
              <a:ext cx="276" cy="288"/>
            </a:xfrm>
            <a:prstGeom prst="rect">
              <a:avLst/>
            </a:prstGeom>
            <a:noFill/>
            <a:ln w="9525">
              <a:noFill/>
              <a:miter lim="800000"/>
              <a:headEnd/>
              <a:tailEnd/>
            </a:ln>
          </p:spPr>
          <p:txBody>
            <a:bodyPr wrap="square">
              <a:prstTxWarp prst="textNoShape">
                <a:avLst/>
              </a:prstTxWarp>
              <a:spAutoFit/>
            </a:bodyPr>
            <a:lstStyle/>
            <a:p>
              <a:r>
                <a:rPr lang="el-GR" dirty="0">
                  <a:solidFill>
                    <a:srgbClr val="FF0000"/>
                  </a:solidFill>
                  <a:ea typeface="Times New Roman" charset="0"/>
                  <a:cs typeface="Times New Roman" charset="0"/>
                </a:rPr>
                <a:t>γ</a:t>
              </a:r>
              <a:r>
                <a:rPr lang="en-US" baseline="-25000" dirty="0" err="1">
                  <a:solidFill>
                    <a:srgbClr val="FF0000"/>
                  </a:solidFill>
                  <a:ea typeface="Times New Roman" charset="0"/>
                  <a:cs typeface="Times New Roman" charset="0"/>
                </a:rPr>
                <a:t>v</a:t>
              </a:r>
              <a:r>
                <a:rPr lang="en-US" sz="2400" dirty="0">
                  <a:solidFill>
                    <a:srgbClr val="FF0000"/>
                  </a:solidFill>
                  <a:ea typeface="Times New Roman" charset="0"/>
                  <a:cs typeface="Times New Roman" charset="0"/>
                </a:rPr>
                <a:t> </a:t>
              </a:r>
              <a:endParaRPr lang="el-GR" sz="2400" dirty="0">
                <a:solidFill>
                  <a:srgbClr val="FF0000"/>
                </a:solidFill>
                <a:ea typeface="Times New Roman" charset="0"/>
                <a:cs typeface="Times New Roman" charset="0"/>
              </a:endParaRPr>
            </a:p>
          </p:txBody>
        </p:sp>
        <p:sp>
          <p:nvSpPr>
            <p:cNvPr id="21548" name="Text Box 55"/>
            <p:cNvSpPr txBox="1">
              <a:spLocks noChangeArrowheads="1"/>
            </p:cNvSpPr>
            <p:nvPr/>
          </p:nvSpPr>
          <p:spPr bwMode="auto">
            <a:xfrm>
              <a:off x="3872" y="3793"/>
              <a:ext cx="166" cy="330"/>
            </a:xfrm>
            <a:prstGeom prst="rect">
              <a:avLst/>
            </a:prstGeom>
            <a:noFill/>
            <a:ln w="9525">
              <a:noFill/>
              <a:miter lim="800000"/>
              <a:headEnd/>
              <a:tailEnd/>
            </a:ln>
          </p:spPr>
          <p:txBody>
            <a:bodyPr wrap="square">
              <a:prstTxWarp prst="textNoShape">
                <a:avLst/>
              </a:prstTxWarp>
              <a:spAutoFit/>
            </a:bodyPr>
            <a:lstStyle/>
            <a:p>
              <a:r>
                <a:rPr lang="en-US" sz="1400" dirty="0">
                  <a:solidFill>
                    <a:srgbClr val="000000"/>
                  </a:solidFill>
                  <a:latin typeface="MS Reference Sans Serif" charset="0"/>
                </a:rPr>
                <a:t>N</a:t>
              </a:r>
            </a:p>
          </p:txBody>
        </p:sp>
        <p:sp>
          <p:nvSpPr>
            <p:cNvPr id="21549" name="Text Box 56"/>
            <p:cNvSpPr txBox="1">
              <a:spLocks noChangeArrowheads="1"/>
            </p:cNvSpPr>
            <p:nvPr/>
          </p:nvSpPr>
          <p:spPr bwMode="auto">
            <a:xfrm>
              <a:off x="5052" y="3807"/>
              <a:ext cx="364" cy="194"/>
            </a:xfrm>
            <a:prstGeom prst="rect">
              <a:avLst/>
            </a:prstGeom>
            <a:noFill/>
            <a:ln w="9525">
              <a:noFill/>
              <a:miter lim="800000"/>
              <a:headEnd/>
              <a:tailEnd/>
            </a:ln>
          </p:spPr>
          <p:txBody>
            <a:bodyPr wrap="square">
              <a:prstTxWarp prst="textNoShape">
                <a:avLst/>
              </a:prstTxWarp>
              <a:spAutoFit/>
            </a:bodyPr>
            <a:lstStyle/>
            <a:p>
              <a:r>
                <a:rPr lang="en-US" sz="1400" dirty="0">
                  <a:solidFill>
                    <a:srgbClr val="000000"/>
                  </a:solidFill>
                  <a:latin typeface="MS Reference Sans Serif"/>
                  <a:cs typeface="MS Reference Sans Serif"/>
                </a:rPr>
                <a:t>N</a:t>
              </a:r>
              <a:r>
                <a:rPr lang="en-US" sz="1400" b="1" dirty="0">
                  <a:solidFill>
                    <a:srgbClr val="000000"/>
                  </a:solidFill>
                  <a:latin typeface="MS Reference Sans Serif" charset="0"/>
                </a:rPr>
                <a:t>, Y</a:t>
              </a:r>
              <a:endParaRPr lang="en-US" sz="1400" b="1" dirty="0">
                <a:solidFill>
                  <a:srgbClr val="000000"/>
                </a:solidFill>
                <a:latin typeface="Symbol" charset="2"/>
              </a:endParaRPr>
            </a:p>
          </p:txBody>
        </p:sp>
        <p:sp>
          <p:nvSpPr>
            <p:cNvPr id="21550" name="Text Box 57"/>
            <p:cNvSpPr txBox="1">
              <a:spLocks noChangeArrowheads="1"/>
            </p:cNvSpPr>
            <p:nvPr/>
          </p:nvSpPr>
          <p:spPr bwMode="auto">
            <a:xfrm>
              <a:off x="4343" y="3375"/>
              <a:ext cx="552" cy="192"/>
            </a:xfrm>
            <a:prstGeom prst="rect">
              <a:avLst/>
            </a:prstGeom>
            <a:noFill/>
            <a:ln w="9525">
              <a:noFill/>
              <a:miter lim="800000"/>
              <a:headEnd/>
              <a:tailEnd/>
            </a:ln>
          </p:spPr>
          <p:txBody>
            <a:bodyPr wrap="square">
              <a:prstTxWarp prst="textNoShape">
                <a:avLst/>
              </a:prstTxWarp>
              <a:spAutoFit/>
            </a:bodyPr>
            <a:lstStyle/>
            <a:p>
              <a:r>
                <a:rPr lang="en-US" sz="1400">
                  <a:solidFill>
                    <a:srgbClr val="000000"/>
                  </a:solidFill>
                  <a:latin typeface="MS Reference Sans Serif" charset="0"/>
                </a:rPr>
                <a:t>N*,△*</a:t>
              </a:r>
            </a:p>
          </p:txBody>
        </p:sp>
        <p:sp>
          <p:nvSpPr>
            <p:cNvPr id="21551" name="Line 58"/>
            <p:cNvSpPr>
              <a:spLocks noChangeShapeType="1"/>
            </p:cNvSpPr>
            <p:nvPr/>
          </p:nvSpPr>
          <p:spPr bwMode="auto">
            <a:xfrm>
              <a:off x="3555" y="3331"/>
              <a:ext cx="110" cy="0"/>
            </a:xfrm>
            <a:prstGeom prst="line">
              <a:avLst/>
            </a:prstGeom>
            <a:noFill/>
            <a:ln w="9525">
              <a:solidFill>
                <a:srgbClr val="FF0000"/>
              </a:solidFill>
              <a:round/>
              <a:headEnd/>
              <a:tailEnd type="triangle" w="med" len="med"/>
            </a:ln>
          </p:spPr>
          <p:txBody>
            <a:bodyPr>
              <a:prstTxWarp prst="textNoShape">
                <a:avLst/>
              </a:prstTxWarp>
            </a:bodyPr>
            <a:lstStyle/>
            <a:p>
              <a:endParaRPr lang="en-US"/>
            </a:p>
          </p:txBody>
        </p:sp>
        <p:sp>
          <p:nvSpPr>
            <p:cNvPr id="21552" name="Text Box 59"/>
            <p:cNvSpPr txBox="1">
              <a:spLocks noChangeArrowheads="1"/>
            </p:cNvSpPr>
            <p:nvPr/>
          </p:nvSpPr>
          <p:spPr bwMode="auto">
            <a:xfrm>
              <a:off x="4171" y="3894"/>
              <a:ext cx="686" cy="291"/>
            </a:xfrm>
            <a:prstGeom prst="rect">
              <a:avLst/>
            </a:prstGeom>
            <a:solidFill>
              <a:schemeClr val="bg1"/>
            </a:solidFill>
            <a:ln w="9525">
              <a:solidFill>
                <a:schemeClr val="tx1"/>
              </a:solidFill>
              <a:miter lim="800000"/>
              <a:headEnd/>
              <a:tailEnd/>
            </a:ln>
          </p:spPr>
          <p:txBody>
            <a:bodyPr wrap="square">
              <a:prstTxWarp prst="textNoShape">
                <a:avLst/>
              </a:prstTxWarp>
              <a:spAutoFit/>
            </a:bodyPr>
            <a:lstStyle/>
            <a:p>
              <a:r>
                <a:rPr lang="en-US" sz="1200" b="1" dirty="0"/>
                <a:t>A</a:t>
              </a:r>
              <a:r>
                <a:rPr lang="en-US" sz="1200" b="1" baseline="-25000" dirty="0"/>
                <a:t>1/2</a:t>
              </a:r>
              <a:r>
                <a:rPr lang="en-US" sz="1200" b="1" dirty="0"/>
                <a:t>, A</a:t>
              </a:r>
              <a:r>
                <a:rPr lang="en-US" sz="1200" b="1" baseline="-25000" dirty="0"/>
                <a:t>3/2</a:t>
              </a:r>
              <a:r>
                <a:rPr lang="en-US" sz="1200" b="1" dirty="0"/>
                <a:t>, S</a:t>
              </a:r>
              <a:r>
                <a:rPr lang="en-US" sz="1200" b="1" baseline="-25000" dirty="0"/>
                <a:t>1/2 </a:t>
              </a:r>
            </a:p>
            <a:p>
              <a:r>
                <a:rPr lang="en-US" sz="1200" b="1" dirty="0">
                  <a:latin typeface="Times New Roman"/>
                  <a:cs typeface="Times New Roman"/>
                </a:rPr>
                <a:t>E</a:t>
              </a:r>
              <a:r>
                <a:rPr lang="en-US" sz="1200" b="1" baseline="-25000" dirty="0">
                  <a:latin typeface="Times New Roman"/>
                  <a:cs typeface="Times New Roman"/>
                </a:rPr>
                <a:t>1+</a:t>
              </a:r>
              <a:r>
                <a:rPr lang="en-US" sz="1200" b="1" dirty="0">
                  <a:latin typeface="Times New Roman"/>
                  <a:cs typeface="Times New Roman"/>
                </a:rPr>
                <a:t>, M</a:t>
              </a:r>
              <a:r>
                <a:rPr lang="en-US" sz="1200" b="1" baseline="-25000" dirty="0">
                  <a:latin typeface="Times New Roman"/>
                  <a:cs typeface="Times New Roman"/>
                </a:rPr>
                <a:t>1+</a:t>
              </a:r>
              <a:r>
                <a:rPr lang="en-US" sz="1200" b="1" dirty="0">
                  <a:latin typeface="Times New Roman"/>
                  <a:cs typeface="Times New Roman"/>
                </a:rPr>
                <a:t>, S</a:t>
              </a:r>
              <a:r>
                <a:rPr lang="en-US" sz="1200" b="1" baseline="-25000" dirty="0">
                  <a:latin typeface="Times New Roman"/>
                  <a:cs typeface="Times New Roman"/>
                </a:rPr>
                <a:t>1</a:t>
              </a:r>
              <a:r>
                <a:rPr lang="en-US" sz="1200" baseline="-25000" dirty="0">
                  <a:latin typeface="Times New Roman"/>
                  <a:cs typeface="Times New Roman"/>
                </a:rPr>
                <a:t>+ </a:t>
              </a:r>
              <a:endParaRPr lang="en-US" sz="1200" dirty="0">
                <a:latin typeface="Times New Roman"/>
                <a:cs typeface="Times New Roman"/>
              </a:endParaRPr>
            </a:p>
          </p:txBody>
        </p:sp>
        <p:sp>
          <p:nvSpPr>
            <p:cNvPr id="21553" name="Line 60"/>
            <p:cNvSpPr>
              <a:spLocks noChangeShapeType="1"/>
            </p:cNvSpPr>
            <p:nvPr/>
          </p:nvSpPr>
          <p:spPr bwMode="auto">
            <a:xfrm flipH="1" flipV="1">
              <a:off x="4304" y="3730"/>
              <a:ext cx="197" cy="172"/>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1554" name="Text Box 61"/>
            <p:cNvSpPr txBox="1">
              <a:spLocks noChangeArrowheads="1"/>
            </p:cNvSpPr>
            <p:nvPr/>
          </p:nvSpPr>
          <p:spPr bwMode="auto">
            <a:xfrm>
              <a:off x="4783" y="3092"/>
              <a:ext cx="707" cy="213"/>
            </a:xfrm>
            <a:prstGeom prst="rect">
              <a:avLst/>
            </a:prstGeom>
            <a:noFill/>
            <a:ln w="9525">
              <a:noFill/>
              <a:miter lim="800000"/>
              <a:headEnd/>
              <a:tailEnd/>
            </a:ln>
          </p:spPr>
          <p:txBody>
            <a:bodyPr wrap="square">
              <a:prstTxWarp prst="textNoShape">
                <a:avLst/>
              </a:prstTxWarp>
              <a:spAutoFit/>
            </a:bodyPr>
            <a:lstStyle/>
            <a:p>
              <a:r>
                <a:rPr lang="el-GR" sz="1600" i="1" dirty="0">
                  <a:solidFill>
                    <a:srgbClr val="0000FF"/>
                  </a:solidFill>
                  <a:ea typeface="Times New Roman" charset="0"/>
                  <a:cs typeface="Times New Roman" charset="0"/>
                </a:rPr>
                <a:t>π</a:t>
              </a:r>
              <a:r>
                <a:rPr lang="en-US" sz="1600" i="1" dirty="0">
                  <a:solidFill>
                    <a:srgbClr val="0000FF"/>
                  </a:solidFill>
                  <a:ea typeface="Times New Roman" charset="0"/>
                  <a:cs typeface="Times New Roman" charset="0"/>
                </a:rPr>
                <a:t>, </a:t>
              </a:r>
              <a:r>
                <a:rPr lang="el-GR" sz="1600" i="1" dirty="0">
                  <a:solidFill>
                    <a:srgbClr val="0000FF"/>
                  </a:solidFill>
                  <a:ea typeface="Times New Roman" charset="0"/>
                  <a:cs typeface="Times New Roman" charset="0"/>
                </a:rPr>
                <a:t>η</a:t>
              </a:r>
              <a:r>
                <a:rPr lang="en-US" sz="1600" i="1" dirty="0">
                  <a:solidFill>
                    <a:srgbClr val="0000FF"/>
                  </a:solidFill>
                  <a:ea typeface="Times New Roman" charset="0"/>
                  <a:cs typeface="Times New Roman" charset="0"/>
                </a:rPr>
                <a:t>, </a:t>
              </a:r>
              <a:r>
                <a:rPr lang="el-GR" sz="1600" i="1" dirty="0">
                  <a:ea typeface="Times New Roman" charset="0"/>
                  <a:cs typeface="Times New Roman" charset="0"/>
                </a:rPr>
                <a:t>ππ</a:t>
              </a:r>
              <a:r>
                <a:rPr lang="en-US" sz="1600" i="1" dirty="0">
                  <a:ea typeface="Times New Roman" charset="0"/>
                  <a:cs typeface="Times New Roman" charset="0"/>
                </a:rPr>
                <a:t>, K</a:t>
              </a:r>
              <a:endParaRPr lang="el-GR" sz="1600" i="1" dirty="0">
                <a:ea typeface="Times New Roman" charset="0"/>
                <a:cs typeface="Times New Roman" charset="0"/>
              </a:endParaRPr>
            </a:p>
          </p:txBody>
        </p:sp>
      </p:grpSp>
      <p:sp>
        <p:nvSpPr>
          <p:cNvPr id="71" name="TextBox 70"/>
          <p:cNvSpPr txBox="1"/>
          <p:nvPr/>
        </p:nvSpPr>
        <p:spPr>
          <a:xfrm>
            <a:off x="3985968" y="2518331"/>
            <a:ext cx="864339" cy="369332"/>
          </a:xfrm>
          <a:prstGeom prst="rect">
            <a:avLst/>
          </a:prstGeom>
          <a:noFill/>
          <a:ln>
            <a:noFill/>
          </a:ln>
        </p:spPr>
        <p:txBody>
          <a:bodyPr wrap="none" rtlCol="0">
            <a:spAutoFit/>
          </a:bodyPr>
          <a:lstStyle/>
          <a:p>
            <a:r>
              <a:rPr lang="en-US" dirty="0"/>
              <a:t>[70,1</a:t>
            </a:r>
            <a:r>
              <a:rPr lang="en-US" baseline="30000" dirty="0"/>
              <a:t>-</a:t>
            </a:r>
            <a:r>
              <a:rPr lang="en-US" dirty="0"/>
              <a:t>]</a:t>
            </a:r>
            <a:r>
              <a:rPr lang="en-US" baseline="-25000" dirty="0"/>
              <a:t>1</a:t>
            </a:r>
          </a:p>
        </p:txBody>
      </p:sp>
      <p:sp>
        <p:nvSpPr>
          <p:cNvPr id="73" name="TextBox 72"/>
          <p:cNvSpPr txBox="1"/>
          <p:nvPr/>
        </p:nvSpPr>
        <p:spPr>
          <a:xfrm>
            <a:off x="7438375" y="1483113"/>
            <a:ext cx="889987" cy="369332"/>
          </a:xfrm>
          <a:prstGeom prst="rect">
            <a:avLst/>
          </a:prstGeom>
          <a:noFill/>
          <a:ln>
            <a:solidFill>
              <a:srgbClr val="FFFFFF"/>
            </a:solidFill>
          </a:ln>
        </p:spPr>
        <p:txBody>
          <a:bodyPr wrap="none" rtlCol="0">
            <a:spAutoFit/>
          </a:bodyPr>
          <a:lstStyle/>
          <a:p>
            <a:r>
              <a:rPr lang="en-US" dirty="0"/>
              <a:t>[56,2</a:t>
            </a:r>
            <a:r>
              <a:rPr lang="en-US" baseline="30000" dirty="0"/>
              <a:t>+</a:t>
            </a:r>
            <a:r>
              <a:rPr lang="en-US" dirty="0"/>
              <a:t>]</a:t>
            </a:r>
            <a:r>
              <a:rPr lang="en-US" baseline="-25000" dirty="0"/>
              <a:t>2</a:t>
            </a:r>
          </a:p>
        </p:txBody>
      </p:sp>
      <p:sp>
        <p:nvSpPr>
          <p:cNvPr id="74" name="TextBox 73"/>
          <p:cNvSpPr txBox="1"/>
          <p:nvPr/>
        </p:nvSpPr>
        <p:spPr>
          <a:xfrm>
            <a:off x="7654799" y="4851400"/>
            <a:ext cx="889449" cy="369332"/>
          </a:xfrm>
          <a:prstGeom prst="rect">
            <a:avLst/>
          </a:prstGeom>
          <a:noFill/>
          <a:ln>
            <a:solidFill>
              <a:srgbClr val="FFFFFF"/>
            </a:solidFill>
          </a:ln>
        </p:spPr>
        <p:txBody>
          <a:bodyPr wrap="none" rtlCol="0">
            <a:spAutoFit/>
          </a:bodyPr>
          <a:lstStyle/>
          <a:p>
            <a:r>
              <a:rPr lang="en-US" dirty="0"/>
              <a:t>[70,0</a:t>
            </a:r>
            <a:r>
              <a:rPr lang="en-US" baseline="30000" dirty="0"/>
              <a:t>+</a:t>
            </a:r>
            <a:r>
              <a:rPr lang="en-US" dirty="0"/>
              <a:t>]</a:t>
            </a:r>
            <a:r>
              <a:rPr lang="en-US" baseline="-25000" dirty="0"/>
              <a:t>0</a:t>
            </a:r>
          </a:p>
        </p:txBody>
      </p:sp>
      <p:sp>
        <p:nvSpPr>
          <p:cNvPr id="75" name="TextBox 74"/>
          <p:cNvSpPr txBox="1"/>
          <p:nvPr/>
        </p:nvSpPr>
        <p:spPr>
          <a:xfrm>
            <a:off x="1539635" y="4297918"/>
            <a:ext cx="889449" cy="369332"/>
          </a:xfrm>
          <a:prstGeom prst="rect">
            <a:avLst/>
          </a:prstGeom>
          <a:noFill/>
          <a:ln>
            <a:solidFill>
              <a:srgbClr val="FFFFFF"/>
            </a:solidFill>
          </a:ln>
        </p:spPr>
        <p:txBody>
          <a:bodyPr wrap="none" rtlCol="0">
            <a:spAutoFit/>
          </a:bodyPr>
          <a:lstStyle/>
          <a:p>
            <a:r>
              <a:rPr lang="en-US" dirty="0"/>
              <a:t>[56,0</a:t>
            </a:r>
            <a:r>
              <a:rPr lang="en-US" baseline="30000" dirty="0"/>
              <a:t>+</a:t>
            </a:r>
            <a:r>
              <a:rPr lang="en-US" dirty="0"/>
              <a:t>]</a:t>
            </a:r>
            <a:r>
              <a:rPr lang="en-US" baseline="-25000" dirty="0"/>
              <a:t>0</a:t>
            </a:r>
          </a:p>
        </p:txBody>
      </p:sp>
      <p:sp>
        <p:nvSpPr>
          <p:cNvPr id="82" name="TextBox 81"/>
          <p:cNvSpPr txBox="1"/>
          <p:nvPr/>
        </p:nvSpPr>
        <p:spPr>
          <a:xfrm>
            <a:off x="5808247" y="3518525"/>
            <a:ext cx="324203" cy="307777"/>
          </a:xfrm>
          <a:prstGeom prst="rect">
            <a:avLst/>
          </a:prstGeom>
          <a:noFill/>
        </p:spPr>
        <p:txBody>
          <a:bodyPr wrap="square" rtlCol="0">
            <a:spAutoFit/>
          </a:bodyPr>
          <a:lstStyle/>
          <a:p>
            <a:r>
              <a:rPr lang="en-US" sz="1400" dirty="0">
                <a:latin typeface="MS Reference Sans Serif"/>
                <a:cs typeface="MS Reference Sans Serif"/>
              </a:rPr>
              <a:t>Q</a:t>
            </a:r>
          </a:p>
        </p:txBody>
      </p:sp>
      <p:cxnSp>
        <p:nvCxnSpPr>
          <p:cNvPr id="107" name="Straight Connector 106"/>
          <p:cNvCxnSpPr/>
          <p:nvPr/>
        </p:nvCxnSpPr>
        <p:spPr>
          <a:xfrm rot="16200000" flipH="1">
            <a:off x="6768403" y="5468046"/>
            <a:ext cx="209752" cy="198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rot="16200000" flipH="1">
            <a:off x="4203003" y="5480746"/>
            <a:ext cx="209752" cy="198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rot="16200000" flipH="1">
            <a:off x="1751903" y="5493446"/>
            <a:ext cx="209752" cy="1984"/>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1450636" y="6019800"/>
            <a:ext cx="6465606" cy="307777"/>
          </a:xfrm>
          <a:prstGeom prst="rect">
            <a:avLst/>
          </a:prstGeom>
          <a:noFill/>
        </p:spPr>
        <p:txBody>
          <a:bodyPr wrap="none" rtlCol="0">
            <a:spAutoFit/>
          </a:bodyPr>
          <a:lstStyle/>
          <a:p>
            <a:r>
              <a:rPr lang="en-US" sz="1400" i="1" dirty="0">
                <a:solidFill>
                  <a:srgbClr val="000090"/>
                </a:solidFill>
              </a:rPr>
              <a:t>I.G. </a:t>
            </a:r>
            <a:r>
              <a:rPr lang="en-US" sz="1400" i="1" dirty="0" err="1">
                <a:solidFill>
                  <a:srgbClr val="000090"/>
                </a:solidFill>
              </a:rPr>
              <a:t>Aznauryan</a:t>
            </a:r>
            <a:r>
              <a:rPr lang="en-US" sz="1400" i="1" dirty="0">
                <a:solidFill>
                  <a:srgbClr val="000090"/>
                </a:solidFill>
              </a:rPr>
              <a:t> et al., Analysis of </a:t>
            </a:r>
            <a:r>
              <a:rPr lang="en-US" sz="1400" i="1" dirty="0" err="1">
                <a:solidFill>
                  <a:srgbClr val="000090"/>
                </a:solidFill>
              </a:rPr>
              <a:t>p(e,e’Nπ</a:t>
            </a:r>
            <a:r>
              <a:rPr lang="en-US" sz="1400" i="1" dirty="0">
                <a:solidFill>
                  <a:srgbClr val="000090"/>
                </a:solidFill>
              </a:rPr>
              <a:t>);  	V.I. </a:t>
            </a:r>
            <a:r>
              <a:rPr lang="en-US" sz="1400" i="1" dirty="0" err="1">
                <a:solidFill>
                  <a:srgbClr val="000090"/>
                </a:solidFill>
              </a:rPr>
              <a:t>Mokeev</a:t>
            </a:r>
            <a:r>
              <a:rPr lang="en-US" sz="1400" i="1" dirty="0">
                <a:solidFill>
                  <a:srgbClr val="000090"/>
                </a:solidFill>
              </a:rPr>
              <a:t> et al., Analysis of </a:t>
            </a:r>
            <a:r>
              <a:rPr lang="en-US" sz="1400" i="1" dirty="0" err="1">
                <a:solidFill>
                  <a:srgbClr val="000090"/>
                </a:solidFill>
              </a:rPr>
              <a:t>p(e,e’pπ</a:t>
            </a:r>
            <a:r>
              <a:rPr lang="en-US" sz="1400" i="1" baseline="30000" dirty="0" err="1">
                <a:solidFill>
                  <a:srgbClr val="000090"/>
                </a:solidFill>
              </a:rPr>
              <a:t>+</a:t>
            </a:r>
            <a:r>
              <a:rPr lang="en-US" sz="1400" i="1" dirty="0" err="1">
                <a:solidFill>
                  <a:srgbClr val="000090"/>
                </a:solidFill>
              </a:rPr>
              <a:t>π</a:t>
            </a:r>
            <a:r>
              <a:rPr lang="en-US" sz="1400" i="1" baseline="30000" dirty="0">
                <a:solidFill>
                  <a:srgbClr val="000090"/>
                </a:solidFill>
              </a:rPr>
              <a:t>-</a:t>
            </a:r>
            <a:r>
              <a:rPr lang="en-US" sz="1400" i="1" dirty="0">
                <a:solidFill>
                  <a:srgbClr val="000090"/>
                </a:solidFill>
              </a:rPr>
              <a:t>) </a:t>
            </a:r>
          </a:p>
        </p:txBody>
      </p:sp>
      <p:sp>
        <p:nvSpPr>
          <p:cNvPr id="3" name="TextBox 2">
            <a:extLst>
              <a:ext uri="{FF2B5EF4-FFF2-40B4-BE49-F238E27FC236}">
                <a16:creationId xmlns:a16="http://schemas.microsoft.com/office/drawing/2014/main" id="{2328BD03-14C7-5637-625F-3D395EB2540E}"/>
              </a:ext>
            </a:extLst>
          </p:cNvPr>
          <p:cNvSpPr txBox="1"/>
          <p:nvPr/>
        </p:nvSpPr>
        <p:spPr>
          <a:xfrm>
            <a:off x="6510027" y="2211071"/>
            <a:ext cx="1407693" cy="307777"/>
          </a:xfrm>
          <a:prstGeom prst="rect">
            <a:avLst/>
          </a:prstGeom>
          <a:noFill/>
        </p:spPr>
        <p:txBody>
          <a:bodyPr wrap="none" rtlCol="0">
            <a:spAutoFit/>
          </a:bodyPr>
          <a:lstStyle/>
          <a:p>
            <a:r>
              <a:rPr lang="en-US" sz="1400" dirty="0">
                <a:solidFill>
                  <a:srgbClr val="FF0000"/>
                </a:solidFill>
              </a:rPr>
              <a:t>V.D. Burkert et a</a:t>
            </a:r>
            <a:r>
              <a:rPr lang="en-US" sz="1400" dirty="0"/>
              <a:t>l</a:t>
            </a:r>
          </a:p>
        </p:txBody>
      </p:sp>
      <p:sp>
        <p:nvSpPr>
          <p:cNvPr id="8" name="Footer Placeholder 7">
            <a:extLst>
              <a:ext uri="{FF2B5EF4-FFF2-40B4-BE49-F238E27FC236}">
                <a16:creationId xmlns:a16="http://schemas.microsoft.com/office/drawing/2014/main" id="{B525E16A-00B2-738D-258A-68393F0D9C8C}"/>
              </a:ext>
            </a:extLst>
          </p:cNvPr>
          <p:cNvSpPr>
            <a:spLocks noGrp="1"/>
          </p:cNvSpPr>
          <p:nvPr>
            <p:ph type="ftr" sz="quarter" idx="11"/>
          </p:nvPr>
        </p:nvSpPr>
        <p:spPr>
          <a:xfrm>
            <a:off x="0" y="6470650"/>
            <a:ext cx="6553200" cy="365125"/>
          </a:xfrm>
        </p:spPr>
        <p:txBody>
          <a:bodyPr/>
          <a:lstStyle/>
          <a:p>
            <a:pPr>
              <a:defRPr/>
            </a:pPr>
            <a:r>
              <a:rPr lang="en-US" dirty="0"/>
              <a:t>SQCD VI    |     (Nanjing University)   |    May 15, 2024      |    P.L. Cole</a:t>
            </a:r>
          </a:p>
        </p:txBody>
      </p:sp>
    </p:spTree>
    <p:extLst>
      <p:ext uri="{BB962C8B-B14F-4D97-AF65-F5344CB8AC3E}">
        <p14:creationId xmlns:p14="http://schemas.microsoft.com/office/powerpoint/2010/main" val="377596644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Portrait">
            <a:extLst>
              <a:ext uri="{FF2B5EF4-FFF2-40B4-BE49-F238E27FC236}">
                <a16:creationId xmlns:a16="http://schemas.microsoft.com/office/drawing/2014/main" id="{18C9234A-2F4B-9849-8018-B78BDDE577CC}"/>
              </a:ext>
            </a:extLst>
          </p:cNvPr>
          <p:cNvPicPr>
            <a:picLocks noGrp="1" noChangeArrowheads="1"/>
          </p:cNvPicPr>
          <p:nvPr>
            <p:ph type="body" idx="4294967295"/>
          </p:nvPr>
        </p:nvPicPr>
        <p:blipFill>
          <a:blip r:embed="rId2" cstate="print">
            <a:extLst>
              <a:ext uri="{28A0092B-C50C-407E-A947-70E740481C1C}">
                <a14:useLocalDpi xmlns:a14="http://schemas.microsoft.com/office/drawing/2010/main"/>
              </a:ext>
            </a:extLst>
          </a:blip>
          <a:srcRect l="5721" t="7076" r="3488" b="2831"/>
          <a:stretch>
            <a:fillRect/>
          </a:stretch>
        </p:blipFill>
        <p:spPr>
          <a:xfrm>
            <a:off x="4873625" y="1474788"/>
            <a:ext cx="3965575" cy="4545012"/>
          </a:xfrm>
          <a:noFill/>
        </p:spPr>
      </p:pic>
      <p:sp>
        <p:nvSpPr>
          <p:cNvPr id="44034" name="Line 4">
            <a:extLst>
              <a:ext uri="{FF2B5EF4-FFF2-40B4-BE49-F238E27FC236}">
                <a16:creationId xmlns:a16="http://schemas.microsoft.com/office/drawing/2014/main" id="{954C5D5E-DB94-A948-AA5E-0E68E1618583}"/>
              </a:ext>
            </a:extLst>
          </p:cNvPr>
          <p:cNvSpPr>
            <a:spLocks noChangeShapeType="1"/>
          </p:cNvSpPr>
          <p:nvPr/>
        </p:nvSpPr>
        <p:spPr bwMode="auto">
          <a:xfrm flipV="1">
            <a:off x="6096000" y="2544763"/>
            <a:ext cx="0" cy="3632200"/>
          </a:xfrm>
          <a:prstGeom prst="line">
            <a:avLst/>
          </a:prstGeom>
          <a:noFill/>
          <a:ln w="9525">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35" name="Line 5">
            <a:extLst>
              <a:ext uri="{FF2B5EF4-FFF2-40B4-BE49-F238E27FC236}">
                <a16:creationId xmlns:a16="http://schemas.microsoft.com/office/drawing/2014/main" id="{92892B56-8FA9-6F42-B96E-3A36900EB3D7}"/>
              </a:ext>
            </a:extLst>
          </p:cNvPr>
          <p:cNvSpPr>
            <a:spLocks noChangeShapeType="1"/>
          </p:cNvSpPr>
          <p:nvPr/>
        </p:nvSpPr>
        <p:spPr bwMode="auto">
          <a:xfrm flipV="1">
            <a:off x="6705600" y="2905125"/>
            <a:ext cx="0" cy="320675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53" name="Line 6">
            <a:extLst>
              <a:ext uri="{FF2B5EF4-FFF2-40B4-BE49-F238E27FC236}">
                <a16:creationId xmlns:a16="http://schemas.microsoft.com/office/drawing/2014/main" id="{F894B404-E554-624D-A7AF-D8C56D2EFF78}"/>
              </a:ext>
            </a:extLst>
          </p:cNvPr>
          <p:cNvSpPr>
            <a:spLocks noChangeShapeType="1"/>
          </p:cNvSpPr>
          <p:nvPr/>
        </p:nvSpPr>
        <p:spPr bwMode="auto">
          <a:xfrm flipV="1">
            <a:off x="7086600" y="2971800"/>
            <a:ext cx="0" cy="3136900"/>
          </a:xfrm>
          <a:prstGeom prst="line">
            <a:avLst/>
          </a:prstGeom>
          <a:noFill/>
          <a:ln w="9525">
            <a:solidFill>
              <a:schemeClr val="tx2">
                <a:lumMod val="50000"/>
              </a:schemeClr>
            </a:solidFill>
            <a:round/>
            <a:headEnd/>
            <a:tailEnd type="triangle" w="med" len="med"/>
          </a:ln>
        </p:spPr>
        <p:txBody>
          <a:bodyPr/>
          <a:lstStyle/>
          <a:p>
            <a:pPr algn="ctr" eaLnBrk="1" hangingPunct="1">
              <a:defRPr/>
            </a:pPr>
            <a:endParaRPr lang="en-US"/>
          </a:p>
        </p:txBody>
      </p:sp>
      <p:sp>
        <p:nvSpPr>
          <p:cNvPr id="44037" name="Line 7">
            <a:extLst>
              <a:ext uri="{FF2B5EF4-FFF2-40B4-BE49-F238E27FC236}">
                <a16:creationId xmlns:a16="http://schemas.microsoft.com/office/drawing/2014/main" id="{381AE608-1101-A04A-A318-D621E801384D}"/>
              </a:ext>
            </a:extLst>
          </p:cNvPr>
          <p:cNvSpPr>
            <a:spLocks noChangeShapeType="1"/>
          </p:cNvSpPr>
          <p:nvPr/>
        </p:nvSpPr>
        <p:spPr bwMode="auto">
          <a:xfrm flipV="1">
            <a:off x="7434263" y="4473575"/>
            <a:ext cx="0" cy="1638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38" name="Text Box 14">
            <a:extLst>
              <a:ext uri="{FF2B5EF4-FFF2-40B4-BE49-F238E27FC236}">
                <a16:creationId xmlns:a16="http://schemas.microsoft.com/office/drawing/2014/main" id="{FCE4AD6A-2C95-2C4F-815A-60E261A8F26C}"/>
              </a:ext>
            </a:extLst>
          </p:cNvPr>
          <p:cNvSpPr txBox="1">
            <a:spLocks noChangeArrowheads="1"/>
          </p:cNvSpPr>
          <p:nvPr/>
        </p:nvSpPr>
        <p:spPr bwMode="auto">
          <a:xfrm>
            <a:off x="4800600" y="833438"/>
            <a:ext cx="4038600" cy="650875"/>
          </a:xfrm>
          <a:prstGeom prst="rect">
            <a:avLst/>
          </a:prstGeom>
          <a:solidFill>
            <a:srgbClr val="00FFFF"/>
          </a:solidFill>
          <a:ln w="9525" algn="ctr">
            <a:solidFill>
              <a:schemeClr val="tx1"/>
            </a:solidFill>
            <a:miter lim="800000"/>
            <a:headEnd/>
            <a:tailEnd/>
          </a:ln>
        </p:spPr>
        <p:txBody>
          <a:bodyPr>
            <a:spAutoFit/>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1800"/>
              <a:t>CLAS data on meson electroproduction at Q</a:t>
            </a:r>
            <a:r>
              <a:rPr lang="en-US" altLang="en-US" sz="1800" b="1" baseline="30000"/>
              <a:t>2 </a:t>
            </a:r>
            <a:r>
              <a:rPr lang="en-US" altLang="en-US" sz="1800"/>
              <a:t>&lt; 4.0 GeV</a:t>
            </a:r>
            <a:r>
              <a:rPr lang="en-US" altLang="en-US" sz="1600" b="1" baseline="30000"/>
              <a:t>2</a:t>
            </a:r>
          </a:p>
        </p:txBody>
      </p:sp>
      <p:sp>
        <p:nvSpPr>
          <p:cNvPr id="44039" name="Line 17">
            <a:extLst>
              <a:ext uri="{FF2B5EF4-FFF2-40B4-BE49-F238E27FC236}">
                <a16:creationId xmlns:a16="http://schemas.microsoft.com/office/drawing/2014/main" id="{4D57B6E2-0EB2-FA40-A006-3DED4F2FACBE}"/>
              </a:ext>
            </a:extLst>
          </p:cNvPr>
          <p:cNvSpPr>
            <a:spLocks noChangeShapeType="1"/>
          </p:cNvSpPr>
          <p:nvPr/>
        </p:nvSpPr>
        <p:spPr bwMode="auto">
          <a:xfrm flipH="1" flipV="1">
            <a:off x="2705100" y="2965450"/>
            <a:ext cx="25400" cy="31369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a:p>
        </p:txBody>
      </p:sp>
      <p:sp>
        <p:nvSpPr>
          <p:cNvPr id="218121" name="Rectangle 20">
            <a:extLst>
              <a:ext uri="{FF2B5EF4-FFF2-40B4-BE49-F238E27FC236}">
                <a16:creationId xmlns:a16="http://schemas.microsoft.com/office/drawing/2014/main" id="{B1E00C5E-BBE8-0045-AEF4-B57D5AEC7D33}"/>
              </a:ext>
            </a:extLst>
          </p:cNvPr>
          <p:cNvSpPr>
            <a:spLocks noGrp="1" noChangeArrowheads="1"/>
          </p:cNvSpPr>
          <p:nvPr>
            <p:ph type="title" idx="4294967295"/>
          </p:nvPr>
        </p:nvSpPr>
        <p:spPr>
          <a:xfrm>
            <a:off x="0" y="0"/>
            <a:ext cx="9144000" cy="609600"/>
          </a:xfrm>
        </p:spPr>
        <p:txBody>
          <a:bodyPr/>
          <a:lstStyle/>
          <a:p>
            <a:pPr>
              <a:defRPr/>
            </a:pPr>
            <a:r>
              <a:rPr lang="en-US" sz="2800" dirty="0">
                <a:solidFill>
                  <a:srgbClr val="FF0000"/>
                </a:solidFill>
                <a:latin typeface="Garamond" pitchFamily="18" charset="0"/>
              </a:rPr>
              <a:t> </a:t>
            </a:r>
            <a:r>
              <a:rPr lang="en-US" sz="2400" b="1" dirty="0">
                <a:solidFill>
                  <a:srgbClr val="FF0000"/>
                </a:solidFill>
                <a:effectLst>
                  <a:outerShdw blurRad="38100" dist="38100" dir="2700000" algn="tl">
                    <a:srgbClr val="C0C0C0"/>
                  </a:outerShdw>
                </a:effectLst>
                <a:latin typeface="Garamond" pitchFamily="18" charset="0"/>
              </a:rPr>
              <a:t>Why N</a:t>
            </a:r>
            <a:r>
              <a:rPr lang="en-US" sz="2400" b="1" dirty="0">
                <a:solidFill>
                  <a:srgbClr val="FF0000"/>
                </a:solidFill>
                <a:effectLst>
                  <a:outerShdw blurRad="38100" dist="38100" dir="2700000" algn="tl">
                    <a:srgbClr val="C0C0C0"/>
                  </a:outerShdw>
                </a:effectLst>
                <a:latin typeface="Symbol" pitchFamily="18" charset="2"/>
              </a:rPr>
              <a:t>p</a:t>
            </a:r>
            <a:r>
              <a:rPr lang="en-US" sz="2400" b="1" dirty="0">
                <a:solidFill>
                  <a:srgbClr val="FF0000"/>
                </a:solidFill>
                <a:effectLst>
                  <a:outerShdw blurRad="38100" dist="38100" dir="2700000" algn="tl">
                    <a:srgbClr val="C0C0C0"/>
                  </a:outerShdw>
                </a:effectLst>
                <a:latin typeface="Garamond" pitchFamily="18" charset="0"/>
              </a:rPr>
              <a:t>/</a:t>
            </a:r>
            <a:r>
              <a:rPr lang="en-US" sz="2400" b="1" dirty="0" err="1">
                <a:solidFill>
                  <a:srgbClr val="FF0000"/>
                </a:solidFill>
                <a:effectLst>
                  <a:outerShdw blurRad="38100" dist="38100" dir="2700000" algn="tl">
                    <a:srgbClr val="C0C0C0"/>
                  </a:outerShdw>
                </a:effectLst>
                <a:latin typeface="Garamond" pitchFamily="18" charset="0"/>
              </a:rPr>
              <a:t>N</a:t>
            </a:r>
            <a:r>
              <a:rPr lang="en-US" sz="2400" b="1" dirty="0" err="1">
                <a:solidFill>
                  <a:srgbClr val="FF0000"/>
                </a:solidFill>
                <a:effectLst>
                  <a:outerShdw blurRad="38100" dist="38100" dir="2700000" algn="tl">
                    <a:srgbClr val="C0C0C0"/>
                  </a:outerShdw>
                </a:effectLst>
                <a:latin typeface="Symbol" pitchFamily="18" charset="2"/>
              </a:rPr>
              <a:t>pp</a:t>
            </a:r>
            <a:r>
              <a:rPr lang="en-US" sz="2400" b="1" dirty="0">
                <a:solidFill>
                  <a:srgbClr val="FF0000"/>
                </a:solidFill>
                <a:effectLst>
                  <a:outerShdw blurRad="38100" dist="38100" dir="2700000" algn="tl">
                    <a:srgbClr val="C0C0C0"/>
                  </a:outerShdw>
                </a:effectLst>
                <a:latin typeface="Garamond" pitchFamily="18" charset="0"/>
              </a:rPr>
              <a:t> electroproduction channels are important</a:t>
            </a:r>
          </a:p>
        </p:txBody>
      </p:sp>
      <p:sp>
        <p:nvSpPr>
          <p:cNvPr id="44041" name="TextBox 16">
            <a:extLst>
              <a:ext uri="{FF2B5EF4-FFF2-40B4-BE49-F238E27FC236}">
                <a16:creationId xmlns:a16="http://schemas.microsoft.com/office/drawing/2014/main" id="{DD8200B1-6667-DB40-81FF-F39AEF9D21DB}"/>
              </a:ext>
            </a:extLst>
          </p:cNvPr>
          <p:cNvSpPr txBox="1">
            <a:spLocks noChangeArrowheads="1"/>
          </p:cNvSpPr>
          <p:nvPr/>
        </p:nvSpPr>
        <p:spPr bwMode="auto">
          <a:xfrm>
            <a:off x="0" y="1219200"/>
            <a:ext cx="48514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accent1"/>
              </a:buClr>
              <a:buSzPct val="65000"/>
              <a:buFont typeface="Wingdings" pitchFamily="2" charset="2"/>
              <a:buChar char="n"/>
              <a:defRPr sz="3000">
                <a:solidFill>
                  <a:schemeClr val="tx1"/>
                </a:solidFill>
                <a:latin typeface="Arial" panose="020B0604020202020204" pitchFamily="34" charset="0"/>
              </a:defRPr>
            </a:lvl1pPr>
            <a:lvl2pPr marL="349250" indent="-228600">
              <a:spcBef>
                <a:spcPct val="20000"/>
              </a:spcBef>
              <a:buClr>
                <a:schemeClr val="accent2"/>
              </a:buClr>
              <a:buSzPct val="60000"/>
              <a:buFont typeface="Wingdings"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9pPr>
          </a:lstStyle>
          <a:p>
            <a:pPr lvl="1">
              <a:spcBef>
                <a:spcPct val="0"/>
              </a:spcBef>
              <a:buClrTx/>
              <a:buSzTx/>
              <a:buFont typeface="Arial" panose="020B0604020202020204" pitchFamily="34" charset="0"/>
              <a:buChar char="•"/>
            </a:pPr>
            <a:r>
              <a:rPr lang="en-US" altLang="en-US" sz="1800" b="1" dirty="0"/>
              <a:t>N</a:t>
            </a:r>
            <a:r>
              <a:rPr lang="en-US" altLang="en-US" sz="1800" b="1" dirty="0">
                <a:latin typeface="Symbol" pitchFamily="2" charset="2"/>
              </a:rPr>
              <a:t>p</a:t>
            </a:r>
            <a:r>
              <a:rPr lang="en-US" altLang="en-US" sz="1800" b="1" dirty="0"/>
              <a:t>/</a:t>
            </a:r>
            <a:r>
              <a:rPr lang="en-US" altLang="en-US" sz="1800" b="1" dirty="0" err="1"/>
              <a:t>N</a:t>
            </a:r>
            <a:r>
              <a:rPr lang="en-US" altLang="en-US" sz="1800" b="1" dirty="0" err="1">
                <a:latin typeface="Symbol" pitchFamily="2" charset="2"/>
              </a:rPr>
              <a:t>pp</a:t>
            </a:r>
            <a:r>
              <a:rPr lang="en-US" altLang="en-US" sz="1800" b="1" dirty="0"/>
              <a:t> channels are the two major contributors in N* excitation region;</a:t>
            </a:r>
          </a:p>
          <a:p>
            <a:pPr lvl="1">
              <a:spcBef>
                <a:spcPct val="0"/>
              </a:spcBef>
              <a:buClrTx/>
              <a:buSzTx/>
              <a:buFont typeface="Arial" panose="020B0604020202020204" pitchFamily="34" charset="0"/>
              <a:buChar char="•"/>
            </a:pPr>
            <a:endParaRPr lang="en-US" altLang="en-US" sz="1800" b="1" dirty="0">
              <a:ln>
                <a:solidFill>
                  <a:schemeClr val="tx1"/>
                </a:solidFill>
              </a:ln>
            </a:endParaRPr>
          </a:p>
          <a:p>
            <a:pPr lvl="1">
              <a:spcBef>
                <a:spcPct val="0"/>
              </a:spcBef>
              <a:buClrTx/>
              <a:buSzTx/>
              <a:buFont typeface="Arial" panose="020B0604020202020204" pitchFamily="34" charset="0"/>
              <a:buChar char="•"/>
            </a:pPr>
            <a:r>
              <a:rPr lang="en-US" altLang="en-US" sz="1800" b="1" dirty="0"/>
              <a:t>these two channels combined are sensitive to almost all excited proton states; </a:t>
            </a:r>
          </a:p>
          <a:p>
            <a:pPr lvl="1">
              <a:spcBef>
                <a:spcPct val="0"/>
              </a:spcBef>
              <a:buClrTx/>
              <a:buSzTx/>
              <a:buFont typeface="Arial" panose="020B0604020202020204" pitchFamily="34" charset="0"/>
              <a:buChar char="•"/>
            </a:pPr>
            <a:endParaRPr lang="en-US" altLang="en-US" sz="1800" b="1" dirty="0"/>
          </a:p>
          <a:p>
            <a:pPr lvl="1">
              <a:spcBef>
                <a:spcPct val="0"/>
              </a:spcBef>
              <a:buClrTx/>
              <a:buSzTx/>
              <a:buFont typeface="Arial" panose="020B0604020202020204" pitchFamily="34" charset="0"/>
              <a:buChar char="•"/>
            </a:pPr>
            <a:r>
              <a:rPr lang="en-US" altLang="en-US" sz="1800" b="1" dirty="0"/>
              <a:t>they are strongly coupled by </a:t>
            </a:r>
            <a:r>
              <a:rPr lang="en-US" altLang="en-US" sz="1800" b="1" dirty="0" err="1">
                <a:latin typeface="Symbol" pitchFamily="2" charset="2"/>
              </a:rPr>
              <a:t>p</a:t>
            </a:r>
            <a:r>
              <a:rPr lang="en-US" altLang="en-US" sz="1800" b="1" dirty="0" err="1"/>
              <a:t>N→</a:t>
            </a:r>
            <a:r>
              <a:rPr lang="en-US" altLang="en-US" sz="1800" b="1" dirty="0" err="1">
                <a:latin typeface="Symbol" pitchFamily="2" charset="2"/>
              </a:rPr>
              <a:t>pp</a:t>
            </a:r>
            <a:r>
              <a:rPr lang="en-US" altLang="en-US" sz="1800" b="1" dirty="0" err="1"/>
              <a:t>N</a:t>
            </a:r>
            <a:r>
              <a:rPr lang="en-US" altLang="en-US" sz="1800" b="1" dirty="0"/>
              <a:t> final state interaction;</a:t>
            </a:r>
          </a:p>
          <a:p>
            <a:pPr lvl="1">
              <a:spcBef>
                <a:spcPct val="0"/>
              </a:spcBef>
              <a:buClrTx/>
              <a:buSzTx/>
              <a:buFont typeface="Arial" panose="020B0604020202020204" pitchFamily="34" charset="0"/>
              <a:buChar char="•"/>
            </a:pPr>
            <a:endParaRPr lang="en-US" altLang="en-US" sz="1800" b="1" dirty="0"/>
          </a:p>
          <a:p>
            <a:pPr lvl="1">
              <a:spcBef>
                <a:spcPct val="0"/>
              </a:spcBef>
              <a:buClrTx/>
              <a:buSzTx/>
              <a:buFont typeface="Arial" panose="020B0604020202020204" pitchFamily="34" charset="0"/>
              <a:buChar char="•"/>
            </a:pPr>
            <a:r>
              <a:rPr lang="en-US" altLang="en-US" sz="1800" b="1" dirty="0"/>
              <a:t>may substantially affect exclusive channels having smaller cross sections, such as </a:t>
            </a:r>
            <a:r>
              <a:rPr lang="en-US" altLang="en-US" sz="1800" b="1" dirty="0">
                <a:latin typeface="Symbol" pitchFamily="2" charset="2"/>
              </a:rPr>
              <a:t>h</a:t>
            </a:r>
            <a:r>
              <a:rPr lang="en-US" altLang="en-US" sz="1800" b="1" dirty="0"/>
              <a:t>p, K</a:t>
            </a:r>
            <a:r>
              <a:rPr lang="en-US" altLang="en-US" sz="1800" b="1" dirty="0">
                <a:latin typeface="Symbol" pitchFamily="2" charset="2"/>
              </a:rPr>
              <a:t>L</a:t>
            </a:r>
            <a:r>
              <a:rPr lang="en-US" altLang="en-US" sz="1800" b="1" dirty="0"/>
              <a:t>, and K</a:t>
            </a:r>
            <a:r>
              <a:rPr lang="en-US" altLang="en-US" sz="1800" b="1" dirty="0">
                <a:latin typeface="Symbol" pitchFamily="2" charset="2"/>
              </a:rPr>
              <a:t>S</a:t>
            </a:r>
            <a:r>
              <a:rPr lang="en-US" altLang="en-US" sz="1800" b="1" dirty="0"/>
              <a:t>.</a:t>
            </a:r>
          </a:p>
        </p:txBody>
      </p:sp>
      <p:sp>
        <p:nvSpPr>
          <p:cNvPr id="218123" name="TextBox 17">
            <a:extLst>
              <a:ext uri="{FF2B5EF4-FFF2-40B4-BE49-F238E27FC236}">
                <a16:creationId xmlns:a16="http://schemas.microsoft.com/office/drawing/2014/main" id="{41990A2E-5A7F-3B42-BD5E-729C5AE767AC}"/>
              </a:ext>
            </a:extLst>
          </p:cNvPr>
          <p:cNvSpPr txBox="1">
            <a:spLocks noChangeArrowheads="1"/>
          </p:cNvSpPr>
          <p:nvPr/>
        </p:nvSpPr>
        <p:spPr bwMode="auto">
          <a:xfrm>
            <a:off x="223521" y="4977080"/>
            <a:ext cx="4153218" cy="1323439"/>
          </a:xfrm>
          <a:prstGeom prst="rect">
            <a:avLst/>
          </a:prstGeom>
          <a:solidFill>
            <a:srgbClr val="00FFFF"/>
          </a:solidFill>
          <a:ln w="28575">
            <a:solidFill>
              <a:schemeClr val="tx1"/>
            </a:solidFill>
            <a:miter lim="800000"/>
            <a:headEnd/>
            <a:tailEnd/>
          </a:ln>
          <a:effectLst/>
        </p:spPr>
        <p:txBody>
          <a:bodyPr wrap="square">
            <a:spAutoFit/>
          </a:bodyPr>
          <a:lstStyle/>
          <a:p>
            <a:pPr algn="ctr">
              <a:defRPr/>
            </a:pPr>
            <a:r>
              <a:rPr lang="en-US" sz="2000" b="1" dirty="0">
                <a:solidFill>
                  <a:srgbClr val="FF0000"/>
                </a:solidFill>
                <a:effectLst>
                  <a:outerShdw blurRad="38100" dist="38100" dir="2700000" algn="tl">
                    <a:srgbClr val="000000"/>
                  </a:outerShdw>
                </a:effectLst>
              </a:rPr>
              <a:t> Therefore, knowledge on </a:t>
            </a:r>
            <a:r>
              <a:rPr lang="en-US" sz="2000" b="1" dirty="0">
                <a:solidFill>
                  <a:srgbClr val="FF0000"/>
                </a:solidFill>
                <a:effectLst>
                  <a:outerShdw blurRad="38100" dist="38100" dir="2700000" algn="tl">
                    <a:srgbClr val="000000"/>
                  </a:outerShdw>
                </a:effectLst>
                <a:latin typeface="Symbol" pitchFamily="18" charset="2"/>
              </a:rPr>
              <a:t>Np/</a:t>
            </a:r>
            <a:r>
              <a:rPr lang="en-US" sz="2000" b="1" dirty="0" err="1">
                <a:solidFill>
                  <a:srgbClr val="FF0000"/>
                </a:solidFill>
                <a:effectLst>
                  <a:outerShdw blurRad="38100" dist="38100" dir="2700000" algn="tl">
                    <a:srgbClr val="000000"/>
                  </a:outerShdw>
                </a:effectLst>
                <a:latin typeface="Symbol" pitchFamily="18" charset="2"/>
              </a:rPr>
              <a:t>Npp</a:t>
            </a:r>
            <a:r>
              <a:rPr lang="en-US" sz="2000" b="1" dirty="0">
                <a:solidFill>
                  <a:srgbClr val="FF0000"/>
                </a:solidFill>
                <a:effectLst>
                  <a:outerShdw blurRad="38100" dist="38100" dir="2700000" algn="tl">
                    <a:srgbClr val="000000"/>
                  </a:outerShdw>
                </a:effectLst>
                <a:latin typeface="Symbol" pitchFamily="18" charset="2"/>
              </a:rPr>
              <a:t>  </a:t>
            </a:r>
            <a:r>
              <a:rPr lang="en-US" sz="2000" b="1" dirty="0">
                <a:solidFill>
                  <a:srgbClr val="FF0000"/>
                </a:solidFill>
                <a:effectLst>
                  <a:outerShdw blurRad="38100" dist="38100" dir="2700000" algn="tl">
                    <a:srgbClr val="000000"/>
                  </a:outerShdw>
                </a:effectLst>
                <a:highlight>
                  <a:srgbClr val="FAA919"/>
                </a:highlight>
              </a:rPr>
              <a:t>electroproduction and </a:t>
            </a:r>
            <a:r>
              <a:rPr lang="en-US" sz="2000" b="1" dirty="0" err="1">
                <a:solidFill>
                  <a:srgbClr val="FF0000"/>
                </a:solidFill>
                <a:effectLst>
                  <a:outerShdw blurRad="38100" dist="38100" dir="2700000" algn="tl">
                    <a:srgbClr val="000000"/>
                  </a:outerShdw>
                </a:effectLst>
                <a:highlight>
                  <a:srgbClr val="FAA919"/>
                </a:highlight>
                <a:latin typeface="Symbol" pitchFamily="2" charset="2"/>
              </a:rPr>
              <a:t>pN</a:t>
            </a:r>
            <a:r>
              <a:rPr lang="en-US" sz="2000" b="1" dirty="0">
                <a:solidFill>
                  <a:srgbClr val="FF0000"/>
                </a:solidFill>
                <a:effectLst>
                  <a:outerShdw blurRad="38100" dist="38100" dir="2700000" algn="tl">
                    <a:srgbClr val="000000"/>
                  </a:outerShdw>
                </a:effectLst>
                <a:highlight>
                  <a:srgbClr val="FAA919"/>
                </a:highlight>
                <a:latin typeface="Symbol" pitchFamily="2" charset="2"/>
              </a:rPr>
              <a:t> </a:t>
            </a:r>
            <a:r>
              <a:rPr kumimoji="0" lang="en-US" altLang="en-US" sz="2000" i="0" u="none" strike="noStrike" kern="1200" normalizeH="0" baseline="0" noProof="0" dirty="0">
                <a:ln w="0"/>
                <a:effectLst>
                  <a:outerShdw blurRad="38100" dist="19050" dir="2700000" algn="tl" rotWithShape="0">
                    <a:schemeClr val="dk1">
                      <a:alpha val="40000"/>
                    </a:schemeClr>
                  </a:outerShdw>
                </a:effectLst>
                <a:highlight>
                  <a:srgbClr val="FAA919"/>
                </a:highlight>
                <a:uLnTx/>
                <a:uFillTx/>
                <a:latin typeface="Symbol" pitchFamily="2" charset="2"/>
              </a:rPr>
              <a:t>→</a:t>
            </a:r>
            <a:r>
              <a:rPr lang="en-US" sz="2000" b="1" dirty="0">
                <a:solidFill>
                  <a:srgbClr val="FF0000"/>
                </a:solidFill>
                <a:effectLst>
                  <a:outerShdw blurRad="38100" dist="38100" dir="2700000" algn="tl">
                    <a:srgbClr val="000000"/>
                  </a:outerShdw>
                </a:effectLst>
                <a:highlight>
                  <a:srgbClr val="FAA919"/>
                </a:highlight>
                <a:latin typeface="Symbol" pitchFamily="2" charset="2"/>
                <a:sym typeface="Wingdings" pitchFamily="2" charset="2"/>
              </a:rPr>
              <a:t> </a:t>
            </a:r>
            <a:r>
              <a:rPr lang="en-US" sz="2000" b="1" dirty="0" err="1">
                <a:solidFill>
                  <a:srgbClr val="FF0000"/>
                </a:solidFill>
                <a:effectLst>
                  <a:outerShdw blurRad="38100" dist="38100" dir="2700000" algn="tl">
                    <a:srgbClr val="000000"/>
                  </a:outerShdw>
                </a:effectLst>
                <a:highlight>
                  <a:srgbClr val="FAA919"/>
                </a:highlight>
                <a:latin typeface="Symbol" pitchFamily="2" charset="2"/>
              </a:rPr>
              <a:t>ppN</a:t>
            </a:r>
            <a:r>
              <a:rPr lang="en-US" sz="2000" b="1" dirty="0">
                <a:solidFill>
                  <a:srgbClr val="FF0000"/>
                </a:solidFill>
                <a:effectLst>
                  <a:outerShdw blurRad="38100" dist="38100" dir="2700000" algn="tl">
                    <a:srgbClr val="000000"/>
                  </a:outerShdw>
                </a:effectLst>
                <a:highlight>
                  <a:srgbClr val="FAA919"/>
                </a:highlight>
                <a:latin typeface="Symbol" pitchFamily="2" charset="2"/>
              </a:rPr>
              <a:t> </a:t>
            </a:r>
            <a:r>
              <a:rPr kumimoji="0" lang="en-US" altLang="en-US" sz="1800" b="1" i="0" u="none" strike="noStrike" kern="1200" cap="none" spc="0" normalizeH="0" baseline="0" noProof="0" dirty="0">
                <a:solidFill>
                  <a:srgbClr val="FF0000"/>
                </a:solidFill>
                <a:effectLst/>
                <a:highlight>
                  <a:srgbClr val="FAA919"/>
                </a:highlight>
                <a:uLnTx/>
                <a:uFillTx/>
                <a:latin typeface="Calibri" charset="0"/>
                <a:ea typeface="ＭＳ Ｐゴシック" charset="-128"/>
              </a:rPr>
              <a:t> </a:t>
            </a:r>
            <a:r>
              <a:rPr lang="en-US" sz="2000" b="1" dirty="0">
                <a:solidFill>
                  <a:srgbClr val="FF0000"/>
                </a:solidFill>
                <a:effectLst>
                  <a:outerShdw blurRad="38100" dist="38100" dir="2700000" algn="tl">
                    <a:srgbClr val="000000"/>
                  </a:outerShdw>
                </a:effectLst>
              </a:rPr>
              <a:t>mechanisms are key for the entire  </a:t>
            </a:r>
          </a:p>
          <a:p>
            <a:pPr algn="ctr">
              <a:defRPr/>
            </a:pPr>
            <a:r>
              <a:rPr lang="en-US" sz="2000" b="1" dirty="0">
                <a:solidFill>
                  <a:srgbClr val="FF0000"/>
                </a:solidFill>
                <a:effectLst>
                  <a:outerShdw blurRad="38100" dist="38100" dir="2700000" algn="tl">
                    <a:srgbClr val="000000"/>
                  </a:outerShdw>
                </a:effectLst>
              </a:rPr>
              <a:t>N* Program (Spectrum and Structure)</a:t>
            </a:r>
            <a:endParaRPr lang="en-US" sz="2000" b="1" dirty="0">
              <a:solidFill>
                <a:srgbClr val="FF0000"/>
              </a:solidFill>
            </a:endParaRPr>
          </a:p>
        </p:txBody>
      </p:sp>
      <p:sp>
        <p:nvSpPr>
          <p:cNvPr id="2" name="Footer Placeholder 3">
            <a:extLst>
              <a:ext uri="{FF2B5EF4-FFF2-40B4-BE49-F238E27FC236}">
                <a16:creationId xmlns:a16="http://schemas.microsoft.com/office/drawing/2014/main" id="{0DE0283C-AE41-E0F0-50FC-90F492907900}"/>
              </a:ext>
            </a:extLst>
          </p:cNvPr>
          <p:cNvSpPr>
            <a:spLocks noGrp="1"/>
          </p:cNvSpPr>
          <p:nvPr>
            <p:ph type="ftr" sz="quarter" idx="11"/>
          </p:nvPr>
        </p:nvSpPr>
        <p:spPr>
          <a:xfrm>
            <a:off x="0" y="6493800"/>
            <a:ext cx="6553200" cy="365125"/>
          </a:xfrm>
        </p:spPr>
        <p:txBody>
          <a:bodyPr/>
          <a:lstStyle/>
          <a:p>
            <a:pPr>
              <a:defRPr/>
            </a:pPr>
            <a:r>
              <a:rPr lang="en-US" dirty="0"/>
              <a:t>SQCD VI    |     (Nanjing University)   |    May 15, 2024      |    P.L. Cole</a:t>
            </a:r>
          </a:p>
        </p:txBody>
      </p:sp>
    </p:spTree>
    <p:extLst>
      <p:ext uri="{BB962C8B-B14F-4D97-AF65-F5344CB8AC3E}">
        <p14:creationId xmlns:p14="http://schemas.microsoft.com/office/powerpoint/2010/main" val="306158586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Content Placeholder 7"/>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t="13677"/>
          <a:stretch/>
        </p:blipFill>
        <p:spPr>
          <a:xfrm>
            <a:off x="-24502" y="814388"/>
            <a:ext cx="9168502" cy="5296426"/>
          </a:xfrm>
        </p:spPr>
      </p:pic>
      <p:sp>
        <p:nvSpPr>
          <p:cNvPr id="9" name="TextBox 8"/>
          <p:cNvSpPr txBox="1"/>
          <p:nvPr/>
        </p:nvSpPr>
        <p:spPr>
          <a:xfrm>
            <a:off x="4859338" y="5202238"/>
            <a:ext cx="3157537" cy="276225"/>
          </a:xfrm>
          <a:prstGeom prst="rect">
            <a:avLst/>
          </a:prstGeom>
          <a:noFill/>
        </p:spPr>
        <p:txBody>
          <a:bodyPr>
            <a:spAutoFit/>
          </a:bodyPr>
          <a:lstStyle/>
          <a:p>
            <a:pPr defTabSz="914400" eaLnBrk="1" hangingPunct="1">
              <a:defRPr/>
            </a:pPr>
            <a:r>
              <a:rPr lang="en-US" sz="1200" b="1" dirty="0">
                <a:solidFill>
                  <a:srgbClr val="000000"/>
                </a:solidFill>
                <a:latin typeface="Arial" pitchFamily="34" charset="0"/>
                <a:ea typeface="+mn-ea"/>
                <a:cs typeface="Arial" pitchFamily="34" charset="0"/>
              </a:rPr>
              <a:t>V. D. </a:t>
            </a:r>
            <a:r>
              <a:rPr lang="en-US" sz="1200" b="1" dirty="0" err="1">
                <a:solidFill>
                  <a:srgbClr val="000000"/>
                </a:solidFill>
                <a:latin typeface="Arial" pitchFamily="34" charset="0"/>
                <a:ea typeface="+mn-ea"/>
                <a:cs typeface="Arial" pitchFamily="34" charset="0"/>
              </a:rPr>
              <a:t>Burkert</a:t>
            </a:r>
            <a:r>
              <a:rPr lang="en-US" sz="1200" b="1" dirty="0">
                <a:solidFill>
                  <a:srgbClr val="000000"/>
                </a:solidFill>
                <a:latin typeface="Arial" pitchFamily="34" charset="0"/>
                <a:ea typeface="+mn-ea"/>
                <a:cs typeface="Arial" pitchFamily="34" charset="0"/>
              </a:rPr>
              <a:t>,  Baryons 2016</a:t>
            </a:r>
          </a:p>
        </p:txBody>
      </p:sp>
      <p:pic>
        <p:nvPicPr>
          <p:cNvPr id="3" name="Picture 2">
            <a:extLst>
              <a:ext uri="{FF2B5EF4-FFF2-40B4-BE49-F238E27FC236}">
                <a16:creationId xmlns:a16="http://schemas.microsoft.com/office/drawing/2014/main" id="{FD4BF2A1-ED3C-DD27-7FD9-9D9AE3DAC7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2753" y="814388"/>
            <a:ext cx="4830706" cy="4830706"/>
          </a:xfrm>
          <a:prstGeom prst="rect">
            <a:avLst/>
          </a:prstGeom>
          <a:solidFill>
            <a:schemeClr val="bg1"/>
          </a:solidFill>
        </p:spPr>
      </p:pic>
      <p:pic>
        <p:nvPicPr>
          <p:cNvPr id="5" name="Picture 4">
            <a:extLst>
              <a:ext uri="{FF2B5EF4-FFF2-40B4-BE49-F238E27FC236}">
                <a16:creationId xmlns:a16="http://schemas.microsoft.com/office/drawing/2014/main" id="{BC09C5FE-1B07-EF63-77BF-D01ED19BE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9497" y="3628617"/>
            <a:ext cx="1141005" cy="1079880"/>
          </a:xfrm>
          <a:prstGeom prst="rect">
            <a:avLst/>
          </a:prstGeom>
          <a:noFill/>
        </p:spPr>
      </p:pic>
      <p:sp>
        <p:nvSpPr>
          <p:cNvPr id="8" name="TextBox 7">
            <a:extLst>
              <a:ext uri="{FF2B5EF4-FFF2-40B4-BE49-F238E27FC236}">
                <a16:creationId xmlns:a16="http://schemas.microsoft.com/office/drawing/2014/main" id="{A12544E1-7BD5-8EF8-0C1E-70D4EA8B644D}"/>
              </a:ext>
            </a:extLst>
          </p:cNvPr>
          <p:cNvSpPr txBox="1"/>
          <p:nvPr/>
        </p:nvSpPr>
        <p:spPr>
          <a:xfrm>
            <a:off x="4859338" y="5608103"/>
            <a:ext cx="3764434" cy="1138773"/>
          </a:xfrm>
          <a:prstGeom prst="rect">
            <a:avLst/>
          </a:prstGeom>
          <a:noFill/>
        </p:spPr>
        <p:txBody>
          <a:bodyPr wrap="square" rtlCol="0">
            <a:spAutoFit/>
          </a:bodyPr>
          <a:lstStyle/>
          <a:p>
            <a:r>
              <a:rPr lang="en-US" sz="1600" dirty="0">
                <a:solidFill>
                  <a:srgbClr val="3612FF"/>
                </a:solidFill>
              </a:rPr>
              <a:t>V.D. Burkert, </a:t>
            </a:r>
            <a:r>
              <a:rPr lang="en-US" sz="1600" dirty="0" err="1">
                <a:solidFill>
                  <a:srgbClr val="3612FF"/>
                </a:solidFill>
              </a:rPr>
              <a:t>eprint</a:t>
            </a:r>
            <a:r>
              <a:rPr lang="en-US" sz="1600" dirty="0">
                <a:solidFill>
                  <a:srgbClr val="3612FF"/>
                </a:solidFill>
              </a:rPr>
              <a:t>::2212.08980 [hep-</a:t>
            </a:r>
            <a:r>
              <a:rPr lang="en-US" sz="1600" dirty="0" err="1">
                <a:solidFill>
                  <a:srgbClr val="3612FF"/>
                </a:solidFill>
              </a:rPr>
              <a:t>ph</a:t>
            </a:r>
            <a:r>
              <a:rPr lang="en-US" sz="1600" dirty="0">
                <a:solidFill>
                  <a:srgbClr val="3612FF"/>
                </a:solidFill>
              </a:rPr>
              <a:t>],</a:t>
            </a:r>
            <a:endParaRPr kumimoji="0" lang="en-US" sz="1600" i="0" u="none" strike="noStrike" kern="1200" cap="none" spc="0" normalizeH="0" baseline="0" noProof="0" dirty="0">
              <a:ln>
                <a:noFill/>
              </a:ln>
              <a:solidFill>
                <a:srgbClr val="3612FF"/>
              </a:solidFill>
              <a:effectLst/>
              <a:uLnTx/>
              <a:uFillTx/>
              <a:latin typeface="Arial" pitchFamily="34" charset="0"/>
              <a:ea typeface="+mn-ea"/>
              <a:cs typeface="Arial" pitchFamily="34" charset="0"/>
            </a:endParaRPr>
          </a:p>
          <a:p>
            <a:r>
              <a:rPr lang="en-US" sz="1600" dirty="0">
                <a:solidFill>
                  <a:srgbClr val="3612FF"/>
                </a:solidFill>
              </a:rPr>
              <a:t>D.S. Carman, R.W. </a:t>
            </a:r>
            <a:r>
              <a:rPr lang="en-US" sz="1600" dirty="0" err="1">
                <a:solidFill>
                  <a:srgbClr val="3612FF"/>
                </a:solidFill>
              </a:rPr>
              <a:t>Gothe</a:t>
            </a:r>
            <a:r>
              <a:rPr lang="en-US" sz="1600" dirty="0">
                <a:solidFill>
                  <a:srgbClr val="3612FF"/>
                </a:solidFill>
              </a:rPr>
              <a:t>, V.I. </a:t>
            </a:r>
            <a:r>
              <a:rPr lang="en-US" sz="1600" dirty="0" err="1">
                <a:solidFill>
                  <a:srgbClr val="3612FF"/>
                </a:solidFill>
              </a:rPr>
              <a:t>Mokeev</a:t>
            </a:r>
            <a:r>
              <a:rPr lang="en-US" sz="1600" dirty="0">
                <a:solidFill>
                  <a:srgbClr val="3612FF"/>
                </a:solidFill>
              </a:rPr>
              <a:t>, and C.D. Roberts, Particles 6, 416 (2023)</a:t>
            </a:r>
          </a:p>
          <a:p>
            <a:endParaRPr lang="en-US" dirty="0"/>
          </a:p>
        </p:txBody>
      </p:sp>
      <p:sp>
        <p:nvSpPr>
          <p:cNvPr id="6" name="TextBox 5">
            <a:extLst>
              <a:ext uri="{FF2B5EF4-FFF2-40B4-BE49-F238E27FC236}">
                <a16:creationId xmlns:a16="http://schemas.microsoft.com/office/drawing/2014/main" id="{F9E41DA0-5330-6D0D-6C95-EF991BD5A45B}"/>
              </a:ext>
            </a:extLst>
          </p:cNvPr>
          <p:cNvSpPr txBox="1"/>
          <p:nvPr/>
        </p:nvSpPr>
        <p:spPr>
          <a:xfrm>
            <a:off x="925251" y="33208"/>
            <a:ext cx="7477970" cy="707886"/>
          </a:xfrm>
          <a:prstGeom prst="rect">
            <a:avLst/>
          </a:prstGeom>
          <a:noFill/>
        </p:spPr>
        <p:txBody>
          <a:bodyPr wrap="square" rtlCol="0">
            <a:spAutoFit/>
          </a:bodyPr>
          <a:lstStyle/>
          <a:p>
            <a:r>
              <a:rPr lang="en-US" sz="4000" dirty="0"/>
              <a:t>Roper Resonance in 2002 and 2023</a:t>
            </a:r>
          </a:p>
        </p:txBody>
      </p:sp>
      <p:sp>
        <p:nvSpPr>
          <p:cNvPr id="7" name="Footer Placeholder 3">
            <a:extLst>
              <a:ext uri="{FF2B5EF4-FFF2-40B4-BE49-F238E27FC236}">
                <a16:creationId xmlns:a16="http://schemas.microsoft.com/office/drawing/2014/main" id="{AC772D2E-F13E-A32E-0130-A15876B252F5}"/>
              </a:ext>
            </a:extLst>
          </p:cNvPr>
          <p:cNvSpPr>
            <a:spLocks noGrp="1"/>
          </p:cNvSpPr>
          <p:nvPr>
            <p:ph type="ftr" sz="quarter" idx="11"/>
          </p:nvPr>
        </p:nvSpPr>
        <p:spPr>
          <a:xfrm>
            <a:off x="0" y="6470650"/>
            <a:ext cx="3962400" cy="365125"/>
          </a:xfrm>
        </p:spPr>
        <p:txBody>
          <a:bodyPr anchor="ctr">
            <a:normAutofit/>
          </a:bodyPr>
          <a:lstStyle/>
          <a:p>
            <a:pPr>
              <a:lnSpc>
                <a:spcPct val="90000"/>
              </a:lnSpc>
              <a:spcAft>
                <a:spcPts val="600"/>
              </a:spcAft>
              <a:defRPr/>
            </a:pPr>
            <a:r>
              <a:rPr lang="en-US" sz="900"/>
              <a:t>SQCD VI    |     (Nanjing University)   |    May 15, 2024      |    P.L. Cole</a:t>
            </a:r>
          </a:p>
        </p:txBody>
      </p:sp>
    </p:spTree>
    <p:extLst>
      <p:ext uri="{BB962C8B-B14F-4D97-AF65-F5344CB8AC3E}">
        <p14:creationId xmlns:p14="http://schemas.microsoft.com/office/powerpoint/2010/main" val="3896021447"/>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F7576-9767-9AAD-8C89-7F9AE4F50694}"/>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905FCB8B-BA1D-2862-EFDB-B71F206103F0}"/>
              </a:ext>
            </a:extLst>
          </p:cNvPr>
          <p:cNvSpPr>
            <a:spLocks noGrp="1"/>
          </p:cNvSpPr>
          <p:nvPr>
            <p:ph type="ftr" sz="quarter" idx="11"/>
          </p:nvPr>
        </p:nvSpPr>
        <p:spPr>
          <a:xfrm>
            <a:off x="0" y="6470650"/>
            <a:ext cx="6553200" cy="365125"/>
          </a:xfrm>
        </p:spPr>
        <p:txBody>
          <a:bodyPr/>
          <a:lstStyle/>
          <a:p>
            <a:pPr>
              <a:defRPr/>
            </a:pPr>
            <a:r>
              <a:rPr lang="en-US" dirty="0"/>
              <a:t>SQCD VI    |     (Nanjing University)   |    May 15, 2024      |    P.L. Cole</a:t>
            </a:r>
          </a:p>
        </p:txBody>
      </p:sp>
      <p:sp>
        <p:nvSpPr>
          <p:cNvPr id="6" name="TextBox 5">
            <a:extLst>
              <a:ext uri="{FF2B5EF4-FFF2-40B4-BE49-F238E27FC236}">
                <a16:creationId xmlns:a16="http://schemas.microsoft.com/office/drawing/2014/main" id="{BB8F3D82-E9B1-E842-351A-C167A47E1FB0}"/>
              </a:ext>
            </a:extLst>
          </p:cNvPr>
          <p:cNvSpPr txBox="1"/>
          <p:nvPr/>
        </p:nvSpPr>
        <p:spPr>
          <a:xfrm>
            <a:off x="0" y="1262542"/>
            <a:ext cx="9144000" cy="4801314"/>
          </a:xfrm>
          <a:prstGeom prst="rect">
            <a:avLst/>
          </a:prstGeom>
          <a:noFill/>
        </p:spPr>
        <p:txBody>
          <a:bodyPr wrap="square">
            <a:spAutoFit/>
          </a:bodyPr>
          <a:lstStyle/>
          <a:p>
            <a:r>
              <a:rPr lang="en-US" dirty="0"/>
              <a:t>The meeting will canvass topics that include but are not limited to the following:</a:t>
            </a:r>
          </a:p>
          <a:p>
            <a:endParaRPr lang="en-US" dirty="0"/>
          </a:p>
          <a:p>
            <a:pPr marL="742950" lvl="1" indent="-285750">
              <a:buFont typeface="Arial" panose="020B0604020202020204" pitchFamily="34" charset="0"/>
              <a:buChar char="•"/>
            </a:pPr>
            <a:r>
              <a:rPr lang="en-US" b="1" dirty="0">
                <a:solidFill>
                  <a:srgbClr val="FF0000"/>
                </a:solidFill>
              </a:rPr>
              <a:t>Emergence of mass: origins and expressions</a:t>
            </a:r>
          </a:p>
          <a:p>
            <a:pPr marL="742950" lvl="1" indent="-285750">
              <a:buFont typeface="Arial" panose="020B0604020202020204" pitchFamily="34" charset="0"/>
              <a:buChar char="•"/>
            </a:pPr>
            <a:r>
              <a:rPr lang="en-US" b="1" dirty="0">
                <a:solidFill>
                  <a:srgbClr val="FF0000"/>
                </a:solidFill>
              </a:rPr>
              <a:t>Hadron structure: ground and excited states of hadrons and transition form factors</a:t>
            </a:r>
          </a:p>
          <a:p>
            <a:pPr marL="742950" lvl="1" indent="-285750">
              <a:buFont typeface="Arial" panose="020B0604020202020204" pitchFamily="34" charset="0"/>
              <a:buChar char="•"/>
            </a:pPr>
            <a:r>
              <a:rPr lang="en-US" dirty="0"/>
              <a:t>Hadron </a:t>
            </a:r>
            <a:r>
              <a:rPr lang="en-US" dirty="0" err="1"/>
              <a:t>parton</a:t>
            </a:r>
            <a:r>
              <a:rPr lang="en-US" dirty="0"/>
              <a:t> distributions: from 1-D to 3-D</a:t>
            </a:r>
          </a:p>
          <a:p>
            <a:pPr marL="742950" lvl="1" indent="-285750">
              <a:buFont typeface="Arial" panose="020B0604020202020204" pitchFamily="34" charset="0"/>
              <a:buChar char="•"/>
            </a:pPr>
            <a:r>
              <a:rPr lang="en-US" dirty="0"/>
              <a:t>Mechanical properties of hadrons: insight from experimental data and impact on understanding of strong QCD</a:t>
            </a:r>
          </a:p>
          <a:p>
            <a:pPr marL="742950" lvl="1" indent="-285750">
              <a:buFont typeface="Arial" panose="020B0604020202020204" pitchFamily="34" charset="0"/>
              <a:buChar char="•"/>
            </a:pPr>
            <a:r>
              <a:rPr lang="en-US" dirty="0"/>
              <a:t>Searches for new states of hadron matter, including systems with heavy quarks</a:t>
            </a:r>
          </a:p>
          <a:p>
            <a:pPr marL="742950" lvl="1" indent="-285750">
              <a:buFont typeface="Arial" panose="020B0604020202020204" pitchFamily="34" charset="0"/>
              <a:buChar char="•"/>
            </a:pPr>
            <a:r>
              <a:rPr lang="en-US" dirty="0"/>
              <a:t>Hadron spectra and structure using continuum and lattice Schwinger function methods</a:t>
            </a:r>
          </a:p>
          <a:p>
            <a:pPr marL="742950" lvl="1" indent="-285750">
              <a:buFont typeface="Arial" panose="020B0604020202020204" pitchFamily="34" charset="0"/>
              <a:buChar char="•"/>
            </a:pPr>
            <a:r>
              <a:rPr lang="en-US" b="1" dirty="0">
                <a:solidFill>
                  <a:srgbClr val="FF0000"/>
                </a:solidFill>
              </a:rPr>
              <a:t>Advances in quark models of hadron spectra and structure</a:t>
            </a:r>
          </a:p>
          <a:p>
            <a:pPr marL="742950" lvl="1" indent="-285750">
              <a:buFont typeface="Arial" panose="020B0604020202020204" pitchFamily="34" charset="0"/>
              <a:buChar char="•"/>
            </a:pPr>
            <a:r>
              <a:rPr lang="en-US" dirty="0"/>
              <a:t>Emergence of atomic nuclei from strong QCD</a:t>
            </a:r>
          </a:p>
          <a:p>
            <a:pPr marL="742950" lvl="1" indent="-285750">
              <a:buFont typeface="Arial" panose="020B0604020202020204" pitchFamily="34" charset="0"/>
              <a:buChar char="•"/>
            </a:pPr>
            <a:r>
              <a:rPr lang="en-US" b="1" dirty="0">
                <a:solidFill>
                  <a:srgbClr val="FF0000"/>
                </a:solidFill>
              </a:rPr>
              <a:t>Reaction models and amplitude analyses for extraction of QCD-interpretable quantities from experimental data</a:t>
            </a:r>
          </a:p>
          <a:p>
            <a:pPr marL="742950" lvl="1" indent="-285750">
              <a:buFont typeface="Arial" panose="020B0604020202020204" pitchFamily="34" charset="0"/>
              <a:buChar char="•"/>
            </a:pPr>
            <a:r>
              <a:rPr lang="en-US" dirty="0"/>
              <a:t>Towards understanding of quark hadronization from electroproduction off nuclei experiments</a:t>
            </a:r>
          </a:p>
          <a:p>
            <a:pPr marL="742950" lvl="1" indent="-285750">
              <a:buFont typeface="Arial" panose="020B0604020202020204" pitchFamily="34" charset="0"/>
              <a:buChar char="•"/>
            </a:pPr>
            <a:r>
              <a:rPr lang="en-US" dirty="0"/>
              <a:t>Insights into strong QCD from experiments at modern facilities, e.g., EIC (USA), </a:t>
            </a:r>
            <a:r>
              <a:rPr lang="en-US" dirty="0" err="1"/>
              <a:t>EiCC</a:t>
            </a:r>
            <a:r>
              <a:rPr lang="en-US" dirty="0"/>
              <a:t> (China) and CEBAF@22 GeV (USA)</a:t>
            </a:r>
          </a:p>
        </p:txBody>
      </p:sp>
    </p:spTree>
    <p:extLst>
      <p:ext uri="{BB962C8B-B14F-4D97-AF65-F5344CB8AC3E}">
        <p14:creationId xmlns:p14="http://schemas.microsoft.com/office/powerpoint/2010/main" val="2311869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82E1C-B774-7D13-C03E-1B99319792A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ADA5D45-721F-6974-5494-A1A0825F3051}"/>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F77BC97D-7881-F478-3EBB-F3F8F9187D6D}"/>
              </a:ext>
            </a:extLst>
          </p:cNvPr>
          <p:cNvPicPr>
            <a:picLocks noChangeAspect="1"/>
          </p:cNvPicPr>
          <p:nvPr/>
        </p:nvPicPr>
        <p:blipFill rotWithShape="1">
          <a:blip r:embed="rId2"/>
          <a:srcRect l="-2298" r="-2298"/>
          <a:stretch/>
        </p:blipFill>
        <p:spPr>
          <a:xfrm>
            <a:off x="0" y="22225"/>
            <a:ext cx="9143999" cy="6499743"/>
          </a:xfrm>
          <a:prstGeom prst="rect">
            <a:avLst/>
          </a:prstGeom>
        </p:spPr>
      </p:pic>
      <p:sp>
        <p:nvSpPr>
          <p:cNvPr id="8" name="TextBox 7">
            <a:extLst>
              <a:ext uri="{FF2B5EF4-FFF2-40B4-BE49-F238E27FC236}">
                <a16:creationId xmlns:a16="http://schemas.microsoft.com/office/drawing/2014/main" id="{A21F14E1-599D-E4DE-FB9F-5BD16D6E6FCB}"/>
              </a:ext>
            </a:extLst>
          </p:cNvPr>
          <p:cNvSpPr txBox="1"/>
          <p:nvPr/>
        </p:nvSpPr>
        <p:spPr>
          <a:xfrm>
            <a:off x="-19543" y="3564"/>
            <a:ext cx="298580" cy="6103938"/>
          </a:xfrm>
          <a:prstGeom prst="rect">
            <a:avLst/>
          </a:prstGeom>
          <a:solidFill>
            <a:schemeClr val="bg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F591C09F-F3A7-F2EE-7B21-81D8FA1E12E9}"/>
              </a:ext>
            </a:extLst>
          </p:cNvPr>
          <p:cNvSpPr txBox="1"/>
          <p:nvPr/>
        </p:nvSpPr>
        <p:spPr>
          <a:xfrm>
            <a:off x="8795994" y="0"/>
            <a:ext cx="348006" cy="6356318"/>
          </a:xfrm>
          <a:prstGeom prst="rect">
            <a:avLst/>
          </a:prstGeom>
          <a:solidFill>
            <a:schemeClr val="bg1"/>
          </a:solidFill>
        </p:spPr>
        <p:txBody>
          <a:bodyPr wrap="square" rtlCol="0">
            <a:spAutoFit/>
          </a:bodyPr>
          <a:lstStyle/>
          <a:p>
            <a:endParaRPr lang="en-US" dirty="0"/>
          </a:p>
        </p:txBody>
      </p:sp>
      <p:sp>
        <p:nvSpPr>
          <p:cNvPr id="10" name="Footer Placeholder 3">
            <a:extLst>
              <a:ext uri="{FF2B5EF4-FFF2-40B4-BE49-F238E27FC236}">
                <a16:creationId xmlns:a16="http://schemas.microsoft.com/office/drawing/2014/main" id="{2E68A5C0-CBA5-F721-7FEC-D376E60E292B}"/>
              </a:ext>
            </a:extLst>
          </p:cNvPr>
          <p:cNvSpPr>
            <a:spLocks noGrp="1"/>
          </p:cNvSpPr>
          <p:nvPr>
            <p:ph type="ftr" sz="quarter" idx="11"/>
          </p:nvPr>
        </p:nvSpPr>
        <p:spPr>
          <a:xfrm>
            <a:off x="0" y="6470650"/>
            <a:ext cx="3962400" cy="365125"/>
          </a:xfrm>
        </p:spPr>
        <p:txBody>
          <a:bodyPr anchor="ctr">
            <a:normAutofit/>
          </a:bodyPr>
          <a:lstStyle/>
          <a:p>
            <a:pPr>
              <a:lnSpc>
                <a:spcPct val="90000"/>
              </a:lnSpc>
              <a:spcAft>
                <a:spcPts val="600"/>
              </a:spcAft>
              <a:defRPr/>
            </a:pPr>
            <a:r>
              <a:rPr lang="en-US" sz="900"/>
              <a:t>SQCD VI    |     (Nanjing University)   |    May 15, 2024      |    P.L. Cole</a:t>
            </a:r>
          </a:p>
        </p:txBody>
      </p:sp>
    </p:spTree>
    <p:extLst>
      <p:ext uri="{BB962C8B-B14F-4D97-AF65-F5344CB8AC3E}">
        <p14:creationId xmlns:p14="http://schemas.microsoft.com/office/powerpoint/2010/main" val="31562901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8" y="1615010"/>
            <a:ext cx="4892258" cy="3669193"/>
          </a:xfrm>
          <a:prstGeom prst="rect">
            <a:avLst/>
          </a:prstGeom>
        </p:spPr>
      </p:pic>
      <p:sp>
        <p:nvSpPr>
          <p:cNvPr id="4" name="Rectangle 3"/>
          <p:cNvSpPr/>
          <p:nvPr/>
        </p:nvSpPr>
        <p:spPr>
          <a:xfrm>
            <a:off x="246838" y="238994"/>
            <a:ext cx="8612016" cy="400110"/>
          </a:xfrm>
          <a:prstGeom prst="rect">
            <a:avLst/>
          </a:prstGeom>
        </p:spPr>
        <p:txBody>
          <a:bodyPr wrap="square">
            <a:spAutoFit/>
          </a:bodyPr>
          <a:lstStyle/>
          <a:p>
            <a:pPr algn="ctr" fontAlgn="auto">
              <a:spcBef>
                <a:spcPts val="0"/>
              </a:spcBef>
              <a:spcAft>
                <a:spcPts val="0"/>
              </a:spcAft>
              <a:defRPr/>
            </a:pPr>
            <a:r>
              <a:rPr lang="en-US" sz="2000" b="1" kern="0" dirty="0">
                <a:solidFill>
                  <a:srgbClr val="3333CC"/>
                </a:solidFill>
                <a:latin typeface="Arial"/>
                <a:ea typeface="MS PGothic" pitchFamily="34" charset="-128"/>
              </a:rPr>
              <a:t>Advances in the Exploration of the N* Spectrum in Photoproduction</a:t>
            </a:r>
            <a:endParaRPr lang="en-US" sz="2000" dirty="0">
              <a:solidFill>
                <a:srgbClr val="000000"/>
              </a:solidFill>
              <a:latin typeface="Arial"/>
            </a:endParaRPr>
          </a:p>
        </p:txBody>
      </p:sp>
      <p:sp>
        <p:nvSpPr>
          <p:cNvPr id="24" name="TextBox 23"/>
          <p:cNvSpPr txBox="1"/>
          <p:nvPr/>
        </p:nvSpPr>
        <p:spPr>
          <a:xfrm>
            <a:off x="1745184" y="1544539"/>
            <a:ext cx="2348631" cy="300082"/>
          </a:xfrm>
          <a:prstGeom prst="rect">
            <a:avLst/>
          </a:prstGeom>
          <a:solidFill>
            <a:srgbClr val="FFFF00"/>
          </a:solidFill>
        </p:spPr>
        <p:txBody>
          <a:bodyPr wrap="square" rtlCol="0">
            <a:spAutoFit/>
          </a:bodyPr>
          <a:lstStyle/>
          <a:p>
            <a:pPr algn="ctr" defTabSz="342900" fontAlgn="auto">
              <a:spcBef>
                <a:spcPts val="0"/>
              </a:spcBef>
              <a:spcAft>
                <a:spcPts val="0"/>
              </a:spcAft>
              <a:defRPr/>
            </a:pPr>
            <a:r>
              <a:rPr lang="en-US" sz="1350" b="1" dirty="0">
                <a:solidFill>
                  <a:srgbClr val="0070C0"/>
                </a:solidFill>
              </a:rPr>
              <a:t>N</a:t>
            </a:r>
            <a:r>
              <a:rPr lang="en-US" sz="1350" b="1" baseline="30000" dirty="0">
                <a:solidFill>
                  <a:srgbClr val="0070C0"/>
                </a:solidFill>
              </a:rPr>
              <a:t>*</a:t>
            </a:r>
            <a:r>
              <a:rPr lang="en-US" sz="1350" b="1" dirty="0">
                <a:solidFill>
                  <a:srgbClr val="0070C0"/>
                </a:solidFill>
              </a:rPr>
              <a:t>/</a:t>
            </a:r>
            <a:r>
              <a:rPr lang="en-US" sz="1350" b="1" dirty="0">
                <a:solidFill>
                  <a:srgbClr val="0070C0"/>
                </a:solidFill>
                <a:latin typeface="Symbol" panose="05050102010706020507" pitchFamily="18" charset="2"/>
              </a:rPr>
              <a:t>D</a:t>
            </a:r>
            <a:r>
              <a:rPr lang="en-US" sz="1350" b="1" baseline="30000" dirty="0">
                <a:solidFill>
                  <a:srgbClr val="0070C0"/>
                </a:solidFill>
              </a:rPr>
              <a:t>*</a:t>
            </a:r>
            <a:r>
              <a:rPr lang="en-US" sz="1350" b="1" dirty="0">
                <a:solidFill>
                  <a:srgbClr val="0070C0"/>
                </a:solidFill>
              </a:rPr>
              <a:t> Spectrum 2020</a:t>
            </a:r>
            <a:r>
              <a:rPr lang="en-US" sz="1350" b="1" dirty="0">
                <a:solidFill>
                  <a:srgbClr val="0070C0"/>
                </a:solidFill>
                <a:latin typeface="Calibri" panose="020F0502020204030204"/>
                <a:cs typeface="Times New Roman"/>
              </a:rPr>
              <a:t>  </a:t>
            </a:r>
            <a:r>
              <a:rPr lang="en-US" sz="1350" b="1" dirty="0">
                <a:solidFill>
                  <a:srgbClr val="FF0000"/>
                </a:solidFill>
                <a:latin typeface="Times New Roman"/>
                <a:cs typeface="Times New Roman"/>
              </a:rPr>
              <a:t> </a:t>
            </a:r>
            <a:endParaRPr lang="en-US" sz="1350" dirty="0">
              <a:solidFill>
                <a:prstClr val="black"/>
              </a:solidFill>
              <a:latin typeface="Times New Roman"/>
              <a:cs typeface="Times New Roman"/>
            </a:endParaRPr>
          </a:p>
        </p:txBody>
      </p:sp>
      <p:sp>
        <p:nvSpPr>
          <p:cNvPr id="25" name="TextBox 24"/>
          <p:cNvSpPr txBox="1"/>
          <p:nvPr/>
        </p:nvSpPr>
        <p:spPr>
          <a:xfrm>
            <a:off x="45852" y="918929"/>
            <a:ext cx="5308468" cy="523220"/>
          </a:xfrm>
          <a:prstGeom prst="rect">
            <a:avLst/>
          </a:prstGeom>
          <a:solidFill>
            <a:srgbClr val="FFC000"/>
          </a:solidFill>
        </p:spPr>
        <p:txBody>
          <a:bodyPr wrap="square" rtlCol="0">
            <a:spAutoFit/>
          </a:bodyPr>
          <a:lstStyle/>
          <a:p>
            <a:pPr defTabSz="342900" fontAlgn="auto">
              <a:spcBef>
                <a:spcPts val="0"/>
              </a:spcBef>
              <a:spcAft>
                <a:spcPts val="0"/>
              </a:spcAft>
              <a:defRPr/>
            </a:pPr>
            <a:r>
              <a:rPr lang="en-US" sz="1400" dirty="0">
                <a:solidFill>
                  <a:srgbClr val="0070C0"/>
                </a:solidFill>
                <a:latin typeface="Arial" panose="020B0604020202020204" pitchFamily="34" charset="0"/>
                <a:cs typeface="Arial" panose="020B0604020202020204" pitchFamily="34" charset="0"/>
              </a:rPr>
              <a:t>Several </a:t>
            </a:r>
            <a:r>
              <a:rPr lang="en-US" sz="1400" dirty="0">
                <a:solidFill>
                  <a:srgbClr val="FF0000"/>
                </a:solidFill>
                <a:latin typeface="Arial" panose="020B0604020202020204" pitchFamily="34" charset="0"/>
                <a:cs typeface="Arial" panose="020B0604020202020204" pitchFamily="34" charset="0"/>
              </a:rPr>
              <a:t>new nucleon resonances </a:t>
            </a:r>
            <a:r>
              <a:rPr lang="en-US" sz="1400" dirty="0">
                <a:solidFill>
                  <a:srgbClr val="0070C0"/>
                </a:solidFill>
                <a:latin typeface="Arial" panose="020B0604020202020204" pitchFamily="34" charset="0"/>
                <a:cs typeface="Arial" panose="020B0604020202020204" pitchFamily="34" charset="0"/>
              </a:rPr>
              <a:t>have been established through a global multi-channel analysis of exclusive photoproduction data</a:t>
            </a:r>
          </a:p>
        </p:txBody>
      </p:sp>
      <p:sp>
        <p:nvSpPr>
          <p:cNvPr id="27" name="TextBox 26"/>
          <p:cNvSpPr txBox="1"/>
          <p:nvPr/>
        </p:nvSpPr>
        <p:spPr>
          <a:xfrm>
            <a:off x="273268" y="5207537"/>
            <a:ext cx="8565931" cy="1231106"/>
          </a:xfrm>
          <a:prstGeom prst="rect">
            <a:avLst/>
          </a:prstGeom>
          <a:noFill/>
        </p:spPr>
        <p:txBody>
          <a:bodyPr wrap="square" rtlCol="0">
            <a:spAutoFit/>
          </a:bodyPr>
          <a:lstStyle/>
          <a:p>
            <a:pPr algn="ctr" defTabSz="342900" fontAlgn="auto">
              <a:spcBef>
                <a:spcPts val="0"/>
              </a:spcBef>
              <a:spcAft>
                <a:spcPts val="0"/>
              </a:spcAft>
              <a:defRPr/>
            </a:pPr>
            <a:r>
              <a:rPr lang="en-US" altLang="en-US" sz="1600" b="1" dirty="0">
                <a:solidFill>
                  <a:srgbClr val="0070C0"/>
                </a:solidFill>
                <a:ea typeface="Arial Unicode MS" panose="020B0604020202020204" pitchFamily="34" charset="-128"/>
              </a:rPr>
              <a:t>Description of the exclusive electroproduction data off the proton with the same masses and hadronic decay widths as in photoproduction will validate the existence of new baryon states.</a:t>
            </a:r>
          </a:p>
          <a:p>
            <a:pPr algn="ctr" defTabSz="342900" fontAlgn="auto">
              <a:spcBef>
                <a:spcPts val="0"/>
              </a:spcBef>
              <a:spcAft>
                <a:spcPts val="0"/>
              </a:spcAft>
              <a:defRPr/>
            </a:pPr>
            <a:endParaRPr lang="en-US" altLang="en-US" sz="1000" b="1" dirty="0">
              <a:solidFill>
                <a:srgbClr val="0070C0"/>
              </a:solidFill>
              <a:ea typeface="Arial Unicode MS" panose="020B0604020202020204" pitchFamily="34" charset="-128"/>
            </a:endParaRPr>
          </a:p>
          <a:p>
            <a:pPr algn="ctr" defTabSz="342900" fontAlgn="auto">
              <a:spcBef>
                <a:spcPts val="0"/>
              </a:spcBef>
              <a:spcAft>
                <a:spcPts val="0"/>
              </a:spcAft>
              <a:defRPr/>
            </a:pPr>
            <a:r>
              <a:rPr lang="en-US" altLang="en-US" sz="1600" b="1" dirty="0">
                <a:solidFill>
                  <a:srgbClr val="FF0000"/>
                </a:solidFill>
                <a:ea typeface="Arial Unicode MS" panose="020B0604020202020204" pitchFamily="34" charset="-128"/>
              </a:rPr>
              <a:t>Combined studies of the CLAS </a:t>
            </a:r>
            <a:r>
              <a:rPr lang="en-US" altLang="en-US" sz="1600" b="1" dirty="0">
                <a:solidFill>
                  <a:srgbClr val="FF0000"/>
                </a:solidFill>
                <a:latin typeface="Symbol" panose="05050102010706020507" pitchFamily="18" charset="2"/>
                <a:ea typeface="Arial Unicode MS" panose="020B0604020202020204" pitchFamily="34" charset="-128"/>
              </a:rPr>
              <a:t>p</a:t>
            </a:r>
            <a:r>
              <a:rPr lang="en-US" altLang="en-US" sz="1600" b="1" baseline="30000" dirty="0">
                <a:solidFill>
                  <a:srgbClr val="FF0000"/>
                </a:solidFill>
                <a:ea typeface="Arial Unicode MS" panose="020B0604020202020204" pitchFamily="34" charset="-128"/>
              </a:rPr>
              <a:t>+</a:t>
            </a:r>
            <a:r>
              <a:rPr lang="en-US" altLang="en-US" sz="1600" b="1" dirty="0">
                <a:solidFill>
                  <a:srgbClr val="FF0000"/>
                </a:solidFill>
                <a:latin typeface="Symbol" panose="05050102010706020507" pitchFamily="18" charset="2"/>
                <a:ea typeface="Arial Unicode MS" panose="020B0604020202020204" pitchFamily="34" charset="-128"/>
              </a:rPr>
              <a:t>p</a:t>
            </a:r>
            <a:r>
              <a:rPr lang="en-US" altLang="en-US" sz="1600" b="1" baseline="30000" dirty="0">
                <a:solidFill>
                  <a:srgbClr val="FF0000"/>
                </a:solidFill>
                <a:latin typeface="Symbol" pitchFamily="2" charset="2"/>
                <a:ea typeface="Arial Unicode MS" panose="020B0604020202020204" pitchFamily="34" charset="-128"/>
              </a:rPr>
              <a:t>-</a:t>
            </a:r>
            <a:r>
              <a:rPr lang="en-US" altLang="en-US" sz="1600" b="1" dirty="0">
                <a:solidFill>
                  <a:srgbClr val="FF0000"/>
                </a:solidFill>
                <a:ea typeface="Arial Unicode MS" panose="020B0604020202020204" pitchFamily="34" charset="-128"/>
              </a:rPr>
              <a:t>p photo-/electroproduction off proton data allow us </a:t>
            </a:r>
          </a:p>
          <a:p>
            <a:pPr algn="ctr" defTabSz="342900" fontAlgn="auto">
              <a:spcBef>
                <a:spcPts val="0"/>
              </a:spcBef>
              <a:spcAft>
                <a:spcPts val="0"/>
              </a:spcAft>
              <a:defRPr/>
            </a:pPr>
            <a:r>
              <a:rPr lang="en-US" altLang="en-US" sz="1600" b="1" dirty="0">
                <a:solidFill>
                  <a:srgbClr val="FF0000"/>
                </a:solidFill>
                <a:ea typeface="Arial Unicode MS" panose="020B0604020202020204" pitchFamily="34" charset="-128"/>
              </a:rPr>
              <a:t>to  observe a new N’(1720)3/2</a:t>
            </a:r>
            <a:r>
              <a:rPr lang="en-US" altLang="en-US" sz="1600" b="1" baseline="30000" dirty="0">
                <a:solidFill>
                  <a:srgbClr val="FF0000"/>
                </a:solidFill>
                <a:ea typeface="Arial Unicode MS" panose="020B0604020202020204" pitchFamily="34" charset="-128"/>
              </a:rPr>
              <a:t>+</a:t>
            </a:r>
            <a:r>
              <a:rPr lang="en-US" altLang="en-US" sz="1600" b="1" dirty="0">
                <a:solidFill>
                  <a:srgbClr val="FF0000"/>
                </a:solidFill>
                <a:ea typeface="Arial Unicode MS" panose="020B0604020202020204" pitchFamily="34" charset="-128"/>
              </a:rPr>
              <a:t> baryon state in addition to those listed above. </a:t>
            </a:r>
          </a:p>
        </p:txBody>
      </p:sp>
      <p:graphicFrame>
        <p:nvGraphicFramePr>
          <p:cNvPr id="23" name="Table 22">
            <a:extLst>
              <a:ext uri="{FF2B5EF4-FFF2-40B4-BE49-F238E27FC236}">
                <a16:creationId xmlns:a16="http://schemas.microsoft.com/office/drawing/2014/main" id="{BF5247D3-48B6-4B22-8EF0-BEDABA6613AD}"/>
              </a:ext>
            </a:extLst>
          </p:cNvPr>
          <p:cNvGraphicFramePr>
            <a:graphicFrameLocks noGrp="1"/>
          </p:cNvGraphicFramePr>
          <p:nvPr>
            <p:extLst>
              <p:ext uri="{D42A27DB-BD31-4B8C-83A1-F6EECF244321}">
                <p14:modId xmlns:p14="http://schemas.microsoft.com/office/powerpoint/2010/main" val="1818180181"/>
              </p:ext>
            </p:extLst>
          </p:nvPr>
        </p:nvGraphicFramePr>
        <p:xfrm>
          <a:off x="5390244" y="1862884"/>
          <a:ext cx="2802637" cy="3079805"/>
        </p:xfrm>
        <a:graphic>
          <a:graphicData uri="http://schemas.openxmlformats.org/drawingml/2006/table">
            <a:tbl>
              <a:tblPr firstRow="1" bandRow="1">
                <a:tableStyleId>{073A0DAA-6AF3-43AB-8588-CEC1D06C72B9}</a:tableStyleId>
              </a:tblPr>
              <a:tblGrid>
                <a:gridCol w="1018741">
                  <a:extLst>
                    <a:ext uri="{9D8B030D-6E8A-4147-A177-3AD203B41FA5}">
                      <a16:colId xmlns:a16="http://schemas.microsoft.com/office/drawing/2014/main" val="20000"/>
                    </a:ext>
                  </a:extLst>
                </a:gridCol>
                <a:gridCol w="849684">
                  <a:extLst>
                    <a:ext uri="{9D8B030D-6E8A-4147-A177-3AD203B41FA5}">
                      <a16:colId xmlns:a16="http://schemas.microsoft.com/office/drawing/2014/main" val="20001"/>
                    </a:ext>
                  </a:extLst>
                </a:gridCol>
                <a:gridCol w="934212">
                  <a:extLst>
                    <a:ext uri="{9D8B030D-6E8A-4147-A177-3AD203B41FA5}">
                      <a16:colId xmlns:a16="http://schemas.microsoft.com/office/drawing/2014/main" val="20002"/>
                    </a:ext>
                  </a:extLst>
                </a:gridCol>
              </a:tblGrid>
              <a:tr h="369037">
                <a:tc>
                  <a:txBody>
                    <a:bodyPr/>
                    <a:lstStyle/>
                    <a:p>
                      <a:r>
                        <a:rPr lang="en-US" sz="900" dirty="0">
                          <a:latin typeface="Arial" panose="020B0604020202020204" pitchFamily="34" charset="0"/>
                          <a:cs typeface="Arial" panose="020B0604020202020204" pitchFamily="34" charset="0"/>
                        </a:rPr>
                        <a:t>State</a:t>
                      </a:r>
                    </a:p>
                    <a:p>
                      <a:r>
                        <a:rPr lang="en-US" sz="900" dirty="0">
                          <a:latin typeface="Arial" panose="020B0604020202020204" pitchFamily="34" charset="0"/>
                          <a:cs typeface="Arial" panose="020B0604020202020204" pitchFamily="34" charset="0"/>
                        </a:rPr>
                        <a:t>N(mass)J</a:t>
                      </a:r>
                      <a:r>
                        <a:rPr lang="en-US" sz="900" baseline="30000" dirty="0">
                          <a:latin typeface="Arial" panose="020B0604020202020204" pitchFamily="34" charset="0"/>
                          <a:cs typeface="Arial" panose="020B0604020202020204" pitchFamily="34" charset="0"/>
                        </a:rPr>
                        <a:t>P</a:t>
                      </a:r>
                    </a:p>
                  </a:txBody>
                  <a:tcPr marL="68580" marR="68580" marT="34290" marB="34290"/>
                </a:tc>
                <a:tc>
                  <a:txBody>
                    <a:bodyPr/>
                    <a:lstStyle/>
                    <a:p>
                      <a:pPr algn="ctr"/>
                      <a:r>
                        <a:rPr lang="en-US" sz="900" baseline="0" dirty="0">
                          <a:latin typeface="Arial" panose="020B0604020202020204" pitchFamily="34" charset="0"/>
                          <a:cs typeface="Arial" panose="020B0604020202020204" pitchFamily="34" charset="0"/>
                        </a:rPr>
                        <a:t>PDG </a:t>
                      </a:r>
                    </a:p>
                    <a:p>
                      <a:pPr algn="ctr"/>
                      <a:r>
                        <a:rPr lang="en-US" sz="900" baseline="0" dirty="0">
                          <a:latin typeface="Arial" panose="020B0604020202020204" pitchFamily="34" charset="0"/>
                          <a:cs typeface="Arial" panose="020B0604020202020204" pitchFamily="34" charset="0"/>
                        </a:rPr>
                        <a:t>pre 2012</a:t>
                      </a:r>
                    </a:p>
                  </a:txBody>
                  <a:tcPr marL="68580" marR="68580" marT="34290" marB="34290"/>
                </a:tc>
                <a:tc>
                  <a:txBody>
                    <a:bodyPr/>
                    <a:lstStyle/>
                    <a:p>
                      <a:pPr algn="ctr"/>
                      <a:r>
                        <a:rPr lang="en-US" sz="900" dirty="0">
                          <a:latin typeface="Arial" panose="020B0604020202020204" pitchFamily="34" charset="0"/>
                          <a:cs typeface="Arial" panose="020B0604020202020204" pitchFamily="34" charset="0"/>
                        </a:rPr>
                        <a:t>PDG 2020</a:t>
                      </a:r>
                      <a:r>
                        <a:rPr lang="en-US" sz="900" dirty="0">
                          <a:solidFill>
                            <a:srgbClr val="FF0000"/>
                          </a:solidFill>
                          <a:latin typeface="Arial" panose="020B0604020202020204" pitchFamily="34" charset="0"/>
                          <a:cs typeface="Arial" panose="020B0604020202020204" pitchFamily="34" charset="0"/>
                        </a:rPr>
                        <a:t>*</a:t>
                      </a:r>
                    </a:p>
                  </a:txBody>
                  <a:tcPr marL="68580" marR="68580" marT="34290" marB="34290"/>
                </a:tc>
                <a:extLst>
                  <a:ext uri="{0D108BD9-81ED-4DB2-BD59-A6C34878D82A}">
                    <a16:rowId xmlns:a16="http://schemas.microsoft.com/office/drawing/2014/main" val="10000"/>
                  </a:ext>
                </a:extLst>
              </a:tr>
              <a:tr h="220454">
                <a:tc>
                  <a:txBody>
                    <a:bodyPr/>
                    <a:lstStyle/>
                    <a:p>
                      <a:r>
                        <a:rPr lang="en-US" sz="900" b="1" dirty="0">
                          <a:latin typeface="Arial" panose="020B0604020202020204" pitchFamily="34" charset="0"/>
                          <a:cs typeface="Arial" panose="020B0604020202020204" pitchFamily="34" charset="0"/>
                        </a:rPr>
                        <a:t>N(1710)1/2</a:t>
                      </a:r>
                      <a:r>
                        <a:rPr lang="en-US" sz="900" b="1" baseline="30000" dirty="0">
                          <a:latin typeface="Arial" panose="020B0604020202020204" pitchFamily="34" charset="0"/>
                          <a:cs typeface="Arial" panose="020B0604020202020204" pitchFamily="34" charset="0"/>
                        </a:rPr>
                        <a:t>+</a:t>
                      </a:r>
                    </a:p>
                  </a:txBody>
                  <a:tcPr marL="68580" marR="68580" marT="34290" marB="34290"/>
                </a:tc>
                <a:tc>
                  <a:txBody>
                    <a:bodyPr/>
                    <a:lstStyle/>
                    <a:p>
                      <a:pPr algn="ctr"/>
                      <a:r>
                        <a:rPr lang="en-US" sz="900" b="0" dirty="0">
                          <a:latin typeface="Arial" panose="020B0604020202020204" pitchFamily="34" charset="0"/>
                          <a:cs typeface="Arial" panose="020B0604020202020204" pitchFamily="34" charset="0"/>
                        </a:rPr>
                        <a:t>***</a:t>
                      </a:r>
                    </a:p>
                  </a:txBody>
                  <a:tcPr marL="68580" marR="68580" marT="34290" marB="34290"/>
                </a:tc>
                <a:tc>
                  <a:txBody>
                    <a:bodyPr/>
                    <a:lstStyle/>
                    <a:p>
                      <a:pPr algn="ctr"/>
                      <a:r>
                        <a:rPr lang="en-US" sz="900" b="1" dirty="0">
                          <a:solidFill>
                            <a:srgbClr val="008D00"/>
                          </a:solidFill>
                          <a:latin typeface="Arial" panose="020B0604020202020204" pitchFamily="34" charset="0"/>
                          <a:cs typeface="Arial" panose="020B0604020202020204" pitchFamily="34" charset="0"/>
                        </a:rPr>
                        <a:t>****</a:t>
                      </a:r>
                    </a:p>
                  </a:txBody>
                  <a:tcPr marL="68580" marR="68580" marT="34290" marB="34290"/>
                </a:tc>
                <a:extLst>
                  <a:ext uri="{0D108BD9-81ED-4DB2-BD59-A6C34878D82A}">
                    <a16:rowId xmlns:a16="http://schemas.microsoft.com/office/drawing/2014/main" val="10001"/>
                  </a:ext>
                </a:extLst>
              </a:tr>
              <a:tr h="22045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a:latin typeface="Arial" panose="020B0604020202020204" pitchFamily="34" charset="0"/>
                          <a:cs typeface="Arial" panose="020B0604020202020204" pitchFamily="34" charset="0"/>
                        </a:rPr>
                        <a:t>N(1880)1/2</a:t>
                      </a:r>
                      <a:r>
                        <a:rPr lang="en-US" sz="900" b="1" baseline="30000" dirty="0">
                          <a:latin typeface="Arial" panose="020B0604020202020204" pitchFamily="34" charset="0"/>
                          <a:cs typeface="Arial" panose="020B0604020202020204" pitchFamily="34" charset="0"/>
                        </a:rPr>
                        <a:t>+</a:t>
                      </a:r>
                    </a:p>
                  </a:txBody>
                  <a:tcPr marL="68580" marR="68580" marT="34290" marB="34290"/>
                </a:tc>
                <a:tc>
                  <a:txBody>
                    <a:bodyPr/>
                    <a:lstStyle/>
                    <a:p>
                      <a:pPr algn="ctr"/>
                      <a:r>
                        <a:rPr lang="en-US" sz="900" b="1" baseline="0" dirty="0">
                          <a:latin typeface="Arial" panose="020B0604020202020204" pitchFamily="34" charset="0"/>
                          <a:cs typeface="Arial" panose="020B0604020202020204" pitchFamily="34" charset="0"/>
                        </a:rPr>
                        <a:t> </a:t>
                      </a:r>
                      <a:endParaRPr lang="en-US" sz="900" b="1"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900" b="1" dirty="0">
                          <a:solidFill>
                            <a:srgbClr val="008D00"/>
                          </a:solidFill>
                          <a:latin typeface="Arial" panose="020B0604020202020204" pitchFamily="34" charset="0"/>
                          <a:cs typeface="Arial" panose="020B0604020202020204" pitchFamily="34" charset="0"/>
                        </a:rPr>
                        <a:t>***</a:t>
                      </a:r>
                    </a:p>
                  </a:txBody>
                  <a:tcPr marL="68580" marR="68580" marT="34290" marB="34290"/>
                </a:tc>
                <a:extLst>
                  <a:ext uri="{0D108BD9-81ED-4DB2-BD59-A6C34878D82A}">
                    <a16:rowId xmlns:a16="http://schemas.microsoft.com/office/drawing/2014/main" val="10002"/>
                  </a:ext>
                </a:extLst>
              </a:tr>
              <a:tr h="22045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a:latin typeface="Arial" panose="020B0604020202020204" pitchFamily="34" charset="0"/>
                          <a:cs typeface="Arial" panose="020B0604020202020204" pitchFamily="34" charset="0"/>
                        </a:rPr>
                        <a:t>N(1895)1/2</a:t>
                      </a:r>
                      <a:r>
                        <a:rPr lang="en-US" sz="900" b="1" baseline="30000" dirty="0">
                          <a:latin typeface="Arial" panose="020B0604020202020204" pitchFamily="34" charset="0"/>
                          <a:cs typeface="Arial" panose="020B0604020202020204" pitchFamily="34" charset="0"/>
                        </a:rPr>
                        <a:t>-</a:t>
                      </a:r>
                    </a:p>
                  </a:txBody>
                  <a:tcPr marL="68580" marR="68580" marT="34290" marB="34290"/>
                </a:tc>
                <a:tc>
                  <a:txBody>
                    <a:bodyPr/>
                    <a:lstStyle/>
                    <a:p>
                      <a:pPr algn="ctr"/>
                      <a:endParaRPr lang="en-US" sz="900" b="1"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900" b="1" dirty="0">
                          <a:solidFill>
                            <a:srgbClr val="008D00"/>
                          </a:solidFill>
                          <a:latin typeface="Arial" panose="020B0604020202020204" pitchFamily="34" charset="0"/>
                          <a:cs typeface="Arial" panose="020B0604020202020204" pitchFamily="34" charset="0"/>
                        </a:rPr>
                        <a:t>****</a:t>
                      </a:r>
                    </a:p>
                  </a:txBody>
                  <a:tcPr marL="68580" marR="68580" marT="34290" marB="34290"/>
                </a:tc>
                <a:extLst>
                  <a:ext uri="{0D108BD9-81ED-4DB2-BD59-A6C34878D82A}">
                    <a16:rowId xmlns:a16="http://schemas.microsoft.com/office/drawing/2014/main" val="10003"/>
                  </a:ext>
                </a:extLst>
              </a:tr>
              <a:tr h="22045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a:latin typeface="Arial" panose="020B0604020202020204" pitchFamily="34" charset="0"/>
                          <a:cs typeface="Arial" panose="020B0604020202020204" pitchFamily="34" charset="0"/>
                        </a:rPr>
                        <a:t>N(1900)3/2</a:t>
                      </a:r>
                      <a:r>
                        <a:rPr lang="en-US" sz="900" b="1" baseline="30000" dirty="0">
                          <a:latin typeface="Arial" panose="020B0604020202020204" pitchFamily="34" charset="0"/>
                          <a:cs typeface="Arial" panose="020B0604020202020204" pitchFamily="34" charset="0"/>
                        </a:rPr>
                        <a:t>+</a:t>
                      </a:r>
                    </a:p>
                  </a:txBody>
                  <a:tcPr marL="68580" marR="68580" marT="34290" marB="34290"/>
                </a:tc>
                <a:tc>
                  <a:txBody>
                    <a:bodyPr/>
                    <a:lstStyle/>
                    <a:p>
                      <a:pPr algn="ctr"/>
                      <a:r>
                        <a:rPr lang="en-US" sz="900" b="1" dirty="0">
                          <a:latin typeface="Arial" panose="020B0604020202020204" pitchFamily="34" charset="0"/>
                          <a:cs typeface="Arial" panose="020B0604020202020204" pitchFamily="34" charset="0"/>
                        </a:rPr>
                        <a:t>**</a:t>
                      </a:r>
                    </a:p>
                  </a:txBody>
                  <a:tcPr marL="68580" marR="68580" marT="34290" marB="34290"/>
                </a:tc>
                <a:tc>
                  <a:txBody>
                    <a:bodyPr/>
                    <a:lstStyle/>
                    <a:p>
                      <a:pPr algn="ctr"/>
                      <a:r>
                        <a:rPr lang="en-US" sz="900" b="1" dirty="0">
                          <a:solidFill>
                            <a:srgbClr val="008D00"/>
                          </a:solidFill>
                          <a:latin typeface="Arial" panose="020B0604020202020204" pitchFamily="34" charset="0"/>
                          <a:cs typeface="Arial" panose="020B0604020202020204" pitchFamily="34" charset="0"/>
                        </a:rPr>
                        <a:t>****</a:t>
                      </a:r>
                    </a:p>
                  </a:txBody>
                  <a:tcPr marL="68580" marR="68580" marT="34290" marB="34290"/>
                </a:tc>
                <a:extLst>
                  <a:ext uri="{0D108BD9-81ED-4DB2-BD59-A6C34878D82A}">
                    <a16:rowId xmlns:a16="http://schemas.microsoft.com/office/drawing/2014/main" val="10004"/>
                  </a:ext>
                </a:extLst>
              </a:tr>
              <a:tr h="22045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a:latin typeface="Arial" panose="020B0604020202020204" pitchFamily="34" charset="0"/>
                          <a:cs typeface="Arial" panose="020B0604020202020204" pitchFamily="34" charset="0"/>
                        </a:rPr>
                        <a:t>N(1875)3/2</a:t>
                      </a:r>
                      <a:r>
                        <a:rPr lang="en-US" sz="900" b="1" baseline="30000" dirty="0">
                          <a:latin typeface="Arial" panose="020B0604020202020204" pitchFamily="34" charset="0"/>
                          <a:cs typeface="Arial" panose="020B0604020202020204" pitchFamily="34" charset="0"/>
                        </a:rPr>
                        <a:t>-</a:t>
                      </a:r>
                    </a:p>
                  </a:txBody>
                  <a:tcPr marL="68580" marR="68580" marT="34290" marB="34290"/>
                </a:tc>
                <a:tc>
                  <a:txBody>
                    <a:bodyPr/>
                    <a:lstStyle/>
                    <a:p>
                      <a:pPr algn="ctr"/>
                      <a:endParaRPr lang="en-US" sz="900" b="1"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900" b="1" dirty="0">
                          <a:solidFill>
                            <a:srgbClr val="008D00"/>
                          </a:solidFill>
                          <a:latin typeface="Arial" panose="020B0604020202020204" pitchFamily="34" charset="0"/>
                          <a:cs typeface="Arial" panose="020B0604020202020204" pitchFamily="34" charset="0"/>
                        </a:rPr>
                        <a:t>***</a:t>
                      </a:r>
                    </a:p>
                  </a:txBody>
                  <a:tcPr marL="68580" marR="68580" marT="34290" marB="34290"/>
                </a:tc>
                <a:extLst>
                  <a:ext uri="{0D108BD9-81ED-4DB2-BD59-A6C34878D82A}">
                    <a16:rowId xmlns:a16="http://schemas.microsoft.com/office/drawing/2014/main" val="10005"/>
                  </a:ext>
                </a:extLst>
              </a:tr>
              <a:tr h="22045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baseline="0" dirty="0">
                          <a:latin typeface="Arial" panose="020B0604020202020204" pitchFamily="34" charset="0"/>
                          <a:cs typeface="Arial" panose="020B0604020202020204" pitchFamily="34" charset="0"/>
                        </a:rPr>
                        <a:t>N(2100)1/2</a:t>
                      </a:r>
                      <a:r>
                        <a:rPr lang="en-US" sz="900" b="1" baseline="30000" dirty="0">
                          <a:latin typeface="Arial" panose="020B0604020202020204" pitchFamily="34" charset="0"/>
                          <a:cs typeface="Arial" panose="020B0604020202020204" pitchFamily="34" charset="0"/>
                        </a:rPr>
                        <a:t>+</a:t>
                      </a:r>
                    </a:p>
                  </a:txBody>
                  <a:tcPr marL="68580" marR="68580" marT="34290" marB="34290"/>
                </a:tc>
                <a:tc>
                  <a:txBody>
                    <a:bodyPr/>
                    <a:lstStyle/>
                    <a:p>
                      <a:pPr algn="ctr"/>
                      <a:r>
                        <a:rPr lang="en-US" sz="900" b="1" dirty="0">
                          <a:latin typeface="Arial" panose="020B0604020202020204" pitchFamily="34" charset="0"/>
                          <a:cs typeface="Arial" panose="020B0604020202020204" pitchFamily="34" charset="0"/>
                        </a:rPr>
                        <a:t>*</a:t>
                      </a:r>
                    </a:p>
                  </a:txBody>
                  <a:tcPr marL="68580" marR="68580" marT="34290" marB="34290"/>
                </a:tc>
                <a:tc>
                  <a:txBody>
                    <a:bodyPr/>
                    <a:lstStyle/>
                    <a:p>
                      <a:pPr algn="ctr"/>
                      <a:r>
                        <a:rPr lang="en-US" sz="900" b="1" dirty="0">
                          <a:solidFill>
                            <a:srgbClr val="008D00"/>
                          </a:solidFill>
                          <a:latin typeface="Arial" panose="020B0604020202020204" pitchFamily="34" charset="0"/>
                          <a:cs typeface="Arial" panose="020B0604020202020204" pitchFamily="34" charset="0"/>
                        </a:rPr>
                        <a:t>***</a:t>
                      </a:r>
                    </a:p>
                  </a:txBody>
                  <a:tcPr marL="68580" marR="68580" marT="34290" marB="34290"/>
                </a:tc>
                <a:extLst>
                  <a:ext uri="{0D108BD9-81ED-4DB2-BD59-A6C34878D82A}">
                    <a16:rowId xmlns:a16="http://schemas.microsoft.com/office/drawing/2014/main" val="2825131784"/>
                  </a:ext>
                </a:extLst>
              </a:tr>
              <a:tr h="22045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a:latin typeface="Arial" panose="020B0604020202020204" pitchFamily="34" charset="0"/>
                          <a:cs typeface="Arial" panose="020B0604020202020204" pitchFamily="34" charset="0"/>
                        </a:rPr>
                        <a:t>N(2120)3/2</a:t>
                      </a:r>
                      <a:r>
                        <a:rPr lang="en-US" sz="900" b="1" baseline="30000" dirty="0">
                          <a:latin typeface="Arial" panose="020B0604020202020204" pitchFamily="34" charset="0"/>
                          <a:cs typeface="Arial" panose="020B0604020202020204" pitchFamily="34" charset="0"/>
                        </a:rPr>
                        <a:t>-</a:t>
                      </a:r>
                    </a:p>
                  </a:txBody>
                  <a:tcPr marL="68580" marR="68580" marT="34290" marB="34290"/>
                </a:tc>
                <a:tc>
                  <a:txBody>
                    <a:bodyPr/>
                    <a:lstStyle/>
                    <a:p>
                      <a:pPr algn="ctr"/>
                      <a:endParaRPr lang="en-US" sz="900" b="1"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900" b="1" dirty="0">
                          <a:solidFill>
                            <a:srgbClr val="008D00"/>
                          </a:solidFill>
                          <a:latin typeface="Arial" panose="020B0604020202020204" pitchFamily="34" charset="0"/>
                          <a:cs typeface="Arial" panose="020B0604020202020204" pitchFamily="34" charset="0"/>
                        </a:rPr>
                        <a:t>***</a:t>
                      </a:r>
                    </a:p>
                  </a:txBody>
                  <a:tcPr marL="68580" marR="68580" marT="34290" marB="34290"/>
                </a:tc>
                <a:extLst>
                  <a:ext uri="{0D108BD9-81ED-4DB2-BD59-A6C34878D82A}">
                    <a16:rowId xmlns:a16="http://schemas.microsoft.com/office/drawing/2014/main" val="10006"/>
                  </a:ext>
                </a:extLst>
              </a:tr>
              <a:tr h="22045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a:latin typeface="Arial" panose="020B0604020202020204" pitchFamily="34" charset="0"/>
                          <a:cs typeface="Arial" panose="020B0604020202020204" pitchFamily="34" charset="0"/>
                        </a:rPr>
                        <a:t>N(2000)5/2</a:t>
                      </a:r>
                      <a:r>
                        <a:rPr lang="en-US" sz="900" b="1" baseline="30000" dirty="0">
                          <a:latin typeface="Arial" panose="020B0604020202020204" pitchFamily="34" charset="0"/>
                          <a:cs typeface="Arial" panose="020B0604020202020204" pitchFamily="34" charset="0"/>
                        </a:rPr>
                        <a:t>+</a:t>
                      </a:r>
                    </a:p>
                  </a:txBody>
                  <a:tcPr marL="68580" marR="68580" marT="34290" marB="34290"/>
                </a:tc>
                <a:tc>
                  <a:txBody>
                    <a:bodyPr/>
                    <a:lstStyle/>
                    <a:p>
                      <a:pPr algn="ctr"/>
                      <a:r>
                        <a:rPr lang="en-US" sz="900" b="1" dirty="0">
                          <a:latin typeface="Arial" panose="020B0604020202020204" pitchFamily="34" charset="0"/>
                          <a:cs typeface="Arial" panose="020B0604020202020204" pitchFamily="34" charset="0"/>
                        </a:rPr>
                        <a:t>*</a:t>
                      </a:r>
                    </a:p>
                  </a:txBody>
                  <a:tcPr marL="68580" marR="68580" marT="34290" marB="34290"/>
                </a:tc>
                <a:tc>
                  <a:txBody>
                    <a:bodyPr/>
                    <a:lstStyle/>
                    <a:p>
                      <a:pPr algn="ctr"/>
                      <a:r>
                        <a:rPr lang="en-US" sz="900" b="1" dirty="0">
                          <a:solidFill>
                            <a:srgbClr val="008D00"/>
                          </a:solidFill>
                          <a:latin typeface="Arial" panose="020B0604020202020204" pitchFamily="34" charset="0"/>
                          <a:cs typeface="Arial" panose="020B0604020202020204" pitchFamily="34" charset="0"/>
                        </a:rPr>
                        <a:t>**</a:t>
                      </a:r>
                    </a:p>
                  </a:txBody>
                  <a:tcPr marL="68580" marR="68580" marT="34290" marB="34290"/>
                </a:tc>
                <a:extLst>
                  <a:ext uri="{0D108BD9-81ED-4DB2-BD59-A6C34878D82A}">
                    <a16:rowId xmlns:a16="http://schemas.microsoft.com/office/drawing/2014/main" val="10007"/>
                  </a:ext>
                </a:extLst>
              </a:tr>
              <a:tr h="22045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a:latin typeface="Arial" panose="020B0604020202020204" pitchFamily="34" charset="0"/>
                          <a:cs typeface="Arial" panose="020B0604020202020204" pitchFamily="34" charset="0"/>
                        </a:rPr>
                        <a:t>N(2060)5/2</a:t>
                      </a:r>
                      <a:r>
                        <a:rPr lang="en-US" sz="900" b="1" baseline="30000" dirty="0">
                          <a:latin typeface="Arial" panose="020B0604020202020204" pitchFamily="34" charset="0"/>
                          <a:cs typeface="Arial" panose="020B0604020202020204" pitchFamily="34" charset="0"/>
                        </a:rPr>
                        <a:t>-</a:t>
                      </a:r>
                    </a:p>
                  </a:txBody>
                  <a:tcPr marL="68580" marR="68580" marT="34290" marB="34290"/>
                </a:tc>
                <a:tc>
                  <a:txBody>
                    <a:bodyPr/>
                    <a:lstStyle/>
                    <a:p>
                      <a:pPr algn="ctr"/>
                      <a:endParaRPr lang="en-US" sz="900" b="1"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900" b="1" dirty="0">
                          <a:solidFill>
                            <a:srgbClr val="008D00"/>
                          </a:solidFill>
                          <a:latin typeface="Arial" panose="020B0604020202020204" pitchFamily="34" charset="0"/>
                          <a:cs typeface="Arial" panose="020B0604020202020204" pitchFamily="34" charset="0"/>
                        </a:rPr>
                        <a:t>***</a:t>
                      </a:r>
                    </a:p>
                  </a:txBody>
                  <a:tcPr marL="68580" marR="68580" marT="34290" marB="34290"/>
                </a:tc>
                <a:extLst>
                  <a:ext uri="{0D108BD9-81ED-4DB2-BD59-A6C34878D82A}">
                    <a16:rowId xmlns:a16="http://schemas.microsoft.com/office/drawing/2014/main" val="10008"/>
                  </a:ext>
                </a:extLst>
              </a:tr>
              <a:tr h="25311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b="1" baseline="0" dirty="0">
                          <a:latin typeface="Symbol" panose="05050102010706020507" pitchFamily="18" charset="2"/>
                          <a:cs typeface="Arial" panose="020B0604020202020204" pitchFamily="34" charset="0"/>
                        </a:rPr>
                        <a:t>D</a:t>
                      </a:r>
                      <a:r>
                        <a:rPr lang="en-US" sz="900" b="1" baseline="0" dirty="0">
                          <a:latin typeface="Arial" panose="020B0604020202020204" pitchFamily="34" charset="0"/>
                          <a:cs typeface="Arial" panose="020B0604020202020204" pitchFamily="34" charset="0"/>
                        </a:rPr>
                        <a:t>(1600)3/2</a:t>
                      </a:r>
                      <a:r>
                        <a:rPr lang="en-US" sz="900" b="1" baseline="30000" dirty="0">
                          <a:latin typeface="Arial" panose="020B0604020202020204" pitchFamily="34" charset="0"/>
                          <a:cs typeface="Arial" panose="020B0604020202020204" pitchFamily="34" charset="0"/>
                        </a:rPr>
                        <a:t>+</a:t>
                      </a:r>
                    </a:p>
                  </a:txBody>
                  <a:tcPr marL="68580" marR="68580" marT="34290" marB="34290"/>
                </a:tc>
                <a:tc>
                  <a:txBody>
                    <a:bodyPr/>
                    <a:lstStyle/>
                    <a:p>
                      <a:pPr algn="ctr"/>
                      <a:r>
                        <a:rPr lang="en-US" sz="900" b="1" dirty="0">
                          <a:latin typeface="Arial" panose="020B0604020202020204" pitchFamily="34" charset="0"/>
                          <a:cs typeface="Arial" panose="020B0604020202020204" pitchFamily="34" charset="0"/>
                        </a:rPr>
                        <a:t>***</a:t>
                      </a:r>
                    </a:p>
                  </a:txBody>
                  <a:tcPr marL="68580" marR="68580" marT="34290" marB="34290"/>
                </a:tc>
                <a:tc>
                  <a:txBody>
                    <a:bodyPr/>
                    <a:lstStyle/>
                    <a:p>
                      <a:pPr algn="ctr"/>
                      <a:r>
                        <a:rPr lang="en-US" sz="900" b="1" dirty="0">
                          <a:solidFill>
                            <a:srgbClr val="008D00"/>
                          </a:solidFill>
                          <a:latin typeface="Arial" panose="020B0604020202020204" pitchFamily="34" charset="0"/>
                          <a:cs typeface="Arial" panose="020B0604020202020204" pitchFamily="34" charset="0"/>
                        </a:rPr>
                        <a:t>****</a:t>
                      </a:r>
                    </a:p>
                  </a:txBody>
                  <a:tcPr marL="68580" marR="68580" marT="34290" marB="34290"/>
                </a:tc>
                <a:extLst>
                  <a:ext uri="{0D108BD9-81ED-4DB2-BD59-A6C34878D82A}">
                    <a16:rowId xmlns:a16="http://schemas.microsoft.com/office/drawing/2014/main" val="3144244445"/>
                  </a:ext>
                </a:extLst>
              </a:tr>
              <a:tr h="25311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b="1" baseline="0" dirty="0">
                          <a:latin typeface="Symbol" panose="05050102010706020507" pitchFamily="18" charset="2"/>
                          <a:cs typeface="Arial" panose="020B0604020202020204" pitchFamily="34" charset="0"/>
                        </a:rPr>
                        <a:t>D</a:t>
                      </a:r>
                      <a:r>
                        <a:rPr lang="en-US" sz="1100" b="1" baseline="0" dirty="0">
                          <a:latin typeface="Arial" panose="020B0604020202020204" pitchFamily="34" charset="0"/>
                          <a:cs typeface="Arial" panose="020B0604020202020204" pitchFamily="34" charset="0"/>
                        </a:rPr>
                        <a:t>(</a:t>
                      </a:r>
                      <a:r>
                        <a:rPr lang="en-US" sz="900" b="1" baseline="0" dirty="0">
                          <a:latin typeface="Arial" panose="020B0604020202020204" pitchFamily="34" charset="0"/>
                          <a:cs typeface="Arial" panose="020B0604020202020204" pitchFamily="34" charset="0"/>
                        </a:rPr>
                        <a:t>1900)1/2</a:t>
                      </a:r>
                      <a:r>
                        <a:rPr lang="en-US" sz="900" b="1" baseline="30000" dirty="0">
                          <a:latin typeface="Arial" panose="020B0604020202020204" pitchFamily="34" charset="0"/>
                          <a:cs typeface="Arial" panose="020B0604020202020204" pitchFamily="34" charset="0"/>
                        </a:rPr>
                        <a:t>-</a:t>
                      </a:r>
                    </a:p>
                  </a:txBody>
                  <a:tcPr marL="68580" marR="68580" marT="34290" marB="34290"/>
                </a:tc>
                <a:tc>
                  <a:txBody>
                    <a:bodyPr/>
                    <a:lstStyle/>
                    <a:p>
                      <a:pPr algn="ctr"/>
                      <a:r>
                        <a:rPr lang="en-US" sz="900" b="1" dirty="0">
                          <a:latin typeface="Arial" panose="020B0604020202020204" pitchFamily="34" charset="0"/>
                          <a:cs typeface="Arial" panose="020B0604020202020204" pitchFamily="34" charset="0"/>
                        </a:rPr>
                        <a:t>**</a:t>
                      </a:r>
                    </a:p>
                  </a:txBody>
                  <a:tcPr marL="68580" marR="68580" marT="34290" marB="34290"/>
                </a:tc>
                <a:tc>
                  <a:txBody>
                    <a:bodyPr/>
                    <a:lstStyle/>
                    <a:p>
                      <a:pPr algn="ctr"/>
                      <a:r>
                        <a:rPr lang="en-US" sz="900" b="1" dirty="0">
                          <a:solidFill>
                            <a:srgbClr val="008D00"/>
                          </a:solidFill>
                          <a:latin typeface="Arial" panose="020B0604020202020204" pitchFamily="34" charset="0"/>
                          <a:cs typeface="Arial" panose="020B0604020202020204" pitchFamily="34" charset="0"/>
                        </a:rPr>
                        <a:t>***</a:t>
                      </a:r>
                    </a:p>
                  </a:txBody>
                  <a:tcPr marL="68580" marR="68580" marT="34290" marB="34290"/>
                </a:tc>
                <a:extLst>
                  <a:ext uri="{0D108BD9-81ED-4DB2-BD59-A6C34878D82A}">
                    <a16:rowId xmlns:a16="http://schemas.microsoft.com/office/drawing/2014/main" val="3504810559"/>
                  </a:ext>
                </a:extLst>
              </a:tr>
              <a:tr h="22045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baseline="0" dirty="0">
                          <a:latin typeface="Arial" panose="020B0604020202020204" pitchFamily="34" charset="0"/>
                          <a:cs typeface="Arial" panose="020B0604020202020204" pitchFamily="34" charset="0"/>
                        </a:rPr>
                        <a:t>Δ(2200)7/2</a:t>
                      </a:r>
                      <a:r>
                        <a:rPr lang="en-US" sz="900" b="1" baseline="30000" dirty="0">
                          <a:latin typeface="Arial" panose="020B0604020202020204" pitchFamily="34" charset="0"/>
                          <a:cs typeface="Arial" panose="020B0604020202020204" pitchFamily="34" charset="0"/>
                        </a:rPr>
                        <a:t>-</a:t>
                      </a:r>
                    </a:p>
                  </a:txBody>
                  <a:tcPr marL="68580" marR="68580" marT="34290" marB="34290"/>
                </a:tc>
                <a:tc>
                  <a:txBody>
                    <a:bodyPr/>
                    <a:lstStyle/>
                    <a:p>
                      <a:pPr algn="ctr"/>
                      <a:r>
                        <a:rPr lang="en-US" sz="900" b="1" dirty="0">
                          <a:latin typeface="Arial" panose="020B0604020202020204" pitchFamily="34" charset="0"/>
                          <a:cs typeface="Arial" panose="020B0604020202020204" pitchFamily="34" charset="0"/>
                        </a:rPr>
                        <a:t>*</a:t>
                      </a:r>
                    </a:p>
                  </a:txBody>
                  <a:tcPr marL="68580" marR="68580" marT="34290" marB="34290"/>
                </a:tc>
                <a:tc>
                  <a:txBody>
                    <a:bodyPr/>
                    <a:lstStyle/>
                    <a:p>
                      <a:pPr algn="ctr"/>
                      <a:r>
                        <a:rPr lang="en-US" sz="900" b="1" dirty="0">
                          <a:solidFill>
                            <a:srgbClr val="008D00"/>
                          </a:solidFill>
                          <a:latin typeface="Arial" panose="020B0604020202020204" pitchFamily="34" charset="0"/>
                          <a:cs typeface="Arial" panose="020B0604020202020204" pitchFamily="34" charset="0"/>
                        </a:rPr>
                        <a:t>***</a:t>
                      </a:r>
                    </a:p>
                  </a:txBody>
                  <a:tcPr marL="68580" marR="68580" marT="34290" marB="34290"/>
                </a:tc>
                <a:extLst>
                  <a:ext uri="{0D108BD9-81ED-4DB2-BD59-A6C34878D82A}">
                    <a16:rowId xmlns:a16="http://schemas.microsoft.com/office/drawing/2014/main" val="10009"/>
                  </a:ext>
                </a:extLst>
              </a:tr>
            </a:tbl>
          </a:graphicData>
        </a:graphic>
      </p:graphicFrame>
      <p:sp>
        <p:nvSpPr>
          <p:cNvPr id="28" name="TextBox 27">
            <a:extLst>
              <a:ext uri="{FF2B5EF4-FFF2-40B4-BE49-F238E27FC236}">
                <a16:creationId xmlns:a16="http://schemas.microsoft.com/office/drawing/2014/main" id="{00A41BA4-6226-4A87-A5EB-729597AD76D2}"/>
              </a:ext>
            </a:extLst>
          </p:cNvPr>
          <p:cNvSpPr txBox="1"/>
          <p:nvPr/>
        </p:nvSpPr>
        <p:spPr>
          <a:xfrm>
            <a:off x="5390244" y="1349050"/>
            <a:ext cx="2848233" cy="461665"/>
          </a:xfrm>
          <a:prstGeom prst="rect">
            <a:avLst/>
          </a:prstGeom>
          <a:solidFill>
            <a:srgbClr val="00B050"/>
          </a:solidFill>
          <a:ln>
            <a:solidFill>
              <a:schemeClr val="bg1"/>
            </a:solidFill>
          </a:ln>
        </p:spPr>
        <p:txBody>
          <a:bodyPr wrap="square" rtlCol="0">
            <a:spAutoFit/>
          </a:bodyPr>
          <a:lstStyle/>
          <a:p>
            <a:pPr algn="ctr" defTabSz="342900" fontAlgn="auto">
              <a:spcBef>
                <a:spcPts val="0"/>
              </a:spcBef>
              <a:spcAft>
                <a:spcPts val="0"/>
              </a:spcAft>
              <a:defRPr/>
            </a:pPr>
            <a:r>
              <a:rPr lang="en-US" sz="1200" b="1" dirty="0">
                <a:solidFill>
                  <a:srgbClr val="FFFF00"/>
                </a:solidFill>
                <a:latin typeface="Arial" charset="0"/>
                <a:ea typeface="Arial" charset="0"/>
                <a:cs typeface="Arial" charset="0"/>
              </a:rPr>
              <a:t>Nucleon resonances listed</a:t>
            </a:r>
            <a:r>
              <a:rPr lang="en-US" sz="1200" dirty="0">
                <a:solidFill>
                  <a:srgbClr val="FFFFFF"/>
                </a:solidFill>
                <a:latin typeface="Arial" charset="0"/>
                <a:ea typeface="Arial" charset="0"/>
                <a:cs typeface="Arial" charset="0"/>
              </a:rPr>
              <a:t> in  Particle Data Group (PDG) tables</a:t>
            </a:r>
          </a:p>
        </p:txBody>
      </p:sp>
      <p:sp>
        <p:nvSpPr>
          <p:cNvPr id="3" name="Rectangle 2"/>
          <p:cNvSpPr/>
          <p:nvPr/>
        </p:nvSpPr>
        <p:spPr>
          <a:xfrm>
            <a:off x="5390244" y="2896189"/>
            <a:ext cx="2788920" cy="2194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dirty="0">
              <a:solidFill>
                <a:prstClr val="white"/>
              </a:solidFill>
              <a:latin typeface="Calibri" panose="020F0502020204030204"/>
            </a:endParaRPr>
          </a:p>
        </p:txBody>
      </p:sp>
      <p:sp>
        <p:nvSpPr>
          <p:cNvPr id="11" name="Rectangle 10"/>
          <p:cNvSpPr/>
          <p:nvPr/>
        </p:nvSpPr>
        <p:spPr>
          <a:xfrm>
            <a:off x="5390244" y="2694192"/>
            <a:ext cx="2788920" cy="192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dirty="0">
              <a:solidFill>
                <a:prstClr val="white"/>
              </a:solidFill>
              <a:latin typeface="Calibri" panose="020F0502020204030204"/>
            </a:endParaRPr>
          </a:p>
        </p:txBody>
      </p:sp>
      <p:sp>
        <p:nvSpPr>
          <p:cNvPr id="6" name="Footer Placeholder 3">
            <a:extLst>
              <a:ext uri="{FF2B5EF4-FFF2-40B4-BE49-F238E27FC236}">
                <a16:creationId xmlns:a16="http://schemas.microsoft.com/office/drawing/2014/main" id="{A4F4F8CC-06C3-E4EB-166A-A50A19EB0129}"/>
              </a:ext>
            </a:extLst>
          </p:cNvPr>
          <p:cNvSpPr>
            <a:spLocks noGrp="1"/>
          </p:cNvSpPr>
          <p:nvPr>
            <p:ph type="ftr" sz="quarter" idx="11"/>
          </p:nvPr>
        </p:nvSpPr>
        <p:spPr>
          <a:xfrm>
            <a:off x="0" y="6470650"/>
            <a:ext cx="6553200" cy="365125"/>
          </a:xfrm>
        </p:spPr>
        <p:txBody>
          <a:bodyPr/>
          <a:lstStyle/>
          <a:p>
            <a:pPr>
              <a:defRPr/>
            </a:pPr>
            <a:r>
              <a:rPr lang="en-US" dirty="0"/>
              <a:t>SQCD VI    |     (Nanjing University)   |    May 15, 2024      |    P.L. Cole</a:t>
            </a:r>
          </a:p>
        </p:txBody>
      </p:sp>
    </p:spTree>
    <p:extLst>
      <p:ext uri="{BB962C8B-B14F-4D97-AF65-F5344CB8AC3E}">
        <p14:creationId xmlns:p14="http://schemas.microsoft.com/office/powerpoint/2010/main" val="22760062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447" y="106902"/>
            <a:ext cx="8751945" cy="544670"/>
          </a:xfrm>
          <a:ln>
            <a:noFill/>
          </a:ln>
        </p:spPr>
        <p:txBody>
          <a:bodyPr lIns="91397" tIns="45698" rIns="91397" bIns="45698" anchor="ctr">
            <a:normAutofit/>
          </a:bodyPr>
          <a:lstStyle/>
          <a:p>
            <a:r>
              <a:rPr lang="en-US" sz="2400" baseline="30000" dirty="0">
                <a:solidFill>
                  <a:srgbClr val="800000"/>
                </a:solidFill>
              </a:rPr>
              <a:t> </a:t>
            </a:r>
            <a:r>
              <a:rPr lang="en-US" sz="2400" dirty="0">
                <a:solidFill>
                  <a:srgbClr val="000090"/>
                </a:solidFill>
              </a:rPr>
              <a:t>Newly Discovered N’(1720) 3/2</a:t>
            </a:r>
            <a:r>
              <a:rPr lang="en-US" sz="2400" baseline="30000" dirty="0">
                <a:solidFill>
                  <a:srgbClr val="000090"/>
                </a:solidFill>
              </a:rPr>
              <a:t>+</a:t>
            </a:r>
            <a:endParaRPr lang="en-US" sz="2400" dirty="0">
              <a:solidFill>
                <a:srgbClr val="000090"/>
              </a:solidFill>
            </a:endParaRPr>
          </a:p>
        </p:txBody>
      </p:sp>
      <p:cxnSp>
        <p:nvCxnSpPr>
          <p:cNvPr id="11" name="Straight Connector 31"/>
          <p:cNvCxnSpPr/>
          <p:nvPr/>
        </p:nvCxnSpPr>
        <p:spPr>
          <a:xfrm>
            <a:off x="0" y="719655"/>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6" name="Picture 6" descr="pippimp_integ065.png"/>
          <p:cNvPicPr>
            <a:picLocks noChangeAspect="1"/>
          </p:cNvPicPr>
          <p:nvPr/>
        </p:nvPicPr>
        <p:blipFill rotWithShape="1">
          <a:blip r:embed="rId3">
            <a:extLst>
              <a:ext uri="{28A0092B-C50C-407E-A947-70E740481C1C}">
                <a14:useLocalDpi xmlns:a14="http://schemas.microsoft.com/office/drawing/2010/main" val="0"/>
              </a:ext>
            </a:extLst>
          </a:blip>
          <a:srcRect r="3077"/>
          <a:stretch/>
        </p:blipFill>
        <p:spPr>
          <a:xfrm>
            <a:off x="4889100" y="1522656"/>
            <a:ext cx="3995452" cy="3744605"/>
          </a:xfrm>
          <a:prstGeom prst="rect">
            <a:avLst/>
          </a:prstGeom>
        </p:spPr>
      </p:pic>
      <p:sp>
        <p:nvSpPr>
          <p:cNvPr id="22" name="TextBox 16"/>
          <p:cNvSpPr txBox="1"/>
          <p:nvPr/>
        </p:nvSpPr>
        <p:spPr>
          <a:xfrm>
            <a:off x="6038529" y="2813281"/>
            <a:ext cx="1281092" cy="338538"/>
          </a:xfrm>
          <a:prstGeom prst="rect">
            <a:avLst/>
          </a:prstGeom>
          <a:solidFill>
            <a:srgbClr val="FFC000"/>
          </a:solidFill>
          <a:ln w="19050">
            <a:solidFill>
              <a:srgbClr val="000090"/>
            </a:solidFill>
          </a:ln>
        </p:spPr>
        <p:txBody>
          <a:bodyPr wrap="none" lIns="91426" tIns="45712" rIns="91426" bIns="45712" rtlCol="0">
            <a:spAutoFit/>
          </a:bodyPr>
          <a:lstStyle/>
          <a:p>
            <a:r>
              <a:rPr lang="en-US" sz="1600" b="1" dirty="0">
                <a:solidFill>
                  <a:srgbClr val="000090"/>
                </a:solidFill>
                <a:latin typeface="+mn-lt"/>
                <a:cs typeface="Arial"/>
              </a:rPr>
              <a:t>N’(1720)3/2</a:t>
            </a:r>
            <a:r>
              <a:rPr lang="en-US" sz="1600" b="1" baseline="30000" dirty="0">
                <a:solidFill>
                  <a:srgbClr val="000090"/>
                </a:solidFill>
                <a:latin typeface="+mn-lt"/>
                <a:cs typeface="Arial"/>
              </a:rPr>
              <a:t>+</a:t>
            </a:r>
            <a:endParaRPr lang="en-US" sz="1600" b="1" baseline="30000" dirty="0">
              <a:solidFill>
                <a:srgbClr val="000090"/>
              </a:solidFill>
              <a:latin typeface="+mn-lt"/>
            </a:endParaRPr>
          </a:p>
        </p:txBody>
      </p:sp>
      <p:cxnSp>
        <p:nvCxnSpPr>
          <p:cNvPr id="23" name="Straight Arrow Connector 20"/>
          <p:cNvCxnSpPr>
            <a:cxnSpLocks/>
          </p:cNvCxnSpPr>
          <p:nvPr/>
        </p:nvCxnSpPr>
        <p:spPr>
          <a:xfrm>
            <a:off x="7319621" y="3150211"/>
            <a:ext cx="498591" cy="802130"/>
          </a:xfrm>
          <a:prstGeom prst="straightConnector1">
            <a:avLst/>
          </a:prstGeom>
          <a:ln>
            <a:solidFill>
              <a:srgbClr val="02009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cxnSpLocks/>
            <a:stCxn id="31" idx="2"/>
          </p:cNvCxnSpPr>
          <p:nvPr/>
        </p:nvCxnSpPr>
        <p:spPr>
          <a:xfrm>
            <a:off x="6509365" y="3873560"/>
            <a:ext cx="1323152" cy="625378"/>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pic>
        <p:nvPicPr>
          <p:cNvPr id="18" name="Picture 8" descr="pippimp_integ00.png"/>
          <p:cNvPicPr>
            <a:picLocks noChangeAspect="1"/>
          </p:cNvPicPr>
          <p:nvPr/>
        </p:nvPicPr>
        <p:blipFill rotWithShape="1">
          <a:blip r:embed="rId4">
            <a:extLst>
              <a:ext uri="{28A0092B-C50C-407E-A947-70E740481C1C}">
                <a14:useLocalDpi xmlns:a14="http://schemas.microsoft.com/office/drawing/2010/main" val="0"/>
              </a:ext>
            </a:extLst>
          </a:blip>
          <a:srcRect l="1466" t="1723" r="1760" b="2024"/>
          <a:stretch/>
        </p:blipFill>
        <p:spPr>
          <a:xfrm>
            <a:off x="259447" y="1454573"/>
            <a:ext cx="4185714" cy="3800882"/>
          </a:xfrm>
          <a:prstGeom prst="rect">
            <a:avLst/>
          </a:prstGeom>
        </p:spPr>
      </p:pic>
      <p:sp>
        <p:nvSpPr>
          <p:cNvPr id="19" name="TextBox 10"/>
          <p:cNvSpPr txBox="1"/>
          <p:nvPr/>
        </p:nvSpPr>
        <p:spPr>
          <a:xfrm>
            <a:off x="1020486" y="2952414"/>
            <a:ext cx="1313152" cy="307760"/>
          </a:xfrm>
          <a:prstGeom prst="rect">
            <a:avLst/>
          </a:prstGeom>
          <a:noFill/>
          <a:ln w="19050">
            <a:solidFill>
              <a:schemeClr val="tx1"/>
            </a:solidFill>
          </a:ln>
        </p:spPr>
        <p:txBody>
          <a:bodyPr wrap="none" lIns="91426" tIns="45712" rIns="91426" bIns="45712" rtlCol="0">
            <a:spAutoFit/>
          </a:bodyPr>
          <a:lstStyle/>
          <a:p>
            <a:r>
              <a:rPr lang="en-US" sz="1400" dirty="0">
                <a:latin typeface="+mn-lt"/>
                <a:cs typeface="Arial"/>
              </a:rPr>
              <a:t>Resonant part</a:t>
            </a:r>
          </a:p>
        </p:txBody>
      </p:sp>
      <p:cxnSp>
        <p:nvCxnSpPr>
          <p:cNvPr id="20" name="Straight Arrow Connector 13"/>
          <p:cNvCxnSpPr/>
          <p:nvPr/>
        </p:nvCxnSpPr>
        <p:spPr>
          <a:xfrm>
            <a:off x="2352304" y="3224749"/>
            <a:ext cx="1453777" cy="90550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15"/>
          <p:cNvCxnSpPr>
            <a:cxnSpLocks/>
            <a:stCxn id="27" idx="3"/>
          </p:cNvCxnSpPr>
          <p:nvPr/>
        </p:nvCxnSpPr>
        <p:spPr>
          <a:xfrm>
            <a:off x="2715911" y="3804932"/>
            <a:ext cx="1090170" cy="62284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TextBox 11"/>
          <p:cNvSpPr txBox="1"/>
          <p:nvPr/>
        </p:nvSpPr>
        <p:spPr>
          <a:xfrm>
            <a:off x="1074206" y="3435608"/>
            <a:ext cx="1641705" cy="738648"/>
          </a:xfrm>
          <a:prstGeom prst="rect">
            <a:avLst/>
          </a:prstGeom>
          <a:noFill/>
          <a:ln w="19050">
            <a:solidFill>
              <a:schemeClr val="tx1"/>
            </a:solidFill>
          </a:ln>
        </p:spPr>
        <p:txBody>
          <a:bodyPr wrap="none" lIns="91426" tIns="45712" rIns="91426" bIns="45712" rtlCol="0">
            <a:spAutoFit/>
          </a:bodyPr>
          <a:lstStyle/>
          <a:p>
            <a:r>
              <a:rPr lang="en-US" sz="1400" dirty="0">
                <a:latin typeface="+mn-lt"/>
                <a:cs typeface="Arial"/>
              </a:rPr>
              <a:t>Resonant part w/o </a:t>
            </a:r>
          </a:p>
          <a:p>
            <a:r>
              <a:rPr lang="en-US" sz="1400" dirty="0">
                <a:latin typeface="+mn-lt"/>
                <a:cs typeface="Arial"/>
              </a:rPr>
              <a:t>N’(1720)3/2</a:t>
            </a:r>
            <a:r>
              <a:rPr lang="en-US" sz="1400" baseline="30000" dirty="0">
                <a:latin typeface="+mn-lt"/>
                <a:cs typeface="Arial"/>
              </a:rPr>
              <a:t>+</a:t>
            </a:r>
            <a:r>
              <a:rPr lang="en-US" sz="1400" dirty="0">
                <a:latin typeface="+mn-lt"/>
                <a:cs typeface="Arial"/>
              </a:rPr>
              <a:t>,</a:t>
            </a:r>
          </a:p>
          <a:p>
            <a:r>
              <a:rPr lang="en-US" sz="1400" dirty="0">
                <a:latin typeface="+mn-lt"/>
                <a:cs typeface="Arial"/>
              </a:rPr>
              <a:t> &amp; N(1720)3/2</a:t>
            </a:r>
            <a:r>
              <a:rPr lang="en-US" sz="1400" baseline="30000" dirty="0">
                <a:latin typeface="+mn-lt"/>
                <a:cs typeface="Arial"/>
              </a:rPr>
              <a:t>+</a:t>
            </a:r>
          </a:p>
        </p:txBody>
      </p:sp>
      <p:sp>
        <p:nvSpPr>
          <p:cNvPr id="28" name="CasellaDiTesto 27"/>
          <p:cNvSpPr txBox="1"/>
          <p:nvPr/>
        </p:nvSpPr>
        <p:spPr>
          <a:xfrm>
            <a:off x="1387812" y="935864"/>
            <a:ext cx="1907595" cy="299218"/>
          </a:xfrm>
          <a:prstGeom prst="rect">
            <a:avLst/>
          </a:prstGeom>
          <a:noFill/>
        </p:spPr>
        <p:txBody>
          <a:bodyPr wrap="none" lIns="82964" tIns="41482" rIns="82964" bIns="41482" rtlCol="0">
            <a:spAutoFit/>
          </a:bodyPr>
          <a:lstStyle/>
          <a:p>
            <a:pPr algn="ctr"/>
            <a:r>
              <a:rPr lang="it-IT" sz="1400" dirty="0">
                <a:solidFill>
                  <a:srgbClr val="800000"/>
                </a:solidFill>
                <a:latin typeface="Symbol" charset="2"/>
                <a:cs typeface="Symbol" charset="2"/>
              </a:rPr>
              <a:t>p</a:t>
            </a:r>
            <a:r>
              <a:rPr lang="it-IT" sz="1400" baseline="30000" dirty="0">
                <a:solidFill>
                  <a:srgbClr val="800000"/>
                </a:solidFill>
                <a:latin typeface="Symbol" charset="2"/>
                <a:cs typeface="Symbol" charset="2"/>
              </a:rPr>
              <a:t>+</a:t>
            </a:r>
            <a:r>
              <a:rPr lang="it-IT" sz="1400" dirty="0">
                <a:solidFill>
                  <a:srgbClr val="800000"/>
                </a:solidFill>
                <a:latin typeface="Symbol" charset="2"/>
                <a:cs typeface="Symbol" charset="2"/>
              </a:rPr>
              <a:t>p</a:t>
            </a:r>
            <a:r>
              <a:rPr lang="it-IT" sz="1400" baseline="30000" dirty="0">
                <a:solidFill>
                  <a:srgbClr val="800000"/>
                </a:solidFill>
                <a:latin typeface="Symbol" pitchFamily="2" charset="2"/>
                <a:cs typeface="Symbol" charset="2"/>
              </a:rPr>
              <a:t>-</a:t>
            </a:r>
            <a:r>
              <a:rPr lang="it-IT" sz="1400" dirty="0">
                <a:solidFill>
                  <a:srgbClr val="800000"/>
                </a:solidFill>
                <a:latin typeface="+mn-lt"/>
                <a:cs typeface="Symbol" charset="2"/>
              </a:rPr>
              <a:t>p photoproduction</a:t>
            </a:r>
          </a:p>
        </p:txBody>
      </p:sp>
      <p:sp>
        <p:nvSpPr>
          <p:cNvPr id="33" name="CasellaDiTesto 32"/>
          <p:cNvSpPr txBox="1"/>
          <p:nvPr/>
        </p:nvSpPr>
        <p:spPr>
          <a:xfrm>
            <a:off x="3057075" y="3106294"/>
            <a:ext cx="1268398" cy="320104"/>
          </a:xfrm>
          <a:prstGeom prst="rect">
            <a:avLst/>
          </a:prstGeom>
          <a:solidFill>
            <a:srgbClr val="FFC000"/>
          </a:solidFill>
          <a:ln w="25400">
            <a:solidFill>
              <a:schemeClr val="accent6"/>
            </a:solidFill>
          </a:ln>
        </p:spPr>
        <p:txBody>
          <a:bodyPr wrap="square" lIns="82964" tIns="41482" rIns="82964" bIns="41482" rtlCol="0">
            <a:spAutoFit/>
          </a:bodyPr>
          <a:lstStyle/>
          <a:p>
            <a:pPr algn="ctr"/>
            <a:r>
              <a:rPr lang="it-IT" sz="1500" b="1" dirty="0">
                <a:solidFill>
                  <a:srgbClr val="3465C8"/>
                </a:solidFill>
                <a:latin typeface="+mn-lt"/>
              </a:rPr>
              <a:t>N’(1720)3/2</a:t>
            </a:r>
            <a:r>
              <a:rPr lang="it-IT" sz="1500" b="1" baseline="30000" dirty="0">
                <a:solidFill>
                  <a:srgbClr val="3465C8"/>
                </a:solidFill>
                <a:latin typeface="+mn-lt"/>
              </a:rPr>
              <a:t>+</a:t>
            </a:r>
            <a:r>
              <a:rPr lang="it-IT" sz="1500" b="1" dirty="0">
                <a:solidFill>
                  <a:srgbClr val="3465C8"/>
                </a:solidFill>
                <a:latin typeface="+mn-lt"/>
              </a:rPr>
              <a:t> </a:t>
            </a:r>
          </a:p>
        </p:txBody>
      </p:sp>
      <p:sp>
        <p:nvSpPr>
          <p:cNvPr id="70" name="Rettangolo 69"/>
          <p:cNvSpPr/>
          <p:nvPr/>
        </p:nvSpPr>
        <p:spPr>
          <a:xfrm>
            <a:off x="6021094" y="935864"/>
            <a:ext cx="1997188" cy="299218"/>
          </a:xfrm>
          <a:prstGeom prst="rect">
            <a:avLst/>
          </a:prstGeom>
        </p:spPr>
        <p:txBody>
          <a:bodyPr wrap="none" lIns="82964" tIns="41482" rIns="82964" bIns="41482">
            <a:spAutoFit/>
          </a:bodyPr>
          <a:lstStyle/>
          <a:p>
            <a:pPr algn="ctr"/>
            <a:r>
              <a:rPr lang="it-IT" sz="1400" dirty="0">
                <a:solidFill>
                  <a:srgbClr val="800000"/>
                </a:solidFill>
                <a:latin typeface="Symbol" charset="2"/>
                <a:cs typeface="Symbol" charset="2"/>
              </a:rPr>
              <a:t>p</a:t>
            </a:r>
            <a:r>
              <a:rPr lang="it-IT" sz="1400" baseline="30000" dirty="0">
                <a:solidFill>
                  <a:srgbClr val="800000"/>
                </a:solidFill>
                <a:latin typeface="Symbol" charset="2"/>
                <a:cs typeface="Symbol" charset="2"/>
              </a:rPr>
              <a:t>+</a:t>
            </a:r>
            <a:r>
              <a:rPr lang="it-IT" sz="1400" dirty="0">
                <a:solidFill>
                  <a:srgbClr val="800000"/>
                </a:solidFill>
                <a:latin typeface="Symbol" charset="2"/>
                <a:cs typeface="Symbol" charset="2"/>
              </a:rPr>
              <a:t>p</a:t>
            </a:r>
            <a:r>
              <a:rPr lang="it-IT" sz="1400" baseline="30000" dirty="0">
                <a:solidFill>
                  <a:srgbClr val="800000"/>
                </a:solidFill>
                <a:latin typeface="Symbol" pitchFamily="2" charset="2"/>
                <a:cs typeface="Symbol" charset="2"/>
              </a:rPr>
              <a:t>-</a:t>
            </a:r>
            <a:r>
              <a:rPr lang="it-IT" sz="1400" dirty="0">
                <a:solidFill>
                  <a:srgbClr val="800000"/>
                </a:solidFill>
                <a:latin typeface="+mj-lt"/>
                <a:cs typeface="Symbol" charset="2"/>
              </a:rPr>
              <a:t>p</a:t>
            </a:r>
            <a:r>
              <a:rPr lang="it-IT" sz="1400" dirty="0">
                <a:solidFill>
                  <a:srgbClr val="800000"/>
                </a:solidFill>
                <a:cs typeface="Symbol" charset="2"/>
              </a:rPr>
              <a:t> </a:t>
            </a:r>
            <a:r>
              <a:rPr lang="it-IT" sz="1400" dirty="0">
                <a:solidFill>
                  <a:srgbClr val="800000"/>
                </a:solidFill>
                <a:latin typeface="+mn-lt"/>
                <a:cs typeface="Symbol" charset="2"/>
              </a:rPr>
              <a:t>electroproduction</a:t>
            </a:r>
          </a:p>
        </p:txBody>
      </p:sp>
      <p:sp>
        <p:nvSpPr>
          <p:cNvPr id="26" name="TextBox 17"/>
          <p:cNvSpPr txBox="1"/>
          <p:nvPr/>
        </p:nvSpPr>
        <p:spPr>
          <a:xfrm>
            <a:off x="2470099" y="1207963"/>
            <a:ext cx="4457483" cy="307760"/>
          </a:xfrm>
          <a:prstGeom prst="rect">
            <a:avLst/>
          </a:prstGeom>
          <a:noFill/>
        </p:spPr>
        <p:txBody>
          <a:bodyPr wrap="square" lIns="91426" tIns="45712" rIns="91426" bIns="45712" rtlCol="0">
            <a:spAutoFit/>
          </a:bodyPr>
          <a:lstStyle/>
          <a:p>
            <a:pPr algn="ctr"/>
            <a:r>
              <a:rPr lang="en-US" sz="1400" dirty="0">
                <a:solidFill>
                  <a:srgbClr val="079E49"/>
                </a:solidFill>
                <a:latin typeface="+mn-lt"/>
              </a:rPr>
              <a:t>V.I. Mokeev et al., Phys. Lett. B 805, 135457 (2020) </a:t>
            </a:r>
          </a:p>
        </p:txBody>
      </p:sp>
      <p:sp>
        <p:nvSpPr>
          <p:cNvPr id="75" name="Rettangolo 74"/>
          <p:cNvSpPr/>
          <p:nvPr/>
        </p:nvSpPr>
        <p:spPr>
          <a:xfrm>
            <a:off x="259447" y="5574341"/>
            <a:ext cx="8625105" cy="637772"/>
          </a:xfrm>
          <a:prstGeom prst="rect">
            <a:avLst/>
          </a:prstGeom>
        </p:spPr>
        <p:txBody>
          <a:bodyPr wrap="square" lIns="82964" tIns="41482" rIns="82964" bIns="41482">
            <a:spAutoFit/>
          </a:bodyPr>
          <a:lstStyle/>
          <a:p>
            <a:pPr marL="51852" algn="ctr">
              <a:buClr>
                <a:srgbClr val="800000"/>
              </a:buClr>
              <a:buSzPct val="80000"/>
            </a:pPr>
            <a:r>
              <a:rPr lang="en-US" sz="1800" dirty="0">
                <a:solidFill>
                  <a:srgbClr val="000090"/>
                </a:solidFill>
                <a:latin typeface="Arial"/>
                <a:cs typeface="Arial"/>
              </a:rPr>
              <a:t>Evidence of a new N’(1720) 3/2</a:t>
            </a:r>
            <a:r>
              <a:rPr lang="en-US" sz="1800" baseline="30000" dirty="0">
                <a:solidFill>
                  <a:srgbClr val="000090"/>
                </a:solidFill>
                <a:latin typeface="Arial"/>
                <a:cs typeface="Arial"/>
              </a:rPr>
              <a:t>+</a:t>
            </a:r>
            <a:r>
              <a:rPr lang="en-US" sz="1800" dirty="0">
                <a:solidFill>
                  <a:srgbClr val="000090"/>
                </a:solidFill>
                <a:latin typeface="Arial"/>
                <a:cs typeface="Arial"/>
              </a:rPr>
              <a:t> resonance in the </a:t>
            </a:r>
            <a:endParaRPr lang="en-US" dirty="0">
              <a:solidFill>
                <a:srgbClr val="000090"/>
              </a:solidFill>
              <a:latin typeface="Arial"/>
              <a:cs typeface="Arial"/>
            </a:endParaRPr>
          </a:p>
          <a:p>
            <a:pPr marL="51852" algn="ctr">
              <a:buClr>
                <a:srgbClr val="800000"/>
              </a:buClr>
              <a:buSzPct val="80000"/>
            </a:pPr>
            <a:r>
              <a:rPr lang="en-US" sz="1800" dirty="0">
                <a:solidFill>
                  <a:srgbClr val="000090"/>
                </a:solidFill>
                <a:latin typeface="Arial"/>
                <a:cs typeface="Arial"/>
              </a:rPr>
              <a:t>photo- and electroproduction of the </a:t>
            </a:r>
            <a:r>
              <a:rPr lang="en-US" sz="1800" dirty="0">
                <a:solidFill>
                  <a:srgbClr val="000090"/>
                </a:solidFill>
                <a:latin typeface="Symbol" pitchFamily="2" charset="2"/>
                <a:cs typeface="Arial"/>
              </a:rPr>
              <a:t>π</a:t>
            </a:r>
            <a:r>
              <a:rPr lang="en-US" sz="1800" baseline="30000" dirty="0">
                <a:solidFill>
                  <a:srgbClr val="000090"/>
                </a:solidFill>
                <a:latin typeface="Arial"/>
                <a:cs typeface="Arial"/>
              </a:rPr>
              <a:t>+</a:t>
            </a:r>
            <a:r>
              <a:rPr lang="en-US" sz="1800" dirty="0">
                <a:solidFill>
                  <a:srgbClr val="000090"/>
                </a:solidFill>
                <a:latin typeface="Arial"/>
                <a:cs typeface="Arial"/>
              </a:rPr>
              <a:t>p channel</a:t>
            </a:r>
          </a:p>
        </p:txBody>
      </p:sp>
      <p:cxnSp>
        <p:nvCxnSpPr>
          <p:cNvPr id="29" name="Straight Arrow Connector 20"/>
          <p:cNvCxnSpPr>
            <a:cxnSpLocks/>
          </p:cNvCxnSpPr>
          <p:nvPr/>
        </p:nvCxnSpPr>
        <p:spPr>
          <a:xfrm>
            <a:off x="3659564" y="3435608"/>
            <a:ext cx="341657" cy="1355067"/>
          </a:xfrm>
          <a:prstGeom prst="straightConnector1">
            <a:avLst/>
          </a:prstGeom>
          <a:ln>
            <a:solidFill>
              <a:srgbClr val="020090"/>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cxnSpLocks/>
          </p:cNvCxnSpPr>
          <p:nvPr/>
        </p:nvCxnSpPr>
        <p:spPr>
          <a:xfrm>
            <a:off x="2520771" y="2858626"/>
            <a:ext cx="1163350" cy="1727797"/>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31" name="TextBox 22"/>
          <p:cNvSpPr txBox="1"/>
          <p:nvPr/>
        </p:nvSpPr>
        <p:spPr>
          <a:xfrm>
            <a:off x="5895268" y="3535022"/>
            <a:ext cx="1228193" cy="338538"/>
          </a:xfrm>
          <a:prstGeom prst="rect">
            <a:avLst/>
          </a:prstGeom>
          <a:solidFill>
            <a:srgbClr val="FFC000"/>
          </a:solidFill>
          <a:ln w="19050">
            <a:solidFill>
              <a:srgbClr val="FF6600"/>
            </a:solidFill>
          </a:ln>
        </p:spPr>
        <p:txBody>
          <a:bodyPr wrap="none" lIns="91426" tIns="45712" rIns="91426" bIns="45712" rtlCol="0">
            <a:spAutoFit/>
          </a:bodyPr>
          <a:lstStyle/>
          <a:p>
            <a:r>
              <a:rPr lang="en-US" sz="1600" b="1" dirty="0">
                <a:solidFill>
                  <a:srgbClr val="FF6600"/>
                </a:solidFill>
                <a:latin typeface="+mn-lt"/>
                <a:cs typeface="Arial"/>
              </a:rPr>
              <a:t>N(1720)3/2</a:t>
            </a:r>
            <a:r>
              <a:rPr lang="en-US" sz="1600" b="1" baseline="30000" dirty="0">
                <a:solidFill>
                  <a:srgbClr val="FF6600"/>
                </a:solidFill>
                <a:latin typeface="+mn-lt"/>
                <a:cs typeface="Arial"/>
              </a:rPr>
              <a:t>+</a:t>
            </a:r>
            <a:endParaRPr lang="en-US" sz="1600" b="1" baseline="30000" dirty="0">
              <a:solidFill>
                <a:srgbClr val="FF6600"/>
              </a:solidFill>
              <a:latin typeface="+mn-lt"/>
            </a:endParaRPr>
          </a:p>
        </p:txBody>
      </p:sp>
      <p:sp>
        <p:nvSpPr>
          <p:cNvPr id="24" name="TextBox 22"/>
          <p:cNvSpPr txBox="1"/>
          <p:nvPr/>
        </p:nvSpPr>
        <p:spPr>
          <a:xfrm>
            <a:off x="1453240" y="2550866"/>
            <a:ext cx="1099953" cy="307760"/>
          </a:xfrm>
          <a:prstGeom prst="rect">
            <a:avLst/>
          </a:prstGeom>
          <a:solidFill>
            <a:srgbClr val="FFC000"/>
          </a:solidFill>
          <a:ln w="19050">
            <a:solidFill>
              <a:srgbClr val="FF6600"/>
            </a:solidFill>
          </a:ln>
        </p:spPr>
        <p:txBody>
          <a:bodyPr wrap="none" lIns="91426" tIns="45712" rIns="91426" bIns="45712" rtlCol="0">
            <a:spAutoFit/>
          </a:bodyPr>
          <a:lstStyle/>
          <a:p>
            <a:r>
              <a:rPr lang="en-US" sz="1400" b="1" dirty="0">
                <a:solidFill>
                  <a:srgbClr val="FF6600"/>
                </a:solidFill>
                <a:latin typeface="+mn-lt"/>
                <a:cs typeface="Arial"/>
              </a:rPr>
              <a:t>N(1720)3/2</a:t>
            </a:r>
            <a:r>
              <a:rPr lang="en-US" sz="1400" b="1" baseline="30000" dirty="0">
                <a:solidFill>
                  <a:srgbClr val="FF6600"/>
                </a:solidFill>
                <a:latin typeface="+mn-lt"/>
                <a:cs typeface="Arial"/>
              </a:rPr>
              <a:t>+</a:t>
            </a:r>
            <a:endParaRPr lang="en-US" sz="1400" b="1" baseline="30000" dirty="0">
              <a:solidFill>
                <a:srgbClr val="FF6600"/>
              </a:solidFill>
              <a:latin typeface="+mn-lt"/>
            </a:endParaRPr>
          </a:p>
        </p:txBody>
      </p:sp>
      <p:sp>
        <p:nvSpPr>
          <p:cNvPr id="4" name="Footer Placeholder 3">
            <a:extLst>
              <a:ext uri="{FF2B5EF4-FFF2-40B4-BE49-F238E27FC236}">
                <a16:creationId xmlns:a16="http://schemas.microsoft.com/office/drawing/2014/main" id="{F2D040C8-CDC5-7864-21C6-3568A457F6C1}"/>
              </a:ext>
            </a:extLst>
          </p:cNvPr>
          <p:cNvSpPr>
            <a:spLocks noGrp="1"/>
          </p:cNvSpPr>
          <p:nvPr>
            <p:ph type="ftr" sz="quarter" idx="11"/>
          </p:nvPr>
        </p:nvSpPr>
        <p:spPr>
          <a:xfrm>
            <a:off x="0" y="6470650"/>
            <a:ext cx="6553200" cy="365125"/>
          </a:xfrm>
        </p:spPr>
        <p:txBody>
          <a:bodyPr/>
          <a:lstStyle/>
          <a:p>
            <a:pPr>
              <a:defRPr/>
            </a:pPr>
            <a:r>
              <a:rPr lang="en-US"/>
              <a:t>SQCD VI    |     (Nanjing University)   |    May 15, 2024      |    P.L. Cole</a:t>
            </a:r>
            <a:endParaRPr lang="en-US" dirty="0"/>
          </a:p>
        </p:txBody>
      </p:sp>
    </p:spTree>
    <p:extLst>
      <p:ext uri="{BB962C8B-B14F-4D97-AF65-F5344CB8AC3E}">
        <p14:creationId xmlns:p14="http://schemas.microsoft.com/office/powerpoint/2010/main" val="832976736"/>
      </p:ext>
    </p:extLst>
  </p:cSld>
  <p:clrMapOvr>
    <a:masterClrMapping/>
  </p:clrMapOvr>
  <mc:AlternateContent xmlns:mc="http://schemas.openxmlformats.org/markup-compatibility/2006" xmlns:p14="http://schemas.microsoft.com/office/powerpoint/2010/main">
    <mc:Choice Requires="p14">
      <p:transition spd="med" p14:dur="700" advTm="2468">
        <p:fade/>
      </p:transition>
    </mc:Choice>
    <mc:Fallback xmlns="">
      <p:transition xmlns:p14="http://schemas.microsoft.com/office/powerpoint/2010/main" spd="med" advTm="2468">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9E0DB-5790-6040-8675-199A8C1F9FCB}"/>
              </a:ext>
            </a:extLst>
          </p:cNvPr>
          <p:cNvSpPr>
            <a:spLocks noGrp="1"/>
          </p:cNvSpPr>
          <p:nvPr>
            <p:ph type="title"/>
          </p:nvPr>
        </p:nvSpPr>
        <p:spPr/>
        <p:txBody>
          <a:bodyPr/>
          <a:lstStyle/>
          <a:p>
            <a:endParaRPr lang="en-US" dirty="0"/>
          </a:p>
        </p:txBody>
      </p:sp>
      <p:pic>
        <p:nvPicPr>
          <p:cNvPr id="7" name="Content Placeholder 6" descr="A picture containing text, outdoor, green, electronics&#10;&#10;Description automatically generated">
            <a:extLst>
              <a:ext uri="{FF2B5EF4-FFF2-40B4-BE49-F238E27FC236}">
                <a16:creationId xmlns:a16="http://schemas.microsoft.com/office/drawing/2014/main" id="{0B73EB0D-5AC5-9E4B-9A04-DEAA47F1CBD3}"/>
              </a:ext>
            </a:extLst>
          </p:cNvPr>
          <p:cNvPicPr>
            <a:picLocks noGrp="1" noChangeAspect="1"/>
          </p:cNvPicPr>
          <p:nvPr>
            <p:ph idx="1"/>
          </p:nvPr>
        </p:nvPicPr>
        <p:blipFill>
          <a:blip r:embed="rId2"/>
          <a:stretch>
            <a:fillRect/>
          </a:stretch>
        </p:blipFill>
        <p:spPr>
          <a:xfrm>
            <a:off x="228599" y="1682834"/>
            <a:ext cx="3141619" cy="3919369"/>
          </a:xfrm>
        </p:spPr>
      </p:pic>
      <p:pic>
        <p:nvPicPr>
          <p:cNvPr id="15" name="Picture 14" descr="Table&#10;&#10;Description automatically generated">
            <a:extLst>
              <a:ext uri="{FF2B5EF4-FFF2-40B4-BE49-F238E27FC236}">
                <a16:creationId xmlns:a16="http://schemas.microsoft.com/office/drawing/2014/main" id="{9000F06A-3DF1-564E-AA73-4D982E7C6755}"/>
              </a:ext>
            </a:extLst>
          </p:cNvPr>
          <p:cNvPicPr>
            <a:picLocks noChangeAspect="1"/>
          </p:cNvPicPr>
          <p:nvPr/>
        </p:nvPicPr>
        <p:blipFill>
          <a:blip r:embed="rId3"/>
          <a:stretch>
            <a:fillRect/>
          </a:stretch>
        </p:blipFill>
        <p:spPr>
          <a:xfrm>
            <a:off x="0" y="856929"/>
            <a:ext cx="9144000" cy="5179497"/>
          </a:xfrm>
          <a:prstGeom prst="rect">
            <a:avLst/>
          </a:prstGeom>
        </p:spPr>
      </p:pic>
      <p:sp>
        <p:nvSpPr>
          <p:cNvPr id="16" name="Rounded Rectangle 15">
            <a:extLst>
              <a:ext uri="{FF2B5EF4-FFF2-40B4-BE49-F238E27FC236}">
                <a16:creationId xmlns:a16="http://schemas.microsoft.com/office/drawing/2014/main" id="{F805D6C1-7D02-3B49-85FA-9D70D1BB8432}"/>
              </a:ext>
            </a:extLst>
          </p:cNvPr>
          <p:cNvSpPr/>
          <p:nvPr/>
        </p:nvSpPr>
        <p:spPr>
          <a:xfrm>
            <a:off x="7294017" y="2147570"/>
            <a:ext cx="1171500" cy="2347326"/>
          </a:xfrm>
          <a:prstGeom prst="roundRect">
            <a:avLst/>
          </a:prstGeom>
          <a:solidFill>
            <a:srgbClr val="FFFC1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rgbClr val="FF0000"/>
                </a:solidFill>
              </a:rPr>
              <a:t>No </a:t>
            </a:r>
          </a:p>
          <a:p>
            <a:pPr algn="ctr"/>
            <a:r>
              <a:rPr lang="en-US" sz="2800" dirty="0">
                <a:solidFill>
                  <a:srgbClr val="FF0000"/>
                </a:solidFill>
              </a:rPr>
              <a:t>Data?</a:t>
            </a:r>
          </a:p>
        </p:txBody>
      </p:sp>
      <p:sp>
        <p:nvSpPr>
          <p:cNvPr id="17" name="Left Brace 16">
            <a:extLst>
              <a:ext uri="{FF2B5EF4-FFF2-40B4-BE49-F238E27FC236}">
                <a16:creationId xmlns:a16="http://schemas.microsoft.com/office/drawing/2014/main" id="{2D7AA33E-8230-5A45-896C-1947026124F7}"/>
              </a:ext>
            </a:extLst>
          </p:cNvPr>
          <p:cNvSpPr/>
          <p:nvPr/>
        </p:nvSpPr>
        <p:spPr>
          <a:xfrm rot="16200000">
            <a:off x="7400342" y="1184758"/>
            <a:ext cx="844550" cy="117150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Footer Placeholder 3">
            <a:extLst>
              <a:ext uri="{FF2B5EF4-FFF2-40B4-BE49-F238E27FC236}">
                <a16:creationId xmlns:a16="http://schemas.microsoft.com/office/drawing/2014/main" id="{8B829936-EE34-8621-5D52-E29E7C120C0D}"/>
              </a:ext>
            </a:extLst>
          </p:cNvPr>
          <p:cNvSpPr>
            <a:spLocks noGrp="1"/>
          </p:cNvSpPr>
          <p:nvPr>
            <p:ph type="ftr" sz="quarter" idx="11"/>
          </p:nvPr>
        </p:nvSpPr>
        <p:spPr>
          <a:xfrm>
            <a:off x="0" y="6470650"/>
            <a:ext cx="3962400" cy="365125"/>
          </a:xfrm>
        </p:spPr>
        <p:txBody>
          <a:bodyPr anchor="ctr">
            <a:normAutofit/>
          </a:bodyPr>
          <a:lstStyle/>
          <a:p>
            <a:pPr>
              <a:lnSpc>
                <a:spcPct val="90000"/>
              </a:lnSpc>
              <a:spcAft>
                <a:spcPts val="600"/>
              </a:spcAft>
              <a:defRPr/>
            </a:pPr>
            <a:r>
              <a:rPr lang="en-US" sz="900"/>
              <a:t>SQCD VI    |     (Nanjing University)   |    May 15, 2024      |    P.L. Cole</a:t>
            </a:r>
          </a:p>
        </p:txBody>
      </p:sp>
    </p:spTree>
    <p:extLst>
      <p:ext uri="{BB962C8B-B14F-4D97-AF65-F5344CB8AC3E}">
        <p14:creationId xmlns:p14="http://schemas.microsoft.com/office/powerpoint/2010/main" val="38960990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9E0DB-5790-6040-8675-199A8C1F9FCB}"/>
              </a:ext>
            </a:extLst>
          </p:cNvPr>
          <p:cNvSpPr>
            <a:spLocks noGrp="1"/>
          </p:cNvSpPr>
          <p:nvPr>
            <p:ph type="title"/>
          </p:nvPr>
        </p:nvSpPr>
        <p:spPr/>
        <p:txBody>
          <a:bodyPr/>
          <a:lstStyle/>
          <a:p>
            <a:r>
              <a:rPr lang="en-US" dirty="0"/>
              <a:t>Decay Modes</a:t>
            </a:r>
          </a:p>
        </p:txBody>
      </p:sp>
      <p:pic>
        <p:nvPicPr>
          <p:cNvPr id="7" name="Content Placeholder 6" descr="A picture containing text, outdoor, green, electronics&#10;&#10;Description automatically generated">
            <a:extLst>
              <a:ext uri="{FF2B5EF4-FFF2-40B4-BE49-F238E27FC236}">
                <a16:creationId xmlns:a16="http://schemas.microsoft.com/office/drawing/2014/main" id="{0B73EB0D-5AC5-9E4B-9A04-DEAA47F1CBD3}"/>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69091" y="1525037"/>
            <a:ext cx="1526145" cy="1903963"/>
          </a:xfrm>
        </p:spPr>
      </p:pic>
      <p:pic>
        <p:nvPicPr>
          <p:cNvPr id="17" name="Picture 16" descr="Table&#10;&#10;Description automatically generated">
            <a:extLst>
              <a:ext uri="{FF2B5EF4-FFF2-40B4-BE49-F238E27FC236}">
                <a16:creationId xmlns:a16="http://schemas.microsoft.com/office/drawing/2014/main" id="{0E0FB349-2AFA-7D40-A1C8-0966D1A584E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63593" y="2122378"/>
            <a:ext cx="7380407" cy="3514323"/>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BF3329B3-BE05-B34F-AB86-17247D697430}"/>
              </a:ext>
            </a:extLst>
          </p:cNvPr>
          <p:cNvPicPr>
            <a:picLocks noChangeAspect="1"/>
          </p:cNvPicPr>
          <p:nvPr/>
        </p:nvPicPr>
        <p:blipFill>
          <a:blip r:embed="rId4"/>
          <a:stretch>
            <a:fillRect/>
          </a:stretch>
        </p:blipFill>
        <p:spPr>
          <a:xfrm>
            <a:off x="0" y="134442"/>
            <a:ext cx="2413000" cy="736600"/>
          </a:xfrm>
          <a:prstGeom prst="rect">
            <a:avLst/>
          </a:prstGeom>
        </p:spPr>
      </p:pic>
      <p:cxnSp>
        <p:nvCxnSpPr>
          <p:cNvPr id="8" name="Straight Arrow Connector 7">
            <a:extLst>
              <a:ext uri="{FF2B5EF4-FFF2-40B4-BE49-F238E27FC236}">
                <a16:creationId xmlns:a16="http://schemas.microsoft.com/office/drawing/2014/main" id="{B6709063-73E5-2647-82F2-9F486C1874D8}"/>
              </a:ext>
            </a:extLst>
          </p:cNvPr>
          <p:cNvCxnSpPr>
            <a:cxnSpLocks/>
          </p:cNvCxnSpPr>
          <p:nvPr/>
        </p:nvCxnSpPr>
        <p:spPr>
          <a:xfrm>
            <a:off x="932163" y="4226858"/>
            <a:ext cx="76307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Footer Placeholder 3">
            <a:extLst>
              <a:ext uri="{FF2B5EF4-FFF2-40B4-BE49-F238E27FC236}">
                <a16:creationId xmlns:a16="http://schemas.microsoft.com/office/drawing/2014/main" id="{7248A786-A8C5-0386-31A1-7BE837FE96EF}"/>
              </a:ext>
            </a:extLst>
          </p:cNvPr>
          <p:cNvSpPr>
            <a:spLocks noGrp="1"/>
          </p:cNvSpPr>
          <p:nvPr>
            <p:ph type="ftr" sz="quarter" idx="11"/>
          </p:nvPr>
        </p:nvSpPr>
        <p:spPr>
          <a:xfrm>
            <a:off x="0" y="6538414"/>
            <a:ext cx="6375400" cy="365125"/>
          </a:xfrm>
        </p:spPr>
        <p:txBody>
          <a:bodyPr/>
          <a:lstStyle/>
          <a:p>
            <a:pPr>
              <a:defRPr/>
            </a:pPr>
            <a:r>
              <a:rPr lang="en-US" dirty="0"/>
              <a:t>SQCD VI    |     (Nanjing University)   |    May 15, 2024      |    P.L. Cole</a:t>
            </a:r>
          </a:p>
        </p:txBody>
      </p:sp>
    </p:spTree>
    <p:extLst>
      <p:ext uri="{BB962C8B-B14F-4D97-AF65-F5344CB8AC3E}">
        <p14:creationId xmlns:p14="http://schemas.microsoft.com/office/powerpoint/2010/main" val="22580082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9E0DB-5790-6040-8675-199A8C1F9FCB}"/>
              </a:ext>
            </a:extLst>
          </p:cNvPr>
          <p:cNvSpPr>
            <a:spLocks noGrp="1"/>
          </p:cNvSpPr>
          <p:nvPr>
            <p:ph type="title"/>
          </p:nvPr>
        </p:nvSpPr>
        <p:spPr/>
        <p:txBody>
          <a:bodyPr/>
          <a:lstStyle/>
          <a:p>
            <a:r>
              <a:rPr lang="en-US" dirty="0"/>
              <a:t>Decay Modes</a:t>
            </a:r>
          </a:p>
        </p:txBody>
      </p:sp>
      <p:pic>
        <p:nvPicPr>
          <p:cNvPr id="7" name="Content Placeholder 6" descr="A picture containing text, outdoor, green, electronics&#10;&#10;Description automatically generated">
            <a:extLst>
              <a:ext uri="{FF2B5EF4-FFF2-40B4-BE49-F238E27FC236}">
                <a16:creationId xmlns:a16="http://schemas.microsoft.com/office/drawing/2014/main" id="{0B73EB0D-5AC5-9E4B-9A04-DEAA47F1CBD3}"/>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69091" y="1525037"/>
            <a:ext cx="1526145" cy="1903963"/>
          </a:xfrm>
        </p:spPr>
      </p:pic>
      <p:pic>
        <p:nvPicPr>
          <p:cNvPr id="9" name="Picture 8" descr="Table&#10;&#10;Description automatically generated">
            <a:extLst>
              <a:ext uri="{FF2B5EF4-FFF2-40B4-BE49-F238E27FC236}">
                <a16:creationId xmlns:a16="http://schemas.microsoft.com/office/drawing/2014/main" id="{0E92026C-6115-7A4F-AF98-A0D174187D66}"/>
              </a:ext>
            </a:extLst>
          </p:cNvPr>
          <p:cNvPicPr>
            <a:picLocks noChangeAspect="1"/>
          </p:cNvPicPr>
          <p:nvPr/>
        </p:nvPicPr>
        <p:blipFill>
          <a:blip r:embed="rId3"/>
          <a:stretch>
            <a:fillRect/>
          </a:stretch>
        </p:blipFill>
        <p:spPr>
          <a:xfrm>
            <a:off x="1813536" y="1833770"/>
            <a:ext cx="7371104" cy="3565697"/>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0A007EA5-934A-D147-9211-C7960662D417}"/>
              </a:ext>
            </a:extLst>
          </p:cNvPr>
          <p:cNvPicPr>
            <a:picLocks noChangeAspect="1"/>
          </p:cNvPicPr>
          <p:nvPr/>
        </p:nvPicPr>
        <p:blipFill>
          <a:blip r:embed="rId4"/>
          <a:stretch>
            <a:fillRect/>
          </a:stretch>
        </p:blipFill>
        <p:spPr>
          <a:xfrm>
            <a:off x="0" y="142979"/>
            <a:ext cx="2400300" cy="787400"/>
          </a:xfrm>
          <a:prstGeom prst="rect">
            <a:avLst/>
          </a:prstGeom>
        </p:spPr>
      </p:pic>
      <p:cxnSp>
        <p:nvCxnSpPr>
          <p:cNvPr id="8" name="Straight Arrow Connector 7">
            <a:extLst>
              <a:ext uri="{FF2B5EF4-FFF2-40B4-BE49-F238E27FC236}">
                <a16:creationId xmlns:a16="http://schemas.microsoft.com/office/drawing/2014/main" id="{04CCBE2D-D736-BC44-91FA-E18BDE48C182}"/>
              </a:ext>
            </a:extLst>
          </p:cNvPr>
          <p:cNvCxnSpPr>
            <a:cxnSpLocks/>
          </p:cNvCxnSpPr>
          <p:nvPr/>
        </p:nvCxnSpPr>
        <p:spPr>
          <a:xfrm>
            <a:off x="932163" y="4023658"/>
            <a:ext cx="76307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Footer Placeholder 3">
            <a:extLst>
              <a:ext uri="{FF2B5EF4-FFF2-40B4-BE49-F238E27FC236}">
                <a16:creationId xmlns:a16="http://schemas.microsoft.com/office/drawing/2014/main" id="{4684EBE9-EF34-7C0F-F759-50C3202BDB7C}"/>
              </a:ext>
            </a:extLst>
          </p:cNvPr>
          <p:cNvSpPr>
            <a:spLocks noGrp="1"/>
          </p:cNvSpPr>
          <p:nvPr>
            <p:ph type="ftr" sz="quarter" idx="11"/>
          </p:nvPr>
        </p:nvSpPr>
        <p:spPr>
          <a:xfrm>
            <a:off x="0" y="6470650"/>
            <a:ext cx="3962400" cy="365125"/>
          </a:xfrm>
        </p:spPr>
        <p:txBody>
          <a:bodyPr anchor="ctr">
            <a:normAutofit/>
          </a:bodyPr>
          <a:lstStyle/>
          <a:p>
            <a:pPr>
              <a:lnSpc>
                <a:spcPct val="90000"/>
              </a:lnSpc>
              <a:spcAft>
                <a:spcPts val="600"/>
              </a:spcAft>
              <a:defRPr/>
            </a:pPr>
            <a:r>
              <a:rPr lang="en-US" sz="900"/>
              <a:t>SQCD VI    |     (Nanjing University)   |    May 15, 2024      |    P.L. Cole</a:t>
            </a:r>
          </a:p>
        </p:txBody>
      </p:sp>
    </p:spTree>
    <p:extLst>
      <p:ext uri="{BB962C8B-B14F-4D97-AF65-F5344CB8AC3E}">
        <p14:creationId xmlns:p14="http://schemas.microsoft.com/office/powerpoint/2010/main" val="3494640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9E0DB-5790-6040-8675-199A8C1F9FCB}"/>
              </a:ext>
            </a:extLst>
          </p:cNvPr>
          <p:cNvSpPr>
            <a:spLocks noGrp="1"/>
          </p:cNvSpPr>
          <p:nvPr>
            <p:ph type="title"/>
          </p:nvPr>
        </p:nvSpPr>
        <p:spPr/>
        <p:txBody>
          <a:bodyPr/>
          <a:lstStyle/>
          <a:p>
            <a:r>
              <a:rPr lang="en-US" dirty="0"/>
              <a:t>Decay Modes</a:t>
            </a:r>
          </a:p>
        </p:txBody>
      </p:sp>
      <p:pic>
        <p:nvPicPr>
          <p:cNvPr id="7" name="Content Placeholder 6" descr="A picture containing text, outdoor, green, electronics&#10;&#10;Description automatically generated">
            <a:extLst>
              <a:ext uri="{FF2B5EF4-FFF2-40B4-BE49-F238E27FC236}">
                <a16:creationId xmlns:a16="http://schemas.microsoft.com/office/drawing/2014/main" id="{0B73EB0D-5AC5-9E4B-9A04-DEAA47F1CBD3}"/>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69091" y="1525037"/>
            <a:ext cx="1526145" cy="1903963"/>
          </a:xfrm>
        </p:spPr>
      </p:pic>
      <p:pic>
        <p:nvPicPr>
          <p:cNvPr id="13" name="Picture 12" descr="Table&#10;&#10;Description automatically generated">
            <a:extLst>
              <a:ext uri="{FF2B5EF4-FFF2-40B4-BE49-F238E27FC236}">
                <a16:creationId xmlns:a16="http://schemas.microsoft.com/office/drawing/2014/main" id="{01BCD77C-D06A-5147-8C52-7B713311FF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4348"/>
          <a:stretch/>
        </p:blipFill>
        <p:spPr>
          <a:xfrm>
            <a:off x="1758769" y="1152470"/>
            <a:ext cx="7175500" cy="5308600"/>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8148D6AB-15A5-CC46-8F80-C24528EDCBF2}"/>
              </a:ext>
            </a:extLst>
          </p:cNvPr>
          <p:cNvPicPr>
            <a:picLocks noChangeAspect="1"/>
          </p:cNvPicPr>
          <p:nvPr/>
        </p:nvPicPr>
        <p:blipFill>
          <a:blip r:embed="rId4"/>
          <a:stretch>
            <a:fillRect/>
          </a:stretch>
        </p:blipFill>
        <p:spPr>
          <a:xfrm>
            <a:off x="0" y="208729"/>
            <a:ext cx="2362200" cy="774700"/>
          </a:xfrm>
          <a:prstGeom prst="rect">
            <a:avLst/>
          </a:prstGeom>
        </p:spPr>
      </p:pic>
      <p:cxnSp>
        <p:nvCxnSpPr>
          <p:cNvPr id="8" name="Straight Arrow Connector 7">
            <a:extLst>
              <a:ext uri="{FF2B5EF4-FFF2-40B4-BE49-F238E27FC236}">
                <a16:creationId xmlns:a16="http://schemas.microsoft.com/office/drawing/2014/main" id="{3DB35586-1726-204F-8CAD-A22CF8107756}"/>
              </a:ext>
            </a:extLst>
          </p:cNvPr>
          <p:cNvCxnSpPr>
            <a:cxnSpLocks/>
          </p:cNvCxnSpPr>
          <p:nvPr/>
        </p:nvCxnSpPr>
        <p:spPr>
          <a:xfrm>
            <a:off x="932163" y="3759498"/>
            <a:ext cx="76307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Footer Placeholder 3">
            <a:extLst>
              <a:ext uri="{FF2B5EF4-FFF2-40B4-BE49-F238E27FC236}">
                <a16:creationId xmlns:a16="http://schemas.microsoft.com/office/drawing/2014/main" id="{1A915CD8-FDA5-988D-15B7-5F9D03D81397}"/>
              </a:ext>
            </a:extLst>
          </p:cNvPr>
          <p:cNvSpPr>
            <a:spLocks noGrp="1"/>
          </p:cNvSpPr>
          <p:nvPr>
            <p:ph type="ftr" sz="quarter" idx="11"/>
          </p:nvPr>
        </p:nvSpPr>
        <p:spPr>
          <a:xfrm>
            <a:off x="0" y="6470650"/>
            <a:ext cx="3962400" cy="365125"/>
          </a:xfrm>
        </p:spPr>
        <p:txBody>
          <a:bodyPr anchor="ctr">
            <a:normAutofit/>
          </a:bodyPr>
          <a:lstStyle/>
          <a:p>
            <a:pPr>
              <a:lnSpc>
                <a:spcPct val="90000"/>
              </a:lnSpc>
              <a:spcAft>
                <a:spcPts val="600"/>
              </a:spcAft>
              <a:defRPr/>
            </a:pPr>
            <a:r>
              <a:rPr lang="en-US" sz="900"/>
              <a:t>SQCD VI    |     (Nanjing University)   |    May 15, 2024      |    P.L. Cole</a:t>
            </a:r>
          </a:p>
        </p:txBody>
      </p:sp>
    </p:spTree>
    <p:extLst>
      <p:ext uri="{BB962C8B-B14F-4D97-AF65-F5344CB8AC3E}">
        <p14:creationId xmlns:p14="http://schemas.microsoft.com/office/powerpoint/2010/main" val="42272443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9C327-768E-CDD0-4394-B77467C3044C}"/>
              </a:ext>
            </a:extLst>
          </p:cNvPr>
          <p:cNvSpPr>
            <a:spLocks noGrp="1"/>
          </p:cNvSpPr>
          <p:nvPr>
            <p:ph type="title"/>
          </p:nvPr>
        </p:nvSpPr>
        <p:spPr>
          <a:xfrm>
            <a:off x="0" y="69292"/>
            <a:ext cx="9144000" cy="844551"/>
          </a:xfrm>
        </p:spPr>
        <p:txBody>
          <a:bodyPr/>
          <a:lstStyle/>
          <a:p>
            <a:br>
              <a:rPr lang="en-US" sz="2400" dirty="0"/>
            </a:br>
            <a:r>
              <a:rPr lang="en-US" sz="2400" dirty="0"/>
              <a:t>Getting the word out on electron and pion beams </a:t>
            </a:r>
            <a:br>
              <a:rPr lang="en-US" sz="2400" dirty="0"/>
            </a:br>
            <a:r>
              <a:rPr lang="en-US" sz="2400" dirty="0"/>
              <a:t>through The Innovation News Network</a:t>
            </a:r>
            <a:br>
              <a:rPr lang="en-US" sz="2800" dirty="0"/>
            </a:br>
            <a:endParaRPr lang="en-US" sz="2800" dirty="0"/>
          </a:p>
        </p:txBody>
      </p:sp>
      <p:pic>
        <p:nvPicPr>
          <p:cNvPr id="6" name="Content Placeholder 5">
            <a:extLst>
              <a:ext uri="{FF2B5EF4-FFF2-40B4-BE49-F238E27FC236}">
                <a16:creationId xmlns:a16="http://schemas.microsoft.com/office/drawing/2014/main" id="{A72EB08F-599B-480F-F50E-48E8FC6A3AF5}"/>
              </a:ext>
            </a:extLst>
          </p:cNvPr>
          <p:cNvPicPr>
            <a:picLocks noGrp="1" noChangeAspect="1"/>
          </p:cNvPicPr>
          <p:nvPr>
            <p:ph idx="1"/>
          </p:nvPr>
        </p:nvPicPr>
        <p:blipFill>
          <a:blip r:embed="rId2"/>
          <a:stretch>
            <a:fillRect/>
          </a:stretch>
        </p:blipFill>
        <p:spPr>
          <a:xfrm>
            <a:off x="538139" y="1046663"/>
            <a:ext cx="3787738" cy="5272309"/>
          </a:xfrm>
          <a:prstGeom prst="rect">
            <a:avLst/>
          </a:prstGeom>
        </p:spPr>
      </p:pic>
      <p:pic>
        <p:nvPicPr>
          <p:cNvPr id="7" name="Picture 6">
            <a:extLst>
              <a:ext uri="{FF2B5EF4-FFF2-40B4-BE49-F238E27FC236}">
                <a16:creationId xmlns:a16="http://schemas.microsoft.com/office/drawing/2014/main" id="{6BEEAE1C-134C-39EF-24D4-D785099E4ECC}"/>
              </a:ext>
            </a:extLst>
          </p:cNvPr>
          <p:cNvPicPr>
            <a:picLocks noChangeAspect="1"/>
          </p:cNvPicPr>
          <p:nvPr/>
        </p:nvPicPr>
        <p:blipFill rotWithShape="1">
          <a:blip r:embed="rId3"/>
          <a:srcRect r="2131"/>
          <a:stretch/>
        </p:blipFill>
        <p:spPr>
          <a:xfrm>
            <a:off x="5085158" y="999202"/>
            <a:ext cx="3743779" cy="5367230"/>
          </a:xfrm>
          <a:prstGeom prst="rect">
            <a:avLst/>
          </a:prstGeom>
        </p:spPr>
      </p:pic>
      <p:sp>
        <p:nvSpPr>
          <p:cNvPr id="8" name="TextBox 7">
            <a:extLst>
              <a:ext uri="{FF2B5EF4-FFF2-40B4-BE49-F238E27FC236}">
                <a16:creationId xmlns:a16="http://schemas.microsoft.com/office/drawing/2014/main" id="{F82CE879-990F-83D7-1E5F-2CB69244491A}"/>
              </a:ext>
            </a:extLst>
          </p:cNvPr>
          <p:cNvSpPr txBox="1"/>
          <p:nvPr/>
        </p:nvSpPr>
        <p:spPr>
          <a:xfrm>
            <a:off x="5105859" y="6136359"/>
            <a:ext cx="3803092" cy="369332"/>
          </a:xfrm>
          <a:prstGeom prst="rect">
            <a:avLst/>
          </a:prstGeom>
          <a:solidFill>
            <a:srgbClr val="FFC000"/>
          </a:solidFill>
        </p:spPr>
        <p:txBody>
          <a:bodyPr wrap="none" rtlCol="0">
            <a:spAutoFit/>
          </a:bodyPr>
          <a:lstStyle/>
          <a:p>
            <a:r>
              <a:rPr lang="en-US" dirty="0">
                <a:hlinkClick r:id="rId4"/>
              </a:rPr>
              <a:t>Issue 9 (March 2022) pages 278 to 282</a:t>
            </a:r>
            <a:endParaRPr lang="en-US" dirty="0"/>
          </a:p>
        </p:txBody>
      </p:sp>
      <p:sp>
        <p:nvSpPr>
          <p:cNvPr id="9" name="TextBox 8">
            <a:extLst>
              <a:ext uri="{FF2B5EF4-FFF2-40B4-BE49-F238E27FC236}">
                <a16:creationId xmlns:a16="http://schemas.microsoft.com/office/drawing/2014/main" id="{3E17D62E-8681-F19B-22AC-AF7E12A2D46A}"/>
              </a:ext>
            </a:extLst>
          </p:cNvPr>
          <p:cNvSpPr txBox="1"/>
          <p:nvPr/>
        </p:nvSpPr>
        <p:spPr>
          <a:xfrm>
            <a:off x="640418" y="6120654"/>
            <a:ext cx="3397725" cy="369332"/>
          </a:xfrm>
          <a:prstGeom prst="rect">
            <a:avLst/>
          </a:prstGeom>
          <a:solidFill>
            <a:srgbClr val="FFC000"/>
          </a:solidFill>
        </p:spPr>
        <p:txBody>
          <a:bodyPr wrap="none" rtlCol="0">
            <a:spAutoFit/>
          </a:bodyPr>
          <a:lstStyle/>
          <a:p>
            <a:r>
              <a:rPr lang="en-US" dirty="0">
                <a:hlinkClick r:id="rId5"/>
              </a:rPr>
              <a:t>Issue 6 (June 2021) pages 58 to 62</a:t>
            </a:r>
            <a:endParaRPr lang="en-US" dirty="0"/>
          </a:p>
        </p:txBody>
      </p:sp>
      <p:sp>
        <p:nvSpPr>
          <p:cNvPr id="4" name="Footer Placeholder 3">
            <a:extLst>
              <a:ext uri="{FF2B5EF4-FFF2-40B4-BE49-F238E27FC236}">
                <a16:creationId xmlns:a16="http://schemas.microsoft.com/office/drawing/2014/main" id="{0E5794E2-D57C-081A-C66B-0EF9231C5AFB}"/>
              </a:ext>
            </a:extLst>
          </p:cNvPr>
          <p:cNvSpPr>
            <a:spLocks noGrp="1"/>
          </p:cNvSpPr>
          <p:nvPr>
            <p:ph type="ftr" sz="quarter" idx="11"/>
          </p:nvPr>
        </p:nvSpPr>
        <p:spPr>
          <a:xfrm>
            <a:off x="0" y="6470650"/>
            <a:ext cx="6553200" cy="365125"/>
          </a:xfrm>
        </p:spPr>
        <p:txBody>
          <a:bodyPr/>
          <a:lstStyle/>
          <a:p>
            <a:pPr>
              <a:defRPr/>
            </a:pPr>
            <a:r>
              <a:rPr lang="en-US"/>
              <a:t>SQCD VI    |     (Nanjing University)   |    May 15, 2024      |    P.L. Cole</a:t>
            </a:r>
            <a:endParaRPr lang="en-US" dirty="0"/>
          </a:p>
        </p:txBody>
      </p:sp>
    </p:spTree>
    <p:extLst>
      <p:ext uri="{BB962C8B-B14F-4D97-AF65-F5344CB8AC3E}">
        <p14:creationId xmlns:p14="http://schemas.microsoft.com/office/powerpoint/2010/main" val="3041962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72EB08F-599B-480F-F50E-48E8FC6A3AF5}"/>
              </a:ext>
            </a:extLst>
          </p:cNvPr>
          <p:cNvPicPr>
            <a:picLocks noGrp="1" noChangeAspect="1"/>
          </p:cNvPicPr>
          <p:nvPr>
            <p:ph idx="1"/>
          </p:nvPr>
        </p:nvPicPr>
        <p:blipFill>
          <a:blip r:embed="rId2"/>
          <a:stretch>
            <a:fillRect/>
          </a:stretch>
        </p:blipFill>
        <p:spPr>
          <a:xfrm>
            <a:off x="412376" y="1085336"/>
            <a:ext cx="3787738" cy="5272309"/>
          </a:xfrm>
          <a:prstGeom prst="rect">
            <a:avLst/>
          </a:prstGeom>
        </p:spPr>
      </p:pic>
      <p:pic>
        <p:nvPicPr>
          <p:cNvPr id="7" name="Picture 6">
            <a:extLst>
              <a:ext uri="{FF2B5EF4-FFF2-40B4-BE49-F238E27FC236}">
                <a16:creationId xmlns:a16="http://schemas.microsoft.com/office/drawing/2014/main" id="{6BEEAE1C-134C-39EF-24D4-D785099E4ECC}"/>
              </a:ext>
            </a:extLst>
          </p:cNvPr>
          <p:cNvPicPr>
            <a:picLocks noChangeAspect="1"/>
          </p:cNvPicPr>
          <p:nvPr/>
        </p:nvPicPr>
        <p:blipFill rotWithShape="1">
          <a:blip r:embed="rId3"/>
          <a:srcRect r="2131"/>
          <a:stretch/>
        </p:blipFill>
        <p:spPr>
          <a:xfrm>
            <a:off x="5061899" y="927392"/>
            <a:ext cx="3787739" cy="5430253"/>
          </a:xfrm>
          <a:prstGeom prst="rect">
            <a:avLst/>
          </a:prstGeom>
        </p:spPr>
      </p:pic>
      <p:sp>
        <p:nvSpPr>
          <p:cNvPr id="3" name="TextBox 2">
            <a:extLst>
              <a:ext uri="{FF2B5EF4-FFF2-40B4-BE49-F238E27FC236}">
                <a16:creationId xmlns:a16="http://schemas.microsoft.com/office/drawing/2014/main" id="{E2EB3FAE-930D-AD30-F8F9-D7A293038D22}"/>
              </a:ext>
            </a:extLst>
          </p:cNvPr>
          <p:cNvSpPr txBox="1"/>
          <p:nvPr/>
        </p:nvSpPr>
        <p:spPr>
          <a:xfrm>
            <a:off x="64168" y="2356344"/>
            <a:ext cx="9015663" cy="3262432"/>
          </a:xfrm>
          <a:prstGeom prst="rect">
            <a:avLst/>
          </a:prstGeom>
          <a:solidFill>
            <a:srgbClr val="FFC000"/>
          </a:solidFill>
        </p:spPr>
        <p:txBody>
          <a:bodyPr wrap="square" rtlCol="0">
            <a:spAutoFit/>
          </a:bodyPr>
          <a:lstStyle/>
          <a:p>
            <a:endParaRPr lang="en-US" sz="1800" dirty="0">
              <a:solidFill>
                <a:srgbClr val="000000"/>
              </a:solidFill>
              <a:effectLst/>
              <a:latin typeface="Calibri" panose="020F0502020204030204" pitchFamily="34" charset="0"/>
            </a:endParaRPr>
          </a:p>
          <a:p>
            <a:r>
              <a:rPr lang="en-US" sz="1800" dirty="0">
                <a:solidFill>
                  <a:srgbClr val="000000"/>
                </a:solidFill>
                <a:effectLst/>
                <a:latin typeface="Calibri" panose="020F0502020204030204" pitchFamily="34" charset="0"/>
              </a:rPr>
              <a:t>The purpose of the articles was guided by the statement below:</a:t>
            </a:r>
          </a:p>
          <a:p>
            <a:br>
              <a:rPr lang="en-US" sz="1800" dirty="0">
                <a:solidFill>
                  <a:srgbClr val="000000"/>
                </a:solidFill>
                <a:effectLst/>
                <a:latin typeface="Calibri" panose="020F0502020204030204" pitchFamily="34" charset="0"/>
              </a:rPr>
            </a:br>
            <a:endParaRPr lang="en-US" sz="1800" dirty="0">
              <a:solidFill>
                <a:srgbClr val="000000"/>
              </a:solidFill>
              <a:effectLst/>
              <a:latin typeface="Calibri" panose="020F0502020204030204" pitchFamily="34" charset="0"/>
            </a:endParaRPr>
          </a:p>
          <a:p>
            <a:pPr algn="just"/>
            <a:r>
              <a:rPr lang="en-US" sz="1600" dirty="0">
                <a:solidFill>
                  <a:srgbClr val="44546A"/>
                </a:solidFill>
                <a:effectLst/>
                <a:latin typeface="Calibri" panose="020F0502020204030204" pitchFamily="34" charset="0"/>
              </a:rPr>
              <a:t>The publication will be distributed digitally to over 200 000 people to include policy makers in nuclear physics in Europe, the US, Canada, Asia and the rest of the world. This will include local authorities, regional governments,  government agencies, ministries and research councils as well as the scientific community, industry and academic institutions. It is also distributed to EU institutions like European Parliament, European Commission and the  European Research Council and international agencies.  </a:t>
            </a:r>
            <a:endParaRPr lang="en-US" sz="1600" dirty="0">
              <a:solidFill>
                <a:srgbClr val="201F1E"/>
              </a:solidFill>
              <a:effectLst/>
              <a:latin typeface="Calibri" panose="020F0502020204030204" pitchFamily="34" charset="0"/>
            </a:endParaRPr>
          </a:p>
          <a:p>
            <a:r>
              <a:rPr lang="en-US" sz="1800" dirty="0">
                <a:solidFill>
                  <a:srgbClr val="44546A"/>
                </a:solidFill>
                <a:effectLst/>
                <a:latin typeface="Calibri" panose="020F0502020204030204" pitchFamily="34" charset="0"/>
              </a:rPr>
              <a:t> </a:t>
            </a:r>
            <a:endParaRPr lang="en-US" sz="1800" dirty="0">
              <a:solidFill>
                <a:srgbClr val="201F1E"/>
              </a:solidFill>
              <a:effectLst/>
              <a:latin typeface="Calibri" panose="020F0502020204030204" pitchFamily="34" charset="0"/>
            </a:endParaRPr>
          </a:p>
          <a:p>
            <a:r>
              <a:rPr lang="en-US" sz="1800" dirty="0">
                <a:solidFill>
                  <a:srgbClr val="000000"/>
                </a:solidFill>
                <a:effectLst/>
                <a:latin typeface="Calibri" panose="020F0502020204030204" pitchFamily="34" charset="0"/>
              </a:rPr>
              <a:t>We seek to get the word out on the timeliness and importance of N* research.  </a:t>
            </a:r>
          </a:p>
          <a:p>
            <a:endParaRPr lang="en-US" dirty="0"/>
          </a:p>
        </p:txBody>
      </p:sp>
      <p:sp>
        <p:nvSpPr>
          <p:cNvPr id="4" name="Footer Placeholder 3">
            <a:extLst>
              <a:ext uri="{FF2B5EF4-FFF2-40B4-BE49-F238E27FC236}">
                <a16:creationId xmlns:a16="http://schemas.microsoft.com/office/drawing/2014/main" id="{C3F19D87-F58B-6F8D-887A-6095AC6125A4}"/>
              </a:ext>
            </a:extLst>
          </p:cNvPr>
          <p:cNvSpPr>
            <a:spLocks noGrp="1"/>
          </p:cNvSpPr>
          <p:nvPr>
            <p:ph type="ftr" sz="quarter" idx="11"/>
          </p:nvPr>
        </p:nvSpPr>
        <p:spPr>
          <a:xfrm>
            <a:off x="64168" y="6470650"/>
            <a:ext cx="6489032" cy="365125"/>
          </a:xfrm>
        </p:spPr>
        <p:txBody>
          <a:bodyPr/>
          <a:lstStyle/>
          <a:p>
            <a:pPr>
              <a:defRPr/>
            </a:pPr>
            <a:r>
              <a:rPr lang="en-US"/>
              <a:t>SQCD VI    |     (Nanjing University)   |    May 15, 2024      |    P.L. Cole</a:t>
            </a:r>
            <a:endParaRPr lang="en-US" dirty="0"/>
          </a:p>
        </p:txBody>
      </p:sp>
      <p:sp>
        <p:nvSpPr>
          <p:cNvPr id="10" name="Title 1">
            <a:extLst>
              <a:ext uri="{FF2B5EF4-FFF2-40B4-BE49-F238E27FC236}">
                <a16:creationId xmlns:a16="http://schemas.microsoft.com/office/drawing/2014/main" id="{EE0F5306-18D8-6F37-A560-D62D01E2BA6D}"/>
              </a:ext>
            </a:extLst>
          </p:cNvPr>
          <p:cNvSpPr>
            <a:spLocks noGrp="1"/>
          </p:cNvSpPr>
          <p:nvPr>
            <p:ph type="title"/>
          </p:nvPr>
        </p:nvSpPr>
        <p:spPr>
          <a:xfrm>
            <a:off x="64168" y="-75809"/>
            <a:ext cx="9144000" cy="844551"/>
          </a:xfrm>
        </p:spPr>
        <p:txBody>
          <a:bodyPr/>
          <a:lstStyle/>
          <a:p>
            <a:r>
              <a:rPr lang="en-US" sz="2800" dirty="0"/>
              <a:t>Getting the word out for why N*s to Policy Makers</a:t>
            </a:r>
          </a:p>
        </p:txBody>
      </p:sp>
    </p:spTree>
    <p:extLst>
      <p:ext uri="{BB962C8B-B14F-4D97-AF65-F5344CB8AC3E}">
        <p14:creationId xmlns:p14="http://schemas.microsoft.com/office/powerpoint/2010/main" val="9857327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BAE67-BFEB-8E63-3979-A4592984AEE5}"/>
              </a:ext>
            </a:extLst>
          </p:cNvPr>
          <p:cNvSpPr>
            <a:spLocks noGrp="1"/>
          </p:cNvSpPr>
          <p:nvPr>
            <p:ph type="title"/>
          </p:nvPr>
        </p:nvSpPr>
        <p:spPr>
          <a:xfrm>
            <a:off x="0" y="-30163"/>
            <a:ext cx="9144000" cy="844551"/>
          </a:xfrm>
        </p:spPr>
        <p:txBody>
          <a:bodyPr/>
          <a:lstStyle/>
          <a:p>
            <a:r>
              <a:rPr lang="en-US" sz="2400" dirty="0"/>
              <a:t>Exploring the production of N*s with pion and electron beams</a:t>
            </a:r>
            <a:br>
              <a:rPr lang="en-US" sz="2400" dirty="0"/>
            </a:br>
            <a:r>
              <a:rPr lang="en-US" sz="2400" dirty="0"/>
              <a:t>This article stresses the need for </a:t>
            </a:r>
            <a:r>
              <a:rPr lang="en-US" sz="2400" b="1" dirty="0">
                <a:solidFill>
                  <a:srgbClr val="FF0000"/>
                </a:solidFill>
              </a:rPr>
              <a:t>Coupled–Channel Analysis</a:t>
            </a:r>
          </a:p>
        </p:txBody>
      </p:sp>
      <p:pic>
        <p:nvPicPr>
          <p:cNvPr id="6" name="Content Placeholder 5">
            <a:extLst>
              <a:ext uri="{FF2B5EF4-FFF2-40B4-BE49-F238E27FC236}">
                <a16:creationId xmlns:a16="http://schemas.microsoft.com/office/drawing/2014/main" id="{7AD473AD-9924-2951-AEA5-7EC2B536BDB2}"/>
              </a:ext>
            </a:extLst>
          </p:cNvPr>
          <p:cNvPicPr>
            <a:picLocks noGrp="1" noChangeAspect="1"/>
          </p:cNvPicPr>
          <p:nvPr>
            <p:ph idx="1"/>
          </p:nvPr>
        </p:nvPicPr>
        <p:blipFill>
          <a:blip r:embed="rId2"/>
          <a:stretch>
            <a:fillRect/>
          </a:stretch>
        </p:blipFill>
        <p:spPr>
          <a:xfrm>
            <a:off x="987638" y="1011100"/>
            <a:ext cx="7168723" cy="5090218"/>
          </a:xfrm>
          <a:prstGeom prst="rect">
            <a:avLst/>
          </a:prstGeom>
        </p:spPr>
      </p:pic>
      <p:sp>
        <p:nvSpPr>
          <p:cNvPr id="7" name="TextBox 6">
            <a:extLst>
              <a:ext uri="{FF2B5EF4-FFF2-40B4-BE49-F238E27FC236}">
                <a16:creationId xmlns:a16="http://schemas.microsoft.com/office/drawing/2014/main" id="{67E56D12-2FF6-B196-1439-274B2299F3D8}"/>
              </a:ext>
            </a:extLst>
          </p:cNvPr>
          <p:cNvSpPr txBox="1"/>
          <p:nvPr/>
        </p:nvSpPr>
        <p:spPr>
          <a:xfrm>
            <a:off x="4872942" y="6101318"/>
            <a:ext cx="4262055" cy="369332"/>
          </a:xfrm>
          <a:prstGeom prst="rect">
            <a:avLst/>
          </a:prstGeom>
          <a:solidFill>
            <a:srgbClr val="FFC000"/>
          </a:solidFill>
        </p:spPr>
        <p:txBody>
          <a:bodyPr wrap="square" rtlCol="0">
            <a:spAutoFit/>
          </a:bodyPr>
          <a:lstStyle/>
          <a:p>
            <a:r>
              <a:rPr lang="en-US" dirty="0">
                <a:hlinkClick r:id="rId3"/>
              </a:rPr>
              <a:t>Issue 12 (December 2022) pages 288 to 292</a:t>
            </a:r>
            <a:endParaRPr lang="en-US" dirty="0"/>
          </a:p>
        </p:txBody>
      </p:sp>
      <p:sp>
        <p:nvSpPr>
          <p:cNvPr id="4" name="Footer Placeholder 3">
            <a:extLst>
              <a:ext uri="{FF2B5EF4-FFF2-40B4-BE49-F238E27FC236}">
                <a16:creationId xmlns:a16="http://schemas.microsoft.com/office/drawing/2014/main" id="{37111590-D46D-1B44-02F2-D17CBFBBFA99}"/>
              </a:ext>
            </a:extLst>
          </p:cNvPr>
          <p:cNvSpPr>
            <a:spLocks noGrp="1"/>
          </p:cNvSpPr>
          <p:nvPr>
            <p:ph type="ftr" sz="quarter" idx="11"/>
          </p:nvPr>
        </p:nvSpPr>
        <p:spPr>
          <a:xfrm>
            <a:off x="9003" y="6470650"/>
            <a:ext cx="6544197" cy="365125"/>
          </a:xfrm>
        </p:spPr>
        <p:txBody>
          <a:bodyPr/>
          <a:lstStyle/>
          <a:p>
            <a:pPr>
              <a:defRPr/>
            </a:pPr>
            <a:r>
              <a:rPr lang="en-US"/>
              <a:t>SQCD VI    |     (Nanjing University)   |    May 15, 2024      |    P.L. Cole</a:t>
            </a:r>
            <a:endParaRPr lang="en-US" dirty="0"/>
          </a:p>
        </p:txBody>
      </p:sp>
    </p:spTree>
    <p:extLst>
      <p:ext uri="{BB962C8B-B14F-4D97-AF65-F5344CB8AC3E}">
        <p14:creationId xmlns:p14="http://schemas.microsoft.com/office/powerpoint/2010/main" val="434565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
          <p:cNvPicPr>
            <a:picLocks/>
          </p:cNvPicPr>
          <p:nvPr/>
        </p:nvPicPr>
        <p:blipFill>
          <a:blip r:embed="rId3"/>
          <a:stretch>
            <a:fillRect/>
          </a:stretch>
        </p:blipFill>
        <p:spPr>
          <a:xfrm>
            <a:off x="10643831" y="5109030"/>
            <a:ext cx="4234345" cy="3223256"/>
          </a:xfrm>
          <a:prstGeom prst="rect">
            <a:avLst/>
          </a:prstGeom>
        </p:spPr>
      </p:pic>
      <p:sp>
        <p:nvSpPr>
          <p:cNvPr id="22" name="Titolo 1"/>
          <p:cNvSpPr>
            <a:spLocks noGrp="1"/>
          </p:cNvSpPr>
          <p:nvPr>
            <p:ph type="title"/>
          </p:nvPr>
        </p:nvSpPr>
        <p:spPr>
          <a:xfrm>
            <a:off x="510203" y="-47139"/>
            <a:ext cx="8423827" cy="857250"/>
          </a:xfrm>
        </p:spPr>
        <p:txBody>
          <a:bodyPr>
            <a:noAutofit/>
          </a:bodyPr>
          <a:lstStyle/>
          <a:p>
            <a:r>
              <a:rPr lang="en-US" sz="3200" b="1" dirty="0">
                <a:solidFill>
                  <a:srgbClr val="000090"/>
                </a:solidFill>
              </a:rPr>
              <a:t>N* in the History of the Universe</a:t>
            </a:r>
          </a:p>
        </p:txBody>
      </p:sp>
      <p:sp>
        <p:nvSpPr>
          <p:cNvPr id="18" name="TextBox 16"/>
          <p:cNvSpPr txBox="1"/>
          <p:nvPr/>
        </p:nvSpPr>
        <p:spPr>
          <a:xfrm>
            <a:off x="114300" y="5238453"/>
            <a:ext cx="8915400" cy="1178920"/>
          </a:xfrm>
          <a:prstGeom prst="rect">
            <a:avLst/>
          </a:prstGeom>
          <a:solidFill>
            <a:srgbClr val="FFFF00"/>
          </a:solidFill>
          <a:ln w="19050" cap="flat" cmpd="sng" algn="ctr">
            <a:solidFill>
              <a:srgbClr val="000090"/>
            </a:solidFill>
            <a:prstDash val="solid"/>
            <a:round/>
            <a:headEnd type="none" w="med" len="med"/>
            <a:tailEnd type="none" w="med" len="med"/>
          </a:ln>
        </p:spPr>
        <p:txBody>
          <a:bodyPr wrap="square" lIns="100719" tIns="50359" rIns="100719" bIns="50359" rtlCol="0">
            <a:spAutoFit/>
          </a:bodyPr>
          <a:lstStyle/>
          <a:p>
            <a:pPr algn="just" defTabSz="914070" fontAlgn="auto">
              <a:spcBef>
                <a:spcPts val="0"/>
              </a:spcBef>
              <a:spcAft>
                <a:spcPts val="0"/>
              </a:spcAft>
            </a:pPr>
            <a:r>
              <a:rPr lang="en-US" sz="1400" b="1" dirty="0">
                <a:solidFill>
                  <a:srgbClr val="000000"/>
                </a:solidFill>
                <a:latin typeface="Calibri" panose="020F0502020204030204"/>
                <a:ea typeface="ＭＳ Ｐゴシック" charset="0"/>
                <a:cs typeface="ＭＳ Ｐゴシック" charset="0"/>
              </a:rPr>
              <a:t>		</a:t>
            </a:r>
            <a:r>
              <a:rPr lang="en-US" sz="1400" b="1" dirty="0">
                <a:solidFill>
                  <a:srgbClr val="000000"/>
                </a:solidFill>
                <a:latin typeface="Calibri" panose="020F0502020204030204"/>
                <a:ea typeface="ＭＳ Ｐゴシック"/>
              </a:rPr>
              <a:t>Dramatic events occur in the microsecond old Universe.</a:t>
            </a:r>
          </a:p>
          <a:p>
            <a:pPr algn="just" defTabSz="914070" fontAlgn="auto">
              <a:spcBef>
                <a:spcPts val="0"/>
              </a:spcBef>
              <a:spcAft>
                <a:spcPts val="0"/>
              </a:spcAft>
            </a:pPr>
            <a:r>
              <a:rPr lang="en-US" sz="1400" dirty="0">
                <a:solidFill>
                  <a:srgbClr val="000000"/>
                </a:solidFill>
                <a:latin typeface="Calibri" panose="020F0502020204030204"/>
                <a:ea typeface="ＭＳ Ｐゴシック"/>
              </a:rPr>
              <a:t>The </a:t>
            </a:r>
            <a:r>
              <a:rPr lang="en-US" sz="1400" dirty="0">
                <a:solidFill>
                  <a:srgbClr val="000000"/>
                </a:solidFill>
                <a:latin typeface="Calibri" panose="020F0502020204030204"/>
                <a:ea typeface="ＭＳ Ｐゴシック"/>
                <a:cs typeface="Arial"/>
              </a:rPr>
              <a:t>transition from the QGP to the hadronic phase is dominated by excited baryons. </a:t>
            </a:r>
          </a:p>
          <a:p>
            <a:pPr algn="just" defTabSz="914070" fontAlgn="auto">
              <a:spcBef>
                <a:spcPts val="0"/>
              </a:spcBef>
              <a:spcAft>
                <a:spcPts val="0"/>
              </a:spcAft>
            </a:pPr>
            <a:r>
              <a:rPr lang="en-US" sz="1400" b="1" dirty="0">
                <a:solidFill>
                  <a:srgbClr val="000000"/>
                </a:solidFill>
                <a:latin typeface="Calibri" panose="020F0502020204030204"/>
                <a:ea typeface="ＭＳ Ｐゴシック"/>
                <a:cs typeface="Arial"/>
              </a:rPr>
              <a:t> </a:t>
            </a:r>
          </a:p>
          <a:p>
            <a:pPr algn="just" defTabSz="914070" fontAlgn="auto">
              <a:spcBef>
                <a:spcPts val="0"/>
              </a:spcBef>
              <a:spcAft>
                <a:spcPts val="0"/>
              </a:spcAft>
            </a:pPr>
            <a:r>
              <a:rPr lang="en-US" sz="1400" dirty="0">
                <a:solidFill>
                  <a:srgbClr val="000000"/>
                </a:solidFill>
                <a:latin typeface="Calibri" panose="020F0502020204030204"/>
                <a:ea typeface="ＭＳ Ｐゴシック"/>
                <a:cs typeface="Arial"/>
              </a:rPr>
              <a:t>   A quantitative comparison between LQCD and Hadron gas model requires more excited states than found to date =&gt; </a:t>
            </a:r>
            <a:r>
              <a:rPr lang="en-US" sz="1400" b="1" dirty="0">
                <a:solidFill>
                  <a:srgbClr val="000090"/>
                </a:solidFill>
                <a:latin typeface="Calibri" panose="020F0502020204030204"/>
                <a:ea typeface="ＭＳ Ｐゴシック"/>
                <a:cs typeface="Arial"/>
              </a:rPr>
              <a:t>missing baryons.</a:t>
            </a:r>
            <a:endParaRPr lang="en-US" sz="1400" dirty="0">
              <a:solidFill>
                <a:srgbClr val="000000"/>
              </a:solidFill>
              <a:latin typeface="Calibri" panose="020F0502020204030204"/>
              <a:ea typeface="ＭＳ Ｐゴシック"/>
              <a:cs typeface="Arial"/>
            </a:endParaRPr>
          </a:p>
        </p:txBody>
      </p:sp>
      <p:pic>
        <p:nvPicPr>
          <p:cNvPr id="2" name="Immagine 1"/>
          <p:cNvPicPr>
            <a:picLocks noChangeAspect="1"/>
          </p:cNvPicPr>
          <p:nvPr/>
        </p:nvPicPr>
        <p:blipFill>
          <a:blip r:embed="rId4"/>
          <a:stretch>
            <a:fillRect/>
          </a:stretch>
        </p:blipFill>
        <p:spPr>
          <a:xfrm>
            <a:off x="41597" y="1054675"/>
            <a:ext cx="3788690" cy="3550002"/>
          </a:xfrm>
          <a:prstGeom prst="rect">
            <a:avLst/>
          </a:prstGeom>
        </p:spPr>
      </p:pic>
      <p:sp>
        <p:nvSpPr>
          <p:cNvPr id="6" name="Rettangolo arrotondato 5"/>
          <p:cNvSpPr/>
          <p:nvPr/>
        </p:nvSpPr>
        <p:spPr>
          <a:xfrm>
            <a:off x="1371600" y="3539639"/>
            <a:ext cx="381000" cy="143933"/>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783" fontAlgn="auto">
              <a:spcBef>
                <a:spcPts val="0"/>
              </a:spcBef>
              <a:spcAft>
                <a:spcPts val="0"/>
              </a:spcAft>
            </a:pPr>
            <a:r>
              <a:rPr lang="en-US" sz="900" dirty="0">
                <a:solidFill>
                  <a:srgbClr val="25FF13"/>
                </a:solidFill>
                <a:latin typeface="Calibri" panose="020F0502020204030204"/>
                <a:ea typeface="ＭＳ Ｐゴシック"/>
              </a:rPr>
              <a:t>N</a:t>
            </a:r>
            <a:r>
              <a:rPr lang="it-IT" sz="900" dirty="0">
                <a:solidFill>
                  <a:srgbClr val="25FF13"/>
                </a:solidFill>
                <a:latin typeface="Calibri" panose="020F0502020204030204"/>
                <a:ea typeface="ＭＳ Ｐゴシック"/>
              </a:rPr>
              <a:t>*</a:t>
            </a:r>
          </a:p>
        </p:txBody>
      </p:sp>
      <p:sp>
        <p:nvSpPr>
          <p:cNvPr id="4" name="スライド番号プレースホルダー 3">
            <a:extLst>
              <a:ext uri="{FF2B5EF4-FFF2-40B4-BE49-F238E27FC236}">
                <a16:creationId xmlns:a16="http://schemas.microsoft.com/office/drawing/2014/main" id="{4CAD30F4-CB91-420D-BE63-A665F0D49544}"/>
              </a:ext>
            </a:extLst>
          </p:cNvPr>
          <p:cNvSpPr>
            <a:spLocks noGrp="1"/>
          </p:cNvSpPr>
          <p:nvPr>
            <p:ph type="sldNum" sz="quarter" idx="12"/>
          </p:nvPr>
        </p:nvSpPr>
        <p:spPr/>
        <p:txBody>
          <a:bodyPr/>
          <a:lstStyle/>
          <a:p>
            <a:pPr defTabSz="685800" fontAlgn="auto">
              <a:spcBef>
                <a:spcPts val="0"/>
              </a:spcBef>
              <a:spcAft>
                <a:spcPts val="0"/>
              </a:spcAft>
              <a:defRPr/>
            </a:pPr>
            <a:fld id="{2ADCBD23-6265-4402-A71C-4FDA31A4A90B}" type="slidenum">
              <a:rPr lang="en-US" altLang="ja-JP">
                <a:solidFill>
                  <a:srgbClr val="000000"/>
                </a:solidFill>
                <a:latin typeface="Arial"/>
                <a:ea typeface="ＭＳ Ｐゴシック"/>
              </a:rPr>
              <a:pPr defTabSz="685800" fontAlgn="auto">
                <a:spcBef>
                  <a:spcPts val="0"/>
                </a:spcBef>
                <a:spcAft>
                  <a:spcPts val="0"/>
                </a:spcAft>
                <a:defRPr/>
              </a:pPr>
              <a:t>4</a:t>
            </a:fld>
            <a:endParaRPr lang="en-US" altLang="ja-JP">
              <a:solidFill>
                <a:srgbClr val="000000"/>
              </a:solidFill>
              <a:latin typeface="Arial"/>
              <a:ea typeface="ＭＳ Ｐゴシック"/>
            </a:endParaRPr>
          </a:p>
        </p:txBody>
      </p:sp>
      <p:sp>
        <p:nvSpPr>
          <p:cNvPr id="14" name="テキスト ボックス 13">
            <a:extLst>
              <a:ext uri="{FF2B5EF4-FFF2-40B4-BE49-F238E27FC236}">
                <a16:creationId xmlns:a16="http://schemas.microsoft.com/office/drawing/2014/main" id="{4E9F6CA1-EDD2-F247-9AA9-D211B9F6AC98}"/>
              </a:ext>
            </a:extLst>
          </p:cNvPr>
          <p:cNvSpPr txBox="1"/>
          <p:nvPr/>
        </p:nvSpPr>
        <p:spPr>
          <a:xfrm>
            <a:off x="1195282" y="4601854"/>
            <a:ext cx="2209800" cy="307777"/>
          </a:xfrm>
          <a:prstGeom prst="rect">
            <a:avLst/>
          </a:prstGeom>
          <a:noFill/>
        </p:spPr>
        <p:txBody>
          <a:bodyPr wrap="square">
            <a:spAutoFit/>
          </a:bodyPr>
          <a:lstStyle/>
          <a:p>
            <a:r>
              <a:rPr lang="en-US" altLang="ja-JP" sz="1400" dirty="0">
                <a:latin typeface="Arial" panose="020B0604020202020204" pitchFamily="34" charset="0"/>
              </a:rPr>
              <a:t>Particle Data Group 2014</a:t>
            </a:r>
            <a:endParaRPr lang="ja-JP" altLang="en-US" sz="1400" dirty="0"/>
          </a:p>
        </p:txBody>
      </p:sp>
      <p:sp>
        <p:nvSpPr>
          <p:cNvPr id="26" name="テキスト ボックス 25">
            <a:extLst>
              <a:ext uri="{FF2B5EF4-FFF2-40B4-BE49-F238E27FC236}">
                <a16:creationId xmlns:a16="http://schemas.microsoft.com/office/drawing/2014/main" id="{E1EB5666-0F7D-2A02-5C88-D9279F58688D}"/>
              </a:ext>
            </a:extLst>
          </p:cNvPr>
          <p:cNvSpPr txBox="1"/>
          <p:nvPr/>
        </p:nvSpPr>
        <p:spPr>
          <a:xfrm>
            <a:off x="4129726" y="4699156"/>
            <a:ext cx="4899974" cy="523220"/>
          </a:xfrm>
          <a:prstGeom prst="rect">
            <a:avLst/>
          </a:prstGeom>
          <a:noFill/>
        </p:spPr>
        <p:txBody>
          <a:bodyPr wrap="square">
            <a:spAutoFit/>
          </a:bodyPr>
          <a:lstStyle/>
          <a:p>
            <a:pPr algn="l"/>
            <a:r>
              <a:rPr lang="en-US" altLang="ja-JP" sz="1400" dirty="0">
                <a:solidFill>
                  <a:srgbClr val="004CE7"/>
                </a:solidFill>
                <a:latin typeface="Arial" panose="020B0604020202020204" pitchFamily="34" charset="0"/>
              </a:rPr>
              <a:t>EPJ A Highlight - Confirming the validity of the Silver-Blaze property for QCD at finite chemical potential</a:t>
            </a:r>
          </a:p>
        </p:txBody>
      </p:sp>
      <p:pic>
        <p:nvPicPr>
          <p:cNvPr id="1028" name="Picture 4" descr="alt">
            <a:extLst>
              <a:ext uri="{FF2B5EF4-FFF2-40B4-BE49-F238E27FC236}">
                <a16:creationId xmlns:a16="http://schemas.microsoft.com/office/drawing/2014/main" id="{AF6B2165-039B-465A-AE19-62477A8732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7405" y="952227"/>
            <a:ext cx="5100467" cy="3649627"/>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22"/>
          <p:cNvSpPr txBox="1"/>
          <p:nvPr/>
        </p:nvSpPr>
        <p:spPr>
          <a:xfrm>
            <a:off x="5309616" y="3236457"/>
            <a:ext cx="987661" cy="378700"/>
          </a:xfrm>
          <a:prstGeom prst="rect">
            <a:avLst/>
          </a:prstGeom>
          <a:solidFill>
            <a:srgbClr val="00F700"/>
          </a:solidFill>
          <a:ln>
            <a:solidFill>
              <a:srgbClr val="000090"/>
            </a:solidFill>
          </a:ln>
        </p:spPr>
        <p:txBody>
          <a:bodyPr wrap="square" lIns="100719" tIns="50359" rIns="100719" bIns="50359" rtlCol="0">
            <a:spAutoFit/>
          </a:bodyPr>
          <a:lstStyle/>
          <a:p>
            <a:pPr defTabSz="914070" fontAlgn="auto">
              <a:spcBef>
                <a:spcPts val="0"/>
              </a:spcBef>
              <a:spcAft>
                <a:spcPts val="0"/>
              </a:spcAft>
            </a:pPr>
            <a:r>
              <a:rPr lang="en-US" sz="900" b="1" dirty="0">
                <a:solidFill>
                  <a:srgbClr val="000000"/>
                </a:solidFill>
                <a:latin typeface="Calibri" panose="020F0502020204030204"/>
                <a:ea typeface="ＭＳ Ｐゴシック"/>
                <a:cs typeface="Arial Narrow"/>
              </a:rPr>
              <a:t>Hadron Gas</a:t>
            </a:r>
          </a:p>
          <a:p>
            <a:pPr defTabSz="914070" fontAlgn="auto">
              <a:spcBef>
                <a:spcPts val="0"/>
              </a:spcBef>
              <a:spcAft>
                <a:spcPts val="0"/>
              </a:spcAft>
            </a:pPr>
            <a:r>
              <a:rPr lang="en-US" sz="900" b="1" dirty="0">
                <a:solidFill>
                  <a:srgbClr val="000000"/>
                </a:solidFill>
                <a:latin typeface="Calibri" panose="020F0502020204030204"/>
                <a:ea typeface="ＭＳ Ｐゴシック"/>
                <a:cs typeface="Arial Narrow"/>
              </a:rPr>
              <a:t>(color confined)</a:t>
            </a:r>
          </a:p>
        </p:txBody>
      </p:sp>
      <p:cxnSp>
        <p:nvCxnSpPr>
          <p:cNvPr id="19" name="Curved Connector 26">
            <a:extLst>
              <a:ext uri="{FF2B5EF4-FFF2-40B4-BE49-F238E27FC236}">
                <a16:creationId xmlns:a16="http://schemas.microsoft.com/office/drawing/2014/main" id="{71202646-56A4-F9D2-00B4-098CE7438F75}"/>
              </a:ext>
            </a:extLst>
          </p:cNvPr>
          <p:cNvCxnSpPr/>
          <p:nvPr/>
        </p:nvCxnSpPr>
        <p:spPr>
          <a:xfrm rot="16200000" flipH="1">
            <a:off x="4294054" y="2370957"/>
            <a:ext cx="1347064" cy="265304"/>
          </a:xfrm>
          <a:prstGeom prst="curvedConnector3">
            <a:avLst>
              <a:gd name="adj1" fmla="val 47172"/>
            </a:avLst>
          </a:prstGeom>
          <a:ln w="57150" cap="flat" cmpd="sng" algn="ctr">
            <a:solidFill>
              <a:srgbClr val="00F700"/>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0" name="TextBox 42">
            <a:extLst>
              <a:ext uri="{FF2B5EF4-FFF2-40B4-BE49-F238E27FC236}">
                <a16:creationId xmlns:a16="http://schemas.microsoft.com/office/drawing/2014/main" id="{CFF1A32B-ACEB-DCE7-7348-AFF06125C716}"/>
              </a:ext>
            </a:extLst>
          </p:cNvPr>
          <p:cNvSpPr txBox="1"/>
          <p:nvPr/>
        </p:nvSpPr>
        <p:spPr>
          <a:xfrm>
            <a:off x="5100268" y="2435586"/>
            <a:ext cx="530418" cy="440256"/>
          </a:xfrm>
          <a:prstGeom prst="rect">
            <a:avLst/>
          </a:prstGeom>
          <a:noFill/>
        </p:spPr>
        <p:txBody>
          <a:bodyPr wrap="none" lIns="100719" tIns="50359" rIns="100719" bIns="50359" rtlCol="0">
            <a:spAutoFit/>
          </a:bodyPr>
          <a:lstStyle/>
          <a:p>
            <a:pPr defTabSz="914070" fontAlgn="auto">
              <a:spcBef>
                <a:spcPts val="0"/>
              </a:spcBef>
              <a:spcAft>
                <a:spcPts val="0"/>
              </a:spcAft>
            </a:pPr>
            <a:r>
              <a:rPr lang="en-US" sz="2200" b="1" dirty="0">
                <a:solidFill>
                  <a:srgbClr val="00F700"/>
                </a:solidFill>
                <a:latin typeface="Calibri" panose="020F0502020204030204"/>
                <a:ea typeface="ＭＳ Ｐゴシック"/>
              </a:rPr>
              <a:t>N*</a:t>
            </a:r>
          </a:p>
        </p:txBody>
      </p:sp>
      <p:sp>
        <p:nvSpPr>
          <p:cNvPr id="23" name="TextBox 21">
            <a:extLst>
              <a:ext uri="{FF2B5EF4-FFF2-40B4-BE49-F238E27FC236}">
                <a16:creationId xmlns:a16="http://schemas.microsoft.com/office/drawing/2014/main" id="{24352ECC-FC47-E8C4-6BD6-87A0507F7FC1}"/>
              </a:ext>
            </a:extLst>
          </p:cNvPr>
          <p:cNvSpPr txBox="1"/>
          <p:nvPr/>
        </p:nvSpPr>
        <p:spPr>
          <a:xfrm>
            <a:off x="7026175" y="1831226"/>
            <a:ext cx="1187649" cy="378700"/>
          </a:xfrm>
          <a:prstGeom prst="rect">
            <a:avLst/>
          </a:prstGeom>
          <a:solidFill>
            <a:srgbClr val="FEFF03"/>
          </a:solidFill>
          <a:ln>
            <a:solidFill>
              <a:srgbClr val="000090"/>
            </a:solidFill>
          </a:ln>
        </p:spPr>
        <p:txBody>
          <a:bodyPr wrap="none" lIns="100719" tIns="50359" rIns="100719" bIns="50359" rtlCol="0">
            <a:spAutoFit/>
          </a:bodyPr>
          <a:lstStyle/>
          <a:p>
            <a:pPr defTabSz="914070" fontAlgn="auto">
              <a:spcBef>
                <a:spcPts val="0"/>
              </a:spcBef>
              <a:spcAft>
                <a:spcPts val="0"/>
              </a:spcAft>
            </a:pPr>
            <a:r>
              <a:rPr lang="en-US" sz="900" b="1" dirty="0">
                <a:solidFill>
                  <a:srgbClr val="000000"/>
                </a:solidFill>
                <a:latin typeface="Calibri" panose="020F0502020204030204"/>
                <a:ea typeface="ＭＳ Ｐゴシック"/>
                <a:cs typeface="Arial Narrow"/>
              </a:rPr>
              <a:t>Quark Gluon Plasma</a:t>
            </a:r>
          </a:p>
          <a:p>
            <a:pPr defTabSz="914070" fontAlgn="auto">
              <a:spcBef>
                <a:spcPts val="0"/>
              </a:spcBef>
              <a:spcAft>
                <a:spcPts val="0"/>
              </a:spcAft>
            </a:pPr>
            <a:r>
              <a:rPr lang="en-US" sz="900" b="1" dirty="0">
                <a:solidFill>
                  <a:srgbClr val="000000"/>
                </a:solidFill>
                <a:latin typeface="Calibri" panose="020F0502020204030204"/>
                <a:ea typeface="ＭＳ Ｐゴシック"/>
                <a:cs typeface="Arial Narrow"/>
              </a:rPr>
              <a:t>(color deconfined</a:t>
            </a:r>
            <a:r>
              <a:rPr lang="en-US" sz="900" b="1" dirty="0">
                <a:solidFill>
                  <a:srgbClr val="000000"/>
                </a:solidFill>
                <a:latin typeface="Calibri" panose="020F0502020204030204"/>
                <a:ea typeface="ＭＳ Ｐゴシック"/>
              </a:rPr>
              <a:t>)</a:t>
            </a:r>
          </a:p>
        </p:txBody>
      </p:sp>
      <p:sp>
        <p:nvSpPr>
          <p:cNvPr id="9" name="テキスト ボックス 8">
            <a:extLst>
              <a:ext uri="{FF2B5EF4-FFF2-40B4-BE49-F238E27FC236}">
                <a16:creationId xmlns:a16="http://schemas.microsoft.com/office/drawing/2014/main" id="{1F5C8243-898B-50F8-1C7B-1554EDC2D75E}"/>
              </a:ext>
            </a:extLst>
          </p:cNvPr>
          <p:cNvSpPr txBox="1"/>
          <p:nvPr/>
        </p:nvSpPr>
        <p:spPr>
          <a:xfrm>
            <a:off x="5454282" y="1295400"/>
            <a:ext cx="2053832" cy="369332"/>
          </a:xfrm>
          <a:prstGeom prst="rect">
            <a:avLst/>
          </a:prstGeom>
          <a:noFill/>
        </p:spPr>
        <p:txBody>
          <a:bodyPr wrap="none" rtlCol="0">
            <a:spAutoFit/>
          </a:bodyPr>
          <a:lstStyle/>
          <a:p>
            <a:r>
              <a:rPr kumimoji="1" lang="en-US" altLang="ja-JP" dirty="0"/>
              <a:t>QCD Phase Diagram</a:t>
            </a:r>
            <a:endParaRPr kumimoji="1" lang="ja-JP" altLang="en-US" dirty="0"/>
          </a:p>
        </p:txBody>
      </p:sp>
      <p:sp>
        <p:nvSpPr>
          <p:cNvPr id="21" name="テキスト ボックス 20">
            <a:extLst>
              <a:ext uri="{FF2B5EF4-FFF2-40B4-BE49-F238E27FC236}">
                <a16:creationId xmlns:a16="http://schemas.microsoft.com/office/drawing/2014/main" id="{DD99E771-4326-1CC9-9FC3-86C91965C313}"/>
              </a:ext>
            </a:extLst>
          </p:cNvPr>
          <p:cNvSpPr txBox="1"/>
          <p:nvPr/>
        </p:nvSpPr>
        <p:spPr>
          <a:xfrm>
            <a:off x="5320812" y="6111738"/>
            <a:ext cx="4598376" cy="261610"/>
          </a:xfrm>
          <a:prstGeom prst="rect">
            <a:avLst/>
          </a:prstGeom>
          <a:noFill/>
        </p:spPr>
        <p:txBody>
          <a:bodyPr wrap="square">
            <a:spAutoFit/>
          </a:bodyPr>
          <a:lstStyle/>
          <a:p>
            <a:pPr defTabSz="685800" fontAlgn="auto">
              <a:spcBef>
                <a:spcPts val="0"/>
              </a:spcBef>
              <a:spcAft>
                <a:spcPts val="0"/>
              </a:spcAft>
            </a:pPr>
            <a:r>
              <a:rPr lang="de-DE" altLang="ja-JP" sz="1100" i="1" dirty="0">
                <a:solidFill>
                  <a:srgbClr val="004CE7"/>
                </a:solidFill>
                <a:latin typeface="AdvP6F00"/>
                <a:ea typeface="ＭＳ Ｐゴシック"/>
              </a:rPr>
              <a:t>(A. Majumder and B. Muller, PRL 105, 250222 (2010))</a:t>
            </a:r>
            <a:endParaRPr lang="ja-JP" altLang="en-US" sz="1100" i="1" dirty="0">
              <a:solidFill>
                <a:srgbClr val="004CE7"/>
              </a:solidFill>
              <a:latin typeface="Arial"/>
              <a:ea typeface="ＭＳ Ｐゴシック"/>
            </a:endParaRPr>
          </a:p>
        </p:txBody>
      </p:sp>
      <p:sp>
        <p:nvSpPr>
          <p:cNvPr id="3" name="Footer Placeholder 3">
            <a:extLst>
              <a:ext uri="{FF2B5EF4-FFF2-40B4-BE49-F238E27FC236}">
                <a16:creationId xmlns:a16="http://schemas.microsoft.com/office/drawing/2014/main" id="{7D94C522-C37C-63B5-1705-E76BD9C3A630}"/>
              </a:ext>
            </a:extLst>
          </p:cNvPr>
          <p:cNvSpPr>
            <a:spLocks noGrp="1"/>
          </p:cNvSpPr>
          <p:nvPr>
            <p:ph type="ftr" sz="quarter" idx="11"/>
          </p:nvPr>
        </p:nvSpPr>
        <p:spPr>
          <a:xfrm>
            <a:off x="0" y="6470650"/>
            <a:ext cx="6553200" cy="365125"/>
          </a:xfrm>
        </p:spPr>
        <p:txBody>
          <a:bodyPr/>
          <a:lstStyle/>
          <a:p>
            <a:pPr>
              <a:defRPr/>
            </a:pPr>
            <a:r>
              <a:rPr lang="en-US" dirty="0"/>
              <a:t>SQCD VI    |     (Nanjing University)   |    May 15, 2024      |    P.L. Cole</a:t>
            </a:r>
          </a:p>
        </p:txBody>
      </p:sp>
    </p:spTree>
    <p:extLst>
      <p:ext uri="{BB962C8B-B14F-4D97-AF65-F5344CB8AC3E}">
        <p14:creationId xmlns:p14="http://schemas.microsoft.com/office/powerpoint/2010/main" val="149362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BAE67-BFEB-8E63-3979-A4592984AEE5}"/>
              </a:ext>
            </a:extLst>
          </p:cNvPr>
          <p:cNvSpPr>
            <a:spLocks noGrp="1"/>
          </p:cNvSpPr>
          <p:nvPr>
            <p:ph type="title"/>
          </p:nvPr>
        </p:nvSpPr>
        <p:spPr>
          <a:xfrm>
            <a:off x="0" y="-30163"/>
            <a:ext cx="9144000" cy="844551"/>
          </a:xfrm>
        </p:spPr>
        <p:txBody>
          <a:bodyPr/>
          <a:lstStyle/>
          <a:p>
            <a:r>
              <a:rPr lang="en-US" sz="2400" dirty="0"/>
              <a:t>Exploring the production of N*s with pion and electron beams</a:t>
            </a:r>
            <a:br>
              <a:rPr lang="en-US" sz="2400" dirty="0"/>
            </a:br>
            <a:r>
              <a:rPr lang="en-US" sz="2400" dirty="0"/>
              <a:t>This article stresses the need for </a:t>
            </a:r>
            <a:r>
              <a:rPr lang="en-US" sz="2400" b="1" dirty="0">
                <a:solidFill>
                  <a:srgbClr val="FF0000"/>
                </a:solidFill>
              </a:rPr>
              <a:t>Coupled–Channel Analysis</a:t>
            </a:r>
          </a:p>
        </p:txBody>
      </p:sp>
      <p:sp>
        <p:nvSpPr>
          <p:cNvPr id="7" name="TextBox 6">
            <a:extLst>
              <a:ext uri="{FF2B5EF4-FFF2-40B4-BE49-F238E27FC236}">
                <a16:creationId xmlns:a16="http://schemas.microsoft.com/office/drawing/2014/main" id="{67E56D12-2FF6-B196-1439-274B2299F3D8}"/>
              </a:ext>
            </a:extLst>
          </p:cNvPr>
          <p:cNvSpPr txBox="1"/>
          <p:nvPr/>
        </p:nvSpPr>
        <p:spPr>
          <a:xfrm>
            <a:off x="4872942" y="6101318"/>
            <a:ext cx="4262055" cy="369332"/>
          </a:xfrm>
          <a:prstGeom prst="rect">
            <a:avLst/>
          </a:prstGeom>
          <a:solidFill>
            <a:srgbClr val="FFC000"/>
          </a:solidFill>
        </p:spPr>
        <p:txBody>
          <a:bodyPr wrap="square" rtlCol="0">
            <a:spAutoFit/>
          </a:bodyPr>
          <a:lstStyle/>
          <a:p>
            <a:r>
              <a:rPr lang="en-US" dirty="0">
                <a:hlinkClick r:id="rId2"/>
              </a:rPr>
              <a:t>Issue 12 (December 2022) pages 288 to 292</a:t>
            </a:r>
            <a:endParaRPr lang="en-US" dirty="0"/>
          </a:p>
        </p:txBody>
      </p:sp>
      <p:sp>
        <p:nvSpPr>
          <p:cNvPr id="4" name="Footer Placeholder 3">
            <a:extLst>
              <a:ext uri="{FF2B5EF4-FFF2-40B4-BE49-F238E27FC236}">
                <a16:creationId xmlns:a16="http://schemas.microsoft.com/office/drawing/2014/main" id="{37111590-D46D-1B44-02F2-D17CBFBBFA99}"/>
              </a:ext>
            </a:extLst>
          </p:cNvPr>
          <p:cNvSpPr>
            <a:spLocks noGrp="1"/>
          </p:cNvSpPr>
          <p:nvPr>
            <p:ph type="ftr" sz="quarter" idx="11"/>
          </p:nvPr>
        </p:nvSpPr>
        <p:spPr>
          <a:xfrm>
            <a:off x="9003" y="6470650"/>
            <a:ext cx="6544197" cy="365125"/>
          </a:xfrm>
        </p:spPr>
        <p:txBody>
          <a:bodyPr/>
          <a:lstStyle/>
          <a:p>
            <a:pPr>
              <a:defRPr/>
            </a:pPr>
            <a:r>
              <a:rPr lang="en-US"/>
              <a:t>SQCD VI    |     (Nanjing University)   |    May 15, 2024      |    P.L. Cole</a:t>
            </a:r>
            <a:endParaRPr lang="en-US" dirty="0"/>
          </a:p>
        </p:txBody>
      </p:sp>
      <p:sp>
        <p:nvSpPr>
          <p:cNvPr id="3" name="Content Placeholder 2">
            <a:extLst>
              <a:ext uri="{FF2B5EF4-FFF2-40B4-BE49-F238E27FC236}">
                <a16:creationId xmlns:a16="http://schemas.microsoft.com/office/drawing/2014/main" id="{5A558A99-BF9F-66BB-54BB-59A2A8378AD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032804D-2367-6DE6-F12E-3BA712957DA3}"/>
              </a:ext>
            </a:extLst>
          </p:cNvPr>
          <p:cNvPicPr>
            <a:picLocks noChangeAspect="1"/>
          </p:cNvPicPr>
          <p:nvPr/>
        </p:nvPicPr>
        <p:blipFill>
          <a:blip r:embed="rId3"/>
          <a:stretch>
            <a:fillRect/>
          </a:stretch>
        </p:blipFill>
        <p:spPr>
          <a:xfrm>
            <a:off x="327165" y="1174455"/>
            <a:ext cx="3623201" cy="4951708"/>
          </a:xfrm>
          <a:prstGeom prst="rect">
            <a:avLst/>
          </a:prstGeom>
        </p:spPr>
      </p:pic>
      <p:pic>
        <p:nvPicPr>
          <p:cNvPr id="8" name="Picture 7">
            <a:extLst>
              <a:ext uri="{FF2B5EF4-FFF2-40B4-BE49-F238E27FC236}">
                <a16:creationId xmlns:a16="http://schemas.microsoft.com/office/drawing/2014/main" id="{0959FE74-134E-886B-79F3-523AEA45ACC6}"/>
              </a:ext>
            </a:extLst>
          </p:cNvPr>
          <p:cNvPicPr>
            <a:picLocks noChangeAspect="1"/>
          </p:cNvPicPr>
          <p:nvPr/>
        </p:nvPicPr>
        <p:blipFill>
          <a:blip r:embed="rId4"/>
          <a:stretch>
            <a:fillRect/>
          </a:stretch>
        </p:blipFill>
        <p:spPr>
          <a:xfrm>
            <a:off x="958258" y="814388"/>
            <a:ext cx="7227484" cy="5677893"/>
          </a:xfrm>
          <a:prstGeom prst="rect">
            <a:avLst/>
          </a:prstGeom>
        </p:spPr>
      </p:pic>
      <p:pic>
        <p:nvPicPr>
          <p:cNvPr id="9" name="Picture 8">
            <a:extLst>
              <a:ext uri="{FF2B5EF4-FFF2-40B4-BE49-F238E27FC236}">
                <a16:creationId xmlns:a16="http://schemas.microsoft.com/office/drawing/2014/main" id="{22B71F65-0007-40EC-E662-CFF683894254}"/>
              </a:ext>
            </a:extLst>
          </p:cNvPr>
          <p:cNvPicPr>
            <a:picLocks noChangeAspect="1"/>
          </p:cNvPicPr>
          <p:nvPr/>
        </p:nvPicPr>
        <p:blipFill>
          <a:blip r:embed="rId5"/>
          <a:stretch>
            <a:fillRect/>
          </a:stretch>
        </p:blipFill>
        <p:spPr>
          <a:xfrm>
            <a:off x="2586515" y="0"/>
            <a:ext cx="3970970" cy="6858000"/>
          </a:xfrm>
          <a:prstGeom prst="rect">
            <a:avLst/>
          </a:prstGeom>
        </p:spPr>
      </p:pic>
    </p:spTree>
    <p:extLst>
      <p:ext uri="{BB962C8B-B14F-4D97-AF65-F5344CB8AC3E}">
        <p14:creationId xmlns:p14="http://schemas.microsoft.com/office/powerpoint/2010/main" val="242422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1CF0E7DA-9C56-6D49-5BA6-7D7AAFF0D0F8}"/>
              </a:ext>
            </a:extLst>
          </p:cNvPr>
          <p:cNvSpPr>
            <a:spLocks noGrp="1" noChangeArrowheads="1"/>
          </p:cNvSpPr>
          <p:nvPr>
            <p:ph type="title"/>
          </p:nvPr>
        </p:nvSpPr>
        <p:spPr/>
        <p:txBody>
          <a:bodyPr/>
          <a:lstStyle/>
          <a:p>
            <a:pPr eaLnBrk="1" hangingPunct="1"/>
            <a:r>
              <a:rPr lang="en-US" altLang="en-US"/>
              <a:t>Coupled Channel Analysis (EBAC)</a:t>
            </a:r>
          </a:p>
        </p:txBody>
      </p:sp>
      <p:pic>
        <p:nvPicPr>
          <p:cNvPr id="83971" name="Picture 3" descr="cc_2b2b_2b3b_3b3b">
            <a:extLst>
              <a:ext uri="{FF2B5EF4-FFF2-40B4-BE49-F238E27FC236}">
                <a16:creationId xmlns:a16="http://schemas.microsoft.com/office/drawing/2014/main" id="{14D09457-D58A-48FE-A606-0C7C6B303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398" b="72850"/>
          <a:stretch>
            <a:fillRect/>
          </a:stretch>
        </p:blipFill>
        <p:spPr bwMode="auto">
          <a:xfrm>
            <a:off x="228600" y="1066800"/>
            <a:ext cx="60198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4" descr="cc_2b2b_2b3b_3b3b">
            <a:extLst>
              <a:ext uri="{FF2B5EF4-FFF2-40B4-BE49-F238E27FC236}">
                <a16:creationId xmlns:a16="http://schemas.microsoft.com/office/drawing/2014/main" id="{B9892649-1B48-5E0F-32C3-C98EF0035C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469" t="25705" r="23367" b="48567"/>
          <a:stretch>
            <a:fillRect/>
          </a:stretch>
        </p:blipFill>
        <p:spPr bwMode="auto">
          <a:xfrm>
            <a:off x="1752600" y="2819400"/>
            <a:ext cx="3913188"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5" descr="cc_2b2b_2b3b_3b3b">
            <a:extLst>
              <a:ext uri="{FF2B5EF4-FFF2-40B4-BE49-F238E27FC236}">
                <a16:creationId xmlns:a16="http://schemas.microsoft.com/office/drawing/2014/main" id="{F58B22D2-17E6-1DD5-A620-0A8B7C5FC2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969" t="77138" r="21507"/>
          <a:stretch>
            <a:fillRect/>
          </a:stretch>
        </p:blipFill>
        <p:spPr bwMode="auto">
          <a:xfrm>
            <a:off x="5393531" y="4697221"/>
            <a:ext cx="3592513"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6" descr="cc_2b2b_2b3b_3b3b">
            <a:extLst>
              <a:ext uri="{FF2B5EF4-FFF2-40B4-BE49-F238E27FC236}">
                <a16:creationId xmlns:a16="http://schemas.microsoft.com/office/drawing/2014/main" id="{C83479FB-985F-E668-BDDC-8F36695800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969" t="51433" r="21507" b="21440"/>
          <a:stretch>
            <a:fillRect/>
          </a:stretch>
        </p:blipFill>
        <p:spPr bwMode="auto">
          <a:xfrm>
            <a:off x="2267347" y="4521288"/>
            <a:ext cx="3297237" cy="184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5" name="Text Box 7">
            <a:extLst>
              <a:ext uri="{FF2B5EF4-FFF2-40B4-BE49-F238E27FC236}">
                <a16:creationId xmlns:a16="http://schemas.microsoft.com/office/drawing/2014/main" id="{033D9B59-666F-7C51-D76B-AF3E5438FC05}"/>
              </a:ext>
            </a:extLst>
          </p:cNvPr>
          <p:cNvSpPr txBox="1">
            <a:spLocks noChangeArrowheads="1"/>
          </p:cNvSpPr>
          <p:nvPr/>
        </p:nvSpPr>
        <p:spPr bwMode="auto">
          <a:xfrm>
            <a:off x="6019800" y="2565400"/>
            <a:ext cx="2895600" cy="1625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4625" indent="-58738"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Clr>
                <a:srgbClr val="FF0000"/>
              </a:buClr>
              <a:buFont typeface="Wingdings" pitchFamily="2" charset="2"/>
              <a:buChar char="§"/>
            </a:pPr>
            <a:r>
              <a:rPr lang="en-US" altLang="en-US" sz="2000">
                <a:latin typeface="Comic Sans MS" panose="030F0902030302020204" pitchFamily="66" charset="0"/>
              </a:rPr>
              <a:t> Pion-nucleon and 2-pion-nucleon contributions to the non-resonant T matrix.</a:t>
            </a:r>
          </a:p>
        </p:txBody>
      </p:sp>
      <p:sp>
        <p:nvSpPr>
          <p:cNvPr id="83976" name="Text Box 5">
            <a:extLst>
              <a:ext uri="{FF2B5EF4-FFF2-40B4-BE49-F238E27FC236}">
                <a16:creationId xmlns:a16="http://schemas.microsoft.com/office/drawing/2014/main" id="{B5F81903-3C50-035D-8812-371E6ACD271F}"/>
              </a:ext>
            </a:extLst>
          </p:cNvPr>
          <p:cNvSpPr txBox="1">
            <a:spLocks noChangeArrowheads="1"/>
          </p:cNvSpPr>
          <p:nvPr/>
        </p:nvSpPr>
        <p:spPr bwMode="auto">
          <a:xfrm>
            <a:off x="6582720" y="6432465"/>
            <a:ext cx="2561280" cy="461665"/>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dirty="0">
                <a:solidFill>
                  <a:srgbClr val="FF0000"/>
                </a:solidFill>
              </a:rPr>
              <a:t>T.-S. Harry Lee</a:t>
            </a:r>
            <a:endParaRPr lang="en-US" altLang="en-US" dirty="0"/>
          </a:p>
        </p:txBody>
      </p:sp>
      <p:pic>
        <p:nvPicPr>
          <p:cNvPr id="2" name="Picture 8">
            <a:extLst>
              <a:ext uri="{FF2B5EF4-FFF2-40B4-BE49-F238E27FC236}">
                <a16:creationId xmlns:a16="http://schemas.microsoft.com/office/drawing/2014/main" id="{31526FE7-2EC9-F0B3-005E-196C0855BB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300048"/>
            <a:ext cx="2916819" cy="557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3">
            <a:extLst>
              <a:ext uri="{FF2B5EF4-FFF2-40B4-BE49-F238E27FC236}">
                <a16:creationId xmlns:a16="http://schemas.microsoft.com/office/drawing/2014/main" id="{BB8804EF-4222-EDA5-0F80-76E9E0B133BC}"/>
              </a:ext>
            </a:extLst>
          </p:cNvPr>
          <p:cNvSpPr>
            <a:spLocks noChangeArrowheads="1"/>
          </p:cNvSpPr>
          <p:nvPr/>
        </p:nvSpPr>
        <p:spPr bwMode="auto">
          <a:xfrm>
            <a:off x="3783957" y="6502400"/>
            <a:ext cx="2798763" cy="457200"/>
          </a:xfrm>
          <a:prstGeom prst="rect">
            <a:avLst/>
          </a:prstGeom>
          <a:noFill/>
          <a:ln w="9525">
            <a:noFill/>
            <a:miter lim="800000"/>
            <a:headEnd/>
            <a:tailEnd/>
          </a:ln>
          <a:effectLst/>
        </p:spPr>
        <p:txBody>
          <a:bodyPr>
            <a:spAutoFit/>
          </a:bodyPr>
          <a:lstStyle/>
          <a:p>
            <a:pPr>
              <a:defRPr/>
            </a:pPr>
            <a:r>
              <a:rPr lang="en-US" b="1" dirty="0">
                <a:solidFill>
                  <a:srgbClr val="FF0000"/>
                </a:solidFill>
                <a:effectLst>
                  <a:outerShdw blurRad="38100" dist="38100" dir="2700000" algn="tl">
                    <a:srgbClr val="C0C0C0"/>
                  </a:outerShdw>
                </a:effectLst>
              </a:rPr>
              <a:t>October 13-15, 2008</a:t>
            </a:r>
          </a:p>
        </p:txBody>
      </p:sp>
      <p:sp>
        <p:nvSpPr>
          <p:cNvPr id="5" name="Rectangle 170">
            <a:extLst>
              <a:ext uri="{FF2B5EF4-FFF2-40B4-BE49-F238E27FC236}">
                <a16:creationId xmlns:a16="http://schemas.microsoft.com/office/drawing/2014/main" id="{E58669FE-42AF-9D24-E63D-846A9B334181}"/>
              </a:ext>
            </a:extLst>
          </p:cNvPr>
          <p:cNvSpPr>
            <a:spLocks noChangeArrowheads="1"/>
          </p:cNvSpPr>
          <p:nvPr/>
        </p:nvSpPr>
        <p:spPr bwMode="auto">
          <a:xfrm>
            <a:off x="157956" y="4317502"/>
            <a:ext cx="2015952"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400" b="1" dirty="0"/>
              <a:t>International Organizing Committee:</a:t>
            </a:r>
            <a:br>
              <a:rPr lang="en-US" altLang="en-US" sz="1400" b="1" dirty="0"/>
            </a:br>
            <a:r>
              <a:rPr lang="en-US" altLang="en-US" sz="1400" dirty="0"/>
              <a:t>	</a:t>
            </a:r>
            <a:r>
              <a:rPr lang="en-US" altLang="en-US" sz="1400" b="1" dirty="0"/>
              <a:t>V. Burkert</a:t>
            </a:r>
            <a:br>
              <a:rPr lang="en-US" altLang="en-US" sz="1400" b="1" dirty="0"/>
            </a:br>
            <a:r>
              <a:rPr lang="en-US" altLang="en-US" sz="1400" b="1" dirty="0"/>
              <a:t>	B. </a:t>
            </a:r>
            <a:r>
              <a:rPr lang="en-US" altLang="en-US" sz="1400" b="1" dirty="0" err="1"/>
              <a:t>Juliá</a:t>
            </a:r>
            <a:r>
              <a:rPr lang="en-US" altLang="en-US" sz="1400" b="1" dirty="0"/>
              <a:t> Díaz </a:t>
            </a:r>
            <a:br>
              <a:rPr lang="en-US" altLang="en-US" sz="1400" b="1" dirty="0"/>
            </a:br>
            <a:r>
              <a:rPr lang="en-US" altLang="en-US" sz="1400" b="1" dirty="0"/>
              <a:t>	R. </a:t>
            </a:r>
            <a:r>
              <a:rPr lang="en-US" altLang="en-US" sz="1400" b="1" dirty="0" err="1"/>
              <a:t>Gothe</a:t>
            </a:r>
            <a:br>
              <a:rPr lang="en-US" altLang="en-US" sz="1400" b="1" dirty="0"/>
            </a:br>
            <a:r>
              <a:rPr lang="en-US" altLang="en-US" sz="1400" b="1" dirty="0"/>
              <a:t>	T.-S. H. Lee</a:t>
            </a:r>
            <a:br>
              <a:rPr lang="en-US" altLang="en-US" sz="1400" b="1" dirty="0"/>
            </a:br>
            <a:r>
              <a:rPr lang="en-US" altLang="en-US" sz="1400" b="1" dirty="0"/>
              <a:t>	V. </a:t>
            </a:r>
            <a:r>
              <a:rPr lang="en-US" altLang="en-US" sz="1400" b="1" dirty="0" err="1"/>
              <a:t>Mokeev</a:t>
            </a:r>
            <a:r>
              <a:rPr lang="en-US" altLang="en-US" sz="1400" dirty="0"/>
              <a:t> </a:t>
            </a:r>
          </a:p>
        </p:txBody>
      </p:sp>
      <p:sp>
        <p:nvSpPr>
          <p:cNvPr id="4" name="TextBox 3">
            <a:extLst>
              <a:ext uri="{FF2B5EF4-FFF2-40B4-BE49-F238E27FC236}">
                <a16:creationId xmlns:a16="http://schemas.microsoft.com/office/drawing/2014/main" id="{D9CBF1CB-0971-7455-261F-E5EE3C1AF039}"/>
              </a:ext>
            </a:extLst>
          </p:cNvPr>
          <p:cNvSpPr txBox="1"/>
          <p:nvPr/>
        </p:nvSpPr>
        <p:spPr>
          <a:xfrm>
            <a:off x="6739023" y="990321"/>
            <a:ext cx="2271135" cy="646331"/>
          </a:xfrm>
          <a:prstGeom prst="rect">
            <a:avLst/>
          </a:prstGeom>
          <a:solidFill>
            <a:srgbClr val="FAA919"/>
          </a:solidFill>
        </p:spPr>
        <p:txBody>
          <a:bodyPr wrap="none" rtlCol="0">
            <a:spAutoFit/>
          </a:bodyPr>
          <a:lstStyle/>
          <a:p>
            <a:r>
              <a:rPr lang="en-US" dirty="0"/>
              <a:t>From Cole’s Summary </a:t>
            </a:r>
          </a:p>
          <a:p>
            <a:r>
              <a:rPr lang="en-US" dirty="0"/>
              <a:t>Talk of the Workshop</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4">
            <a:extLst>
              <a:ext uri="{FF2B5EF4-FFF2-40B4-BE49-F238E27FC236}">
                <a16:creationId xmlns:a16="http://schemas.microsoft.com/office/drawing/2014/main" id="{3B9B16DC-4778-0BA7-FADC-10055FA4C139}"/>
              </a:ext>
            </a:extLst>
          </p:cNvPr>
          <p:cNvSpPr>
            <a:spLocks noGrp="1" noChangeArrowheads="1"/>
          </p:cNvSpPr>
          <p:nvPr>
            <p:ph type="title"/>
          </p:nvPr>
        </p:nvSpPr>
        <p:spPr bwMode="auto">
          <a:xfrm>
            <a:off x="457200" y="203200"/>
            <a:ext cx="8229600" cy="561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ja-JP" sz="2800" b="0">
                <a:solidFill>
                  <a:srgbClr val="0000FF"/>
                </a:solidFill>
                <a:latin typeface="Arial Black" panose="020B0604020202020204" pitchFamily="34" charset="0"/>
                <a:ea typeface="ＭＳ Ｐゴシック" panose="020B0600070205080204" pitchFamily="34" charset="-128"/>
              </a:rPr>
              <a:t>Current status of the analysis @ EBAC</a:t>
            </a:r>
          </a:p>
        </p:txBody>
      </p:sp>
      <p:sp>
        <p:nvSpPr>
          <p:cNvPr id="82947" name="Text Box 7">
            <a:extLst>
              <a:ext uri="{FF2B5EF4-FFF2-40B4-BE49-F238E27FC236}">
                <a16:creationId xmlns:a16="http://schemas.microsoft.com/office/drawing/2014/main" id="{D8057E5F-3651-FC5C-CB3D-CBC189BA0060}"/>
              </a:ext>
            </a:extLst>
          </p:cNvPr>
          <p:cNvSpPr txBox="1">
            <a:spLocks noChangeArrowheads="1"/>
          </p:cNvSpPr>
          <p:nvPr/>
        </p:nvSpPr>
        <p:spPr bwMode="auto">
          <a:xfrm>
            <a:off x="323850" y="1484313"/>
            <a:ext cx="8650288"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buClr>
                <a:srgbClr val="FF0000"/>
              </a:buClr>
              <a:buFont typeface="Wingdings" pitchFamily="2" charset="2"/>
              <a:buChar char="ü"/>
            </a:pPr>
            <a:r>
              <a:rPr lang="en-US" altLang="ja-JP" sz="2000" dirty="0">
                <a:solidFill>
                  <a:srgbClr val="000000"/>
                </a:solidFill>
                <a:latin typeface="Symbol" pitchFamily="2" charset="2"/>
                <a:ea typeface="ＭＳ Ｐゴシック" panose="020B0600070205080204" pitchFamily="34" charset="-128"/>
              </a:rPr>
              <a:t> p</a:t>
            </a:r>
            <a:r>
              <a:rPr lang="en-US" altLang="ja-JP" sz="2000" dirty="0">
                <a:solidFill>
                  <a:srgbClr val="000000"/>
                </a:solidFill>
                <a:latin typeface="Arial" panose="020B0604020202020204" pitchFamily="34" charset="0"/>
                <a:ea typeface="ＭＳ Ｐゴシック" panose="020B0600070205080204" pitchFamily="34" charset="-128"/>
              </a:rPr>
              <a:t> N </a:t>
            </a:r>
            <a:r>
              <a:rPr lang="en-US" altLang="ja-JP" sz="2000" dirty="0">
                <a:solidFill>
                  <a:srgbClr val="000000"/>
                </a:solidFill>
                <a:latin typeface="Arial" panose="020B0604020202020204" pitchFamily="34" charset="0"/>
                <a:ea typeface="ＭＳ Ｐゴシック" panose="020B0600070205080204" pitchFamily="34" charset="-128"/>
                <a:sym typeface="Wingdings" pitchFamily="2" charset="2"/>
              </a:rPr>
              <a:t> </a:t>
            </a:r>
            <a:r>
              <a:rPr lang="en-US" altLang="ja-JP" sz="2000" dirty="0">
                <a:solidFill>
                  <a:srgbClr val="000000"/>
                </a:solidFill>
                <a:latin typeface="Symbol" pitchFamily="2" charset="2"/>
                <a:ea typeface="ＭＳ Ｐゴシック" panose="020B0600070205080204" pitchFamily="34" charset="-128"/>
                <a:sym typeface="Wingdings" pitchFamily="2" charset="2"/>
              </a:rPr>
              <a:t>p</a:t>
            </a:r>
            <a:r>
              <a:rPr lang="en-US" altLang="ja-JP" sz="2000" dirty="0">
                <a:solidFill>
                  <a:srgbClr val="000000"/>
                </a:solidFill>
                <a:latin typeface="Arial" panose="020B0604020202020204" pitchFamily="34" charset="0"/>
                <a:ea typeface="ＭＳ Ｐゴシック" panose="020B0600070205080204" pitchFamily="34" charset="-128"/>
                <a:sym typeface="Wingdings" pitchFamily="2" charset="2"/>
              </a:rPr>
              <a:t> </a:t>
            </a:r>
            <a:r>
              <a:rPr lang="en-US" altLang="ja-JP" sz="2000" dirty="0">
                <a:solidFill>
                  <a:srgbClr val="000000"/>
                </a:solidFill>
                <a:latin typeface="Arial" panose="020B0604020202020204" pitchFamily="34" charset="0"/>
                <a:ea typeface="SimSun-PUA"/>
                <a:cs typeface="SimSun-PUA"/>
                <a:sym typeface="Wingdings" pitchFamily="2" charset="2"/>
              </a:rPr>
              <a:t>N 	: fitted to the SAID PWA </a:t>
            </a:r>
            <a:r>
              <a:rPr lang="en-US" altLang="ja-JP" sz="2000" dirty="0">
                <a:solidFill>
                  <a:srgbClr val="FF0000"/>
                </a:solidFill>
                <a:latin typeface="Arial" panose="020B0604020202020204" pitchFamily="34" charset="0"/>
                <a:ea typeface="SimSun-PUA"/>
                <a:cs typeface="SimSun-PUA"/>
                <a:sym typeface="Wingdings" pitchFamily="2" charset="2"/>
              </a:rPr>
              <a:t>up to 2 GeV</a:t>
            </a:r>
            <a:r>
              <a:rPr lang="en-US" altLang="ja-JP" sz="2000" dirty="0">
                <a:solidFill>
                  <a:srgbClr val="000000"/>
                </a:solidFill>
                <a:latin typeface="Arial" panose="020B0604020202020204" pitchFamily="34" charset="0"/>
                <a:ea typeface="SimSun-PUA"/>
                <a:cs typeface="SimSun-PUA"/>
                <a:sym typeface="Wingdings" pitchFamily="2" charset="2"/>
              </a:rPr>
              <a:t>.</a:t>
            </a:r>
          </a:p>
          <a:p>
            <a:pPr>
              <a:buClr>
                <a:srgbClr val="FF0000"/>
              </a:buClr>
              <a:buFont typeface="Wingdings" pitchFamily="2" charset="2"/>
              <a:buNone/>
            </a:pPr>
            <a:r>
              <a:rPr lang="en-US" altLang="ja-JP" sz="1600" dirty="0">
                <a:solidFill>
                  <a:srgbClr val="0000FF"/>
                </a:solidFill>
                <a:latin typeface="Arial" panose="020B0604020202020204" pitchFamily="34" charset="0"/>
                <a:ea typeface="ＭＳ Ｐゴシック" panose="020B0600070205080204" pitchFamily="34" charset="-128"/>
              </a:rPr>
              <a:t>			</a:t>
            </a:r>
            <a:r>
              <a:rPr lang="en-US" altLang="ja-JP" sz="1400" dirty="0">
                <a:solidFill>
                  <a:srgbClr val="008000"/>
                </a:solidFill>
                <a:latin typeface="Arial" panose="020B0604020202020204" pitchFamily="34" charset="0"/>
                <a:ea typeface="ＭＳ Ｐゴシック" panose="020B0600070205080204" pitchFamily="34" charset="-128"/>
              </a:rPr>
              <a:t>Julia-Diaz, Lee, Matsuyama, Sato, </a:t>
            </a:r>
            <a:r>
              <a:rPr lang="en-US" altLang="ja-JP" sz="1400" b="1" dirty="0">
                <a:solidFill>
                  <a:srgbClr val="008000"/>
                </a:solidFill>
                <a:latin typeface="Arial" panose="020B0604020202020204" pitchFamily="34" charset="0"/>
                <a:ea typeface="ＭＳ Ｐゴシック" panose="020B0600070205080204" pitchFamily="34" charset="-128"/>
              </a:rPr>
              <a:t>PRC76 065201 (2007)</a:t>
            </a:r>
            <a:endParaRPr lang="en-US" altLang="ja-JP" sz="1400" b="1" dirty="0">
              <a:solidFill>
                <a:srgbClr val="008000"/>
              </a:solidFill>
              <a:latin typeface="Arial" panose="020B0604020202020204" pitchFamily="34" charset="0"/>
              <a:ea typeface="SimSun-PUA"/>
              <a:cs typeface="SimSun-PUA"/>
              <a:sym typeface="Wingdings" pitchFamily="2" charset="2"/>
            </a:endParaRPr>
          </a:p>
          <a:p>
            <a:pPr>
              <a:lnSpc>
                <a:spcPct val="150000"/>
              </a:lnSpc>
              <a:buClr>
                <a:srgbClr val="FF0000"/>
              </a:buClr>
              <a:buFont typeface="Wingdings" pitchFamily="2" charset="2"/>
              <a:buChar char="ü"/>
            </a:pPr>
            <a:r>
              <a:rPr lang="en-US" altLang="ja-JP" sz="2000" dirty="0">
                <a:solidFill>
                  <a:srgbClr val="000000"/>
                </a:solidFill>
                <a:latin typeface="Symbol" pitchFamily="2" charset="2"/>
                <a:ea typeface="ＭＳ Ｐゴシック" panose="020B0600070205080204" pitchFamily="34" charset="-128"/>
                <a:sym typeface="Wingdings" pitchFamily="2" charset="2"/>
              </a:rPr>
              <a:t> p</a:t>
            </a:r>
            <a:r>
              <a:rPr lang="en-US" altLang="ja-JP" sz="2000" dirty="0">
                <a:solidFill>
                  <a:srgbClr val="000000"/>
                </a:solidFill>
                <a:latin typeface="Arial" panose="020B0604020202020204" pitchFamily="34" charset="0"/>
                <a:ea typeface="ＭＳ Ｐゴシック" panose="020B0600070205080204" pitchFamily="34" charset="-128"/>
                <a:sym typeface="Wingdings" pitchFamily="2" charset="2"/>
              </a:rPr>
              <a:t> N  </a:t>
            </a:r>
            <a:r>
              <a:rPr lang="en-US" altLang="ja-JP" sz="2000" dirty="0">
                <a:solidFill>
                  <a:srgbClr val="000000"/>
                </a:solidFill>
                <a:latin typeface="Symbol" pitchFamily="2" charset="2"/>
                <a:ea typeface="ＭＳ Ｐゴシック" panose="020B0600070205080204" pitchFamily="34" charset="-128"/>
                <a:sym typeface="Wingdings" pitchFamily="2" charset="2"/>
              </a:rPr>
              <a:t>p</a:t>
            </a:r>
            <a:r>
              <a:rPr lang="en-US" altLang="ja-JP" sz="2000" dirty="0">
                <a:solidFill>
                  <a:srgbClr val="000000"/>
                </a:solidFill>
                <a:latin typeface="Arial" panose="020B0604020202020204" pitchFamily="34" charset="0"/>
                <a:ea typeface="ＭＳ Ｐゴシック" panose="020B0600070205080204" pitchFamily="34" charset="-128"/>
                <a:sym typeface="Wingdings" pitchFamily="2" charset="2"/>
              </a:rPr>
              <a:t> </a:t>
            </a:r>
            <a:r>
              <a:rPr lang="en-US" altLang="ja-JP" sz="2000" dirty="0">
                <a:solidFill>
                  <a:srgbClr val="000000"/>
                </a:solidFill>
                <a:latin typeface="Symbol" pitchFamily="2" charset="2"/>
                <a:ea typeface="ＭＳ Ｐゴシック" panose="020B0600070205080204" pitchFamily="34" charset="-128"/>
                <a:sym typeface="Wingdings" pitchFamily="2" charset="2"/>
              </a:rPr>
              <a:t>p</a:t>
            </a:r>
            <a:r>
              <a:rPr lang="en-US" altLang="ja-JP" sz="2000" dirty="0">
                <a:solidFill>
                  <a:srgbClr val="000000"/>
                </a:solidFill>
                <a:latin typeface="Arial" panose="020B0604020202020204" pitchFamily="34" charset="0"/>
                <a:ea typeface="ＭＳ Ｐゴシック" panose="020B0600070205080204" pitchFamily="34" charset="-128"/>
                <a:sym typeface="Wingdings" pitchFamily="2" charset="2"/>
              </a:rPr>
              <a:t> N 	: cross sections calculated; not</a:t>
            </a:r>
            <a:r>
              <a:rPr lang="ja-JP" altLang="en-US" sz="2000">
                <a:solidFill>
                  <a:srgbClr val="000000"/>
                </a:solidFill>
                <a:latin typeface="Arial" panose="020B0604020202020204" pitchFamily="34" charset="0"/>
                <a:ea typeface="ＭＳ Ｐゴシック" panose="020B0600070205080204" pitchFamily="34" charset="-128"/>
                <a:sym typeface="Wingdings" pitchFamily="2" charset="2"/>
              </a:rPr>
              <a:t> </a:t>
            </a:r>
            <a:r>
              <a:rPr lang="en-US" altLang="ja-JP" sz="2000" dirty="0">
                <a:solidFill>
                  <a:srgbClr val="000000"/>
                </a:solidFill>
                <a:latin typeface="Arial" panose="020B0604020202020204" pitchFamily="34" charset="0"/>
                <a:ea typeface="ＭＳ Ｐゴシック" panose="020B0600070205080204" pitchFamily="34" charset="-128"/>
                <a:sym typeface="Wingdings" pitchFamily="2" charset="2"/>
              </a:rPr>
              <a:t>fitted yet.</a:t>
            </a:r>
          </a:p>
          <a:p>
            <a:pPr lvl="2">
              <a:buClr>
                <a:srgbClr val="FF0000"/>
              </a:buClr>
              <a:buFont typeface="Wingdings" pitchFamily="2" charset="2"/>
              <a:buNone/>
            </a:pPr>
            <a:r>
              <a:rPr lang="en-US" altLang="ja-JP" sz="1600" dirty="0">
                <a:solidFill>
                  <a:srgbClr val="008000"/>
                </a:solidFill>
                <a:latin typeface="Arial" panose="020B0604020202020204" pitchFamily="34" charset="0"/>
                <a:ea typeface="ＭＳ Ｐゴシック" panose="020B0600070205080204" pitchFamily="34" charset="-128"/>
                <a:sym typeface="Wingdings" pitchFamily="2" charset="2"/>
              </a:rPr>
              <a:t>		</a:t>
            </a:r>
            <a:r>
              <a:rPr lang="en-US" altLang="ja-JP" sz="1400" dirty="0" err="1">
                <a:solidFill>
                  <a:srgbClr val="008000"/>
                </a:solidFill>
                <a:latin typeface="Arial" panose="020B0604020202020204" pitchFamily="34" charset="0"/>
                <a:ea typeface="ＭＳ Ｐゴシック" panose="020B0600070205080204" pitchFamily="34" charset="-128"/>
                <a:sym typeface="Wingdings" pitchFamily="2" charset="2"/>
              </a:rPr>
              <a:t>Kamano</a:t>
            </a:r>
            <a:r>
              <a:rPr lang="en-US" altLang="ja-JP" sz="1400" dirty="0">
                <a:solidFill>
                  <a:srgbClr val="008000"/>
                </a:solidFill>
                <a:latin typeface="Arial" panose="020B0604020202020204" pitchFamily="34" charset="0"/>
                <a:ea typeface="ＭＳ Ｐゴシック" panose="020B0600070205080204" pitchFamily="34" charset="-128"/>
                <a:sym typeface="Wingdings" pitchFamily="2" charset="2"/>
              </a:rPr>
              <a:t>, Julia-Diaz, Lee, Matsuyama, Sato, submitted to PRC</a:t>
            </a:r>
          </a:p>
          <a:p>
            <a:pPr>
              <a:lnSpc>
                <a:spcPct val="150000"/>
              </a:lnSpc>
              <a:buClr>
                <a:srgbClr val="FF0000"/>
              </a:buClr>
              <a:buFont typeface="Wingdings" pitchFamily="2" charset="2"/>
              <a:buChar char="ü"/>
            </a:pPr>
            <a:r>
              <a:rPr lang="en-US" altLang="ja-JP" sz="2000" dirty="0">
                <a:solidFill>
                  <a:srgbClr val="000000"/>
                </a:solidFill>
                <a:latin typeface="Arial" panose="020B0604020202020204" pitchFamily="34" charset="0"/>
                <a:ea typeface="ＭＳ Ｐゴシック" panose="020B0600070205080204" pitchFamily="34" charset="-128"/>
                <a:sym typeface="Wingdings" pitchFamily="2" charset="2"/>
              </a:rPr>
              <a:t> </a:t>
            </a:r>
            <a:r>
              <a:rPr lang="en-US" altLang="ja-JP" sz="2000" dirty="0">
                <a:solidFill>
                  <a:srgbClr val="000000"/>
                </a:solidFill>
                <a:latin typeface="Symbol" pitchFamily="2" charset="2"/>
                <a:ea typeface="ＭＳ Ｐゴシック" panose="020B0600070205080204" pitchFamily="34" charset="-128"/>
                <a:sym typeface="Wingdings" pitchFamily="2" charset="2"/>
              </a:rPr>
              <a:t>p</a:t>
            </a:r>
            <a:r>
              <a:rPr lang="en-US" altLang="ja-JP" sz="2000" dirty="0">
                <a:solidFill>
                  <a:srgbClr val="000000"/>
                </a:solidFill>
                <a:latin typeface="Arial" panose="020B0604020202020204" pitchFamily="34" charset="0"/>
                <a:ea typeface="ＭＳ Ｐゴシック" panose="020B0600070205080204" pitchFamily="34" charset="-128"/>
                <a:sym typeface="Wingdings" pitchFamily="2" charset="2"/>
              </a:rPr>
              <a:t> N  </a:t>
            </a:r>
            <a:r>
              <a:rPr lang="en-US" altLang="ja-JP" sz="2000" dirty="0">
                <a:solidFill>
                  <a:srgbClr val="000000"/>
                </a:solidFill>
                <a:latin typeface="Symbol" pitchFamily="2" charset="2"/>
                <a:ea typeface="ＭＳ Ｐゴシック" panose="020B0600070205080204" pitchFamily="34" charset="-128"/>
                <a:sym typeface="Wingdings" pitchFamily="2" charset="2"/>
              </a:rPr>
              <a:t>h</a:t>
            </a:r>
            <a:r>
              <a:rPr lang="en-US" altLang="ja-JP" sz="2000" dirty="0">
                <a:solidFill>
                  <a:srgbClr val="000000"/>
                </a:solidFill>
                <a:latin typeface="Arial" panose="020B0604020202020204" pitchFamily="34" charset="0"/>
                <a:ea typeface="ＭＳ Ｐゴシック" panose="020B0600070205080204" pitchFamily="34" charset="-128"/>
                <a:sym typeface="Wingdings" pitchFamily="2" charset="2"/>
              </a:rPr>
              <a:t> N 	: fitted to the data </a:t>
            </a:r>
            <a:r>
              <a:rPr lang="en-US" altLang="ja-JP" sz="2000" dirty="0">
                <a:solidFill>
                  <a:srgbClr val="FF0000"/>
                </a:solidFill>
                <a:latin typeface="Arial" panose="020B0604020202020204" pitchFamily="34" charset="0"/>
                <a:ea typeface="ＭＳ Ｐゴシック" panose="020B0600070205080204" pitchFamily="34" charset="-128"/>
                <a:sym typeface="Wingdings" pitchFamily="2" charset="2"/>
              </a:rPr>
              <a:t>up to 2 GeV </a:t>
            </a:r>
            <a:r>
              <a:rPr lang="en-US" altLang="ja-JP" sz="2000" dirty="0">
                <a:solidFill>
                  <a:srgbClr val="000000"/>
                </a:solidFill>
                <a:latin typeface="Arial" panose="020B0604020202020204" pitchFamily="34" charset="0"/>
                <a:ea typeface="ＭＳ Ｐゴシック" panose="020B0600070205080204" pitchFamily="34" charset="-128"/>
                <a:sym typeface="Wingdings" pitchFamily="2" charset="2"/>
              </a:rPr>
              <a:t>( varied only bare N*  </a:t>
            </a:r>
            <a:r>
              <a:rPr lang="en-US" altLang="ja-JP" sz="2000" dirty="0" err="1">
                <a:solidFill>
                  <a:srgbClr val="000000"/>
                </a:solidFill>
                <a:latin typeface="Symbol" pitchFamily="2" charset="2"/>
                <a:ea typeface="ＭＳ Ｐゴシック" panose="020B0600070205080204" pitchFamily="34" charset="-128"/>
                <a:sym typeface="Wingdings" pitchFamily="2" charset="2"/>
              </a:rPr>
              <a:t>h</a:t>
            </a:r>
            <a:r>
              <a:rPr lang="en-US" altLang="ja-JP" sz="2000" dirty="0" err="1">
                <a:solidFill>
                  <a:srgbClr val="000000"/>
                </a:solidFill>
                <a:latin typeface="Arial" panose="020B0604020202020204" pitchFamily="34" charset="0"/>
                <a:ea typeface="ＭＳ Ｐゴシック" panose="020B0600070205080204" pitchFamily="34" charset="-128"/>
                <a:sym typeface="Wingdings" pitchFamily="2" charset="2"/>
              </a:rPr>
              <a:t>N</a:t>
            </a:r>
            <a:r>
              <a:rPr lang="en-US" altLang="ja-JP" sz="2000" dirty="0">
                <a:solidFill>
                  <a:srgbClr val="000000"/>
                </a:solidFill>
                <a:latin typeface="Arial" panose="020B0604020202020204" pitchFamily="34" charset="0"/>
                <a:ea typeface="ＭＳ Ｐゴシック" panose="020B0600070205080204" pitchFamily="34" charset="-128"/>
                <a:sym typeface="Wingdings" pitchFamily="2" charset="2"/>
              </a:rPr>
              <a:t> )</a:t>
            </a:r>
          </a:p>
          <a:p>
            <a:pPr lvl="2">
              <a:buClr>
                <a:srgbClr val="FF0000"/>
              </a:buClr>
              <a:buFont typeface="Wingdings" pitchFamily="2" charset="2"/>
              <a:buNone/>
            </a:pPr>
            <a:r>
              <a:rPr lang="en-US" altLang="ja-JP" sz="1600" dirty="0">
                <a:solidFill>
                  <a:srgbClr val="008000"/>
                </a:solidFill>
                <a:latin typeface="Arial" panose="020B0604020202020204" pitchFamily="34" charset="0"/>
                <a:ea typeface="ＭＳ Ｐゴシック" panose="020B0600070205080204" pitchFamily="34" charset="-128"/>
                <a:sym typeface="Wingdings" pitchFamily="2" charset="2"/>
              </a:rPr>
              <a:t>		</a:t>
            </a:r>
            <a:r>
              <a:rPr lang="en-US" altLang="ja-JP" sz="1400" dirty="0">
                <a:solidFill>
                  <a:srgbClr val="008000"/>
                </a:solidFill>
                <a:latin typeface="Arial" panose="020B0604020202020204" pitchFamily="34" charset="0"/>
                <a:ea typeface="ＭＳ Ｐゴシック" panose="020B0600070205080204" pitchFamily="34" charset="-128"/>
                <a:sym typeface="Wingdings" pitchFamily="2" charset="2"/>
              </a:rPr>
              <a:t>Durand, Julia-Diaz, Lee, </a:t>
            </a:r>
            <a:r>
              <a:rPr lang="en-US" altLang="ja-JP" sz="1400" dirty="0" err="1">
                <a:solidFill>
                  <a:srgbClr val="008000"/>
                </a:solidFill>
                <a:latin typeface="Arial" panose="020B0604020202020204" pitchFamily="34" charset="0"/>
                <a:ea typeface="ＭＳ Ｐゴシック" panose="020B0600070205080204" pitchFamily="34" charset="-128"/>
                <a:sym typeface="Wingdings" pitchFamily="2" charset="2"/>
              </a:rPr>
              <a:t>Saghai</a:t>
            </a:r>
            <a:r>
              <a:rPr lang="en-US" altLang="ja-JP" sz="1400" dirty="0">
                <a:solidFill>
                  <a:srgbClr val="008000"/>
                </a:solidFill>
                <a:latin typeface="Arial" panose="020B0604020202020204" pitchFamily="34" charset="0"/>
                <a:ea typeface="ＭＳ Ｐゴシック" panose="020B0600070205080204" pitchFamily="34" charset="-128"/>
                <a:sym typeface="Wingdings" pitchFamily="2" charset="2"/>
              </a:rPr>
              <a:t>, Sato, </a:t>
            </a:r>
            <a:r>
              <a:rPr lang="en-US" altLang="ja-JP" sz="1400" b="1" dirty="0">
                <a:solidFill>
                  <a:srgbClr val="008000"/>
                </a:solidFill>
                <a:latin typeface="Arial" panose="020B0604020202020204" pitchFamily="34" charset="0"/>
                <a:ea typeface="ＭＳ Ｐゴシック" panose="020B0600070205080204" pitchFamily="34" charset="-128"/>
                <a:sym typeface="Wingdings" pitchFamily="2" charset="2"/>
              </a:rPr>
              <a:t>PRC78 025204 (2008)</a:t>
            </a:r>
          </a:p>
          <a:p>
            <a:pPr lvl="2">
              <a:buClr>
                <a:srgbClr val="FF0000"/>
              </a:buClr>
              <a:buFont typeface="Wingdings" pitchFamily="2" charset="2"/>
              <a:buNone/>
            </a:pPr>
            <a:endParaRPr lang="en-US" altLang="ja-JP" sz="1400" dirty="0">
              <a:solidFill>
                <a:srgbClr val="008000"/>
              </a:solidFill>
              <a:latin typeface="Arial" panose="020B0604020202020204" pitchFamily="34" charset="0"/>
              <a:ea typeface="ＭＳ Ｐゴシック" panose="020B0600070205080204" pitchFamily="34" charset="-128"/>
              <a:sym typeface="Wingdings" pitchFamily="2" charset="2"/>
            </a:endParaRPr>
          </a:p>
          <a:p>
            <a:pPr lvl="2">
              <a:buClr>
                <a:srgbClr val="FF0000"/>
              </a:buClr>
              <a:buFont typeface="Wingdings" pitchFamily="2" charset="2"/>
              <a:buNone/>
            </a:pPr>
            <a:endParaRPr lang="en-US" altLang="ja-JP" sz="1600" dirty="0">
              <a:solidFill>
                <a:srgbClr val="008000"/>
              </a:solidFill>
              <a:latin typeface="Arial" panose="020B0604020202020204" pitchFamily="34" charset="0"/>
              <a:ea typeface="ＭＳ Ｐゴシック" panose="020B0600070205080204" pitchFamily="34" charset="-128"/>
              <a:sym typeface="Wingdings" pitchFamily="2" charset="2"/>
            </a:endParaRPr>
          </a:p>
          <a:p>
            <a:pPr lvl="2">
              <a:buClr>
                <a:srgbClr val="FF0000"/>
              </a:buClr>
              <a:buFont typeface="Wingdings" pitchFamily="2" charset="2"/>
              <a:buNone/>
            </a:pPr>
            <a:endParaRPr lang="en-US" altLang="ja-JP" sz="1600" dirty="0">
              <a:solidFill>
                <a:srgbClr val="008000"/>
              </a:solidFill>
              <a:latin typeface="Arial" panose="020B0604020202020204" pitchFamily="34" charset="0"/>
              <a:ea typeface="ＭＳ Ｐゴシック" panose="020B0600070205080204" pitchFamily="34" charset="-128"/>
              <a:sym typeface="Wingdings" pitchFamily="2" charset="2"/>
            </a:endParaRPr>
          </a:p>
          <a:p>
            <a:pPr lvl="2">
              <a:buClr>
                <a:srgbClr val="FF0000"/>
              </a:buClr>
              <a:buFont typeface="Wingdings" pitchFamily="2" charset="2"/>
              <a:buNone/>
            </a:pPr>
            <a:endParaRPr lang="en-US" altLang="ja-JP" sz="1600" dirty="0">
              <a:solidFill>
                <a:srgbClr val="008000"/>
              </a:solidFill>
              <a:latin typeface="Arial" panose="020B0604020202020204" pitchFamily="34" charset="0"/>
              <a:ea typeface="ＭＳ Ｐゴシック" panose="020B0600070205080204" pitchFamily="34" charset="-128"/>
              <a:sym typeface="Wingdings" pitchFamily="2" charset="2"/>
            </a:endParaRPr>
          </a:p>
          <a:p>
            <a:pPr>
              <a:buClr>
                <a:srgbClr val="FF0000"/>
              </a:buClr>
              <a:buFont typeface="Wingdings" pitchFamily="2" charset="2"/>
              <a:buChar char="ü"/>
            </a:pPr>
            <a:r>
              <a:rPr lang="en-US" altLang="ja-JP" sz="2000" dirty="0">
                <a:solidFill>
                  <a:srgbClr val="000000"/>
                </a:solidFill>
                <a:latin typeface="Arial" panose="020B0604020202020204" pitchFamily="34" charset="0"/>
                <a:ea typeface="ＭＳ Ｐゴシック" panose="020B0600070205080204" pitchFamily="34" charset="-128"/>
                <a:sym typeface="Wingdings" pitchFamily="2" charset="2"/>
              </a:rPr>
              <a:t> </a:t>
            </a:r>
            <a:r>
              <a:rPr lang="en-US" altLang="ja-JP" sz="2000" dirty="0">
                <a:solidFill>
                  <a:srgbClr val="000000"/>
                </a:solidFill>
                <a:latin typeface="Symbol" pitchFamily="2" charset="2"/>
                <a:ea typeface="ＭＳ Ｐゴシック" panose="020B0600070205080204" pitchFamily="34" charset="-128"/>
                <a:sym typeface="Wingdings" pitchFamily="2" charset="2"/>
              </a:rPr>
              <a:t>g</a:t>
            </a:r>
            <a:r>
              <a:rPr lang="en-US" altLang="ja-JP" sz="2000" dirty="0">
                <a:solidFill>
                  <a:srgbClr val="000000"/>
                </a:solidFill>
                <a:latin typeface="Arial" panose="020B0604020202020204" pitchFamily="34" charset="0"/>
                <a:ea typeface="ＭＳ Ｐゴシック" panose="020B0600070205080204" pitchFamily="34" charset="-128"/>
                <a:sym typeface="Wingdings" pitchFamily="2" charset="2"/>
              </a:rPr>
              <a:t> N  </a:t>
            </a:r>
            <a:r>
              <a:rPr lang="en-US" altLang="ja-JP" sz="2000" dirty="0">
                <a:solidFill>
                  <a:srgbClr val="000000"/>
                </a:solidFill>
                <a:latin typeface="Symbol" pitchFamily="2" charset="2"/>
                <a:ea typeface="ＭＳ Ｐゴシック" panose="020B0600070205080204" pitchFamily="34" charset="-128"/>
                <a:sym typeface="Wingdings" pitchFamily="2" charset="2"/>
              </a:rPr>
              <a:t>p</a:t>
            </a:r>
            <a:r>
              <a:rPr lang="en-US" altLang="ja-JP" sz="2000" dirty="0">
                <a:solidFill>
                  <a:srgbClr val="000000"/>
                </a:solidFill>
                <a:latin typeface="Arial" panose="020B0604020202020204" pitchFamily="34" charset="0"/>
                <a:ea typeface="ＭＳ Ｐゴシック" panose="020B0600070205080204" pitchFamily="34" charset="-128"/>
                <a:sym typeface="Wingdings" pitchFamily="2" charset="2"/>
              </a:rPr>
              <a:t> N 	: fitted to the data </a:t>
            </a:r>
            <a:r>
              <a:rPr lang="en-US" altLang="ja-JP" sz="2000" dirty="0">
                <a:solidFill>
                  <a:srgbClr val="FF0000"/>
                </a:solidFill>
                <a:latin typeface="Arial" panose="020B0604020202020204" pitchFamily="34" charset="0"/>
                <a:ea typeface="ＭＳ Ｐゴシック" panose="020B0600070205080204" pitchFamily="34" charset="-128"/>
                <a:sym typeface="Wingdings" pitchFamily="2" charset="2"/>
              </a:rPr>
              <a:t>up to 1.6 GeV </a:t>
            </a:r>
            <a:r>
              <a:rPr lang="en-US" altLang="ja-JP" sz="2000" dirty="0">
                <a:solidFill>
                  <a:srgbClr val="000000"/>
                </a:solidFill>
                <a:latin typeface="Arial" panose="020B0604020202020204" pitchFamily="34" charset="0"/>
                <a:ea typeface="ＭＳ Ｐゴシック" panose="020B0600070205080204" pitchFamily="34" charset="-128"/>
                <a:sym typeface="Wingdings" pitchFamily="2" charset="2"/>
              </a:rPr>
              <a:t>( varied only</a:t>
            </a:r>
            <a:r>
              <a:rPr lang="en-US" altLang="ja-JP" sz="2000" dirty="0">
                <a:solidFill>
                  <a:srgbClr val="FF0000"/>
                </a:solidFill>
                <a:latin typeface="Arial" panose="020B0604020202020204" pitchFamily="34" charset="0"/>
                <a:ea typeface="ＭＳ Ｐゴシック" panose="020B0600070205080204" pitchFamily="34" charset="-128"/>
                <a:sym typeface="Wingdings" pitchFamily="2" charset="2"/>
              </a:rPr>
              <a:t>              </a:t>
            </a:r>
            <a:r>
              <a:rPr lang="en-US" altLang="ja-JP" sz="2000" dirty="0">
                <a:solidFill>
                  <a:srgbClr val="000000"/>
                </a:solidFill>
                <a:latin typeface="Arial" panose="020B0604020202020204" pitchFamily="34" charset="0"/>
                <a:ea typeface="ＭＳ Ｐゴシック" panose="020B0600070205080204" pitchFamily="34" charset="-128"/>
                <a:sym typeface="Wingdings" pitchFamily="2" charset="2"/>
              </a:rPr>
              <a:t>)</a:t>
            </a:r>
          </a:p>
          <a:p>
            <a:pPr>
              <a:buClr>
                <a:srgbClr val="FF0000"/>
              </a:buClr>
              <a:buFont typeface="Wingdings" pitchFamily="2" charset="2"/>
              <a:buNone/>
            </a:pPr>
            <a:r>
              <a:rPr lang="en-US" altLang="ja-JP" sz="2000" dirty="0">
                <a:solidFill>
                  <a:srgbClr val="FF0000"/>
                </a:solidFill>
                <a:latin typeface="Arial" panose="020B0604020202020204" pitchFamily="34" charset="0"/>
                <a:ea typeface="ＭＳ Ｐゴシック" panose="020B0600070205080204" pitchFamily="34" charset="-128"/>
              </a:rPr>
              <a:t>			</a:t>
            </a:r>
            <a:r>
              <a:rPr lang="en-US" altLang="ja-JP" sz="1400" dirty="0">
                <a:solidFill>
                  <a:srgbClr val="008000"/>
                </a:solidFill>
                <a:latin typeface="Arial" panose="020B0604020202020204" pitchFamily="34" charset="0"/>
                <a:ea typeface="ＭＳ Ｐゴシック" panose="020B0600070205080204" pitchFamily="34" charset="-128"/>
              </a:rPr>
              <a:t>Julia-Diaz, Lee, Matsuyama, Sato, Smith, </a:t>
            </a:r>
            <a:r>
              <a:rPr lang="en-US" altLang="ja-JP" sz="1400" b="1" dirty="0">
                <a:solidFill>
                  <a:srgbClr val="008000"/>
                </a:solidFill>
                <a:latin typeface="Arial" panose="020B0604020202020204" pitchFamily="34" charset="0"/>
                <a:ea typeface="ＭＳ Ｐゴシック" panose="020B0600070205080204" pitchFamily="34" charset="-128"/>
              </a:rPr>
              <a:t>PRC77 045205 (2008)</a:t>
            </a:r>
          </a:p>
          <a:p>
            <a:pPr>
              <a:buClr>
                <a:srgbClr val="FF0000"/>
              </a:buClr>
              <a:buFont typeface="Wingdings" pitchFamily="2" charset="2"/>
              <a:buChar char="ü"/>
            </a:pPr>
            <a:r>
              <a:rPr lang="en-US" altLang="ja-JP" sz="2000" dirty="0">
                <a:solidFill>
                  <a:srgbClr val="000000"/>
                </a:solidFill>
                <a:latin typeface="Arial" panose="020B0604020202020204" pitchFamily="34" charset="0"/>
                <a:ea typeface="ＭＳ Ｐゴシック" panose="020B0600070205080204" pitchFamily="34" charset="-128"/>
                <a:sym typeface="Wingdings" pitchFamily="2" charset="2"/>
              </a:rPr>
              <a:t> </a:t>
            </a:r>
            <a:r>
              <a:rPr lang="en-US" altLang="ja-JP" sz="2000" dirty="0">
                <a:solidFill>
                  <a:srgbClr val="000000"/>
                </a:solidFill>
                <a:latin typeface="Arial" panose="020B0604020202020204" pitchFamily="34" charset="0"/>
                <a:ea typeface="ＭＳ Ｐゴシック" panose="020B0600070205080204" pitchFamily="34" charset="-128"/>
                <a:sym typeface="Symbol" pitchFamily="2" charset="2"/>
              </a:rPr>
              <a:t>*</a:t>
            </a:r>
            <a:r>
              <a:rPr lang="en-US" altLang="ja-JP" sz="2000" dirty="0">
                <a:solidFill>
                  <a:srgbClr val="000000"/>
                </a:solidFill>
                <a:latin typeface="Arial" panose="020B0604020202020204" pitchFamily="34" charset="0"/>
                <a:ea typeface="ＭＳ Ｐゴシック" panose="020B0600070205080204" pitchFamily="34" charset="-128"/>
                <a:sym typeface="Wingdings" pitchFamily="2" charset="2"/>
              </a:rPr>
              <a:t> N  </a:t>
            </a:r>
            <a:r>
              <a:rPr lang="en-US" altLang="ja-JP" sz="2000" dirty="0">
                <a:solidFill>
                  <a:srgbClr val="000000"/>
                </a:solidFill>
                <a:latin typeface="Symbol" pitchFamily="2" charset="2"/>
                <a:ea typeface="ＭＳ Ｐゴシック" panose="020B0600070205080204" pitchFamily="34" charset="-128"/>
                <a:sym typeface="Wingdings" pitchFamily="2" charset="2"/>
              </a:rPr>
              <a:t>p</a:t>
            </a:r>
            <a:r>
              <a:rPr lang="en-US" altLang="ja-JP" sz="2000" dirty="0">
                <a:solidFill>
                  <a:srgbClr val="000000"/>
                </a:solidFill>
                <a:latin typeface="Arial" panose="020B0604020202020204" pitchFamily="34" charset="0"/>
                <a:ea typeface="ＭＳ Ｐゴシック" panose="020B0600070205080204" pitchFamily="34" charset="-128"/>
                <a:sym typeface="Wingdings" pitchFamily="2" charset="2"/>
              </a:rPr>
              <a:t> N 	: </a:t>
            </a:r>
            <a:r>
              <a:rPr lang="en-US" altLang="ja-JP" sz="2000" i="1" dirty="0">
                <a:solidFill>
                  <a:srgbClr val="000000"/>
                </a:solidFill>
                <a:latin typeface="Arial" panose="020B0604020202020204" pitchFamily="34" charset="0"/>
                <a:ea typeface="ＭＳ Ｐゴシック" panose="020B0600070205080204" pitchFamily="34" charset="-128"/>
                <a:sym typeface="Wingdings" pitchFamily="2" charset="2"/>
              </a:rPr>
              <a:t>in progress </a:t>
            </a:r>
            <a:r>
              <a:rPr lang="en-US" altLang="ja-JP" sz="1400" dirty="0">
                <a:solidFill>
                  <a:srgbClr val="008000"/>
                </a:solidFill>
                <a:latin typeface="Arial" panose="020B0604020202020204" pitchFamily="34" charset="0"/>
                <a:ea typeface="ＭＳ Ｐゴシック" panose="020B0600070205080204" pitchFamily="34" charset="-128"/>
                <a:sym typeface="Wingdings" pitchFamily="2" charset="2"/>
              </a:rPr>
              <a:t>Julia-Diaz,</a:t>
            </a:r>
            <a:r>
              <a:rPr lang="en-US" altLang="ja-JP" sz="2000" i="1" dirty="0">
                <a:solidFill>
                  <a:srgbClr val="000000"/>
                </a:solidFill>
                <a:latin typeface="Arial" panose="020B0604020202020204" pitchFamily="34" charset="0"/>
                <a:ea typeface="ＭＳ Ｐゴシック" panose="020B0600070205080204" pitchFamily="34" charset="-128"/>
                <a:sym typeface="Wingdings" pitchFamily="2" charset="2"/>
              </a:rPr>
              <a:t> </a:t>
            </a:r>
            <a:r>
              <a:rPr lang="en-US" altLang="ja-JP" sz="1400" dirty="0" err="1">
                <a:solidFill>
                  <a:srgbClr val="008000"/>
                </a:solidFill>
                <a:latin typeface="Arial" panose="020B0604020202020204" pitchFamily="34" charset="0"/>
                <a:ea typeface="ＭＳ Ｐゴシック" panose="020B0600070205080204" pitchFamily="34" charset="-128"/>
                <a:sym typeface="Wingdings" pitchFamily="2" charset="2"/>
              </a:rPr>
              <a:t>Kamano</a:t>
            </a:r>
            <a:r>
              <a:rPr lang="en-US" altLang="ja-JP" sz="1400" dirty="0">
                <a:solidFill>
                  <a:srgbClr val="008000"/>
                </a:solidFill>
                <a:latin typeface="Arial" panose="020B0604020202020204" pitchFamily="34" charset="0"/>
                <a:ea typeface="ＭＳ Ｐゴシック" panose="020B0600070205080204" pitchFamily="34" charset="-128"/>
                <a:sym typeface="Wingdings" pitchFamily="2" charset="2"/>
              </a:rPr>
              <a:t>, Lee, Matsuyama, Sato</a:t>
            </a:r>
            <a:endParaRPr lang="en-US" altLang="ja-JP" sz="1400" dirty="0">
              <a:solidFill>
                <a:srgbClr val="008000"/>
              </a:solidFill>
              <a:latin typeface="Arial" panose="020B0604020202020204" pitchFamily="34" charset="0"/>
              <a:ea typeface="ＭＳ Ｐゴシック" panose="020B0600070205080204" pitchFamily="34" charset="-128"/>
            </a:endParaRPr>
          </a:p>
          <a:p>
            <a:pPr>
              <a:lnSpc>
                <a:spcPct val="150000"/>
              </a:lnSpc>
              <a:buClr>
                <a:srgbClr val="FF0000"/>
              </a:buClr>
              <a:buFont typeface="Wingdings" pitchFamily="2" charset="2"/>
              <a:buChar char="ü"/>
            </a:pPr>
            <a:r>
              <a:rPr lang="en-US" altLang="ja-JP" sz="2000" dirty="0">
                <a:solidFill>
                  <a:srgbClr val="000000"/>
                </a:solidFill>
                <a:latin typeface="Arial" panose="020B0604020202020204" pitchFamily="34" charset="0"/>
                <a:ea typeface="ＭＳ Ｐゴシック" panose="020B0600070205080204" pitchFamily="34" charset="-128"/>
                <a:sym typeface="Wingdings" pitchFamily="2" charset="2"/>
              </a:rPr>
              <a:t> </a:t>
            </a:r>
            <a:r>
              <a:rPr lang="en-US" altLang="ja-JP" sz="2000" dirty="0">
                <a:solidFill>
                  <a:srgbClr val="000000"/>
                </a:solidFill>
                <a:latin typeface="Symbol" pitchFamily="2" charset="2"/>
                <a:ea typeface="ＭＳ Ｐゴシック" panose="020B0600070205080204" pitchFamily="34" charset="-128"/>
                <a:sym typeface="Wingdings" pitchFamily="2" charset="2"/>
              </a:rPr>
              <a:t>g</a:t>
            </a:r>
            <a:r>
              <a:rPr lang="en-US" altLang="ja-JP" sz="2000" dirty="0">
                <a:solidFill>
                  <a:srgbClr val="000000"/>
                </a:solidFill>
                <a:latin typeface="Arial" panose="020B0604020202020204" pitchFamily="34" charset="0"/>
                <a:ea typeface="ＭＳ Ｐゴシック" panose="020B0600070205080204" pitchFamily="34" charset="-128"/>
                <a:sym typeface="Wingdings" pitchFamily="2" charset="2"/>
              </a:rPr>
              <a:t> N  </a:t>
            </a:r>
            <a:r>
              <a:rPr lang="en-US" altLang="ja-JP" sz="2000" dirty="0">
                <a:solidFill>
                  <a:srgbClr val="000000"/>
                </a:solidFill>
                <a:latin typeface="Symbol" pitchFamily="2" charset="2"/>
                <a:ea typeface="ＭＳ Ｐゴシック" panose="020B0600070205080204" pitchFamily="34" charset="-128"/>
                <a:sym typeface="Wingdings" pitchFamily="2" charset="2"/>
              </a:rPr>
              <a:t>p</a:t>
            </a:r>
            <a:r>
              <a:rPr lang="en-US" altLang="ja-JP" sz="2000" dirty="0">
                <a:solidFill>
                  <a:srgbClr val="000000"/>
                </a:solidFill>
                <a:latin typeface="Arial" panose="020B0604020202020204" pitchFamily="34" charset="0"/>
                <a:ea typeface="ＭＳ Ｐゴシック" panose="020B0600070205080204" pitchFamily="34" charset="-128"/>
                <a:sym typeface="Wingdings" pitchFamily="2" charset="2"/>
              </a:rPr>
              <a:t> </a:t>
            </a:r>
            <a:r>
              <a:rPr lang="en-US" altLang="ja-JP" sz="2000" dirty="0">
                <a:solidFill>
                  <a:srgbClr val="000000"/>
                </a:solidFill>
                <a:latin typeface="Symbol" pitchFamily="2" charset="2"/>
                <a:ea typeface="ＭＳ Ｐゴシック" panose="020B0600070205080204" pitchFamily="34" charset="-128"/>
                <a:sym typeface="Wingdings" pitchFamily="2" charset="2"/>
              </a:rPr>
              <a:t>p</a:t>
            </a:r>
            <a:r>
              <a:rPr lang="en-US" altLang="ja-JP" sz="2000" dirty="0">
                <a:solidFill>
                  <a:srgbClr val="000000"/>
                </a:solidFill>
                <a:latin typeface="Arial" panose="020B0604020202020204" pitchFamily="34" charset="0"/>
                <a:ea typeface="ＭＳ Ｐゴシック" panose="020B0600070205080204" pitchFamily="34" charset="-128"/>
                <a:sym typeface="Wingdings" pitchFamily="2" charset="2"/>
              </a:rPr>
              <a:t> N 	: </a:t>
            </a:r>
            <a:r>
              <a:rPr lang="en-US" altLang="ja-JP" sz="2000" i="1" dirty="0">
                <a:solidFill>
                  <a:srgbClr val="000000"/>
                </a:solidFill>
                <a:latin typeface="Arial" panose="020B0604020202020204" pitchFamily="34" charset="0"/>
                <a:ea typeface="ＭＳ Ｐゴシック" panose="020B0600070205080204" pitchFamily="34" charset="-128"/>
                <a:sym typeface="Wingdings" pitchFamily="2" charset="2"/>
              </a:rPr>
              <a:t>in progress </a:t>
            </a:r>
            <a:r>
              <a:rPr lang="en-US" altLang="ja-JP" sz="1400" dirty="0">
                <a:solidFill>
                  <a:srgbClr val="008000"/>
                </a:solidFill>
                <a:latin typeface="Arial" panose="020B0604020202020204" pitchFamily="34" charset="0"/>
                <a:ea typeface="ＭＳ Ｐゴシック" panose="020B0600070205080204" pitchFamily="34" charset="-128"/>
                <a:sym typeface="Wingdings" pitchFamily="2" charset="2"/>
              </a:rPr>
              <a:t>Julia-Diaz,</a:t>
            </a:r>
            <a:r>
              <a:rPr lang="en-US" altLang="ja-JP" sz="2000" i="1" dirty="0">
                <a:solidFill>
                  <a:srgbClr val="000000"/>
                </a:solidFill>
                <a:latin typeface="Arial" panose="020B0604020202020204" pitchFamily="34" charset="0"/>
                <a:ea typeface="ＭＳ Ｐゴシック" panose="020B0600070205080204" pitchFamily="34" charset="-128"/>
                <a:sym typeface="Wingdings" pitchFamily="2" charset="2"/>
              </a:rPr>
              <a:t> </a:t>
            </a:r>
            <a:r>
              <a:rPr lang="en-US" altLang="ja-JP" sz="1400" dirty="0" err="1">
                <a:solidFill>
                  <a:srgbClr val="008000"/>
                </a:solidFill>
                <a:latin typeface="Arial" panose="020B0604020202020204" pitchFamily="34" charset="0"/>
                <a:ea typeface="ＭＳ Ｐゴシック" panose="020B0600070205080204" pitchFamily="34" charset="-128"/>
                <a:sym typeface="Wingdings" pitchFamily="2" charset="2"/>
              </a:rPr>
              <a:t>Kamano</a:t>
            </a:r>
            <a:r>
              <a:rPr lang="en-US" altLang="ja-JP" sz="1400" dirty="0">
                <a:solidFill>
                  <a:srgbClr val="008000"/>
                </a:solidFill>
                <a:latin typeface="Arial" panose="020B0604020202020204" pitchFamily="34" charset="0"/>
                <a:ea typeface="ＭＳ Ｐゴシック" panose="020B0600070205080204" pitchFamily="34" charset="-128"/>
                <a:sym typeface="Wingdings" pitchFamily="2" charset="2"/>
              </a:rPr>
              <a:t>, Lee, Matsuyama, Sato</a:t>
            </a:r>
            <a:r>
              <a:rPr lang="en-US" altLang="ja-JP" sz="1600" dirty="0">
                <a:solidFill>
                  <a:srgbClr val="FF0000"/>
                </a:solidFill>
                <a:latin typeface="Arial" panose="020B0604020202020204" pitchFamily="34" charset="0"/>
                <a:ea typeface="ＭＳ Ｐゴシック" panose="020B0600070205080204" pitchFamily="34" charset="-128"/>
              </a:rPr>
              <a:t>	   </a:t>
            </a:r>
          </a:p>
          <a:p>
            <a:pPr>
              <a:lnSpc>
                <a:spcPct val="150000"/>
              </a:lnSpc>
              <a:buClr>
                <a:srgbClr val="FF0000"/>
              </a:buClr>
              <a:buFont typeface="Wingdings" pitchFamily="2" charset="2"/>
              <a:buChar char="ü"/>
            </a:pPr>
            <a:r>
              <a:rPr lang="en-US" altLang="ja-JP" sz="2000" dirty="0">
                <a:solidFill>
                  <a:srgbClr val="000000"/>
                </a:solidFill>
                <a:latin typeface="Symbol" pitchFamily="2" charset="2"/>
                <a:ea typeface="ＭＳ Ｐゴシック" panose="020B0600070205080204" pitchFamily="34" charset="-128"/>
                <a:sym typeface="Wingdings" pitchFamily="2" charset="2"/>
              </a:rPr>
              <a:t> g</a:t>
            </a:r>
            <a:r>
              <a:rPr lang="en-US" altLang="ja-JP" sz="2000" dirty="0">
                <a:solidFill>
                  <a:srgbClr val="000000"/>
                </a:solidFill>
                <a:latin typeface="Arial" panose="020B0604020202020204" pitchFamily="34" charset="0"/>
                <a:ea typeface="ＭＳ Ｐゴシック" panose="020B0600070205080204" pitchFamily="34" charset="-128"/>
                <a:sym typeface="Wingdings" pitchFamily="2" charset="2"/>
              </a:rPr>
              <a:t> N  </a:t>
            </a:r>
            <a:r>
              <a:rPr lang="en-US" altLang="ja-JP" sz="2000" dirty="0">
                <a:solidFill>
                  <a:srgbClr val="000000"/>
                </a:solidFill>
                <a:latin typeface="Symbol" pitchFamily="2" charset="2"/>
                <a:ea typeface="ＭＳ Ｐゴシック" panose="020B0600070205080204" pitchFamily="34" charset="-128"/>
                <a:sym typeface="Wingdings" pitchFamily="2" charset="2"/>
              </a:rPr>
              <a:t>h</a:t>
            </a:r>
            <a:r>
              <a:rPr lang="en-US" altLang="ja-JP" sz="2000" dirty="0">
                <a:solidFill>
                  <a:srgbClr val="000000"/>
                </a:solidFill>
                <a:latin typeface="Arial" panose="020B0604020202020204" pitchFamily="34" charset="0"/>
                <a:ea typeface="ＭＳ Ｐゴシック" panose="020B0600070205080204" pitchFamily="34" charset="-128"/>
                <a:sym typeface="Wingdings" pitchFamily="2" charset="2"/>
              </a:rPr>
              <a:t> N 	: </a:t>
            </a:r>
            <a:r>
              <a:rPr lang="en-US" altLang="ja-JP" sz="2000" i="1" dirty="0">
                <a:solidFill>
                  <a:srgbClr val="000000"/>
                </a:solidFill>
                <a:latin typeface="Arial" panose="020B0604020202020204" pitchFamily="34" charset="0"/>
                <a:ea typeface="ＭＳ Ｐゴシック" panose="020B0600070205080204" pitchFamily="34" charset="-128"/>
                <a:sym typeface="Wingdings" pitchFamily="2" charset="2"/>
              </a:rPr>
              <a:t>in progress </a:t>
            </a:r>
            <a:r>
              <a:rPr lang="en-US" altLang="ja-JP" sz="1400" dirty="0">
                <a:solidFill>
                  <a:srgbClr val="008000"/>
                </a:solidFill>
                <a:latin typeface="Arial" panose="020B0604020202020204" pitchFamily="34" charset="0"/>
                <a:ea typeface="ＭＳ Ｐゴシック" panose="020B0600070205080204" pitchFamily="34" charset="-128"/>
                <a:sym typeface="Wingdings" pitchFamily="2" charset="2"/>
              </a:rPr>
              <a:t>Durand, Julia-Diaz, Lee, </a:t>
            </a:r>
            <a:r>
              <a:rPr lang="en-US" altLang="ja-JP" sz="1400" dirty="0" err="1">
                <a:solidFill>
                  <a:srgbClr val="008000"/>
                </a:solidFill>
                <a:latin typeface="Arial" panose="020B0604020202020204" pitchFamily="34" charset="0"/>
                <a:ea typeface="ＭＳ Ｐゴシック" panose="020B0600070205080204" pitchFamily="34" charset="-128"/>
                <a:sym typeface="Wingdings" pitchFamily="2" charset="2"/>
              </a:rPr>
              <a:t>Saghai</a:t>
            </a:r>
            <a:endParaRPr lang="en-US" altLang="ja-JP" sz="1400" dirty="0">
              <a:solidFill>
                <a:srgbClr val="008000"/>
              </a:solidFill>
              <a:latin typeface="Arial" panose="020B0604020202020204" pitchFamily="34" charset="0"/>
              <a:ea typeface="ＭＳ Ｐゴシック" panose="020B0600070205080204" pitchFamily="34" charset="-128"/>
              <a:sym typeface="Wingdings" pitchFamily="2" charset="2"/>
            </a:endParaRPr>
          </a:p>
        </p:txBody>
      </p:sp>
      <p:sp>
        <p:nvSpPr>
          <p:cNvPr id="95243" name="Text Box 11">
            <a:extLst>
              <a:ext uri="{FF2B5EF4-FFF2-40B4-BE49-F238E27FC236}">
                <a16:creationId xmlns:a16="http://schemas.microsoft.com/office/drawing/2014/main" id="{B57A56E2-1857-CBFD-0DDD-2AD7135055FB}"/>
              </a:ext>
            </a:extLst>
          </p:cNvPr>
          <p:cNvSpPr txBox="1">
            <a:spLocks noChangeArrowheads="1"/>
          </p:cNvSpPr>
          <p:nvPr/>
        </p:nvSpPr>
        <p:spPr bwMode="auto">
          <a:xfrm>
            <a:off x="255588" y="925513"/>
            <a:ext cx="1724025" cy="415925"/>
          </a:xfrm>
          <a:prstGeom prst="rect">
            <a:avLst/>
          </a:prstGeom>
          <a:solidFill>
            <a:schemeClr val="bg1"/>
          </a:solidFill>
          <a:ln w="19050">
            <a:solidFill>
              <a:srgbClr val="0000FF"/>
            </a:solidFill>
            <a:miter lim="800000"/>
            <a:headEnd/>
            <a:tailEnd/>
          </a:ln>
          <a:effectLst>
            <a:outerShdw dist="35921" dir="2700000" algn="ctr" rotWithShape="0">
              <a:schemeClr val="bg2"/>
            </a:outerShdw>
          </a:effectLst>
        </p:spPr>
        <p:txBody>
          <a:bodyPr wrap="none" lIns="90000" tIns="46800" rIns="90000" bIns="46800">
            <a:spAutoFit/>
          </a:bodyPr>
          <a:lstStyle/>
          <a:p>
            <a:pPr eaLnBrk="0" hangingPunct="0">
              <a:defRPr/>
            </a:pPr>
            <a:r>
              <a:rPr lang="en-US" altLang="ja-JP" sz="2000">
                <a:solidFill>
                  <a:srgbClr val="000000"/>
                </a:solidFill>
                <a:latin typeface="Arial" charset="0"/>
                <a:ea typeface="ＭＳ Ｐゴシック" pitchFamily="34" charset="-128"/>
              </a:rPr>
              <a:t>Hadronic part</a:t>
            </a:r>
          </a:p>
        </p:txBody>
      </p:sp>
      <p:sp>
        <p:nvSpPr>
          <p:cNvPr id="95244" name="Text Box 12">
            <a:extLst>
              <a:ext uri="{FF2B5EF4-FFF2-40B4-BE49-F238E27FC236}">
                <a16:creationId xmlns:a16="http://schemas.microsoft.com/office/drawing/2014/main" id="{5916EC45-7A8F-A006-5439-40645BAD14AA}"/>
              </a:ext>
            </a:extLst>
          </p:cNvPr>
          <p:cNvSpPr txBox="1">
            <a:spLocks noChangeArrowheads="1"/>
          </p:cNvSpPr>
          <p:nvPr/>
        </p:nvSpPr>
        <p:spPr bwMode="auto">
          <a:xfrm>
            <a:off x="244475" y="3805238"/>
            <a:ext cx="2527300" cy="415925"/>
          </a:xfrm>
          <a:prstGeom prst="rect">
            <a:avLst/>
          </a:prstGeom>
          <a:solidFill>
            <a:schemeClr val="bg1"/>
          </a:solidFill>
          <a:ln w="19050">
            <a:solidFill>
              <a:srgbClr val="0000FF"/>
            </a:solidFill>
            <a:miter lim="800000"/>
            <a:headEnd/>
            <a:tailEnd/>
          </a:ln>
          <a:effectLst>
            <a:outerShdw dist="35921" dir="2700000" algn="ctr" rotWithShape="0">
              <a:schemeClr val="bg2"/>
            </a:outerShdw>
          </a:effectLst>
        </p:spPr>
        <p:txBody>
          <a:bodyPr wrap="none" lIns="90000" tIns="46800" rIns="90000" bIns="46800">
            <a:spAutoFit/>
          </a:bodyPr>
          <a:lstStyle/>
          <a:p>
            <a:pPr eaLnBrk="0" hangingPunct="0">
              <a:defRPr/>
            </a:pPr>
            <a:r>
              <a:rPr lang="en-US" altLang="ja-JP" sz="2000">
                <a:solidFill>
                  <a:srgbClr val="000000"/>
                </a:solidFill>
                <a:latin typeface="Arial" charset="0"/>
                <a:ea typeface="ＭＳ Ｐゴシック" pitchFamily="34" charset="-128"/>
              </a:rPr>
              <a:t>Electromagnetic part</a:t>
            </a:r>
          </a:p>
        </p:txBody>
      </p:sp>
      <p:pic>
        <p:nvPicPr>
          <p:cNvPr id="82950" name="Picture 19" descr="txp_fig">
            <a:extLst>
              <a:ext uri="{FF2B5EF4-FFF2-40B4-BE49-F238E27FC236}">
                <a16:creationId xmlns:a16="http://schemas.microsoft.com/office/drawing/2014/main" id="{BE8B0A23-B388-B4E0-1A6A-CF393378FD96}"/>
              </a:ext>
            </a:extLst>
          </p:cNvPr>
          <p:cNvPicPr>
            <a:picLocks noChangeAspect="1" noChangeArrowheads="1"/>
          </p:cNvPicPr>
          <p:nvPr>
            <p:custDataLst>
              <p:tags r:id="rId1"/>
            </p:custDataLst>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80288" y="4437063"/>
            <a:ext cx="811212"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82951" name="Text Box 5">
            <a:extLst>
              <a:ext uri="{FF2B5EF4-FFF2-40B4-BE49-F238E27FC236}">
                <a16:creationId xmlns:a16="http://schemas.microsoft.com/office/drawing/2014/main" id="{75C6B4EF-429C-5DBE-6FED-5D47F0427608}"/>
              </a:ext>
            </a:extLst>
          </p:cNvPr>
          <p:cNvSpPr txBox="1">
            <a:spLocks noChangeArrowheads="1"/>
          </p:cNvSpPr>
          <p:nvPr/>
        </p:nvSpPr>
        <p:spPr bwMode="auto">
          <a:xfrm>
            <a:off x="6477000" y="6400800"/>
            <a:ext cx="2667000" cy="461963"/>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FF0000"/>
                </a:solidFill>
              </a:rPr>
              <a:t>Bruno Juliá Díaz</a:t>
            </a:r>
            <a:endParaRPr lang="en-US" altLang="en-US"/>
          </a:p>
        </p:txBody>
      </p:sp>
      <p:pic>
        <p:nvPicPr>
          <p:cNvPr id="3" name="Picture 8">
            <a:extLst>
              <a:ext uri="{FF2B5EF4-FFF2-40B4-BE49-F238E27FC236}">
                <a16:creationId xmlns:a16="http://schemas.microsoft.com/office/drawing/2014/main" id="{CC4475DE-FA27-FCEE-FC08-A81B5E855D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306690"/>
            <a:ext cx="2882095" cy="55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3">
            <a:extLst>
              <a:ext uri="{FF2B5EF4-FFF2-40B4-BE49-F238E27FC236}">
                <a16:creationId xmlns:a16="http://schemas.microsoft.com/office/drawing/2014/main" id="{9AAC28CA-8092-F64D-3136-DEC0EB594563}"/>
              </a:ext>
            </a:extLst>
          </p:cNvPr>
          <p:cNvSpPr>
            <a:spLocks noChangeArrowheads="1"/>
          </p:cNvSpPr>
          <p:nvPr/>
        </p:nvSpPr>
        <p:spPr bwMode="auto">
          <a:xfrm>
            <a:off x="3783957" y="6502400"/>
            <a:ext cx="2798763" cy="457200"/>
          </a:xfrm>
          <a:prstGeom prst="rect">
            <a:avLst/>
          </a:prstGeom>
          <a:noFill/>
          <a:ln w="9525">
            <a:noFill/>
            <a:miter lim="800000"/>
            <a:headEnd/>
            <a:tailEnd/>
          </a:ln>
          <a:effectLst/>
        </p:spPr>
        <p:txBody>
          <a:bodyPr>
            <a:spAutoFit/>
          </a:bodyPr>
          <a:lstStyle/>
          <a:p>
            <a:pPr>
              <a:defRPr/>
            </a:pPr>
            <a:r>
              <a:rPr lang="en-US" b="1" dirty="0">
                <a:solidFill>
                  <a:srgbClr val="FF0000"/>
                </a:solidFill>
                <a:effectLst>
                  <a:outerShdw blurRad="38100" dist="38100" dir="2700000" algn="tl">
                    <a:srgbClr val="C0C0C0"/>
                  </a:outerShdw>
                </a:effectLst>
              </a:rPr>
              <a:t>October 13-15, 2008</a:t>
            </a:r>
          </a:p>
        </p:txBody>
      </p:sp>
      <p:sp>
        <p:nvSpPr>
          <p:cNvPr id="2" name="TextBox 1">
            <a:extLst>
              <a:ext uri="{FF2B5EF4-FFF2-40B4-BE49-F238E27FC236}">
                <a16:creationId xmlns:a16="http://schemas.microsoft.com/office/drawing/2014/main" id="{4FE9F13D-65FA-8829-CCEF-AA02E6C64565}"/>
              </a:ext>
            </a:extLst>
          </p:cNvPr>
          <p:cNvSpPr txBox="1"/>
          <p:nvPr/>
        </p:nvSpPr>
        <p:spPr>
          <a:xfrm>
            <a:off x="4721051" y="925513"/>
            <a:ext cx="4253087" cy="369332"/>
          </a:xfrm>
          <a:prstGeom prst="rect">
            <a:avLst/>
          </a:prstGeom>
          <a:solidFill>
            <a:srgbClr val="FAA919"/>
          </a:solidFill>
        </p:spPr>
        <p:txBody>
          <a:bodyPr wrap="none" rtlCol="0">
            <a:spAutoFit/>
          </a:bodyPr>
          <a:lstStyle/>
          <a:p>
            <a:r>
              <a:rPr lang="en-US" dirty="0"/>
              <a:t>From Cole’s Summary Talk of the Workshop</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C50046E-1117-F65A-C080-596CF07A991E}"/>
              </a:ext>
            </a:extLst>
          </p:cNvPr>
          <p:cNvSpPr/>
          <p:nvPr/>
        </p:nvSpPr>
        <p:spPr>
          <a:xfrm>
            <a:off x="2376348" y="4820488"/>
            <a:ext cx="3220156" cy="1517326"/>
          </a:xfrm>
          <a:prstGeom prst="rect">
            <a:avLst/>
          </a:prstGeom>
          <a:solidFill>
            <a:srgbClr val="FCDAA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dirty="0">
              <a:solidFill>
                <a:sysClr val="windowText" lastClr="000000"/>
              </a:solidFill>
            </a:endParaRPr>
          </a:p>
          <a:p>
            <a:pPr algn="ctr"/>
            <a:r>
              <a:rPr kumimoji="1" lang="en-US" altLang="ja-JP" dirty="0">
                <a:solidFill>
                  <a:sysClr val="windowText" lastClr="000000"/>
                </a:solidFill>
              </a:rPr>
              <a:t>Analyzer</a:t>
            </a:r>
          </a:p>
          <a:p>
            <a:pPr algn="ctr"/>
            <a:endParaRPr lang="en-US" altLang="ja-JP" dirty="0">
              <a:solidFill>
                <a:sysClr val="windowText" lastClr="000000"/>
              </a:solidFill>
            </a:endParaRPr>
          </a:p>
          <a:p>
            <a:pPr algn="ctr"/>
            <a:endParaRPr kumimoji="1" lang="en-US" altLang="ja-JP" dirty="0">
              <a:solidFill>
                <a:sysClr val="windowText" lastClr="000000"/>
              </a:solidFill>
            </a:endParaRPr>
          </a:p>
          <a:p>
            <a:pPr algn="ctr"/>
            <a:endParaRPr lang="en-US" altLang="ja-JP" dirty="0">
              <a:solidFill>
                <a:sysClr val="windowText" lastClr="000000"/>
              </a:solidFill>
            </a:endParaRPr>
          </a:p>
          <a:p>
            <a:pPr algn="ctr"/>
            <a:endParaRPr kumimoji="1" lang="en-US" altLang="ja-JP" dirty="0">
              <a:solidFill>
                <a:sysClr val="windowText" lastClr="000000"/>
              </a:solidFill>
            </a:endParaRPr>
          </a:p>
          <a:p>
            <a:pPr algn="ctr"/>
            <a:endParaRPr kumimoji="1" lang="ja-JP" altLang="en-US" dirty="0">
              <a:solidFill>
                <a:sysClr val="windowText" lastClr="000000"/>
              </a:solidFill>
            </a:endParaRPr>
          </a:p>
        </p:txBody>
      </p:sp>
      <p:sp>
        <p:nvSpPr>
          <p:cNvPr id="2" name="タイトル 1">
            <a:extLst>
              <a:ext uri="{FF2B5EF4-FFF2-40B4-BE49-F238E27FC236}">
                <a16:creationId xmlns:a16="http://schemas.microsoft.com/office/drawing/2014/main" id="{8C6FC34F-37E6-3DBD-DA8E-19BE11BF006D}"/>
              </a:ext>
            </a:extLst>
          </p:cNvPr>
          <p:cNvSpPr>
            <a:spLocks noGrp="1"/>
          </p:cNvSpPr>
          <p:nvPr>
            <p:ph type="title"/>
          </p:nvPr>
        </p:nvSpPr>
        <p:spPr>
          <a:xfrm>
            <a:off x="-115746" y="17978"/>
            <a:ext cx="9259746" cy="857250"/>
          </a:xfrm>
        </p:spPr>
        <p:txBody>
          <a:bodyPr/>
          <a:lstStyle/>
          <a:p>
            <a:r>
              <a:rPr kumimoji="1" lang="en-US" altLang="ja-JP" dirty="0"/>
              <a:t>E45 data and the PWA EBAC Model </a:t>
            </a:r>
            <a:endParaRPr kumimoji="1" lang="ja-JP" altLang="en-US" dirty="0"/>
          </a:p>
        </p:txBody>
      </p:sp>
      <p:sp>
        <p:nvSpPr>
          <p:cNvPr id="4" name="スライド番号プレースホルダー 3">
            <a:extLst>
              <a:ext uri="{FF2B5EF4-FFF2-40B4-BE49-F238E27FC236}">
                <a16:creationId xmlns:a16="http://schemas.microsoft.com/office/drawing/2014/main" id="{5330E1E7-CAC1-B8B7-9179-2DD8A463E735}"/>
              </a:ext>
            </a:extLst>
          </p:cNvPr>
          <p:cNvSpPr>
            <a:spLocks noGrp="1"/>
          </p:cNvSpPr>
          <p:nvPr>
            <p:ph type="sldNum" sz="quarter" idx="12"/>
          </p:nvPr>
        </p:nvSpPr>
        <p:spPr/>
        <p:txBody>
          <a:bodyPr/>
          <a:lstStyle/>
          <a:p>
            <a:pPr>
              <a:defRPr/>
            </a:pPr>
            <a:fld id="{2ADCBD23-6265-4402-A71C-4FDA31A4A90B}" type="slidenum">
              <a:rPr lang="en-US" altLang="ja-JP" smtClean="0"/>
              <a:pPr>
                <a:defRPr/>
              </a:pPr>
              <a:t>43</a:t>
            </a:fld>
            <a:endParaRPr lang="en-US" altLang="ja-JP"/>
          </a:p>
        </p:txBody>
      </p:sp>
      <p:sp>
        <p:nvSpPr>
          <p:cNvPr id="5" name="正方形/長方形 4">
            <a:extLst>
              <a:ext uri="{FF2B5EF4-FFF2-40B4-BE49-F238E27FC236}">
                <a16:creationId xmlns:a16="http://schemas.microsoft.com/office/drawing/2014/main" id="{72FE3367-2D66-4C97-EE00-AC81D1D2DE5B}"/>
              </a:ext>
            </a:extLst>
          </p:cNvPr>
          <p:cNvSpPr/>
          <p:nvPr/>
        </p:nvSpPr>
        <p:spPr>
          <a:xfrm>
            <a:off x="2491594" y="2208452"/>
            <a:ext cx="3117057" cy="613233"/>
          </a:xfrm>
          <a:prstGeom prst="rect">
            <a:avLst/>
          </a:prstGeom>
          <a:solidFill>
            <a:srgbClr val="A1FD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dirty="0">
              <a:solidFill>
                <a:sysClr val="windowText" lastClr="000000"/>
              </a:solidFill>
            </a:endParaRPr>
          </a:p>
          <a:p>
            <a:pPr algn="ctr"/>
            <a:endParaRPr lang="en-US" altLang="ja-JP" dirty="0">
              <a:solidFill>
                <a:sysClr val="windowText" lastClr="000000"/>
              </a:solidFill>
            </a:endParaRPr>
          </a:p>
          <a:p>
            <a:pPr algn="ctr"/>
            <a:endParaRPr lang="en-US" altLang="ja-JP" dirty="0">
              <a:solidFill>
                <a:sysClr val="windowText" lastClr="000000"/>
              </a:solidFill>
            </a:endParaRPr>
          </a:p>
          <a:p>
            <a:pPr algn="ctr"/>
            <a:endParaRPr kumimoji="1" lang="en-US" altLang="ja-JP" sz="1600" dirty="0">
              <a:solidFill>
                <a:sysClr val="windowText" lastClr="000000"/>
              </a:solidFill>
            </a:endParaRPr>
          </a:p>
          <a:p>
            <a:pPr algn="ctr"/>
            <a:r>
              <a:rPr kumimoji="1" lang="en-US" altLang="ja-JP" sz="1600" dirty="0" err="1">
                <a:solidFill>
                  <a:sysClr val="windowText" lastClr="000000"/>
                </a:solidFill>
              </a:rPr>
              <a:t>Xsection</a:t>
            </a:r>
            <a:r>
              <a:rPr kumimoji="1" lang="en-US" altLang="ja-JP" sz="1600" dirty="0">
                <a:solidFill>
                  <a:sysClr val="windowText" lastClr="000000"/>
                </a:solidFill>
              </a:rPr>
              <a:t> or PWA </a:t>
            </a:r>
            <a:r>
              <a:rPr lang="en-US" altLang="ja-JP" sz="1600" dirty="0">
                <a:solidFill>
                  <a:sysClr val="windowText" lastClr="000000"/>
                </a:solidFill>
              </a:rPr>
              <a:t>Fit code</a:t>
            </a:r>
          </a:p>
          <a:p>
            <a:pPr algn="ctr"/>
            <a:r>
              <a:rPr lang="en-US" altLang="ja-JP" sz="1600" dirty="0">
                <a:solidFill>
                  <a:sysClr val="windowText" lastClr="000000"/>
                </a:solidFill>
              </a:rPr>
              <a:t>t</a:t>
            </a:r>
            <a:r>
              <a:rPr kumimoji="1" lang="en-US" altLang="ja-JP" sz="1600" dirty="0">
                <a:solidFill>
                  <a:sysClr val="windowText" lastClr="000000"/>
                </a:solidFill>
              </a:rPr>
              <a:t>o extract resonance parameters</a:t>
            </a:r>
          </a:p>
          <a:p>
            <a:pPr algn="ctr"/>
            <a:endParaRPr kumimoji="1" lang="en-US" altLang="ja-JP" dirty="0">
              <a:solidFill>
                <a:sysClr val="windowText" lastClr="000000"/>
              </a:solidFill>
            </a:endParaRPr>
          </a:p>
          <a:p>
            <a:pPr algn="ctr"/>
            <a:endParaRPr lang="en-US" altLang="ja-JP" dirty="0">
              <a:solidFill>
                <a:sysClr val="windowText" lastClr="000000"/>
              </a:solidFill>
            </a:endParaRPr>
          </a:p>
          <a:p>
            <a:pPr algn="ctr"/>
            <a:endParaRPr kumimoji="1" lang="en-US" altLang="ja-JP" dirty="0">
              <a:solidFill>
                <a:sysClr val="windowText" lastClr="000000"/>
              </a:solidFill>
            </a:endParaRPr>
          </a:p>
          <a:p>
            <a:pPr algn="ctr"/>
            <a:endParaRPr kumimoji="1" lang="ja-JP" altLang="en-US" dirty="0">
              <a:solidFill>
                <a:sysClr val="windowText" lastClr="000000"/>
              </a:solidFill>
            </a:endParaRPr>
          </a:p>
        </p:txBody>
      </p:sp>
      <p:sp>
        <p:nvSpPr>
          <p:cNvPr id="6" name="テキスト ボックス 5">
            <a:extLst>
              <a:ext uri="{FF2B5EF4-FFF2-40B4-BE49-F238E27FC236}">
                <a16:creationId xmlns:a16="http://schemas.microsoft.com/office/drawing/2014/main" id="{E806C1FD-9DC7-1D75-5020-38B8F6455E73}"/>
              </a:ext>
            </a:extLst>
          </p:cNvPr>
          <p:cNvSpPr txBox="1"/>
          <p:nvPr/>
        </p:nvSpPr>
        <p:spPr>
          <a:xfrm>
            <a:off x="6002298" y="2198356"/>
            <a:ext cx="2124684" cy="646331"/>
          </a:xfrm>
          <a:prstGeom prst="rect">
            <a:avLst/>
          </a:prstGeom>
          <a:solidFill>
            <a:srgbClr val="99FFCC"/>
          </a:solidFill>
          <a:ln>
            <a:solidFill>
              <a:schemeClr val="tx1"/>
            </a:solidFill>
          </a:ln>
        </p:spPr>
        <p:txBody>
          <a:bodyPr wrap="none" rtlCol="0">
            <a:spAutoFit/>
          </a:bodyPr>
          <a:lstStyle/>
          <a:p>
            <a:r>
              <a:rPr kumimoji="1" lang="en-US" altLang="ja-JP" dirty="0"/>
              <a:t>Total </a:t>
            </a:r>
            <a:r>
              <a:rPr lang="en-US" altLang="ja-JP" dirty="0"/>
              <a:t>and</a:t>
            </a:r>
            <a:r>
              <a:rPr kumimoji="1" lang="en-US" altLang="ja-JP" dirty="0"/>
              <a:t> differential</a:t>
            </a:r>
          </a:p>
          <a:p>
            <a:r>
              <a:rPr kumimoji="1" lang="en-US" altLang="ja-JP" dirty="0" err="1"/>
              <a:t>X</a:t>
            </a:r>
            <a:r>
              <a:rPr lang="en-US" altLang="ja-JP" dirty="0" err="1"/>
              <a:t>sections</a:t>
            </a:r>
            <a:endParaRPr kumimoji="1" lang="ja-JP" altLang="en-US" dirty="0"/>
          </a:p>
        </p:txBody>
      </p:sp>
      <p:sp>
        <p:nvSpPr>
          <p:cNvPr id="8" name="矢印: 左 7">
            <a:extLst>
              <a:ext uri="{FF2B5EF4-FFF2-40B4-BE49-F238E27FC236}">
                <a16:creationId xmlns:a16="http://schemas.microsoft.com/office/drawing/2014/main" id="{6AD5302C-832B-A727-DD4A-0FA0CA39C395}"/>
              </a:ext>
            </a:extLst>
          </p:cNvPr>
          <p:cNvSpPr/>
          <p:nvPr/>
        </p:nvSpPr>
        <p:spPr>
          <a:xfrm rot="10800000">
            <a:off x="5548878" y="2934144"/>
            <a:ext cx="437198" cy="87361"/>
          </a:xfrm>
          <a:prstGeom prst="leftArrow">
            <a:avLst/>
          </a:prstGeom>
          <a:solidFill>
            <a:srgbClr val="FF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D6FFCBDC-34BD-E9F8-92C9-40DE74AAE069}"/>
              </a:ext>
            </a:extLst>
          </p:cNvPr>
          <p:cNvSpPr txBox="1"/>
          <p:nvPr/>
        </p:nvSpPr>
        <p:spPr>
          <a:xfrm>
            <a:off x="6044634" y="3313053"/>
            <a:ext cx="1289905" cy="646331"/>
          </a:xfrm>
          <a:prstGeom prst="rect">
            <a:avLst/>
          </a:prstGeom>
          <a:solidFill>
            <a:srgbClr val="99FFCC"/>
          </a:solidFill>
          <a:ln>
            <a:solidFill>
              <a:schemeClr val="tx1"/>
            </a:solidFill>
          </a:ln>
        </p:spPr>
        <p:txBody>
          <a:bodyPr wrap="none" rtlCol="0">
            <a:spAutoFit/>
          </a:bodyPr>
          <a:lstStyle/>
          <a:p>
            <a:r>
              <a:rPr kumimoji="1" lang="en-US" altLang="ja-JP" dirty="0"/>
              <a:t>Resonances</a:t>
            </a:r>
          </a:p>
          <a:p>
            <a:r>
              <a:rPr lang="en-US" altLang="ja-JP" dirty="0"/>
              <a:t>(</a:t>
            </a:r>
            <a:r>
              <a:rPr lang="en-US" altLang="ja-JP" i="1" dirty="0"/>
              <a:t>m</a:t>
            </a:r>
            <a:r>
              <a:rPr lang="en-US" altLang="ja-JP" i="1" baseline="-25000" dirty="0"/>
              <a:t>i</a:t>
            </a:r>
            <a:r>
              <a:rPr lang="en-US" altLang="ja-JP" i="1" dirty="0"/>
              <a:t>, </a:t>
            </a:r>
            <a:r>
              <a:rPr lang="en-US" altLang="ja-JP" i="1" dirty="0" err="1"/>
              <a:t>g</a:t>
            </a:r>
            <a:r>
              <a:rPr lang="en-US" altLang="ja-JP" i="1" baseline="-25000" dirty="0" err="1"/>
              <a:t>i</a:t>
            </a:r>
            <a:r>
              <a:rPr lang="en-US" altLang="ja-JP" i="1" dirty="0"/>
              <a:t>, </a:t>
            </a:r>
            <a:r>
              <a:rPr lang="en-US" altLang="ja-JP" i="1" dirty="0">
                <a:latin typeface="Symbol" panose="05050102010706020507" pitchFamily="18" charset="2"/>
              </a:rPr>
              <a:t>l</a:t>
            </a:r>
            <a:r>
              <a:rPr lang="en-US" altLang="ja-JP" i="1" baseline="-25000" dirty="0"/>
              <a:t>i</a:t>
            </a:r>
            <a:r>
              <a:rPr lang="en-US" altLang="ja-JP" dirty="0"/>
              <a:t>)</a:t>
            </a:r>
            <a:endParaRPr kumimoji="1" lang="ja-JP" altLang="en-US" dirty="0"/>
          </a:p>
        </p:txBody>
      </p:sp>
      <p:sp>
        <p:nvSpPr>
          <p:cNvPr id="10" name="矢印: 左 9">
            <a:extLst>
              <a:ext uri="{FF2B5EF4-FFF2-40B4-BE49-F238E27FC236}">
                <a16:creationId xmlns:a16="http://schemas.microsoft.com/office/drawing/2014/main" id="{205F658A-37AB-FC9A-0DAB-5FF1126B8B3D}"/>
              </a:ext>
            </a:extLst>
          </p:cNvPr>
          <p:cNvSpPr/>
          <p:nvPr/>
        </p:nvSpPr>
        <p:spPr>
          <a:xfrm rot="10800000">
            <a:off x="5541601" y="3185097"/>
            <a:ext cx="437198" cy="67502"/>
          </a:xfrm>
          <a:prstGeom prst="leftArrow">
            <a:avLst/>
          </a:prstGeom>
          <a:solidFill>
            <a:srgbClr val="FF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23C5D5F3-FD01-522D-D924-9D13DFA50B55}"/>
              </a:ext>
            </a:extLst>
          </p:cNvPr>
          <p:cNvSpPr txBox="1"/>
          <p:nvPr/>
        </p:nvSpPr>
        <p:spPr>
          <a:xfrm>
            <a:off x="6139894" y="2881132"/>
            <a:ext cx="937244" cy="369332"/>
          </a:xfrm>
          <a:prstGeom prst="rect">
            <a:avLst/>
          </a:prstGeom>
          <a:solidFill>
            <a:srgbClr val="99FFCC"/>
          </a:solidFill>
          <a:ln>
            <a:solidFill>
              <a:schemeClr val="tx1"/>
            </a:solidFill>
          </a:ln>
        </p:spPr>
        <p:txBody>
          <a:bodyPr wrap="none" rtlCol="0">
            <a:spAutoFit/>
          </a:bodyPr>
          <a:lstStyle/>
          <a:p>
            <a:r>
              <a:rPr kumimoji="1" lang="en-US" altLang="ja-JP" dirty="0"/>
              <a:t>PWA</a:t>
            </a:r>
            <a:r>
              <a:rPr lang="en-US" altLang="ja-JP" dirty="0"/>
              <a:t> (</a:t>
            </a:r>
            <a:r>
              <a:rPr lang="en-US" altLang="ja-JP" i="1" dirty="0"/>
              <a:t>T</a:t>
            </a:r>
            <a:r>
              <a:rPr lang="en-US" altLang="ja-JP" dirty="0"/>
              <a:t>)</a:t>
            </a:r>
            <a:endParaRPr kumimoji="1" lang="ja-JP" altLang="en-US" dirty="0"/>
          </a:p>
        </p:txBody>
      </p:sp>
      <p:sp>
        <p:nvSpPr>
          <p:cNvPr id="12" name="テキスト ボックス 11">
            <a:extLst>
              <a:ext uri="{FF2B5EF4-FFF2-40B4-BE49-F238E27FC236}">
                <a16:creationId xmlns:a16="http://schemas.microsoft.com/office/drawing/2014/main" id="{E2E7D3C2-1AEB-8236-98DA-13EA2F5829A2}"/>
              </a:ext>
            </a:extLst>
          </p:cNvPr>
          <p:cNvSpPr txBox="1"/>
          <p:nvPr/>
        </p:nvSpPr>
        <p:spPr>
          <a:xfrm>
            <a:off x="6087866" y="1360395"/>
            <a:ext cx="1891608" cy="646331"/>
          </a:xfrm>
          <a:prstGeom prst="rect">
            <a:avLst/>
          </a:prstGeom>
          <a:solidFill>
            <a:srgbClr val="FAA919"/>
          </a:solidFill>
        </p:spPr>
        <p:txBody>
          <a:bodyPr wrap="none" rtlCol="0">
            <a:spAutoFit/>
          </a:bodyPr>
          <a:lstStyle/>
          <a:p>
            <a:pPr algn="ctr"/>
            <a:r>
              <a:rPr kumimoji="1" lang="en-US" altLang="ja-JP" dirty="0"/>
              <a:t>Experimental data</a:t>
            </a:r>
          </a:p>
          <a:p>
            <a:pPr algn="ctr"/>
            <a:r>
              <a:rPr kumimoji="1" lang="en-US" altLang="ja-JP" dirty="0"/>
              <a:t>or model data</a:t>
            </a:r>
            <a:endParaRPr kumimoji="1" lang="ja-JP" altLang="en-US" dirty="0"/>
          </a:p>
        </p:txBody>
      </p:sp>
      <p:sp>
        <p:nvSpPr>
          <p:cNvPr id="13" name="テキスト ボックス 12">
            <a:extLst>
              <a:ext uri="{FF2B5EF4-FFF2-40B4-BE49-F238E27FC236}">
                <a16:creationId xmlns:a16="http://schemas.microsoft.com/office/drawing/2014/main" id="{75204201-266F-D715-50BB-59A6CEB73640}"/>
              </a:ext>
            </a:extLst>
          </p:cNvPr>
          <p:cNvSpPr txBox="1"/>
          <p:nvPr/>
        </p:nvSpPr>
        <p:spPr>
          <a:xfrm>
            <a:off x="539309" y="1586448"/>
            <a:ext cx="1431802" cy="369332"/>
          </a:xfrm>
          <a:prstGeom prst="rect">
            <a:avLst/>
          </a:prstGeom>
          <a:solidFill>
            <a:srgbClr val="FAA919"/>
          </a:solidFill>
        </p:spPr>
        <p:txBody>
          <a:bodyPr wrap="none" rtlCol="0">
            <a:spAutoFit/>
          </a:bodyPr>
          <a:lstStyle/>
          <a:p>
            <a:r>
              <a:rPr lang="en-US" altLang="ja-JP" dirty="0"/>
              <a:t>Model inputs</a:t>
            </a:r>
            <a:endParaRPr kumimoji="1" lang="ja-JP" altLang="en-US" dirty="0"/>
          </a:p>
        </p:txBody>
      </p:sp>
      <p:sp>
        <p:nvSpPr>
          <p:cNvPr id="14" name="テキスト ボックス 13">
            <a:extLst>
              <a:ext uri="{FF2B5EF4-FFF2-40B4-BE49-F238E27FC236}">
                <a16:creationId xmlns:a16="http://schemas.microsoft.com/office/drawing/2014/main" id="{6A93D288-E8E9-753A-5244-A0547429E00D}"/>
              </a:ext>
            </a:extLst>
          </p:cNvPr>
          <p:cNvSpPr txBox="1"/>
          <p:nvPr/>
        </p:nvSpPr>
        <p:spPr>
          <a:xfrm>
            <a:off x="2422393" y="5925714"/>
            <a:ext cx="3087850" cy="369332"/>
          </a:xfrm>
          <a:prstGeom prst="rect">
            <a:avLst/>
          </a:prstGeom>
          <a:solidFill>
            <a:srgbClr val="FFFF99"/>
          </a:solidFill>
          <a:ln>
            <a:solidFill>
              <a:schemeClr val="tx1"/>
            </a:solidFill>
          </a:ln>
        </p:spPr>
        <p:txBody>
          <a:bodyPr wrap="square" rtlCol="0">
            <a:spAutoFit/>
          </a:bodyPr>
          <a:lstStyle/>
          <a:p>
            <a:r>
              <a:rPr kumimoji="1" lang="en-US" altLang="ja-JP" dirty="0"/>
              <a:t>Total and differential </a:t>
            </a:r>
            <a:r>
              <a:rPr kumimoji="1" lang="en-US" altLang="ja-JP" dirty="0" err="1"/>
              <a:t>X</a:t>
            </a:r>
            <a:r>
              <a:rPr lang="en-US" altLang="ja-JP" dirty="0" err="1"/>
              <a:t>sections</a:t>
            </a:r>
            <a:endParaRPr kumimoji="1" lang="ja-JP" altLang="en-US" dirty="0"/>
          </a:p>
        </p:txBody>
      </p:sp>
      <p:sp>
        <p:nvSpPr>
          <p:cNvPr id="15" name="テキスト ボックス 14">
            <a:extLst>
              <a:ext uri="{FF2B5EF4-FFF2-40B4-BE49-F238E27FC236}">
                <a16:creationId xmlns:a16="http://schemas.microsoft.com/office/drawing/2014/main" id="{864A54F2-2EF8-7A96-1F60-4E36ED87ABC7}"/>
              </a:ext>
            </a:extLst>
          </p:cNvPr>
          <p:cNvSpPr txBox="1"/>
          <p:nvPr/>
        </p:nvSpPr>
        <p:spPr>
          <a:xfrm>
            <a:off x="539309" y="2279482"/>
            <a:ext cx="1289905" cy="646331"/>
          </a:xfrm>
          <a:prstGeom prst="rect">
            <a:avLst/>
          </a:prstGeom>
          <a:solidFill>
            <a:srgbClr val="99FFCC"/>
          </a:solidFill>
          <a:ln>
            <a:solidFill>
              <a:schemeClr val="tx1"/>
            </a:solidFill>
          </a:ln>
        </p:spPr>
        <p:txBody>
          <a:bodyPr wrap="none" rtlCol="0">
            <a:spAutoFit/>
          </a:bodyPr>
          <a:lstStyle/>
          <a:p>
            <a:r>
              <a:rPr kumimoji="1" lang="en-US" altLang="ja-JP" dirty="0"/>
              <a:t>Resonances</a:t>
            </a:r>
          </a:p>
          <a:p>
            <a:r>
              <a:rPr lang="en-US" altLang="ja-JP" dirty="0"/>
              <a:t>(</a:t>
            </a:r>
            <a:r>
              <a:rPr lang="en-US" altLang="ja-JP" i="1" dirty="0"/>
              <a:t>m</a:t>
            </a:r>
            <a:r>
              <a:rPr lang="en-US" altLang="ja-JP" i="1" baseline="-25000" dirty="0"/>
              <a:t>i</a:t>
            </a:r>
            <a:r>
              <a:rPr lang="en-US" altLang="ja-JP" i="1" dirty="0"/>
              <a:t>, </a:t>
            </a:r>
            <a:r>
              <a:rPr lang="en-US" altLang="ja-JP" i="1" dirty="0" err="1"/>
              <a:t>g</a:t>
            </a:r>
            <a:r>
              <a:rPr lang="en-US" altLang="ja-JP" i="1" baseline="-25000" dirty="0" err="1"/>
              <a:t>i</a:t>
            </a:r>
            <a:r>
              <a:rPr lang="en-US" altLang="ja-JP" i="1" dirty="0"/>
              <a:t>, </a:t>
            </a:r>
            <a:r>
              <a:rPr lang="en-US" altLang="ja-JP" i="1" dirty="0">
                <a:latin typeface="Symbol" panose="05050102010706020507" pitchFamily="18" charset="2"/>
              </a:rPr>
              <a:t>l</a:t>
            </a:r>
            <a:r>
              <a:rPr lang="en-US" altLang="ja-JP" i="1" baseline="-25000" dirty="0"/>
              <a:t>i</a:t>
            </a:r>
            <a:r>
              <a:rPr lang="en-US" altLang="ja-JP" dirty="0"/>
              <a:t>)</a:t>
            </a:r>
            <a:endParaRPr kumimoji="1" lang="ja-JP" altLang="en-US" dirty="0"/>
          </a:p>
        </p:txBody>
      </p:sp>
      <p:sp>
        <p:nvSpPr>
          <p:cNvPr id="17" name="テキスト ボックス 16">
            <a:extLst>
              <a:ext uri="{FF2B5EF4-FFF2-40B4-BE49-F238E27FC236}">
                <a16:creationId xmlns:a16="http://schemas.microsoft.com/office/drawing/2014/main" id="{B83E433E-7397-A259-E839-081E478900E1}"/>
              </a:ext>
            </a:extLst>
          </p:cNvPr>
          <p:cNvSpPr txBox="1"/>
          <p:nvPr/>
        </p:nvSpPr>
        <p:spPr>
          <a:xfrm>
            <a:off x="3481716" y="4203766"/>
            <a:ext cx="951607" cy="369332"/>
          </a:xfrm>
          <a:prstGeom prst="rect">
            <a:avLst/>
          </a:prstGeom>
          <a:solidFill>
            <a:srgbClr val="FFC000"/>
          </a:solidFill>
          <a:ln>
            <a:solidFill>
              <a:schemeClr val="tx1"/>
            </a:solidFill>
          </a:ln>
        </p:spPr>
        <p:txBody>
          <a:bodyPr wrap="none" rtlCol="0">
            <a:spAutoFit/>
          </a:bodyPr>
          <a:lstStyle/>
          <a:p>
            <a:r>
              <a:rPr kumimoji="1" lang="en-US" altLang="ja-JP" dirty="0"/>
              <a:t>GEANT4</a:t>
            </a:r>
            <a:endParaRPr kumimoji="1" lang="ja-JP" altLang="en-US" dirty="0"/>
          </a:p>
        </p:txBody>
      </p:sp>
      <p:sp>
        <p:nvSpPr>
          <p:cNvPr id="19" name="矢印: 左 18">
            <a:extLst>
              <a:ext uri="{FF2B5EF4-FFF2-40B4-BE49-F238E27FC236}">
                <a16:creationId xmlns:a16="http://schemas.microsoft.com/office/drawing/2014/main" id="{E142E661-8827-BEA0-D1F6-6181A0A24105}"/>
              </a:ext>
            </a:extLst>
          </p:cNvPr>
          <p:cNvSpPr/>
          <p:nvPr/>
        </p:nvSpPr>
        <p:spPr>
          <a:xfrm rot="10800000">
            <a:off x="1789212" y="2537255"/>
            <a:ext cx="702206" cy="104384"/>
          </a:xfrm>
          <a:prstGeom prst="lef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F08F986B-8C3F-4365-5B30-F706408D5230}"/>
              </a:ext>
            </a:extLst>
          </p:cNvPr>
          <p:cNvSpPr txBox="1"/>
          <p:nvPr/>
        </p:nvSpPr>
        <p:spPr>
          <a:xfrm>
            <a:off x="1533598" y="3254873"/>
            <a:ext cx="3084883" cy="369332"/>
          </a:xfrm>
          <a:prstGeom prst="rect">
            <a:avLst/>
          </a:prstGeom>
          <a:solidFill>
            <a:schemeClr val="accent2">
              <a:lumMod val="40000"/>
              <a:lumOff val="60000"/>
            </a:schemeClr>
          </a:solidFill>
          <a:ln>
            <a:solidFill>
              <a:schemeClr val="tx1"/>
            </a:solidFill>
          </a:ln>
        </p:spPr>
        <p:txBody>
          <a:bodyPr wrap="none" rtlCol="0">
            <a:spAutoFit/>
          </a:bodyPr>
          <a:lstStyle/>
          <a:p>
            <a:r>
              <a:rPr lang="en-US" altLang="ja-JP" dirty="0"/>
              <a:t>Total and D</a:t>
            </a:r>
            <a:r>
              <a:rPr kumimoji="1" lang="en-US" altLang="ja-JP" dirty="0"/>
              <a:t>ifferential</a:t>
            </a:r>
            <a:r>
              <a:rPr lang="en-US" altLang="ja-JP" dirty="0"/>
              <a:t> </a:t>
            </a:r>
            <a:r>
              <a:rPr kumimoji="1" lang="en-US" altLang="ja-JP" dirty="0" err="1"/>
              <a:t>X</a:t>
            </a:r>
            <a:r>
              <a:rPr lang="en-US" altLang="ja-JP" dirty="0" err="1"/>
              <a:t>sections</a:t>
            </a:r>
            <a:endParaRPr kumimoji="1" lang="ja-JP" altLang="en-US" dirty="0"/>
          </a:p>
        </p:txBody>
      </p:sp>
      <p:sp>
        <p:nvSpPr>
          <p:cNvPr id="22" name="テキスト ボックス 21">
            <a:extLst>
              <a:ext uri="{FF2B5EF4-FFF2-40B4-BE49-F238E27FC236}">
                <a16:creationId xmlns:a16="http://schemas.microsoft.com/office/drawing/2014/main" id="{4FC074C0-00D3-4354-3451-77B720288647}"/>
              </a:ext>
            </a:extLst>
          </p:cNvPr>
          <p:cNvSpPr txBox="1"/>
          <p:nvPr/>
        </p:nvSpPr>
        <p:spPr>
          <a:xfrm>
            <a:off x="2821276" y="3628066"/>
            <a:ext cx="2724913" cy="369332"/>
          </a:xfrm>
          <a:prstGeom prst="rect">
            <a:avLst/>
          </a:prstGeom>
          <a:solidFill>
            <a:schemeClr val="accent2">
              <a:lumMod val="40000"/>
              <a:lumOff val="60000"/>
            </a:schemeClr>
          </a:solidFill>
          <a:ln>
            <a:solidFill>
              <a:schemeClr val="tx1"/>
            </a:solidFill>
          </a:ln>
        </p:spPr>
        <p:txBody>
          <a:bodyPr wrap="none" rtlCol="0">
            <a:spAutoFit/>
          </a:bodyPr>
          <a:lstStyle/>
          <a:p>
            <a:r>
              <a:rPr kumimoji="1" lang="en-US" altLang="ja-JP" dirty="0" err="1">
                <a:latin typeface="Symbol" panose="05050102010706020507" pitchFamily="18" charset="2"/>
              </a:rPr>
              <a:t>p</a:t>
            </a:r>
            <a:r>
              <a:rPr lang="en-US" altLang="ja-JP" dirty="0" err="1"/>
              <a:t>N</a:t>
            </a:r>
            <a:r>
              <a:rPr lang="en-US" altLang="ja-JP" dirty="0"/>
              <a:t> or </a:t>
            </a:r>
            <a:r>
              <a:rPr lang="en-US" altLang="ja-JP" dirty="0" err="1">
                <a:latin typeface="Symbol" panose="05050102010706020507" pitchFamily="18" charset="2"/>
              </a:rPr>
              <a:t>pp</a:t>
            </a:r>
            <a:r>
              <a:rPr lang="en-US" altLang="ja-JP" dirty="0" err="1"/>
              <a:t>N</a:t>
            </a:r>
            <a:r>
              <a:rPr lang="en-US" altLang="ja-JP" dirty="0"/>
              <a:t> event generator</a:t>
            </a:r>
            <a:endParaRPr kumimoji="1" lang="ja-JP" altLang="en-US" dirty="0"/>
          </a:p>
        </p:txBody>
      </p:sp>
      <p:sp>
        <p:nvSpPr>
          <p:cNvPr id="25" name="矢印: U ターン 24">
            <a:extLst>
              <a:ext uri="{FF2B5EF4-FFF2-40B4-BE49-F238E27FC236}">
                <a16:creationId xmlns:a16="http://schemas.microsoft.com/office/drawing/2014/main" id="{85D6AFB9-5580-6FC5-9D5D-886BEA6A6491}"/>
              </a:ext>
            </a:extLst>
          </p:cNvPr>
          <p:cNvSpPr/>
          <p:nvPr/>
        </p:nvSpPr>
        <p:spPr>
          <a:xfrm rot="16200000" flipV="1">
            <a:off x="5500768" y="2396036"/>
            <a:ext cx="3658822" cy="3443056"/>
          </a:xfrm>
          <a:prstGeom prst="uturnArrow">
            <a:avLst>
              <a:gd name="adj1" fmla="val 8789"/>
              <a:gd name="adj2" fmla="val 11449"/>
              <a:gd name="adj3" fmla="val 30507"/>
              <a:gd name="adj4" fmla="val 18434"/>
              <a:gd name="adj5" fmla="val 44864"/>
            </a:avLst>
          </a:prstGeom>
          <a:solidFill>
            <a:srgbClr val="FCA2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7" name="矢印: 下 26">
            <a:extLst>
              <a:ext uri="{FF2B5EF4-FFF2-40B4-BE49-F238E27FC236}">
                <a16:creationId xmlns:a16="http://schemas.microsoft.com/office/drawing/2014/main" id="{9F87DB53-156B-6611-77B4-82362C8CC644}"/>
              </a:ext>
            </a:extLst>
          </p:cNvPr>
          <p:cNvSpPr/>
          <p:nvPr/>
        </p:nvSpPr>
        <p:spPr>
          <a:xfrm>
            <a:off x="3939142" y="4602273"/>
            <a:ext cx="102126" cy="223391"/>
          </a:xfrm>
          <a:prstGeom prst="downArrow">
            <a:avLst/>
          </a:prstGeom>
          <a:solidFill>
            <a:srgbClr val="FDF6A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2AC89834-6677-D8A1-6BB4-A82829062DD2}"/>
              </a:ext>
            </a:extLst>
          </p:cNvPr>
          <p:cNvSpPr txBox="1"/>
          <p:nvPr/>
        </p:nvSpPr>
        <p:spPr>
          <a:xfrm>
            <a:off x="2552535" y="1255996"/>
            <a:ext cx="2925723" cy="400110"/>
          </a:xfrm>
          <a:prstGeom prst="rect">
            <a:avLst/>
          </a:prstGeom>
          <a:solidFill>
            <a:srgbClr val="FAA919"/>
          </a:solidFill>
          <a:ln w="57150">
            <a:solidFill>
              <a:schemeClr val="tx1"/>
            </a:solidFill>
          </a:ln>
        </p:spPr>
        <p:txBody>
          <a:bodyPr wrap="square" rtlCol="0">
            <a:spAutoFit/>
          </a:bodyPr>
          <a:lstStyle/>
          <a:p>
            <a:pPr algn="ctr"/>
            <a:r>
              <a:rPr kumimoji="1" lang="en-US" altLang="ja-JP" sz="2000" b="1" dirty="0"/>
              <a:t>We are developing this!</a:t>
            </a:r>
            <a:endParaRPr kumimoji="1" lang="ja-JP" altLang="en-US" sz="2000" b="1" dirty="0"/>
          </a:p>
        </p:txBody>
      </p:sp>
      <p:sp>
        <p:nvSpPr>
          <p:cNvPr id="29" name="矢印: 下 28">
            <a:extLst>
              <a:ext uri="{FF2B5EF4-FFF2-40B4-BE49-F238E27FC236}">
                <a16:creationId xmlns:a16="http://schemas.microsoft.com/office/drawing/2014/main" id="{D2D91216-6B5B-E170-F32B-C7E6D772F262}"/>
              </a:ext>
            </a:extLst>
          </p:cNvPr>
          <p:cNvSpPr/>
          <p:nvPr/>
        </p:nvSpPr>
        <p:spPr>
          <a:xfrm>
            <a:off x="3957520" y="1693922"/>
            <a:ext cx="105193" cy="410054"/>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矢印: 左 29">
            <a:extLst>
              <a:ext uri="{FF2B5EF4-FFF2-40B4-BE49-F238E27FC236}">
                <a16:creationId xmlns:a16="http://schemas.microsoft.com/office/drawing/2014/main" id="{402C7091-5899-4E05-FACF-A67BA30B2DA7}"/>
              </a:ext>
            </a:extLst>
          </p:cNvPr>
          <p:cNvSpPr/>
          <p:nvPr/>
        </p:nvSpPr>
        <p:spPr>
          <a:xfrm>
            <a:off x="5420381" y="2460031"/>
            <a:ext cx="582532" cy="146101"/>
          </a:xfrm>
          <a:prstGeom prst="leftArrow">
            <a:avLst/>
          </a:prstGeom>
          <a:solidFill>
            <a:srgbClr val="FF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13EC476A-A0B7-333C-40B3-E78B04EFCB70}"/>
              </a:ext>
            </a:extLst>
          </p:cNvPr>
          <p:cNvSpPr txBox="1"/>
          <p:nvPr/>
        </p:nvSpPr>
        <p:spPr>
          <a:xfrm>
            <a:off x="5596504" y="2606133"/>
            <a:ext cx="420308" cy="369332"/>
          </a:xfrm>
          <a:prstGeom prst="rect">
            <a:avLst/>
          </a:prstGeom>
          <a:noFill/>
        </p:spPr>
        <p:txBody>
          <a:bodyPr wrap="none" rtlCol="0">
            <a:spAutoFit/>
          </a:bodyPr>
          <a:lstStyle/>
          <a:p>
            <a:r>
              <a:rPr kumimoji="1" lang="en-US" altLang="ja-JP" dirty="0"/>
              <a:t>Fit</a:t>
            </a:r>
            <a:endParaRPr kumimoji="1" lang="ja-JP" altLang="en-US" dirty="0"/>
          </a:p>
        </p:txBody>
      </p:sp>
      <p:sp>
        <p:nvSpPr>
          <p:cNvPr id="33" name="矢印: 左右 32">
            <a:extLst>
              <a:ext uri="{FF2B5EF4-FFF2-40B4-BE49-F238E27FC236}">
                <a16:creationId xmlns:a16="http://schemas.microsoft.com/office/drawing/2014/main" id="{61E1C149-6029-7D6F-4606-333597D522E9}"/>
              </a:ext>
            </a:extLst>
          </p:cNvPr>
          <p:cNvSpPr/>
          <p:nvPr/>
        </p:nvSpPr>
        <p:spPr>
          <a:xfrm rot="3696821">
            <a:off x="1087208" y="4628788"/>
            <a:ext cx="2670371" cy="370603"/>
          </a:xfrm>
          <a:prstGeom prst="leftRightArrow">
            <a:avLst/>
          </a:prstGeom>
          <a:solidFill>
            <a:srgbClr val="CC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0E0EFF"/>
                </a:solidFill>
              </a:rPr>
              <a:t>Compare</a:t>
            </a:r>
            <a:endParaRPr kumimoji="1" lang="ja-JP" altLang="en-US" dirty="0">
              <a:solidFill>
                <a:srgbClr val="0E0EFF"/>
              </a:solidFill>
            </a:endParaRPr>
          </a:p>
        </p:txBody>
      </p:sp>
      <p:sp>
        <p:nvSpPr>
          <p:cNvPr id="34" name="正方形/長方形 33">
            <a:extLst>
              <a:ext uri="{FF2B5EF4-FFF2-40B4-BE49-F238E27FC236}">
                <a16:creationId xmlns:a16="http://schemas.microsoft.com/office/drawing/2014/main" id="{0F3CF567-8961-F3B2-E77E-FFB724213429}"/>
              </a:ext>
            </a:extLst>
          </p:cNvPr>
          <p:cNvSpPr/>
          <p:nvPr/>
        </p:nvSpPr>
        <p:spPr>
          <a:xfrm>
            <a:off x="375761" y="2105598"/>
            <a:ext cx="7751397" cy="1909112"/>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矢印: 左右 31">
            <a:extLst>
              <a:ext uri="{FF2B5EF4-FFF2-40B4-BE49-F238E27FC236}">
                <a16:creationId xmlns:a16="http://schemas.microsoft.com/office/drawing/2014/main" id="{BFFCF29C-62A9-AC76-3629-698F581ED52C}"/>
              </a:ext>
            </a:extLst>
          </p:cNvPr>
          <p:cNvSpPr/>
          <p:nvPr/>
        </p:nvSpPr>
        <p:spPr>
          <a:xfrm rot="632249">
            <a:off x="1753900" y="2936524"/>
            <a:ext cx="4347247" cy="361129"/>
          </a:xfrm>
          <a:prstGeom prst="lef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0E0EFF"/>
                </a:solidFill>
              </a:rPr>
              <a:t>Compare</a:t>
            </a:r>
            <a:endParaRPr kumimoji="1" lang="ja-JP" altLang="en-US" dirty="0">
              <a:solidFill>
                <a:srgbClr val="0E0EFF"/>
              </a:solidFill>
            </a:endParaRPr>
          </a:p>
        </p:txBody>
      </p:sp>
      <p:sp>
        <p:nvSpPr>
          <p:cNvPr id="20" name="矢印: 左 19">
            <a:extLst>
              <a:ext uri="{FF2B5EF4-FFF2-40B4-BE49-F238E27FC236}">
                <a16:creationId xmlns:a16="http://schemas.microsoft.com/office/drawing/2014/main" id="{BB2D45B2-C522-D768-42CE-6F5A70D28F56}"/>
              </a:ext>
            </a:extLst>
          </p:cNvPr>
          <p:cNvSpPr/>
          <p:nvPr/>
        </p:nvSpPr>
        <p:spPr>
          <a:xfrm rot="16200000">
            <a:off x="4609466" y="3182005"/>
            <a:ext cx="679062" cy="118562"/>
          </a:xfrm>
          <a:prstGeom prst="leftArrow">
            <a:avLst/>
          </a:prstGeom>
          <a:solidFill>
            <a:srgbClr val="FF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27D47909-0943-9AF3-6A46-7EB5B42B14A8}"/>
              </a:ext>
            </a:extLst>
          </p:cNvPr>
          <p:cNvSpPr txBox="1"/>
          <p:nvPr/>
        </p:nvSpPr>
        <p:spPr>
          <a:xfrm>
            <a:off x="2408191" y="5291175"/>
            <a:ext cx="3157524" cy="369332"/>
          </a:xfrm>
          <a:prstGeom prst="rect">
            <a:avLst/>
          </a:prstGeom>
          <a:solidFill>
            <a:srgbClr val="FFFF99"/>
          </a:solidFill>
          <a:ln>
            <a:solidFill>
              <a:schemeClr val="tx1"/>
            </a:solidFill>
          </a:ln>
        </p:spPr>
        <p:txBody>
          <a:bodyPr wrap="square" rtlCol="0">
            <a:spAutoFit/>
          </a:bodyPr>
          <a:lstStyle/>
          <a:p>
            <a:r>
              <a:rPr lang="en-US" altLang="ja-JP" dirty="0"/>
              <a:t>Reconstructed </a:t>
            </a:r>
            <a:r>
              <a:rPr kumimoji="1" lang="en-US" altLang="ja-JP" dirty="0" err="1">
                <a:latin typeface="Symbol" panose="05050102010706020507" pitchFamily="18" charset="2"/>
              </a:rPr>
              <a:t>p</a:t>
            </a:r>
            <a:r>
              <a:rPr lang="en-US" altLang="ja-JP" dirty="0" err="1"/>
              <a:t>N</a:t>
            </a:r>
            <a:r>
              <a:rPr lang="en-US" altLang="ja-JP" dirty="0"/>
              <a:t> or </a:t>
            </a:r>
            <a:r>
              <a:rPr lang="en-US" altLang="ja-JP" dirty="0" err="1">
                <a:latin typeface="Symbol" panose="05050102010706020507" pitchFamily="18" charset="2"/>
              </a:rPr>
              <a:t>pp</a:t>
            </a:r>
            <a:r>
              <a:rPr lang="en-US" altLang="ja-JP" dirty="0" err="1"/>
              <a:t>N</a:t>
            </a:r>
            <a:r>
              <a:rPr lang="en-US" altLang="ja-JP" dirty="0"/>
              <a:t> tracks</a:t>
            </a:r>
            <a:endParaRPr kumimoji="1" lang="ja-JP" altLang="en-US" dirty="0"/>
          </a:p>
        </p:txBody>
      </p:sp>
      <p:sp>
        <p:nvSpPr>
          <p:cNvPr id="3" name="TextBox 2">
            <a:extLst>
              <a:ext uri="{FF2B5EF4-FFF2-40B4-BE49-F238E27FC236}">
                <a16:creationId xmlns:a16="http://schemas.microsoft.com/office/drawing/2014/main" id="{5F83BAE1-8E06-AF1B-BD64-DCF3168FE20B}"/>
              </a:ext>
            </a:extLst>
          </p:cNvPr>
          <p:cNvSpPr txBox="1"/>
          <p:nvPr/>
        </p:nvSpPr>
        <p:spPr>
          <a:xfrm>
            <a:off x="2782141" y="6470649"/>
            <a:ext cx="3410485" cy="369332"/>
          </a:xfrm>
          <a:prstGeom prst="rect">
            <a:avLst/>
          </a:prstGeom>
          <a:solidFill>
            <a:srgbClr val="FAA919"/>
          </a:solidFill>
        </p:spPr>
        <p:txBody>
          <a:bodyPr wrap="none" rtlCol="0">
            <a:spAutoFit/>
          </a:bodyPr>
          <a:lstStyle/>
          <a:p>
            <a:r>
              <a:rPr lang="en-US" altLang="ja-JP" b="1" dirty="0"/>
              <a:t>(slides provided by Hiroyuki </a:t>
            </a:r>
            <a:r>
              <a:rPr lang="en-US" altLang="ja-JP" b="1" dirty="0" err="1"/>
              <a:t>Sako</a:t>
            </a:r>
            <a:r>
              <a:rPr lang="en-US" altLang="ja-JP" b="1" dirty="0"/>
              <a:t>)</a:t>
            </a:r>
            <a:endParaRPr lang="en-US" b="1" dirty="0"/>
          </a:p>
        </p:txBody>
      </p:sp>
      <p:sp>
        <p:nvSpPr>
          <p:cNvPr id="18" name="矢印: 左 17">
            <a:extLst>
              <a:ext uri="{FF2B5EF4-FFF2-40B4-BE49-F238E27FC236}">
                <a16:creationId xmlns:a16="http://schemas.microsoft.com/office/drawing/2014/main" id="{782DB4E0-0BDF-30DA-10EC-0AD8FB3B36F4}"/>
              </a:ext>
            </a:extLst>
          </p:cNvPr>
          <p:cNvSpPr/>
          <p:nvPr/>
        </p:nvSpPr>
        <p:spPr>
          <a:xfrm rot="16200000">
            <a:off x="2678851" y="2957278"/>
            <a:ext cx="579472" cy="118561"/>
          </a:xfrm>
          <a:prstGeom prst="leftArrow">
            <a:avLst/>
          </a:prstGeom>
          <a:solidFill>
            <a:srgbClr val="FF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矢印: 下 25">
            <a:extLst>
              <a:ext uri="{FF2B5EF4-FFF2-40B4-BE49-F238E27FC236}">
                <a16:creationId xmlns:a16="http://schemas.microsoft.com/office/drawing/2014/main" id="{5C02D570-2234-AC5E-6C49-581C60A65698}"/>
              </a:ext>
            </a:extLst>
          </p:cNvPr>
          <p:cNvSpPr/>
          <p:nvPr/>
        </p:nvSpPr>
        <p:spPr>
          <a:xfrm>
            <a:off x="3923820" y="3950216"/>
            <a:ext cx="119493" cy="244341"/>
          </a:xfrm>
          <a:prstGeom prst="downArrow">
            <a:avLst/>
          </a:prstGeom>
          <a:solidFill>
            <a:srgbClr val="FDF6A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3536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0282B9F-EC65-F52B-F625-74FBC8DF6BBD}"/>
              </a:ext>
            </a:extLst>
          </p:cNvPr>
          <p:cNvSpPr>
            <a:spLocks noGrp="1"/>
          </p:cNvSpPr>
          <p:nvPr>
            <p:ph type="title"/>
          </p:nvPr>
        </p:nvSpPr>
        <p:spPr/>
        <p:txBody>
          <a:bodyPr/>
          <a:lstStyle/>
          <a:p>
            <a:r>
              <a:rPr lang="en-US" altLang="ja-JP" dirty="0"/>
              <a:t>PWA for E45 (Today)</a:t>
            </a:r>
            <a:endParaRPr lang="ja-JP" altLang="en-US" dirty="0"/>
          </a:p>
        </p:txBody>
      </p:sp>
      <p:sp>
        <p:nvSpPr>
          <p:cNvPr id="6" name="コンテンツ プレースホルダー 5">
            <a:extLst>
              <a:ext uri="{FF2B5EF4-FFF2-40B4-BE49-F238E27FC236}">
                <a16:creationId xmlns:a16="http://schemas.microsoft.com/office/drawing/2014/main" id="{00EF1FB6-3CAA-20BF-D80C-D4538BB317B4}"/>
              </a:ext>
            </a:extLst>
          </p:cNvPr>
          <p:cNvSpPr>
            <a:spLocks noGrp="1"/>
          </p:cNvSpPr>
          <p:nvPr>
            <p:ph idx="1"/>
          </p:nvPr>
        </p:nvSpPr>
        <p:spPr>
          <a:xfrm>
            <a:off x="63032" y="814388"/>
            <a:ext cx="9017936" cy="5656261"/>
          </a:xfrm>
        </p:spPr>
        <p:txBody>
          <a:bodyPr/>
          <a:lstStyle/>
          <a:p>
            <a:pPr marL="0" indent="0" algn="ctr">
              <a:buNone/>
            </a:pPr>
            <a:r>
              <a:rPr lang="en-US" altLang="ja-JP" dirty="0"/>
              <a:t>Strategy proposed by </a:t>
            </a:r>
            <a:r>
              <a:rPr lang="en-US" altLang="ja-JP" b="1" u="sng" dirty="0"/>
              <a:t>T.-S. Harry-Lee</a:t>
            </a:r>
          </a:p>
          <a:p>
            <a:pPr marL="0" indent="0">
              <a:buNone/>
            </a:pPr>
            <a:r>
              <a:rPr lang="en-US" altLang="ja-JP" dirty="0"/>
              <a:t>[</a:t>
            </a:r>
            <a:r>
              <a:rPr lang="en-US" altLang="ja-JP" sz="2000" dirty="0"/>
              <a:t> </a:t>
            </a:r>
            <a:r>
              <a:rPr lang="en-US" altLang="ja-JP" sz="2000" dirty="0">
                <a:solidFill>
                  <a:srgbClr val="FF0000"/>
                </a:solidFill>
              </a:rPr>
              <a:t>See:</a:t>
            </a:r>
            <a:r>
              <a:rPr lang="en-US" altLang="ja-JP" dirty="0"/>
              <a:t>                                                                                       ] </a:t>
            </a:r>
          </a:p>
          <a:p>
            <a:pPr marL="0" indent="0">
              <a:buNone/>
            </a:pPr>
            <a:r>
              <a:rPr lang="en-US" altLang="ja-JP" sz="2000" dirty="0"/>
              <a:t>				T.-S. Harry Lee – December 8, 2022</a:t>
            </a:r>
          </a:p>
          <a:p>
            <a:r>
              <a:rPr lang="en-US" altLang="ja-JP" sz="2800" dirty="0"/>
              <a:t>Approximate PWA to average intermediate resonance momentum k to reduce variable (k, W) </a:t>
            </a:r>
            <a:r>
              <a:rPr lang="en-US" altLang="ja-JP" sz="2800" dirty="0">
                <a:sym typeface="Wingdings" panose="05000000000000000000" pitchFamily="2" charset="2"/>
              </a:rPr>
              <a:t> (W)</a:t>
            </a:r>
            <a:endParaRPr lang="en-US" altLang="ja-JP" sz="2800" dirty="0"/>
          </a:p>
          <a:p>
            <a:pPr lvl="1"/>
            <a:r>
              <a:rPr lang="ja-JP" altLang="en-US" dirty="0">
                <a:cs typeface="Arial" panose="020B0604020202020204" pitchFamily="34" charset="0"/>
                <a:sym typeface="Wingdings" panose="05000000000000000000" pitchFamily="2" charset="2"/>
              </a:rPr>
              <a:t>　</a:t>
            </a:r>
            <a:r>
              <a:rPr lang="en-US" altLang="ja-JP" sz="2400" dirty="0">
                <a:latin typeface="Symbol" panose="05050102010706020507" pitchFamily="18" charset="2"/>
                <a:cs typeface="Arial" panose="020B0604020202020204" pitchFamily="34" charset="0"/>
                <a:sym typeface="Wingdings" panose="05000000000000000000" pitchFamily="2" charset="2"/>
              </a:rPr>
              <a:t>p</a:t>
            </a:r>
            <a:r>
              <a:rPr lang="en-US" altLang="ja-JP" sz="2400" dirty="0">
                <a:latin typeface="Arial" panose="020B0604020202020204" pitchFamily="34" charset="0"/>
                <a:cs typeface="Arial" panose="020B0604020202020204" pitchFamily="34" charset="0"/>
                <a:sym typeface="Wingdings" panose="05000000000000000000" pitchFamily="2" charset="2"/>
              </a:rPr>
              <a:t>(</a:t>
            </a:r>
            <a:r>
              <a:rPr lang="en-US" altLang="ja-JP" sz="2400" b="1" dirty="0">
                <a:latin typeface="Arial" panose="020B0604020202020204" pitchFamily="34" charset="0"/>
                <a:cs typeface="Arial" panose="020B0604020202020204" pitchFamily="34" charset="0"/>
                <a:sym typeface="Wingdings" panose="05000000000000000000" pitchFamily="2" charset="2"/>
              </a:rPr>
              <a:t>k</a:t>
            </a:r>
            <a:r>
              <a:rPr lang="en-US" altLang="ja-JP" sz="2400" b="1" baseline="-25000" dirty="0">
                <a:latin typeface="Arial" panose="020B0604020202020204" pitchFamily="34" charset="0"/>
                <a:cs typeface="Arial" panose="020B0604020202020204" pitchFamily="34" charset="0"/>
                <a:sym typeface="Wingdings" panose="05000000000000000000" pitchFamily="2" charset="2"/>
              </a:rPr>
              <a:t>0</a:t>
            </a:r>
            <a:r>
              <a:rPr lang="en-US" altLang="ja-JP" sz="2400" dirty="0">
                <a:latin typeface="Arial" panose="020B0604020202020204" pitchFamily="34" charset="0"/>
                <a:cs typeface="Arial" panose="020B0604020202020204" pitchFamily="34" charset="0"/>
                <a:sym typeface="Wingdings" panose="05000000000000000000" pitchFamily="2" charset="2"/>
              </a:rPr>
              <a:t>)</a:t>
            </a:r>
            <a:r>
              <a:rPr lang="en-US" altLang="ja-JP" sz="2400" dirty="0">
                <a:latin typeface="Arial" panose="020B0604020202020204" pitchFamily="34" charset="0"/>
                <a:cs typeface="Arial" panose="020B0604020202020204" pitchFamily="34" charset="0"/>
              </a:rPr>
              <a:t>N(-</a:t>
            </a:r>
            <a:r>
              <a:rPr lang="en-US" altLang="ja-JP" sz="2400" b="1" dirty="0">
                <a:latin typeface="Arial" panose="020B0604020202020204" pitchFamily="34" charset="0"/>
                <a:cs typeface="Arial" panose="020B0604020202020204" pitchFamily="34" charset="0"/>
                <a:sym typeface="Wingdings" panose="05000000000000000000" pitchFamily="2" charset="2"/>
              </a:rPr>
              <a:t>k</a:t>
            </a:r>
            <a:r>
              <a:rPr lang="en-US" altLang="ja-JP" sz="2400" b="1" baseline="-25000" dirty="0">
                <a:latin typeface="Arial" panose="020B0604020202020204" pitchFamily="34" charset="0"/>
                <a:cs typeface="Arial" panose="020B0604020202020204" pitchFamily="34" charset="0"/>
                <a:sym typeface="Wingdings" panose="05000000000000000000" pitchFamily="2" charset="2"/>
              </a:rPr>
              <a:t>0</a:t>
            </a:r>
            <a:r>
              <a:rPr lang="en-US" altLang="ja-JP" sz="2400" dirty="0">
                <a:latin typeface="Arial" panose="020B0604020202020204" pitchFamily="34" charset="0"/>
                <a:cs typeface="Arial" panose="020B0604020202020204" pitchFamily="34" charset="0"/>
              </a:rPr>
              <a:t>)</a:t>
            </a:r>
            <a:r>
              <a:rPr lang="en-US" altLang="ja-JP" sz="2400" dirty="0">
                <a:latin typeface="Arial" panose="020B0604020202020204" pitchFamily="34" charset="0"/>
                <a:cs typeface="Arial" panose="020B0604020202020204" pitchFamily="34" charset="0"/>
                <a:sym typeface="Wingdings" panose="05000000000000000000" pitchFamily="2" charset="2"/>
              </a:rPr>
              <a:t></a:t>
            </a:r>
            <a:r>
              <a:rPr lang="en-US" altLang="ja-JP" sz="2400" dirty="0">
                <a:latin typeface="Symbol" panose="05050102010706020507" pitchFamily="18" charset="2"/>
                <a:cs typeface="Arial" panose="020B0604020202020204" pitchFamily="34" charset="0"/>
                <a:sym typeface="Wingdings" panose="05000000000000000000" pitchFamily="2" charset="2"/>
              </a:rPr>
              <a:t>D</a:t>
            </a:r>
            <a:r>
              <a:rPr lang="en-US" altLang="ja-JP" sz="2400" dirty="0">
                <a:latin typeface="Arial" panose="020B0604020202020204" pitchFamily="34" charset="0"/>
                <a:cs typeface="Arial" panose="020B0604020202020204" pitchFamily="34" charset="0"/>
                <a:sym typeface="Wingdings" panose="05000000000000000000" pitchFamily="2" charset="2"/>
              </a:rPr>
              <a:t>(</a:t>
            </a:r>
            <a:r>
              <a:rPr lang="en-US" altLang="ja-JP" sz="2400" b="1" dirty="0">
                <a:latin typeface="Arial" panose="020B0604020202020204" pitchFamily="34" charset="0"/>
                <a:cs typeface="Arial" panose="020B0604020202020204" pitchFamily="34" charset="0"/>
                <a:sym typeface="Wingdings" panose="05000000000000000000" pitchFamily="2" charset="2"/>
              </a:rPr>
              <a:t>k</a:t>
            </a:r>
            <a:r>
              <a:rPr lang="en-US" altLang="ja-JP" sz="2400" dirty="0">
                <a:latin typeface="Arial" panose="020B0604020202020204" pitchFamily="34" charset="0"/>
                <a:cs typeface="Arial" panose="020B0604020202020204" pitchFamily="34" charset="0"/>
                <a:sym typeface="Wingdings" panose="05000000000000000000" pitchFamily="2" charset="2"/>
              </a:rPr>
              <a:t>)</a:t>
            </a:r>
            <a:r>
              <a:rPr lang="en-US" altLang="ja-JP" sz="2400" dirty="0">
                <a:latin typeface="Symbol" panose="05050102010706020507" pitchFamily="18" charset="2"/>
                <a:cs typeface="Arial" panose="020B0604020202020204" pitchFamily="34" charset="0"/>
                <a:sym typeface="Wingdings" panose="05000000000000000000" pitchFamily="2" charset="2"/>
              </a:rPr>
              <a:t>p</a:t>
            </a:r>
            <a:r>
              <a:rPr lang="en-US" altLang="ja-JP" sz="2400" dirty="0">
                <a:latin typeface="Arial" panose="020B0604020202020204" pitchFamily="34" charset="0"/>
                <a:cs typeface="Arial" panose="020B0604020202020204" pitchFamily="34" charset="0"/>
                <a:sym typeface="Wingdings" panose="05000000000000000000" pitchFamily="2" charset="2"/>
              </a:rPr>
              <a:t>(-</a:t>
            </a:r>
            <a:r>
              <a:rPr lang="en-US" altLang="ja-JP" sz="2400" b="1" dirty="0">
                <a:latin typeface="Arial" panose="020B0604020202020204" pitchFamily="34" charset="0"/>
                <a:cs typeface="Arial" panose="020B0604020202020204" pitchFamily="34" charset="0"/>
                <a:sym typeface="Wingdings" panose="05000000000000000000" pitchFamily="2" charset="2"/>
              </a:rPr>
              <a:t>k</a:t>
            </a:r>
            <a:r>
              <a:rPr lang="en-US" altLang="ja-JP" sz="2400" dirty="0">
                <a:latin typeface="Arial" panose="020B0604020202020204" pitchFamily="34" charset="0"/>
                <a:cs typeface="Arial" panose="020B0604020202020204" pitchFamily="34" charset="0"/>
                <a:sym typeface="Wingdings" panose="05000000000000000000" pitchFamily="2" charset="2"/>
              </a:rPr>
              <a:t>) </a:t>
            </a:r>
            <a:r>
              <a:rPr lang="en-US" altLang="ja-JP" sz="2400" dirty="0">
                <a:latin typeface="Symbol" panose="05050102010706020507" pitchFamily="18" charset="2"/>
                <a:cs typeface="Arial" panose="020B0604020202020204" pitchFamily="34" charset="0"/>
                <a:sym typeface="Wingdings" panose="05000000000000000000" pitchFamily="2" charset="2"/>
              </a:rPr>
              <a:t>p</a:t>
            </a:r>
            <a:r>
              <a:rPr lang="en-US" altLang="ja-JP" sz="2400" dirty="0">
                <a:latin typeface="Arial" panose="020B0604020202020204" pitchFamily="34" charset="0"/>
                <a:cs typeface="Arial" panose="020B0604020202020204" pitchFamily="34" charset="0"/>
                <a:sym typeface="Wingdings" panose="05000000000000000000" pitchFamily="2" charset="2"/>
              </a:rPr>
              <a:t> (</a:t>
            </a:r>
            <a:r>
              <a:rPr lang="en-US" altLang="ja-JP" sz="2400" b="1" dirty="0">
                <a:latin typeface="Arial" panose="020B0604020202020204" pitchFamily="34" charset="0"/>
                <a:cs typeface="Arial" panose="020B0604020202020204" pitchFamily="34" charset="0"/>
                <a:sym typeface="Wingdings" panose="05000000000000000000" pitchFamily="2" charset="2"/>
              </a:rPr>
              <a:t>k</a:t>
            </a:r>
            <a:r>
              <a:rPr lang="en-US" altLang="ja-JP" sz="2400" b="1" baseline="-25000" dirty="0">
                <a:latin typeface="Arial" panose="020B0604020202020204" pitchFamily="34" charset="0"/>
                <a:cs typeface="Arial" panose="020B0604020202020204" pitchFamily="34" charset="0"/>
                <a:sym typeface="Wingdings" panose="05000000000000000000" pitchFamily="2" charset="2"/>
              </a:rPr>
              <a:t>1</a:t>
            </a:r>
            <a:r>
              <a:rPr lang="en-US" altLang="ja-JP" sz="2400" dirty="0">
                <a:latin typeface="Arial" panose="020B0604020202020204" pitchFamily="34" charset="0"/>
                <a:cs typeface="Arial" panose="020B0604020202020204" pitchFamily="34" charset="0"/>
                <a:sym typeface="Wingdings" panose="05000000000000000000" pitchFamily="2" charset="2"/>
              </a:rPr>
              <a:t>)N(</a:t>
            </a:r>
            <a:r>
              <a:rPr lang="en-US" altLang="ja-JP" sz="2400" b="1" dirty="0">
                <a:latin typeface="Arial" panose="020B0604020202020204" pitchFamily="34" charset="0"/>
                <a:cs typeface="Arial" panose="020B0604020202020204" pitchFamily="34" charset="0"/>
                <a:sym typeface="Wingdings" panose="05000000000000000000" pitchFamily="2" charset="2"/>
              </a:rPr>
              <a:t>k</a:t>
            </a:r>
            <a:r>
              <a:rPr lang="en-US" altLang="ja-JP" sz="2400" b="1" baseline="-25000" dirty="0">
                <a:latin typeface="Arial" panose="020B0604020202020204" pitchFamily="34" charset="0"/>
                <a:cs typeface="Arial" panose="020B0604020202020204" pitchFamily="34" charset="0"/>
                <a:sym typeface="Wingdings" panose="05000000000000000000" pitchFamily="2" charset="2"/>
              </a:rPr>
              <a:t>2</a:t>
            </a:r>
            <a:r>
              <a:rPr lang="en-US" altLang="ja-JP" sz="2400" dirty="0">
                <a:latin typeface="Arial" panose="020B0604020202020204" pitchFamily="34" charset="0"/>
                <a:cs typeface="Arial" panose="020B0604020202020204" pitchFamily="34" charset="0"/>
                <a:sym typeface="Wingdings" panose="05000000000000000000" pitchFamily="2" charset="2"/>
              </a:rPr>
              <a:t>)</a:t>
            </a:r>
            <a:r>
              <a:rPr lang="en-US" altLang="ja-JP" sz="2400" dirty="0">
                <a:latin typeface="Symbol" panose="05050102010706020507" pitchFamily="18" charset="2"/>
                <a:cs typeface="Arial" panose="020B0604020202020204" pitchFamily="34" charset="0"/>
                <a:sym typeface="Wingdings" panose="05000000000000000000" pitchFamily="2" charset="2"/>
              </a:rPr>
              <a:t>p</a:t>
            </a:r>
            <a:r>
              <a:rPr lang="en-US" altLang="ja-JP" sz="2400" dirty="0">
                <a:latin typeface="Arial" panose="020B0604020202020204" pitchFamily="34" charset="0"/>
                <a:cs typeface="Arial" panose="020B0604020202020204" pitchFamily="34" charset="0"/>
                <a:sym typeface="Wingdings" panose="05000000000000000000" pitchFamily="2" charset="2"/>
              </a:rPr>
              <a:t>(-</a:t>
            </a:r>
            <a:r>
              <a:rPr lang="en-US" altLang="ja-JP" sz="2400" b="1" dirty="0">
                <a:latin typeface="Arial" panose="020B0604020202020204" pitchFamily="34" charset="0"/>
                <a:cs typeface="Arial" panose="020B0604020202020204" pitchFamily="34" charset="0"/>
                <a:sym typeface="Wingdings" panose="05000000000000000000" pitchFamily="2" charset="2"/>
              </a:rPr>
              <a:t>k</a:t>
            </a:r>
            <a:r>
              <a:rPr lang="en-US" altLang="ja-JP" sz="2400" dirty="0">
                <a:latin typeface="Arial" panose="020B0604020202020204" pitchFamily="34" charset="0"/>
                <a:cs typeface="Arial" panose="020B0604020202020204" pitchFamily="34" charset="0"/>
                <a:sym typeface="Wingdings" panose="05000000000000000000" pitchFamily="2" charset="2"/>
              </a:rPr>
              <a:t>)</a:t>
            </a:r>
          </a:p>
          <a:p>
            <a:pPr lvl="1"/>
            <a:r>
              <a:rPr lang="en-US" altLang="ja-JP" sz="2400" dirty="0"/>
              <a:t>  (J: total angular momentum, </a:t>
            </a:r>
            <a:r>
              <a:rPr lang="en-US" altLang="ja-JP" sz="2400" dirty="0" err="1"/>
              <a:t>L</a:t>
            </a:r>
            <a:r>
              <a:rPr lang="en-US" altLang="ja-JP" sz="2400" dirty="0" err="1">
                <a:latin typeface="Symbol" panose="05050102010706020507" pitchFamily="18" charset="2"/>
              </a:rPr>
              <a:t>p</a:t>
            </a:r>
            <a:r>
              <a:rPr lang="en-US" altLang="ja-JP" sz="2400" dirty="0" err="1"/>
              <a:t>N</a:t>
            </a:r>
            <a:r>
              <a:rPr lang="en-US" altLang="ja-JP" sz="2400" dirty="0"/>
              <a:t>, </a:t>
            </a:r>
            <a:r>
              <a:rPr lang="en-US" altLang="ja-JP" sz="2400" dirty="0" err="1"/>
              <a:t>L</a:t>
            </a:r>
            <a:r>
              <a:rPr lang="en-US" altLang="ja-JP" sz="2400" dirty="0" err="1">
                <a:latin typeface="Symbol" panose="05050102010706020507" pitchFamily="18" charset="2"/>
              </a:rPr>
              <a:t>pD</a:t>
            </a:r>
            <a:r>
              <a:rPr lang="en-US" altLang="ja-JP" sz="2400" dirty="0">
                <a:latin typeface="Symbol" panose="05050102010706020507" pitchFamily="18" charset="2"/>
              </a:rPr>
              <a:t>: </a:t>
            </a:r>
            <a:r>
              <a:rPr lang="en-US" altLang="ja-JP" sz="2400" dirty="0"/>
              <a:t>spin-angular momenta)</a:t>
            </a:r>
          </a:p>
          <a:p>
            <a:pPr marL="457200" lvl="1" indent="0">
              <a:buNone/>
            </a:pPr>
            <a:endParaRPr lang="en-US" altLang="ja-JP" dirty="0">
              <a:solidFill>
                <a:srgbClr val="FF0000"/>
              </a:solidFill>
            </a:endParaRPr>
          </a:p>
          <a:p>
            <a:pPr marL="457200" lvl="1" indent="0">
              <a:buNone/>
            </a:pPr>
            <a:endParaRPr lang="en-US" altLang="ja-JP" sz="600" dirty="0">
              <a:solidFill>
                <a:srgbClr val="FF0000"/>
              </a:solidFill>
            </a:endParaRPr>
          </a:p>
          <a:p>
            <a:pPr lvl="1"/>
            <a:r>
              <a:rPr lang="en-US" altLang="ja-JP" dirty="0">
                <a:solidFill>
                  <a:srgbClr val="FF0000"/>
                </a:solidFill>
              </a:rPr>
              <a:t>Validity confirmed with ANL-Osaka model</a:t>
            </a:r>
          </a:p>
          <a:p>
            <a:r>
              <a:rPr lang="en-US" altLang="ja-JP" sz="2800" dirty="0"/>
              <a:t>Parameterize averaged ANL-Osaka PWA with polynomials as a function of W</a:t>
            </a:r>
            <a:endParaRPr lang="ja-JP" altLang="en-US" sz="2800" dirty="0"/>
          </a:p>
        </p:txBody>
      </p:sp>
      <p:sp>
        <p:nvSpPr>
          <p:cNvPr id="4" name="スライド番号プレースホルダー 3">
            <a:extLst>
              <a:ext uri="{FF2B5EF4-FFF2-40B4-BE49-F238E27FC236}">
                <a16:creationId xmlns:a16="http://schemas.microsoft.com/office/drawing/2014/main" id="{905C85C6-9801-0CE4-2429-A64DC2F0BA20}"/>
              </a:ext>
            </a:extLst>
          </p:cNvPr>
          <p:cNvSpPr>
            <a:spLocks noGrp="1"/>
          </p:cNvSpPr>
          <p:nvPr>
            <p:ph type="sldNum" sz="quarter" idx="12"/>
          </p:nvPr>
        </p:nvSpPr>
        <p:spPr/>
        <p:txBody>
          <a:bodyPr/>
          <a:lstStyle/>
          <a:p>
            <a:pPr>
              <a:defRPr/>
            </a:pPr>
            <a:fld id="{5721AE18-4588-49E1-8BDE-1673073DBBA5}" type="slidenum">
              <a:rPr lang="en-US" altLang="ja-JP" smtClean="0"/>
              <a:pPr>
                <a:defRPr/>
              </a:pPr>
              <a:t>44</a:t>
            </a:fld>
            <a:endParaRPr lang="en-US" altLang="ja-JP"/>
          </a:p>
        </p:txBody>
      </p:sp>
      <p:pic>
        <p:nvPicPr>
          <p:cNvPr id="8" name="図 7">
            <a:extLst>
              <a:ext uri="{FF2B5EF4-FFF2-40B4-BE49-F238E27FC236}">
                <a16:creationId xmlns:a16="http://schemas.microsoft.com/office/drawing/2014/main" id="{7A89AAA6-715F-B1C0-53F2-FC0DAE2AC934}"/>
              </a:ext>
            </a:extLst>
          </p:cNvPr>
          <p:cNvPicPr>
            <a:picLocks noChangeAspect="1"/>
          </p:cNvPicPr>
          <p:nvPr/>
        </p:nvPicPr>
        <p:blipFill>
          <a:blip r:embed="rId2"/>
          <a:stretch>
            <a:fillRect/>
          </a:stretch>
        </p:blipFill>
        <p:spPr>
          <a:xfrm>
            <a:off x="2180258" y="4386766"/>
            <a:ext cx="3867827" cy="419612"/>
          </a:xfrm>
          <a:prstGeom prst="rect">
            <a:avLst/>
          </a:prstGeom>
        </p:spPr>
      </p:pic>
      <p:sp>
        <p:nvSpPr>
          <p:cNvPr id="3" name="TextBox 2">
            <a:extLst>
              <a:ext uri="{FF2B5EF4-FFF2-40B4-BE49-F238E27FC236}">
                <a16:creationId xmlns:a16="http://schemas.microsoft.com/office/drawing/2014/main" id="{597721B1-26BA-3AE9-59E7-EECC1EF4CF94}"/>
              </a:ext>
            </a:extLst>
          </p:cNvPr>
          <p:cNvSpPr txBox="1"/>
          <p:nvPr/>
        </p:nvSpPr>
        <p:spPr>
          <a:xfrm>
            <a:off x="2782141" y="6470649"/>
            <a:ext cx="3410485" cy="369332"/>
          </a:xfrm>
          <a:prstGeom prst="rect">
            <a:avLst/>
          </a:prstGeom>
          <a:solidFill>
            <a:srgbClr val="FAA919"/>
          </a:solidFill>
        </p:spPr>
        <p:txBody>
          <a:bodyPr wrap="none" rtlCol="0">
            <a:spAutoFit/>
          </a:bodyPr>
          <a:lstStyle/>
          <a:p>
            <a:r>
              <a:rPr lang="en-US" altLang="ja-JP" b="1" dirty="0"/>
              <a:t>(slides provided by Hiroyuki </a:t>
            </a:r>
            <a:r>
              <a:rPr lang="en-US" altLang="ja-JP" b="1" dirty="0" err="1"/>
              <a:t>Sako</a:t>
            </a:r>
            <a:r>
              <a:rPr lang="en-US" altLang="ja-JP" b="1" dirty="0"/>
              <a:t>)</a:t>
            </a:r>
            <a:endParaRPr lang="en-US" b="1" dirty="0"/>
          </a:p>
        </p:txBody>
      </p:sp>
      <p:pic>
        <p:nvPicPr>
          <p:cNvPr id="2" name="Picture 1">
            <a:extLst>
              <a:ext uri="{FF2B5EF4-FFF2-40B4-BE49-F238E27FC236}">
                <a16:creationId xmlns:a16="http://schemas.microsoft.com/office/drawing/2014/main" id="{A42A73CE-22B6-B70B-13C0-D10453B7D933}"/>
              </a:ext>
            </a:extLst>
          </p:cNvPr>
          <p:cNvPicPr>
            <a:picLocks noChangeAspect="1"/>
          </p:cNvPicPr>
          <p:nvPr/>
        </p:nvPicPr>
        <p:blipFill>
          <a:blip r:embed="rId3"/>
          <a:stretch>
            <a:fillRect/>
          </a:stretch>
        </p:blipFill>
        <p:spPr>
          <a:xfrm>
            <a:off x="925975" y="1591780"/>
            <a:ext cx="7772400" cy="297793"/>
          </a:xfrm>
          <a:prstGeom prst="rect">
            <a:avLst/>
          </a:prstGeom>
        </p:spPr>
      </p:pic>
    </p:spTree>
    <p:extLst>
      <p:ext uri="{BB962C8B-B14F-4D97-AF65-F5344CB8AC3E}">
        <p14:creationId xmlns:p14="http://schemas.microsoft.com/office/powerpoint/2010/main" val="17576214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FB94CE-9EB9-BEBA-30C2-87975F9FA7E3}"/>
              </a:ext>
            </a:extLst>
          </p:cNvPr>
          <p:cNvSpPr>
            <a:spLocks noGrp="1"/>
          </p:cNvSpPr>
          <p:nvPr>
            <p:ph type="title"/>
          </p:nvPr>
        </p:nvSpPr>
        <p:spPr>
          <a:xfrm>
            <a:off x="457200" y="0"/>
            <a:ext cx="8229600" cy="857250"/>
          </a:xfrm>
        </p:spPr>
        <p:txBody>
          <a:bodyPr/>
          <a:lstStyle/>
          <a:p>
            <a:r>
              <a:rPr kumimoji="1" lang="en-US" altLang="ja-JP" dirty="0"/>
              <a:t>PWA for E45 (cont.)</a:t>
            </a:r>
            <a:endParaRPr kumimoji="1" lang="ja-JP" altLang="en-US" dirty="0"/>
          </a:p>
        </p:txBody>
      </p:sp>
      <p:sp>
        <p:nvSpPr>
          <p:cNvPr id="3" name="コンテンツ プレースホルダー 2">
            <a:extLst>
              <a:ext uri="{FF2B5EF4-FFF2-40B4-BE49-F238E27FC236}">
                <a16:creationId xmlns:a16="http://schemas.microsoft.com/office/drawing/2014/main" id="{7E1A94EE-2F90-0426-8ECA-D65C49D38AB7}"/>
              </a:ext>
            </a:extLst>
          </p:cNvPr>
          <p:cNvSpPr>
            <a:spLocks noGrp="1"/>
          </p:cNvSpPr>
          <p:nvPr>
            <p:ph idx="1"/>
          </p:nvPr>
        </p:nvSpPr>
        <p:spPr>
          <a:xfrm>
            <a:off x="69905" y="857250"/>
            <a:ext cx="9004190" cy="5599648"/>
          </a:xfrm>
        </p:spPr>
        <p:txBody>
          <a:bodyPr/>
          <a:lstStyle/>
          <a:p>
            <a:r>
              <a:rPr kumimoji="1" lang="en-US" altLang="ja-JP" sz="2800" dirty="0">
                <a:latin typeface="+mj-lt"/>
              </a:rPr>
              <a:t>Fit E45 differential cross sections with the averaged parameterized PWA, </a:t>
            </a:r>
            <a:r>
              <a:rPr lang="en-US" altLang="ja-JP" sz="2800" dirty="0">
                <a:latin typeface="+mj-lt"/>
              </a:rPr>
              <a:t>using the initial parameters from ANL-Osaka PWA</a:t>
            </a:r>
          </a:p>
          <a:p>
            <a:pPr lvl="1"/>
            <a:r>
              <a:rPr lang="en-US" altLang="ja-JP" dirty="0">
                <a:solidFill>
                  <a:srgbClr val="FF0000"/>
                </a:solidFill>
                <a:latin typeface="+mj-lt"/>
              </a:rPr>
              <a:t>Development of a code to calculate differential cross sections from PWA was started in </a:t>
            </a:r>
            <a:r>
              <a:rPr lang="en-US" altLang="ja-JP" b="1" u="sng" dirty="0" err="1">
                <a:solidFill>
                  <a:srgbClr val="FF0000"/>
                </a:solidFill>
                <a:latin typeface="+mj-lt"/>
              </a:rPr>
              <a:t>Kyungson</a:t>
            </a:r>
            <a:r>
              <a:rPr lang="en-US" altLang="ja-JP" b="1" u="sng" dirty="0">
                <a:solidFill>
                  <a:srgbClr val="FF0000"/>
                </a:solidFill>
                <a:latin typeface="+mj-lt"/>
              </a:rPr>
              <a:t> Joo’s group</a:t>
            </a:r>
          </a:p>
          <a:p>
            <a:r>
              <a:rPr lang="en-US" altLang="ja-JP" sz="2800" dirty="0">
                <a:latin typeface="+mj-lt"/>
              </a:rPr>
              <a:t>Use separable model based on CMB approach to fit E45 averaged PWA and extract new PWA and resonance poles</a:t>
            </a:r>
          </a:p>
          <a:p>
            <a:pPr lvl="1"/>
            <a:r>
              <a:rPr lang="en-US" altLang="ja-JP" dirty="0">
                <a:solidFill>
                  <a:srgbClr val="FF0000"/>
                </a:solidFill>
                <a:latin typeface="+mj-lt"/>
              </a:rPr>
              <a:t>Development of separable model in JAEA and KNU started. So far only a simple isobar model with 2-body reaction (</a:t>
            </a:r>
            <a:r>
              <a:rPr lang="en-US" altLang="ja-JP" dirty="0" err="1">
                <a:solidFill>
                  <a:srgbClr val="FF0000"/>
                </a:solidFill>
                <a:latin typeface="+mj-lt"/>
              </a:rPr>
              <a:t>pN</a:t>
            </a:r>
            <a:r>
              <a:rPr lang="en-US" altLang="ja-JP" dirty="0" err="1">
                <a:solidFill>
                  <a:srgbClr val="FF0000"/>
                </a:solidFill>
                <a:latin typeface="+mj-lt"/>
                <a:sym typeface="Wingdings" panose="05000000000000000000" pitchFamily="2" charset="2"/>
              </a:rPr>
              <a:t>pN</a:t>
            </a:r>
            <a:r>
              <a:rPr lang="en-US" altLang="ja-JP" dirty="0">
                <a:solidFill>
                  <a:srgbClr val="FF0000"/>
                </a:solidFill>
                <a:latin typeface="+mj-lt"/>
                <a:sym typeface="Wingdings" panose="05000000000000000000" pitchFamily="2" charset="2"/>
              </a:rPr>
              <a:t> or </a:t>
            </a:r>
            <a:r>
              <a:rPr lang="en-US" altLang="ja-JP" dirty="0" err="1">
                <a:solidFill>
                  <a:srgbClr val="FF0000"/>
                </a:solidFill>
                <a:latin typeface="+mj-lt"/>
                <a:sym typeface="Wingdings" panose="05000000000000000000" pitchFamily="2" charset="2"/>
              </a:rPr>
              <a:t>p</a:t>
            </a:r>
            <a:r>
              <a:rPr lang="en-US" altLang="ja-JP" dirty="0" err="1">
                <a:solidFill>
                  <a:srgbClr val="FF0000"/>
                </a:solidFill>
                <a:latin typeface="Symbol" pitchFamily="2" charset="2"/>
                <a:sym typeface="Wingdings" panose="05000000000000000000" pitchFamily="2" charset="2"/>
              </a:rPr>
              <a:t>D</a:t>
            </a:r>
            <a:r>
              <a:rPr lang="en-US" altLang="ja-JP" dirty="0">
                <a:solidFill>
                  <a:srgbClr val="FF0000"/>
                </a:solidFill>
                <a:latin typeface="+mj-lt"/>
                <a:sym typeface="Wingdings" panose="05000000000000000000" pitchFamily="2" charset="2"/>
              </a:rPr>
              <a:t>)</a:t>
            </a:r>
            <a:endParaRPr lang="en-US" altLang="ja-JP" dirty="0">
              <a:solidFill>
                <a:srgbClr val="FF0000"/>
              </a:solidFill>
              <a:latin typeface="+mj-lt"/>
            </a:endParaRPr>
          </a:p>
          <a:p>
            <a:r>
              <a:rPr kumimoji="1" lang="en-US" altLang="ja-JP" sz="2800" dirty="0">
                <a:latin typeface="+mj-lt"/>
              </a:rPr>
              <a:t>Use a sophisticated coupled</a:t>
            </a:r>
            <a:r>
              <a:rPr lang="en-US" altLang="ja-JP" sz="2800" dirty="0">
                <a:latin typeface="+mj-lt"/>
              </a:rPr>
              <a:t>-channel model to fit to the E45 data to obtain the resonance information</a:t>
            </a:r>
          </a:p>
          <a:p>
            <a:pPr marL="457200" lvl="1" indent="0">
              <a:buNone/>
            </a:pPr>
            <a:r>
              <a:rPr kumimoji="1" lang="en-US" altLang="ja-JP" b="1" dirty="0">
                <a:highlight>
                  <a:srgbClr val="FAA919"/>
                </a:highlight>
                <a:latin typeface="+mj-lt"/>
              </a:rPr>
              <a:t>Only theorists can do this</a:t>
            </a:r>
            <a:r>
              <a:rPr lang="en-US" altLang="ja-JP" b="1" dirty="0">
                <a:highlight>
                  <a:srgbClr val="FAA919"/>
                </a:highlight>
                <a:latin typeface="+mj-lt"/>
              </a:rPr>
              <a:t>, and we need your support</a:t>
            </a:r>
            <a:r>
              <a:rPr lang="en-US" altLang="ja-JP" dirty="0">
                <a:solidFill>
                  <a:srgbClr val="FF0000"/>
                </a:solidFill>
                <a:highlight>
                  <a:srgbClr val="FAA919"/>
                </a:highlight>
              </a:rPr>
              <a:t>!</a:t>
            </a:r>
            <a:endParaRPr kumimoji="1" lang="ja-JP" altLang="en-US" dirty="0">
              <a:solidFill>
                <a:srgbClr val="FF0000"/>
              </a:solidFill>
              <a:highlight>
                <a:srgbClr val="FAA919"/>
              </a:highlight>
            </a:endParaRPr>
          </a:p>
        </p:txBody>
      </p:sp>
    </p:spTree>
    <p:extLst>
      <p:ext uri="{BB962C8B-B14F-4D97-AF65-F5344CB8AC3E}">
        <p14:creationId xmlns:p14="http://schemas.microsoft.com/office/powerpoint/2010/main" val="14153601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B35D7-7847-DC68-11CF-2FCF0B97CE9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B9C6C2A-E418-6633-326B-71A61475849C}"/>
              </a:ext>
            </a:extLst>
          </p:cNvPr>
          <p:cNvSpPr>
            <a:spLocks noGrp="1"/>
          </p:cNvSpPr>
          <p:nvPr>
            <p:ph type="title"/>
          </p:nvPr>
        </p:nvSpPr>
        <p:spPr>
          <a:xfrm>
            <a:off x="60116" y="-39886"/>
            <a:ext cx="9083884" cy="994172"/>
          </a:xfrm>
        </p:spPr>
        <p:txBody>
          <a:bodyPr/>
          <a:lstStyle/>
          <a:p>
            <a:r>
              <a:rPr kumimoji="1" lang="en-US" altLang="ja-JP" sz="2400" dirty="0">
                <a:latin typeface="Arial" panose="020B0604020202020204" pitchFamily="34" charset="0"/>
                <a:cs typeface="Arial" panose="020B0604020202020204" pitchFamily="34" charset="0"/>
              </a:rPr>
              <a:t>Strategy for PWA code development proposed by </a:t>
            </a:r>
            <a:r>
              <a:rPr kumimoji="1" lang="en-US" altLang="ja-JP" sz="2400" b="1" u="sng" dirty="0">
                <a:latin typeface="Arial" panose="020B0604020202020204" pitchFamily="34" charset="0"/>
                <a:cs typeface="Arial" panose="020B0604020202020204" pitchFamily="34" charset="0"/>
              </a:rPr>
              <a:t>T.S. Harry-Lee</a:t>
            </a:r>
            <a:endParaRPr kumimoji="1" lang="ja-JP" altLang="en-US" sz="2400" b="1" u="sng" dirty="0">
              <a:latin typeface="Arial" panose="020B0604020202020204" pitchFamily="34" charset="0"/>
              <a:cs typeface="Arial" panose="020B0604020202020204" pitchFamily="34" charset="0"/>
            </a:endParaRPr>
          </a:p>
        </p:txBody>
      </p:sp>
      <p:sp>
        <p:nvSpPr>
          <p:cNvPr id="3" name="コンテンツ プレースホルダー 2">
            <a:extLst>
              <a:ext uri="{FF2B5EF4-FFF2-40B4-BE49-F238E27FC236}">
                <a16:creationId xmlns:a16="http://schemas.microsoft.com/office/drawing/2014/main" id="{EB80A5BE-BFD3-A266-53AD-AB8AF4909CC2}"/>
              </a:ext>
            </a:extLst>
          </p:cNvPr>
          <p:cNvSpPr>
            <a:spLocks noGrp="1"/>
          </p:cNvSpPr>
          <p:nvPr>
            <p:ph idx="1"/>
          </p:nvPr>
        </p:nvSpPr>
        <p:spPr>
          <a:xfrm>
            <a:off x="0" y="1261113"/>
            <a:ext cx="9083884" cy="4549378"/>
          </a:xfrm>
        </p:spPr>
        <p:txBody>
          <a:bodyPr>
            <a:normAutofit fontScale="62500" lnSpcReduction="20000"/>
          </a:bodyPr>
          <a:lstStyle/>
          <a:p>
            <a:pPr marL="385763" indent="-385763">
              <a:buFont typeface="+mj-lt"/>
              <a:buAutoNum type="arabicPeriod"/>
            </a:pPr>
            <a:r>
              <a:rPr kumimoji="1" lang="en-US" altLang="ja-JP" dirty="0">
                <a:latin typeface="Arial" panose="020B0604020202020204" pitchFamily="34" charset="0"/>
                <a:cs typeface="Arial" panose="020B0604020202020204" pitchFamily="34" charset="0"/>
              </a:rPr>
              <a:t>Study validity of </a:t>
            </a:r>
            <a:r>
              <a:rPr kumimoji="1" lang="en-US" altLang="ja-JP" u="sng" dirty="0">
                <a:latin typeface="Arial" panose="020B0604020202020204" pitchFamily="34" charset="0"/>
                <a:cs typeface="Arial" panose="020B0604020202020204" pitchFamily="34" charset="0"/>
              </a:rPr>
              <a:t>averaged PWA </a:t>
            </a:r>
            <a:r>
              <a:rPr kumimoji="1" lang="en-US" altLang="ja-JP" dirty="0">
                <a:latin typeface="Arial" panose="020B0604020202020204" pitchFamily="34" charset="0"/>
                <a:cs typeface="Arial" panose="020B0604020202020204" pitchFamily="34" charset="0"/>
              </a:rPr>
              <a:t>with comparison of cross sections of ANL-Osaka model</a:t>
            </a:r>
            <a:endParaRPr lang="en-US" altLang="ja-JP" dirty="0">
              <a:latin typeface="Arial" panose="020B0604020202020204" pitchFamily="34" charset="0"/>
              <a:cs typeface="Arial" panose="020B0604020202020204" pitchFamily="34" charset="0"/>
            </a:endParaRPr>
          </a:p>
          <a:p>
            <a:pPr marL="342900" lvl="1" indent="0">
              <a:buNone/>
            </a:pPr>
            <a:r>
              <a:rPr lang="en-US" altLang="ja-JP" dirty="0">
                <a:solidFill>
                  <a:srgbClr val="FF0000"/>
                </a:solidFill>
                <a:latin typeface="Arial" panose="020B0604020202020204" pitchFamily="34" charset="0"/>
                <a:cs typeface="Arial" panose="020B0604020202020204" pitchFamily="34" charset="0"/>
                <a:sym typeface="Wingdings" panose="05000000000000000000" pitchFamily="2" charset="2"/>
              </a:rPr>
              <a:t>Already confirmed by </a:t>
            </a:r>
            <a:r>
              <a:rPr lang="en-US" altLang="ja-JP" b="1" u="sng" dirty="0">
                <a:solidFill>
                  <a:srgbClr val="FF0000"/>
                </a:solidFill>
                <a:latin typeface="Arial" panose="020B0604020202020204" pitchFamily="34" charset="0"/>
                <a:cs typeface="Arial" panose="020B0604020202020204" pitchFamily="34" charset="0"/>
                <a:sym typeface="Wingdings" panose="05000000000000000000" pitchFamily="2" charset="2"/>
              </a:rPr>
              <a:t>T. S. Harry-Lee</a:t>
            </a:r>
          </a:p>
          <a:p>
            <a:pPr marL="342900" lvl="1" indent="0">
              <a:buNone/>
            </a:pPr>
            <a:endParaRPr kumimoji="1" lang="en-US" altLang="ja-JP" b="1" u="sng" dirty="0">
              <a:solidFill>
                <a:srgbClr val="FF0000"/>
              </a:solidFill>
              <a:latin typeface="Arial" panose="020B0604020202020204" pitchFamily="34" charset="0"/>
              <a:cs typeface="Arial" panose="020B0604020202020204" pitchFamily="34" charset="0"/>
            </a:endParaRPr>
          </a:p>
          <a:p>
            <a:pPr marL="385763" indent="-385763">
              <a:buFont typeface="+mj-lt"/>
              <a:buAutoNum type="arabicPeriod"/>
            </a:pPr>
            <a:r>
              <a:rPr lang="en-US" altLang="ja-JP" dirty="0">
                <a:latin typeface="Arial" panose="020B0604020202020204" pitchFamily="34" charset="0"/>
                <a:cs typeface="Arial" panose="020B0604020202020204" pitchFamily="34" charset="0"/>
              </a:rPr>
              <a:t>(1) Parameterize the averaged PWA of ANL-Osaka with the polynomials as functions of </a:t>
            </a:r>
            <a:r>
              <a:rPr lang="en-US" altLang="ja-JP" i="1" dirty="0">
                <a:latin typeface="Arial" panose="020B0604020202020204" pitchFamily="34" charset="0"/>
                <a:cs typeface="Arial" panose="020B0604020202020204" pitchFamily="34" charset="0"/>
              </a:rPr>
              <a:t>W</a:t>
            </a:r>
          </a:p>
          <a:p>
            <a:pPr marL="385763" indent="-385763">
              <a:buFont typeface="+mj-lt"/>
              <a:buAutoNum type="arabicPeriod"/>
            </a:pPr>
            <a:endParaRPr lang="en-US" altLang="ja-JP" dirty="0">
              <a:latin typeface="Arial" panose="020B0604020202020204" pitchFamily="34" charset="0"/>
              <a:cs typeface="Arial" panose="020B0604020202020204" pitchFamily="34" charset="0"/>
            </a:endParaRPr>
          </a:p>
          <a:p>
            <a:pPr marL="0" indent="0">
              <a:buNone/>
            </a:pPr>
            <a:endParaRPr lang="en-US" altLang="ja-JP" dirty="0">
              <a:latin typeface="Arial" panose="020B0604020202020204" pitchFamily="34" charset="0"/>
              <a:cs typeface="Arial" panose="020B0604020202020204" pitchFamily="34" charset="0"/>
            </a:endParaRPr>
          </a:p>
          <a:p>
            <a:pPr marL="0" indent="0">
              <a:buNone/>
            </a:pPr>
            <a:r>
              <a:rPr kumimoji="1" lang="en-US" altLang="ja-JP" dirty="0">
                <a:latin typeface="Arial" panose="020B0604020202020204" pitchFamily="34" charset="0"/>
                <a:cs typeface="Arial" panose="020B0604020202020204" pitchFamily="34" charset="0"/>
              </a:rPr>
              <a:t>     </a:t>
            </a:r>
          </a:p>
          <a:p>
            <a:pPr marL="0" indent="0">
              <a:buNone/>
            </a:pPr>
            <a:r>
              <a:rPr kumimoji="1" lang="en-US" altLang="ja-JP" dirty="0">
                <a:latin typeface="Arial" panose="020B0604020202020204" pitchFamily="34" charset="0"/>
                <a:cs typeface="Arial" panose="020B0604020202020204" pitchFamily="34" charset="0"/>
              </a:rPr>
              <a:t>      (2) Calculate the differential cross sections from the averaged PWA</a:t>
            </a:r>
          </a:p>
          <a:p>
            <a:pPr marL="0" indent="0">
              <a:buNone/>
            </a:pPr>
            <a:r>
              <a:rPr lang="en-US" altLang="ja-JP" dirty="0">
                <a:solidFill>
                  <a:srgbClr val="FF0000"/>
                </a:solidFill>
                <a:latin typeface="Arial" panose="020B0604020202020204" pitchFamily="34" charset="0"/>
                <a:cs typeface="Arial" panose="020B0604020202020204" pitchFamily="34" charset="0"/>
                <a:sym typeface="Wingdings" panose="05000000000000000000" pitchFamily="2" charset="2"/>
              </a:rPr>
              <a:t>Being developed by </a:t>
            </a:r>
            <a:r>
              <a:rPr lang="en-US" altLang="ja-JP" b="1" dirty="0" err="1">
                <a:solidFill>
                  <a:srgbClr val="FF0000"/>
                </a:solidFill>
                <a:latin typeface="Arial" panose="020B0604020202020204" pitchFamily="34" charset="0"/>
                <a:cs typeface="Arial" panose="020B0604020202020204" pitchFamily="34" charset="0"/>
                <a:sym typeface="Wingdings" panose="05000000000000000000" pitchFamily="2" charset="2"/>
              </a:rPr>
              <a:t>Kyungseon</a:t>
            </a:r>
            <a:r>
              <a:rPr lang="en-US" altLang="ja-JP" b="1" dirty="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US" altLang="ja-JP" b="1" dirty="0" err="1">
                <a:solidFill>
                  <a:srgbClr val="FF0000"/>
                </a:solidFill>
                <a:latin typeface="Arial" panose="020B0604020202020204" pitchFamily="34" charset="0"/>
                <a:cs typeface="Arial" panose="020B0604020202020204" pitchFamily="34" charset="0"/>
                <a:sym typeface="Wingdings" panose="05000000000000000000" pitchFamily="2" charset="2"/>
              </a:rPr>
              <a:t>Joo’s</a:t>
            </a:r>
            <a:r>
              <a:rPr lang="en-US" altLang="ja-JP" b="1" dirty="0">
                <a:solidFill>
                  <a:srgbClr val="FF0000"/>
                </a:solidFill>
                <a:latin typeface="Arial" panose="020B0604020202020204" pitchFamily="34" charset="0"/>
                <a:cs typeface="Arial" panose="020B0604020202020204" pitchFamily="34" charset="0"/>
                <a:sym typeface="Wingdings" panose="05000000000000000000" pitchFamily="2" charset="2"/>
              </a:rPr>
              <a:t> group</a:t>
            </a:r>
            <a:r>
              <a:rPr lang="ja-JP" altLang="en-US" b="1">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US" altLang="ja-JP" dirty="0">
                <a:solidFill>
                  <a:srgbClr val="FF0000"/>
                </a:solidFill>
                <a:latin typeface="Arial" panose="020B0604020202020204" pitchFamily="34" charset="0"/>
                <a:cs typeface="Arial" panose="020B0604020202020204" pitchFamily="34" charset="0"/>
                <a:sym typeface="Wingdings" panose="05000000000000000000" pitchFamily="2" charset="2"/>
              </a:rPr>
              <a:t>but</a:t>
            </a:r>
            <a:r>
              <a:rPr lang="ja-JP" altLang="en-US">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US" altLang="ja-JP" dirty="0">
                <a:solidFill>
                  <a:srgbClr val="FF0000"/>
                </a:solidFill>
                <a:latin typeface="Arial" panose="020B0604020202020204" pitchFamily="34" charset="0"/>
                <a:cs typeface="Arial" panose="020B0604020202020204" pitchFamily="34" charset="0"/>
                <a:sym typeface="Wingdings" panose="05000000000000000000" pitchFamily="2" charset="2"/>
              </a:rPr>
              <a:t>only</a:t>
            </a:r>
            <a:r>
              <a:rPr lang="ja-JP" altLang="en-US" dirty="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US" altLang="ja-JP" dirty="0">
                <a:solidFill>
                  <a:srgbClr val="FF0000"/>
                </a:solidFill>
                <a:latin typeface="Arial" panose="020B0604020202020204" pitchFamily="34" charset="0"/>
                <a:cs typeface="Arial" panose="020B0604020202020204" pitchFamily="34" charset="0"/>
                <a:sym typeface="Wingdings" panose="05000000000000000000" pitchFamily="2" charset="2"/>
              </a:rPr>
              <a:t>2-body</a:t>
            </a:r>
            <a:r>
              <a:rPr lang="ja-JP" altLang="en-US" dirty="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US" altLang="ja-JP" dirty="0">
                <a:solidFill>
                  <a:srgbClr val="FF0000"/>
                </a:solidFill>
                <a:latin typeface="Arial" panose="020B0604020202020204" pitchFamily="34" charset="0"/>
                <a:cs typeface="Arial" panose="020B0604020202020204" pitchFamily="34" charset="0"/>
                <a:sym typeface="Wingdings" panose="05000000000000000000" pitchFamily="2" charset="2"/>
              </a:rPr>
              <a:t>reactions</a:t>
            </a:r>
            <a:r>
              <a:rPr lang="ja-JP" altLang="en-US" dirty="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US" altLang="ja-JP" dirty="0">
                <a:solidFill>
                  <a:srgbClr val="FF0000"/>
                </a:solidFill>
                <a:latin typeface="Arial" panose="020B0604020202020204" pitchFamily="34" charset="0"/>
                <a:cs typeface="Arial" panose="020B0604020202020204" pitchFamily="34" charset="0"/>
                <a:sym typeface="Wingdings" panose="05000000000000000000" pitchFamily="2" charset="2"/>
              </a:rPr>
              <a:t>so</a:t>
            </a:r>
            <a:r>
              <a:rPr lang="ja-JP" altLang="en-US" dirty="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US" altLang="ja-JP" dirty="0">
                <a:solidFill>
                  <a:srgbClr val="FF0000"/>
                </a:solidFill>
                <a:latin typeface="Arial" panose="020B0604020202020204" pitchFamily="34" charset="0"/>
                <a:cs typeface="Arial" panose="020B0604020202020204" pitchFamily="34" charset="0"/>
                <a:sym typeface="Wingdings" panose="05000000000000000000" pitchFamily="2" charset="2"/>
              </a:rPr>
              <a:t>far)</a:t>
            </a:r>
          </a:p>
          <a:p>
            <a:pPr marL="0" indent="0">
              <a:buNone/>
            </a:pPr>
            <a:endParaRPr lang="en-US" altLang="ja-JP" dirty="0">
              <a:latin typeface="Arial" panose="020B0604020202020204" pitchFamily="34" charset="0"/>
              <a:cs typeface="Arial" panose="020B0604020202020204" pitchFamily="34" charset="0"/>
            </a:endParaRPr>
          </a:p>
          <a:p>
            <a:pPr marL="0" indent="0">
              <a:buNone/>
            </a:pPr>
            <a:r>
              <a:rPr kumimoji="1" lang="en-US" altLang="ja-JP" dirty="0">
                <a:latin typeface="Arial" panose="020B0604020202020204" pitchFamily="34" charset="0"/>
                <a:cs typeface="Arial" panose="020B0604020202020204" pitchFamily="34" charset="0"/>
              </a:rPr>
              <a:t>     </a:t>
            </a:r>
            <a:r>
              <a:rPr lang="en-US" altLang="ja-JP" dirty="0">
                <a:latin typeface="Arial" panose="020B0604020202020204" pitchFamily="34" charset="0"/>
                <a:cs typeface="Arial" panose="020B0604020202020204" pitchFamily="34" charset="0"/>
              </a:rPr>
              <a:t>(3) Fit the differential cross sections of E45 with the initial parameters of (14) and obtain </a:t>
            </a:r>
            <a:r>
              <a:rPr lang="en-US" altLang="ja-JP" dirty="0">
                <a:solidFill>
                  <a:srgbClr val="0E0EFF"/>
                </a:solidFill>
                <a:latin typeface="Arial" panose="020B0604020202020204" pitchFamily="34" charset="0"/>
                <a:cs typeface="Arial" panose="020B0604020202020204" pitchFamily="34" charset="0"/>
              </a:rPr>
              <a:t>new averaged PWA</a:t>
            </a:r>
          </a:p>
          <a:p>
            <a:pPr marL="0" indent="0">
              <a:buNone/>
            </a:pPr>
            <a:endParaRPr kumimoji="1" lang="en-US" altLang="ja-JP" dirty="0">
              <a:latin typeface="Arial" panose="020B0604020202020204" pitchFamily="34" charset="0"/>
              <a:cs typeface="Arial" panose="020B0604020202020204" pitchFamily="34" charset="0"/>
            </a:endParaRPr>
          </a:p>
          <a:p>
            <a:endParaRPr kumimoji="1" lang="ja-JP" altLang="en-US" dirty="0">
              <a:latin typeface="Arial" panose="020B0604020202020204" pitchFamily="34" charset="0"/>
              <a:cs typeface="Arial" panose="020B0604020202020204" pitchFamily="34" charset="0"/>
            </a:endParaRPr>
          </a:p>
        </p:txBody>
      </p:sp>
      <p:pic>
        <p:nvPicPr>
          <p:cNvPr id="6" name="図 5">
            <a:extLst>
              <a:ext uri="{FF2B5EF4-FFF2-40B4-BE49-F238E27FC236}">
                <a16:creationId xmlns:a16="http://schemas.microsoft.com/office/drawing/2014/main" id="{D65FC7AD-EA69-8E06-4749-022DF42F8CC4}"/>
              </a:ext>
            </a:extLst>
          </p:cNvPr>
          <p:cNvPicPr>
            <a:picLocks noChangeAspect="1"/>
          </p:cNvPicPr>
          <p:nvPr/>
        </p:nvPicPr>
        <p:blipFill>
          <a:blip r:embed="rId2"/>
          <a:stretch>
            <a:fillRect/>
          </a:stretch>
        </p:blipFill>
        <p:spPr>
          <a:xfrm>
            <a:off x="1575917" y="2882737"/>
            <a:ext cx="5932050" cy="702257"/>
          </a:xfrm>
          <a:prstGeom prst="rect">
            <a:avLst/>
          </a:prstGeom>
        </p:spPr>
      </p:pic>
      <p:sp>
        <p:nvSpPr>
          <p:cNvPr id="4" name="TextBox 3">
            <a:extLst>
              <a:ext uri="{FF2B5EF4-FFF2-40B4-BE49-F238E27FC236}">
                <a16:creationId xmlns:a16="http://schemas.microsoft.com/office/drawing/2014/main" id="{FD460CE2-3E18-FB04-E46F-DDC66D04AD6D}"/>
              </a:ext>
            </a:extLst>
          </p:cNvPr>
          <p:cNvSpPr txBox="1"/>
          <p:nvPr/>
        </p:nvSpPr>
        <p:spPr>
          <a:xfrm>
            <a:off x="2782141" y="6482224"/>
            <a:ext cx="3410485" cy="369332"/>
          </a:xfrm>
          <a:prstGeom prst="rect">
            <a:avLst/>
          </a:prstGeom>
          <a:solidFill>
            <a:srgbClr val="FAA919"/>
          </a:solidFill>
        </p:spPr>
        <p:txBody>
          <a:bodyPr wrap="none" rtlCol="0">
            <a:spAutoFit/>
          </a:bodyPr>
          <a:lstStyle/>
          <a:p>
            <a:r>
              <a:rPr lang="en-US" altLang="ja-JP" b="1" dirty="0"/>
              <a:t>(slides provided by Hiroyuki </a:t>
            </a:r>
            <a:r>
              <a:rPr lang="en-US" altLang="ja-JP" b="1" dirty="0" err="1"/>
              <a:t>Sako</a:t>
            </a:r>
            <a:r>
              <a:rPr lang="en-US" altLang="ja-JP" b="1" dirty="0"/>
              <a:t>)</a:t>
            </a:r>
            <a:endParaRPr lang="en-US" b="1" dirty="0"/>
          </a:p>
        </p:txBody>
      </p:sp>
      <p:sp>
        <p:nvSpPr>
          <p:cNvPr id="7" name="TextBox 6">
            <a:extLst>
              <a:ext uri="{FF2B5EF4-FFF2-40B4-BE49-F238E27FC236}">
                <a16:creationId xmlns:a16="http://schemas.microsoft.com/office/drawing/2014/main" id="{03867C49-58B9-F32F-2E2E-A404697B2B25}"/>
              </a:ext>
            </a:extLst>
          </p:cNvPr>
          <p:cNvSpPr txBox="1"/>
          <p:nvPr/>
        </p:nvSpPr>
        <p:spPr>
          <a:xfrm>
            <a:off x="60116" y="6488668"/>
            <a:ext cx="1582421" cy="369332"/>
          </a:xfrm>
          <a:prstGeom prst="rect">
            <a:avLst/>
          </a:prstGeom>
          <a:solidFill>
            <a:srgbClr val="92D050"/>
          </a:solidFill>
        </p:spPr>
        <p:txBody>
          <a:bodyPr wrap="none" rtlCol="0">
            <a:spAutoFit/>
          </a:bodyPr>
          <a:lstStyle/>
          <a:p>
            <a:r>
              <a:rPr lang="en-US" dirty="0"/>
              <a:t>Go over if time</a:t>
            </a:r>
          </a:p>
        </p:txBody>
      </p:sp>
    </p:spTree>
    <p:extLst>
      <p:ext uri="{BB962C8B-B14F-4D97-AF65-F5344CB8AC3E}">
        <p14:creationId xmlns:p14="http://schemas.microsoft.com/office/powerpoint/2010/main" val="10238403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E9385-7C40-60AA-3965-EBD70BF504E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29BCAF3-BAE7-9CE9-4720-B375EE124F27}"/>
              </a:ext>
            </a:extLst>
          </p:cNvPr>
          <p:cNvSpPr>
            <a:spLocks noGrp="1"/>
          </p:cNvSpPr>
          <p:nvPr>
            <p:ph type="title"/>
          </p:nvPr>
        </p:nvSpPr>
        <p:spPr>
          <a:xfrm>
            <a:off x="457200" y="-30163"/>
            <a:ext cx="8559478" cy="844551"/>
          </a:xfrm>
        </p:spPr>
        <p:txBody>
          <a:bodyPr/>
          <a:lstStyle/>
          <a:p>
            <a:r>
              <a:rPr kumimoji="1" lang="en-US" altLang="ja-JP" sz="3200" dirty="0">
                <a:latin typeface="Arial" panose="020B0604020202020204" pitchFamily="34" charset="0"/>
                <a:cs typeface="Arial" panose="020B0604020202020204" pitchFamily="34" charset="0"/>
              </a:rPr>
              <a:t>Procedures of PWA code development (Cont.)</a:t>
            </a:r>
            <a:endParaRPr kumimoji="1" lang="ja-JP" altLang="en-US" sz="3200" dirty="0">
              <a:latin typeface="Arial" panose="020B0604020202020204" pitchFamily="34" charset="0"/>
              <a:cs typeface="Arial" panose="020B0604020202020204" pitchFamily="34" charset="0"/>
            </a:endParaRPr>
          </a:p>
        </p:txBody>
      </p:sp>
      <p:sp>
        <p:nvSpPr>
          <p:cNvPr id="3" name="コンテンツ プレースホルダー 2">
            <a:extLst>
              <a:ext uri="{FF2B5EF4-FFF2-40B4-BE49-F238E27FC236}">
                <a16:creationId xmlns:a16="http://schemas.microsoft.com/office/drawing/2014/main" id="{37F859D2-96BB-C111-09BB-4466AAD831AA}"/>
              </a:ext>
            </a:extLst>
          </p:cNvPr>
          <p:cNvSpPr>
            <a:spLocks noGrp="1"/>
          </p:cNvSpPr>
          <p:nvPr>
            <p:ph idx="1"/>
          </p:nvPr>
        </p:nvSpPr>
        <p:spPr>
          <a:xfrm>
            <a:off x="628650" y="1072956"/>
            <a:ext cx="7886700" cy="3263504"/>
          </a:xfrm>
        </p:spPr>
        <p:txBody>
          <a:bodyPr/>
          <a:lstStyle/>
          <a:p>
            <a:pPr marL="385763" indent="-385763">
              <a:buFont typeface="+mj-lt"/>
              <a:buAutoNum type="arabicPeriod" startAt="3"/>
            </a:pPr>
            <a:r>
              <a:rPr lang="en-US" altLang="ja-JP" sz="2800" dirty="0">
                <a:latin typeface="Arial" panose="020B0604020202020204" pitchFamily="34" charset="0"/>
                <a:cs typeface="Arial" panose="020B0604020202020204" pitchFamily="34" charset="0"/>
              </a:rPr>
              <a:t>Develop CMB model which is on-shell approximation and separable model (each pole can be resolved) of ANL-Osaka model to repeat Procedure 2. </a:t>
            </a:r>
            <a:r>
              <a:rPr lang="en-US" altLang="ja-JP" sz="2800" b="1" dirty="0">
                <a:latin typeface="Arial" panose="020B0604020202020204" pitchFamily="34" charset="0"/>
                <a:cs typeface="Arial" panose="020B0604020202020204" pitchFamily="34" charset="0"/>
              </a:rPr>
              <a:t>Then extract resonance poles from CMB model.</a:t>
            </a:r>
          </a:p>
          <a:p>
            <a:pPr lvl="1"/>
            <a:r>
              <a:rPr lang="en-US" altLang="ja-JP" dirty="0">
                <a:solidFill>
                  <a:srgbClr val="FF0000"/>
                </a:solidFill>
                <a:latin typeface="Arial" panose="020B0604020202020204" pitchFamily="34" charset="0"/>
                <a:cs typeface="Arial" panose="020B0604020202020204" pitchFamily="34" charset="0"/>
              </a:rPr>
              <a:t>We started this development with an isobar model.</a:t>
            </a:r>
          </a:p>
          <a:p>
            <a:pPr marL="385763" indent="-385763">
              <a:buFont typeface="+mj-lt"/>
              <a:buAutoNum type="arabicPeriod" startAt="3"/>
            </a:pPr>
            <a:r>
              <a:rPr lang="en-US" altLang="ja-JP" sz="2800" dirty="0">
                <a:solidFill>
                  <a:srgbClr val="0E0EFF"/>
                </a:solidFill>
                <a:latin typeface="Arial" panose="020B0604020202020204" pitchFamily="34" charset="0"/>
                <a:cs typeface="Arial" panose="020B0604020202020204" pitchFamily="34" charset="0"/>
              </a:rPr>
              <a:t>Extract resonance poles from ANL-Osaka with the fit results of 2. </a:t>
            </a:r>
            <a:r>
              <a:rPr lang="en-US" altLang="ja-JP" sz="2800" b="1" dirty="0">
                <a:solidFill>
                  <a:srgbClr val="0E0EFF"/>
                </a:solidFill>
                <a:latin typeface="Arial" panose="020B0604020202020204" pitchFamily="34" charset="0"/>
                <a:cs typeface="Arial" panose="020B0604020202020204" pitchFamily="34" charset="0"/>
              </a:rPr>
              <a:t>(only by ANL-Osaka experts). </a:t>
            </a:r>
            <a:r>
              <a:rPr lang="en-US" altLang="ja-JP" sz="2800" dirty="0">
                <a:solidFill>
                  <a:srgbClr val="0E0EFF"/>
                </a:solidFill>
                <a:latin typeface="Arial" panose="020B0604020202020204" pitchFamily="34" charset="0"/>
                <a:cs typeface="Arial" panose="020B0604020202020204" pitchFamily="34" charset="0"/>
              </a:rPr>
              <a:t>Solving Coupled-Channel equations required.</a:t>
            </a:r>
          </a:p>
          <a:p>
            <a:pPr marL="385763" indent="-385763">
              <a:buFont typeface="+mj-lt"/>
              <a:buAutoNum type="arabicPeriod" startAt="3"/>
            </a:pPr>
            <a:endParaRPr kumimoji="1" lang="ja-JP" alt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DAE3335-99E2-74D8-98FD-E2397816690E}"/>
              </a:ext>
            </a:extLst>
          </p:cNvPr>
          <p:cNvSpPr txBox="1"/>
          <p:nvPr/>
        </p:nvSpPr>
        <p:spPr>
          <a:xfrm>
            <a:off x="2782141" y="6470649"/>
            <a:ext cx="3410485" cy="369332"/>
          </a:xfrm>
          <a:prstGeom prst="rect">
            <a:avLst/>
          </a:prstGeom>
          <a:solidFill>
            <a:srgbClr val="FAA919"/>
          </a:solidFill>
        </p:spPr>
        <p:txBody>
          <a:bodyPr wrap="none" rtlCol="0">
            <a:spAutoFit/>
          </a:bodyPr>
          <a:lstStyle/>
          <a:p>
            <a:r>
              <a:rPr lang="en-US" altLang="ja-JP" b="1" dirty="0"/>
              <a:t>(slides provided by Hiroyuki </a:t>
            </a:r>
            <a:r>
              <a:rPr lang="en-US" altLang="ja-JP" b="1" dirty="0" err="1"/>
              <a:t>Sako</a:t>
            </a:r>
            <a:r>
              <a:rPr lang="en-US" altLang="ja-JP" b="1" dirty="0"/>
              <a:t>)</a:t>
            </a:r>
            <a:endParaRPr lang="en-US" b="1" dirty="0"/>
          </a:p>
        </p:txBody>
      </p:sp>
      <p:sp>
        <p:nvSpPr>
          <p:cNvPr id="5" name="TextBox 4">
            <a:extLst>
              <a:ext uri="{FF2B5EF4-FFF2-40B4-BE49-F238E27FC236}">
                <a16:creationId xmlns:a16="http://schemas.microsoft.com/office/drawing/2014/main" id="{DB321507-0F13-87AD-44D6-9500B60D0F31}"/>
              </a:ext>
            </a:extLst>
          </p:cNvPr>
          <p:cNvSpPr txBox="1"/>
          <p:nvPr/>
        </p:nvSpPr>
        <p:spPr>
          <a:xfrm>
            <a:off x="60116" y="6488668"/>
            <a:ext cx="1582421" cy="369332"/>
          </a:xfrm>
          <a:prstGeom prst="rect">
            <a:avLst/>
          </a:prstGeom>
          <a:solidFill>
            <a:srgbClr val="92D050"/>
          </a:solidFill>
        </p:spPr>
        <p:txBody>
          <a:bodyPr wrap="none" rtlCol="0">
            <a:spAutoFit/>
          </a:bodyPr>
          <a:lstStyle/>
          <a:p>
            <a:r>
              <a:rPr lang="en-US" dirty="0"/>
              <a:t>Go over if time</a:t>
            </a:r>
          </a:p>
        </p:txBody>
      </p:sp>
    </p:spTree>
    <p:extLst>
      <p:ext uri="{BB962C8B-B14F-4D97-AF65-F5344CB8AC3E}">
        <p14:creationId xmlns:p14="http://schemas.microsoft.com/office/powerpoint/2010/main" val="36047816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BCF13F-EB5C-A994-ADC0-2EB0E3823094}"/>
              </a:ext>
            </a:extLst>
          </p:cNvPr>
          <p:cNvSpPr>
            <a:spLocks noGrp="1"/>
          </p:cNvSpPr>
          <p:nvPr>
            <p:ph type="title"/>
          </p:nvPr>
        </p:nvSpPr>
        <p:spPr/>
        <p:txBody>
          <a:bodyPr/>
          <a:lstStyle/>
          <a:p>
            <a:r>
              <a:rPr lang="en-US" altLang="ja-JP" sz="3600" dirty="0">
                <a:latin typeface="Arial" panose="020B0604020202020204" pitchFamily="34" charset="0"/>
                <a:cs typeface="Arial" panose="020B0604020202020204" pitchFamily="34" charset="0"/>
              </a:rPr>
              <a:t>Averaged partial wave amplitudes</a:t>
            </a:r>
            <a:endParaRPr kumimoji="1" lang="ja-JP" altLang="en-US" sz="3600" dirty="0">
              <a:latin typeface="Arial" panose="020B0604020202020204" pitchFamily="34" charset="0"/>
              <a:cs typeface="Arial" panose="020B0604020202020204" pitchFamily="34" charset="0"/>
            </a:endParaRPr>
          </a:p>
        </p:txBody>
      </p:sp>
      <p:sp>
        <p:nvSpPr>
          <p:cNvPr id="3" name="コンテンツ プレースホルダー 2">
            <a:extLst>
              <a:ext uri="{FF2B5EF4-FFF2-40B4-BE49-F238E27FC236}">
                <a16:creationId xmlns:a16="http://schemas.microsoft.com/office/drawing/2014/main" id="{C362F2FD-707F-0764-6728-A8DFC7216282}"/>
              </a:ext>
            </a:extLst>
          </p:cNvPr>
          <p:cNvSpPr>
            <a:spLocks noGrp="1"/>
          </p:cNvSpPr>
          <p:nvPr>
            <p:ph idx="1"/>
          </p:nvPr>
        </p:nvSpPr>
        <p:spPr>
          <a:xfrm>
            <a:off x="628650" y="1524368"/>
            <a:ext cx="7886700" cy="3263504"/>
          </a:xfrm>
        </p:spPr>
        <p:txBody>
          <a:bodyPr/>
          <a:lstStyle/>
          <a:p>
            <a:r>
              <a:rPr kumimoji="1" lang="en-US" altLang="ja-JP" dirty="0">
                <a:latin typeface="Arial" panose="020B0604020202020204" pitchFamily="34" charset="0"/>
                <a:cs typeface="Arial" panose="020B0604020202020204" pitchFamily="34" charset="0"/>
              </a:rPr>
              <a:t>Approximation to reduce the number of kinematic variables for 3-body reactions</a:t>
            </a:r>
          </a:p>
          <a:p>
            <a:r>
              <a:rPr lang="en-US" altLang="ja-JP" dirty="0">
                <a:latin typeface="Arial" panose="020B0604020202020204" pitchFamily="34" charset="0"/>
                <a:cs typeface="Arial" panose="020B0604020202020204" pitchFamily="34" charset="0"/>
              </a:rPr>
              <a:t>Consider reaction</a:t>
            </a:r>
          </a:p>
          <a:p>
            <a:pPr marL="0" indent="0">
              <a:buNone/>
            </a:pPr>
            <a:r>
              <a:rPr lang="en-US" altLang="ja-JP" dirty="0">
                <a:latin typeface="Symbol" panose="05050102010706020507" pitchFamily="18" charset="2"/>
                <a:cs typeface="Arial" panose="020B0604020202020204" pitchFamily="34" charset="0"/>
                <a:sym typeface="Wingdings" panose="05000000000000000000" pitchFamily="2" charset="2"/>
              </a:rPr>
              <a:t>p</a:t>
            </a:r>
            <a:r>
              <a:rPr lang="en-US" altLang="ja-JP" dirty="0">
                <a:latin typeface="Arial" panose="020B0604020202020204" pitchFamily="34" charset="0"/>
                <a:cs typeface="Arial" panose="020B0604020202020204" pitchFamily="34" charset="0"/>
                <a:sym typeface="Wingdings" panose="05000000000000000000" pitchFamily="2" charset="2"/>
              </a:rPr>
              <a:t>(</a:t>
            </a:r>
            <a:r>
              <a:rPr lang="en-US" altLang="ja-JP" b="1" dirty="0">
                <a:latin typeface="Arial" panose="020B0604020202020204" pitchFamily="34" charset="0"/>
                <a:cs typeface="Arial" panose="020B0604020202020204" pitchFamily="34" charset="0"/>
                <a:sym typeface="Wingdings" panose="05000000000000000000" pitchFamily="2" charset="2"/>
              </a:rPr>
              <a:t>k</a:t>
            </a:r>
            <a:r>
              <a:rPr lang="en-US" altLang="ja-JP" b="1" baseline="-25000" dirty="0">
                <a:latin typeface="Arial" panose="020B0604020202020204" pitchFamily="34" charset="0"/>
                <a:cs typeface="Arial" panose="020B0604020202020204" pitchFamily="34" charset="0"/>
                <a:sym typeface="Wingdings" panose="05000000000000000000" pitchFamily="2" charset="2"/>
              </a:rPr>
              <a:t>0</a:t>
            </a:r>
            <a:r>
              <a:rPr lang="en-US" altLang="ja-JP" dirty="0">
                <a:latin typeface="Arial" panose="020B0604020202020204" pitchFamily="34" charset="0"/>
                <a:cs typeface="Arial" panose="020B0604020202020204" pitchFamily="34" charset="0"/>
                <a:sym typeface="Wingdings" panose="05000000000000000000" pitchFamily="2" charset="2"/>
              </a:rPr>
              <a:t>)</a:t>
            </a:r>
            <a:r>
              <a:rPr lang="en-US" altLang="ja-JP" dirty="0">
                <a:latin typeface="Arial" panose="020B0604020202020204" pitchFamily="34" charset="0"/>
                <a:cs typeface="Arial" panose="020B0604020202020204" pitchFamily="34" charset="0"/>
              </a:rPr>
              <a:t>N(-</a:t>
            </a:r>
            <a:r>
              <a:rPr lang="en-US" altLang="ja-JP" b="1" dirty="0">
                <a:latin typeface="Arial" panose="020B0604020202020204" pitchFamily="34" charset="0"/>
                <a:cs typeface="Arial" panose="020B0604020202020204" pitchFamily="34" charset="0"/>
                <a:sym typeface="Wingdings" panose="05000000000000000000" pitchFamily="2" charset="2"/>
              </a:rPr>
              <a:t>k</a:t>
            </a:r>
            <a:r>
              <a:rPr lang="en-US" altLang="ja-JP" b="1" baseline="-25000" dirty="0">
                <a:latin typeface="Arial" panose="020B0604020202020204" pitchFamily="34" charset="0"/>
                <a:cs typeface="Arial" panose="020B0604020202020204" pitchFamily="34" charset="0"/>
                <a:sym typeface="Wingdings" panose="05000000000000000000" pitchFamily="2" charset="2"/>
              </a:rPr>
              <a:t>0</a:t>
            </a:r>
            <a:r>
              <a:rPr lang="en-US" altLang="ja-JP"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sym typeface="Wingdings" panose="05000000000000000000" pitchFamily="2" charset="2"/>
              </a:rPr>
              <a:t></a:t>
            </a:r>
            <a:r>
              <a:rPr lang="en-US" altLang="ja-JP" dirty="0">
                <a:latin typeface="Symbol" panose="05050102010706020507" pitchFamily="18" charset="2"/>
                <a:cs typeface="Arial" panose="020B0604020202020204" pitchFamily="34" charset="0"/>
                <a:sym typeface="Wingdings" panose="05000000000000000000" pitchFamily="2" charset="2"/>
              </a:rPr>
              <a:t>D</a:t>
            </a:r>
            <a:r>
              <a:rPr lang="en-US" altLang="ja-JP" dirty="0">
                <a:latin typeface="Arial" panose="020B0604020202020204" pitchFamily="34" charset="0"/>
                <a:cs typeface="Arial" panose="020B0604020202020204" pitchFamily="34" charset="0"/>
                <a:sym typeface="Wingdings" panose="05000000000000000000" pitchFamily="2" charset="2"/>
              </a:rPr>
              <a:t>(</a:t>
            </a:r>
            <a:r>
              <a:rPr lang="en-US" altLang="ja-JP" b="1" dirty="0">
                <a:latin typeface="Arial" panose="020B0604020202020204" pitchFamily="34" charset="0"/>
                <a:cs typeface="Arial" panose="020B0604020202020204" pitchFamily="34" charset="0"/>
                <a:sym typeface="Wingdings" panose="05000000000000000000" pitchFamily="2" charset="2"/>
              </a:rPr>
              <a:t>k</a:t>
            </a:r>
            <a:r>
              <a:rPr lang="en-US" altLang="ja-JP" dirty="0">
                <a:latin typeface="Arial" panose="020B0604020202020204" pitchFamily="34" charset="0"/>
                <a:cs typeface="Arial" panose="020B0604020202020204" pitchFamily="34" charset="0"/>
                <a:sym typeface="Wingdings" panose="05000000000000000000" pitchFamily="2" charset="2"/>
              </a:rPr>
              <a:t>)</a:t>
            </a:r>
            <a:r>
              <a:rPr lang="en-US" altLang="ja-JP" dirty="0">
                <a:latin typeface="Symbol" panose="05050102010706020507" pitchFamily="18" charset="2"/>
                <a:cs typeface="Arial" panose="020B0604020202020204" pitchFamily="34" charset="0"/>
                <a:sym typeface="Wingdings" panose="05000000000000000000" pitchFamily="2" charset="2"/>
              </a:rPr>
              <a:t>p</a:t>
            </a:r>
            <a:r>
              <a:rPr lang="en-US" altLang="ja-JP" dirty="0">
                <a:latin typeface="Arial" panose="020B0604020202020204" pitchFamily="34" charset="0"/>
                <a:cs typeface="Arial" panose="020B0604020202020204" pitchFamily="34" charset="0"/>
                <a:sym typeface="Wingdings" panose="05000000000000000000" pitchFamily="2" charset="2"/>
              </a:rPr>
              <a:t>(-</a:t>
            </a:r>
            <a:r>
              <a:rPr lang="en-US" altLang="ja-JP" b="1" dirty="0">
                <a:latin typeface="Arial" panose="020B0604020202020204" pitchFamily="34" charset="0"/>
                <a:cs typeface="Arial" panose="020B0604020202020204" pitchFamily="34" charset="0"/>
                <a:sym typeface="Wingdings" panose="05000000000000000000" pitchFamily="2" charset="2"/>
              </a:rPr>
              <a:t>k</a:t>
            </a:r>
            <a:r>
              <a:rPr lang="en-US" altLang="ja-JP" dirty="0">
                <a:latin typeface="Arial" panose="020B0604020202020204" pitchFamily="34" charset="0"/>
                <a:cs typeface="Arial" panose="020B0604020202020204" pitchFamily="34" charset="0"/>
                <a:sym typeface="Wingdings" panose="05000000000000000000" pitchFamily="2" charset="2"/>
              </a:rPr>
              <a:t>) </a:t>
            </a:r>
            <a:r>
              <a:rPr lang="en-US" altLang="ja-JP" dirty="0">
                <a:latin typeface="Symbol" panose="05050102010706020507" pitchFamily="18" charset="2"/>
                <a:cs typeface="Arial" panose="020B0604020202020204" pitchFamily="34" charset="0"/>
                <a:sym typeface="Wingdings" panose="05000000000000000000" pitchFamily="2" charset="2"/>
              </a:rPr>
              <a:t>p</a:t>
            </a:r>
            <a:r>
              <a:rPr lang="en-US" altLang="ja-JP" dirty="0">
                <a:latin typeface="Arial" panose="020B0604020202020204" pitchFamily="34" charset="0"/>
                <a:cs typeface="Arial" panose="020B0604020202020204" pitchFamily="34" charset="0"/>
                <a:sym typeface="Wingdings" panose="05000000000000000000" pitchFamily="2" charset="2"/>
              </a:rPr>
              <a:t> (</a:t>
            </a:r>
            <a:r>
              <a:rPr lang="en-US" altLang="ja-JP" b="1" dirty="0">
                <a:latin typeface="Arial" panose="020B0604020202020204" pitchFamily="34" charset="0"/>
                <a:cs typeface="Arial" panose="020B0604020202020204" pitchFamily="34" charset="0"/>
                <a:sym typeface="Wingdings" panose="05000000000000000000" pitchFamily="2" charset="2"/>
              </a:rPr>
              <a:t>k</a:t>
            </a:r>
            <a:r>
              <a:rPr lang="en-US" altLang="ja-JP" b="1" baseline="-25000" dirty="0">
                <a:latin typeface="Arial" panose="020B0604020202020204" pitchFamily="34" charset="0"/>
                <a:cs typeface="Arial" panose="020B0604020202020204" pitchFamily="34" charset="0"/>
                <a:sym typeface="Wingdings" panose="05000000000000000000" pitchFamily="2" charset="2"/>
              </a:rPr>
              <a:t>1</a:t>
            </a:r>
            <a:r>
              <a:rPr lang="en-US" altLang="ja-JP" dirty="0">
                <a:latin typeface="Arial" panose="020B0604020202020204" pitchFamily="34" charset="0"/>
                <a:cs typeface="Arial" panose="020B0604020202020204" pitchFamily="34" charset="0"/>
                <a:sym typeface="Wingdings" panose="05000000000000000000" pitchFamily="2" charset="2"/>
              </a:rPr>
              <a:t>)N(</a:t>
            </a:r>
            <a:r>
              <a:rPr lang="en-US" altLang="ja-JP" b="1" dirty="0">
                <a:latin typeface="Arial" panose="020B0604020202020204" pitchFamily="34" charset="0"/>
                <a:cs typeface="Arial" panose="020B0604020202020204" pitchFamily="34" charset="0"/>
                <a:sym typeface="Wingdings" panose="05000000000000000000" pitchFamily="2" charset="2"/>
              </a:rPr>
              <a:t>k</a:t>
            </a:r>
            <a:r>
              <a:rPr lang="en-US" altLang="ja-JP" b="1" baseline="-25000" dirty="0">
                <a:latin typeface="Arial" panose="020B0604020202020204" pitchFamily="34" charset="0"/>
                <a:cs typeface="Arial" panose="020B0604020202020204" pitchFamily="34" charset="0"/>
                <a:sym typeface="Wingdings" panose="05000000000000000000" pitchFamily="2" charset="2"/>
              </a:rPr>
              <a:t>2</a:t>
            </a:r>
            <a:r>
              <a:rPr lang="en-US" altLang="ja-JP" dirty="0">
                <a:latin typeface="Arial" panose="020B0604020202020204" pitchFamily="34" charset="0"/>
                <a:cs typeface="Arial" panose="020B0604020202020204" pitchFamily="34" charset="0"/>
                <a:sym typeface="Wingdings" panose="05000000000000000000" pitchFamily="2" charset="2"/>
              </a:rPr>
              <a:t>)</a:t>
            </a:r>
            <a:r>
              <a:rPr lang="en-US" altLang="ja-JP" dirty="0">
                <a:latin typeface="Symbol" panose="05050102010706020507" pitchFamily="18" charset="2"/>
                <a:cs typeface="Arial" panose="020B0604020202020204" pitchFamily="34" charset="0"/>
                <a:sym typeface="Wingdings" panose="05000000000000000000" pitchFamily="2" charset="2"/>
              </a:rPr>
              <a:t>p</a:t>
            </a:r>
            <a:r>
              <a:rPr lang="en-US" altLang="ja-JP" dirty="0">
                <a:latin typeface="Arial" panose="020B0604020202020204" pitchFamily="34" charset="0"/>
                <a:cs typeface="Arial" panose="020B0604020202020204" pitchFamily="34" charset="0"/>
                <a:sym typeface="Wingdings" panose="05000000000000000000" pitchFamily="2" charset="2"/>
              </a:rPr>
              <a:t>(-</a:t>
            </a:r>
            <a:r>
              <a:rPr lang="en-US" altLang="ja-JP" b="1" dirty="0">
                <a:latin typeface="Arial" panose="020B0604020202020204" pitchFamily="34" charset="0"/>
                <a:cs typeface="Arial" panose="020B0604020202020204" pitchFamily="34" charset="0"/>
                <a:sym typeface="Wingdings" panose="05000000000000000000" pitchFamily="2" charset="2"/>
              </a:rPr>
              <a:t>k</a:t>
            </a:r>
            <a:r>
              <a:rPr lang="en-US" altLang="ja-JP" dirty="0">
                <a:latin typeface="Arial" panose="020B0604020202020204" pitchFamily="34" charset="0"/>
                <a:cs typeface="Arial" panose="020B0604020202020204" pitchFamily="34" charset="0"/>
                <a:sym typeface="Wingdings" panose="05000000000000000000" pitchFamily="2" charset="2"/>
              </a:rPr>
              <a:t>)</a:t>
            </a:r>
          </a:p>
          <a:p>
            <a:pPr lvl="1"/>
            <a:r>
              <a:rPr lang="en-US" altLang="ja-JP" b="1" dirty="0">
                <a:latin typeface="Arial" panose="020B0604020202020204" pitchFamily="34" charset="0"/>
                <a:cs typeface="Arial" panose="020B0604020202020204" pitchFamily="34" charset="0"/>
                <a:sym typeface="Wingdings" panose="05000000000000000000" pitchFamily="2" charset="2"/>
              </a:rPr>
              <a:t>k</a:t>
            </a:r>
            <a:r>
              <a:rPr lang="en-US" altLang="ja-JP" b="1" baseline="-25000" dirty="0">
                <a:latin typeface="Arial" panose="020B0604020202020204" pitchFamily="34" charset="0"/>
                <a:cs typeface="Arial" panose="020B0604020202020204" pitchFamily="34" charset="0"/>
                <a:sym typeface="Wingdings" panose="05000000000000000000" pitchFamily="2" charset="2"/>
              </a:rPr>
              <a:t>0 </a:t>
            </a:r>
            <a:r>
              <a:rPr kumimoji="1" lang="en-US" altLang="ja-JP" dirty="0">
                <a:latin typeface="Arial" panose="020B0604020202020204" pitchFamily="34" charset="0"/>
                <a:cs typeface="Arial" panose="020B0604020202020204" pitchFamily="34" charset="0"/>
                <a:sym typeface="Wingdings" panose="05000000000000000000" pitchFamily="2" charset="2"/>
              </a:rPr>
              <a:t>: Initial </a:t>
            </a:r>
            <a:r>
              <a:rPr lang="en-US" altLang="ja-JP" dirty="0">
                <a:latin typeface="Symbol" panose="05050102010706020507" pitchFamily="18" charset="2"/>
                <a:cs typeface="Arial" panose="020B0604020202020204" pitchFamily="34" charset="0"/>
                <a:sym typeface="Wingdings" panose="05000000000000000000" pitchFamily="2" charset="2"/>
              </a:rPr>
              <a:t>p</a:t>
            </a:r>
            <a:r>
              <a:rPr kumimoji="1" lang="en-US" altLang="ja-JP" dirty="0">
                <a:latin typeface="Arial" panose="020B0604020202020204" pitchFamily="34" charset="0"/>
                <a:cs typeface="Arial" panose="020B0604020202020204" pitchFamily="34" charset="0"/>
                <a:sym typeface="Wingdings" panose="05000000000000000000" pitchFamily="2" charset="2"/>
              </a:rPr>
              <a:t> momentum</a:t>
            </a:r>
          </a:p>
          <a:p>
            <a:pPr lvl="1"/>
            <a:r>
              <a:rPr lang="en-US" altLang="ja-JP" b="1" dirty="0">
                <a:latin typeface="Arial" panose="020B0604020202020204" pitchFamily="34" charset="0"/>
                <a:cs typeface="Arial" panose="020B0604020202020204" pitchFamily="34" charset="0"/>
                <a:sym typeface="Wingdings" panose="05000000000000000000" pitchFamily="2" charset="2"/>
              </a:rPr>
              <a:t>k </a:t>
            </a:r>
            <a:r>
              <a:rPr kumimoji="1" lang="en-US" altLang="ja-JP" dirty="0">
                <a:latin typeface="Arial" panose="020B0604020202020204" pitchFamily="34" charset="0"/>
                <a:cs typeface="Arial" panose="020B0604020202020204" pitchFamily="34" charset="0"/>
              </a:rPr>
              <a:t>: </a:t>
            </a:r>
            <a:r>
              <a:rPr lang="en-US" altLang="ja-JP" dirty="0">
                <a:latin typeface="Arial" panose="020B0604020202020204" pitchFamily="34" charset="0"/>
                <a:cs typeface="Arial" panose="020B0604020202020204" pitchFamily="34" charset="0"/>
              </a:rPr>
              <a:t>I</a:t>
            </a:r>
            <a:r>
              <a:rPr kumimoji="1" lang="en-US" altLang="ja-JP" dirty="0">
                <a:latin typeface="Arial" panose="020B0604020202020204" pitchFamily="34" charset="0"/>
                <a:cs typeface="Arial" panose="020B0604020202020204" pitchFamily="34" charset="0"/>
              </a:rPr>
              <a:t>ntermediate </a:t>
            </a:r>
            <a:r>
              <a:rPr lang="en-US" altLang="ja-JP" dirty="0">
                <a:latin typeface="Symbol" panose="05050102010706020507" pitchFamily="18" charset="2"/>
                <a:cs typeface="Arial" panose="020B0604020202020204" pitchFamily="34" charset="0"/>
                <a:sym typeface="Wingdings" panose="05000000000000000000" pitchFamily="2" charset="2"/>
              </a:rPr>
              <a:t>D</a:t>
            </a:r>
            <a:r>
              <a:rPr kumimoji="1" lang="en-US" altLang="ja-JP" dirty="0">
                <a:latin typeface="Arial" panose="020B0604020202020204" pitchFamily="34" charset="0"/>
                <a:cs typeface="Arial" panose="020B0604020202020204" pitchFamily="34" charset="0"/>
              </a:rPr>
              <a:t> momentum</a:t>
            </a:r>
          </a:p>
          <a:p>
            <a:pPr lvl="1"/>
            <a:r>
              <a:rPr lang="en-US" altLang="ja-JP" b="1" dirty="0">
                <a:latin typeface="Arial" panose="020B0604020202020204" pitchFamily="34" charset="0"/>
                <a:cs typeface="Arial" panose="020B0604020202020204" pitchFamily="34" charset="0"/>
                <a:sym typeface="Wingdings" panose="05000000000000000000" pitchFamily="2" charset="2"/>
              </a:rPr>
              <a:t>k</a:t>
            </a:r>
            <a:r>
              <a:rPr lang="en-US" altLang="ja-JP" b="1" baseline="-25000" dirty="0">
                <a:latin typeface="Arial" panose="020B0604020202020204" pitchFamily="34" charset="0"/>
                <a:cs typeface="Arial" panose="020B0604020202020204" pitchFamily="34" charset="0"/>
                <a:sym typeface="Wingdings" panose="05000000000000000000" pitchFamily="2" charset="2"/>
              </a:rPr>
              <a:t>1</a:t>
            </a:r>
            <a:r>
              <a:rPr lang="en-US" altLang="ja-JP" b="1" dirty="0">
                <a:latin typeface="Arial" panose="020B0604020202020204" pitchFamily="34" charset="0"/>
                <a:cs typeface="Arial" panose="020B0604020202020204" pitchFamily="34" charset="0"/>
                <a:sym typeface="Wingdings" panose="05000000000000000000" pitchFamily="2" charset="2"/>
              </a:rPr>
              <a:t> k</a:t>
            </a:r>
            <a:r>
              <a:rPr lang="en-US" altLang="ja-JP" b="1" baseline="-25000" dirty="0">
                <a:latin typeface="Arial" panose="020B0604020202020204" pitchFamily="34" charset="0"/>
                <a:cs typeface="Arial" panose="020B0604020202020204" pitchFamily="34" charset="0"/>
                <a:sym typeface="Wingdings" panose="05000000000000000000" pitchFamily="2" charset="2"/>
              </a:rPr>
              <a:t>2 </a:t>
            </a:r>
            <a:r>
              <a:rPr lang="en-US" altLang="ja-JP" sz="2400" dirty="0">
                <a:latin typeface="Arial" panose="020B0604020202020204" pitchFamily="34" charset="0"/>
                <a:cs typeface="Arial" panose="020B0604020202020204" pitchFamily="34" charset="0"/>
                <a:sym typeface="Wingdings" panose="05000000000000000000" pitchFamily="2" charset="2"/>
              </a:rPr>
              <a:t>: </a:t>
            </a:r>
            <a:r>
              <a:rPr lang="en-US" altLang="ja-JP" sz="2400" dirty="0">
                <a:latin typeface="Symbol" panose="05050102010706020507" pitchFamily="18" charset="2"/>
                <a:cs typeface="Arial" panose="020B0604020202020204" pitchFamily="34" charset="0"/>
                <a:sym typeface="Wingdings" panose="05000000000000000000" pitchFamily="2" charset="2"/>
              </a:rPr>
              <a:t>p</a:t>
            </a:r>
            <a:r>
              <a:rPr lang="en-US" altLang="ja-JP" sz="2400" dirty="0">
                <a:latin typeface="Arial" panose="020B0604020202020204" pitchFamily="34" charset="0"/>
                <a:cs typeface="Arial" panose="020B0604020202020204" pitchFamily="34" charset="0"/>
                <a:sym typeface="Wingdings" panose="05000000000000000000" pitchFamily="2" charset="2"/>
              </a:rPr>
              <a:t> and N momenta decayed from </a:t>
            </a:r>
            <a:r>
              <a:rPr lang="en-US" altLang="ja-JP" sz="2400" dirty="0">
                <a:latin typeface="Symbol" panose="05050102010706020507" pitchFamily="18" charset="2"/>
                <a:cs typeface="Arial" panose="020B0604020202020204" pitchFamily="34" charset="0"/>
                <a:sym typeface="Wingdings" panose="05000000000000000000" pitchFamily="2" charset="2"/>
              </a:rPr>
              <a:t>D</a:t>
            </a:r>
            <a:endParaRPr lang="en-US" altLang="ja-JP" dirty="0">
              <a:latin typeface="Symbol" panose="05050102010706020507" pitchFamily="18" charset="2"/>
              <a:cs typeface="Arial" panose="020B0604020202020204" pitchFamily="34" charset="0"/>
              <a:sym typeface="Wingdings" panose="05000000000000000000" pitchFamily="2" charset="2"/>
            </a:endParaRPr>
          </a:p>
          <a:p>
            <a:pPr lvl="1"/>
            <a:r>
              <a:rPr lang="en-US" altLang="ja-JP" b="1" dirty="0">
                <a:latin typeface="Arial" panose="020B0604020202020204" pitchFamily="34" charset="0"/>
                <a:cs typeface="Arial" panose="020B0604020202020204" pitchFamily="34" charset="0"/>
                <a:sym typeface="Wingdings" panose="05000000000000000000" pitchFamily="2" charset="2"/>
              </a:rPr>
              <a:t>k = k</a:t>
            </a:r>
            <a:r>
              <a:rPr lang="en-US" altLang="ja-JP" b="1" baseline="-25000" dirty="0">
                <a:latin typeface="Arial" panose="020B0604020202020204" pitchFamily="34" charset="0"/>
                <a:cs typeface="Arial" panose="020B0604020202020204" pitchFamily="34" charset="0"/>
                <a:sym typeface="Wingdings" panose="05000000000000000000" pitchFamily="2" charset="2"/>
              </a:rPr>
              <a:t>1</a:t>
            </a:r>
            <a:r>
              <a:rPr lang="en-US" altLang="ja-JP" b="1" dirty="0">
                <a:latin typeface="Arial" panose="020B0604020202020204" pitchFamily="34" charset="0"/>
                <a:cs typeface="Arial" panose="020B0604020202020204" pitchFamily="34" charset="0"/>
                <a:sym typeface="Wingdings" panose="05000000000000000000" pitchFamily="2" charset="2"/>
              </a:rPr>
              <a:t> + k</a:t>
            </a:r>
            <a:r>
              <a:rPr lang="en-US" altLang="ja-JP" b="1" baseline="-25000" dirty="0">
                <a:latin typeface="Arial" panose="020B0604020202020204" pitchFamily="34" charset="0"/>
                <a:cs typeface="Arial" panose="020B0604020202020204" pitchFamily="34" charset="0"/>
                <a:sym typeface="Wingdings" panose="05000000000000000000" pitchFamily="2" charset="2"/>
              </a:rPr>
              <a:t>2</a:t>
            </a:r>
          </a:p>
          <a:p>
            <a:endParaRPr kumimoji="1" lang="en-US" altLang="ja-JP" b="1" baseline="-25000" dirty="0">
              <a:latin typeface="Arial" panose="020B0604020202020204" pitchFamily="34" charset="0"/>
              <a:cs typeface="Arial" panose="020B0604020202020204" pitchFamily="34" charset="0"/>
              <a:sym typeface="Wingdings" panose="05000000000000000000" pitchFamily="2" charset="2"/>
            </a:endParaRPr>
          </a:p>
          <a:p>
            <a:endParaRPr kumimoji="1" lang="ja-JP" alt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5559C21-ADB4-2536-43A8-876498A74CBB}"/>
              </a:ext>
            </a:extLst>
          </p:cNvPr>
          <p:cNvSpPr txBox="1"/>
          <p:nvPr/>
        </p:nvSpPr>
        <p:spPr>
          <a:xfrm>
            <a:off x="2782141" y="6470649"/>
            <a:ext cx="3410485" cy="369332"/>
          </a:xfrm>
          <a:prstGeom prst="rect">
            <a:avLst/>
          </a:prstGeom>
          <a:solidFill>
            <a:srgbClr val="FAA919"/>
          </a:solidFill>
        </p:spPr>
        <p:txBody>
          <a:bodyPr wrap="none" rtlCol="0">
            <a:spAutoFit/>
          </a:bodyPr>
          <a:lstStyle/>
          <a:p>
            <a:r>
              <a:rPr lang="en-US" altLang="ja-JP" b="1" dirty="0"/>
              <a:t>(slides provided by Hiroyuki </a:t>
            </a:r>
            <a:r>
              <a:rPr lang="en-US" altLang="ja-JP" b="1" dirty="0" err="1"/>
              <a:t>Sako</a:t>
            </a:r>
            <a:r>
              <a:rPr lang="en-US" altLang="ja-JP" b="1" dirty="0"/>
              <a:t>)</a:t>
            </a:r>
            <a:endParaRPr lang="en-US" b="1" dirty="0"/>
          </a:p>
        </p:txBody>
      </p:sp>
      <p:sp>
        <p:nvSpPr>
          <p:cNvPr id="5" name="TextBox 4">
            <a:extLst>
              <a:ext uri="{FF2B5EF4-FFF2-40B4-BE49-F238E27FC236}">
                <a16:creationId xmlns:a16="http://schemas.microsoft.com/office/drawing/2014/main" id="{5301EFE0-0B27-1777-77F5-78CB260320EB}"/>
              </a:ext>
            </a:extLst>
          </p:cNvPr>
          <p:cNvSpPr txBox="1"/>
          <p:nvPr/>
        </p:nvSpPr>
        <p:spPr>
          <a:xfrm>
            <a:off x="60116" y="6488668"/>
            <a:ext cx="1582421" cy="369332"/>
          </a:xfrm>
          <a:prstGeom prst="rect">
            <a:avLst/>
          </a:prstGeom>
          <a:solidFill>
            <a:srgbClr val="92D050"/>
          </a:solidFill>
        </p:spPr>
        <p:txBody>
          <a:bodyPr wrap="none" rtlCol="0">
            <a:spAutoFit/>
          </a:bodyPr>
          <a:lstStyle/>
          <a:p>
            <a:r>
              <a:rPr lang="en-US" dirty="0"/>
              <a:t>Go over if time</a:t>
            </a:r>
          </a:p>
        </p:txBody>
      </p:sp>
    </p:spTree>
    <p:extLst>
      <p:ext uri="{BB962C8B-B14F-4D97-AF65-F5344CB8AC3E}">
        <p14:creationId xmlns:p14="http://schemas.microsoft.com/office/powerpoint/2010/main" val="1910866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B35601-A964-1D9C-F0CD-E2B71DBBB070}"/>
              </a:ext>
            </a:extLst>
          </p:cNvPr>
          <p:cNvSpPr>
            <a:spLocks noGrp="1"/>
          </p:cNvSpPr>
          <p:nvPr>
            <p:ph type="title"/>
          </p:nvPr>
        </p:nvSpPr>
        <p:spPr>
          <a:xfrm>
            <a:off x="358642" y="689774"/>
            <a:ext cx="7886700" cy="994172"/>
          </a:xfrm>
        </p:spPr>
        <p:txBody>
          <a:bodyPr/>
          <a:lstStyle/>
          <a:p>
            <a:r>
              <a:rPr lang="en-US" altLang="ja-JP" dirty="0">
                <a:latin typeface="Arial" panose="020B0604020202020204" pitchFamily="34" charset="0"/>
                <a:cs typeface="Arial" panose="020B0604020202020204" pitchFamily="34" charset="0"/>
              </a:rPr>
              <a:t>Cross sections</a:t>
            </a:r>
            <a:endParaRPr kumimoji="1" lang="ja-JP" altLang="en-US" dirty="0">
              <a:latin typeface="Arial" panose="020B0604020202020204" pitchFamily="34" charset="0"/>
              <a:cs typeface="Arial" panose="020B0604020202020204" pitchFamily="34" charset="0"/>
            </a:endParaRPr>
          </a:p>
        </p:txBody>
      </p:sp>
      <p:sp>
        <p:nvSpPr>
          <p:cNvPr id="3" name="コンテンツ プレースホルダー 2">
            <a:extLst>
              <a:ext uri="{FF2B5EF4-FFF2-40B4-BE49-F238E27FC236}">
                <a16:creationId xmlns:a16="http://schemas.microsoft.com/office/drawing/2014/main" id="{B0E4D25B-72B0-7965-F335-F5AA9EB2763E}"/>
              </a:ext>
            </a:extLst>
          </p:cNvPr>
          <p:cNvSpPr>
            <a:spLocks noGrp="1"/>
          </p:cNvSpPr>
          <p:nvPr>
            <p:ph idx="1"/>
          </p:nvPr>
        </p:nvSpPr>
        <p:spPr>
          <a:xfrm>
            <a:off x="440284" y="1508554"/>
            <a:ext cx="8100313" cy="4582004"/>
          </a:xfrm>
        </p:spPr>
        <p:txBody>
          <a:bodyPr>
            <a:normAutofit fontScale="77500" lnSpcReduction="20000"/>
          </a:bodyPr>
          <a:lstStyle/>
          <a:p>
            <a:r>
              <a:rPr kumimoji="1" lang="en-US" altLang="ja-JP" dirty="0">
                <a:latin typeface="Arial" panose="020B0604020202020204" pitchFamily="34" charset="0"/>
                <a:cs typeface="Arial" panose="020B0604020202020204" pitchFamily="34" charset="0"/>
              </a:rPr>
              <a:t>Total cros</a:t>
            </a:r>
            <a:r>
              <a:rPr lang="en-US" altLang="ja-JP" dirty="0">
                <a:latin typeface="Arial" panose="020B0604020202020204" pitchFamily="34" charset="0"/>
                <a:cs typeface="Arial" panose="020B0604020202020204" pitchFamily="34" charset="0"/>
              </a:rPr>
              <a:t>s section</a:t>
            </a:r>
          </a:p>
          <a:p>
            <a:endParaRPr lang="en-US" altLang="ja-JP" dirty="0">
              <a:latin typeface="Arial" panose="020B0604020202020204" pitchFamily="34" charset="0"/>
              <a:cs typeface="Arial" panose="020B0604020202020204" pitchFamily="34" charset="0"/>
            </a:endParaRPr>
          </a:p>
          <a:p>
            <a:endParaRPr lang="en-US" altLang="ja-JP" dirty="0">
              <a:latin typeface="Arial" panose="020B0604020202020204" pitchFamily="34" charset="0"/>
              <a:cs typeface="Arial" panose="020B0604020202020204" pitchFamily="34" charset="0"/>
            </a:endParaRPr>
          </a:p>
          <a:p>
            <a:pPr marL="0" indent="0">
              <a:buNone/>
            </a:pPr>
            <a:r>
              <a:rPr lang="en-US" altLang="ja-JP" dirty="0">
                <a:latin typeface="Arial" panose="020B0604020202020204" pitchFamily="34" charset="0"/>
                <a:cs typeface="Arial" panose="020B0604020202020204" pitchFamily="34" charset="0"/>
              </a:rPr>
              <a:t>J: Total angular momentum</a:t>
            </a:r>
          </a:p>
          <a:p>
            <a:pPr marL="0" indent="0">
              <a:buNone/>
            </a:pPr>
            <a:r>
              <a:rPr lang="en-US" altLang="ja-JP" dirty="0" err="1">
                <a:latin typeface="Arial" panose="020B0604020202020204" pitchFamily="34" charset="0"/>
                <a:cs typeface="Arial" panose="020B0604020202020204" pitchFamily="34" charset="0"/>
              </a:rPr>
              <a:t>L</a:t>
            </a:r>
            <a:r>
              <a:rPr lang="en-US" altLang="ja-JP" dirty="0" err="1">
                <a:latin typeface="Symbol" panose="05050102010706020507" pitchFamily="18" charset="2"/>
                <a:cs typeface="Arial" panose="020B0604020202020204" pitchFamily="34" charset="0"/>
              </a:rPr>
              <a:t>pD</a:t>
            </a:r>
            <a:r>
              <a:rPr lang="en-US" altLang="ja-JP" dirty="0">
                <a:latin typeface="Arial" panose="020B0604020202020204" pitchFamily="34" charset="0"/>
                <a:cs typeface="Arial" panose="020B0604020202020204" pitchFamily="34" charset="0"/>
              </a:rPr>
              <a:t>: angular momentum of </a:t>
            </a:r>
            <a:r>
              <a:rPr lang="en-US" altLang="ja-JP" dirty="0" err="1">
                <a:latin typeface="Symbol" panose="05050102010706020507" pitchFamily="18" charset="2"/>
                <a:cs typeface="Arial" panose="020B0604020202020204" pitchFamily="34" charset="0"/>
              </a:rPr>
              <a:t>pD</a:t>
            </a:r>
            <a:endParaRPr lang="en-US" altLang="ja-JP" dirty="0">
              <a:latin typeface="Symbol" panose="05050102010706020507" pitchFamily="18" charset="2"/>
              <a:cs typeface="Arial" panose="020B0604020202020204" pitchFamily="34" charset="0"/>
            </a:endParaRPr>
          </a:p>
          <a:p>
            <a:pPr marL="0" indent="0">
              <a:buNone/>
            </a:pPr>
            <a:r>
              <a:rPr lang="en-US" altLang="ja-JP" dirty="0" err="1">
                <a:latin typeface="Arial" panose="020B0604020202020204" pitchFamily="34" charset="0"/>
                <a:cs typeface="Arial" panose="020B0604020202020204" pitchFamily="34" charset="0"/>
              </a:rPr>
              <a:t>L</a:t>
            </a:r>
            <a:r>
              <a:rPr lang="en-US" altLang="ja-JP" dirty="0" err="1">
                <a:latin typeface="Symbol" panose="05050102010706020507" pitchFamily="18" charset="2"/>
                <a:cs typeface="Arial" panose="020B0604020202020204" pitchFamily="34" charset="0"/>
              </a:rPr>
              <a:t>p</a:t>
            </a:r>
            <a:r>
              <a:rPr lang="en-US" altLang="ja-JP" dirty="0" err="1">
                <a:latin typeface="Arial" panose="020B0604020202020204" pitchFamily="34" charset="0"/>
                <a:cs typeface="Arial" panose="020B0604020202020204" pitchFamily="34" charset="0"/>
              </a:rPr>
              <a:t>N</a:t>
            </a:r>
            <a:r>
              <a:rPr lang="en-US" altLang="ja-JP" dirty="0">
                <a:latin typeface="Arial" panose="020B0604020202020204" pitchFamily="34" charset="0"/>
                <a:cs typeface="Arial" panose="020B0604020202020204" pitchFamily="34" charset="0"/>
              </a:rPr>
              <a:t>: angular momentum of </a:t>
            </a:r>
            <a:r>
              <a:rPr lang="en-US" altLang="ja-JP" dirty="0" err="1">
                <a:latin typeface="Symbol" panose="05050102010706020507" pitchFamily="18" charset="2"/>
                <a:cs typeface="Arial" panose="020B0604020202020204" pitchFamily="34" charset="0"/>
              </a:rPr>
              <a:t>p</a:t>
            </a:r>
            <a:r>
              <a:rPr lang="en-US" altLang="ja-JP" dirty="0" err="1">
                <a:latin typeface="Arial" panose="020B0604020202020204" pitchFamily="34" charset="0"/>
                <a:cs typeface="Arial" panose="020B0604020202020204" pitchFamily="34" charset="0"/>
              </a:rPr>
              <a:t>N</a:t>
            </a:r>
            <a:endParaRPr lang="en-US" altLang="ja-JP" dirty="0">
              <a:latin typeface="Arial" panose="020B0604020202020204" pitchFamily="34" charset="0"/>
              <a:cs typeface="Arial" panose="020B0604020202020204" pitchFamily="34" charset="0"/>
            </a:endParaRPr>
          </a:p>
          <a:p>
            <a:pPr marL="0" indent="0">
              <a:buNone/>
            </a:pPr>
            <a:r>
              <a:rPr lang="en-US" altLang="ja-JP" dirty="0">
                <a:latin typeface="Arial" panose="020B0604020202020204" pitchFamily="34" charset="0"/>
                <a:cs typeface="Arial" panose="020B0604020202020204" pitchFamily="34" charset="0"/>
              </a:rPr>
              <a:t>Partial wave cross section of (J, </a:t>
            </a:r>
            <a:r>
              <a:rPr lang="en-US" altLang="ja-JP" dirty="0" err="1">
                <a:latin typeface="Arial" panose="020B0604020202020204" pitchFamily="34" charset="0"/>
                <a:cs typeface="Arial" panose="020B0604020202020204" pitchFamily="34" charset="0"/>
              </a:rPr>
              <a:t>L</a:t>
            </a:r>
            <a:r>
              <a:rPr lang="en-US" altLang="ja-JP" dirty="0" err="1">
                <a:latin typeface="Symbol" panose="05050102010706020507" pitchFamily="18" charset="2"/>
                <a:cs typeface="Arial" panose="020B0604020202020204" pitchFamily="34" charset="0"/>
              </a:rPr>
              <a:t>pD</a:t>
            </a:r>
            <a:r>
              <a:rPr lang="en-US" altLang="ja-JP" dirty="0">
                <a:latin typeface="Arial" panose="020B0604020202020204" pitchFamily="34" charset="0"/>
                <a:cs typeface="Arial" panose="020B0604020202020204" pitchFamily="34" charset="0"/>
              </a:rPr>
              <a:t> , </a:t>
            </a:r>
            <a:r>
              <a:rPr lang="en-US" altLang="ja-JP" dirty="0" err="1">
                <a:latin typeface="Arial" panose="020B0604020202020204" pitchFamily="34" charset="0"/>
                <a:cs typeface="Arial" panose="020B0604020202020204" pitchFamily="34" charset="0"/>
              </a:rPr>
              <a:t>L</a:t>
            </a:r>
            <a:r>
              <a:rPr lang="en-US" altLang="ja-JP" dirty="0" err="1">
                <a:latin typeface="Symbol" panose="05050102010706020507" pitchFamily="18" charset="2"/>
                <a:cs typeface="Arial" panose="020B0604020202020204" pitchFamily="34" charset="0"/>
              </a:rPr>
              <a:t>p</a:t>
            </a:r>
            <a:r>
              <a:rPr lang="en-US" altLang="ja-JP" dirty="0" err="1">
                <a:latin typeface="Arial" panose="020B0604020202020204" pitchFamily="34" charset="0"/>
                <a:cs typeface="Arial" panose="020B0604020202020204" pitchFamily="34" charset="0"/>
              </a:rPr>
              <a:t>N</a:t>
            </a:r>
            <a:r>
              <a:rPr lang="en-US" altLang="ja-JP" dirty="0">
                <a:latin typeface="Arial" panose="020B0604020202020204" pitchFamily="34" charset="0"/>
                <a:cs typeface="Arial" panose="020B0604020202020204" pitchFamily="34" charset="0"/>
              </a:rPr>
              <a:t> ) with the Partial Wave Amplitude T</a:t>
            </a:r>
          </a:p>
          <a:p>
            <a:pPr marL="0" indent="0">
              <a:buNone/>
            </a:pPr>
            <a:endParaRPr lang="en-US" altLang="ja-JP" dirty="0">
              <a:latin typeface="Arial" panose="020B0604020202020204" pitchFamily="34" charset="0"/>
              <a:cs typeface="Arial" panose="020B0604020202020204" pitchFamily="34" charset="0"/>
            </a:endParaRPr>
          </a:p>
          <a:p>
            <a:pPr marL="0" indent="0">
              <a:buNone/>
            </a:pPr>
            <a:endParaRPr lang="en-US" altLang="ja-JP" dirty="0">
              <a:latin typeface="Arial" panose="020B0604020202020204" pitchFamily="34" charset="0"/>
              <a:cs typeface="Arial" panose="020B0604020202020204" pitchFamily="34" charset="0"/>
            </a:endParaRPr>
          </a:p>
          <a:p>
            <a:r>
              <a:rPr kumimoji="1" lang="en-US" altLang="ja-JP" dirty="0">
                <a:latin typeface="Arial" panose="020B0604020202020204" pitchFamily="34" charset="0"/>
                <a:cs typeface="Arial" panose="020B0604020202020204" pitchFamily="34" charset="0"/>
              </a:rPr>
              <a:t>M: invariant mass of final </a:t>
            </a:r>
            <a:r>
              <a:rPr lang="en-US" altLang="ja-JP" dirty="0" err="1">
                <a:latin typeface="Symbol" panose="05050102010706020507" pitchFamily="18" charset="2"/>
                <a:cs typeface="Arial" panose="020B0604020202020204" pitchFamily="34" charset="0"/>
              </a:rPr>
              <a:t>p</a:t>
            </a:r>
            <a:r>
              <a:rPr lang="en-US" altLang="ja-JP" dirty="0" err="1">
                <a:latin typeface="Arial" panose="020B0604020202020204" pitchFamily="34" charset="0"/>
                <a:cs typeface="Arial" panose="020B0604020202020204" pitchFamily="34" charset="0"/>
              </a:rPr>
              <a:t>N</a:t>
            </a:r>
            <a:endParaRPr lang="en-US" altLang="ja-JP" dirty="0">
              <a:latin typeface="Arial" panose="020B0604020202020204" pitchFamily="34" charset="0"/>
              <a:cs typeface="Arial" panose="020B0604020202020204" pitchFamily="34" charset="0"/>
            </a:endParaRPr>
          </a:p>
          <a:p>
            <a:r>
              <a:rPr kumimoji="1" lang="en-US" altLang="ja-JP" dirty="0">
                <a:latin typeface="Arial" panose="020B0604020202020204" pitchFamily="34" charset="0"/>
                <a:cs typeface="Arial" panose="020B0604020202020204" pitchFamily="34" charset="0"/>
              </a:rPr>
              <a:t>W: </a:t>
            </a:r>
            <a:r>
              <a:rPr lang="en-US" altLang="ja-JP" dirty="0">
                <a:latin typeface="Arial" panose="020B0604020202020204" pitchFamily="34" charset="0"/>
                <a:cs typeface="Arial" panose="020B0604020202020204" pitchFamily="34" charset="0"/>
              </a:rPr>
              <a:t>invariant mass of initial </a:t>
            </a:r>
            <a:r>
              <a:rPr lang="en-US" altLang="ja-JP" dirty="0" err="1">
                <a:latin typeface="Symbol" panose="05050102010706020507" pitchFamily="18" charset="2"/>
                <a:cs typeface="Arial" panose="020B0604020202020204" pitchFamily="34" charset="0"/>
              </a:rPr>
              <a:t>p</a:t>
            </a:r>
            <a:r>
              <a:rPr lang="en-US" altLang="ja-JP" dirty="0" err="1">
                <a:latin typeface="Arial" panose="020B0604020202020204" pitchFamily="34" charset="0"/>
                <a:cs typeface="Arial" panose="020B0604020202020204" pitchFamily="34" charset="0"/>
              </a:rPr>
              <a:t>N</a:t>
            </a:r>
            <a:endParaRPr lang="en-US" altLang="ja-JP" dirty="0">
              <a:latin typeface="Arial" panose="020B0604020202020204" pitchFamily="34" charset="0"/>
              <a:cs typeface="Arial" panose="020B0604020202020204" pitchFamily="34" charset="0"/>
            </a:endParaRPr>
          </a:p>
          <a:p>
            <a:pPr marL="0" indent="0">
              <a:buNone/>
            </a:pPr>
            <a:endParaRPr lang="en-US" altLang="ja-JP" dirty="0">
              <a:latin typeface="Arial" panose="020B0604020202020204" pitchFamily="34" charset="0"/>
              <a:cs typeface="Arial" panose="020B0604020202020204" pitchFamily="34" charset="0"/>
            </a:endParaRPr>
          </a:p>
          <a:p>
            <a:endParaRPr kumimoji="1" lang="ja-JP" altLang="en-US" dirty="0">
              <a:latin typeface="Arial" panose="020B0604020202020204" pitchFamily="34" charset="0"/>
              <a:cs typeface="Arial" panose="020B0604020202020204" pitchFamily="34" charset="0"/>
            </a:endParaRPr>
          </a:p>
        </p:txBody>
      </p:sp>
      <p:pic>
        <p:nvPicPr>
          <p:cNvPr id="6" name="図 5">
            <a:extLst>
              <a:ext uri="{FF2B5EF4-FFF2-40B4-BE49-F238E27FC236}">
                <a16:creationId xmlns:a16="http://schemas.microsoft.com/office/drawing/2014/main" id="{68943BFF-DA40-D881-3AB5-7EB7F5FAD915}"/>
              </a:ext>
            </a:extLst>
          </p:cNvPr>
          <p:cNvPicPr>
            <a:picLocks noChangeAspect="1"/>
          </p:cNvPicPr>
          <p:nvPr/>
        </p:nvPicPr>
        <p:blipFill>
          <a:blip r:embed="rId2"/>
          <a:stretch>
            <a:fillRect/>
          </a:stretch>
        </p:blipFill>
        <p:spPr>
          <a:xfrm>
            <a:off x="973244" y="1985833"/>
            <a:ext cx="3271598" cy="711740"/>
          </a:xfrm>
          <a:prstGeom prst="rect">
            <a:avLst/>
          </a:prstGeom>
        </p:spPr>
      </p:pic>
      <p:pic>
        <p:nvPicPr>
          <p:cNvPr id="9" name="図 8">
            <a:extLst>
              <a:ext uri="{FF2B5EF4-FFF2-40B4-BE49-F238E27FC236}">
                <a16:creationId xmlns:a16="http://schemas.microsoft.com/office/drawing/2014/main" id="{BFD7B3A2-4D15-DFE2-1C5F-938C780335A4}"/>
              </a:ext>
            </a:extLst>
          </p:cNvPr>
          <p:cNvPicPr>
            <a:picLocks noChangeAspect="1"/>
          </p:cNvPicPr>
          <p:nvPr/>
        </p:nvPicPr>
        <p:blipFill>
          <a:blip r:embed="rId3"/>
          <a:stretch>
            <a:fillRect/>
          </a:stretch>
        </p:blipFill>
        <p:spPr>
          <a:xfrm>
            <a:off x="767632" y="4479520"/>
            <a:ext cx="7051037" cy="711740"/>
          </a:xfrm>
          <a:prstGeom prst="rect">
            <a:avLst/>
          </a:prstGeom>
        </p:spPr>
      </p:pic>
      <p:sp>
        <p:nvSpPr>
          <p:cNvPr id="10" name="テキスト ボックス 9">
            <a:extLst>
              <a:ext uri="{FF2B5EF4-FFF2-40B4-BE49-F238E27FC236}">
                <a16:creationId xmlns:a16="http://schemas.microsoft.com/office/drawing/2014/main" id="{93857517-1879-DA8B-F63E-47BAB0CB7EAD}"/>
              </a:ext>
            </a:extLst>
          </p:cNvPr>
          <p:cNvSpPr txBox="1"/>
          <p:nvPr/>
        </p:nvSpPr>
        <p:spPr>
          <a:xfrm>
            <a:off x="8146018" y="5191260"/>
            <a:ext cx="439544" cy="323165"/>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500" dirty="0">
                <a:solidFill>
                  <a:prstClr val="black"/>
                </a:solidFill>
                <a:latin typeface="游ゴシック" panose="020F0502020204030204"/>
                <a:ea typeface="游ゴシック" panose="020B0400000000000000" pitchFamily="50" charset="-128"/>
                <a:cs typeface="+mn-cs"/>
              </a:rPr>
              <a:t>(3)</a:t>
            </a:r>
            <a:endParaRPr kumimoji="1" lang="ja-JP" altLang="en-US" sz="1500" dirty="0">
              <a:solidFill>
                <a:prstClr val="black"/>
              </a:solidFill>
              <a:latin typeface="游ゴシック" panose="020F0502020204030204"/>
              <a:ea typeface="游ゴシック" panose="020B0400000000000000" pitchFamily="50" charset="-128"/>
              <a:cs typeface="+mn-cs"/>
            </a:endParaRPr>
          </a:p>
        </p:txBody>
      </p:sp>
      <p:sp>
        <p:nvSpPr>
          <p:cNvPr id="4" name="TextBox 3">
            <a:extLst>
              <a:ext uri="{FF2B5EF4-FFF2-40B4-BE49-F238E27FC236}">
                <a16:creationId xmlns:a16="http://schemas.microsoft.com/office/drawing/2014/main" id="{CC908454-4B88-779C-A77B-55B4A4E49F26}"/>
              </a:ext>
            </a:extLst>
          </p:cNvPr>
          <p:cNvSpPr txBox="1"/>
          <p:nvPr/>
        </p:nvSpPr>
        <p:spPr>
          <a:xfrm>
            <a:off x="60116" y="6488668"/>
            <a:ext cx="1582421" cy="369332"/>
          </a:xfrm>
          <a:prstGeom prst="rect">
            <a:avLst/>
          </a:prstGeom>
          <a:solidFill>
            <a:srgbClr val="92D050"/>
          </a:solidFill>
        </p:spPr>
        <p:txBody>
          <a:bodyPr wrap="none" rtlCol="0">
            <a:spAutoFit/>
          </a:bodyPr>
          <a:lstStyle/>
          <a:p>
            <a:r>
              <a:rPr lang="en-US" dirty="0"/>
              <a:t>Go over if time</a:t>
            </a:r>
          </a:p>
        </p:txBody>
      </p:sp>
      <p:sp>
        <p:nvSpPr>
          <p:cNvPr id="5" name="TextBox 4">
            <a:extLst>
              <a:ext uri="{FF2B5EF4-FFF2-40B4-BE49-F238E27FC236}">
                <a16:creationId xmlns:a16="http://schemas.microsoft.com/office/drawing/2014/main" id="{E43FE587-337B-CAD4-8C31-03898F6AAC58}"/>
              </a:ext>
            </a:extLst>
          </p:cNvPr>
          <p:cNvSpPr txBox="1"/>
          <p:nvPr/>
        </p:nvSpPr>
        <p:spPr>
          <a:xfrm>
            <a:off x="2782141" y="6470649"/>
            <a:ext cx="3410485" cy="369332"/>
          </a:xfrm>
          <a:prstGeom prst="rect">
            <a:avLst/>
          </a:prstGeom>
          <a:solidFill>
            <a:srgbClr val="FAA919"/>
          </a:solidFill>
        </p:spPr>
        <p:txBody>
          <a:bodyPr wrap="none" rtlCol="0">
            <a:spAutoFit/>
          </a:bodyPr>
          <a:lstStyle/>
          <a:p>
            <a:r>
              <a:rPr lang="en-US" altLang="ja-JP" b="1" dirty="0"/>
              <a:t>(slides provided by Hiroyuki </a:t>
            </a:r>
            <a:r>
              <a:rPr lang="en-US" altLang="ja-JP" b="1" dirty="0" err="1"/>
              <a:t>Sako</a:t>
            </a:r>
            <a:r>
              <a:rPr lang="en-US" altLang="ja-JP" b="1" dirty="0"/>
              <a:t>)</a:t>
            </a:r>
            <a:endParaRPr lang="en-US" b="1" dirty="0"/>
          </a:p>
        </p:txBody>
      </p:sp>
    </p:spTree>
    <p:extLst>
      <p:ext uri="{BB962C8B-B14F-4D97-AF65-F5344CB8AC3E}">
        <p14:creationId xmlns:p14="http://schemas.microsoft.com/office/powerpoint/2010/main" val="615354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a:extLst>
              <a:ext uri="{FF2B5EF4-FFF2-40B4-BE49-F238E27FC236}">
                <a16:creationId xmlns:a16="http://schemas.microsoft.com/office/drawing/2014/main" id="{2B6D9B7A-3A36-FF46-BD81-16F6012E57CF}"/>
              </a:ext>
            </a:extLst>
          </p:cNvPr>
          <p:cNvSpPr>
            <a:spLocks noGrp="1" noChangeArrowheads="1"/>
          </p:cNvSpPr>
          <p:nvPr>
            <p:ph type="title" idx="4294967295"/>
          </p:nvPr>
        </p:nvSpPr>
        <p:spPr>
          <a:xfrm>
            <a:off x="285851" y="222181"/>
            <a:ext cx="8305800" cy="685800"/>
          </a:xfrm>
        </p:spPr>
        <p:txBody>
          <a:bodyPr/>
          <a:lstStyle/>
          <a:p>
            <a:br>
              <a:rPr lang="en-US" altLang="en-US" b="1" u="sng" dirty="0">
                <a:solidFill>
                  <a:srgbClr val="FF0000"/>
                </a:solidFill>
                <a:latin typeface="Garamond" panose="02020404030301010803" pitchFamily="18" charset="0"/>
              </a:rPr>
            </a:br>
            <a:r>
              <a:rPr lang="en-US" altLang="en-US" sz="3600" dirty="0"/>
              <a:t>Nathan </a:t>
            </a:r>
            <a:r>
              <a:rPr lang="en-US" altLang="en-US" sz="3600" dirty="0" err="1"/>
              <a:t>Isgur</a:t>
            </a:r>
            <a:r>
              <a:rPr lang="en-US" altLang="en-US" sz="3600" dirty="0"/>
              <a:t> – 2000  (rephrasing a bit)</a:t>
            </a:r>
            <a:br>
              <a:rPr lang="en-US" altLang="en-US" sz="4400" dirty="0"/>
            </a:br>
            <a:br>
              <a:rPr lang="en-US" altLang="en-US" sz="3600" dirty="0"/>
            </a:br>
            <a:endParaRPr lang="en-US" altLang="en-US" sz="3600" b="1" u="sng" dirty="0">
              <a:solidFill>
                <a:srgbClr val="FF0000"/>
              </a:solidFill>
              <a:latin typeface="Garamond" panose="02020404030301010803" pitchFamily="18" charset="0"/>
            </a:endParaRPr>
          </a:p>
        </p:txBody>
      </p:sp>
      <p:sp>
        <p:nvSpPr>
          <p:cNvPr id="88066" name="Rectangle 4">
            <a:extLst>
              <a:ext uri="{FF2B5EF4-FFF2-40B4-BE49-F238E27FC236}">
                <a16:creationId xmlns:a16="http://schemas.microsoft.com/office/drawing/2014/main" id="{DAF4044E-AB8B-FE4D-97D3-04D95BE428CC}"/>
              </a:ext>
            </a:extLst>
          </p:cNvPr>
          <p:cNvSpPr>
            <a:spLocks noChangeArrowheads="1"/>
          </p:cNvSpPr>
          <p:nvPr/>
        </p:nvSpPr>
        <p:spPr bwMode="auto">
          <a:xfrm>
            <a:off x="2895600" y="2819400"/>
            <a:ext cx="27781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en-US" altLang="en-US" sz="3200" b="1" u="sng">
              <a:solidFill>
                <a:srgbClr val="FF0000"/>
              </a:solidFill>
            </a:endParaRPr>
          </a:p>
        </p:txBody>
      </p:sp>
      <p:sp>
        <p:nvSpPr>
          <p:cNvPr id="7" name="TextBox 6">
            <a:extLst>
              <a:ext uri="{FF2B5EF4-FFF2-40B4-BE49-F238E27FC236}">
                <a16:creationId xmlns:a16="http://schemas.microsoft.com/office/drawing/2014/main" id="{8EEC4B46-5EF5-4149-9A0C-801D2171807E}"/>
              </a:ext>
            </a:extLst>
          </p:cNvPr>
          <p:cNvSpPr txBox="1"/>
          <p:nvPr/>
        </p:nvSpPr>
        <p:spPr>
          <a:xfrm>
            <a:off x="322473" y="5412326"/>
            <a:ext cx="8499053" cy="1015663"/>
          </a:xfrm>
          <a:prstGeom prst="rect">
            <a:avLst/>
          </a:prstGeom>
          <a:solidFill>
            <a:srgbClr val="FFFF00"/>
          </a:solidFill>
        </p:spPr>
        <p:txBody>
          <a:bodyPr wrap="square">
            <a:spAutoFit/>
          </a:bodyPr>
          <a:lstStyle/>
          <a:p>
            <a:pPr algn="ctr" eaLnBrk="1" hangingPunct="1">
              <a:defRPr/>
            </a:pPr>
            <a:r>
              <a:rPr lang="en-US" sz="2000" dirty="0">
                <a:solidFill>
                  <a:schemeClr val="tx2">
                    <a:lumMod val="75000"/>
                  </a:schemeClr>
                </a:solidFill>
              </a:rPr>
              <a:t>The Need</a:t>
            </a:r>
            <a:r>
              <a:rPr lang="en-US" sz="2000" dirty="0">
                <a:solidFill>
                  <a:srgbClr val="002060"/>
                </a:solidFill>
              </a:rPr>
              <a:t>:</a:t>
            </a:r>
            <a:r>
              <a:rPr lang="en-US" sz="2000" dirty="0">
                <a:solidFill>
                  <a:srgbClr val="FF0000"/>
                </a:solidFill>
              </a:rPr>
              <a:t>  </a:t>
            </a:r>
            <a:r>
              <a:rPr lang="en-US" sz="2000" dirty="0">
                <a:solidFill>
                  <a:srgbClr val="C00000"/>
                </a:solidFill>
                <a:latin typeface="+mn-lt"/>
              </a:rPr>
              <a:t>Insight into the N* parameters from observables in experiments with both electromagnetic and hadronic probes.   The critical piece of the data for the global coupled-channel analyses absolutely requires the </a:t>
            </a:r>
            <a:r>
              <a:rPr lang="en-US" sz="2000" dirty="0" err="1">
                <a:solidFill>
                  <a:srgbClr val="C00000"/>
                </a:solidFill>
                <a:latin typeface="+mn-lt"/>
              </a:rPr>
              <a:t>N</a:t>
            </a:r>
            <a:r>
              <a:rPr lang="en-US" sz="2000" dirty="0" err="1">
                <a:solidFill>
                  <a:srgbClr val="C00000"/>
                </a:solidFill>
                <a:latin typeface="Symbol" pitchFamily="2" charset="2"/>
              </a:rPr>
              <a:t>pp</a:t>
            </a:r>
            <a:r>
              <a:rPr lang="en-US" sz="2000" dirty="0">
                <a:solidFill>
                  <a:srgbClr val="C00000"/>
                </a:solidFill>
                <a:latin typeface="+mn-lt"/>
              </a:rPr>
              <a:t> final states.</a:t>
            </a:r>
          </a:p>
        </p:txBody>
      </p:sp>
      <p:sp>
        <p:nvSpPr>
          <p:cNvPr id="3" name="Rectangle 2">
            <a:extLst>
              <a:ext uri="{FF2B5EF4-FFF2-40B4-BE49-F238E27FC236}">
                <a16:creationId xmlns:a16="http://schemas.microsoft.com/office/drawing/2014/main" id="{45E6CE78-CEB6-6F49-9F36-DE06A5C3FCAB}"/>
              </a:ext>
            </a:extLst>
          </p:cNvPr>
          <p:cNvSpPr/>
          <p:nvPr/>
        </p:nvSpPr>
        <p:spPr>
          <a:xfrm>
            <a:off x="92598" y="983850"/>
            <a:ext cx="8970379" cy="4385816"/>
          </a:xfrm>
          <a:prstGeom prst="rect">
            <a:avLst/>
          </a:prstGeom>
          <a:solidFill>
            <a:srgbClr val="FFC000"/>
          </a:solidFill>
          <a:ln w="28575">
            <a:solidFill>
              <a:schemeClr val="tx1"/>
            </a:solidFill>
          </a:ln>
        </p:spPr>
        <p:txBody>
          <a:bodyPr wrap="square">
            <a:spAutoFit/>
          </a:bodyPr>
          <a:lstStyle/>
          <a:p>
            <a:pPr algn="ctr" eaLnBrk="1" hangingPunct="1">
              <a:defRPr/>
            </a:pPr>
            <a:r>
              <a:rPr lang="en-US" sz="2800" b="1" dirty="0">
                <a:solidFill>
                  <a:srgbClr val="FF0000"/>
                </a:solidFill>
                <a:effectLst>
                  <a:outerShdw blurRad="38100" dist="38100" dir="2700000" algn="tl">
                    <a:srgbClr val="000000">
                      <a:alpha val="43137"/>
                    </a:srgbClr>
                  </a:outerShdw>
                </a:effectLst>
              </a:rPr>
              <a:t>Why N*s are important</a:t>
            </a:r>
            <a:r>
              <a:rPr lang="en-US" sz="2800" b="1" dirty="0"/>
              <a:t>  </a:t>
            </a:r>
            <a:endParaRPr lang="en-US" sz="2400" dirty="0"/>
          </a:p>
          <a:p>
            <a:pPr algn="ctr" eaLnBrk="1" hangingPunct="1">
              <a:defRPr/>
            </a:pPr>
            <a:endParaRPr lang="en-US" sz="1100" dirty="0"/>
          </a:p>
          <a:p>
            <a:pPr lvl="1" algn="just" eaLnBrk="1" hangingPunct="1">
              <a:buFont typeface="Arial" pitchFamily="34" charset="0"/>
              <a:buChar char="•"/>
              <a:defRPr/>
            </a:pPr>
            <a:r>
              <a:rPr lang="en-US" sz="2400" i="1" dirty="0">
                <a:solidFill>
                  <a:srgbClr val="0070C0"/>
                </a:solidFill>
                <a:latin typeface="+mn-lt"/>
              </a:rPr>
              <a:t> The first is that nucleons are the stuff of which our world is made.</a:t>
            </a:r>
          </a:p>
          <a:p>
            <a:pPr lvl="1" algn="just" eaLnBrk="1" hangingPunct="1">
              <a:defRPr/>
            </a:pPr>
            <a:endParaRPr lang="en-US" sz="2400" i="1" dirty="0">
              <a:solidFill>
                <a:srgbClr val="0070C0"/>
              </a:solidFill>
              <a:latin typeface="+mn-lt"/>
            </a:endParaRPr>
          </a:p>
          <a:p>
            <a:pPr lvl="1" algn="just" eaLnBrk="1" hangingPunct="1">
              <a:buFont typeface="Arial" pitchFamily="34" charset="0"/>
              <a:buChar char="•"/>
              <a:defRPr/>
            </a:pPr>
            <a:r>
              <a:rPr lang="en-US" sz="2400" i="1" dirty="0">
                <a:solidFill>
                  <a:srgbClr val="0070C0"/>
                </a:solidFill>
                <a:latin typeface="+mn-lt"/>
              </a:rPr>
              <a:t> The second reason is that nucleons and N* are </a:t>
            </a:r>
            <a:r>
              <a:rPr lang="en-US" sz="2400" dirty="0">
                <a:solidFill>
                  <a:srgbClr val="0070C0"/>
                </a:solidFill>
                <a:latin typeface="+mn-lt"/>
              </a:rPr>
              <a:t>are the most fundamental three-body systems in Nature. If we don’t understand how QCD builds each state in the complete spectrum, then our understanding of the strong QCD regime remains incomplete.</a:t>
            </a:r>
          </a:p>
          <a:p>
            <a:pPr lvl="1" algn="just" eaLnBrk="1" hangingPunct="1">
              <a:buFont typeface="Arial" pitchFamily="34" charset="0"/>
              <a:buChar char="•"/>
              <a:defRPr/>
            </a:pPr>
            <a:endParaRPr lang="en-US" sz="2400" i="1" dirty="0">
              <a:solidFill>
                <a:srgbClr val="0070C0"/>
              </a:solidFill>
              <a:latin typeface="+mn-lt"/>
            </a:endParaRPr>
          </a:p>
          <a:p>
            <a:pPr lvl="1" algn="just" eaLnBrk="1" hangingPunct="1">
              <a:buFont typeface="Arial" pitchFamily="34" charset="0"/>
              <a:buChar char="•"/>
              <a:defRPr/>
            </a:pPr>
            <a:r>
              <a:rPr lang="en-US" sz="2400" dirty="0">
                <a:solidFill>
                  <a:srgbClr val="0070C0"/>
                </a:solidFill>
                <a:latin typeface="+mn-lt"/>
              </a:rPr>
              <a:t> The third reason is that studies of N/N* structure address the challenging open questions in the Standard Model on emergence of hadron mass and the nature of confinement</a:t>
            </a:r>
          </a:p>
        </p:txBody>
      </p:sp>
      <p:sp>
        <p:nvSpPr>
          <p:cNvPr id="4" name="Footer Placeholder 3">
            <a:extLst>
              <a:ext uri="{FF2B5EF4-FFF2-40B4-BE49-F238E27FC236}">
                <a16:creationId xmlns:a16="http://schemas.microsoft.com/office/drawing/2014/main" id="{AB0C8AF0-C7C7-2D18-E41F-5013CE5285E4}"/>
              </a:ext>
            </a:extLst>
          </p:cNvPr>
          <p:cNvSpPr>
            <a:spLocks noGrp="1"/>
          </p:cNvSpPr>
          <p:nvPr>
            <p:ph type="ftr" sz="quarter" idx="11"/>
          </p:nvPr>
        </p:nvSpPr>
        <p:spPr>
          <a:xfrm>
            <a:off x="0" y="6470650"/>
            <a:ext cx="6553200" cy="365125"/>
          </a:xfrm>
        </p:spPr>
        <p:txBody>
          <a:bodyPr/>
          <a:lstStyle/>
          <a:p>
            <a:pPr>
              <a:defRPr/>
            </a:pPr>
            <a:r>
              <a:rPr lang="en-US" dirty="0"/>
              <a:t>SQCD VI    |     (Nanjing University)   |    May 15, 2024      |    P.L. Cole</a:t>
            </a:r>
          </a:p>
        </p:txBody>
      </p:sp>
    </p:spTree>
    <p:extLst>
      <p:ext uri="{BB962C8B-B14F-4D97-AF65-F5344CB8AC3E}">
        <p14:creationId xmlns:p14="http://schemas.microsoft.com/office/powerpoint/2010/main" val="196351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1A39B7-239E-BF54-0ABE-DB80F64094A3}"/>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ED6249BC-F423-A7E4-F826-37A69B07511A}"/>
              </a:ext>
            </a:extLst>
          </p:cNvPr>
          <p:cNvSpPr>
            <a:spLocks noGrp="1"/>
          </p:cNvSpPr>
          <p:nvPr>
            <p:ph idx="1"/>
          </p:nvPr>
        </p:nvSpPr>
        <p:spPr/>
        <p:txBody>
          <a:bodyPr/>
          <a:lstStyle/>
          <a:p>
            <a:endParaRPr kumimoji="1" lang="ja-JP" altLang="en-US" dirty="0"/>
          </a:p>
        </p:txBody>
      </p:sp>
      <p:pic>
        <p:nvPicPr>
          <p:cNvPr id="5" name="図 4">
            <a:extLst>
              <a:ext uri="{FF2B5EF4-FFF2-40B4-BE49-F238E27FC236}">
                <a16:creationId xmlns:a16="http://schemas.microsoft.com/office/drawing/2014/main" id="{BABF7E5D-32A4-F720-1CEE-AA281CA06ACD}"/>
              </a:ext>
            </a:extLst>
          </p:cNvPr>
          <p:cNvPicPr>
            <a:picLocks noChangeAspect="1"/>
          </p:cNvPicPr>
          <p:nvPr/>
        </p:nvPicPr>
        <p:blipFill rotWithShape="1">
          <a:blip r:embed="rId2"/>
          <a:srcRect r="11152" b="50000"/>
          <a:stretch/>
        </p:blipFill>
        <p:spPr>
          <a:xfrm>
            <a:off x="232038" y="2288244"/>
            <a:ext cx="4803610" cy="615072"/>
          </a:xfrm>
          <a:prstGeom prst="rect">
            <a:avLst/>
          </a:prstGeom>
        </p:spPr>
      </p:pic>
      <p:pic>
        <p:nvPicPr>
          <p:cNvPr id="6" name="図 5">
            <a:extLst>
              <a:ext uri="{FF2B5EF4-FFF2-40B4-BE49-F238E27FC236}">
                <a16:creationId xmlns:a16="http://schemas.microsoft.com/office/drawing/2014/main" id="{FF89883A-550B-22D7-D042-802E00D1B503}"/>
              </a:ext>
            </a:extLst>
          </p:cNvPr>
          <p:cNvPicPr>
            <a:picLocks noChangeAspect="1"/>
          </p:cNvPicPr>
          <p:nvPr/>
        </p:nvPicPr>
        <p:blipFill rotWithShape="1">
          <a:blip r:embed="rId2"/>
          <a:srcRect l="31218" t="51064"/>
          <a:stretch/>
        </p:blipFill>
        <p:spPr>
          <a:xfrm>
            <a:off x="5035648" y="2333959"/>
            <a:ext cx="3718726" cy="601980"/>
          </a:xfrm>
          <a:prstGeom prst="rect">
            <a:avLst/>
          </a:prstGeom>
        </p:spPr>
      </p:pic>
      <p:pic>
        <p:nvPicPr>
          <p:cNvPr id="8" name="図 7">
            <a:extLst>
              <a:ext uri="{FF2B5EF4-FFF2-40B4-BE49-F238E27FC236}">
                <a16:creationId xmlns:a16="http://schemas.microsoft.com/office/drawing/2014/main" id="{5C2E24BF-7A2E-214F-9DD9-FBEAE65C6093}"/>
              </a:ext>
            </a:extLst>
          </p:cNvPr>
          <p:cNvPicPr>
            <a:picLocks noChangeAspect="1"/>
          </p:cNvPicPr>
          <p:nvPr/>
        </p:nvPicPr>
        <p:blipFill>
          <a:blip r:embed="rId3"/>
          <a:stretch>
            <a:fillRect/>
          </a:stretch>
        </p:blipFill>
        <p:spPr>
          <a:xfrm>
            <a:off x="376018" y="3020239"/>
            <a:ext cx="3217880" cy="688649"/>
          </a:xfrm>
          <a:prstGeom prst="rect">
            <a:avLst/>
          </a:prstGeom>
        </p:spPr>
      </p:pic>
      <p:pic>
        <p:nvPicPr>
          <p:cNvPr id="10" name="図 9">
            <a:extLst>
              <a:ext uri="{FF2B5EF4-FFF2-40B4-BE49-F238E27FC236}">
                <a16:creationId xmlns:a16="http://schemas.microsoft.com/office/drawing/2014/main" id="{9D2A4BF3-29DF-8EA1-2C6A-D292F0CD0DA1}"/>
              </a:ext>
            </a:extLst>
          </p:cNvPr>
          <p:cNvPicPr>
            <a:picLocks noChangeAspect="1"/>
          </p:cNvPicPr>
          <p:nvPr/>
        </p:nvPicPr>
        <p:blipFill>
          <a:blip r:embed="rId4"/>
          <a:stretch>
            <a:fillRect/>
          </a:stretch>
        </p:blipFill>
        <p:spPr>
          <a:xfrm>
            <a:off x="489620" y="3825811"/>
            <a:ext cx="2772380" cy="1170857"/>
          </a:xfrm>
          <a:prstGeom prst="rect">
            <a:avLst/>
          </a:prstGeom>
        </p:spPr>
      </p:pic>
      <p:sp>
        <p:nvSpPr>
          <p:cNvPr id="11" name="テキスト ボックス 10">
            <a:extLst>
              <a:ext uri="{FF2B5EF4-FFF2-40B4-BE49-F238E27FC236}">
                <a16:creationId xmlns:a16="http://schemas.microsoft.com/office/drawing/2014/main" id="{67573978-EDE8-4B53-5F59-2D25A6ACE39B}"/>
              </a:ext>
            </a:extLst>
          </p:cNvPr>
          <p:cNvSpPr txBox="1"/>
          <p:nvPr/>
        </p:nvSpPr>
        <p:spPr>
          <a:xfrm>
            <a:off x="8557084" y="2484908"/>
            <a:ext cx="439544" cy="323165"/>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500" dirty="0">
                <a:solidFill>
                  <a:prstClr val="black"/>
                </a:solidFill>
                <a:latin typeface="游ゴシック" panose="020F0502020204030204"/>
                <a:ea typeface="游ゴシック" panose="020B0400000000000000" pitchFamily="50" charset="-128"/>
                <a:cs typeface="+mn-cs"/>
              </a:rPr>
              <a:t>(4)</a:t>
            </a:r>
            <a:endParaRPr kumimoji="1" lang="ja-JP" altLang="en-US" sz="1500" dirty="0">
              <a:solidFill>
                <a:prstClr val="black"/>
              </a:solidFill>
              <a:latin typeface="游ゴシック"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7EE6CBE5-4769-4156-CAAE-F5E6F939AEA4}"/>
              </a:ext>
            </a:extLst>
          </p:cNvPr>
          <p:cNvSpPr txBox="1"/>
          <p:nvPr/>
        </p:nvSpPr>
        <p:spPr>
          <a:xfrm>
            <a:off x="3608473" y="3214523"/>
            <a:ext cx="439544" cy="323165"/>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500" dirty="0">
                <a:solidFill>
                  <a:prstClr val="black"/>
                </a:solidFill>
                <a:latin typeface="游ゴシック" panose="020F0502020204030204"/>
                <a:ea typeface="游ゴシック" panose="020B0400000000000000" pitchFamily="50" charset="-128"/>
                <a:cs typeface="+mn-cs"/>
              </a:rPr>
              <a:t>(5)</a:t>
            </a:r>
            <a:endParaRPr kumimoji="1" lang="ja-JP" altLang="en-US" sz="1500" dirty="0">
              <a:solidFill>
                <a:prstClr val="black"/>
              </a:solidFill>
              <a:latin typeface="游ゴシック" panose="020F0502020204030204"/>
              <a:ea typeface="游ゴシック" panose="020B0400000000000000" pitchFamily="50" charset="-128"/>
              <a:cs typeface="+mn-cs"/>
            </a:endParaRPr>
          </a:p>
        </p:txBody>
      </p:sp>
      <p:sp>
        <p:nvSpPr>
          <p:cNvPr id="4" name="TextBox 3">
            <a:extLst>
              <a:ext uri="{FF2B5EF4-FFF2-40B4-BE49-F238E27FC236}">
                <a16:creationId xmlns:a16="http://schemas.microsoft.com/office/drawing/2014/main" id="{947BEF08-F803-F5D9-F868-A4FC67C49FB2}"/>
              </a:ext>
            </a:extLst>
          </p:cNvPr>
          <p:cNvSpPr txBox="1"/>
          <p:nvPr/>
        </p:nvSpPr>
        <p:spPr>
          <a:xfrm>
            <a:off x="60116" y="6488668"/>
            <a:ext cx="1582421" cy="369332"/>
          </a:xfrm>
          <a:prstGeom prst="rect">
            <a:avLst/>
          </a:prstGeom>
          <a:solidFill>
            <a:srgbClr val="92D050"/>
          </a:solidFill>
        </p:spPr>
        <p:txBody>
          <a:bodyPr wrap="none" rtlCol="0">
            <a:spAutoFit/>
          </a:bodyPr>
          <a:lstStyle/>
          <a:p>
            <a:r>
              <a:rPr lang="en-US" dirty="0"/>
              <a:t>Go over if time</a:t>
            </a:r>
          </a:p>
        </p:txBody>
      </p:sp>
      <p:sp>
        <p:nvSpPr>
          <p:cNvPr id="7" name="TextBox 6">
            <a:extLst>
              <a:ext uri="{FF2B5EF4-FFF2-40B4-BE49-F238E27FC236}">
                <a16:creationId xmlns:a16="http://schemas.microsoft.com/office/drawing/2014/main" id="{39A9E320-95C0-998E-5509-BCADB6F798CA}"/>
              </a:ext>
            </a:extLst>
          </p:cNvPr>
          <p:cNvSpPr txBox="1"/>
          <p:nvPr/>
        </p:nvSpPr>
        <p:spPr>
          <a:xfrm>
            <a:off x="2782141" y="6470649"/>
            <a:ext cx="3410485" cy="369332"/>
          </a:xfrm>
          <a:prstGeom prst="rect">
            <a:avLst/>
          </a:prstGeom>
          <a:solidFill>
            <a:srgbClr val="FAA919"/>
          </a:solidFill>
        </p:spPr>
        <p:txBody>
          <a:bodyPr wrap="none" rtlCol="0">
            <a:spAutoFit/>
          </a:bodyPr>
          <a:lstStyle/>
          <a:p>
            <a:r>
              <a:rPr lang="en-US" altLang="ja-JP" b="1" dirty="0"/>
              <a:t>(slides provided by Hiroyuki </a:t>
            </a:r>
            <a:r>
              <a:rPr lang="en-US" altLang="ja-JP" b="1" dirty="0" err="1"/>
              <a:t>Sako</a:t>
            </a:r>
            <a:r>
              <a:rPr lang="en-US" altLang="ja-JP" b="1" dirty="0"/>
              <a:t>)</a:t>
            </a:r>
            <a:endParaRPr lang="en-US" b="1" dirty="0"/>
          </a:p>
        </p:txBody>
      </p:sp>
    </p:spTree>
    <p:extLst>
      <p:ext uri="{BB962C8B-B14F-4D97-AF65-F5344CB8AC3E}">
        <p14:creationId xmlns:p14="http://schemas.microsoft.com/office/powerpoint/2010/main" val="12290904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1CE97C-2501-E1D1-784C-8380FD014EE7}"/>
              </a:ext>
            </a:extLst>
          </p:cNvPr>
          <p:cNvSpPr>
            <a:spLocks noGrp="1"/>
          </p:cNvSpPr>
          <p:nvPr>
            <p:ph type="title"/>
          </p:nvPr>
        </p:nvSpPr>
        <p:spPr/>
        <p:txBody>
          <a:bodyPr/>
          <a:lstStyle/>
          <a:p>
            <a:r>
              <a:rPr kumimoji="1" lang="en-US" altLang="ja-JP" dirty="0">
                <a:latin typeface="Arial" panose="020B0604020202020204" pitchFamily="34" charset="0"/>
                <a:cs typeface="Arial" panose="020B0604020202020204" pitchFamily="34" charset="0"/>
              </a:rPr>
              <a:t>Averaged PWA</a:t>
            </a:r>
            <a:endParaRPr kumimoji="1" lang="ja-JP" altLang="en-US" dirty="0">
              <a:latin typeface="Arial" panose="020B0604020202020204" pitchFamily="34" charset="0"/>
              <a:cs typeface="Arial" panose="020B0604020202020204" pitchFamily="34" charset="0"/>
            </a:endParaRPr>
          </a:p>
        </p:txBody>
      </p:sp>
      <p:sp>
        <p:nvSpPr>
          <p:cNvPr id="3" name="コンテンツ プレースホルダー 2">
            <a:extLst>
              <a:ext uri="{FF2B5EF4-FFF2-40B4-BE49-F238E27FC236}">
                <a16:creationId xmlns:a16="http://schemas.microsoft.com/office/drawing/2014/main" id="{DC13B048-F243-3C27-ED79-A7F4C3A9343F}"/>
              </a:ext>
            </a:extLst>
          </p:cNvPr>
          <p:cNvSpPr>
            <a:spLocks noGrp="1"/>
          </p:cNvSpPr>
          <p:nvPr>
            <p:ph idx="1"/>
          </p:nvPr>
        </p:nvSpPr>
        <p:spPr/>
        <p:txBody>
          <a:bodyPr/>
          <a:lstStyle/>
          <a:p>
            <a:endParaRPr kumimoji="1" lang="ja-JP" altLang="en-US" dirty="0"/>
          </a:p>
        </p:txBody>
      </p:sp>
      <p:pic>
        <p:nvPicPr>
          <p:cNvPr id="5" name="図 4">
            <a:extLst>
              <a:ext uri="{FF2B5EF4-FFF2-40B4-BE49-F238E27FC236}">
                <a16:creationId xmlns:a16="http://schemas.microsoft.com/office/drawing/2014/main" id="{A61F7192-3142-1D21-30E8-E2B863335A30}"/>
              </a:ext>
            </a:extLst>
          </p:cNvPr>
          <p:cNvPicPr>
            <a:picLocks noChangeAspect="1"/>
          </p:cNvPicPr>
          <p:nvPr/>
        </p:nvPicPr>
        <p:blipFill rotWithShape="1">
          <a:blip r:embed="rId2"/>
          <a:srcRect t="1" r="14385" b="-2456"/>
          <a:stretch/>
        </p:blipFill>
        <p:spPr>
          <a:xfrm>
            <a:off x="2254447" y="3043027"/>
            <a:ext cx="2729033" cy="1113683"/>
          </a:xfrm>
          <a:prstGeom prst="rect">
            <a:avLst/>
          </a:prstGeom>
        </p:spPr>
      </p:pic>
      <p:pic>
        <p:nvPicPr>
          <p:cNvPr id="7" name="図 6">
            <a:extLst>
              <a:ext uri="{FF2B5EF4-FFF2-40B4-BE49-F238E27FC236}">
                <a16:creationId xmlns:a16="http://schemas.microsoft.com/office/drawing/2014/main" id="{8D237284-91B5-035E-F9BE-58BB22338547}"/>
              </a:ext>
            </a:extLst>
          </p:cNvPr>
          <p:cNvPicPr>
            <a:picLocks noChangeAspect="1"/>
          </p:cNvPicPr>
          <p:nvPr/>
        </p:nvPicPr>
        <p:blipFill rotWithShape="1">
          <a:blip r:embed="rId3"/>
          <a:srcRect r="340" b="13732"/>
          <a:stretch/>
        </p:blipFill>
        <p:spPr>
          <a:xfrm>
            <a:off x="830581" y="2226469"/>
            <a:ext cx="6432353" cy="543585"/>
          </a:xfrm>
          <a:prstGeom prst="rect">
            <a:avLst/>
          </a:prstGeom>
        </p:spPr>
      </p:pic>
      <p:pic>
        <p:nvPicPr>
          <p:cNvPr id="9" name="図 8">
            <a:extLst>
              <a:ext uri="{FF2B5EF4-FFF2-40B4-BE49-F238E27FC236}">
                <a16:creationId xmlns:a16="http://schemas.microsoft.com/office/drawing/2014/main" id="{F181560D-153B-760B-B723-CA70D3AEA64A}"/>
              </a:ext>
            </a:extLst>
          </p:cNvPr>
          <p:cNvPicPr>
            <a:picLocks noChangeAspect="1"/>
          </p:cNvPicPr>
          <p:nvPr/>
        </p:nvPicPr>
        <p:blipFill>
          <a:blip r:embed="rId4"/>
          <a:stretch>
            <a:fillRect/>
          </a:stretch>
        </p:blipFill>
        <p:spPr>
          <a:xfrm>
            <a:off x="887569" y="4545735"/>
            <a:ext cx="6682792" cy="723495"/>
          </a:xfrm>
          <a:prstGeom prst="rect">
            <a:avLst/>
          </a:prstGeom>
        </p:spPr>
      </p:pic>
      <p:sp>
        <p:nvSpPr>
          <p:cNvPr id="12" name="テキスト ボックス 11">
            <a:extLst>
              <a:ext uri="{FF2B5EF4-FFF2-40B4-BE49-F238E27FC236}">
                <a16:creationId xmlns:a16="http://schemas.microsoft.com/office/drawing/2014/main" id="{F4255A9D-FEBE-9074-B23E-5B7D9B7CCA68}"/>
              </a:ext>
            </a:extLst>
          </p:cNvPr>
          <p:cNvSpPr txBox="1"/>
          <p:nvPr/>
        </p:nvSpPr>
        <p:spPr>
          <a:xfrm>
            <a:off x="7464864" y="2390948"/>
            <a:ext cx="546945" cy="323165"/>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500" dirty="0">
                <a:solidFill>
                  <a:prstClr val="black"/>
                </a:solidFill>
                <a:latin typeface="游ゴシック" panose="020F0502020204030204"/>
                <a:ea typeface="游ゴシック" panose="020B0400000000000000" pitchFamily="50" charset="-128"/>
                <a:cs typeface="+mn-cs"/>
              </a:rPr>
              <a:t>(10)</a:t>
            </a:r>
            <a:endParaRPr kumimoji="1" lang="ja-JP" altLang="en-US" sz="1500" dirty="0">
              <a:solidFill>
                <a:prstClr val="black"/>
              </a:solidFill>
              <a:latin typeface="游ゴシック"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6F815F25-AB4B-A14C-E4C6-D93758C3C0F3}"/>
              </a:ext>
            </a:extLst>
          </p:cNvPr>
          <p:cNvSpPr txBox="1"/>
          <p:nvPr/>
        </p:nvSpPr>
        <p:spPr>
          <a:xfrm>
            <a:off x="5191212" y="3207771"/>
            <a:ext cx="439544" cy="323165"/>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500" dirty="0">
                <a:solidFill>
                  <a:prstClr val="black"/>
                </a:solidFill>
                <a:latin typeface="游ゴシック" panose="020F0502020204030204"/>
                <a:ea typeface="游ゴシック" panose="020B0400000000000000" pitchFamily="50" charset="-128"/>
                <a:cs typeface="+mn-cs"/>
              </a:rPr>
              <a:t>(8)</a:t>
            </a:r>
            <a:endParaRPr kumimoji="1" lang="ja-JP" altLang="en-US" sz="1500" dirty="0">
              <a:solidFill>
                <a:prstClr val="black"/>
              </a:solidFill>
              <a:latin typeface="游ゴシック" panose="020F0502020204030204"/>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965AB906-B703-3E2E-D4F4-7050E34C4BB4}"/>
              </a:ext>
            </a:extLst>
          </p:cNvPr>
          <p:cNvSpPr txBox="1"/>
          <p:nvPr/>
        </p:nvSpPr>
        <p:spPr>
          <a:xfrm>
            <a:off x="5191212" y="3711803"/>
            <a:ext cx="439544" cy="323165"/>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500" dirty="0">
                <a:solidFill>
                  <a:prstClr val="black"/>
                </a:solidFill>
                <a:latin typeface="游ゴシック" panose="020F0502020204030204"/>
                <a:ea typeface="游ゴシック" panose="020B0400000000000000" pitchFamily="50" charset="-128"/>
                <a:cs typeface="+mn-cs"/>
              </a:rPr>
              <a:t>(9)</a:t>
            </a:r>
            <a:endParaRPr kumimoji="1" lang="ja-JP" altLang="en-US" sz="1500" dirty="0">
              <a:solidFill>
                <a:prstClr val="black"/>
              </a:solidFill>
              <a:latin typeface="游ゴシック" panose="020F0502020204030204"/>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68DC3A03-35AF-7BEE-8B5A-8318B8FD576A}"/>
              </a:ext>
            </a:extLst>
          </p:cNvPr>
          <p:cNvSpPr/>
          <p:nvPr/>
        </p:nvSpPr>
        <p:spPr>
          <a:xfrm>
            <a:off x="6065520" y="2289810"/>
            <a:ext cx="213360" cy="36930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E9458FC3-01AD-6721-7789-A0E067061C2B}"/>
              </a:ext>
            </a:extLst>
          </p:cNvPr>
          <p:cNvSpPr txBox="1"/>
          <p:nvPr/>
        </p:nvSpPr>
        <p:spPr>
          <a:xfrm>
            <a:off x="4737633" y="2687999"/>
            <a:ext cx="4389663" cy="369332"/>
          </a:xfrm>
          <a:prstGeom prst="rect">
            <a:avLst/>
          </a:prstGeom>
          <a:noFill/>
        </p:spPr>
        <p:txBody>
          <a:bodyPr wrap="none" rtlCol="0">
            <a:spAutoFit/>
          </a:bodyPr>
          <a:lstStyle/>
          <a:p>
            <a:r>
              <a:rPr kumimoji="1" lang="en-US" altLang="ja-JP" b="1" dirty="0">
                <a:solidFill>
                  <a:srgbClr val="FF0000"/>
                </a:solidFill>
              </a:rPr>
              <a:t>Averaged over intermediate </a:t>
            </a:r>
            <a:r>
              <a:rPr kumimoji="1" lang="en-US" altLang="ja-JP" b="1" dirty="0">
                <a:solidFill>
                  <a:srgbClr val="FF0000"/>
                </a:solidFill>
                <a:latin typeface="Symbol" panose="05050102010706020507" pitchFamily="18" charset="2"/>
                <a:cs typeface="Arial" panose="020B0604020202020204" pitchFamily="34" charset="0"/>
              </a:rPr>
              <a:t>D</a:t>
            </a:r>
            <a:r>
              <a:rPr kumimoji="1" lang="en-US" altLang="ja-JP" b="1" dirty="0">
                <a:solidFill>
                  <a:srgbClr val="FF0000"/>
                </a:solidFill>
              </a:rPr>
              <a:t> momentum k</a:t>
            </a:r>
            <a:endParaRPr kumimoji="1" lang="ja-JP" altLang="en-US" b="1" dirty="0">
              <a:solidFill>
                <a:srgbClr val="FF0000"/>
              </a:solidFill>
            </a:endParaRPr>
          </a:p>
        </p:txBody>
      </p:sp>
      <p:sp>
        <p:nvSpPr>
          <p:cNvPr id="8" name="TextBox 7">
            <a:extLst>
              <a:ext uri="{FF2B5EF4-FFF2-40B4-BE49-F238E27FC236}">
                <a16:creationId xmlns:a16="http://schemas.microsoft.com/office/drawing/2014/main" id="{5C9FA8AA-07D9-48F1-2316-35693757C681}"/>
              </a:ext>
            </a:extLst>
          </p:cNvPr>
          <p:cNvSpPr txBox="1"/>
          <p:nvPr/>
        </p:nvSpPr>
        <p:spPr>
          <a:xfrm>
            <a:off x="2782141" y="6470649"/>
            <a:ext cx="3410485" cy="369332"/>
          </a:xfrm>
          <a:prstGeom prst="rect">
            <a:avLst/>
          </a:prstGeom>
          <a:solidFill>
            <a:srgbClr val="FAA919"/>
          </a:solidFill>
        </p:spPr>
        <p:txBody>
          <a:bodyPr wrap="none" rtlCol="0">
            <a:spAutoFit/>
          </a:bodyPr>
          <a:lstStyle/>
          <a:p>
            <a:r>
              <a:rPr lang="en-US" altLang="ja-JP" b="1" dirty="0"/>
              <a:t>(slides provided by Hiroyuki </a:t>
            </a:r>
            <a:r>
              <a:rPr lang="en-US" altLang="ja-JP" b="1" dirty="0" err="1"/>
              <a:t>Sako</a:t>
            </a:r>
            <a:r>
              <a:rPr lang="en-US" altLang="ja-JP" b="1" dirty="0"/>
              <a:t>)</a:t>
            </a:r>
            <a:endParaRPr lang="en-US" b="1" dirty="0"/>
          </a:p>
        </p:txBody>
      </p:sp>
      <p:sp>
        <p:nvSpPr>
          <p:cNvPr id="10" name="TextBox 9">
            <a:extLst>
              <a:ext uri="{FF2B5EF4-FFF2-40B4-BE49-F238E27FC236}">
                <a16:creationId xmlns:a16="http://schemas.microsoft.com/office/drawing/2014/main" id="{F10C8703-3A01-036A-4887-9ACF304E704D}"/>
              </a:ext>
            </a:extLst>
          </p:cNvPr>
          <p:cNvSpPr txBox="1"/>
          <p:nvPr/>
        </p:nvSpPr>
        <p:spPr>
          <a:xfrm>
            <a:off x="60116" y="6488668"/>
            <a:ext cx="1582421" cy="369332"/>
          </a:xfrm>
          <a:prstGeom prst="rect">
            <a:avLst/>
          </a:prstGeom>
          <a:solidFill>
            <a:srgbClr val="92D050"/>
          </a:solidFill>
        </p:spPr>
        <p:txBody>
          <a:bodyPr wrap="none" rtlCol="0">
            <a:spAutoFit/>
          </a:bodyPr>
          <a:lstStyle/>
          <a:p>
            <a:r>
              <a:rPr lang="en-US" dirty="0"/>
              <a:t>Go over if time</a:t>
            </a:r>
          </a:p>
        </p:txBody>
      </p:sp>
    </p:spTree>
    <p:extLst>
      <p:ext uri="{BB962C8B-B14F-4D97-AF65-F5344CB8AC3E}">
        <p14:creationId xmlns:p14="http://schemas.microsoft.com/office/powerpoint/2010/main" val="17099859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F201B8-41C6-7A5A-E6C1-4793AE405CC9}"/>
              </a:ext>
            </a:extLst>
          </p:cNvPr>
          <p:cNvSpPr>
            <a:spLocks noGrp="1"/>
          </p:cNvSpPr>
          <p:nvPr>
            <p:ph type="title"/>
          </p:nvPr>
        </p:nvSpPr>
        <p:spPr>
          <a:xfrm>
            <a:off x="360636" y="857251"/>
            <a:ext cx="7886700" cy="994172"/>
          </a:xfrm>
        </p:spPr>
        <p:txBody>
          <a:bodyPr/>
          <a:lstStyle/>
          <a:p>
            <a:r>
              <a:rPr lang="en-US" altLang="ja-JP" dirty="0">
                <a:latin typeface="Arial" panose="020B0604020202020204" pitchFamily="34" charset="0"/>
                <a:cs typeface="Arial" panose="020B0604020202020204" pitchFamily="34" charset="0"/>
              </a:rPr>
              <a:t>PWA code Status</a:t>
            </a:r>
            <a:endParaRPr kumimoji="1" lang="ja-JP" altLang="en-US" dirty="0">
              <a:latin typeface="Arial" panose="020B0604020202020204" pitchFamily="34" charset="0"/>
              <a:cs typeface="Arial" panose="020B0604020202020204" pitchFamily="34" charset="0"/>
            </a:endParaRPr>
          </a:p>
        </p:txBody>
      </p:sp>
      <p:sp>
        <p:nvSpPr>
          <p:cNvPr id="3" name="コンテンツ プレースホルダー 2">
            <a:extLst>
              <a:ext uri="{FF2B5EF4-FFF2-40B4-BE49-F238E27FC236}">
                <a16:creationId xmlns:a16="http://schemas.microsoft.com/office/drawing/2014/main" id="{01C1C435-CC13-30F5-FC49-5FA57DDB890C}"/>
              </a:ext>
            </a:extLst>
          </p:cNvPr>
          <p:cNvSpPr>
            <a:spLocks noGrp="1"/>
          </p:cNvSpPr>
          <p:nvPr>
            <p:ph idx="1"/>
          </p:nvPr>
        </p:nvSpPr>
        <p:spPr>
          <a:xfrm>
            <a:off x="488107" y="1759805"/>
            <a:ext cx="8295257" cy="4062901"/>
          </a:xfrm>
        </p:spPr>
        <p:txBody>
          <a:bodyPr>
            <a:normAutofit fontScale="47500" lnSpcReduction="20000"/>
          </a:bodyPr>
          <a:lstStyle/>
          <a:p>
            <a:pPr marL="0" indent="0">
              <a:buNone/>
            </a:pPr>
            <a:r>
              <a:rPr lang="en-US" altLang="ja-JP" dirty="0">
                <a:latin typeface="Arial" panose="020B0604020202020204" pitchFamily="34" charset="0"/>
                <a:cs typeface="Arial" panose="020B0604020202020204" pitchFamily="34" charset="0"/>
              </a:rPr>
              <a:t>Goal: Develop an analysis code to fit to measured cross sections and extract resonance information</a:t>
            </a:r>
            <a:r>
              <a:rPr lang="ja-JP" altLang="en-US" dirty="0">
                <a:latin typeface="Arial" panose="020B0604020202020204" pitchFamily="34" charset="0"/>
                <a:cs typeface="Arial" panose="020B0604020202020204" pitchFamily="34" charset="0"/>
              </a:rPr>
              <a:t> </a:t>
            </a:r>
            <a:r>
              <a:rPr lang="en-US" altLang="ja-JP" dirty="0">
                <a:latin typeface="Arial" panose="020B0604020202020204" pitchFamily="34" charset="0"/>
                <a:cs typeface="Arial" panose="020B0604020202020204" pitchFamily="34" charset="0"/>
              </a:rPr>
              <a:t>in </a:t>
            </a:r>
            <a:r>
              <a:rPr lang="en-US" altLang="ja-JP" dirty="0" err="1">
                <a:latin typeface="Symbol" panose="05050102010706020507" pitchFamily="18" charset="2"/>
                <a:cs typeface="Arial" panose="020B0604020202020204" pitchFamily="34" charset="0"/>
              </a:rPr>
              <a:t>p</a:t>
            </a:r>
            <a:r>
              <a:rPr lang="en-US" altLang="ja-JP" dirty="0" err="1">
                <a:latin typeface="Arial" panose="020B0604020202020204" pitchFamily="34" charset="0"/>
                <a:cs typeface="Arial" panose="020B0604020202020204" pitchFamily="34" charset="0"/>
              </a:rPr>
              <a:t>N</a:t>
            </a:r>
            <a:r>
              <a:rPr lang="ja-JP" altLang="en-US" dirty="0">
                <a:latin typeface="Arial" panose="020B0604020202020204" pitchFamily="34" charset="0"/>
                <a:cs typeface="Arial" panose="020B0604020202020204" pitchFamily="34" charset="0"/>
              </a:rPr>
              <a:t>→</a:t>
            </a:r>
            <a:r>
              <a:rPr lang="en-US" altLang="ja-JP" dirty="0" err="1">
                <a:latin typeface="Symbol" panose="05050102010706020507" pitchFamily="18" charset="2"/>
                <a:cs typeface="Arial" panose="020B0604020202020204" pitchFamily="34" charset="0"/>
              </a:rPr>
              <a:t>pp</a:t>
            </a:r>
            <a:r>
              <a:rPr lang="en-US" altLang="ja-JP" dirty="0" err="1">
                <a:latin typeface="Arial" panose="020B0604020202020204" pitchFamily="34" charset="0"/>
                <a:cs typeface="Arial" panose="020B0604020202020204" pitchFamily="34" charset="0"/>
              </a:rPr>
              <a:t>N</a:t>
            </a:r>
            <a:r>
              <a:rPr lang="en-US" altLang="ja-JP" dirty="0">
                <a:latin typeface="Arial" panose="020B0604020202020204" pitchFamily="34" charset="0"/>
                <a:cs typeface="Arial" panose="020B0604020202020204" pitchFamily="34" charset="0"/>
              </a:rPr>
              <a:t> reactions</a:t>
            </a:r>
          </a:p>
          <a:p>
            <a:pPr marL="0" indent="0">
              <a:buNone/>
            </a:pPr>
            <a:r>
              <a:rPr lang="en-US" altLang="ja-JP" dirty="0">
                <a:latin typeface="Arial" panose="020B0604020202020204" pitchFamily="34" charset="0"/>
                <a:cs typeface="Arial" panose="020B0604020202020204" pitchFamily="34" charset="0"/>
              </a:rPr>
              <a:t>First step: Fit to </a:t>
            </a:r>
            <a:r>
              <a:rPr lang="en-US" altLang="ja-JP" dirty="0" err="1">
                <a:latin typeface="Symbol" panose="05050102010706020507" pitchFamily="18" charset="2"/>
                <a:cs typeface="Arial" panose="020B0604020202020204" pitchFamily="34" charset="0"/>
              </a:rPr>
              <a:t>p</a:t>
            </a:r>
            <a:r>
              <a:rPr lang="en-US" altLang="ja-JP" dirty="0" err="1">
                <a:latin typeface="Arial" panose="020B0604020202020204" pitchFamily="34" charset="0"/>
                <a:cs typeface="Arial" panose="020B0604020202020204" pitchFamily="34" charset="0"/>
              </a:rPr>
              <a:t>N</a:t>
            </a:r>
            <a:r>
              <a:rPr lang="ja-JP" altLang="en-US"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MB 2-body reactions with </a:t>
            </a:r>
            <a:r>
              <a:rPr lang="en-US" altLang="ja-JP" b="1" dirty="0">
                <a:solidFill>
                  <a:srgbClr val="0E0EFF"/>
                </a:solidFill>
                <a:latin typeface="Arial" panose="020B0604020202020204" pitchFamily="34" charset="0"/>
                <a:cs typeface="Arial" panose="020B0604020202020204" pitchFamily="34" charset="0"/>
              </a:rPr>
              <a:t>a simple isobar model</a:t>
            </a:r>
          </a:p>
          <a:p>
            <a:pPr marL="0" indent="0">
              <a:buNone/>
            </a:pPr>
            <a:r>
              <a:rPr lang="en-US" altLang="ja-JP" dirty="0">
                <a:solidFill>
                  <a:srgbClr val="FF0000"/>
                </a:solidFill>
                <a:latin typeface="Arial" panose="020B0604020202020204" pitchFamily="34" charset="0"/>
                <a:cs typeface="Arial" panose="020B0604020202020204" pitchFamily="34" charset="0"/>
              </a:rPr>
              <a:t>The code was created in C++ and ROOT by </a:t>
            </a:r>
            <a:r>
              <a:rPr lang="en-US" altLang="ja-JP" dirty="0" err="1">
                <a:solidFill>
                  <a:srgbClr val="FF0000"/>
                </a:solidFill>
                <a:latin typeface="Arial" panose="020B0604020202020204" pitchFamily="34" charset="0"/>
                <a:cs typeface="Arial" panose="020B0604020202020204" pitchFamily="34" charset="0"/>
              </a:rPr>
              <a:t>Shinhyung</a:t>
            </a:r>
            <a:r>
              <a:rPr lang="en-US" altLang="ja-JP" dirty="0">
                <a:solidFill>
                  <a:srgbClr val="FF0000"/>
                </a:solidFill>
                <a:latin typeface="Arial" panose="020B0604020202020204" pitchFamily="34" charset="0"/>
                <a:cs typeface="Arial" panose="020B0604020202020204" pitchFamily="34" charset="0"/>
              </a:rPr>
              <a:t> Kim based on T.S.H. Lee’s Fortran code.</a:t>
            </a:r>
          </a:p>
          <a:p>
            <a:r>
              <a:rPr lang="en-US" altLang="ja-JP" dirty="0">
                <a:latin typeface="Arial" panose="020B0604020202020204" pitchFamily="34" charset="0"/>
                <a:cs typeface="Arial" panose="020B0604020202020204" pitchFamily="34" charset="0"/>
              </a:rPr>
              <a:t>1 resonance (</a:t>
            </a:r>
            <a:r>
              <a:rPr lang="en-US" altLang="ja-JP" dirty="0">
                <a:latin typeface="Symbol" panose="05050102010706020507" pitchFamily="18" charset="2"/>
                <a:cs typeface="Arial" panose="020B0604020202020204" pitchFamily="34" charset="0"/>
              </a:rPr>
              <a:t>D</a:t>
            </a:r>
            <a:r>
              <a:rPr lang="en-US" altLang="ja-JP" dirty="0">
                <a:latin typeface="Arial" panose="020B0604020202020204" pitchFamily="34" charset="0"/>
                <a:cs typeface="Arial" panose="020B0604020202020204" pitchFamily="34" charset="0"/>
              </a:rPr>
              <a:t>) and 1 channel (</a:t>
            </a:r>
            <a:r>
              <a:rPr lang="en-US" altLang="ja-JP" dirty="0" err="1">
                <a:latin typeface="Symbol" panose="05050102010706020507" pitchFamily="18" charset="2"/>
                <a:cs typeface="Arial" panose="020B0604020202020204" pitchFamily="34" charset="0"/>
              </a:rPr>
              <a:t>p</a:t>
            </a:r>
            <a:r>
              <a:rPr lang="en-US" altLang="ja-JP" dirty="0" err="1">
                <a:latin typeface="Arial" panose="020B0604020202020204" pitchFamily="34" charset="0"/>
                <a:cs typeface="Arial" panose="020B0604020202020204" pitchFamily="34" charset="0"/>
              </a:rPr>
              <a:t>N</a:t>
            </a:r>
            <a:r>
              <a:rPr lang="en-US" altLang="ja-JP" dirty="0">
                <a:latin typeface="Arial" panose="020B0604020202020204" pitchFamily="34" charset="0"/>
                <a:cs typeface="Arial" panose="020B0604020202020204" pitchFamily="34" charset="0"/>
              </a:rPr>
              <a:t>): </a:t>
            </a:r>
            <a:r>
              <a:rPr lang="en-US" altLang="ja-JP" dirty="0">
                <a:solidFill>
                  <a:srgbClr val="FF0000"/>
                </a:solidFill>
                <a:latin typeface="Arial" panose="020B0604020202020204" pitchFamily="34" charset="0"/>
                <a:cs typeface="Arial" panose="020B0604020202020204" pitchFamily="34" charset="0"/>
              </a:rPr>
              <a:t>done by </a:t>
            </a:r>
            <a:r>
              <a:rPr lang="en-US" altLang="ja-JP" dirty="0" err="1">
                <a:solidFill>
                  <a:srgbClr val="FF0000"/>
                </a:solidFill>
                <a:latin typeface="Arial" panose="020B0604020202020204" pitchFamily="34" charset="0"/>
                <a:cs typeface="Arial" panose="020B0604020202020204" pitchFamily="34" charset="0"/>
              </a:rPr>
              <a:t>Shinhyung</a:t>
            </a:r>
            <a:endParaRPr lang="en-US" altLang="ja-JP" dirty="0">
              <a:solidFill>
                <a:srgbClr val="FF0000"/>
              </a:solidFill>
              <a:latin typeface="Arial" panose="020B0604020202020204" pitchFamily="34" charset="0"/>
              <a:cs typeface="Arial" panose="020B0604020202020204" pitchFamily="34" charset="0"/>
            </a:endParaRPr>
          </a:p>
          <a:p>
            <a:r>
              <a:rPr kumimoji="1" lang="en-US" altLang="ja-JP" dirty="0">
                <a:latin typeface="Arial" panose="020B0604020202020204" pitchFamily="34" charset="0"/>
                <a:cs typeface="Arial" panose="020B0604020202020204" pitchFamily="34" charset="0"/>
              </a:rPr>
              <a:t>2 resonances </a:t>
            </a:r>
            <a:r>
              <a:rPr lang="en-US" altLang="ja-JP" dirty="0">
                <a:latin typeface="Arial" panose="020B0604020202020204" pitchFamily="34" charset="0"/>
                <a:cs typeface="Arial" panose="020B0604020202020204" pitchFamily="34" charset="0"/>
              </a:rPr>
              <a:t>and 1 channel (</a:t>
            </a:r>
            <a:r>
              <a:rPr lang="en-US" altLang="ja-JP" dirty="0" err="1">
                <a:latin typeface="Symbol" panose="05050102010706020507" pitchFamily="18" charset="2"/>
                <a:cs typeface="Arial" panose="020B0604020202020204" pitchFamily="34" charset="0"/>
              </a:rPr>
              <a:t>p</a:t>
            </a:r>
            <a:r>
              <a:rPr lang="en-US" altLang="ja-JP" dirty="0" err="1">
                <a:latin typeface="Arial" panose="020B0604020202020204" pitchFamily="34" charset="0"/>
                <a:cs typeface="Arial" panose="020B0604020202020204" pitchFamily="34" charset="0"/>
              </a:rPr>
              <a:t>N</a:t>
            </a:r>
            <a:r>
              <a:rPr lang="en-US" altLang="ja-JP" dirty="0">
                <a:latin typeface="Arial" panose="020B0604020202020204" pitchFamily="34" charset="0"/>
                <a:cs typeface="Arial" panose="020B0604020202020204" pitchFamily="34" charset="0"/>
              </a:rPr>
              <a:t>): done</a:t>
            </a:r>
            <a:endParaRPr kumimoji="1" lang="en-US" altLang="ja-JP" dirty="0">
              <a:latin typeface="Arial" panose="020B0604020202020204" pitchFamily="34" charset="0"/>
              <a:cs typeface="Arial" panose="020B0604020202020204" pitchFamily="34" charset="0"/>
            </a:endParaRPr>
          </a:p>
          <a:p>
            <a:r>
              <a:rPr lang="en-US" altLang="ja-JP" dirty="0">
                <a:latin typeface="Arial" panose="020B0604020202020204" pitchFamily="34" charset="0"/>
                <a:cs typeface="Arial" panose="020B0604020202020204" pitchFamily="34" charset="0"/>
              </a:rPr>
              <a:t>2 resonances and 2 channels (</a:t>
            </a:r>
            <a:r>
              <a:rPr lang="en-US" altLang="ja-JP" dirty="0" err="1">
                <a:latin typeface="Symbol" panose="05050102010706020507" pitchFamily="18" charset="2"/>
                <a:cs typeface="Arial" panose="020B0604020202020204" pitchFamily="34" charset="0"/>
              </a:rPr>
              <a:t>p</a:t>
            </a:r>
            <a:r>
              <a:rPr lang="en-US" altLang="ja-JP" dirty="0" err="1">
                <a:latin typeface="Arial" panose="020B0604020202020204" pitchFamily="34" charset="0"/>
                <a:cs typeface="Arial" panose="020B0604020202020204" pitchFamily="34" charset="0"/>
              </a:rPr>
              <a:t>N</a:t>
            </a:r>
            <a:r>
              <a:rPr lang="en-US" altLang="ja-JP" dirty="0">
                <a:latin typeface="Arial" panose="020B0604020202020204" pitchFamily="34" charset="0"/>
                <a:cs typeface="Arial" panose="020B0604020202020204" pitchFamily="34" charset="0"/>
              </a:rPr>
              <a:t> and </a:t>
            </a:r>
            <a:r>
              <a:rPr lang="en-US" altLang="ja-JP" dirty="0" err="1">
                <a:latin typeface="Symbol" panose="05050102010706020507" pitchFamily="18" charset="2"/>
                <a:cs typeface="Arial" panose="020B0604020202020204" pitchFamily="34" charset="0"/>
              </a:rPr>
              <a:t>pD</a:t>
            </a:r>
            <a:r>
              <a:rPr lang="en-US" altLang="ja-JP" dirty="0">
                <a:latin typeface="Arial" panose="020B0604020202020204" pitchFamily="34" charset="0"/>
                <a:cs typeface="Arial" panose="020B0604020202020204" pitchFamily="34" charset="0"/>
              </a:rPr>
              <a:t>):done</a:t>
            </a:r>
          </a:p>
          <a:p>
            <a:r>
              <a:rPr lang="en-US" altLang="ja-JP" dirty="0">
                <a:solidFill>
                  <a:srgbClr val="FF0000"/>
                </a:solidFill>
                <a:latin typeface="Arial" panose="020B0604020202020204" pitchFamily="34" charset="0"/>
                <a:cs typeface="Arial" panose="020B0604020202020204" pitchFamily="34" charset="0"/>
              </a:rPr>
              <a:t>M resonances and N channels</a:t>
            </a:r>
            <a:r>
              <a:rPr lang="en-US" altLang="ja-JP" dirty="0">
                <a:solidFill>
                  <a:srgbClr val="FF0000"/>
                </a:solidFill>
                <a:latin typeface="Arial" panose="020B0604020202020204" pitchFamily="34" charset="0"/>
                <a:cs typeface="Arial" panose="020B0604020202020204" pitchFamily="34" charset="0"/>
                <a:sym typeface="Wingdings" panose="05000000000000000000" pitchFamily="2" charset="2"/>
              </a:rPr>
              <a:t> Implemented (2/12)</a:t>
            </a:r>
            <a:endParaRPr lang="en-US" altLang="ja-JP" dirty="0">
              <a:solidFill>
                <a:srgbClr val="FF0000"/>
              </a:solidFill>
              <a:latin typeface="Arial" panose="020B0604020202020204" pitchFamily="34" charset="0"/>
              <a:cs typeface="Arial" panose="020B0604020202020204" pitchFamily="34" charset="0"/>
            </a:endParaRPr>
          </a:p>
          <a:p>
            <a:pPr marL="0" indent="0">
              <a:buNone/>
            </a:pPr>
            <a:r>
              <a:rPr lang="en-US" altLang="ja-JP" dirty="0">
                <a:solidFill>
                  <a:srgbClr val="FF0000"/>
                </a:solidFill>
                <a:latin typeface="Arial" panose="020B0604020202020204" pitchFamily="34" charset="0"/>
                <a:cs typeface="Arial" panose="020B0604020202020204" pitchFamily="34" charset="0"/>
              </a:rPr>
              <a:t>    with C++ complex matrix library Eigen</a:t>
            </a:r>
          </a:p>
          <a:p>
            <a:pPr marL="0" indent="0">
              <a:buNone/>
            </a:pPr>
            <a:r>
              <a:rPr lang="en-US" altLang="ja-JP" dirty="0">
                <a:latin typeface="Arial" panose="020B0604020202020204" pitchFamily="34" charset="0"/>
                <a:cs typeface="Arial" panose="020B0604020202020204" pitchFamily="34" charset="0"/>
              </a:rPr>
              <a:t>   to be checked with M</a:t>
            </a:r>
            <a:r>
              <a:rPr lang="ja-JP" altLang="en-US"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3, N</a:t>
            </a:r>
            <a:r>
              <a:rPr lang="ja-JP" altLang="en-US"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3</a:t>
            </a:r>
          </a:p>
          <a:p>
            <a:pPr marL="0" indent="0">
              <a:buNone/>
            </a:pPr>
            <a:endParaRPr lang="en-US" altLang="ja-JP" dirty="0"/>
          </a:p>
          <a:p>
            <a:pPr marL="0" indent="0">
              <a:buNone/>
            </a:pPr>
            <a:r>
              <a:rPr lang="en-US" altLang="ja-JP" b="1" dirty="0"/>
              <a:t>Next step</a:t>
            </a:r>
            <a:endParaRPr lang="en-US" altLang="ja-JP" b="1" dirty="0">
              <a:solidFill>
                <a:srgbClr val="FF0000"/>
              </a:solidFill>
              <a:sym typeface="Wingdings" panose="05000000000000000000" pitchFamily="2" charset="2"/>
            </a:endParaRPr>
          </a:p>
          <a:p>
            <a:r>
              <a:rPr lang="en-US" altLang="ja-JP" dirty="0">
                <a:solidFill>
                  <a:srgbClr val="0E0EFF"/>
                </a:solidFill>
                <a:latin typeface="Arial" panose="020B0604020202020204" pitchFamily="34" charset="0"/>
                <a:cs typeface="Arial" panose="020B0604020202020204" pitchFamily="34" charset="0"/>
                <a:sym typeface="Wingdings" panose="05000000000000000000" pitchFamily="2" charset="2"/>
              </a:rPr>
              <a:t>Optimization of fitting algorithms</a:t>
            </a:r>
          </a:p>
          <a:p>
            <a:pPr marL="0" indent="0">
              <a:buNone/>
            </a:pPr>
            <a:r>
              <a:rPr lang="en-US" altLang="ja-JP" dirty="0">
                <a:solidFill>
                  <a:srgbClr val="0E0EFF"/>
                </a:solidFill>
                <a:latin typeface="Arial" panose="020B0604020202020204" pitchFamily="34" charset="0"/>
                <a:cs typeface="Arial" panose="020B0604020202020204" pitchFamily="34" charset="0"/>
                <a:sym typeface="Wingdings" panose="05000000000000000000" pitchFamily="2" charset="2"/>
              </a:rPr>
              <a:t>     Fit is very difficult with even for 2 resonances and 1 channel</a:t>
            </a:r>
          </a:p>
          <a:p>
            <a:r>
              <a:rPr lang="en-US" altLang="ja-JP" dirty="0">
                <a:solidFill>
                  <a:srgbClr val="0E0EFF"/>
                </a:solidFill>
                <a:latin typeface="Arial" panose="020B0604020202020204" pitchFamily="34" charset="0"/>
                <a:cs typeface="Arial" panose="020B0604020202020204" pitchFamily="34" charset="0"/>
                <a:sym typeface="Wingdings" panose="05000000000000000000" pitchFamily="2" charset="2"/>
              </a:rPr>
              <a:t>Implement Generator for GEANT4</a:t>
            </a:r>
          </a:p>
          <a:p>
            <a:pPr lvl="1"/>
            <a:r>
              <a:rPr lang="en-US" altLang="ja-JP" dirty="0">
                <a:solidFill>
                  <a:srgbClr val="0E0EFF"/>
                </a:solidFill>
                <a:latin typeface="Arial" panose="020B0604020202020204" pitchFamily="34" charset="0"/>
                <a:cs typeface="Arial" panose="020B0604020202020204" pitchFamily="34" charset="0"/>
                <a:sym typeface="Wingdings" panose="05000000000000000000" pitchFamily="2" charset="2"/>
              </a:rPr>
              <a:t>2-body decays</a:t>
            </a:r>
          </a:p>
          <a:p>
            <a:pPr lvl="1"/>
            <a:r>
              <a:rPr lang="en-US" altLang="ja-JP" dirty="0">
                <a:solidFill>
                  <a:srgbClr val="0E0EFF"/>
                </a:solidFill>
                <a:latin typeface="Arial" panose="020B0604020202020204" pitchFamily="34" charset="0"/>
                <a:cs typeface="Arial" panose="020B0604020202020204" pitchFamily="34" charset="0"/>
                <a:sym typeface="Wingdings" panose="05000000000000000000" pitchFamily="2" charset="2"/>
              </a:rPr>
              <a:t>3-body decays</a:t>
            </a:r>
          </a:p>
          <a:p>
            <a:pPr lvl="1"/>
            <a:endParaRPr lang="en-US" altLang="ja-JP" dirty="0">
              <a:solidFill>
                <a:srgbClr val="FF0000"/>
              </a:solidFill>
              <a:sym typeface="Wingdings" panose="05000000000000000000" pitchFamily="2" charset="2"/>
            </a:endParaRPr>
          </a:p>
        </p:txBody>
      </p:sp>
      <p:sp>
        <p:nvSpPr>
          <p:cNvPr id="4" name="TextBox 3">
            <a:extLst>
              <a:ext uri="{FF2B5EF4-FFF2-40B4-BE49-F238E27FC236}">
                <a16:creationId xmlns:a16="http://schemas.microsoft.com/office/drawing/2014/main" id="{697F1EAB-B8AA-2580-0A88-BA4E6D8BC148}"/>
              </a:ext>
            </a:extLst>
          </p:cNvPr>
          <p:cNvSpPr txBox="1"/>
          <p:nvPr/>
        </p:nvSpPr>
        <p:spPr>
          <a:xfrm>
            <a:off x="2782141" y="6470649"/>
            <a:ext cx="3410485" cy="369332"/>
          </a:xfrm>
          <a:prstGeom prst="rect">
            <a:avLst/>
          </a:prstGeom>
          <a:solidFill>
            <a:srgbClr val="FAA919"/>
          </a:solidFill>
        </p:spPr>
        <p:txBody>
          <a:bodyPr wrap="none" rtlCol="0">
            <a:spAutoFit/>
          </a:bodyPr>
          <a:lstStyle/>
          <a:p>
            <a:r>
              <a:rPr lang="en-US" altLang="ja-JP" b="1" dirty="0"/>
              <a:t>(slides provided by Hiroyuki </a:t>
            </a:r>
            <a:r>
              <a:rPr lang="en-US" altLang="ja-JP" b="1" dirty="0" err="1"/>
              <a:t>Sako</a:t>
            </a:r>
            <a:r>
              <a:rPr lang="en-US" altLang="ja-JP" b="1" dirty="0"/>
              <a:t>)</a:t>
            </a:r>
            <a:endParaRPr lang="en-US" b="1" dirty="0"/>
          </a:p>
        </p:txBody>
      </p:sp>
      <p:sp>
        <p:nvSpPr>
          <p:cNvPr id="5" name="TextBox 4">
            <a:extLst>
              <a:ext uri="{FF2B5EF4-FFF2-40B4-BE49-F238E27FC236}">
                <a16:creationId xmlns:a16="http://schemas.microsoft.com/office/drawing/2014/main" id="{488D5ECC-EA09-3299-44E7-73E67A4B4F10}"/>
              </a:ext>
            </a:extLst>
          </p:cNvPr>
          <p:cNvSpPr txBox="1"/>
          <p:nvPr/>
        </p:nvSpPr>
        <p:spPr>
          <a:xfrm>
            <a:off x="60116" y="6488668"/>
            <a:ext cx="1582421" cy="369332"/>
          </a:xfrm>
          <a:prstGeom prst="rect">
            <a:avLst/>
          </a:prstGeom>
          <a:solidFill>
            <a:srgbClr val="92D050"/>
          </a:solidFill>
        </p:spPr>
        <p:txBody>
          <a:bodyPr wrap="none" rtlCol="0">
            <a:spAutoFit/>
          </a:bodyPr>
          <a:lstStyle/>
          <a:p>
            <a:r>
              <a:rPr lang="en-US" dirty="0"/>
              <a:t>Go over if time</a:t>
            </a:r>
          </a:p>
        </p:txBody>
      </p:sp>
    </p:spTree>
    <p:extLst>
      <p:ext uri="{BB962C8B-B14F-4D97-AF65-F5344CB8AC3E}">
        <p14:creationId xmlns:p14="http://schemas.microsoft.com/office/powerpoint/2010/main" val="12282216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59128B-131A-30E6-3E09-CFA6FEBF8A65}"/>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3E4C80F6-5038-5EAE-841D-4E1A9F7F63A6}"/>
              </a:ext>
            </a:extLst>
          </p:cNvPr>
          <p:cNvSpPr>
            <a:spLocks noGrp="1"/>
          </p:cNvSpPr>
          <p:nvPr>
            <p:ph idx="1"/>
          </p:nvPr>
        </p:nvSpPr>
        <p:spPr>
          <a:xfrm>
            <a:off x="5070082" y="3306077"/>
            <a:ext cx="3445268" cy="392045"/>
          </a:xfrm>
        </p:spPr>
        <p:txBody>
          <a:bodyPr>
            <a:normAutofit/>
          </a:bodyPr>
          <a:lstStyle/>
          <a:p>
            <a:r>
              <a:rPr kumimoji="1" lang="en-US" altLang="ja-JP" sz="1800" dirty="0">
                <a:solidFill>
                  <a:srgbClr val="FF0000"/>
                </a:solidFill>
                <a:latin typeface="Arial" panose="020B0604020202020204" pitchFamily="34" charset="0"/>
                <a:cs typeface="Arial" panose="020B0604020202020204" pitchFamily="34" charset="0"/>
              </a:rPr>
              <a:t>Fit with total cross section</a:t>
            </a:r>
            <a:endParaRPr kumimoji="1" lang="ja-JP" altLang="en-US" sz="1800" dirty="0">
              <a:solidFill>
                <a:srgbClr val="FF0000"/>
              </a:solidFill>
              <a:latin typeface="Arial" panose="020B0604020202020204" pitchFamily="34" charset="0"/>
              <a:cs typeface="Arial" panose="020B0604020202020204" pitchFamily="34" charset="0"/>
            </a:endParaRPr>
          </a:p>
        </p:txBody>
      </p:sp>
      <p:pic>
        <p:nvPicPr>
          <p:cNvPr id="5" name="図 4">
            <a:extLst>
              <a:ext uri="{FF2B5EF4-FFF2-40B4-BE49-F238E27FC236}">
                <a16:creationId xmlns:a16="http://schemas.microsoft.com/office/drawing/2014/main" id="{3CDDA50E-8099-FC93-2B1A-E4A80FF8A5B0}"/>
              </a:ext>
            </a:extLst>
          </p:cNvPr>
          <p:cNvPicPr>
            <a:picLocks noChangeAspect="1"/>
          </p:cNvPicPr>
          <p:nvPr/>
        </p:nvPicPr>
        <p:blipFill>
          <a:blip r:embed="rId2"/>
          <a:stretch>
            <a:fillRect/>
          </a:stretch>
        </p:blipFill>
        <p:spPr>
          <a:xfrm>
            <a:off x="238095" y="1131094"/>
            <a:ext cx="4790941" cy="4674140"/>
          </a:xfrm>
          <a:prstGeom prst="rect">
            <a:avLst/>
          </a:prstGeom>
        </p:spPr>
      </p:pic>
      <p:sp>
        <p:nvSpPr>
          <p:cNvPr id="6" name="テキスト ボックス 5">
            <a:extLst>
              <a:ext uri="{FF2B5EF4-FFF2-40B4-BE49-F238E27FC236}">
                <a16:creationId xmlns:a16="http://schemas.microsoft.com/office/drawing/2014/main" id="{DA9F3174-34C0-5530-5264-63E521C52743}"/>
              </a:ext>
            </a:extLst>
          </p:cNvPr>
          <p:cNvSpPr txBox="1"/>
          <p:nvPr/>
        </p:nvSpPr>
        <p:spPr>
          <a:xfrm>
            <a:off x="1553547" y="891391"/>
            <a:ext cx="2084225"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a:solidFill>
                  <a:srgbClr val="FF0000"/>
                </a:solidFill>
                <a:latin typeface="Arial" panose="020B0604020202020204" pitchFamily="34" charset="0"/>
                <a:ea typeface="游ゴシック" panose="020B0400000000000000" pitchFamily="50" charset="-128"/>
                <a:cs typeface="Arial" panose="020B0604020202020204" pitchFamily="34" charset="0"/>
              </a:rPr>
              <a:t>1 resonance + 1 channel</a:t>
            </a:r>
            <a:endParaRPr kumimoji="1" lang="ja-JP" altLang="en-US" sz="1350" dirty="0">
              <a:solidFill>
                <a:srgbClr val="FF0000"/>
              </a:solidFill>
              <a:latin typeface="Arial" panose="020B0604020202020204" pitchFamily="34" charset="0"/>
              <a:ea typeface="游ゴシック" panose="020B0400000000000000" pitchFamily="50" charset="-128"/>
              <a:cs typeface="Arial" panose="020B0604020202020204" pitchFamily="34" charset="0"/>
            </a:endParaRPr>
          </a:p>
        </p:txBody>
      </p:sp>
      <p:sp>
        <p:nvSpPr>
          <p:cNvPr id="7" name="テキスト ボックス 6">
            <a:extLst>
              <a:ext uri="{FF2B5EF4-FFF2-40B4-BE49-F238E27FC236}">
                <a16:creationId xmlns:a16="http://schemas.microsoft.com/office/drawing/2014/main" id="{A50D55D5-47E5-946F-C015-5B90904B5D28}"/>
              </a:ext>
            </a:extLst>
          </p:cNvPr>
          <p:cNvSpPr txBox="1"/>
          <p:nvPr/>
        </p:nvSpPr>
        <p:spPr>
          <a:xfrm>
            <a:off x="5836061" y="857250"/>
            <a:ext cx="2170787"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a:solidFill>
                  <a:srgbClr val="FF0000"/>
                </a:solidFill>
                <a:latin typeface="Arial" panose="020B0604020202020204" pitchFamily="34" charset="0"/>
                <a:ea typeface="游ゴシック" panose="020B0400000000000000" pitchFamily="50" charset="-128"/>
                <a:cs typeface="Arial" panose="020B0604020202020204" pitchFamily="34" charset="0"/>
              </a:rPr>
              <a:t>2 resonances + 1 channel</a:t>
            </a:r>
            <a:endParaRPr kumimoji="1" lang="ja-JP" altLang="en-US" sz="1350" dirty="0">
              <a:solidFill>
                <a:srgbClr val="FF0000"/>
              </a:solidFill>
              <a:latin typeface="Arial" panose="020B0604020202020204" pitchFamily="34" charset="0"/>
              <a:ea typeface="游ゴシック" panose="020B0400000000000000" pitchFamily="50" charset="-128"/>
              <a:cs typeface="Arial" panose="020B0604020202020204" pitchFamily="34" charset="0"/>
            </a:endParaRPr>
          </a:p>
        </p:txBody>
      </p:sp>
      <p:pic>
        <p:nvPicPr>
          <p:cNvPr id="9" name="図 8">
            <a:extLst>
              <a:ext uri="{FF2B5EF4-FFF2-40B4-BE49-F238E27FC236}">
                <a16:creationId xmlns:a16="http://schemas.microsoft.com/office/drawing/2014/main" id="{07889BC1-A047-1B04-0BFD-AB017F64CC93}"/>
              </a:ext>
            </a:extLst>
          </p:cNvPr>
          <p:cNvPicPr>
            <a:picLocks noChangeAspect="1"/>
          </p:cNvPicPr>
          <p:nvPr/>
        </p:nvPicPr>
        <p:blipFill>
          <a:blip r:embed="rId3"/>
          <a:stretch>
            <a:fillRect/>
          </a:stretch>
        </p:blipFill>
        <p:spPr>
          <a:xfrm>
            <a:off x="5457189" y="2448150"/>
            <a:ext cx="2955701" cy="374515"/>
          </a:xfrm>
          <a:prstGeom prst="rect">
            <a:avLst/>
          </a:prstGeom>
        </p:spPr>
      </p:pic>
      <p:pic>
        <p:nvPicPr>
          <p:cNvPr id="13" name="図 12">
            <a:extLst>
              <a:ext uri="{FF2B5EF4-FFF2-40B4-BE49-F238E27FC236}">
                <a16:creationId xmlns:a16="http://schemas.microsoft.com/office/drawing/2014/main" id="{262A5335-6AD1-9D21-9F6B-EBD77D2760CD}"/>
              </a:ext>
            </a:extLst>
          </p:cNvPr>
          <p:cNvPicPr>
            <a:picLocks noChangeAspect="1"/>
          </p:cNvPicPr>
          <p:nvPr/>
        </p:nvPicPr>
        <p:blipFill>
          <a:blip r:embed="rId4"/>
          <a:stretch>
            <a:fillRect/>
          </a:stretch>
        </p:blipFill>
        <p:spPr>
          <a:xfrm>
            <a:off x="4721915" y="1526965"/>
            <a:ext cx="3940935" cy="384242"/>
          </a:xfrm>
          <a:prstGeom prst="rect">
            <a:avLst/>
          </a:prstGeom>
        </p:spPr>
      </p:pic>
      <p:cxnSp>
        <p:nvCxnSpPr>
          <p:cNvPr id="15" name="直線コネクタ 14">
            <a:extLst>
              <a:ext uri="{FF2B5EF4-FFF2-40B4-BE49-F238E27FC236}">
                <a16:creationId xmlns:a16="http://schemas.microsoft.com/office/drawing/2014/main" id="{FFA04720-4F21-AE1D-7717-90436A2DEE0B}"/>
              </a:ext>
            </a:extLst>
          </p:cNvPr>
          <p:cNvCxnSpPr>
            <a:cxnSpLocks/>
          </p:cNvCxnSpPr>
          <p:nvPr/>
        </p:nvCxnSpPr>
        <p:spPr>
          <a:xfrm>
            <a:off x="6060233" y="1610837"/>
            <a:ext cx="573833" cy="23398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図 17">
            <a:extLst>
              <a:ext uri="{FF2B5EF4-FFF2-40B4-BE49-F238E27FC236}">
                <a16:creationId xmlns:a16="http://schemas.microsoft.com/office/drawing/2014/main" id="{35309864-C887-5DAF-23A3-EE5E03F2C668}"/>
              </a:ext>
            </a:extLst>
          </p:cNvPr>
          <p:cNvPicPr>
            <a:picLocks noChangeAspect="1"/>
          </p:cNvPicPr>
          <p:nvPr/>
        </p:nvPicPr>
        <p:blipFill>
          <a:blip r:embed="rId5"/>
          <a:stretch>
            <a:fillRect/>
          </a:stretch>
        </p:blipFill>
        <p:spPr>
          <a:xfrm>
            <a:off x="5894196" y="2058547"/>
            <a:ext cx="1796603" cy="306422"/>
          </a:xfrm>
          <a:prstGeom prst="rect">
            <a:avLst/>
          </a:prstGeom>
        </p:spPr>
      </p:pic>
      <p:cxnSp>
        <p:nvCxnSpPr>
          <p:cNvPr id="20" name="直線矢印コネクタ 19">
            <a:extLst>
              <a:ext uri="{FF2B5EF4-FFF2-40B4-BE49-F238E27FC236}">
                <a16:creationId xmlns:a16="http://schemas.microsoft.com/office/drawing/2014/main" id="{28D0EDD0-EFEA-9DE2-5304-A87B772816D5}"/>
              </a:ext>
            </a:extLst>
          </p:cNvPr>
          <p:cNvCxnSpPr>
            <a:cxnSpLocks/>
          </p:cNvCxnSpPr>
          <p:nvPr/>
        </p:nvCxnSpPr>
        <p:spPr>
          <a:xfrm flipH="1">
            <a:off x="6995160" y="1770900"/>
            <a:ext cx="646612" cy="3272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6" name="図 25">
            <a:extLst>
              <a:ext uri="{FF2B5EF4-FFF2-40B4-BE49-F238E27FC236}">
                <a16:creationId xmlns:a16="http://schemas.microsoft.com/office/drawing/2014/main" id="{80B63155-0249-1F75-C9F5-71CA5B66F4FE}"/>
              </a:ext>
            </a:extLst>
          </p:cNvPr>
          <p:cNvPicPr>
            <a:picLocks noChangeAspect="1"/>
          </p:cNvPicPr>
          <p:nvPr/>
        </p:nvPicPr>
        <p:blipFill>
          <a:blip r:embed="rId3"/>
          <a:stretch>
            <a:fillRect/>
          </a:stretch>
        </p:blipFill>
        <p:spPr>
          <a:xfrm>
            <a:off x="5437870" y="2434038"/>
            <a:ext cx="2955701" cy="374515"/>
          </a:xfrm>
          <a:prstGeom prst="rect">
            <a:avLst/>
          </a:prstGeom>
        </p:spPr>
      </p:pic>
      <p:cxnSp>
        <p:nvCxnSpPr>
          <p:cNvPr id="27" name="直線矢印コネクタ 26">
            <a:extLst>
              <a:ext uri="{FF2B5EF4-FFF2-40B4-BE49-F238E27FC236}">
                <a16:creationId xmlns:a16="http://schemas.microsoft.com/office/drawing/2014/main" id="{3A6265F6-2D0A-9D9C-DC0D-5EC5A407503F}"/>
              </a:ext>
            </a:extLst>
          </p:cNvPr>
          <p:cNvCxnSpPr>
            <a:cxnSpLocks/>
          </p:cNvCxnSpPr>
          <p:nvPr/>
        </p:nvCxnSpPr>
        <p:spPr>
          <a:xfrm flipV="1">
            <a:off x="5734906" y="2272750"/>
            <a:ext cx="1500138" cy="2209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81E7F44D-7969-713E-6847-21807E4293E5}"/>
              </a:ext>
            </a:extLst>
          </p:cNvPr>
          <p:cNvSpPr txBox="1"/>
          <p:nvPr/>
        </p:nvSpPr>
        <p:spPr>
          <a:xfrm>
            <a:off x="4801882" y="2240983"/>
            <a:ext cx="1079142"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a:solidFill>
                  <a:prstClr val="black"/>
                </a:solidFill>
                <a:latin typeface="游ゴシック" panose="020F0502020204030204"/>
                <a:ea typeface="游ゴシック" panose="020B0400000000000000" pitchFamily="50" charset="-128"/>
                <a:cs typeface="+mn-cs"/>
              </a:rPr>
              <a:t>Self energy</a:t>
            </a:r>
            <a:endParaRPr kumimoji="1" lang="ja-JP" altLang="en-US" sz="1350" dirty="0">
              <a:solidFill>
                <a:prstClr val="black"/>
              </a:solidFill>
              <a:latin typeface="游ゴシック" panose="020F0502020204030204"/>
              <a:ea typeface="游ゴシック" panose="020B0400000000000000" pitchFamily="50" charset="-128"/>
              <a:cs typeface="+mn-cs"/>
            </a:endParaRPr>
          </a:p>
        </p:txBody>
      </p:sp>
      <p:pic>
        <p:nvPicPr>
          <p:cNvPr id="31" name="図 30">
            <a:extLst>
              <a:ext uri="{FF2B5EF4-FFF2-40B4-BE49-F238E27FC236}">
                <a16:creationId xmlns:a16="http://schemas.microsoft.com/office/drawing/2014/main" id="{3BF53679-0AA1-A1BD-EE46-0163134A10D2}"/>
              </a:ext>
            </a:extLst>
          </p:cNvPr>
          <p:cNvPicPr>
            <a:picLocks noChangeAspect="1"/>
          </p:cNvPicPr>
          <p:nvPr/>
        </p:nvPicPr>
        <p:blipFill>
          <a:blip r:embed="rId6"/>
          <a:stretch>
            <a:fillRect/>
          </a:stretch>
        </p:blipFill>
        <p:spPr>
          <a:xfrm>
            <a:off x="5305818" y="3000702"/>
            <a:ext cx="3013656" cy="369651"/>
          </a:xfrm>
          <a:prstGeom prst="rect">
            <a:avLst/>
          </a:prstGeom>
        </p:spPr>
      </p:pic>
      <p:sp>
        <p:nvSpPr>
          <p:cNvPr id="32" name="テキスト ボックス 31">
            <a:extLst>
              <a:ext uri="{FF2B5EF4-FFF2-40B4-BE49-F238E27FC236}">
                <a16:creationId xmlns:a16="http://schemas.microsoft.com/office/drawing/2014/main" id="{223A1914-9389-FE31-FC9A-70C8B9F2FAD9}"/>
              </a:ext>
            </a:extLst>
          </p:cNvPr>
          <p:cNvSpPr txBox="1"/>
          <p:nvPr/>
        </p:nvSpPr>
        <p:spPr>
          <a:xfrm>
            <a:off x="6421975" y="2692840"/>
            <a:ext cx="280846"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a:solidFill>
                  <a:prstClr val="black"/>
                </a:solidFill>
                <a:latin typeface="Arial" panose="020B0604020202020204" pitchFamily="34" charset="0"/>
                <a:ea typeface="游ゴシック" panose="020B0400000000000000" pitchFamily="50" charset="-128"/>
                <a:cs typeface="Arial" panose="020B0604020202020204" pitchFamily="34" charset="0"/>
              </a:rPr>
              <a:t>g</a:t>
            </a:r>
            <a:endParaRPr kumimoji="1" lang="ja-JP" altLang="en-US" sz="1350"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sp>
        <p:nvSpPr>
          <p:cNvPr id="33" name="テキスト ボックス 32">
            <a:extLst>
              <a:ext uri="{FF2B5EF4-FFF2-40B4-BE49-F238E27FC236}">
                <a16:creationId xmlns:a16="http://schemas.microsoft.com/office/drawing/2014/main" id="{AB1BD147-EC03-0B11-B7BF-15418AEEC514}"/>
              </a:ext>
            </a:extLst>
          </p:cNvPr>
          <p:cNvSpPr txBox="1"/>
          <p:nvPr/>
        </p:nvSpPr>
        <p:spPr>
          <a:xfrm>
            <a:off x="7966852" y="2695035"/>
            <a:ext cx="280846"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a:solidFill>
                  <a:prstClr val="black"/>
                </a:solidFill>
                <a:latin typeface="Arial" panose="020B0604020202020204" pitchFamily="34" charset="0"/>
                <a:ea typeface="游ゴシック" panose="020B0400000000000000" pitchFamily="50" charset="-128"/>
                <a:cs typeface="Arial" panose="020B0604020202020204" pitchFamily="34" charset="0"/>
              </a:rPr>
              <a:t>g</a:t>
            </a:r>
            <a:endParaRPr kumimoji="1" lang="ja-JP" altLang="en-US" sz="1350"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cxnSp>
        <p:nvCxnSpPr>
          <p:cNvPr id="35" name="直線矢印コネクタ 34">
            <a:extLst>
              <a:ext uri="{FF2B5EF4-FFF2-40B4-BE49-F238E27FC236}">
                <a16:creationId xmlns:a16="http://schemas.microsoft.com/office/drawing/2014/main" id="{779A1BB1-B190-97F5-5EED-E4A253BED899}"/>
              </a:ext>
            </a:extLst>
          </p:cNvPr>
          <p:cNvCxnSpPr/>
          <p:nvPr/>
        </p:nvCxnSpPr>
        <p:spPr>
          <a:xfrm flipV="1">
            <a:off x="6538715" y="2668325"/>
            <a:ext cx="0" cy="138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7ABB37CE-6F77-F4A2-F187-7A9DDCC77397}"/>
              </a:ext>
            </a:extLst>
          </p:cNvPr>
          <p:cNvCxnSpPr/>
          <p:nvPr/>
        </p:nvCxnSpPr>
        <p:spPr>
          <a:xfrm flipV="1">
            <a:off x="8083592" y="2635406"/>
            <a:ext cx="0" cy="138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7E9333B6-B857-A5FC-A721-944E009CC9C2}"/>
              </a:ext>
            </a:extLst>
          </p:cNvPr>
          <p:cNvSpPr txBox="1"/>
          <p:nvPr/>
        </p:nvSpPr>
        <p:spPr>
          <a:xfrm>
            <a:off x="6947710" y="1821102"/>
            <a:ext cx="223753" cy="300082"/>
          </a:xfrm>
          <a:prstGeom prst="rect">
            <a:avLst/>
          </a:prstGeom>
          <a:noFill/>
        </p:spPr>
        <p:txBody>
          <a:bodyPr wrap="square" rtlCol="0">
            <a:spAutoFit/>
          </a:bodyPr>
          <a:lstStyle/>
          <a:p>
            <a:pPr defTabSz="685800" eaLnBrk="1" fontAlgn="auto" hangingPunct="1">
              <a:spcBef>
                <a:spcPts val="0"/>
              </a:spcBef>
              <a:spcAft>
                <a:spcPts val="0"/>
              </a:spcAft>
              <a:defRPr/>
            </a:pPr>
            <a:r>
              <a:rPr kumimoji="1" lang="en-US" altLang="ja-JP" sz="1350" dirty="0">
                <a:solidFill>
                  <a:prstClr val="black"/>
                </a:solidFill>
                <a:latin typeface="Arial" panose="020B0604020202020204" pitchFamily="34" charset="0"/>
                <a:ea typeface="游ゴシック" panose="020B0400000000000000" pitchFamily="50" charset="-128"/>
                <a:cs typeface="Arial" panose="020B0604020202020204" pitchFamily="34" charset="0"/>
              </a:rPr>
              <a:t>g</a:t>
            </a:r>
            <a:endParaRPr kumimoji="1" lang="ja-JP" altLang="en-US" sz="1350"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cxnSp>
        <p:nvCxnSpPr>
          <p:cNvPr id="38" name="直線矢印コネクタ 37">
            <a:extLst>
              <a:ext uri="{FF2B5EF4-FFF2-40B4-BE49-F238E27FC236}">
                <a16:creationId xmlns:a16="http://schemas.microsoft.com/office/drawing/2014/main" id="{6268D3B7-E27A-CEAF-44E0-B9689E1CFD0B}"/>
              </a:ext>
            </a:extLst>
          </p:cNvPr>
          <p:cNvCxnSpPr>
            <a:cxnSpLocks/>
          </p:cNvCxnSpPr>
          <p:nvPr/>
        </p:nvCxnSpPr>
        <p:spPr>
          <a:xfrm flipV="1">
            <a:off x="7064449" y="1796587"/>
            <a:ext cx="0" cy="138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4CC72CAF-FA3C-FD93-6DAB-4C1A6C284F20}"/>
              </a:ext>
            </a:extLst>
          </p:cNvPr>
          <p:cNvSpPr txBox="1"/>
          <p:nvPr/>
        </p:nvSpPr>
        <p:spPr>
          <a:xfrm>
            <a:off x="7973585" y="1821699"/>
            <a:ext cx="223753" cy="300082"/>
          </a:xfrm>
          <a:prstGeom prst="rect">
            <a:avLst/>
          </a:prstGeom>
          <a:noFill/>
        </p:spPr>
        <p:txBody>
          <a:bodyPr wrap="square" rtlCol="0">
            <a:spAutoFit/>
          </a:bodyPr>
          <a:lstStyle/>
          <a:p>
            <a:pPr defTabSz="685800" eaLnBrk="1" fontAlgn="auto" hangingPunct="1">
              <a:spcBef>
                <a:spcPts val="0"/>
              </a:spcBef>
              <a:spcAft>
                <a:spcPts val="0"/>
              </a:spcAft>
              <a:defRPr/>
            </a:pPr>
            <a:r>
              <a:rPr kumimoji="1" lang="en-US" altLang="ja-JP" sz="1350" dirty="0">
                <a:solidFill>
                  <a:prstClr val="black"/>
                </a:solidFill>
                <a:latin typeface="Arial" panose="020B0604020202020204" pitchFamily="34" charset="0"/>
                <a:ea typeface="游ゴシック" panose="020B0400000000000000" pitchFamily="50" charset="-128"/>
                <a:cs typeface="Arial" panose="020B0604020202020204" pitchFamily="34" charset="0"/>
              </a:rPr>
              <a:t>g</a:t>
            </a:r>
            <a:endParaRPr kumimoji="1" lang="ja-JP" altLang="en-US" sz="1350"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cxnSp>
        <p:nvCxnSpPr>
          <p:cNvPr id="41" name="直線矢印コネクタ 40">
            <a:extLst>
              <a:ext uri="{FF2B5EF4-FFF2-40B4-BE49-F238E27FC236}">
                <a16:creationId xmlns:a16="http://schemas.microsoft.com/office/drawing/2014/main" id="{A5A92118-6E57-3E1F-11F5-233E30897CED}"/>
              </a:ext>
            </a:extLst>
          </p:cNvPr>
          <p:cNvCxnSpPr>
            <a:cxnSpLocks/>
          </p:cNvCxnSpPr>
          <p:nvPr/>
        </p:nvCxnSpPr>
        <p:spPr>
          <a:xfrm flipV="1">
            <a:off x="8083424" y="1770900"/>
            <a:ext cx="0" cy="138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10D83D27-2BF5-0FBE-5172-860439603864}"/>
              </a:ext>
            </a:extLst>
          </p:cNvPr>
          <p:cNvSpPr txBox="1"/>
          <p:nvPr/>
        </p:nvSpPr>
        <p:spPr>
          <a:xfrm>
            <a:off x="5836061" y="1291517"/>
            <a:ext cx="982961"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a:solidFill>
                  <a:prstClr val="black"/>
                </a:solidFill>
                <a:latin typeface="Arial" panose="020B0604020202020204" pitchFamily="34" charset="0"/>
                <a:ea typeface="游ゴシック" panose="020B0400000000000000" pitchFamily="50" charset="-128"/>
                <a:cs typeface="Arial" panose="020B0604020202020204" pitchFamily="34" charset="0"/>
              </a:rPr>
              <a:t>continuum</a:t>
            </a:r>
            <a:endParaRPr kumimoji="1" lang="ja-JP" altLang="en-US" sz="1350"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sp>
        <p:nvSpPr>
          <p:cNvPr id="43" name="テキスト ボックス 42">
            <a:extLst>
              <a:ext uri="{FF2B5EF4-FFF2-40B4-BE49-F238E27FC236}">
                <a16:creationId xmlns:a16="http://schemas.microsoft.com/office/drawing/2014/main" id="{09ECEA38-7F96-3FAE-A708-698B0BAACD9E}"/>
              </a:ext>
            </a:extLst>
          </p:cNvPr>
          <p:cNvSpPr txBox="1"/>
          <p:nvPr/>
        </p:nvSpPr>
        <p:spPr>
          <a:xfrm>
            <a:off x="7198357" y="1321809"/>
            <a:ext cx="992579"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a:solidFill>
                  <a:prstClr val="black"/>
                </a:solidFill>
                <a:latin typeface="Arial" panose="020B0604020202020204" pitchFamily="34" charset="0"/>
                <a:ea typeface="游ゴシック" panose="020B0400000000000000" pitchFamily="50" charset="-128"/>
                <a:cs typeface="Arial" panose="020B0604020202020204" pitchFamily="34" charset="0"/>
              </a:rPr>
              <a:t>resonance</a:t>
            </a:r>
            <a:endParaRPr kumimoji="1" lang="ja-JP" altLang="en-US" sz="1350"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sp>
        <p:nvSpPr>
          <p:cNvPr id="44" name="正方形/長方形 43">
            <a:extLst>
              <a:ext uri="{FF2B5EF4-FFF2-40B4-BE49-F238E27FC236}">
                <a16:creationId xmlns:a16="http://schemas.microsoft.com/office/drawing/2014/main" id="{6E0B5ECC-5DEA-2756-40DF-90286230C547}"/>
              </a:ext>
            </a:extLst>
          </p:cNvPr>
          <p:cNvSpPr/>
          <p:nvPr/>
        </p:nvSpPr>
        <p:spPr>
          <a:xfrm>
            <a:off x="6767027" y="2146655"/>
            <a:ext cx="118965" cy="10934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kumimoji="1" lang="ja-JP" altLang="en-US" sz="1350">
              <a:solidFill>
                <a:prstClr val="white"/>
              </a:solidFill>
              <a:latin typeface="游ゴシック" panose="020F0502020204030204"/>
              <a:ea typeface="游ゴシック" panose="020B0400000000000000" pitchFamily="50" charset="-128"/>
            </a:endParaRPr>
          </a:p>
        </p:txBody>
      </p:sp>
      <p:sp>
        <p:nvSpPr>
          <p:cNvPr id="45" name="正方形/長方形 44">
            <a:extLst>
              <a:ext uri="{FF2B5EF4-FFF2-40B4-BE49-F238E27FC236}">
                <a16:creationId xmlns:a16="http://schemas.microsoft.com/office/drawing/2014/main" id="{523A67D8-A2F5-BB39-A6D4-298EF4007322}"/>
              </a:ext>
            </a:extLst>
          </p:cNvPr>
          <p:cNvSpPr/>
          <p:nvPr/>
        </p:nvSpPr>
        <p:spPr>
          <a:xfrm>
            <a:off x="7434166" y="3028680"/>
            <a:ext cx="207606" cy="15684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kumimoji="1" lang="ja-JP" altLang="en-US" sz="1350">
              <a:solidFill>
                <a:prstClr val="white"/>
              </a:solidFill>
              <a:latin typeface="游ゴシック" panose="020F0502020204030204"/>
              <a:ea typeface="游ゴシック" panose="020B0400000000000000" pitchFamily="50" charset="-128"/>
            </a:endParaRPr>
          </a:p>
        </p:txBody>
      </p:sp>
      <p:sp>
        <p:nvSpPr>
          <p:cNvPr id="46" name="正方形/長方形 45">
            <a:extLst>
              <a:ext uri="{FF2B5EF4-FFF2-40B4-BE49-F238E27FC236}">
                <a16:creationId xmlns:a16="http://schemas.microsoft.com/office/drawing/2014/main" id="{B58FB956-D968-B1E0-874A-B238808603E9}"/>
              </a:ext>
            </a:extLst>
          </p:cNvPr>
          <p:cNvSpPr/>
          <p:nvPr/>
        </p:nvSpPr>
        <p:spPr>
          <a:xfrm>
            <a:off x="7330363" y="3193901"/>
            <a:ext cx="207606" cy="15684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kumimoji="1" lang="ja-JP" altLang="en-US" sz="1350">
              <a:solidFill>
                <a:prstClr val="white"/>
              </a:solidFill>
              <a:latin typeface="游ゴシック" panose="020F0502020204030204"/>
              <a:ea typeface="游ゴシック" panose="020B0400000000000000" pitchFamily="50" charset="-128"/>
            </a:endParaRPr>
          </a:p>
        </p:txBody>
      </p:sp>
      <p:sp>
        <p:nvSpPr>
          <p:cNvPr id="47" name="正方形/長方形 46">
            <a:extLst>
              <a:ext uri="{FF2B5EF4-FFF2-40B4-BE49-F238E27FC236}">
                <a16:creationId xmlns:a16="http://schemas.microsoft.com/office/drawing/2014/main" id="{CC3817DF-12CD-46BC-B0BE-390F730B3EAA}"/>
              </a:ext>
            </a:extLst>
          </p:cNvPr>
          <p:cNvSpPr/>
          <p:nvPr/>
        </p:nvSpPr>
        <p:spPr>
          <a:xfrm>
            <a:off x="5894196" y="3121251"/>
            <a:ext cx="165410" cy="15684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kumimoji="1" lang="ja-JP" altLang="en-US" sz="1350">
              <a:solidFill>
                <a:prstClr val="white"/>
              </a:solidFill>
              <a:latin typeface="游ゴシック" panose="020F0502020204030204"/>
              <a:ea typeface="游ゴシック" panose="020B0400000000000000" pitchFamily="50" charset="-128"/>
            </a:endParaRPr>
          </a:p>
        </p:txBody>
      </p:sp>
      <p:sp>
        <p:nvSpPr>
          <p:cNvPr id="48" name="テキスト ボックス 47">
            <a:extLst>
              <a:ext uri="{FF2B5EF4-FFF2-40B4-BE49-F238E27FC236}">
                <a16:creationId xmlns:a16="http://schemas.microsoft.com/office/drawing/2014/main" id="{12581168-2AD8-F0E4-9F2C-A5BF4D2439A6}"/>
              </a:ext>
            </a:extLst>
          </p:cNvPr>
          <p:cNvSpPr txBox="1"/>
          <p:nvPr/>
        </p:nvSpPr>
        <p:spPr>
          <a:xfrm>
            <a:off x="4971737" y="2028255"/>
            <a:ext cx="1040670"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err="1">
                <a:latin typeface="Arial" panose="020B0604020202020204" pitchFamily="34" charset="0"/>
                <a:ea typeface="游ゴシック" panose="020B0400000000000000" pitchFamily="50" charset="-128"/>
                <a:cs typeface="Arial" panose="020B0604020202020204" pitchFamily="34" charset="0"/>
              </a:rPr>
              <a:t>NxN</a:t>
            </a:r>
            <a:r>
              <a:rPr kumimoji="1" lang="en-US" altLang="ja-JP" sz="1350" dirty="0">
                <a:latin typeface="Arial" panose="020B0604020202020204" pitchFamily="34" charset="0"/>
                <a:ea typeface="游ゴシック" panose="020B0400000000000000" pitchFamily="50" charset="-128"/>
                <a:cs typeface="Arial" panose="020B0604020202020204" pitchFamily="34" charset="0"/>
              </a:rPr>
              <a:t> matrix</a:t>
            </a:r>
            <a:endParaRPr kumimoji="1" lang="ja-JP" altLang="en-US" sz="1350" dirty="0">
              <a:latin typeface="Arial" panose="020B0604020202020204" pitchFamily="34" charset="0"/>
              <a:ea typeface="游ゴシック" panose="020B0400000000000000" pitchFamily="50" charset="-128"/>
              <a:cs typeface="Arial" panose="020B0604020202020204" pitchFamily="34" charset="0"/>
            </a:endParaRPr>
          </a:p>
        </p:txBody>
      </p:sp>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AF6DB6F0-3A77-2AEC-31DE-FDF8C649A1D6}"/>
                  </a:ext>
                </a:extLst>
              </p:cNvPr>
              <p:cNvSpPr txBox="1"/>
              <p:nvPr/>
            </p:nvSpPr>
            <p:spPr>
              <a:xfrm>
                <a:off x="5510332" y="3598369"/>
                <a:ext cx="2874756" cy="472694"/>
              </a:xfrm>
              <a:prstGeom prst="rect">
                <a:avLst/>
              </a:prstGeom>
              <a:solidFill>
                <a:srgbClr val="FFFF00"/>
              </a:solidFill>
            </p:spPr>
            <p:txBody>
              <a:bodyPr wrap="square" lIns="0" tIns="0" rIns="0" bIns="0" rtlCol="0">
                <a:spAutoFit/>
              </a:bodyPr>
              <a:lstStyle/>
              <a:p>
                <a:pPr defTabSz="685800" eaLnBrk="1" fontAlgn="auto" hangingPunct="1">
                  <a:spcBef>
                    <a:spcPts val="0"/>
                  </a:spcBef>
                  <a:spcAft>
                    <a:spcPts val="0"/>
                  </a:spcAft>
                  <a:defRPr/>
                </a:pPr>
                <a14:m>
                  <m:oMathPara xmlns:m="http://schemas.openxmlformats.org/officeDocument/2006/math">
                    <m:oMathParaPr>
                      <m:jc m:val="centerGroup"/>
                    </m:oMathParaPr>
                    <m:oMath xmlns:m="http://schemas.openxmlformats.org/officeDocument/2006/math">
                      <m:sSup>
                        <m:sSupPr>
                          <m:ctrlPr>
                            <a:rPr kumimoji="1" lang="pt-BR" altLang="ja-JP" sz="1050" i="1">
                              <a:solidFill>
                                <a:prstClr val="black"/>
                              </a:solidFill>
                              <a:latin typeface="Cambria Math" panose="02040503050406030204" pitchFamily="18" charset="0"/>
                              <a:cs typeface="+mn-cs"/>
                            </a:rPr>
                          </m:ctrlPr>
                        </m:sSupPr>
                        <m:e>
                          <m:r>
                            <a:rPr kumimoji="1" lang="ja-JP" altLang="pt-BR" sz="1050" i="1">
                              <a:solidFill>
                                <a:prstClr val="black"/>
                              </a:solidFill>
                              <a:latin typeface="Cambria Math" panose="02040503050406030204" pitchFamily="18" charset="0"/>
                              <a:cs typeface="+mn-cs"/>
                            </a:rPr>
                            <m:t>𝜒</m:t>
                          </m:r>
                        </m:e>
                        <m:sup>
                          <m:r>
                            <a:rPr kumimoji="1" lang="en-US" altLang="ja-JP" sz="1050" i="1">
                              <a:solidFill>
                                <a:prstClr val="black"/>
                              </a:solidFill>
                              <a:latin typeface="Cambria Math" panose="02040503050406030204" pitchFamily="18" charset="0"/>
                              <a:cs typeface="+mn-cs"/>
                            </a:rPr>
                            <m:t>2</m:t>
                          </m:r>
                        </m:sup>
                      </m:sSup>
                      <m:r>
                        <a:rPr kumimoji="1" lang="pt-BR" altLang="ja-JP" sz="1050" i="1">
                          <a:solidFill>
                            <a:prstClr val="black"/>
                          </a:solidFill>
                          <a:latin typeface="Cambria Math" panose="02040503050406030204" pitchFamily="18" charset="0"/>
                          <a:cs typeface="+mn-cs"/>
                        </a:rPr>
                        <m:t>=</m:t>
                      </m:r>
                      <m:nary>
                        <m:naryPr>
                          <m:chr m:val="∑"/>
                          <m:ctrlPr>
                            <a:rPr kumimoji="1" lang="pt-BR" altLang="ja-JP" sz="1050" i="1">
                              <a:solidFill>
                                <a:prstClr val="black"/>
                              </a:solidFill>
                              <a:latin typeface="Cambria Math" panose="02040503050406030204" pitchFamily="18" charset="0"/>
                              <a:cs typeface="+mn-cs"/>
                            </a:rPr>
                          </m:ctrlPr>
                        </m:naryPr>
                        <m:sub>
                          <m:r>
                            <a:rPr kumimoji="1" lang="en-US" altLang="ja-JP" sz="1050" i="1">
                              <a:solidFill>
                                <a:prstClr val="black"/>
                              </a:solidFill>
                              <a:latin typeface="Cambria Math" panose="02040503050406030204" pitchFamily="18" charset="0"/>
                              <a:cs typeface="+mn-cs"/>
                            </a:rPr>
                            <m:t>𝑗</m:t>
                          </m:r>
                          <m:r>
                            <a:rPr kumimoji="1" lang="pt-BR" altLang="ja-JP" sz="1050" i="1">
                              <a:solidFill>
                                <a:prstClr val="black"/>
                              </a:solidFill>
                              <a:latin typeface="Cambria Math" panose="02040503050406030204" pitchFamily="18" charset="0"/>
                              <a:cs typeface="+mn-cs"/>
                            </a:rPr>
                            <m:t>=</m:t>
                          </m:r>
                          <m:r>
                            <a:rPr kumimoji="1" lang="en-US" altLang="ja-JP" sz="1050" i="1">
                              <a:solidFill>
                                <a:prstClr val="black"/>
                              </a:solidFill>
                              <a:latin typeface="Cambria Math" panose="02040503050406030204" pitchFamily="18" charset="0"/>
                              <a:cs typeface="+mn-cs"/>
                            </a:rPr>
                            <m:t>1</m:t>
                          </m:r>
                        </m:sub>
                        <m:sup>
                          <m:r>
                            <a:rPr kumimoji="1" lang="en-US" altLang="ja-JP" sz="1050" i="1">
                              <a:solidFill>
                                <a:prstClr val="black"/>
                              </a:solidFill>
                              <a:latin typeface="Cambria Math" panose="02040503050406030204" pitchFamily="18" charset="0"/>
                              <a:cs typeface="+mn-cs"/>
                            </a:rPr>
                            <m:t>𝑁</m:t>
                          </m:r>
                        </m:sup>
                        <m:e>
                          <m:nary>
                            <m:naryPr>
                              <m:chr m:val="∑"/>
                              <m:ctrlPr>
                                <a:rPr kumimoji="1" lang="en-US" altLang="ja-JP" sz="1050" i="1">
                                  <a:solidFill>
                                    <a:prstClr val="black"/>
                                  </a:solidFill>
                                  <a:latin typeface="Cambria Math" panose="02040503050406030204" pitchFamily="18" charset="0"/>
                                  <a:cs typeface="+mn-cs"/>
                                </a:rPr>
                              </m:ctrlPr>
                            </m:naryPr>
                            <m:sub>
                              <m:r>
                                <m:rPr>
                                  <m:brk m:alnAt="23"/>
                                </m:rPr>
                                <a:rPr kumimoji="1" lang="en-US" altLang="ja-JP" sz="1050" i="1">
                                  <a:solidFill>
                                    <a:prstClr val="black"/>
                                  </a:solidFill>
                                  <a:latin typeface="Cambria Math" panose="02040503050406030204" pitchFamily="18" charset="0"/>
                                  <a:cs typeface="+mn-cs"/>
                                </a:rPr>
                                <m:t>𝑐</m:t>
                              </m:r>
                              <m:r>
                                <a:rPr kumimoji="1" lang="en-US" altLang="ja-JP" sz="1050" i="1">
                                  <a:solidFill>
                                    <a:prstClr val="black"/>
                                  </a:solidFill>
                                  <a:latin typeface="Cambria Math" panose="02040503050406030204" pitchFamily="18" charset="0"/>
                                  <a:cs typeface="+mn-cs"/>
                                </a:rPr>
                                <m:t>=1</m:t>
                              </m:r>
                            </m:sub>
                            <m:sup>
                              <m:sSub>
                                <m:sSubPr>
                                  <m:ctrlPr>
                                    <a:rPr kumimoji="1" lang="en-US" altLang="ja-JP" sz="1050" i="1">
                                      <a:solidFill>
                                        <a:prstClr val="black"/>
                                      </a:solidFill>
                                      <a:latin typeface="Cambria Math" panose="02040503050406030204" pitchFamily="18" charset="0"/>
                                      <a:cs typeface="+mn-cs"/>
                                    </a:rPr>
                                  </m:ctrlPr>
                                </m:sSubPr>
                                <m:e>
                                  <m:r>
                                    <a:rPr kumimoji="1" lang="en-US" altLang="ja-JP" sz="1050" i="1">
                                      <a:solidFill>
                                        <a:prstClr val="black"/>
                                      </a:solidFill>
                                      <a:latin typeface="Cambria Math" panose="02040503050406030204" pitchFamily="18" charset="0"/>
                                      <a:cs typeface="+mn-cs"/>
                                    </a:rPr>
                                    <m:t>𝑁</m:t>
                                  </m:r>
                                </m:e>
                                <m:sub>
                                  <m:r>
                                    <a:rPr kumimoji="1" lang="en-US" altLang="ja-JP" sz="1050" i="1">
                                      <a:solidFill>
                                        <a:prstClr val="black"/>
                                      </a:solidFill>
                                      <a:latin typeface="Cambria Math" panose="02040503050406030204" pitchFamily="18" charset="0"/>
                                      <a:cs typeface="+mn-cs"/>
                                    </a:rPr>
                                    <m:t>𝑐</m:t>
                                  </m:r>
                                </m:sub>
                              </m:sSub>
                            </m:sup>
                            <m:e>
                              <m:sSup>
                                <m:sSupPr>
                                  <m:ctrlPr>
                                    <a:rPr kumimoji="1" lang="pt-BR" altLang="ja-JP" sz="1050" i="1">
                                      <a:solidFill>
                                        <a:prstClr val="black"/>
                                      </a:solidFill>
                                      <a:latin typeface="Cambria Math" panose="02040503050406030204" pitchFamily="18" charset="0"/>
                                      <a:cs typeface="+mn-cs"/>
                                    </a:rPr>
                                  </m:ctrlPr>
                                </m:sSupPr>
                                <m:e>
                                  <m:d>
                                    <m:dPr>
                                      <m:begChr m:val="["/>
                                      <m:endChr m:val="]"/>
                                      <m:ctrlPr>
                                        <a:rPr kumimoji="1" lang="pt-BR" altLang="ja-JP" sz="1050" i="1">
                                          <a:solidFill>
                                            <a:prstClr val="black"/>
                                          </a:solidFill>
                                          <a:latin typeface="Cambria Math" panose="02040503050406030204" pitchFamily="18" charset="0"/>
                                          <a:cs typeface="+mn-cs"/>
                                        </a:rPr>
                                      </m:ctrlPr>
                                    </m:dPr>
                                    <m:e>
                                      <m:sSubSup>
                                        <m:sSubSupPr>
                                          <m:ctrlPr>
                                            <a:rPr kumimoji="1" lang="en-US" altLang="ja-JP" sz="1050" i="1">
                                              <a:solidFill>
                                                <a:prstClr val="black"/>
                                              </a:solidFill>
                                              <a:latin typeface="Cambria Math" panose="02040503050406030204" pitchFamily="18" charset="0"/>
                                              <a:cs typeface="+mn-cs"/>
                                            </a:rPr>
                                          </m:ctrlPr>
                                        </m:sSubSupPr>
                                        <m:e>
                                          <m:r>
                                            <a:rPr kumimoji="1" lang="ja-JP" altLang="en-US" sz="1050" i="1">
                                              <a:solidFill>
                                                <a:prstClr val="black"/>
                                              </a:solidFill>
                                              <a:latin typeface="Cambria Math" panose="02040503050406030204" pitchFamily="18" charset="0"/>
                                              <a:cs typeface="+mn-cs"/>
                                            </a:rPr>
                                            <m:t>𝜎</m:t>
                                          </m:r>
                                        </m:e>
                                        <m:sub>
                                          <m:r>
                                            <a:rPr kumimoji="1" lang="ja-JP" altLang="en-US" sz="1050" i="1">
                                              <a:solidFill>
                                                <a:prstClr val="black"/>
                                              </a:solidFill>
                                              <a:latin typeface="Cambria Math" panose="02040503050406030204" pitchFamily="18" charset="0"/>
                                              <a:cs typeface="+mn-cs"/>
                                            </a:rPr>
                                            <m:t>𝜋</m:t>
                                          </m:r>
                                          <m:r>
                                            <a:rPr kumimoji="1" lang="en-US" altLang="ja-JP" sz="1050" i="1">
                                              <a:solidFill>
                                                <a:prstClr val="black"/>
                                              </a:solidFill>
                                              <a:latin typeface="Cambria Math" panose="02040503050406030204" pitchFamily="18" charset="0"/>
                                              <a:cs typeface="+mn-cs"/>
                                            </a:rPr>
                                            <m:t>𝑁</m:t>
                                          </m:r>
                                          <m:r>
                                            <a:rPr kumimoji="1" lang="en-US" altLang="ja-JP" sz="1050" i="1">
                                              <a:solidFill>
                                                <a:prstClr val="black"/>
                                              </a:solidFill>
                                              <a:latin typeface="Cambria Math" panose="02040503050406030204" pitchFamily="18" charset="0"/>
                                              <a:cs typeface="+mn-cs"/>
                                            </a:rPr>
                                            <m:t>,</m:t>
                                          </m:r>
                                          <m:r>
                                            <a:rPr kumimoji="1" lang="en-US" altLang="ja-JP" sz="1050" i="1">
                                              <a:solidFill>
                                                <a:prstClr val="black"/>
                                              </a:solidFill>
                                              <a:latin typeface="Cambria Math" panose="02040503050406030204" pitchFamily="18" charset="0"/>
                                              <a:cs typeface="+mn-cs"/>
                                            </a:rPr>
                                            <m:t>𝑐</m:t>
                                          </m:r>
                                        </m:sub>
                                        <m:sup>
                                          <m:r>
                                            <a:rPr kumimoji="1" lang="en-US" altLang="ja-JP" sz="1050" i="1">
                                              <a:solidFill>
                                                <a:prstClr val="black"/>
                                              </a:solidFill>
                                              <a:latin typeface="Cambria Math" panose="02040503050406030204" pitchFamily="18" charset="0"/>
                                              <a:cs typeface="+mn-cs"/>
                                            </a:rPr>
                                            <m:t>𝑡𝑜𝑡</m:t>
                                          </m:r>
                                        </m:sup>
                                      </m:sSubSup>
                                      <m:r>
                                        <a:rPr kumimoji="1" lang="en-US" altLang="ja-JP" sz="1050" i="1">
                                          <a:solidFill>
                                            <a:prstClr val="black"/>
                                          </a:solidFill>
                                          <a:latin typeface="Cambria Math" panose="02040503050406030204" pitchFamily="18" charset="0"/>
                                          <a:cs typeface="+mn-cs"/>
                                        </a:rPr>
                                        <m:t>(</m:t>
                                      </m:r>
                                      <m:sSub>
                                        <m:sSubPr>
                                          <m:ctrlPr>
                                            <a:rPr kumimoji="1" lang="en-US" altLang="ja-JP" sz="1050" i="1">
                                              <a:solidFill>
                                                <a:prstClr val="black"/>
                                              </a:solidFill>
                                              <a:latin typeface="Cambria Math" panose="02040503050406030204" pitchFamily="18" charset="0"/>
                                              <a:cs typeface="+mn-cs"/>
                                            </a:rPr>
                                          </m:ctrlPr>
                                        </m:sSubPr>
                                        <m:e>
                                          <m:r>
                                            <a:rPr kumimoji="1" lang="en-US" altLang="ja-JP" sz="1050" i="1">
                                              <a:solidFill>
                                                <a:prstClr val="black"/>
                                              </a:solidFill>
                                              <a:latin typeface="Cambria Math" panose="02040503050406030204" pitchFamily="18" charset="0"/>
                                              <a:cs typeface="+mn-cs"/>
                                            </a:rPr>
                                            <m:t>𝐸</m:t>
                                          </m:r>
                                        </m:e>
                                        <m:sub>
                                          <m:r>
                                            <a:rPr kumimoji="1" lang="en-US" altLang="ja-JP" sz="1050" i="1">
                                              <a:solidFill>
                                                <a:prstClr val="black"/>
                                              </a:solidFill>
                                              <a:latin typeface="Cambria Math" panose="02040503050406030204" pitchFamily="18" charset="0"/>
                                              <a:cs typeface="+mn-cs"/>
                                            </a:rPr>
                                            <m:t>𝑗</m:t>
                                          </m:r>
                                        </m:sub>
                                      </m:sSub>
                                      <m:r>
                                        <a:rPr kumimoji="1" lang="en-US" altLang="ja-JP" sz="1050" i="1">
                                          <a:solidFill>
                                            <a:prstClr val="black"/>
                                          </a:solidFill>
                                          <a:latin typeface="Cambria Math" panose="02040503050406030204" pitchFamily="18" charset="0"/>
                                          <a:cs typeface="+mn-cs"/>
                                        </a:rPr>
                                        <m:t>)−</m:t>
                                      </m:r>
                                      <m:sSubSup>
                                        <m:sSubSupPr>
                                          <m:ctrlPr>
                                            <a:rPr kumimoji="1" lang="en-US" altLang="ja-JP" sz="1050" i="1">
                                              <a:solidFill>
                                                <a:prstClr val="black"/>
                                              </a:solidFill>
                                              <a:latin typeface="Cambria Math" panose="02040503050406030204" pitchFamily="18" charset="0"/>
                                              <a:cs typeface="+mn-cs"/>
                                            </a:rPr>
                                          </m:ctrlPr>
                                        </m:sSubSupPr>
                                        <m:e>
                                          <m:r>
                                            <a:rPr kumimoji="1" lang="ja-JP" altLang="en-US" sz="1050" i="1">
                                              <a:solidFill>
                                                <a:prstClr val="black"/>
                                              </a:solidFill>
                                              <a:latin typeface="Cambria Math" panose="02040503050406030204" pitchFamily="18" charset="0"/>
                                              <a:cs typeface="+mn-cs"/>
                                            </a:rPr>
                                            <m:t>𝜎</m:t>
                                          </m:r>
                                        </m:e>
                                        <m:sub>
                                          <m:r>
                                            <a:rPr kumimoji="1" lang="ja-JP" altLang="en-US" sz="1050" i="1">
                                              <a:solidFill>
                                                <a:prstClr val="black"/>
                                              </a:solidFill>
                                              <a:latin typeface="Cambria Math" panose="02040503050406030204" pitchFamily="18" charset="0"/>
                                              <a:cs typeface="+mn-cs"/>
                                            </a:rPr>
                                            <m:t>𝜋</m:t>
                                          </m:r>
                                          <m:r>
                                            <a:rPr kumimoji="1" lang="en-US" altLang="ja-JP" sz="1050" i="1">
                                              <a:solidFill>
                                                <a:prstClr val="black"/>
                                              </a:solidFill>
                                              <a:latin typeface="Cambria Math" panose="02040503050406030204" pitchFamily="18" charset="0"/>
                                              <a:cs typeface="+mn-cs"/>
                                            </a:rPr>
                                            <m:t>𝑁</m:t>
                                          </m:r>
                                          <m:r>
                                            <a:rPr kumimoji="1" lang="en-US" altLang="ja-JP" sz="1050" i="1">
                                              <a:solidFill>
                                                <a:prstClr val="black"/>
                                              </a:solidFill>
                                              <a:latin typeface="Cambria Math" panose="02040503050406030204" pitchFamily="18" charset="0"/>
                                              <a:cs typeface="+mn-cs"/>
                                            </a:rPr>
                                            <m:t>,</m:t>
                                          </m:r>
                                          <m:r>
                                            <a:rPr kumimoji="1" lang="en-US" altLang="ja-JP" sz="1050" i="1">
                                              <a:solidFill>
                                                <a:prstClr val="black"/>
                                              </a:solidFill>
                                              <a:latin typeface="Cambria Math" panose="02040503050406030204" pitchFamily="18" charset="0"/>
                                              <a:cs typeface="+mn-cs"/>
                                            </a:rPr>
                                            <m:t>𝑐</m:t>
                                          </m:r>
                                          <m:d>
                                            <m:dPr>
                                              <m:ctrlPr>
                                                <a:rPr kumimoji="1" lang="en-US" altLang="ja-JP" sz="1050" i="1">
                                                  <a:solidFill>
                                                    <a:prstClr val="black"/>
                                                  </a:solidFill>
                                                  <a:latin typeface="Cambria Math" panose="02040503050406030204" pitchFamily="18" charset="0"/>
                                                  <a:cs typeface="+mn-cs"/>
                                                </a:rPr>
                                              </m:ctrlPr>
                                            </m:dPr>
                                            <m:e>
                                              <m:func>
                                                <m:funcPr>
                                                  <m:ctrlPr>
                                                    <a:rPr kumimoji="1" lang="en-US" altLang="ja-JP" sz="1050" i="1">
                                                      <a:solidFill>
                                                        <a:prstClr val="black"/>
                                                      </a:solidFill>
                                                      <a:latin typeface="Cambria Math" panose="02040503050406030204" pitchFamily="18" charset="0"/>
                                                      <a:cs typeface="+mn-cs"/>
                                                    </a:rPr>
                                                  </m:ctrlPr>
                                                </m:funcPr>
                                                <m:fName>
                                                  <m:r>
                                                    <m:rPr>
                                                      <m:sty m:val="p"/>
                                                    </m:rPr>
                                                    <a:rPr kumimoji="1" lang="en-US" altLang="ja-JP" sz="1050">
                                                      <a:solidFill>
                                                        <a:prstClr val="black"/>
                                                      </a:solidFill>
                                                      <a:latin typeface="Cambria Math" panose="02040503050406030204" pitchFamily="18" charset="0"/>
                                                      <a:cs typeface="+mn-cs"/>
                                                    </a:rPr>
                                                    <m:t>exp</m:t>
                                                  </m:r>
                                                </m:fName>
                                                <m:e/>
                                              </m:func>
                                            </m:e>
                                          </m:d>
                                        </m:sub>
                                        <m:sup>
                                          <m:r>
                                            <a:rPr kumimoji="1" lang="en-US" altLang="ja-JP" sz="1050" i="1">
                                              <a:solidFill>
                                                <a:prstClr val="black"/>
                                              </a:solidFill>
                                              <a:latin typeface="Cambria Math" panose="02040503050406030204" pitchFamily="18" charset="0"/>
                                              <a:cs typeface="+mn-cs"/>
                                            </a:rPr>
                                            <m:t>𝑡𝑜𝑡</m:t>
                                          </m:r>
                                        </m:sup>
                                      </m:sSubSup>
                                      <m:r>
                                        <a:rPr kumimoji="1" lang="en-US" altLang="ja-JP" sz="1050" i="1">
                                          <a:solidFill>
                                            <a:prstClr val="black"/>
                                          </a:solidFill>
                                          <a:latin typeface="Cambria Math" panose="02040503050406030204" pitchFamily="18" charset="0"/>
                                          <a:cs typeface="+mn-cs"/>
                                        </a:rPr>
                                        <m:t>(</m:t>
                                      </m:r>
                                      <m:sSub>
                                        <m:sSubPr>
                                          <m:ctrlPr>
                                            <a:rPr kumimoji="1" lang="en-US" altLang="ja-JP" sz="1050" i="1">
                                              <a:solidFill>
                                                <a:prstClr val="black"/>
                                              </a:solidFill>
                                              <a:latin typeface="Cambria Math" panose="02040503050406030204" pitchFamily="18" charset="0"/>
                                              <a:cs typeface="+mn-cs"/>
                                            </a:rPr>
                                          </m:ctrlPr>
                                        </m:sSubPr>
                                        <m:e>
                                          <m:r>
                                            <a:rPr kumimoji="1" lang="en-US" altLang="ja-JP" sz="1050" i="1">
                                              <a:solidFill>
                                                <a:prstClr val="black"/>
                                              </a:solidFill>
                                              <a:latin typeface="Cambria Math" panose="02040503050406030204" pitchFamily="18" charset="0"/>
                                              <a:cs typeface="+mn-cs"/>
                                            </a:rPr>
                                            <m:t>𝐸</m:t>
                                          </m:r>
                                        </m:e>
                                        <m:sub>
                                          <m:r>
                                            <a:rPr kumimoji="1" lang="en-US" altLang="ja-JP" sz="1050" i="1">
                                              <a:solidFill>
                                                <a:prstClr val="black"/>
                                              </a:solidFill>
                                              <a:latin typeface="Cambria Math" panose="02040503050406030204" pitchFamily="18" charset="0"/>
                                              <a:cs typeface="+mn-cs"/>
                                            </a:rPr>
                                            <m:t>𝑗</m:t>
                                          </m:r>
                                        </m:sub>
                                      </m:sSub>
                                      <m:r>
                                        <a:rPr kumimoji="1" lang="en-US" altLang="ja-JP" sz="1050" i="1">
                                          <a:solidFill>
                                            <a:prstClr val="black"/>
                                          </a:solidFill>
                                          <a:latin typeface="Cambria Math" panose="02040503050406030204" pitchFamily="18" charset="0"/>
                                          <a:cs typeface="+mn-cs"/>
                                        </a:rPr>
                                        <m:t>)</m:t>
                                      </m:r>
                                    </m:e>
                                  </m:d>
                                </m:e>
                                <m:sup>
                                  <m:r>
                                    <a:rPr kumimoji="1" lang="en-US" altLang="ja-JP" sz="1050" i="1">
                                      <a:solidFill>
                                        <a:prstClr val="black"/>
                                      </a:solidFill>
                                      <a:latin typeface="Cambria Math" panose="02040503050406030204" pitchFamily="18" charset="0"/>
                                      <a:cs typeface="+mn-cs"/>
                                    </a:rPr>
                                    <m:t>2</m:t>
                                  </m:r>
                                </m:sup>
                              </m:sSup>
                            </m:e>
                          </m:nary>
                        </m:e>
                      </m:nary>
                    </m:oMath>
                  </m:oMathPara>
                </a14:m>
                <a:endParaRPr kumimoji="1" lang="ja-JP" altLang="en-US" sz="1050" dirty="0">
                  <a:solidFill>
                    <a:prstClr val="black"/>
                  </a:solidFill>
                  <a:latin typeface="游ゴシック" panose="020F0502020204030204"/>
                  <a:ea typeface="游ゴシック" panose="020B0400000000000000" pitchFamily="50" charset="-128"/>
                  <a:cs typeface="+mn-cs"/>
                </a:endParaRPr>
              </a:p>
            </p:txBody>
          </p:sp>
        </mc:Choice>
        <mc:Fallback xmlns="">
          <p:sp>
            <p:nvSpPr>
              <p:cNvPr id="4" name="テキスト ボックス 3">
                <a:extLst>
                  <a:ext uri="{FF2B5EF4-FFF2-40B4-BE49-F238E27FC236}">
                    <a16:creationId xmlns:a16="http://schemas.microsoft.com/office/drawing/2014/main" id="{AF6DB6F0-3A77-2AEC-31DE-FDF8C649A1D6}"/>
                  </a:ext>
                </a:extLst>
              </p:cNvPr>
              <p:cNvSpPr txBox="1">
                <a:spLocks noRot="1" noChangeAspect="1" noMove="1" noResize="1" noEditPoints="1" noAdjustHandles="1" noChangeArrowheads="1" noChangeShapeType="1" noTextEdit="1"/>
              </p:cNvSpPr>
              <p:nvPr/>
            </p:nvSpPr>
            <p:spPr>
              <a:xfrm>
                <a:off x="5510332" y="3598369"/>
                <a:ext cx="2874756" cy="472694"/>
              </a:xfrm>
              <a:prstGeom prst="rect">
                <a:avLst/>
              </a:prstGeom>
              <a:blipFill>
                <a:blip r:embed="rId7"/>
                <a:stretch>
                  <a:fillRect t="-115789" b="-173684"/>
                </a:stretch>
              </a:blipFill>
            </p:spPr>
            <p:txBody>
              <a:bodyPr/>
              <a:lstStyle/>
              <a:p>
                <a:r>
                  <a:rPr lang="en-US">
                    <a:noFill/>
                  </a:rPr>
                  <a:t> </a:t>
                </a:r>
              </a:p>
            </p:txBody>
          </p:sp>
        </mc:Fallback>
      </mc:AlternateContent>
      <p:sp>
        <p:nvSpPr>
          <p:cNvPr id="10" name="テキスト ボックス 9">
            <a:extLst>
              <a:ext uri="{FF2B5EF4-FFF2-40B4-BE49-F238E27FC236}">
                <a16:creationId xmlns:a16="http://schemas.microsoft.com/office/drawing/2014/main" id="{430FB031-3DCB-5DB8-CEB4-01EC309D57BC}"/>
              </a:ext>
            </a:extLst>
          </p:cNvPr>
          <p:cNvSpPr txBox="1"/>
          <p:nvPr/>
        </p:nvSpPr>
        <p:spPr>
          <a:xfrm>
            <a:off x="8586916" y="1544103"/>
            <a:ext cx="511679"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a:solidFill>
                  <a:prstClr val="black"/>
                </a:solidFill>
                <a:latin typeface="游ゴシック" panose="020F0502020204030204"/>
                <a:ea typeface="游ゴシック" panose="020B0400000000000000" pitchFamily="50" charset="-128"/>
                <a:cs typeface="+mn-cs"/>
              </a:rPr>
              <a:t>(17)</a:t>
            </a:r>
            <a:endParaRPr kumimoji="1" lang="ja-JP" altLang="en-US" sz="1350" dirty="0">
              <a:solidFill>
                <a:prstClr val="black"/>
              </a:solidFill>
              <a:latin typeface="游ゴシック"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71BC8866-3A90-AB59-C240-D007C033EA26}"/>
              </a:ext>
            </a:extLst>
          </p:cNvPr>
          <p:cNvSpPr txBox="1"/>
          <p:nvPr/>
        </p:nvSpPr>
        <p:spPr>
          <a:xfrm>
            <a:off x="8462464" y="2458188"/>
            <a:ext cx="511679"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a:solidFill>
                  <a:prstClr val="black"/>
                </a:solidFill>
                <a:latin typeface="游ゴシック" panose="020F0502020204030204"/>
                <a:ea typeface="游ゴシック" panose="020B0400000000000000" pitchFamily="50" charset="-128"/>
                <a:cs typeface="+mn-cs"/>
              </a:rPr>
              <a:t>(18)</a:t>
            </a:r>
            <a:endParaRPr kumimoji="1" lang="ja-JP" altLang="en-US" sz="1350" dirty="0">
              <a:solidFill>
                <a:prstClr val="black"/>
              </a:solidFill>
              <a:latin typeface="游ゴシック"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0409E616-7E48-7D8B-F1EB-114F2282377E}"/>
              </a:ext>
            </a:extLst>
          </p:cNvPr>
          <p:cNvSpPr txBox="1"/>
          <p:nvPr/>
        </p:nvSpPr>
        <p:spPr>
          <a:xfrm>
            <a:off x="8244769" y="3054019"/>
            <a:ext cx="511679"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a:solidFill>
                  <a:prstClr val="black"/>
                </a:solidFill>
                <a:latin typeface="游ゴシック" panose="020F0502020204030204"/>
                <a:ea typeface="游ゴシック" panose="020B0400000000000000" pitchFamily="50" charset="-128"/>
                <a:cs typeface="+mn-cs"/>
              </a:rPr>
              <a:t>(19)</a:t>
            </a:r>
            <a:endParaRPr kumimoji="1" lang="ja-JP" altLang="en-US" sz="1350" dirty="0">
              <a:solidFill>
                <a:prstClr val="black"/>
              </a:solidFill>
              <a:latin typeface="游ゴシック"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B4E66F9D-FB2E-A64B-91E0-7F6BE7B35CA2}"/>
              </a:ext>
            </a:extLst>
          </p:cNvPr>
          <p:cNvSpPr txBox="1"/>
          <p:nvPr/>
        </p:nvSpPr>
        <p:spPr>
          <a:xfrm>
            <a:off x="8586916" y="3877999"/>
            <a:ext cx="511679"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a:solidFill>
                  <a:prstClr val="black"/>
                </a:solidFill>
                <a:latin typeface="游ゴシック" panose="020F0502020204030204"/>
                <a:ea typeface="游ゴシック" panose="020B0400000000000000" pitchFamily="50" charset="-128"/>
                <a:cs typeface="+mn-cs"/>
              </a:rPr>
              <a:t>(20)</a:t>
            </a:r>
            <a:endParaRPr kumimoji="1" lang="ja-JP" altLang="en-US" sz="1350" dirty="0">
              <a:solidFill>
                <a:prstClr val="black"/>
              </a:solidFill>
              <a:latin typeface="游ゴシック" panose="020F0502020204030204"/>
              <a:ea typeface="游ゴシック" panose="020B0400000000000000" pitchFamily="50" charset="-128"/>
              <a:cs typeface="+mn-cs"/>
            </a:endParaRPr>
          </a:p>
        </p:txBody>
      </p:sp>
      <p:pic>
        <p:nvPicPr>
          <p:cNvPr id="19" name="図 18">
            <a:extLst>
              <a:ext uri="{FF2B5EF4-FFF2-40B4-BE49-F238E27FC236}">
                <a16:creationId xmlns:a16="http://schemas.microsoft.com/office/drawing/2014/main" id="{ADE127BC-6BCC-8D5C-25E9-31D1CD5C1389}"/>
              </a:ext>
            </a:extLst>
          </p:cNvPr>
          <p:cNvPicPr>
            <a:picLocks noChangeAspect="1"/>
          </p:cNvPicPr>
          <p:nvPr/>
        </p:nvPicPr>
        <p:blipFill rotWithShape="1">
          <a:blip r:embed="rId8"/>
          <a:srcRect l="-1" r="2623" b="6200"/>
          <a:stretch/>
        </p:blipFill>
        <p:spPr>
          <a:xfrm>
            <a:off x="5242445" y="4177786"/>
            <a:ext cx="3577226" cy="1748069"/>
          </a:xfrm>
          <a:prstGeom prst="rect">
            <a:avLst/>
          </a:prstGeom>
          <a:solidFill>
            <a:srgbClr val="FFC000"/>
          </a:solidFill>
          <a:ln>
            <a:solidFill>
              <a:srgbClr val="00B050"/>
            </a:solidFill>
          </a:ln>
        </p:spPr>
      </p:pic>
      <p:sp>
        <p:nvSpPr>
          <p:cNvPr id="8" name="正方形/長方形 7">
            <a:extLst>
              <a:ext uri="{FF2B5EF4-FFF2-40B4-BE49-F238E27FC236}">
                <a16:creationId xmlns:a16="http://schemas.microsoft.com/office/drawing/2014/main" id="{C72BD596-5915-3F3C-F26D-77D41539B25F}"/>
              </a:ext>
            </a:extLst>
          </p:cNvPr>
          <p:cNvSpPr/>
          <p:nvPr/>
        </p:nvSpPr>
        <p:spPr>
          <a:xfrm>
            <a:off x="2830830" y="2011158"/>
            <a:ext cx="182880" cy="1354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92B0D3FF-3B19-E6DB-137A-DC90A24520A6}"/>
              </a:ext>
            </a:extLst>
          </p:cNvPr>
          <p:cNvSpPr/>
          <p:nvPr/>
        </p:nvSpPr>
        <p:spPr>
          <a:xfrm>
            <a:off x="2425763" y="2985754"/>
            <a:ext cx="182880" cy="1354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8C4E46F8-BD5E-2249-01AA-1130A34BD468}"/>
              </a:ext>
            </a:extLst>
          </p:cNvPr>
          <p:cNvSpPr/>
          <p:nvPr/>
        </p:nvSpPr>
        <p:spPr>
          <a:xfrm>
            <a:off x="3150068" y="2969840"/>
            <a:ext cx="182880" cy="1354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CEF49BE1-29C7-9E48-7485-7E85DC37348A}"/>
              </a:ext>
            </a:extLst>
          </p:cNvPr>
          <p:cNvSpPr/>
          <p:nvPr/>
        </p:nvSpPr>
        <p:spPr>
          <a:xfrm>
            <a:off x="3289202" y="3131926"/>
            <a:ext cx="182880" cy="1354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2" name="グループ化 51">
            <a:extLst>
              <a:ext uri="{FF2B5EF4-FFF2-40B4-BE49-F238E27FC236}">
                <a16:creationId xmlns:a16="http://schemas.microsoft.com/office/drawing/2014/main" id="{1E1CA2DD-B357-F8B9-E1D2-F92C24BE3C38}"/>
              </a:ext>
            </a:extLst>
          </p:cNvPr>
          <p:cNvGrpSpPr/>
          <p:nvPr/>
        </p:nvGrpSpPr>
        <p:grpSpPr>
          <a:xfrm>
            <a:off x="3452430" y="2055403"/>
            <a:ext cx="1365410" cy="710499"/>
            <a:chOff x="10128183" y="1457395"/>
            <a:chExt cx="1820547" cy="947331"/>
          </a:xfrm>
        </p:grpSpPr>
        <p:sp>
          <p:nvSpPr>
            <p:cNvPr id="39" name="テキスト ボックス 38">
              <a:extLst>
                <a:ext uri="{FF2B5EF4-FFF2-40B4-BE49-F238E27FC236}">
                  <a16:creationId xmlns:a16="http://schemas.microsoft.com/office/drawing/2014/main" id="{00975E25-1383-1672-42D0-1096CA52C79C}"/>
                </a:ext>
              </a:extLst>
            </p:cNvPr>
            <p:cNvSpPr txBox="1"/>
            <p:nvPr/>
          </p:nvSpPr>
          <p:spPr>
            <a:xfrm>
              <a:off x="11012723" y="1457395"/>
              <a:ext cx="325729" cy="400109"/>
            </a:xfrm>
            <a:prstGeom prst="rect">
              <a:avLst/>
            </a:prstGeom>
            <a:noFill/>
          </p:spPr>
          <p:txBody>
            <a:bodyPr wrap="square" rtlCol="0">
              <a:spAutoFit/>
            </a:bodyPr>
            <a:lstStyle/>
            <a:p>
              <a:pPr defTabSz="685800" eaLnBrk="1" fontAlgn="auto" hangingPunct="1">
                <a:spcBef>
                  <a:spcPts val="0"/>
                </a:spcBef>
                <a:spcAft>
                  <a:spcPts val="0"/>
                </a:spcAft>
                <a:defRPr/>
              </a:pPr>
              <a:r>
                <a:rPr kumimoji="1" lang="en-US" altLang="ja-JP" sz="1350" dirty="0">
                  <a:solidFill>
                    <a:prstClr val="black"/>
                  </a:solidFill>
                  <a:latin typeface="Symbol" panose="05050102010706020507" pitchFamily="18" charset="2"/>
                  <a:ea typeface="游ゴシック" panose="020B0400000000000000" pitchFamily="50" charset="-128"/>
                </a:rPr>
                <a:t>p</a:t>
              </a:r>
              <a:endParaRPr kumimoji="1" lang="ja-JP" altLang="en-US" sz="1350" dirty="0">
                <a:solidFill>
                  <a:prstClr val="black"/>
                </a:solidFill>
                <a:latin typeface="Symbol" panose="05050102010706020507" pitchFamily="18" charset="2"/>
                <a:ea typeface="游ゴシック" panose="020B0400000000000000" pitchFamily="50" charset="-128"/>
              </a:endParaRPr>
            </a:p>
          </p:txBody>
        </p:sp>
        <p:sp>
          <p:nvSpPr>
            <p:cNvPr id="49" name="テキスト ボックス 48">
              <a:extLst>
                <a:ext uri="{FF2B5EF4-FFF2-40B4-BE49-F238E27FC236}">
                  <a16:creationId xmlns:a16="http://schemas.microsoft.com/office/drawing/2014/main" id="{11EC919C-CA93-1171-F5ED-F66B3386D870}"/>
                </a:ext>
              </a:extLst>
            </p:cNvPr>
            <p:cNvSpPr txBox="1"/>
            <p:nvPr/>
          </p:nvSpPr>
          <p:spPr>
            <a:xfrm>
              <a:off x="10992495" y="2004617"/>
              <a:ext cx="325729" cy="400109"/>
            </a:xfrm>
            <a:prstGeom prst="rect">
              <a:avLst/>
            </a:prstGeom>
            <a:noFill/>
          </p:spPr>
          <p:txBody>
            <a:bodyPr wrap="square" rtlCol="0">
              <a:spAutoFit/>
            </a:bodyPr>
            <a:lstStyle/>
            <a:p>
              <a:pPr defTabSz="685800" eaLnBrk="1" fontAlgn="auto" hangingPunct="1">
                <a:spcBef>
                  <a:spcPts val="0"/>
                </a:spcBef>
                <a:spcAft>
                  <a:spcPts val="0"/>
                </a:spcAft>
                <a:defRPr/>
              </a:pPr>
              <a:r>
                <a:rPr kumimoji="1" lang="en-US" altLang="ja-JP" sz="1350" dirty="0">
                  <a:solidFill>
                    <a:prstClr val="black"/>
                  </a:solidFill>
                  <a:latin typeface="Symbol" panose="05050102010706020507" pitchFamily="18" charset="2"/>
                  <a:ea typeface="游ゴシック" panose="020B0400000000000000" pitchFamily="50" charset="-128"/>
                </a:rPr>
                <a:t>N</a:t>
              </a:r>
              <a:endParaRPr kumimoji="1" lang="ja-JP" altLang="en-US" sz="1350" dirty="0">
                <a:solidFill>
                  <a:prstClr val="black"/>
                </a:solidFill>
                <a:latin typeface="Symbol" panose="05050102010706020507" pitchFamily="18" charset="2"/>
                <a:ea typeface="游ゴシック" panose="020B0400000000000000" pitchFamily="50" charset="-128"/>
              </a:endParaRPr>
            </a:p>
          </p:txBody>
        </p:sp>
        <p:grpSp>
          <p:nvGrpSpPr>
            <p:cNvPr id="51" name="グループ化 50">
              <a:extLst>
                <a:ext uri="{FF2B5EF4-FFF2-40B4-BE49-F238E27FC236}">
                  <a16:creationId xmlns:a16="http://schemas.microsoft.com/office/drawing/2014/main" id="{6F410DF3-C40D-8D7E-C5B3-1562AF56F4FD}"/>
                </a:ext>
              </a:extLst>
            </p:cNvPr>
            <p:cNvGrpSpPr/>
            <p:nvPr/>
          </p:nvGrpSpPr>
          <p:grpSpPr>
            <a:xfrm>
              <a:off x="10128183" y="1657172"/>
              <a:ext cx="1820547" cy="522039"/>
              <a:chOff x="10091532" y="1677678"/>
              <a:chExt cx="1820547" cy="522039"/>
            </a:xfrm>
          </p:grpSpPr>
          <p:pic>
            <p:nvPicPr>
              <p:cNvPr id="1026" name="Picture 2" descr="undefined">
                <a:extLst>
                  <a:ext uri="{FF2B5EF4-FFF2-40B4-BE49-F238E27FC236}">
                    <a16:creationId xmlns:a16="http://schemas.microsoft.com/office/drawing/2014/main" id="{CE1656FD-C6A2-4F3F-6C61-472AF60CAC6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32103" y="1709475"/>
                <a:ext cx="1479976" cy="490242"/>
              </a:xfrm>
              <a:prstGeom prst="rect">
                <a:avLst/>
              </a:prstGeom>
              <a:noFill/>
              <a:extLst>
                <a:ext uri="{909E8E84-426E-40DD-AFC4-6F175D3DCCD1}">
                  <a14:hiddenFill xmlns:a14="http://schemas.microsoft.com/office/drawing/2010/main">
                    <a:solidFill>
                      <a:srgbClr val="FFFFFF"/>
                    </a:solidFill>
                  </a14:hiddenFill>
                </a:ext>
              </a:extLst>
            </p:spPr>
          </p:pic>
          <p:sp>
            <p:nvSpPr>
              <p:cNvPr id="30" name="テキスト ボックス 29">
                <a:extLst>
                  <a:ext uri="{FF2B5EF4-FFF2-40B4-BE49-F238E27FC236}">
                    <a16:creationId xmlns:a16="http://schemas.microsoft.com/office/drawing/2014/main" id="{7FF9C071-36DD-6DF1-FD50-BBEDA469816A}"/>
                  </a:ext>
                </a:extLst>
              </p:cNvPr>
              <p:cNvSpPr txBox="1"/>
              <p:nvPr/>
            </p:nvSpPr>
            <p:spPr>
              <a:xfrm>
                <a:off x="10549433" y="1707421"/>
                <a:ext cx="325729" cy="400109"/>
              </a:xfrm>
              <a:prstGeom prst="rect">
                <a:avLst/>
              </a:prstGeom>
              <a:noFill/>
            </p:spPr>
            <p:txBody>
              <a:bodyPr wrap="square" rtlCol="0">
                <a:spAutoFit/>
              </a:bodyPr>
              <a:lstStyle/>
              <a:p>
                <a:pPr defTabSz="685800" eaLnBrk="1" fontAlgn="auto" hangingPunct="1">
                  <a:spcBef>
                    <a:spcPts val="0"/>
                  </a:spcBef>
                  <a:spcAft>
                    <a:spcPts val="0"/>
                  </a:spcAft>
                  <a:defRPr/>
                </a:pPr>
                <a:r>
                  <a:rPr kumimoji="1" lang="en-US" altLang="ja-JP" sz="1350" dirty="0">
                    <a:solidFill>
                      <a:prstClr val="black"/>
                    </a:solidFill>
                    <a:latin typeface="Symbol" panose="05050102010706020507" pitchFamily="18" charset="2"/>
                    <a:ea typeface="游ゴシック" panose="020B0400000000000000" pitchFamily="50" charset="-128"/>
                  </a:rPr>
                  <a:t>D</a:t>
                </a:r>
                <a:endParaRPr kumimoji="1" lang="ja-JP" altLang="en-US" sz="1350" dirty="0">
                  <a:solidFill>
                    <a:prstClr val="black"/>
                  </a:solidFill>
                  <a:latin typeface="Symbol" panose="05050102010706020507" pitchFamily="18" charset="2"/>
                  <a:ea typeface="游ゴシック" panose="020B0400000000000000" pitchFamily="50" charset="-128"/>
                </a:endParaRPr>
              </a:p>
            </p:txBody>
          </p:sp>
          <p:sp>
            <p:nvSpPr>
              <p:cNvPr id="34" name="テキスト ボックス 33">
                <a:extLst>
                  <a:ext uri="{FF2B5EF4-FFF2-40B4-BE49-F238E27FC236}">
                    <a16:creationId xmlns:a16="http://schemas.microsoft.com/office/drawing/2014/main" id="{B0B07CF1-7C2A-9651-7C48-4799C700E9F4}"/>
                  </a:ext>
                </a:extLst>
              </p:cNvPr>
              <p:cNvSpPr txBox="1"/>
              <p:nvPr/>
            </p:nvSpPr>
            <p:spPr>
              <a:xfrm>
                <a:off x="11530623" y="1677678"/>
                <a:ext cx="45719" cy="400109"/>
              </a:xfrm>
              <a:prstGeom prst="rect">
                <a:avLst/>
              </a:prstGeom>
              <a:noFill/>
            </p:spPr>
            <p:txBody>
              <a:bodyPr wrap="square" rtlCol="0">
                <a:spAutoFit/>
              </a:bodyPr>
              <a:lstStyle/>
              <a:p>
                <a:pPr defTabSz="685800" eaLnBrk="1" fontAlgn="auto" hangingPunct="1">
                  <a:spcBef>
                    <a:spcPts val="0"/>
                  </a:spcBef>
                  <a:spcAft>
                    <a:spcPts val="0"/>
                  </a:spcAft>
                  <a:defRPr/>
                </a:pPr>
                <a:r>
                  <a:rPr kumimoji="1" lang="en-US" altLang="ja-JP" sz="1350" dirty="0">
                    <a:solidFill>
                      <a:prstClr val="black"/>
                    </a:solidFill>
                    <a:latin typeface="Symbol" panose="05050102010706020507" pitchFamily="18" charset="2"/>
                    <a:ea typeface="游ゴシック" panose="020B0400000000000000" pitchFamily="50" charset="-128"/>
                  </a:rPr>
                  <a:t>D</a:t>
                </a:r>
                <a:endParaRPr kumimoji="1" lang="ja-JP" altLang="en-US" sz="1350" dirty="0">
                  <a:solidFill>
                    <a:prstClr val="black"/>
                  </a:solidFill>
                  <a:latin typeface="Symbol" panose="05050102010706020507" pitchFamily="18" charset="2"/>
                  <a:ea typeface="游ゴシック" panose="020B0400000000000000" pitchFamily="50" charset="-128"/>
                </a:endParaRPr>
              </a:p>
            </p:txBody>
          </p:sp>
          <p:sp>
            <p:nvSpPr>
              <p:cNvPr id="50" name="テキスト ボックス 49">
                <a:extLst>
                  <a:ext uri="{FF2B5EF4-FFF2-40B4-BE49-F238E27FC236}">
                    <a16:creationId xmlns:a16="http://schemas.microsoft.com/office/drawing/2014/main" id="{B30AEA65-441B-3BAB-A68D-107B439B13CD}"/>
                  </a:ext>
                </a:extLst>
              </p:cNvPr>
              <p:cNvSpPr txBox="1"/>
              <p:nvPr/>
            </p:nvSpPr>
            <p:spPr>
              <a:xfrm>
                <a:off x="10091532" y="1799024"/>
                <a:ext cx="507491" cy="400109"/>
              </a:xfrm>
              <a:prstGeom prst="rect">
                <a:avLst/>
              </a:prstGeom>
              <a:noFill/>
            </p:spPr>
            <p:txBody>
              <a:bodyPr wrap="square" rtlCol="0">
                <a:spAutoFit/>
              </a:bodyPr>
              <a:lstStyle/>
              <a:p>
                <a:pPr defTabSz="685800" eaLnBrk="1" fontAlgn="auto" hangingPunct="1">
                  <a:spcBef>
                    <a:spcPts val="0"/>
                  </a:spcBef>
                  <a:spcAft>
                    <a:spcPts val="0"/>
                  </a:spcAft>
                  <a:defRPr/>
                </a:pPr>
                <a:r>
                  <a:rPr kumimoji="1" lang="en-US" altLang="ja-JP" sz="1350" dirty="0">
                    <a:solidFill>
                      <a:prstClr val="black"/>
                    </a:solidFill>
                    <a:latin typeface="Symbol" panose="05050102010706020507" pitchFamily="18" charset="2"/>
                    <a:ea typeface="游ゴシック" panose="020B0400000000000000" pitchFamily="50" charset="-128"/>
                  </a:rPr>
                  <a:t>S=</a:t>
                </a:r>
                <a:endParaRPr kumimoji="1" lang="ja-JP" altLang="en-US" sz="1350" dirty="0">
                  <a:solidFill>
                    <a:prstClr val="black"/>
                  </a:solidFill>
                  <a:latin typeface="Symbol" panose="05050102010706020507" pitchFamily="18" charset="2"/>
                  <a:ea typeface="游ゴシック" panose="020B0400000000000000" pitchFamily="50" charset="-128"/>
                </a:endParaRPr>
              </a:p>
            </p:txBody>
          </p:sp>
        </p:grpSp>
      </p:grpSp>
      <p:sp>
        <p:nvSpPr>
          <p:cNvPr id="53" name="テキスト ボックス 52">
            <a:extLst>
              <a:ext uri="{FF2B5EF4-FFF2-40B4-BE49-F238E27FC236}">
                <a16:creationId xmlns:a16="http://schemas.microsoft.com/office/drawing/2014/main" id="{96ED5244-124E-C4E2-9B83-6B38365C2C3F}"/>
              </a:ext>
            </a:extLst>
          </p:cNvPr>
          <p:cNvSpPr txBox="1"/>
          <p:nvPr/>
        </p:nvSpPr>
        <p:spPr>
          <a:xfrm>
            <a:off x="7062010" y="1935402"/>
            <a:ext cx="223753" cy="300082"/>
          </a:xfrm>
          <a:prstGeom prst="rect">
            <a:avLst/>
          </a:prstGeom>
          <a:noFill/>
        </p:spPr>
        <p:txBody>
          <a:bodyPr wrap="square" rtlCol="0">
            <a:spAutoFit/>
          </a:bodyPr>
          <a:lstStyle/>
          <a:p>
            <a:pPr defTabSz="685800" eaLnBrk="1" fontAlgn="auto" hangingPunct="1">
              <a:spcBef>
                <a:spcPts val="0"/>
              </a:spcBef>
              <a:spcAft>
                <a:spcPts val="0"/>
              </a:spcAft>
              <a:defRPr/>
            </a:pPr>
            <a:r>
              <a:rPr kumimoji="1" lang="en-US" altLang="ja-JP" sz="1350" dirty="0">
                <a:solidFill>
                  <a:prstClr val="black"/>
                </a:solidFill>
                <a:latin typeface="Arial" panose="020B0604020202020204" pitchFamily="34" charset="0"/>
                <a:ea typeface="游ゴシック" panose="020B0400000000000000" pitchFamily="50" charset="-128"/>
                <a:cs typeface="Arial" panose="020B0604020202020204" pitchFamily="34" charset="0"/>
              </a:rPr>
              <a:t>g</a:t>
            </a:r>
            <a:endParaRPr kumimoji="1" lang="ja-JP" altLang="en-US" sz="1350"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sp>
        <p:nvSpPr>
          <p:cNvPr id="54" name="テキスト ボックス 53">
            <a:extLst>
              <a:ext uri="{FF2B5EF4-FFF2-40B4-BE49-F238E27FC236}">
                <a16:creationId xmlns:a16="http://schemas.microsoft.com/office/drawing/2014/main" id="{CDE56128-77E3-BA86-6FF2-8DB093AD4C67}"/>
              </a:ext>
            </a:extLst>
          </p:cNvPr>
          <p:cNvSpPr txBox="1"/>
          <p:nvPr/>
        </p:nvSpPr>
        <p:spPr>
          <a:xfrm>
            <a:off x="3930029" y="2439068"/>
            <a:ext cx="223753" cy="300082"/>
          </a:xfrm>
          <a:prstGeom prst="rect">
            <a:avLst/>
          </a:prstGeom>
          <a:noFill/>
        </p:spPr>
        <p:txBody>
          <a:bodyPr wrap="square" rtlCol="0">
            <a:spAutoFit/>
          </a:bodyPr>
          <a:lstStyle/>
          <a:p>
            <a:pPr defTabSz="685800" eaLnBrk="1" fontAlgn="auto" hangingPunct="1">
              <a:spcBef>
                <a:spcPts val="0"/>
              </a:spcBef>
              <a:spcAft>
                <a:spcPts val="0"/>
              </a:spcAft>
              <a:defRPr/>
            </a:pPr>
            <a:r>
              <a:rPr kumimoji="1" lang="en-US" altLang="ja-JP" sz="1350" dirty="0">
                <a:solidFill>
                  <a:prstClr val="black"/>
                </a:solidFill>
                <a:latin typeface="Arial" panose="020B0604020202020204" pitchFamily="34" charset="0"/>
                <a:ea typeface="游ゴシック" panose="020B0400000000000000" pitchFamily="50" charset="-128"/>
                <a:cs typeface="Arial" panose="020B0604020202020204" pitchFamily="34" charset="0"/>
              </a:rPr>
              <a:t>g</a:t>
            </a:r>
            <a:endParaRPr kumimoji="1" lang="ja-JP" altLang="en-US" sz="1350"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sp>
        <p:nvSpPr>
          <p:cNvPr id="55" name="テキスト ボックス 54">
            <a:extLst>
              <a:ext uri="{FF2B5EF4-FFF2-40B4-BE49-F238E27FC236}">
                <a16:creationId xmlns:a16="http://schemas.microsoft.com/office/drawing/2014/main" id="{9D589C25-E065-73FA-8C20-25B064A2374C}"/>
              </a:ext>
            </a:extLst>
          </p:cNvPr>
          <p:cNvSpPr txBox="1"/>
          <p:nvPr/>
        </p:nvSpPr>
        <p:spPr>
          <a:xfrm>
            <a:off x="4318418" y="2447041"/>
            <a:ext cx="223753" cy="300082"/>
          </a:xfrm>
          <a:prstGeom prst="rect">
            <a:avLst/>
          </a:prstGeom>
          <a:noFill/>
        </p:spPr>
        <p:txBody>
          <a:bodyPr wrap="square" rtlCol="0">
            <a:spAutoFit/>
          </a:bodyPr>
          <a:lstStyle/>
          <a:p>
            <a:pPr defTabSz="685800" eaLnBrk="1" fontAlgn="auto" hangingPunct="1">
              <a:spcBef>
                <a:spcPts val="0"/>
              </a:spcBef>
              <a:spcAft>
                <a:spcPts val="0"/>
              </a:spcAft>
              <a:defRPr/>
            </a:pPr>
            <a:r>
              <a:rPr kumimoji="1" lang="en-US" altLang="ja-JP" sz="1350" dirty="0">
                <a:solidFill>
                  <a:prstClr val="black"/>
                </a:solidFill>
                <a:latin typeface="Arial" panose="020B0604020202020204" pitchFamily="34" charset="0"/>
                <a:ea typeface="游ゴシック" panose="020B0400000000000000" pitchFamily="50" charset="-128"/>
                <a:cs typeface="Arial" panose="020B0604020202020204" pitchFamily="34" charset="0"/>
              </a:rPr>
              <a:t>g</a:t>
            </a:r>
            <a:endParaRPr kumimoji="1" lang="ja-JP" altLang="en-US" sz="1350"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sp>
        <p:nvSpPr>
          <p:cNvPr id="56" name="テキスト ボックス 55">
            <a:extLst>
              <a:ext uri="{FF2B5EF4-FFF2-40B4-BE49-F238E27FC236}">
                <a16:creationId xmlns:a16="http://schemas.microsoft.com/office/drawing/2014/main" id="{CA99420D-54E8-370D-36EB-517366C51F93}"/>
              </a:ext>
            </a:extLst>
          </p:cNvPr>
          <p:cNvSpPr txBox="1"/>
          <p:nvPr/>
        </p:nvSpPr>
        <p:spPr>
          <a:xfrm>
            <a:off x="5023247" y="1843739"/>
            <a:ext cx="1654620" cy="230832"/>
          </a:xfrm>
          <a:prstGeom prst="rect">
            <a:avLst/>
          </a:prstGeom>
          <a:noFill/>
        </p:spPr>
        <p:txBody>
          <a:bodyPr wrap="none" rtlCol="0">
            <a:spAutoFit/>
          </a:bodyPr>
          <a:lstStyle/>
          <a:p>
            <a:r>
              <a:rPr kumimoji="1" lang="en-US" altLang="ja-JP" sz="900" dirty="0" err="1">
                <a:solidFill>
                  <a:srgbClr val="0E0EFF"/>
                </a:solidFill>
                <a:latin typeface="Symbol" panose="05050102010706020507" pitchFamily="18" charset="2"/>
              </a:rPr>
              <a:t>a,b</a:t>
            </a:r>
            <a:r>
              <a:rPr kumimoji="1" lang="en-US" altLang="ja-JP" sz="900" dirty="0">
                <a:solidFill>
                  <a:srgbClr val="0E0EFF"/>
                </a:solidFill>
                <a:latin typeface="Symbol" panose="05050102010706020507" pitchFamily="18" charset="2"/>
              </a:rPr>
              <a:t> </a:t>
            </a:r>
            <a:r>
              <a:rPr kumimoji="1" lang="en-US" altLang="ja-JP" sz="900" dirty="0">
                <a:solidFill>
                  <a:srgbClr val="0E0EFF"/>
                </a:solidFill>
                <a:latin typeface="Arial" panose="020B0604020202020204" pitchFamily="34" charset="0"/>
                <a:cs typeface="Arial" panose="020B0604020202020204" pitchFamily="34" charset="0"/>
              </a:rPr>
              <a:t>: channels, </a:t>
            </a:r>
            <a:r>
              <a:rPr kumimoji="1" lang="en-US" altLang="ja-JP" sz="900" dirty="0" err="1">
                <a:solidFill>
                  <a:srgbClr val="0E0EFF"/>
                </a:solidFill>
                <a:latin typeface="Arial" panose="020B0604020202020204" pitchFamily="34" charset="0"/>
                <a:cs typeface="Arial" panose="020B0604020202020204" pitchFamily="34" charset="0"/>
              </a:rPr>
              <a:t>i</a:t>
            </a:r>
            <a:r>
              <a:rPr kumimoji="1" lang="en-US" altLang="ja-JP" sz="900" dirty="0">
                <a:solidFill>
                  <a:srgbClr val="0E0EFF"/>
                </a:solidFill>
                <a:latin typeface="Arial" panose="020B0604020202020204" pitchFamily="34" charset="0"/>
                <a:cs typeface="Arial" panose="020B0604020202020204" pitchFamily="34" charset="0"/>
              </a:rPr>
              <a:t>, j:resonance</a:t>
            </a:r>
            <a:endParaRPr kumimoji="1" lang="ja-JP" altLang="en-US" sz="900" dirty="0">
              <a:solidFill>
                <a:srgbClr val="0E0EFF"/>
              </a:solidFill>
              <a:latin typeface="Arial" panose="020B0604020202020204" pitchFamily="34" charset="0"/>
              <a:cs typeface="Arial" panose="020B0604020202020204" pitchFamily="34" charset="0"/>
            </a:endParaRPr>
          </a:p>
        </p:txBody>
      </p:sp>
      <p:sp>
        <p:nvSpPr>
          <p:cNvPr id="57" name="テキスト ボックス 56">
            <a:extLst>
              <a:ext uri="{FF2B5EF4-FFF2-40B4-BE49-F238E27FC236}">
                <a16:creationId xmlns:a16="http://schemas.microsoft.com/office/drawing/2014/main" id="{C3916A05-7ACB-FE2B-56C5-E457BA1EDC78}"/>
              </a:ext>
            </a:extLst>
          </p:cNvPr>
          <p:cNvSpPr txBox="1"/>
          <p:nvPr/>
        </p:nvSpPr>
        <p:spPr>
          <a:xfrm>
            <a:off x="599714" y="2370130"/>
            <a:ext cx="1069524"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a:solidFill>
                  <a:prstClr val="black"/>
                </a:solidFill>
                <a:latin typeface="Arial" panose="020B0604020202020204" pitchFamily="34" charset="0"/>
                <a:ea typeface="游ゴシック" panose="020B0400000000000000" pitchFamily="50" charset="-128"/>
                <a:cs typeface="Arial" panose="020B0604020202020204" pitchFamily="34" charset="0"/>
              </a:rPr>
              <a:t>Self-energy</a:t>
            </a:r>
            <a:endParaRPr kumimoji="1" lang="ja-JP" altLang="en-US" sz="1350"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cxnSp>
        <p:nvCxnSpPr>
          <p:cNvPr id="59" name="直線コネクタ 58">
            <a:extLst>
              <a:ext uri="{FF2B5EF4-FFF2-40B4-BE49-F238E27FC236}">
                <a16:creationId xmlns:a16="http://schemas.microsoft.com/office/drawing/2014/main" id="{77FC770B-7854-D38C-CC22-707B2B7C9557}"/>
              </a:ext>
            </a:extLst>
          </p:cNvPr>
          <p:cNvCxnSpPr/>
          <p:nvPr/>
        </p:nvCxnSpPr>
        <p:spPr>
          <a:xfrm>
            <a:off x="1760708" y="2914650"/>
            <a:ext cx="770338" cy="0"/>
          </a:xfrm>
          <a:prstGeom prst="line">
            <a:avLst/>
          </a:prstGeom>
          <a:ln w="12700">
            <a:solidFill>
              <a:srgbClr val="0E0EFF"/>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FDCFAC9-F651-AD04-F00F-485FE4286663}"/>
              </a:ext>
            </a:extLst>
          </p:cNvPr>
          <p:cNvSpPr txBox="1"/>
          <p:nvPr/>
        </p:nvSpPr>
        <p:spPr>
          <a:xfrm>
            <a:off x="60116" y="6477093"/>
            <a:ext cx="1582421" cy="369332"/>
          </a:xfrm>
          <a:prstGeom prst="rect">
            <a:avLst/>
          </a:prstGeom>
          <a:solidFill>
            <a:srgbClr val="92D050"/>
          </a:solidFill>
        </p:spPr>
        <p:txBody>
          <a:bodyPr wrap="none" rtlCol="0">
            <a:spAutoFit/>
          </a:bodyPr>
          <a:lstStyle/>
          <a:p>
            <a:r>
              <a:rPr lang="en-US" dirty="0"/>
              <a:t>Go over if time</a:t>
            </a:r>
          </a:p>
        </p:txBody>
      </p:sp>
      <p:sp>
        <p:nvSpPr>
          <p:cNvPr id="17" name="TextBox 16">
            <a:extLst>
              <a:ext uri="{FF2B5EF4-FFF2-40B4-BE49-F238E27FC236}">
                <a16:creationId xmlns:a16="http://schemas.microsoft.com/office/drawing/2014/main" id="{732F39B2-EF84-FE24-3626-570E03695243}"/>
              </a:ext>
            </a:extLst>
          </p:cNvPr>
          <p:cNvSpPr txBox="1"/>
          <p:nvPr/>
        </p:nvSpPr>
        <p:spPr>
          <a:xfrm>
            <a:off x="2782141" y="6470649"/>
            <a:ext cx="3410485" cy="369332"/>
          </a:xfrm>
          <a:prstGeom prst="rect">
            <a:avLst/>
          </a:prstGeom>
          <a:solidFill>
            <a:srgbClr val="FAA919"/>
          </a:solidFill>
        </p:spPr>
        <p:txBody>
          <a:bodyPr wrap="none" rtlCol="0">
            <a:spAutoFit/>
          </a:bodyPr>
          <a:lstStyle/>
          <a:p>
            <a:r>
              <a:rPr lang="en-US" altLang="ja-JP" b="1" dirty="0"/>
              <a:t>(slides provided by Hiroyuki </a:t>
            </a:r>
            <a:r>
              <a:rPr lang="en-US" altLang="ja-JP" b="1" dirty="0" err="1"/>
              <a:t>Sako</a:t>
            </a:r>
            <a:r>
              <a:rPr lang="en-US" altLang="ja-JP" b="1" dirty="0"/>
              <a:t>)</a:t>
            </a:r>
            <a:endParaRPr lang="en-US" b="1" dirty="0"/>
          </a:p>
        </p:txBody>
      </p:sp>
    </p:spTree>
    <p:extLst>
      <p:ext uri="{BB962C8B-B14F-4D97-AF65-F5344CB8AC3E}">
        <p14:creationId xmlns:p14="http://schemas.microsoft.com/office/powerpoint/2010/main" val="6564952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コンテンツ プレースホルダー 29" descr="グラフ, 折れ線グラフ&#10;&#10;自動的に生成された説明">
            <a:extLst>
              <a:ext uri="{FF2B5EF4-FFF2-40B4-BE49-F238E27FC236}">
                <a16:creationId xmlns:a16="http://schemas.microsoft.com/office/drawing/2014/main" id="{8A4A9762-4254-9AE5-32ED-AD5C8CD505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9925" y="2206024"/>
            <a:ext cx="4521312" cy="3263509"/>
          </a:xfrm>
          <a:prstGeom prst="rect">
            <a:avLst/>
          </a:prstGeom>
        </p:spPr>
      </p:pic>
      <p:sp>
        <p:nvSpPr>
          <p:cNvPr id="2" name="タイトル 1">
            <a:extLst>
              <a:ext uri="{FF2B5EF4-FFF2-40B4-BE49-F238E27FC236}">
                <a16:creationId xmlns:a16="http://schemas.microsoft.com/office/drawing/2014/main" id="{C8ADE20E-F563-6B15-D920-BC049FE5E4F8}"/>
              </a:ext>
            </a:extLst>
          </p:cNvPr>
          <p:cNvSpPr>
            <a:spLocks noGrp="1"/>
          </p:cNvSpPr>
          <p:nvPr>
            <p:ph type="title"/>
          </p:nvPr>
        </p:nvSpPr>
        <p:spPr>
          <a:xfrm>
            <a:off x="-1" y="65200"/>
            <a:ext cx="9111237" cy="661771"/>
          </a:xfrm>
        </p:spPr>
        <p:txBody>
          <a:bodyPr/>
          <a:lstStyle/>
          <a:p>
            <a:r>
              <a:rPr kumimoji="1" lang="en-US" altLang="ja-JP" sz="2400" dirty="0">
                <a:latin typeface="Arial" panose="020B0604020202020204" pitchFamily="34" charset="0"/>
                <a:cs typeface="Arial" panose="020B0604020202020204" pitchFamily="34" charset="0"/>
              </a:rPr>
              <a:t>Fit result example (2 channels, w/ 2 hypothetical resonances)</a:t>
            </a:r>
            <a:endParaRPr kumimoji="1" lang="ja-JP" altLang="en-US" sz="2400" dirty="0">
              <a:latin typeface="Arial" panose="020B0604020202020204" pitchFamily="34" charset="0"/>
              <a:cs typeface="Arial" panose="020B0604020202020204" pitchFamily="34" charset="0"/>
            </a:endParaRPr>
          </a:p>
        </p:txBody>
      </p:sp>
      <p:pic>
        <p:nvPicPr>
          <p:cNvPr id="8" name="コンテンツ プレースホルダー 4" descr="グラフ, 折れ線グラフ&#10;&#10;自動的に生成された説明">
            <a:extLst>
              <a:ext uri="{FF2B5EF4-FFF2-40B4-BE49-F238E27FC236}">
                <a16:creationId xmlns:a16="http://schemas.microsoft.com/office/drawing/2014/main" id="{0DD6D1A9-1416-FB56-1680-260980E56A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806" y="2216246"/>
            <a:ext cx="4521312" cy="3263504"/>
          </a:xfrm>
          <a:prstGeom prst="rect">
            <a:avLst/>
          </a:prstGeom>
        </p:spPr>
      </p:pic>
      <p:sp>
        <p:nvSpPr>
          <p:cNvPr id="14" name="テキスト ボックス 13">
            <a:extLst>
              <a:ext uri="{FF2B5EF4-FFF2-40B4-BE49-F238E27FC236}">
                <a16:creationId xmlns:a16="http://schemas.microsoft.com/office/drawing/2014/main" id="{118B9150-A43C-F3F9-6598-AF4C28ADB7C0}"/>
              </a:ext>
            </a:extLst>
          </p:cNvPr>
          <p:cNvSpPr txBox="1"/>
          <p:nvPr/>
        </p:nvSpPr>
        <p:spPr>
          <a:xfrm>
            <a:off x="2142736" y="2226469"/>
            <a:ext cx="806631"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err="1">
                <a:solidFill>
                  <a:prstClr val="black"/>
                </a:solidFill>
                <a:latin typeface="Symbol" panose="05050102010706020507" pitchFamily="18" charset="2"/>
                <a:ea typeface="游ゴシック" panose="020B0400000000000000" pitchFamily="50" charset="-128"/>
                <a:cs typeface="+mn-cs"/>
              </a:rPr>
              <a:t>p</a:t>
            </a:r>
            <a:r>
              <a:rPr kumimoji="1" lang="en-US" altLang="ja-JP" sz="1350" dirty="0" err="1">
                <a:solidFill>
                  <a:prstClr val="black"/>
                </a:solidFill>
                <a:latin typeface="游ゴシック" panose="020F0502020204030204"/>
                <a:ea typeface="游ゴシック" panose="020B0400000000000000" pitchFamily="50" charset="-128"/>
                <a:cs typeface="+mn-cs"/>
              </a:rPr>
              <a:t>N</a:t>
            </a:r>
            <a:r>
              <a:rPr kumimoji="1" lang="ja-JP" altLang="en-US" sz="1350" dirty="0">
                <a:solidFill>
                  <a:prstClr val="black"/>
                </a:solidFill>
                <a:latin typeface="游ゴシック" panose="020F0502020204030204"/>
                <a:ea typeface="游ゴシック" panose="020B0400000000000000" pitchFamily="50" charset="-128"/>
                <a:cs typeface="+mn-cs"/>
              </a:rPr>
              <a:t>→</a:t>
            </a:r>
            <a:r>
              <a:rPr kumimoji="1" lang="en-US" altLang="ja-JP" sz="1350" dirty="0" err="1">
                <a:solidFill>
                  <a:prstClr val="black"/>
                </a:solidFill>
                <a:latin typeface="Symbol" panose="05050102010706020507" pitchFamily="18" charset="2"/>
                <a:ea typeface="游ゴシック" panose="020B0400000000000000" pitchFamily="50" charset="-128"/>
                <a:cs typeface="+mn-cs"/>
              </a:rPr>
              <a:t>p</a:t>
            </a:r>
            <a:r>
              <a:rPr kumimoji="1" lang="en-US" altLang="ja-JP" sz="1350" dirty="0" err="1">
                <a:solidFill>
                  <a:prstClr val="black"/>
                </a:solidFill>
                <a:latin typeface="游ゴシック" panose="020F0502020204030204"/>
                <a:ea typeface="游ゴシック" panose="020B0400000000000000" pitchFamily="50" charset="-128"/>
                <a:cs typeface="+mn-cs"/>
              </a:rPr>
              <a:t>N</a:t>
            </a:r>
            <a:endParaRPr kumimoji="1" lang="ja-JP" altLang="en-US" sz="1350" dirty="0">
              <a:solidFill>
                <a:prstClr val="black"/>
              </a:solidFill>
              <a:latin typeface="游ゴシック"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7FB98394-A90C-7199-EB96-231CFDBA4BFA}"/>
              </a:ext>
            </a:extLst>
          </p:cNvPr>
          <p:cNvSpPr txBox="1"/>
          <p:nvPr/>
        </p:nvSpPr>
        <p:spPr>
          <a:xfrm>
            <a:off x="6178595" y="2226469"/>
            <a:ext cx="782587"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err="1">
                <a:solidFill>
                  <a:prstClr val="black"/>
                </a:solidFill>
                <a:latin typeface="Symbol" panose="05050102010706020507" pitchFamily="18" charset="2"/>
                <a:ea typeface="游ゴシック" panose="020B0400000000000000" pitchFamily="50" charset="-128"/>
                <a:cs typeface="+mn-cs"/>
              </a:rPr>
              <a:t>p</a:t>
            </a:r>
            <a:r>
              <a:rPr kumimoji="1" lang="en-US" altLang="ja-JP" sz="1350" dirty="0" err="1">
                <a:solidFill>
                  <a:prstClr val="black"/>
                </a:solidFill>
                <a:latin typeface="游ゴシック" panose="020F0502020204030204"/>
                <a:ea typeface="游ゴシック" panose="020B0400000000000000" pitchFamily="50" charset="-128"/>
                <a:cs typeface="+mn-cs"/>
              </a:rPr>
              <a:t>N</a:t>
            </a:r>
            <a:r>
              <a:rPr kumimoji="1" lang="ja-JP" altLang="en-US" sz="1350" dirty="0">
                <a:solidFill>
                  <a:prstClr val="black"/>
                </a:solidFill>
                <a:latin typeface="游ゴシック" panose="020F0502020204030204"/>
                <a:ea typeface="游ゴシック" panose="020B0400000000000000" pitchFamily="50" charset="-128"/>
                <a:cs typeface="+mn-cs"/>
              </a:rPr>
              <a:t>→</a:t>
            </a:r>
            <a:r>
              <a:rPr kumimoji="1" lang="en-US" altLang="ja-JP" sz="1350" dirty="0" err="1">
                <a:solidFill>
                  <a:prstClr val="black"/>
                </a:solidFill>
                <a:latin typeface="Symbol" panose="05050102010706020507" pitchFamily="18" charset="2"/>
                <a:ea typeface="游ゴシック" panose="020B0400000000000000" pitchFamily="50" charset="-128"/>
                <a:cs typeface="+mn-cs"/>
              </a:rPr>
              <a:t>pD</a:t>
            </a:r>
            <a:endParaRPr kumimoji="1" lang="ja-JP" altLang="en-US" sz="1350" dirty="0">
              <a:solidFill>
                <a:prstClr val="black"/>
              </a:solidFill>
              <a:latin typeface="Symbol" panose="05050102010706020507" pitchFamily="18" charset="2"/>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957B1080-9624-87FA-DC2B-7EB3433106C0}"/>
              </a:ext>
            </a:extLst>
          </p:cNvPr>
          <p:cNvSpPr txBox="1"/>
          <p:nvPr/>
        </p:nvSpPr>
        <p:spPr>
          <a:xfrm>
            <a:off x="1492153" y="2653732"/>
            <a:ext cx="377026"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a:solidFill>
                  <a:srgbClr val="FF0000"/>
                </a:solidFill>
                <a:latin typeface="Arial" panose="020B0604020202020204" pitchFamily="34" charset="0"/>
                <a:ea typeface="游ゴシック" panose="020B0400000000000000" pitchFamily="50" charset="-128"/>
                <a:cs typeface="Arial" panose="020B0604020202020204" pitchFamily="34" charset="0"/>
              </a:rPr>
              <a:t>Fit</a:t>
            </a:r>
            <a:endParaRPr kumimoji="1" lang="ja-JP" altLang="en-US" sz="1350" dirty="0">
              <a:solidFill>
                <a:srgbClr val="FF0000"/>
              </a:solidFill>
              <a:latin typeface="Arial" panose="020B0604020202020204" pitchFamily="34" charset="0"/>
              <a:ea typeface="游ゴシック" panose="020B0400000000000000" pitchFamily="50" charset="-128"/>
              <a:cs typeface="Arial" panose="020B0604020202020204" pitchFamily="34" charset="0"/>
            </a:endParaRPr>
          </a:p>
        </p:txBody>
      </p:sp>
      <p:sp>
        <p:nvSpPr>
          <p:cNvPr id="17" name="テキスト ボックス 16">
            <a:extLst>
              <a:ext uri="{FF2B5EF4-FFF2-40B4-BE49-F238E27FC236}">
                <a16:creationId xmlns:a16="http://schemas.microsoft.com/office/drawing/2014/main" id="{637788FF-F252-6604-D8A7-ABAA6F8BDE5A}"/>
              </a:ext>
            </a:extLst>
          </p:cNvPr>
          <p:cNvSpPr txBox="1"/>
          <p:nvPr/>
        </p:nvSpPr>
        <p:spPr>
          <a:xfrm>
            <a:off x="1944455" y="3374771"/>
            <a:ext cx="1511952"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a:solidFill>
                  <a:srgbClr val="00B0F0"/>
                </a:solidFill>
                <a:latin typeface="Arial" panose="020B0604020202020204" pitchFamily="34" charset="0"/>
                <a:ea typeface="游ゴシック" panose="020B0400000000000000" pitchFamily="50" charset="-128"/>
                <a:cs typeface="Arial" panose="020B0604020202020204" pitchFamily="34" charset="0"/>
              </a:rPr>
              <a:t>Initial parameters</a:t>
            </a:r>
            <a:endParaRPr kumimoji="1" lang="ja-JP" altLang="en-US" sz="1350" dirty="0">
              <a:solidFill>
                <a:srgbClr val="00B0F0"/>
              </a:solidFill>
              <a:latin typeface="Arial" panose="020B0604020202020204" pitchFamily="34" charset="0"/>
              <a:ea typeface="游ゴシック" panose="020B0400000000000000" pitchFamily="50" charset="-128"/>
              <a:cs typeface="Arial" panose="020B0604020202020204" pitchFamily="34" charset="0"/>
            </a:endParaRPr>
          </a:p>
        </p:txBody>
      </p:sp>
      <p:sp>
        <p:nvSpPr>
          <p:cNvPr id="18" name="テキスト ボックス 17">
            <a:extLst>
              <a:ext uri="{FF2B5EF4-FFF2-40B4-BE49-F238E27FC236}">
                <a16:creationId xmlns:a16="http://schemas.microsoft.com/office/drawing/2014/main" id="{A4A2525C-D47E-FAAC-AEC8-09EDAC26E337}"/>
              </a:ext>
            </a:extLst>
          </p:cNvPr>
          <p:cNvSpPr txBox="1"/>
          <p:nvPr/>
        </p:nvSpPr>
        <p:spPr>
          <a:xfrm>
            <a:off x="6674932" y="2939465"/>
            <a:ext cx="377026"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a:solidFill>
                  <a:srgbClr val="FF0000"/>
                </a:solidFill>
                <a:latin typeface="Arial" panose="020B0604020202020204" pitchFamily="34" charset="0"/>
                <a:ea typeface="游ゴシック" panose="020B0400000000000000" pitchFamily="50" charset="-128"/>
                <a:cs typeface="Arial" panose="020B0604020202020204" pitchFamily="34" charset="0"/>
              </a:rPr>
              <a:t>Fit</a:t>
            </a:r>
            <a:endParaRPr kumimoji="1" lang="ja-JP" altLang="en-US" sz="1350" dirty="0">
              <a:solidFill>
                <a:srgbClr val="FF0000"/>
              </a:solidFill>
              <a:latin typeface="Arial" panose="020B0604020202020204" pitchFamily="34" charset="0"/>
              <a:ea typeface="游ゴシック" panose="020B0400000000000000" pitchFamily="50" charset="-128"/>
              <a:cs typeface="Arial" panose="020B0604020202020204" pitchFamily="34" charset="0"/>
            </a:endParaRPr>
          </a:p>
        </p:txBody>
      </p:sp>
      <p:sp>
        <p:nvSpPr>
          <p:cNvPr id="19" name="テキスト ボックス 18">
            <a:extLst>
              <a:ext uri="{FF2B5EF4-FFF2-40B4-BE49-F238E27FC236}">
                <a16:creationId xmlns:a16="http://schemas.microsoft.com/office/drawing/2014/main" id="{09754F99-8B22-7845-4167-071C5166686D}"/>
              </a:ext>
            </a:extLst>
          </p:cNvPr>
          <p:cNvSpPr txBox="1"/>
          <p:nvPr/>
        </p:nvSpPr>
        <p:spPr>
          <a:xfrm>
            <a:off x="6230312" y="3895954"/>
            <a:ext cx="1511952"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a:solidFill>
                  <a:srgbClr val="00B0F0"/>
                </a:solidFill>
                <a:latin typeface="Arial" panose="020B0604020202020204" pitchFamily="34" charset="0"/>
                <a:ea typeface="游ゴシック" panose="020B0400000000000000" pitchFamily="50" charset="-128"/>
                <a:cs typeface="Arial" panose="020B0604020202020204" pitchFamily="34" charset="0"/>
              </a:rPr>
              <a:t>Initial parameters</a:t>
            </a:r>
            <a:endParaRPr kumimoji="1" lang="ja-JP" altLang="en-US" sz="1350" dirty="0">
              <a:solidFill>
                <a:srgbClr val="00B0F0"/>
              </a:solidFill>
              <a:latin typeface="Arial" panose="020B0604020202020204" pitchFamily="34" charset="0"/>
              <a:ea typeface="游ゴシック" panose="020B0400000000000000" pitchFamily="50" charset="-128"/>
              <a:cs typeface="Arial" panose="020B0604020202020204" pitchFamily="34" charset="0"/>
            </a:endParaRPr>
          </a:p>
        </p:txBody>
      </p:sp>
      <p:cxnSp>
        <p:nvCxnSpPr>
          <p:cNvPr id="21" name="直線コネクタ 20">
            <a:extLst>
              <a:ext uri="{FF2B5EF4-FFF2-40B4-BE49-F238E27FC236}">
                <a16:creationId xmlns:a16="http://schemas.microsoft.com/office/drawing/2014/main" id="{5CA9C13F-0226-A00F-0148-69D192436C18}"/>
              </a:ext>
            </a:extLst>
          </p:cNvPr>
          <p:cNvCxnSpPr>
            <a:cxnSpLocks/>
            <a:stCxn id="16" idx="3"/>
          </p:cNvCxnSpPr>
          <p:nvPr/>
        </p:nvCxnSpPr>
        <p:spPr>
          <a:xfrm flipV="1">
            <a:off x="1869179" y="2716531"/>
            <a:ext cx="157741" cy="8724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F68B1FF3-6888-FD16-3669-5170700CABE2}"/>
              </a:ext>
            </a:extLst>
          </p:cNvPr>
          <p:cNvCxnSpPr>
            <a:cxnSpLocks/>
          </p:cNvCxnSpPr>
          <p:nvPr/>
        </p:nvCxnSpPr>
        <p:spPr>
          <a:xfrm>
            <a:off x="6972007" y="3118578"/>
            <a:ext cx="214898" cy="9640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B78ECD84-4510-E390-765A-4C8224327FD9}"/>
              </a:ext>
            </a:extLst>
          </p:cNvPr>
          <p:cNvCxnSpPr>
            <a:cxnSpLocks/>
          </p:cNvCxnSpPr>
          <p:nvPr/>
        </p:nvCxnSpPr>
        <p:spPr>
          <a:xfrm flipH="1" flipV="1">
            <a:off x="2080260" y="3231820"/>
            <a:ext cx="115941" cy="218654"/>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43CD66BF-2275-4E6A-B4C6-81974341559F}"/>
              </a:ext>
            </a:extLst>
          </p:cNvPr>
          <p:cNvCxnSpPr>
            <a:cxnSpLocks/>
          </p:cNvCxnSpPr>
          <p:nvPr/>
        </p:nvCxnSpPr>
        <p:spPr>
          <a:xfrm flipH="1" flipV="1">
            <a:off x="7186904" y="3680152"/>
            <a:ext cx="8492" cy="30469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32" name="コンテンツ プレースホルダー 31">
            <a:extLst>
              <a:ext uri="{FF2B5EF4-FFF2-40B4-BE49-F238E27FC236}">
                <a16:creationId xmlns:a16="http://schemas.microsoft.com/office/drawing/2014/main" id="{2002E809-E676-88B0-EFF0-E2FF38217A20}"/>
              </a:ext>
            </a:extLst>
          </p:cNvPr>
          <p:cNvSpPr>
            <a:spLocks noGrp="1"/>
          </p:cNvSpPr>
          <p:nvPr>
            <p:ph idx="1"/>
          </p:nvPr>
        </p:nvSpPr>
        <p:spPr>
          <a:xfrm>
            <a:off x="628650" y="5321948"/>
            <a:ext cx="6826473" cy="168024"/>
          </a:xfrm>
        </p:spPr>
        <p:txBody>
          <a:bodyPr>
            <a:normAutofit fontScale="25000" lnSpcReduction="20000"/>
          </a:bodyPr>
          <a:lstStyle/>
          <a:p>
            <a:endParaRPr lang="ja-JP" altLang="en-US" dirty="0"/>
          </a:p>
        </p:txBody>
      </p:sp>
      <p:cxnSp>
        <p:nvCxnSpPr>
          <p:cNvPr id="37" name="直線矢印コネクタ 36">
            <a:extLst>
              <a:ext uri="{FF2B5EF4-FFF2-40B4-BE49-F238E27FC236}">
                <a16:creationId xmlns:a16="http://schemas.microsoft.com/office/drawing/2014/main" id="{1294699B-E355-599B-EDFF-8415D3A261A3}"/>
              </a:ext>
            </a:extLst>
          </p:cNvPr>
          <p:cNvCxnSpPr>
            <a:cxnSpLocks/>
          </p:cNvCxnSpPr>
          <p:nvPr/>
        </p:nvCxnSpPr>
        <p:spPr>
          <a:xfrm flipV="1">
            <a:off x="7186904" y="4430932"/>
            <a:ext cx="0" cy="5677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a:extLst>
              <a:ext uri="{FF2B5EF4-FFF2-40B4-BE49-F238E27FC236}">
                <a16:creationId xmlns:a16="http://schemas.microsoft.com/office/drawing/2014/main" id="{DEED4DE2-2880-1DDB-288E-64FC7369972F}"/>
              </a:ext>
            </a:extLst>
          </p:cNvPr>
          <p:cNvCxnSpPr>
            <a:cxnSpLocks/>
          </p:cNvCxnSpPr>
          <p:nvPr/>
        </p:nvCxnSpPr>
        <p:spPr>
          <a:xfrm flipV="1">
            <a:off x="6168409" y="4430932"/>
            <a:ext cx="0" cy="5677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6C18554B-7A2A-E41B-2B23-0118F1246C6C}"/>
              </a:ext>
            </a:extLst>
          </p:cNvPr>
          <p:cNvSpPr txBox="1"/>
          <p:nvPr/>
        </p:nvSpPr>
        <p:spPr>
          <a:xfrm>
            <a:off x="5695451" y="4874269"/>
            <a:ext cx="1204176"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a:solidFill>
                  <a:prstClr val="black"/>
                </a:solidFill>
                <a:latin typeface="Arial" panose="020B0604020202020204" pitchFamily="34" charset="0"/>
                <a:ea typeface="游ゴシック" panose="020B0400000000000000" pitchFamily="50" charset="-128"/>
                <a:cs typeface="Arial" panose="020B0604020202020204" pitchFamily="34" charset="0"/>
              </a:rPr>
              <a:t>Resonance 1</a:t>
            </a:r>
            <a:endParaRPr kumimoji="1" lang="ja-JP" altLang="en-US" sz="1350"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sp>
        <p:nvSpPr>
          <p:cNvPr id="46" name="テキスト ボックス 45">
            <a:extLst>
              <a:ext uri="{FF2B5EF4-FFF2-40B4-BE49-F238E27FC236}">
                <a16:creationId xmlns:a16="http://schemas.microsoft.com/office/drawing/2014/main" id="{B85F8BEF-5026-1F35-5B1B-A67DB7ABFBD9}"/>
              </a:ext>
            </a:extLst>
          </p:cNvPr>
          <p:cNvSpPr txBox="1"/>
          <p:nvPr/>
        </p:nvSpPr>
        <p:spPr>
          <a:xfrm>
            <a:off x="6932326" y="4870441"/>
            <a:ext cx="1204176"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a:solidFill>
                  <a:prstClr val="black"/>
                </a:solidFill>
                <a:latin typeface="Arial" panose="020B0604020202020204" pitchFamily="34" charset="0"/>
                <a:ea typeface="游ゴシック" panose="020B0400000000000000" pitchFamily="50" charset="-128"/>
                <a:cs typeface="Arial" panose="020B0604020202020204" pitchFamily="34" charset="0"/>
              </a:rPr>
              <a:t>Resonance 2</a:t>
            </a:r>
            <a:endParaRPr kumimoji="1" lang="ja-JP" altLang="en-US" sz="1350"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cxnSp>
        <p:nvCxnSpPr>
          <p:cNvPr id="47" name="直線矢印コネクタ 46">
            <a:extLst>
              <a:ext uri="{FF2B5EF4-FFF2-40B4-BE49-F238E27FC236}">
                <a16:creationId xmlns:a16="http://schemas.microsoft.com/office/drawing/2014/main" id="{197BA72D-854F-3CC4-36BA-9CDC6A2A6856}"/>
              </a:ext>
            </a:extLst>
          </p:cNvPr>
          <p:cNvCxnSpPr>
            <a:cxnSpLocks/>
          </p:cNvCxnSpPr>
          <p:nvPr/>
        </p:nvCxnSpPr>
        <p:spPr>
          <a:xfrm flipV="1">
            <a:off x="3098845" y="4292433"/>
            <a:ext cx="0" cy="5677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14FB59C6-F869-377D-541C-8FF453DE081A}"/>
              </a:ext>
            </a:extLst>
          </p:cNvPr>
          <p:cNvCxnSpPr>
            <a:cxnSpLocks/>
          </p:cNvCxnSpPr>
          <p:nvPr/>
        </p:nvCxnSpPr>
        <p:spPr>
          <a:xfrm flipV="1">
            <a:off x="2080260" y="4292433"/>
            <a:ext cx="0" cy="5677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テキスト ボックス 48">
            <a:extLst>
              <a:ext uri="{FF2B5EF4-FFF2-40B4-BE49-F238E27FC236}">
                <a16:creationId xmlns:a16="http://schemas.microsoft.com/office/drawing/2014/main" id="{52D270B0-F7A6-6C48-FCDD-B9F3D05926BB}"/>
              </a:ext>
            </a:extLst>
          </p:cNvPr>
          <p:cNvSpPr txBox="1"/>
          <p:nvPr/>
        </p:nvSpPr>
        <p:spPr>
          <a:xfrm>
            <a:off x="1534728" y="4880575"/>
            <a:ext cx="1204176"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a:solidFill>
                  <a:prstClr val="black"/>
                </a:solidFill>
                <a:latin typeface="Arial" panose="020B0604020202020204" pitchFamily="34" charset="0"/>
                <a:ea typeface="游ゴシック" panose="020B0400000000000000" pitchFamily="50" charset="-128"/>
                <a:cs typeface="Arial" panose="020B0604020202020204" pitchFamily="34" charset="0"/>
              </a:rPr>
              <a:t>Resonance 1</a:t>
            </a:r>
            <a:endParaRPr kumimoji="1" lang="ja-JP" altLang="en-US" sz="1350"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sp>
        <p:nvSpPr>
          <p:cNvPr id="50" name="テキスト ボックス 49">
            <a:extLst>
              <a:ext uri="{FF2B5EF4-FFF2-40B4-BE49-F238E27FC236}">
                <a16:creationId xmlns:a16="http://schemas.microsoft.com/office/drawing/2014/main" id="{E98FCD27-512B-5087-4658-92C7A9C8AE91}"/>
              </a:ext>
            </a:extLst>
          </p:cNvPr>
          <p:cNvSpPr txBox="1"/>
          <p:nvPr/>
        </p:nvSpPr>
        <p:spPr>
          <a:xfrm>
            <a:off x="2771040" y="4882915"/>
            <a:ext cx="1204176"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a:solidFill>
                  <a:prstClr val="black"/>
                </a:solidFill>
                <a:latin typeface="Arial" panose="020B0604020202020204" pitchFamily="34" charset="0"/>
                <a:ea typeface="游ゴシック" panose="020B0400000000000000" pitchFamily="50" charset="-128"/>
                <a:cs typeface="Arial" panose="020B0604020202020204" pitchFamily="34" charset="0"/>
              </a:rPr>
              <a:t>Resonance 2</a:t>
            </a:r>
            <a:endParaRPr kumimoji="1" lang="ja-JP" altLang="en-US" sz="1350"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sp>
        <p:nvSpPr>
          <p:cNvPr id="51" name="テキスト ボックス 50">
            <a:extLst>
              <a:ext uri="{FF2B5EF4-FFF2-40B4-BE49-F238E27FC236}">
                <a16:creationId xmlns:a16="http://schemas.microsoft.com/office/drawing/2014/main" id="{197BB37C-711C-4A22-7DCD-48CA29D75009}"/>
              </a:ext>
            </a:extLst>
          </p:cNvPr>
          <p:cNvSpPr txBox="1"/>
          <p:nvPr/>
        </p:nvSpPr>
        <p:spPr>
          <a:xfrm>
            <a:off x="1892768" y="3749976"/>
            <a:ext cx="2156360" cy="300082"/>
          </a:xfrm>
          <a:prstGeom prst="rect">
            <a:avLst/>
          </a:prstGeom>
          <a:noFill/>
        </p:spPr>
        <p:txBody>
          <a:bodyPr wrap="none" rtlCol="0">
            <a:spAutoFit/>
          </a:bodyPr>
          <a:lstStyle/>
          <a:p>
            <a:pPr defTabSz="685800" eaLnBrk="1" fontAlgn="auto" hangingPunct="1">
              <a:spcBef>
                <a:spcPts val="0"/>
              </a:spcBef>
              <a:spcAft>
                <a:spcPts val="0"/>
              </a:spcAft>
              <a:defRPr/>
            </a:pPr>
            <a:r>
              <a:rPr kumimoji="1" lang="en-US" altLang="ja-JP" sz="1350" dirty="0">
                <a:solidFill>
                  <a:prstClr val="black"/>
                </a:solidFill>
                <a:latin typeface="Arial" panose="020B0604020202020204" pitchFamily="34" charset="0"/>
                <a:ea typeface="游ゴシック" panose="020B0400000000000000" pitchFamily="50" charset="-128"/>
                <a:cs typeface="Arial" panose="020B0604020202020204" pitchFamily="34" charset="0"/>
              </a:rPr>
              <a:t>Points: cross section data</a:t>
            </a:r>
            <a:endParaRPr kumimoji="1" lang="ja-JP" altLang="en-US" sz="1350"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cxnSp>
        <p:nvCxnSpPr>
          <p:cNvPr id="53" name="直線コネクタ 52">
            <a:extLst>
              <a:ext uri="{FF2B5EF4-FFF2-40B4-BE49-F238E27FC236}">
                <a16:creationId xmlns:a16="http://schemas.microsoft.com/office/drawing/2014/main" id="{3A6BB802-A4AE-7192-1821-DBF7B93B5568}"/>
              </a:ext>
            </a:extLst>
          </p:cNvPr>
          <p:cNvCxnSpPr/>
          <p:nvPr/>
        </p:nvCxnSpPr>
        <p:spPr>
          <a:xfrm flipH="1" flipV="1">
            <a:off x="1543287" y="3794722"/>
            <a:ext cx="300165" cy="731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881456F-3879-1D5C-681B-6C6C03DF4DD6}"/>
              </a:ext>
            </a:extLst>
          </p:cNvPr>
          <p:cNvSpPr txBox="1"/>
          <p:nvPr/>
        </p:nvSpPr>
        <p:spPr>
          <a:xfrm>
            <a:off x="2782141" y="6470649"/>
            <a:ext cx="3410485" cy="369332"/>
          </a:xfrm>
          <a:prstGeom prst="rect">
            <a:avLst/>
          </a:prstGeom>
          <a:solidFill>
            <a:srgbClr val="FAA919"/>
          </a:solidFill>
        </p:spPr>
        <p:txBody>
          <a:bodyPr wrap="none" rtlCol="0">
            <a:spAutoFit/>
          </a:bodyPr>
          <a:lstStyle/>
          <a:p>
            <a:r>
              <a:rPr lang="en-US" altLang="ja-JP" b="1" dirty="0"/>
              <a:t>(slides provided by Hiroyuki </a:t>
            </a:r>
            <a:r>
              <a:rPr lang="en-US" altLang="ja-JP" b="1" dirty="0" err="1"/>
              <a:t>Sako</a:t>
            </a:r>
            <a:r>
              <a:rPr lang="en-US" altLang="ja-JP" b="1" dirty="0"/>
              <a:t>)</a:t>
            </a:r>
            <a:endParaRPr lang="en-US" b="1" dirty="0"/>
          </a:p>
        </p:txBody>
      </p:sp>
      <p:sp>
        <p:nvSpPr>
          <p:cNvPr id="4" name="TextBox 3">
            <a:extLst>
              <a:ext uri="{FF2B5EF4-FFF2-40B4-BE49-F238E27FC236}">
                <a16:creationId xmlns:a16="http://schemas.microsoft.com/office/drawing/2014/main" id="{C70A8A79-AD8B-90F3-CAE1-44FB30978127}"/>
              </a:ext>
            </a:extLst>
          </p:cNvPr>
          <p:cNvSpPr txBox="1"/>
          <p:nvPr/>
        </p:nvSpPr>
        <p:spPr>
          <a:xfrm>
            <a:off x="60116" y="6488668"/>
            <a:ext cx="1582421" cy="369332"/>
          </a:xfrm>
          <a:prstGeom prst="rect">
            <a:avLst/>
          </a:prstGeom>
          <a:solidFill>
            <a:srgbClr val="92D050"/>
          </a:solidFill>
        </p:spPr>
        <p:txBody>
          <a:bodyPr wrap="none" rtlCol="0">
            <a:spAutoFit/>
          </a:bodyPr>
          <a:lstStyle/>
          <a:p>
            <a:r>
              <a:rPr lang="en-US" dirty="0"/>
              <a:t>Go over if time</a:t>
            </a:r>
          </a:p>
        </p:txBody>
      </p:sp>
    </p:spTree>
    <p:extLst>
      <p:ext uri="{BB962C8B-B14F-4D97-AF65-F5344CB8AC3E}">
        <p14:creationId xmlns:p14="http://schemas.microsoft.com/office/powerpoint/2010/main" val="16992085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794B42-4B97-36B5-D0FA-B415F95ECC44}"/>
              </a:ext>
            </a:extLst>
          </p:cNvPr>
          <p:cNvSpPr>
            <a:spLocks noGrp="1"/>
          </p:cNvSpPr>
          <p:nvPr>
            <p:ph type="title"/>
          </p:nvPr>
        </p:nvSpPr>
        <p:spPr>
          <a:xfrm>
            <a:off x="113457" y="178210"/>
            <a:ext cx="8917085" cy="472694"/>
          </a:xfrm>
        </p:spPr>
        <p:txBody>
          <a:bodyPr/>
          <a:lstStyle/>
          <a:p>
            <a:r>
              <a:rPr lang="en-US" altLang="ja-JP" sz="3600" dirty="0">
                <a:latin typeface="Arial" panose="020B0604020202020204" pitchFamily="34" charset="0"/>
                <a:cs typeface="Arial" panose="020B0604020202020204" pitchFamily="34" charset="0"/>
              </a:rPr>
              <a:t>Development</a:t>
            </a:r>
            <a:r>
              <a:rPr kumimoji="1" lang="en-US" altLang="ja-JP" sz="3600" dirty="0">
                <a:latin typeface="Arial" panose="020B0604020202020204" pitchFamily="34" charset="0"/>
                <a:cs typeface="Arial" panose="020B0604020202020204" pitchFamily="34" charset="0"/>
              </a:rPr>
              <a:t> of Newton-Raphson method </a:t>
            </a:r>
            <a:endParaRPr kumimoji="1" lang="ja-JP" altLang="en-US" sz="3600" dirty="0">
              <a:latin typeface="Arial" panose="020B0604020202020204" pitchFamily="34" charset="0"/>
              <a:cs typeface="Arial" panose="020B0604020202020204" pitchFamily="34" charset="0"/>
            </a:endParaRPr>
          </a:p>
        </p:txBody>
      </p:sp>
      <p:sp>
        <p:nvSpPr>
          <p:cNvPr id="3" name="コンテンツ プレースホルダー 2">
            <a:extLst>
              <a:ext uri="{FF2B5EF4-FFF2-40B4-BE49-F238E27FC236}">
                <a16:creationId xmlns:a16="http://schemas.microsoft.com/office/drawing/2014/main" id="{9242FD52-00E4-8095-DC89-02D0A0C6BD55}"/>
              </a:ext>
            </a:extLst>
          </p:cNvPr>
          <p:cNvSpPr>
            <a:spLocks noGrp="1"/>
          </p:cNvSpPr>
          <p:nvPr>
            <p:ph idx="1"/>
          </p:nvPr>
        </p:nvSpPr>
        <p:spPr>
          <a:xfrm>
            <a:off x="18097" y="2236715"/>
            <a:ext cx="8917085" cy="3810195"/>
          </a:xfrm>
        </p:spPr>
        <p:txBody>
          <a:bodyPr>
            <a:normAutofit fontScale="40000" lnSpcReduction="20000"/>
          </a:bodyPr>
          <a:lstStyle/>
          <a:p>
            <a:pPr marL="0" indent="0">
              <a:buNone/>
            </a:pPr>
            <a:r>
              <a:rPr kumimoji="1" lang="en-US" altLang="ja-JP" dirty="0">
                <a:latin typeface="Arial" panose="020B0604020202020204" pitchFamily="34" charset="0"/>
                <a:cs typeface="Arial" panose="020B0604020202020204" pitchFamily="34" charset="0"/>
              </a:rPr>
              <a:t>Usually </a:t>
            </a:r>
            <a:r>
              <a:rPr kumimoji="1" lang="en-US" altLang="ja-JP" dirty="0">
                <a:latin typeface="Symbol" panose="05050102010706020507" pitchFamily="18" charset="2"/>
                <a:cs typeface="Arial" panose="020B0604020202020204" pitchFamily="34" charset="0"/>
              </a:rPr>
              <a:t>c</a:t>
            </a:r>
            <a:r>
              <a:rPr kumimoji="1" lang="en-US" altLang="ja-JP" baseline="30000" dirty="0">
                <a:latin typeface="Arial" panose="020B0604020202020204" pitchFamily="34" charset="0"/>
                <a:cs typeface="Arial" panose="020B0604020202020204" pitchFamily="34" charset="0"/>
              </a:rPr>
              <a:t>2</a:t>
            </a:r>
            <a:r>
              <a:rPr kumimoji="1" lang="en-US" altLang="ja-JP" dirty="0">
                <a:latin typeface="Arial" panose="020B0604020202020204" pitchFamily="34" charset="0"/>
                <a:cs typeface="Arial" panose="020B0604020202020204" pitchFamily="34" charset="0"/>
              </a:rPr>
              <a:t> (1-dimension) is minimized in many algorithms. </a:t>
            </a:r>
            <a:r>
              <a:rPr kumimoji="1" lang="en-US" altLang="ja-JP" dirty="0">
                <a:latin typeface="Symbol" panose="05050102010706020507" pitchFamily="18" charset="2"/>
                <a:cs typeface="Arial" panose="020B0604020202020204" pitchFamily="34" charset="0"/>
              </a:rPr>
              <a:t>c</a:t>
            </a:r>
            <a:r>
              <a:rPr kumimoji="1" lang="en-US" altLang="ja-JP" baseline="30000" dirty="0">
                <a:latin typeface="Arial" panose="020B0604020202020204" pitchFamily="34" charset="0"/>
                <a:cs typeface="Arial" panose="020B0604020202020204" pitchFamily="34" charset="0"/>
              </a:rPr>
              <a:t>2</a:t>
            </a:r>
            <a:r>
              <a:rPr lang="en-US" altLang="ja-JP" dirty="0">
                <a:latin typeface="Arial" panose="020B0604020202020204" pitchFamily="34" charset="0"/>
                <a:cs typeface="Arial" panose="020B0604020202020204" pitchFamily="34" charset="0"/>
              </a:rPr>
              <a:t> of the</a:t>
            </a:r>
            <a:r>
              <a:rPr kumimoji="1" lang="en-US" altLang="ja-JP" dirty="0">
                <a:latin typeface="Arial" panose="020B0604020202020204" pitchFamily="34" charset="0"/>
                <a:cs typeface="Arial" panose="020B0604020202020204" pitchFamily="34" charset="0"/>
              </a:rPr>
              <a:t> total cross section residuals of all data points</a:t>
            </a:r>
          </a:p>
          <a:p>
            <a:r>
              <a:rPr kumimoji="1" lang="en-US" altLang="ja-JP" dirty="0">
                <a:latin typeface="Arial" panose="020B0604020202020204" pitchFamily="34" charset="0"/>
                <a:cs typeface="Arial" panose="020B0604020202020204" pitchFamily="34" charset="0"/>
              </a:rPr>
              <a:t>Simplex, gradient descent, … (implemented in Minuit library)</a:t>
            </a:r>
          </a:p>
          <a:p>
            <a:pPr marL="0" indent="0">
              <a:buNone/>
            </a:pPr>
            <a:endParaRPr kumimoji="1" lang="en-US" altLang="ja-JP" dirty="0">
              <a:solidFill>
                <a:srgbClr val="FF0000"/>
              </a:solidFill>
            </a:endParaRPr>
          </a:p>
          <a:p>
            <a:pPr marL="0" indent="0">
              <a:buNone/>
            </a:pPr>
            <a:r>
              <a:rPr kumimoji="1" lang="en-US" altLang="ja-JP" dirty="0">
                <a:solidFill>
                  <a:srgbClr val="FF0000"/>
                </a:solidFill>
                <a:latin typeface="Arial" panose="020B0604020202020204" pitchFamily="34" charset="0"/>
                <a:cs typeface="Arial" panose="020B0604020202020204" pitchFamily="34" charset="0"/>
              </a:rPr>
              <a:t>Instead of using </a:t>
            </a:r>
            <a:r>
              <a:rPr kumimoji="1" lang="en-US" altLang="ja-JP" dirty="0">
                <a:solidFill>
                  <a:srgbClr val="FF0000"/>
                </a:solidFill>
                <a:latin typeface="Symbol" panose="05050102010706020507" pitchFamily="18" charset="2"/>
                <a:cs typeface="Arial" panose="020B0604020202020204" pitchFamily="34" charset="0"/>
              </a:rPr>
              <a:t>c</a:t>
            </a:r>
            <a:r>
              <a:rPr kumimoji="1" lang="en-US" altLang="ja-JP" baseline="30000" dirty="0">
                <a:solidFill>
                  <a:srgbClr val="FF0000"/>
                </a:solidFill>
                <a:latin typeface="Arial" panose="020B0604020202020204" pitchFamily="34" charset="0"/>
                <a:cs typeface="Arial" panose="020B0604020202020204" pitchFamily="34" charset="0"/>
              </a:rPr>
              <a:t>2</a:t>
            </a:r>
            <a:r>
              <a:rPr kumimoji="1" lang="en-US" altLang="ja-JP" dirty="0">
                <a:solidFill>
                  <a:srgbClr val="FF0000"/>
                </a:solidFill>
                <a:latin typeface="Arial" panose="020B0604020202020204" pitchFamily="34" charset="0"/>
                <a:cs typeface="Arial" panose="020B0604020202020204" pitchFamily="34" charset="0"/>
              </a:rPr>
              <a:t>,  use residual vector of data-model at each data point!</a:t>
            </a:r>
          </a:p>
          <a:p>
            <a:r>
              <a:rPr kumimoji="1" lang="en-US" altLang="ja-JP" dirty="0">
                <a:latin typeface="Arial" panose="020B0604020202020204" pitchFamily="34" charset="0"/>
                <a:cs typeface="Arial" panose="020B0604020202020204" pitchFamily="34" charset="0"/>
              </a:rPr>
              <a:t>S</a:t>
            </a:r>
            <a:r>
              <a:rPr kumimoji="1" lang="en-US" altLang="ja-JP" baseline="-25000" dirty="0">
                <a:latin typeface="Arial" panose="020B0604020202020204" pitchFamily="34" charset="0"/>
                <a:cs typeface="Arial" panose="020B0604020202020204" pitchFamily="34" charset="0"/>
              </a:rPr>
              <a:t>i</a:t>
            </a:r>
            <a:r>
              <a:rPr kumimoji="1" lang="en-US" altLang="ja-JP" dirty="0">
                <a:latin typeface="Arial" panose="020B0604020202020204" pitchFamily="34" charset="0"/>
                <a:cs typeface="Arial" panose="020B0604020202020204" pitchFamily="34" charset="0"/>
              </a:rPr>
              <a:t>=f(x</a:t>
            </a:r>
            <a:r>
              <a:rPr kumimoji="1" lang="en-US" altLang="ja-JP" baseline="-25000" dirty="0">
                <a:latin typeface="Arial" panose="020B0604020202020204" pitchFamily="34" charset="0"/>
                <a:cs typeface="Arial" panose="020B0604020202020204" pitchFamily="34" charset="0"/>
              </a:rPr>
              <a:t>1</a:t>
            </a:r>
            <a:r>
              <a:rPr kumimoji="1" lang="en-US" altLang="ja-JP" dirty="0">
                <a:latin typeface="Arial" panose="020B0604020202020204" pitchFamily="34" charset="0"/>
                <a:cs typeface="Arial" panose="020B0604020202020204" pitchFamily="34" charset="0"/>
              </a:rPr>
              <a:t>,x</a:t>
            </a:r>
            <a:r>
              <a:rPr kumimoji="1" lang="en-US" altLang="ja-JP" baseline="-25000" dirty="0">
                <a:latin typeface="Arial" panose="020B0604020202020204" pitchFamily="34" charset="0"/>
                <a:cs typeface="Arial" panose="020B0604020202020204" pitchFamily="34" charset="0"/>
              </a:rPr>
              <a:t>2</a:t>
            </a:r>
            <a:r>
              <a:rPr kumimoji="1" lang="en-US" altLang="ja-JP" dirty="0">
                <a:latin typeface="Arial" panose="020B0604020202020204" pitchFamily="34" charset="0"/>
                <a:cs typeface="Arial" panose="020B0604020202020204" pitchFamily="34" charset="0"/>
              </a:rPr>
              <a:t>,…</a:t>
            </a:r>
            <a:r>
              <a:rPr kumimoji="1" lang="en-US" altLang="ja-JP" dirty="0" err="1">
                <a:latin typeface="Arial" panose="020B0604020202020204" pitchFamily="34" charset="0"/>
                <a:cs typeface="Arial" panose="020B0604020202020204" pitchFamily="34" charset="0"/>
              </a:rPr>
              <a:t>x</a:t>
            </a:r>
            <a:r>
              <a:rPr kumimoji="1" lang="en-US" altLang="ja-JP" baseline="-25000" dirty="0" err="1">
                <a:latin typeface="Arial" panose="020B0604020202020204" pitchFamily="34" charset="0"/>
                <a:cs typeface="Arial" panose="020B0604020202020204" pitchFamily="34" charset="0"/>
              </a:rPr>
              <a:t>n</a:t>
            </a:r>
            <a:r>
              <a:rPr kumimoji="1" lang="en-US" altLang="ja-JP" dirty="0">
                <a:latin typeface="Arial" panose="020B0604020202020204" pitchFamily="34" charset="0"/>
                <a:cs typeface="Arial" panose="020B0604020202020204" pitchFamily="34" charset="0"/>
              </a:rPr>
              <a:t>, E</a:t>
            </a:r>
            <a:r>
              <a:rPr kumimoji="1" lang="en-US" altLang="ja-JP" baseline="-25000" dirty="0">
                <a:latin typeface="Arial" panose="020B0604020202020204" pitchFamily="34" charset="0"/>
                <a:cs typeface="Arial" panose="020B0604020202020204" pitchFamily="34" charset="0"/>
              </a:rPr>
              <a:t>i</a:t>
            </a:r>
            <a:r>
              <a:rPr kumimoji="1" lang="en-US" altLang="ja-JP" dirty="0">
                <a:latin typeface="Arial" panose="020B0604020202020204" pitchFamily="34" charset="0"/>
                <a:cs typeface="Arial" panose="020B0604020202020204" pitchFamily="34" charset="0"/>
              </a:rPr>
              <a:t>)-y(E</a:t>
            </a:r>
            <a:r>
              <a:rPr kumimoji="1" lang="en-US" altLang="ja-JP" baseline="-25000" dirty="0">
                <a:latin typeface="Arial" panose="020B0604020202020204" pitchFamily="34" charset="0"/>
                <a:cs typeface="Arial" panose="020B0604020202020204" pitchFamily="34" charset="0"/>
              </a:rPr>
              <a:t>i</a:t>
            </a:r>
            <a:r>
              <a:rPr kumimoji="1" lang="en-US" altLang="ja-JP" dirty="0">
                <a:latin typeface="Arial" panose="020B0604020202020204" pitchFamily="34" charset="0"/>
                <a:cs typeface="Arial" panose="020B0604020202020204" pitchFamily="34" charset="0"/>
              </a:rPr>
              <a:t>): </a:t>
            </a:r>
            <a:r>
              <a:rPr kumimoji="1" lang="en-US" altLang="ja-JP" dirty="0">
                <a:solidFill>
                  <a:srgbClr val="FF0000"/>
                </a:solidFill>
                <a:latin typeface="Arial" panose="020B0604020202020204" pitchFamily="34" charset="0"/>
                <a:cs typeface="Arial" panose="020B0604020202020204" pitchFamily="34" charset="0"/>
              </a:rPr>
              <a:t>x</a:t>
            </a:r>
            <a:r>
              <a:rPr kumimoji="1" lang="en-US" altLang="ja-JP" baseline="-25000" dirty="0">
                <a:solidFill>
                  <a:srgbClr val="FF0000"/>
                </a:solidFill>
                <a:latin typeface="Arial" panose="020B0604020202020204" pitchFamily="34" charset="0"/>
                <a:cs typeface="Arial" panose="020B0604020202020204" pitchFamily="34" charset="0"/>
              </a:rPr>
              <a:t>1</a:t>
            </a:r>
            <a:r>
              <a:rPr kumimoji="1" lang="en-US" altLang="ja-JP" dirty="0">
                <a:solidFill>
                  <a:srgbClr val="FF0000"/>
                </a:solidFill>
                <a:latin typeface="Arial" panose="020B0604020202020204" pitchFamily="34" charset="0"/>
                <a:cs typeface="Arial" panose="020B0604020202020204" pitchFamily="34" charset="0"/>
              </a:rPr>
              <a:t>,…</a:t>
            </a:r>
            <a:r>
              <a:rPr kumimoji="1" lang="en-US" altLang="ja-JP" dirty="0" err="1">
                <a:solidFill>
                  <a:srgbClr val="FF0000"/>
                </a:solidFill>
                <a:latin typeface="Arial" panose="020B0604020202020204" pitchFamily="34" charset="0"/>
                <a:cs typeface="Arial" panose="020B0604020202020204" pitchFamily="34" charset="0"/>
              </a:rPr>
              <a:t>x</a:t>
            </a:r>
            <a:r>
              <a:rPr lang="en-US" altLang="ja-JP" baseline="-25000" dirty="0" err="1">
                <a:solidFill>
                  <a:srgbClr val="FF0000"/>
                </a:solidFill>
                <a:latin typeface="Arial" panose="020B0604020202020204" pitchFamily="34" charset="0"/>
                <a:cs typeface="Arial" panose="020B0604020202020204" pitchFamily="34" charset="0"/>
              </a:rPr>
              <a:t>n</a:t>
            </a:r>
            <a:r>
              <a:rPr kumimoji="1" lang="en-US" altLang="ja-JP" dirty="0">
                <a:solidFill>
                  <a:srgbClr val="FF0000"/>
                </a:solidFill>
                <a:latin typeface="Arial" panose="020B0604020202020204" pitchFamily="34" charset="0"/>
                <a:cs typeface="Arial" panose="020B0604020202020204" pitchFamily="34" charset="0"/>
              </a:rPr>
              <a:t>, model parameters</a:t>
            </a:r>
            <a:r>
              <a:rPr kumimoji="1" lang="en-US" altLang="ja-JP" dirty="0">
                <a:latin typeface="Arial" panose="020B0604020202020204" pitchFamily="34" charset="0"/>
                <a:cs typeface="Arial" panose="020B0604020202020204" pitchFamily="34" charset="0"/>
              </a:rPr>
              <a:t>, E</a:t>
            </a:r>
            <a:r>
              <a:rPr kumimoji="1" lang="en-US" altLang="ja-JP" baseline="-25000" dirty="0">
                <a:latin typeface="Arial" panose="020B0604020202020204" pitchFamily="34" charset="0"/>
                <a:cs typeface="Arial" panose="020B0604020202020204" pitchFamily="34" charset="0"/>
              </a:rPr>
              <a:t>i</a:t>
            </a:r>
            <a:r>
              <a:rPr kumimoji="1" lang="en-US" altLang="ja-JP" dirty="0">
                <a:latin typeface="Arial" panose="020B0604020202020204" pitchFamily="34" charset="0"/>
                <a:cs typeface="Arial" panose="020B0604020202020204" pitchFamily="34" charset="0"/>
              </a:rPr>
              <a:t>: energy of </a:t>
            </a:r>
            <a:r>
              <a:rPr kumimoji="1" lang="en-US" altLang="ja-JP" dirty="0" err="1">
                <a:latin typeface="Arial" panose="020B0604020202020204" pitchFamily="34" charset="0"/>
                <a:cs typeface="Arial" panose="020B0604020202020204" pitchFamily="34" charset="0"/>
              </a:rPr>
              <a:t>i-th</a:t>
            </a:r>
            <a:r>
              <a:rPr kumimoji="1" lang="en-US" altLang="ja-JP" dirty="0">
                <a:latin typeface="Arial" panose="020B0604020202020204" pitchFamily="34" charset="0"/>
                <a:cs typeface="Arial" panose="020B0604020202020204" pitchFamily="34" charset="0"/>
              </a:rPr>
              <a:t> data point </a:t>
            </a:r>
          </a:p>
          <a:p>
            <a:pPr lvl="1"/>
            <a:r>
              <a:rPr lang="en-US" altLang="ja-JP" dirty="0">
                <a:latin typeface="Arial" panose="020B0604020202020204" pitchFamily="34" charset="0"/>
                <a:cs typeface="Arial" panose="020B0604020202020204" pitchFamily="34" charset="0"/>
              </a:rPr>
              <a:t>f</a:t>
            </a:r>
            <a:r>
              <a:rPr kumimoji="1" lang="en-US" altLang="ja-JP" dirty="0">
                <a:latin typeface="Arial" panose="020B0604020202020204" pitchFamily="34" charset="0"/>
                <a:cs typeface="Arial" panose="020B0604020202020204" pitchFamily="34" charset="0"/>
              </a:rPr>
              <a:t>: modeled </a:t>
            </a:r>
            <a:r>
              <a:rPr lang="en-US" altLang="ja-JP" dirty="0">
                <a:latin typeface="Arial" panose="020B0604020202020204" pitchFamily="34" charset="0"/>
                <a:cs typeface="Arial" panose="020B0604020202020204" pitchFamily="34" charset="0"/>
              </a:rPr>
              <a:t>cross section,</a:t>
            </a:r>
            <a:r>
              <a:rPr kumimoji="1" lang="en-US" altLang="ja-JP" dirty="0">
                <a:latin typeface="Arial" panose="020B0604020202020204" pitchFamily="34" charset="0"/>
                <a:cs typeface="Arial" panose="020B0604020202020204" pitchFamily="34" charset="0"/>
              </a:rPr>
              <a:t> y : measured cross section data</a:t>
            </a:r>
          </a:p>
          <a:p>
            <a:pPr lvl="1"/>
            <a:r>
              <a:rPr lang="en-US" altLang="ja-JP" dirty="0">
                <a:latin typeface="Symbol" panose="05050102010706020507" pitchFamily="18" charset="2"/>
                <a:cs typeface="Arial" panose="020B0604020202020204" pitchFamily="34" charset="0"/>
              </a:rPr>
              <a:t>c</a:t>
            </a:r>
            <a:r>
              <a:rPr lang="en-US" altLang="ja-JP" baseline="30000" dirty="0">
                <a:latin typeface="Arial" panose="020B0604020202020204" pitchFamily="34" charset="0"/>
                <a:cs typeface="Arial" panose="020B0604020202020204" pitchFamily="34" charset="0"/>
              </a:rPr>
              <a:t>2</a:t>
            </a:r>
            <a:r>
              <a:rPr lang="en-US" altLang="ja-JP" dirty="0">
                <a:latin typeface="Arial" panose="020B0604020202020204" pitchFamily="34" charset="0"/>
                <a:cs typeface="Arial" panose="020B0604020202020204" pitchFamily="34" charset="0"/>
              </a:rPr>
              <a:t> = ΣS</a:t>
            </a:r>
            <a:r>
              <a:rPr lang="en-US" altLang="ja-JP" baseline="-25000" dirty="0">
                <a:latin typeface="Arial" panose="020B0604020202020204" pitchFamily="34" charset="0"/>
                <a:cs typeface="Arial" panose="020B0604020202020204" pitchFamily="34" charset="0"/>
              </a:rPr>
              <a:t>i</a:t>
            </a:r>
            <a:r>
              <a:rPr lang="en-US" altLang="ja-JP" baseline="30000" dirty="0">
                <a:latin typeface="Arial" panose="020B0604020202020204" pitchFamily="34" charset="0"/>
                <a:cs typeface="Arial" panose="020B0604020202020204" pitchFamily="34" charset="0"/>
              </a:rPr>
              <a:t>2</a:t>
            </a:r>
            <a:r>
              <a:rPr lang="en-US" altLang="ja-JP" dirty="0">
                <a:latin typeface="Arial" panose="020B0604020202020204" pitchFamily="34" charset="0"/>
                <a:cs typeface="Arial" panose="020B0604020202020204" pitchFamily="34" charset="0"/>
              </a:rPr>
              <a:t> (</a:t>
            </a:r>
            <a:r>
              <a:rPr lang="en-US" altLang="ja-JP" dirty="0" err="1">
                <a:latin typeface="Arial" panose="020B0604020202020204" pitchFamily="34" charset="0"/>
                <a:cs typeface="Arial" panose="020B0604020202020204" pitchFamily="34" charset="0"/>
              </a:rPr>
              <a:t>i</a:t>
            </a:r>
            <a:r>
              <a:rPr lang="en-US" altLang="ja-JP" dirty="0">
                <a:latin typeface="Arial" panose="020B0604020202020204" pitchFamily="34" charset="0"/>
                <a:cs typeface="Arial" panose="020B0604020202020204" pitchFamily="34" charset="0"/>
              </a:rPr>
              <a:t>=1,…n, data points)</a:t>
            </a:r>
          </a:p>
          <a:p>
            <a:pPr marL="0" indent="0">
              <a:buNone/>
            </a:pPr>
            <a:r>
              <a:rPr lang="en-US" altLang="ja-JP" dirty="0">
                <a:solidFill>
                  <a:srgbClr val="FF0000"/>
                </a:solidFill>
                <a:latin typeface="Arial" panose="020B0604020202020204" pitchFamily="34" charset="0"/>
                <a:cs typeface="Arial" panose="020B0604020202020204" pitchFamily="34" charset="0"/>
              </a:rPr>
              <a:t>Require </a:t>
            </a:r>
            <a:r>
              <a:rPr lang="en-US" altLang="ja-JP" b="1" dirty="0">
                <a:solidFill>
                  <a:srgbClr val="FF0000"/>
                </a:solidFill>
                <a:latin typeface="Arial" panose="020B0604020202020204" pitchFamily="34" charset="0"/>
                <a:cs typeface="Arial" panose="020B0604020202020204" pitchFamily="34" charset="0"/>
              </a:rPr>
              <a:t>S=0, </a:t>
            </a:r>
            <a:r>
              <a:rPr lang="en-US" altLang="ja-JP" dirty="0">
                <a:solidFill>
                  <a:srgbClr val="FF0000"/>
                </a:solidFill>
                <a:latin typeface="Arial" panose="020B0604020202020204" pitchFamily="34" charset="0"/>
                <a:cs typeface="Arial" panose="020B0604020202020204" pitchFamily="34" charset="0"/>
              </a:rPr>
              <a:t>instead of minimizing  </a:t>
            </a:r>
            <a:r>
              <a:rPr lang="en-US" altLang="ja-JP" dirty="0">
                <a:solidFill>
                  <a:srgbClr val="FF0000"/>
                </a:solidFill>
                <a:latin typeface="Symbol" panose="05050102010706020507" pitchFamily="18" charset="2"/>
              </a:rPr>
              <a:t>c</a:t>
            </a:r>
            <a:r>
              <a:rPr lang="en-US" altLang="ja-JP" baseline="30000" dirty="0">
                <a:solidFill>
                  <a:srgbClr val="FF0000"/>
                </a:solidFill>
              </a:rPr>
              <a:t>2</a:t>
            </a:r>
          </a:p>
          <a:p>
            <a:pPr marL="0" indent="0">
              <a:buNone/>
            </a:pPr>
            <a:r>
              <a:rPr lang="en-US" altLang="ja-JP" dirty="0">
                <a:latin typeface="Arial" panose="020B0604020202020204" pitchFamily="34" charset="0"/>
                <a:cs typeface="Arial" panose="020B0604020202020204" pitchFamily="34" charset="0"/>
              </a:rPr>
              <a:t>And solve it with Newton-Raphson method (iterative)</a:t>
            </a:r>
          </a:p>
          <a:p>
            <a:r>
              <a:rPr lang="en-US" altLang="ja-JP" dirty="0">
                <a:latin typeface="Arial" panose="020B0604020202020204" pitchFamily="34" charset="0"/>
                <a:cs typeface="Arial" panose="020B0604020202020204" pitchFamily="34" charset="0"/>
              </a:rPr>
              <a:t>x</a:t>
            </a:r>
            <a:r>
              <a:rPr lang="en-US" altLang="ja-JP" baseline="-25000" dirty="0">
                <a:latin typeface="Arial" panose="020B0604020202020204" pitchFamily="34" charset="0"/>
                <a:cs typeface="Arial" panose="020B0604020202020204" pitchFamily="34" charset="0"/>
              </a:rPr>
              <a:t>n+1 </a:t>
            </a:r>
            <a:r>
              <a:rPr lang="en-US" altLang="ja-JP" dirty="0">
                <a:latin typeface="Arial" panose="020B0604020202020204" pitchFamily="34" charset="0"/>
                <a:cs typeface="Arial" panose="020B0604020202020204" pitchFamily="34" charset="0"/>
              </a:rPr>
              <a:t>= </a:t>
            </a:r>
            <a:r>
              <a:rPr lang="en-US" altLang="ja-JP" dirty="0" err="1">
                <a:latin typeface="Arial" panose="020B0604020202020204" pitchFamily="34" charset="0"/>
                <a:cs typeface="Arial" panose="020B0604020202020204" pitchFamily="34" charset="0"/>
              </a:rPr>
              <a:t>x</a:t>
            </a:r>
            <a:r>
              <a:rPr lang="en-US" altLang="ja-JP" baseline="-25000" dirty="0" err="1">
                <a:latin typeface="Arial" panose="020B0604020202020204" pitchFamily="34" charset="0"/>
                <a:cs typeface="Arial" panose="020B0604020202020204" pitchFamily="34" charset="0"/>
              </a:rPr>
              <a:t>n</a:t>
            </a:r>
            <a:r>
              <a:rPr lang="en-US" altLang="ja-JP" dirty="0">
                <a:latin typeface="Arial" panose="020B0604020202020204" pitchFamily="34" charset="0"/>
                <a:cs typeface="Arial" panose="020B0604020202020204" pitchFamily="34" charset="0"/>
              </a:rPr>
              <a:t> – (</a:t>
            </a:r>
            <a:r>
              <a:rPr lang="ja-JP" altLang="en-US"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S(</a:t>
            </a:r>
            <a:r>
              <a:rPr lang="en-US" altLang="ja-JP" dirty="0" err="1">
                <a:latin typeface="Arial" panose="020B0604020202020204" pitchFamily="34" charset="0"/>
                <a:cs typeface="Arial" panose="020B0604020202020204" pitchFamily="34" charset="0"/>
              </a:rPr>
              <a:t>x</a:t>
            </a:r>
            <a:r>
              <a:rPr lang="en-US" altLang="ja-JP" baseline="-25000" dirty="0" err="1">
                <a:latin typeface="Arial" panose="020B0604020202020204" pitchFamily="34" charset="0"/>
                <a:cs typeface="Arial" panose="020B0604020202020204" pitchFamily="34" charset="0"/>
              </a:rPr>
              <a:t>n</a:t>
            </a:r>
            <a:r>
              <a:rPr lang="en-US" altLang="ja-JP" dirty="0">
                <a:latin typeface="Arial" panose="020B0604020202020204" pitchFamily="34" charset="0"/>
                <a:cs typeface="Arial" panose="020B0604020202020204" pitchFamily="34" charset="0"/>
              </a:rPr>
              <a:t>)/</a:t>
            </a:r>
            <a:r>
              <a:rPr lang="ja-JP" altLang="en-US"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x)</a:t>
            </a:r>
            <a:r>
              <a:rPr lang="en-US" altLang="ja-JP" baseline="30000" dirty="0">
                <a:latin typeface="Arial" panose="020B0604020202020204" pitchFamily="34" charset="0"/>
                <a:cs typeface="Arial" panose="020B0604020202020204" pitchFamily="34" charset="0"/>
              </a:rPr>
              <a:t>-1</a:t>
            </a:r>
            <a:r>
              <a:rPr lang="en-US" altLang="ja-JP" dirty="0">
                <a:latin typeface="Arial" panose="020B0604020202020204" pitchFamily="34" charset="0"/>
                <a:cs typeface="Arial" panose="020B0604020202020204" pitchFamily="34" charset="0"/>
              </a:rPr>
              <a:t>S(</a:t>
            </a:r>
            <a:r>
              <a:rPr lang="en-US" altLang="ja-JP" dirty="0" err="1">
                <a:latin typeface="Arial" panose="020B0604020202020204" pitchFamily="34" charset="0"/>
                <a:cs typeface="Arial" panose="020B0604020202020204" pitchFamily="34" charset="0"/>
              </a:rPr>
              <a:t>x</a:t>
            </a:r>
            <a:r>
              <a:rPr lang="en-US" altLang="ja-JP" baseline="-25000" dirty="0" err="1">
                <a:latin typeface="Arial" panose="020B0604020202020204" pitchFamily="34" charset="0"/>
                <a:cs typeface="Arial" panose="020B0604020202020204" pitchFamily="34" charset="0"/>
              </a:rPr>
              <a:t>n</a:t>
            </a:r>
            <a:r>
              <a:rPr lang="en-US" altLang="ja-JP" dirty="0">
                <a:latin typeface="Arial" panose="020B0604020202020204" pitchFamily="34" charset="0"/>
                <a:cs typeface="Arial" panose="020B0604020202020204" pitchFamily="34" charset="0"/>
              </a:rPr>
              <a:t>)</a:t>
            </a:r>
          </a:p>
          <a:p>
            <a:r>
              <a:rPr lang="ja-JP" altLang="en-US"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S(</a:t>
            </a:r>
            <a:r>
              <a:rPr lang="en-US" altLang="ja-JP" dirty="0" err="1">
                <a:latin typeface="Arial" panose="020B0604020202020204" pitchFamily="34" charset="0"/>
                <a:cs typeface="Arial" panose="020B0604020202020204" pitchFamily="34" charset="0"/>
              </a:rPr>
              <a:t>x</a:t>
            </a:r>
            <a:r>
              <a:rPr lang="en-US" altLang="ja-JP" baseline="-25000" dirty="0" err="1">
                <a:latin typeface="Arial" panose="020B0604020202020204" pitchFamily="34" charset="0"/>
                <a:cs typeface="Arial" panose="020B0604020202020204" pitchFamily="34" charset="0"/>
              </a:rPr>
              <a:t>n</a:t>
            </a:r>
            <a:r>
              <a:rPr lang="en-US" altLang="ja-JP" dirty="0">
                <a:latin typeface="Arial" panose="020B0604020202020204" pitchFamily="34" charset="0"/>
                <a:cs typeface="Arial" panose="020B0604020202020204" pitchFamily="34" charset="0"/>
              </a:rPr>
              <a:t>)/</a:t>
            </a:r>
            <a:r>
              <a:rPr lang="ja-JP" altLang="en-US"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x:</a:t>
            </a:r>
            <a:r>
              <a:rPr lang="ja-JP" altLang="en-US" dirty="0">
                <a:latin typeface="Arial" panose="020B0604020202020204" pitchFamily="34" charset="0"/>
                <a:cs typeface="Arial" panose="020B0604020202020204" pitchFamily="34" charset="0"/>
              </a:rPr>
              <a:t> </a:t>
            </a:r>
            <a:r>
              <a:rPr lang="en-US" altLang="ja-JP" dirty="0">
                <a:latin typeface="Arial" panose="020B0604020202020204" pitchFamily="34" charset="0"/>
                <a:cs typeface="Arial" panose="020B0604020202020204" pitchFamily="34" charset="0"/>
              </a:rPr>
              <a:t>Jacobian:</a:t>
            </a:r>
            <a:r>
              <a:rPr lang="ja-JP" altLang="en-US" dirty="0">
                <a:latin typeface="Arial" panose="020B0604020202020204" pitchFamily="34" charset="0"/>
                <a:cs typeface="Arial" panose="020B0604020202020204" pitchFamily="34" charset="0"/>
              </a:rPr>
              <a:t> </a:t>
            </a:r>
            <a:r>
              <a:rPr lang="en-US" altLang="ja-JP" dirty="0" err="1">
                <a:latin typeface="Arial" panose="020B0604020202020204" pitchFamily="34" charset="0"/>
                <a:cs typeface="Arial" panose="020B0604020202020204" pitchFamily="34" charset="0"/>
              </a:rPr>
              <a:t>J</a:t>
            </a:r>
            <a:r>
              <a:rPr lang="en-US" altLang="ja-JP" baseline="-25000" dirty="0" err="1">
                <a:latin typeface="Arial" panose="020B0604020202020204" pitchFamily="34" charset="0"/>
                <a:cs typeface="Arial" panose="020B0604020202020204" pitchFamily="34" charset="0"/>
              </a:rPr>
              <a:t>ij</a:t>
            </a:r>
            <a:r>
              <a:rPr lang="en-US" altLang="ja-JP" dirty="0">
                <a:latin typeface="Arial" panose="020B0604020202020204" pitchFamily="34" charset="0"/>
                <a:cs typeface="Arial" panose="020B0604020202020204" pitchFamily="34" charset="0"/>
              </a:rPr>
              <a:t>=</a:t>
            </a:r>
            <a:r>
              <a:rPr lang="ja-JP" altLang="en-US" dirty="0">
                <a:latin typeface="Arial" panose="020B0604020202020204" pitchFamily="34" charset="0"/>
                <a:cs typeface="Arial" panose="020B0604020202020204" pitchFamily="34" charset="0"/>
              </a:rPr>
              <a:t> ∂</a:t>
            </a:r>
            <a:r>
              <a:rPr lang="en-US" altLang="ja-JP" dirty="0" err="1">
                <a:latin typeface="Arial" panose="020B0604020202020204" pitchFamily="34" charset="0"/>
                <a:cs typeface="Arial" panose="020B0604020202020204" pitchFamily="34" charset="0"/>
              </a:rPr>
              <a:t>S</a:t>
            </a:r>
            <a:r>
              <a:rPr lang="en-US" altLang="ja-JP" baseline="-25000" dirty="0" err="1">
                <a:latin typeface="Arial" panose="020B0604020202020204" pitchFamily="34" charset="0"/>
                <a:cs typeface="Arial" panose="020B0604020202020204" pitchFamily="34" charset="0"/>
              </a:rPr>
              <a:t>j</a:t>
            </a:r>
            <a:r>
              <a:rPr lang="en-US" altLang="ja-JP" dirty="0">
                <a:latin typeface="Arial" panose="020B0604020202020204" pitchFamily="34" charset="0"/>
                <a:cs typeface="Arial" panose="020B0604020202020204" pitchFamily="34" charset="0"/>
              </a:rPr>
              <a:t>/</a:t>
            </a:r>
            <a:r>
              <a:rPr lang="ja-JP" altLang="en-US"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x</a:t>
            </a:r>
            <a:r>
              <a:rPr lang="en-US" altLang="ja-JP" baseline="-25000" dirty="0">
                <a:latin typeface="Arial" panose="020B0604020202020204" pitchFamily="34" charset="0"/>
                <a:cs typeface="Arial" panose="020B0604020202020204" pitchFamily="34" charset="0"/>
              </a:rPr>
              <a:t>i</a:t>
            </a:r>
          </a:p>
          <a:p>
            <a:pPr marL="0" indent="0">
              <a:buNone/>
            </a:pPr>
            <a:r>
              <a:rPr lang="en-US" altLang="ja-JP" dirty="0">
                <a:solidFill>
                  <a:srgbClr val="FF0000"/>
                </a:solidFill>
                <a:latin typeface="Arial" panose="020B0604020202020204" pitchFamily="34" charset="0"/>
                <a:cs typeface="Arial" panose="020B0604020202020204" pitchFamily="34" charset="0"/>
              </a:rPr>
              <a:t>Nonlinear equation is approximated to a linear solver problem!</a:t>
            </a:r>
          </a:p>
          <a:p>
            <a:pPr marL="0" indent="0">
              <a:buNone/>
            </a:pPr>
            <a:r>
              <a:rPr lang="en-US" altLang="ja-JP" dirty="0">
                <a:latin typeface="Arial" panose="020B0604020202020204" pitchFamily="34" charset="0"/>
                <a:cs typeface="Arial" panose="020B0604020202020204" pitchFamily="34" charset="0"/>
              </a:rPr>
              <a:t>Newton-Raphson method is very fast if the initial parameters are close to the true values.</a:t>
            </a:r>
          </a:p>
          <a:p>
            <a:pPr marL="0" indent="0">
              <a:buNone/>
            </a:pPr>
            <a:endParaRPr lang="en-US" altLang="ja-JP" dirty="0"/>
          </a:p>
          <a:p>
            <a:pPr marL="0" indent="0">
              <a:buNone/>
            </a:pPr>
            <a:r>
              <a:rPr lang="en-US" altLang="ja-JP" dirty="0">
                <a:latin typeface="Arial" panose="020B0604020202020204" pitchFamily="34" charset="0"/>
                <a:cs typeface="Arial" panose="020B0604020202020204" pitchFamily="34" charset="0"/>
              </a:rPr>
              <a:t>Test with 2 resonances and 1 channel</a:t>
            </a:r>
          </a:p>
          <a:p>
            <a:pPr marL="0" indent="0">
              <a:buNone/>
            </a:pPr>
            <a:r>
              <a:rPr lang="en-US" altLang="ja-JP" dirty="0">
                <a:latin typeface="Symbol" panose="05050102010706020507" pitchFamily="18" charset="2"/>
              </a:rPr>
              <a:t>c</a:t>
            </a:r>
            <a:r>
              <a:rPr lang="en-US" altLang="ja-JP" baseline="30000" dirty="0"/>
              <a:t>2</a:t>
            </a:r>
            <a:r>
              <a:rPr lang="en-US" altLang="ja-JP" dirty="0"/>
              <a:t> </a:t>
            </a:r>
            <a:r>
              <a:rPr lang="en-US" altLang="ja-JP" dirty="0">
                <a:latin typeface="Arial" panose="020B0604020202020204" pitchFamily="34" charset="0"/>
                <a:cs typeface="Arial" panose="020B0604020202020204" pitchFamily="34" charset="0"/>
              </a:rPr>
              <a:t>minimization (Minuit): 340 iterations</a:t>
            </a:r>
          </a:p>
          <a:p>
            <a:pPr marL="0" indent="0">
              <a:buNone/>
            </a:pPr>
            <a:r>
              <a:rPr lang="en-US" altLang="ja-JP" dirty="0">
                <a:latin typeface="Arial" panose="020B0604020202020204" pitchFamily="34" charset="0"/>
                <a:cs typeface="Arial" panose="020B0604020202020204" pitchFamily="34" charset="0"/>
              </a:rPr>
              <a:t>Newton-Raphson: 20 iterations</a:t>
            </a:r>
          </a:p>
          <a:p>
            <a:pPr marL="0" indent="0">
              <a:buNone/>
            </a:pPr>
            <a:r>
              <a:rPr lang="en-US" altLang="ja-JP" dirty="0">
                <a:solidFill>
                  <a:srgbClr val="0E0EFF"/>
                </a:solidFill>
                <a:latin typeface="Arial" panose="020B0604020202020204" pitchFamily="34" charset="0"/>
                <a:cs typeface="Arial" panose="020B0604020202020204" pitchFamily="34" charset="0"/>
              </a:rPr>
              <a:t>But, Newton-Raphson method can converge only if the initial parameters are close enough to the true values.</a:t>
            </a:r>
          </a:p>
        </p:txBody>
      </p:sp>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AFBDC8D0-61D2-64C6-9A21-236ABC6DB241}"/>
                  </a:ext>
                </a:extLst>
              </p:cNvPr>
              <p:cNvSpPr txBox="1"/>
              <p:nvPr/>
            </p:nvSpPr>
            <p:spPr>
              <a:xfrm>
                <a:off x="514932" y="1664125"/>
                <a:ext cx="2874756" cy="472694"/>
              </a:xfrm>
              <a:prstGeom prst="rect">
                <a:avLst/>
              </a:prstGeom>
              <a:solidFill>
                <a:srgbClr val="FFFF00"/>
              </a:solidFill>
            </p:spPr>
            <p:txBody>
              <a:bodyPr wrap="square" lIns="0" tIns="0" rIns="0" bIns="0" rtlCol="0">
                <a:spAutoFit/>
              </a:bodyPr>
              <a:lstStyle/>
              <a:p>
                <a:pPr defTabSz="685800" eaLnBrk="1" fontAlgn="auto" hangingPunct="1">
                  <a:spcBef>
                    <a:spcPts val="0"/>
                  </a:spcBef>
                  <a:spcAft>
                    <a:spcPts val="0"/>
                  </a:spcAft>
                  <a:defRPr/>
                </a:pPr>
                <a14:m>
                  <m:oMathPara xmlns:m="http://schemas.openxmlformats.org/officeDocument/2006/math">
                    <m:oMathParaPr>
                      <m:jc m:val="centerGroup"/>
                    </m:oMathParaPr>
                    <m:oMath xmlns:m="http://schemas.openxmlformats.org/officeDocument/2006/math">
                      <m:sSup>
                        <m:sSupPr>
                          <m:ctrlPr>
                            <a:rPr kumimoji="1" lang="pt-BR" altLang="ja-JP" sz="1050" i="1">
                              <a:solidFill>
                                <a:prstClr val="black"/>
                              </a:solidFill>
                              <a:latin typeface="Cambria Math" panose="02040503050406030204" pitchFamily="18" charset="0"/>
                              <a:cs typeface="+mn-cs"/>
                            </a:rPr>
                          </m:ctrlPr>
                        </m:sSupPr>
                        <m:e>
                          <m:r>
                            <a:rPr kumimoji="1" lang="ja-JP" altLang="pt-BR" sz="1050" i="1">
                              <a:solidFill>
                                <a:prstClr val="black"/>
                              </a:solidFill>
                              <a:latin typeface="Cambria Math" panose="02040503050406030204" pitchFamily="18" charset="0"/>
                              <a:cs typeface="+mn-cs"/>
                            </a:rPr>
                            <m:t>𝜒</m:t>
                          </m:r>
                        </m:e>
                        <m:sup>
                          <m:r>
                            <a:rPr kumimoji="1" lang="en-US" altLang="ja-JP" sz="1050" i="1">
                              <a:solidFill>
                                <a:prstClr val="black"/>
                              </a:solidFill>
                              <a:latin typeface="Cambria Math" panose="02040503050406030204" pitchFamily="18" charset="0"/>
                              <a:cs typeface="+mn-cs"/>
                            </a:rPr>
                            <m:t>2</m:t>
                          </m:r>
                        </m:sup>
                      </m:sSup>
                      <m:r>
                        <a:rPr kumimoji="1" lang="pt-BR" altLang="ja-JP" sz="1050" i="1">
                          <a:solidFill>
                            <a:prstClr val="black"/>
                          </a:solidFill>
                          <a:latin typeface="Cambria Math" panose="02040503050406030204" pitchFamily="18" charset="0"/>
                          <a:cs typeface="+mn-cs"/>
                        </a:rPr>
                        <m:t>=</m:t>
                      </m:r>
                      <m:nary>
                        <m:naryPr>
                          <m:chr m:val="∑"/>
                          <m:ctrlPr>
                            <a:rPr kumimoji="1" lang="pt-BR" altLang="ja-JP" sz="1050" i="1">
                              <a:solidFill>
                                <a:prstClr val="black"/>
                              </a:solidFill>
                              <a:latin typeface="Cambria Math" panose="02040503050406030204" pitchFamily="18" charset="0"/>
                              <a:cs typeface="+mn-cs"/>
                            </a:rPr>
                          </m:ctrlPr>
                        </m:naryPr>
                        <m:sub>
                          <m:r>
                            <a:rPr kumimoji="1" lang="en-US" altLang="ja-JP" sz="1050" i="1">
                              <a:solidFill>
                                <a:prstClr val="black"/>
                              </a:solidFill>
                              <a:latin typeface="Cambria Math" panose="02040503050406030204" pitchFamily="18" charset="0"/>
                              <a:cs typeface="+mn-cs"/>
                            </a:rPr>
                            <m:t>𝑗</m:t>
                          </m:r>
                          <m:r>
                            <a:rPr kumimoji="1" lang="pt-BR" altLang="ja-JP" sz="1050" i="1">
                              <a:solidFill>
                                <a:prstClr val="black"/>
                              </a:solidFill>
                              <a:latin typeface="Cambria Math" panose="02040503050406030204" pitchFamily="18" charset="0"/>
                              <a:cs typeface="+mn-cs"/>
                            </a:rPr>
                            <m:t>=</m:t>
                          </m:r>
                          <m:r>
                            <a:rPr kumimoji="1" lang="en-US" altLang="ja-JP" sz="1050" i="1">
                              <a:solidFill>
                                <a:prstClr val="black"/>
                              </a:solidFill>
                              <a:latin typeface="Cambria Math" panose="02040503050406030204" pitchFamily="18" charset="0"/>
                              <a:cs typeface="+mn-cs"/>
                            </a:rPr>
                            <m:t>1</m:t>
                          </m:r>
                        </m:sub>
                        <m:sup>
                          <m:r>
                            <a:rPr kumimoji="1" lang="en-US" altLang="ja-JP" sz="1050" i="1">
                              <a:solidFill>
                                <a:prstClr val="black"/>
                              </a:solidFill>
                              <a:latin typeface="Cambria Math" panose="02040503050406030204" pitchFamily="18" charset="0"/>
                              <a:cs typeface="+mn-cs"/>
                            </a:rPr>
                            <m:t>𝑁</m:t>
                          </m:r>
                        </m:sup>
                        <m:e>
                          <m:nary>
                            <m:naryPr>
                              <m:chr m:val="∑"/>
                              <m:ctrlPr>
                                <a:rPr kumimoji="1" lang="en-US" altLang="ja-JP" sz="1050" i="1">
                                  <a:solidFill>
                                    <a:prstClr val="black"/>
                                  </a:solidFill>
                                  <a:latin typeface="Cambria Math" panose="02040503050406030204" pitchFamily="18" charset="0"/>
                                  <a:cs typeface="+mn-cs"/>
                                </a:rPr>
                              </m:ctrlPr>
                            </m:naryPr>
                            <m:sub>
                              <m:r>
                                <m:rPr>
                                  <m:brk m:alnAt="23"/>
                                </m:rPr>
                                <a:rPr kumimoji="1" lang="en-US" altLang="ja-JP" sz="1050" i="1">
                                  <a:solidFill>
                                    <a:prstClr val="black"/>
                                  </a:solidFill>
                                  <a:latin typeface="Cambria Math" panose="02040503050406030204" pitchFamily="18" charset="0"/>
                                  <a:cs typeface="+mn-cs"/>
                                </a:rPr>
                                <m:t>𝑐</m:t>
                              </m:r>
                              <m:r>
                                <a:rPr kumimoji="1" lang="en-US" altLang="ja-JP" sz="1050" i="1">
                                  <a:solidFill>
                                    <a:prstClr val="black"/>
                                  </a:solidFill>
                                  <a:latin typeface="Cambria Math" panose="02040503050406030204" pitchFamily="18" charset="0"/>
                                  <a:cs typeface="+mn-cs"/>
                                </a:rPr>
                                <m:t>=1</m:t>
                              </m:r>
                            </m:sub>
                            <m:sup>
                              <m:sSub>
                                <m:sSubPr>
                                  <m:ctrlPr>
                                    <a:rPr kumimoji="1" lang="en-US" altLang="ja-JP" sz="1050" i="1">
                                      <a:solidFill>
                                        <a:prstClr val="black"/>
                                      </a:solidFill>
                                      <a:latin typeface="Cambria Math" panose="02040503050406030204" pitchFamily="18" charset="0"/>
                                      <a:cs typeface="+mn-cs"/>
                                    </a:rPr>
                                  </m:ctrlPr>
                                </m:sSubPr>
                                <m:e>
                                  <m:r>
                                    <a:rPr kumimoji="1" lang="en-US" altLang="ja-JP" sz="1050" i="1">
                                      <a:solidFill>
                                        <a:prstClr val="black"/>
                                      </a:solidFill>
                                      <a:latin typeface="Cambria Math" panose="02040503050406030204" pitchFamily="18" charset="0"/>
                                      <a:cs typeface="+mn-cs"/>
                                    </a:rPr>
                                    <m:t>𝑁</m:t>
                                  </m:r>
                                </m:e>
                                <m:sub>
                                  <m:r>
                                    <a:rPr kumimoji="1" lang="en-US" altLang="ja-JP" sz="1050" i="1">
                                      <a:solidFill>
                                        <a:prstClr val="black"/>
                                      </a:solidFill>
                                      <a:latin typeface="Cambria Math" panose="02040503050406030204" pitchFamily="18" charset="0"/>
                                      <a:cs typeface="+mn-cs"/>
                                    </a:rPr>
                                    <m:t>𝑐</m:t>
                                  </m:r>
                                </m:sub>
                              </m:sSub>
                            </m:sup>
                            <m:e>
                              <m:sSup>
                                <m:sSupPr>
                                  <m:ctrlPr>
                                    <a:rPr kumimoji="1" lang="pt-BR" altLang="ja-JP" sz="1050" i="1">
                                      <a:solidFill>
                                        <a:prstClr val="black"/>
                                      </a:solidFill>
                                      <a:latin typeface="Cambria Math" panose="02040503050406030204" pitchFamily="18" charset="0"/>
                                      <a:cs typeface="+mn-cs"/>
                                    </a:rPr>
                                  </m:ctrlPr>
                                </m:sSupPr>
                                <m:e>
                                  <m:d>
                                    <m:dPr>
                                      <m:begChr m:val="["/>
                                      <m:endChr m:val="]"/>
                                      <m:ctrlPr>
                                        <a:rPr kumimoji="1" lang="pt-BR" altLang="ja-JP" sz="1050" i="1">
                                          <a:solidFill>
                                            <a:prstClr val="black"/>
                                          </a:solidFill>
                                          <a:latin typeface="Cambria Math" panose="02040503050406030204" pitchFamily="18" charset="0"/>
                                          <a:cs typeface="+mn-cs"/>
                                        </a:rPr>
                                      </m:ctrlPr>
                                    </m:dPr>
                                    <m:e>
                                      <m:sSubSup>
                                        <m:sSubSupPr>
                                          <m:ctrlPr>
                                            <a:rPr kumimoji="1" lang="en-US" altLang="ja-JP" sz="1050" i="1">
                                              <a:solidFill>
                                                <a:prstClr val="black"/>
                                              </a:solidFill>
                                              <a:latin typeface="Cambria Math" panose="02040503050406030204" pitchFamily="18" charset="0"/>
                                              <a:cs typeface="+mn-cs"/>
                                            </a:rPr>
                                          </m:ctrlPr>
                                        </m:sSubSupPr>
                                        <m:e>
                                          <m:r>
                                            <a:rPr kumimoji="1" lang="ja-JP" altLang="en-US" sz="1050" i="1">
                                              <a:solidFill>
                                                <a:prstClr val="black"/>
                                              </a:solidFill>
                                              <a:latin typeface="Cambria Math" panose="02040503050406030204" pitchFamily="18" charset="0"/>
                                              <a:cs typeface="+mn-cs"/>
                                            </a:rPr>
                                            <m:t>𝜎</m:t>
                                          </m:r>
                                        </m:e>
                                        <m:sub>
                                          <m:r>
                                            <a:rPr kumimoji="1" lang="ja-JP" altLang="en-US" sz="1050" i="1">
                                              <a:solidFill>
                                                <a:prstClr val="black"/>
                                              </a:solidFill>
                                              <a:latin typeface="Cambria Math" panose="02040503050406030204" pitchFamily="18" charset="0"/>
                                              <a:cs typeface="+mn-cs"/>
                                            </a:rPr>
                                            <m:t>𝜋</m:t>
                                          </m:r>
                                          <m:r>
                                            <a:rPr kumimoji="1" lang="en-US" altLang="ja-JP" sz="1050" i="1">
                                              <a:solidFill>
                                                <a:prstClr val="black"/>
                                              </a:solidFill>
                                              <a:latin typeface="Cambria Math" panose="02040503050406030204" pitchFamily="18" charset="0"/>
                                              <a:cs typeface="+mn-cs"/>
                                            </a:rPr>
                                            <m:t>𝑁</m:t>
                                          </m:r>
                                          <m:r>
                                            <a:rPr kumimoji="1" lang="en-US" altLang="ja-JP" sz="1050" i="1">
                                              <a:solidFill>
                                                <a:prstClr val="black"/>
                                              </a:solidFill>
                                              <a:latin typeface="Cambria Math" panose="02040503050406030204" pitchFamily="18" charset="0"/>
                                              <a:cs typeface="+mn-cs"/>
                                            </a:rPr>
                                            <m:t>,</m:t>
                                          </m:r>
                                          <m:r>
                                            <a:rPr kumimoji="1" lang="en-US" altLang="ja-JP" sz="1050" i="1">
                                              <a:solidFill>
                                                <a:prstClr val="black"/>
                                              </a:solidFill>
                                              <a:latin typeface="Cambria Math" panose="02040503050406030204" pitchFamily="18" charset="0"/>
                                              <a:cs typeface="+mn-cs"/>
                                            </a:rPr>
                                            <m:t>𝑐</m:t>
                                          </m:r>
                                        </m:sub>
                                        <m:sup>
                                          <m:r>
                                            <a:rPr kumimoji="1" lang="en-US" altLang="ja-JP" sz="1050" i="1">
                                              <a:solidFill>
                                                <a:prstClr val="black"/>
                                              </a:solidFill>
                                              <a:latin typeface="Cambria Math" panose="02040503050406030204" pitchFamily="18" charset="0"/>
                                              <a:cs typeface="+mn-cs"/>
                                            </a:rPr>
                                            <m:t>𝑡𝑜𝑡</m:t>
                                          </m:r>
                                        </m:sup>
                                      </m:sSubSup>
                                      <m:r>
                                        <a:rPr kumimoji="1" lang="en-US" altLang="ja-JP" sz="1050" i="1">
                                          <a:solidFill>
                                            <a:prstClr val="black"/>
                                          </a:solidFill>
                                          <a:latin typeface="Cambria Math" panose="02040503050406030204" pitchFamily="18" charset="0"/>
                                          <a:cs typeface="+mn-cs"/>
                                        </a:rPr>
                                        <m:t>(</m:t>
                                      </m:r>
                                      <m:sSub>
                                        <m:sSubPr>
                                          <m:ctrlPr>
                                            <a:rPr kumimoji="1" lang="en-US" altLang="ja-JP" sz="1050" i="1">
                                              <a:solidFill>
                                                <a:prstClr val="black"/>
                                              </a:solidFill>
                                              <a:latin typeface="Cambria Math" panose="02040503050406030204" pitchFamily="18" charset="0"/>
                                              <a:cs typeface="+mn-cs"/>
                                            </a:rPr>
                                          </m:ctrlPr>
                                        </m:sSubPr>
                                        <m:e>
                                          <m:r>
                                            <a:rPr kumimoji="1" lang="en-US" altLang="ja-JP" sz="1050" i="1">
                                              <a:solidFill>
                                                <a:prstClr val="black"/>
                                              </a:solidFill>
                                              <a:latin typeface="Cambria Math" panose="02040503050406030204" pitchFamily="18" charset="0"/>
                                              <a:cs typeface="+mn-cs"/>
                                            </a:rPr>
                                            <m:t>𝐸</m:t>
                                          </m:r>
                                        </m:e>
                                        <m:sub>
                                          <m:r>
                                            <a:rPr kumimoji="1" lang="en-US" altLang="ja-JP" sz="1050" i="1">
                                              <a:solidFill>
                                                <a:prstClr val="black"/>
                                              </a:solidFill>
                                              <a:latin typeface="Cambria Math" panose="02040503050406030204" pitchFamily="18" charset="0"/>
                                              <a:cs typeface="+mn-cs"/>
                                            </a:rPr>
                                            <m:t>𝑗</m:t>
                                          </m:r>
                                        </m:sub>
                                      </m:sSub>
                                      <m:r>
                                        <a:rPr kumimoji="1" lang="en-US" altLang="ja-JP" sz="1050" i="1">
                                          <a:solidFill>
                                            <a:prstClr val="black"/>
                                          </a:solidFill>
                                          <a:latin typeface="Cambria Math" panose="02040503050406030204" pitchFamily="18" charset="0"/>
                                          <a:cs typeface="+mn-cs"/>
                                        </a:rPr>
                                        <m:t>)−</m:t>
                                      </m:r>
                                      <m:sSubSup>
                                        <m:sSubSupPr>
                                          <m:ctrlPr>
                                            <a:rPr kumimoji="1" lang="en-US" altLang="ja-JP" sz="1050" i="1">
                                              <a:solidFill>
                                                <a:prstClr val="black"/>
                                              </a:solidFill>
                                              <a:latin typeface="Cambria Math" panose="02040503050406030204" pitchFamily="18" charset="0"/>
                                              <a:cs typeface="+mn-cs"/>
                                            </a:rPr>
                                          </m:ctrlPr>
                                        </m:sSubSupPr>
                                        <m:e>
                                          <m:r>
                                            <a:rPr kumimoji="1" lang="ja-JP" altLang="en-US" sz="1050" i="1">
                                              <a:solidFill>
                                                <a:prstClr val="black"/>
                                              </a:solidFill>
                                              <a:latin typeface="Cambria Math" panose="02040503050406030204" pitchFamily="18" charset="0"/>
                                              <a:cs typeface="+mn-cs"/>
                                            </a:rPr>
                                            <m:t>𝜎</m:t>
                                          </m:r>
                                        </m:e>
                                        <m:sub>
                                          <m:r>
                                            <a:rPr kumimoji="1" lang="ja-JP" altLang="en-US" sz="1050" i="1">
                                              <a:solidFill>
                                                <a:prstClr val="black"/>
                                              </a:solidFill>
                                              <a:latin typeface="Cambria Math" panose="02040503050406030204" pitchFamily="18" charset="0"/>
                                              <a:cs typeface="+mn-cs"/>
                                            </a:rPr>
                                            <m:t>𝜋</m:t>
                                          </m:r>
                                          <m:r>
                                            <a:rPr kumimoji="1" lang="en-US" altLang="ja-JP" sz="1050" i="1">
                                              <a:solidFill>
                                                <a:prstClr val="black"/>
                                              </a:solidFill>
                                              <a:latin typeface="Cambria Math" panose="02040503050406030204" pitchFamily="18" charset="0"/>
                                              <a:cs typeface="+mn-cs"/>
                                            </a:rPr>
                                            <m:t>𝑁</m:t>
                                          </m:r>
                                          <m:r>
                                            <a:rPr kumimoji="1" lang="en-US" altLang="ja-JP" sz="1050" i="1">
                                              <a:solidFill>
                                                <a:prstClr val="black"/>
                                              </a:solidFill>
                                              <a:latin typeface="Cambria Math" panose="02040503050406030204" pitchFamily="18" charset="0"/>
                                              <a:cs typeface="+mn-cs"/>
                                            </a:rPr>
                                            <m:t>,</m:t>
                                          </m:r>
                                          <m:r>
                                            <a:rPr kumimoji="1" lang="en-US" altLang="ja-JP" sz="1050" i="1">
                                              <a:solidFill>
                                                <a:prstClr val="black"/>
                                              </a:solidFill>
                                              <a:latin typeface="Cambria Math" panose="02040503050406030204" pitchFamily="18" charset="0"/>
                                              <a:cs typeface="+mn-cs"/>
                                            </a:rPr>
                                            <m:t>𝑐</m:t>
                                          </m:r>
                                          <m:d>
                                            <m:dPr>
                                              <m:ctrlPr>
                                                <a:rPr kumimoji="1" lang="en-US" altLang="ja-JP" sz="1050" i="1">
                                                  <a:solidFill>
                                                    <a:prstClr val="black"/>
                                                  </a:solidFill>
                                                  <a:latin typeface="Cambria Math" panose="02040503050406030204" pitchFamily="18" charset="0"/>
                                                  <a:cs typeface="+mn-cs"/>
                                                </a:rPr>
                                              </m:ctrlPr>
                                            </m:dPr>
                                            <m:e>
                                              <m:func>
                                                <m:funcPr>
                                                  <m:ctrlPr>
                                                    <a:rPr kumimoji="1" lang="en-US" altLang="ja-JP" sz="1050" i="1">
                                                      <a:solidFill>
                                                        <a:prstClr val="black"/>
                                                      </a:solidFill>
                                                      <a:latin typeface="Cambria Math" panose="02040503050406030204" pitchFamily="18" charset="0"/>
                                                      <a:cs typeface="+mn-cs"/>
                                                    </a:rPr>
                                                  </m:ctrlPr>
                                                </m:funcPr>
                                                <m:fName>
                                                  <m:r>
                                                    <m:rPr>
                                                      <m:sty m:val="p"/>
                                                    </m:rPr>
                                                    <a:rPr kumimoji="1" lang="en-US" altLang="ja-JP" sz="1050">
                                                      <a:solidFill>
                                                        <a:prstClr val="black"/>
                                                      </a:solidFill>
                                                      <a:latin typeface="Cambria Math" panose="02040503050406030204" pitchFamily="18" charset="0"/>
                                                      <a:cs typeface="+mn-cs"/>
                                                    </a:rPr>
                                                    <m:t>exp</m:t>
                                                  </m:r>
                                                </m:fName>
                                                <m:e/>
                                              </m:func>
                                            </m:e>
                                          </m:d>
                                        </m:sub>
                                        <m:sup>
                                          <m:r>
                                            <a:rPr kumimoji="1" lang="en-US" altLang="ja-JP" sz="1050" i="1">
                                              <a:solidFill>
                                                <a:prstClr val="black"/>
                                              </a:solidFill>
                                              <a:latin typeface="Cambria Math" panose="02040503050406030204" pitchFamily="18" charset="0"/>
                                              <a:cs typeface="+mn-cs"/>
                                            </a:rPr>
                                            <m:t>𝑡𝑜𝑡</m:t>
                                          </m:r>
                                        </m:sup>
                                      </m:sSubSup>
                                      <m:r>
                                        <a:rPr kumimoji="1" lang="en-US" altLang="ja-JP" sz="1050" i="1">
                                          <a:solidFill>
                                            <a:prstClr val="black"/>
                                          </a:solidFill>
                                          <a:latin typeface="Cambria Math" panose="02040503050406030204" pitchFamily="18" charset="0"/>
                                          <a:cs typeface="+mn-cs"/>
                                        </a:rPr>
                                        <m:t>(</m:t>
                                      </m:r>
                                      <m:sSub>
                                        <m:sSubPr>
                                          <m:ctrlPr>
                                            <a:rPr kumimoji="1" lang="en-US" altLang="ja-JP" sz="1050" i="1">
                                              <a:solidFill>
                                                <a:prstClr val="black"/>
                                              </a:solidFill>
                                              <a:latin typeface="Cambria Math" panose="02040503050406030204" pitchFamily="18" charset="0"/>
                                              <a:cs typeface="+mn-cs"/>
                                            </a:rPr>
                                          </m:ctrlPr>
                                        </m:sSubPr>
                                        <m:e>
                                          <m:r>
                                            <a:rPr kumimoji="1" lang="en-US" altLang="ja-JP" sz="1050" i="1">
                                              <a:solidFill>
                                                <a:prstClr val="black"/>
                                              </a:solidFill>
                                              <a:latin typeface="Cambria Math" panose="02040503050406030204" pitchFamily="18" charset="0"/>
                                              <a:cs typeface="+mn-cs"/>
                                            </a:rPr>
                                            <m:t>𝐸</m:t>
                                          </m:r>
                                        </m:e>
                                        <m:sub>
                                          <m:r>
                                            <a:rPr kumimoji="1" lang="en-US" altLang="ja-JP" sz="1050" i="1">
                                              <a:solidFill>
                                                <a:prstClr val="black"/>
                                              </a:solidFill>
                                              <a:latin typeface="Cambria Math" panose="02040503050406030204" pitchFamily="18" charset="0"/>
                                              <a:cs typeface="+mn-cs"/>
                                            </a:rPr>
                                            <m:t>𝑗</m:t>
                                          </m:r>
                                        </m:sub>
                                      </m:sSub>
                                      <m:r>
                                        <a:rPr kumimoji="1" lang="en-US" altLang="ja-JP" sz="1050" i="1">
                                          <a:solidFill>
                                            <a:prstClr val="black"/>
                                          </a:solidFill>
                                          <a:latin typeface="Cambria Math" panose="02040503050406030204" pitchFamily="18" charset="0"/>
                                          <a:cs typeface="+mn-cs"/>
                                        </a:rPr>
                                        <m:t>)</m:t>
                                      </m:r>
                                    </m:e>
                                  </m:d>
                                </m:e>
                                <m:sup>
                                  <m:r>
                                    <a:rPr kumimoji="1" lang="en-US" altLang="ja-JP" sz="1050" i="1">
                                      <a:solidFill>
                                        <a:prstClr val="black"/>
                                      </a:solidFill>
                                      <a:latin typeface="Cambria Math" panose="02040503050406030204" pitchFamily="18" charset="0"/>
                                      <a:cs typeface="+mn-cs"/>
                                    </a:rPr>
                                    <m:t>2</m:t>
                                  </m:r>
                                </m:sup>
                              </m:sSup>
                            </m:e>
                          </m:nary>
                        </m:e>
                      </m:nary>
                    </m:oMath>
                  </m:oMathPara>
                </a14:m>
                <a:endParaRPr kumimoji="1" lang="ja-JP" altLang="en-US" sz="1050" dirty="0">
                  <a:solidFill>
                    <a:prstClr val="black"/>
                  </a:solidFill>
                  <a:latin typeface="游ゴシック" panose="020F0502020204030204"/>
                  <a:ea typeface="游ゴシック" panose="020B0400000000000000" pitchFamily="50" charset="-128"/>
                  <a:cs typeface="+mn-cs"/>
                </a:endParaRPr>
              </a:p>
            </p:txBody>
          </p:sp>
        </mc:Choice>
        <mc:Fallback xmlns="">
          <p:sp>
            <p:nvSpPr>
              <p:cNvPr id="4" name="テキスト ボックス 3">
                <a:extLst>
                  <a:ext uri="{FF2B5EF4-FFF2-40B4-BE49-F238E27FC236}">
                    <a16:creationId xmlns:a16="http://schemas.microsoft.com/office/drawing/2014/main" id="{AFBDC8D0-61D2-64C6-9A21-236ABC6DB241}"/>
                  </a:ext>
                </a:extLst>
              </p:cNvPr>
              <p:cNvSpPr txBox="1">
                <a:spLocks noRot="1" noChangeAspect="1" noMove="1" noResize="1" noEditPoints="1" noAdjustHandles="1" noChangeArrowheads="1" noChangeShapeType="1" noTextEdit="1"/>
              </p:cNvSpPr>
              <p:nvPr/>
            </p:nvSpPr>
            <p:spPr>
              <a:xfrm>
                <a:off x="514932" y="1664125"/>
                <a:ext cx="2874756" cy="472694"/>
              </a:xfrm>
              <a:prstGeom prst="rect">
                <a:avLst/>
              </a:prstGeom>
              <a:blipFill>
                <a:blip r:embed="rId3"/>
                <a:stretch>
                  <a:fillRect t="-118421" b="-173684"/>
                </a:stretch>
              </a:blipFill>
            </p:spPr>
            <p:txBody>
              <a:bodyPr/>
              <a:lstStyle/>
              <a:p>
                <a:r>
                  <a:rPr lang="en-US">
                    <a:noFill/>
                  </a:rPr>
                  <a:t> </a:t>
                </a:r>
              </a:p>
            </p:txBody>
          </p:sp>
        </mc:Fallback>
      </mc:AlternateContent>
      <p:pic>
        <p:nvPicPr>
          <p:cNvPr id="6" name="図 5" descr="図形&#10;&#10;自動的に生成された説明">
            <a:extLst>
              <a:ext uri="{FF2B5EF4-FFF2-40B4-BE49-F238E27FC236}">
                <a16:creationId xmlns:a16="http://schemas.microsoft.com/office/drawing/2014/main" id="{C53BFE9C-90C0-E6EC-FB10-EE6427E32E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4372" y="2805025"/>
            <a:ext cx="2604722" cy="2400685"/>
          </a:xfrm>
          <a:prstGeom prst="rect">
            <a:avLst/>
          </a:prstGeom>
        </p:spPr>
      </p:pic>
      <p:sp>
        <p:nvSpPr>
          <p:cNvPr id="7" name="テキスト ボックス 6">
            <a:extLst>
              <a:ext uri="{FF2B5EF4-FFF2-40B4-BE49-F238E27FC236}">
                <a16:creationId xmlns:a16="http://schemas.microsoft.com/office/drawing/2014/main" id="{1AFEE5CD-3B31-BEE9-7A36-DB76F2E9FA3E}"/>
              </a:ext>
            </a:extLst>
          </p:cNvPr>
          <p:cNvSpPr txBox="1"/>
          <p:nvPr/>
        </p:nvSpPr>
        <p:spPr>
          <a:xfrm>
            <a:off x="7998802" y="4365382"/>
            <a:ext cx="1005468" cy="646331"/>
          </a:xfrm>
          <a:prstGeom prst="rect">
            <a:avLst/>
          </a:prstGeom>
          <a:solidFill>
            <a:schemeClr val="bg1"/>
          </a:solidFill>
        </p:spPr>
        <p:txBody>
          <a:bodyPr wrap="none" rtlCol="0">
            <a:spAutoFit/>
          </a:bodyPr>
          <a:lstStyle/>
          <a:p>
            <a:r>
              <a:rPr lang="en-US" altLang="ja-JP" dirty="0">
                <a:solidFill>
                  <a:srgbClr val="FF0000"/>
                </a:solidFill>
                <a:latin typeface="Arial" panose="020B0604020202020204" pitchFamily="34" charset="0"/>
                <a:cs typeface="Arial" panose="020B0604020202020204" pitchFamily="34" charset="0"/>
              </a:rPr>
              <a:t>Tangent</a:t>
            </a:r>
          </a:p>
          <a:p>
            <a:r>
              <a:rPr kumimoji="1" lang="en-US" altLang="ja-JP" dirty="0">
                <a:solidFill>
                  <a:srgbClr val="FF0000"/>
                </a:solidFill>
                <a:latin typeface="Arial" panose="020B0604020202020204" pitchFamily="34" charset="0"/>
                <a:cs typeface="Arial" panose="020B0604020202020204" pitchFamily="34" charset="0"/>
              </a:rPr>
              <a:t>line</a:t>
            </a:r>
            <a:endParaRPr kumimoji="1" lang="ja-JP" altLang="en-US"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0C0A7AF-E104-138E-C709-F8AC91F5211D}"/>
              </a:ext>
            </a:extLst>
          </p:cNvPr>
          <p:cNvSpPr txBox="1"/>
          <p:nvPr/>
        </p:nvSpPr>
        <p:spPr>
          <a:xfrm>
            <a:off x="2782141" y="6470649"/>
            <a:ext cx="3410485" cy="369332"/>
          </a:xfrm>
          <a:prstGeom prst="rect">
            <a:avLst/>
          </a:prstGeom>
          <a:solidFill>
            <a:srgbClr val="FAA919"/>
          </a:solidFill>
        </p:spPr>
        <p:txBody>
          <a:bodyPr wrap="none" rtlCol="0">
            <a:spAutoFit/>
          </a:bodyPr>
          <a:lstStyle/>
          <a:p>
            <a:r>
              <a:rPr lang="en-US" altLang="ja-JP" b="1" dirty="0"/>
              <a:t>(slides provided by Hiroyuki </a:t>
            </a:r>
            <a:r>
              <a:rPr lang="en-US" altLang="ja-JP" b="1" dirty="0" err="1"/>
              <a:t>Sako</a:t>
            </a:r>
            <a:r>
              <a:rPr lang="en-US" altLang="ja-JP" b="1" dirty="0"/>
              <a:t>)</a:t>
            </a:r>
            <a:endParaRPr lang="en-US" b="1" dirty="0"/>
          </a:p>
        </p:txBody>
      </p:sp>
      <p:sp>
        <p:nvSpPr>
          <p:cNvPr id="8" name="TextBox 7">
            <a:extLst>
              <a:ext uri="{FF2B5EF4-FFF2-40B4-BE49-F238E27FC236}">
                <a16:creationId xmlns:a16="http://schemas.microsoft.com/office/drawing/2014/main" id="{22274433-4830-BA17-2742-9FC75C1C359C}"/>
              </a:ext>
            </a:extLst>
          </p:cNvPr>
          <p:cNvSpPr txBox="1"/>
          <p:nvPr/>
        </p:nvSpPr>
        <p:spPr>
          <a:xfrm>
            <a:off x="60116" y="6488668"/>
            <a:ext cx="1582421" cy="369332"/>
          </a:xfrm>
          <a:prstGeom prst="rect">
            <a:avLst/>
          </a:prstGeom>
          <a:solidFill>
            <a:srgbClr val="92D050"/>
          </a:solidFill>
        </p:spPr>
        <p:txBody>
          <a:bodyPr wrap="none" rtlCol="0">
            <a:spAutoFit/>
          </a:bodyPr>
          <a:lstStyle/>
          <a:p>
            <a:r>
              <a:rPr lang="en-US" dirty="0"/>
              <a:t>Go over if time</a:t>
            </a:r>
          </a:p>
        </p:txBody>
      </p:sp>
    </p:spTree>
    <p:extLst>
      <p:ext uri="{BB962C8B-B14F-4D97-AF65-F5344CB8AC3E}">
        <p14:creationId xmlns:p14="http://schemas.microsoft.com/office/powerpoint/2010/main" val="1598467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6AEC0-B7F2-F716-A674-920EF2045470}"/>
              </a:ext>
            </a:extLst>
          </p:cNvPr>
          <p:cNvSpPr>
            <a:spLocks noGrp="1"/>
          </p:cNvSpPr>
          <p:nvPr>
            <p:ph type="title"/>
          </p:nvPr>
        </p:nvSpPr>
        <p:spPr>
          <a:xfrm>
            <a:off x="457200" y="-53314"/>
            <a:ext cx="8229600" cy="844551"/>
          </a:xfrm>
        </p:spPr>
        <p:txBody>
          <a:bodyPr/>
          <a:lstStyle/>
          <a:p>
            <a:r>
              <a:rPr lang="en-US" sz="2800" dirty="0"/>
              <a:t>Wherefore &amp; Whither EBAC?    </a:t>
            </a:r>
            <a:br>
              <a:rPr lang="en-US" sz="2800" dirty="0"/>
            </a:br>
            <a:r>
              <a:rPr lang="en-US" sz="2800" dirty="0"/>
              <a:t>We need theoretical HELP to resuscitate and resurrect</a:t>
            </a:r>
          </a:p>
        </p:txBody>
      </p:sp>
      <p:sp>
        <p:nvSpPr>
          <p:cNvPr id="3" name="Content Placeholder 2">
            <a:extLst>
              <a:ext uri="{FF2B5EF4-FFF2-40B4-BE49-F238E27FC236}">
                <a16:creationId xmlns:a16="http://schemas.microsoft.com/office/drawing/2014/main" id="{B1012E6C-E1DE-DAF5-CFF9-90E786CBC6AC}"/>
              </a:ext>
            </a:extLst>
          </p:cNvPr>
          <p:cNvSpPr>
            <a:spLocks noGrp="1"/>
          </p:cNvSpPr>
          <p:nvPr>
            <p:ph idx="1"/>
          </p:nvPr>
        </p:nvSpPr>
        <p:spPr>
          <a:xfrm>
            <a:off x="86809" y="976961"/>
            <a:ext cx="9022466" cy="2101156"/>
          </a:xfrm>
          <a:solidFill>
            <a:srgbClr val="FFC000"/>
          </a:solidFill>
        </p:spPr>
        <p:txBody>
          <a:bodyPr/>
          <a:lstStyle/>
          <a:p>
            <a:r>
              <a:rPr lang="en-US" sz="2800" dirty="0"/>
              <a:t>This is not a job for Experimentalists</a:t>
            </a:r>
          </a:p>
          <a:p>
            <a:r>
              <a:rPr lang="en-US" sz="2800" dirty="0"/>
              <a:t>We need Theoretical Guidance</a:t>
            </a:r>
          </a:p>
          <a:p>
            <a:r>
              <a:rPr lang="en-US" sz="2800" dirty="0"/>
              <a:t>China has a strong history of Hadronic Physics – Let’s talk.</a:t>
            </a:r>
          </a:p>
          <a:p>
            <a:r>
              <a:rPr lang="en-US" sz="2800" dirty="0"/>
              <a:t>Who will pick up the mantle for Coupled Channel Analysis?</a:t>
            </a:r>
          </a:p>
          <a:p>
            <a:endParaRPr lang="en-US" dirty="0"/>
          </a:p>
        </p:txBody>
      </p:sp>
      <p:sp>
        <p:nvSpPr>
          <p:cNvPr id="4" name="Footer Placeholder 3">
            <a:extLst>
              <a:ext uri="{FF2B5EF4-FFF2-40B4-BE49-F238E27FC236}">
                <a16:creationId xmlns:a16="http://schemas.microsoft.com/office/drawing/2014/main" id="{7002ED04-464C-6EC4-D0F9-602D662EB89E}"/>
              </a:ext>
            </a:extLst>
          </p:cNvPr>
          <p:cNvSpPr>
            <a:spLocks noGrp="1"/>
          </p:cNvSpPr>
          <p:nvPr>
            <p:ph type="ftr" sz="quarter" idx="11"/>
          </p:nvPr>
        </p:nvSpPr>
        <p:spPr>
          <a:xfrm>
            <a:off x="0" y="6470650"/>
            <a:ext cx="6553200" cy="365125"/>
          </a:xfrm>
        </p:spPr>
        <p:txBody>
          <a:bodyPr/>
          <a:lstStyle/>
          <a:p>
            <a:pPr>
              <a:defRPr/>
            </a:pPr>
            <a:r>
              <a:rPr lang="en-US" dirty="0"/>
              <a:t>SQCD VI    |     (Nanjing University)   |    May 15, 2024      |    P.L. Cole</a:t>
            </a:r>
          </a:p>
        </p:txBody>
      </p:sp>
      <p:sp>
        <p:nvSpPr>
          <p:cNvPr id="5" name="TextBox 4">
            <a:extLst>
              <a:ext uri="{FF2B5EF4-FFF2-40B4-BE49-F238E27FC236}">
                <a16:creationId xmlns:a16="http://schemas.microsoft.com/office/drawing/2014/main" id="{65D7FE00-C28A-C3B1-3820-7F3BFDD84049}"/>
              </a:ext>
            </a:extLst>
          </p:cNvPr>
          <p:cNvSpPr txBox="1"/>
          <p:nvPr/>
        </p:nvSpPr>
        <p:spPr>
          <a:xfrm>
            <a:off x="852827" y="3286991"/>
            <a:ext cx="7438346" cy="2862322"/>
          </a:xfrm>
          <a:prstGeom prst="rect">
            <a:avLst/>
          </a:prstGeom>
          <a:solidFill>
            <a:schemeClr val="accent3">
              <a:lumMod val="60000"/>
              <a:lumOff val="40000"/>
            </a:schemeClr>
          </a:solidFill>
          <a:ln w="38100">
            <a:solidFill>
              <a:srgbClr val="3612FF"/>
            </a:solidFill>
          </a:ln>
        </p:spPr>
        <p:txBody>
          <a:bodyPr wrap="square" rtlCol="0">
            <a:spAutoFit/>
          </a:bodyPr>
          <a:lstStyle/>
          <a:p>
            <a:pPr algn="ctr"/>
            <a:r>
              <a:rPr lang="en-US" sz="4400" b="1" dirty="0">
                <a:ln w="0"/>
                <a:solidFill>
                  <a:schemeClr val="accent1"/>
                </a:solidFill>
                <a:effectLst>
                  <a:outerShdw blurRad="38100" dist="25400" dir="5400000" algn="ctr" rotWithShape="0">
                    <a:srgbClr val="6E747A">
                      <a:alpha val="43000"/>
                    </a:srgbClr>
                  </a:outerShdw>
                </a:effectLst>
              </a:rPr>
              <a:t>Employing </a:t>
            </a:r>
            <a:r>
              <a:rPr lang="en-US" sz="4800" b="1" u="sng" dirty="0">
                <a:ln w="0"/>
                <a:solidFill>
                  <a:schemeClr val="accent1"/>
                </a:solidFill>
                <a:effectLst>
                  <a:outerShdw blurRad="38100" dist="25400" dir="5400000" algn="ctr" rotWithShape="0">
                    <a:srgbClr val="6E747A">
                      <a:alpha val="43000"/>
                    </a:srgbClr>
                  </a:outerShdw>
                </a:effectLst>
              </a:rPr>
              <a:t>pion</a:t>
            </a:r>
            <a:r>
              <a:rPr lang="en-US" sz="4400" b="1" dirty="0">
                <a:ln w="0"/>
                <a:solidFill>
                  <a:schemeClr val="accent1"/>
                </a:solidFill>
                <a:effectLst>
                  <a:outerShdw blurRad="38100" dist="25400" dir="5400000" algn="ctr" rotWithShape="0">
                    <a:srgbClr val="6E747A">
                      <a:alpha val="43000"/>
                    </a:srgbClr>
                  </a:outerShdw>
                </a:effectLst>
              </a:rPr>
              <a:t> and </a:t>
            </a:r>
            <a:r>
              <a:rPr lang="en-US" sz="4800" b="1" u="sng" dirty="0">
                <a:ln w="0"/>
                <a:solidFill>
                  <a:schemeClr val="accent1"/>
                </a:solidFill>
                <a:effectLst>
                  <a:outerShdw blurRad="38100" dist="25400" dir="5400000" algn="ctr" rotWithShape="0">
                    <a:srgbClr val="6E747A">
                      <a:alpha val="43000"/>
                    </a:srgbClr>
                  </a:outerShdw>
                </a:effectLst>
              </a:rPr>
              <a:t>electron </a:t>
            </a:r>
            <a:r>
              <a:rPr lang="en-US" sz="4400" b="1" dirty="0">
                <a:ln w="0"/>
                <a:solidFill>
                  <a:schemeClr val="accent1"/>
                </a:solidFill>
                <a:effectLst>
                  <a:outerShdw blurRad="38100" dist="25400" dir="5400000" algn="ctr" rotWithShape="0">
                    <a:srgbClr val="6E747A">
                      <a:alpha val="43000"/>
                    </a:srgbClr>
                  </a:outerShdw>
                </a:effectLst>
              </a:rPr>
              <a:t>beams for insight into the</a:t>
            </a:r>
          </a:p>
          <a:p>
            <a:pPr algn="ctr"/>
            <a:r>
              <a:rPr lang="en-US" sz="4400" b="1" dirty="0">
                <a:ln w="0"/>
                <a:solidFill>
                  <a:schemeClr val="accent1"/>
                </a:solidFill>
                <a:effectLst>
                  <a:outerShdw blurRad="38100" dist="25400" dir="5400000" algn="ctr" rotWithShape="0">
                    <a:srgbClr val="6E747A">
                      <a:alpha val="43000"/>
                    </a:srgbClr>
                  </a:outerShdw>
                </a:effectLst>
              </a:rPr>
              <a:t> spectrum/structure of N*s </a:t>
            </a:r>
          </a:p>
          <a:p>
            <a:pPr algn="ctr"/>
            <a:r>
              <a:rPr lang="en-US" sz="4400" b="1" dirty="0">
                <a:ln w="0"/>
                <a:solidFill>
                  <a:schemeClr val="accent1"/>
                </a:solidFill>
                <a:effectLst>
                  <a:outerShdw blurRad="38100" dist="25400" dir="5400000" algn="ctr" rotWithShape="0">
                    <a:srgbClr val="6E747A">
                      <a:alpha val="43000"/>
                    </a:srgbClr>
                  </a:outerShdw>
                </a:effectLst>
              </a:rPr>
              <a:t>through their two-pion decays</a:t>
            </a:r>
            <a:endParaRPr lang="en-US" sz="4400" b="1" dirty="0">
              <a:solidFill>
                <a:srgbClr val="002060"/>
              </a:solidFill>
            </a:endParaRPr>
          </a:p>
        </p:txBody>
      </p:sp>
    </p:spTree>
    <p:extLst>
      <p:ext uri="{BB962C8B-B14F-4D97-AF65-F5344CB8AC3E}">
        <p14:creationId xmlns:p14="http://schemas.microsoft.com/office/powerpoint/2010/main" val="23252953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4FD45F-8CD7-0913-D7E4-BAFFE56A0A42}"/>
              </a:ext>
            </a:extLst>
          </p:cNvPr>
          <p:cNvPicPr>
            <a:picLocks noChangeAspect="1"/>
          </p:cNvPicPr>
          <p:nvPr/>
        </p:nvPicPr>
        <p:blipFill>
          <a:blip r:embed="rId2"/>
          <a:stretch>
            <a:fillRect/>
          </a:stretch>
        </p:blipFill>
        <p:spPr>
          <a:xfrm>
            <a:off x="50800" y="2167146"/>
            <a:ext cx="2946400" cy="4186990"/>
          </a:xfrm>
          <a:prstGeom prst="rect">
            <a:avLst/>
          </a:prstGeom>
        </p:spPr>
      </p:pic>
      <p:pic>
        <p:nvPicPr>
          <p:cNvPr id="9" name="Picture 8">
            <a:extLst>
              <a:ext uri="{FF2B5EF4-FFF2-40B4-BE49-F238E27FC236}">
                <a16:creationId xmlns:a16="http://schemas.microsoft.com/office/drawing/2014/main" id="{4ED288B0-1A84-DB4A-437E-1A0128C73938}"/>
              </a:ext>
            </a:extLst>
          </p:cNvPr>
          <p:cNvPicPr>
            <a:picLocks noChangeAspect="1"/>
          </p:cNvPicPr>
          <p:nvPr/>
        </p:nvPicPr>
        <p:blipFill>
          <a:blip r:embed="rId3"/>
          <a:stretch>
            <a:fillRect/>
          </a:stretch>
        </p:blipFill>
        <p:spPr>
          <a:xfrm>
            <a:off x="1219200" y="0"/>
            <a:ext cx="7035800" cy="2155022"/>
          </a:xfrm>
          <a:prstGeom prst="rect">
            <a:avLst/>
          </a:prstGeom>
        </p:spPr>
      </p:pic>
      <p:pic>
        <p:nvPicPr>
          <p:cNvPr id="10" name="Picture 9">
            <a:extLst>
              <a:ext uri="{FF2B5EF4-FFF2-40B4-BE49-F238E27FC236}">
                <a16:creationId xmlns:a16="http://schemas.microsoft.com/office/drawing/2014/main" id="{E2D19A63-3796-0636-3988-044D33972B81}"/>
              </a:ext>
            </a:extLst>
          </p:cNvPr>
          <p:cNvPicPr>
            <a:picLocks noChangeAspect="1"/>
          </p:cNvPicPr>
          <p:nvPr/>
        </p:nvPicPr>
        <p:blipFill>
          <a:blip r:embed="rId2"/>
          <a:stretch>
            <a:fillRect/>
          </a:stretch>
        </p:blipFill>
        <p:spPr>
          <a:xfrm>
            <a:off x="3086100" y="2192546"/>
            <a:ext cx="2946400" cy="4186990"/>
          </a:xfrm>
          <a:prstGeom prst="rect">
            <a:avLst/>
          </a:prstGeom>
        </p:spPr>
      </p:pic>
      <p:pic>
        <p:nvPicPr>
          <p:cNvPr id="11" name="Picture 10">
            <a:extLst>
              <a:ext uri="{FF2B5EF4-FFF2-40B4-BE49-F238E27FC236}">
                <a16:creationId xmlns:a16="http://schemas.microsoft.com/office/drawing/2014/main" id="{BBDFFC51-ABF6-8C05-DB59-08EA171752C4}"/>
              </a:ext>
            </a:extLst>
          </p:cNvPr>
          <p:cNvPicPr>
            <a:picLocks noChangeAspect="1"/>
          </p:cNvPicPr>
          <p:nvPr/>
        </p:nvPicPr>
        <p:blipFill>
          <a:blip r:embed="rId2"/>
          <a:stretch>
            <a:fillRect/>
          </a:stretch>
        </p:blipFill>
        <p:spPr>
          <a:xfrm>
            <a:off x="6146800" y="2167146"/>
            <a:ext cx="2946400" cy="4186990"/>
          </a:xfrm>
          <a:prstGeom prst="rect">
            <a:avLst/>
          </a:prstGeom>
        </p:spPr>
      </p:pic>
      <p:sp>
        <p:nvSpPr>
          <p:cNvPr id="2" name="Footer Placeholder 1">
            <a:extLst>
              <a:ext uri="{FF2B5EF4-FFF2-40B4-BE49-F238E27FC236}">
                <a16:creationId xmlns:a16="http://schemas.microsoft.com/office/drawing/2014/main" id="{FDAA3AB6-CCE6-07DB-4CC7-D7E184AA65D4}"/>
              </a:ext>
            </a:extLst>
          </p:cNvPr>
          <p:cNvSpPr>
            <a:spLocks noGrp="1"/>
          </p:cNvSpPr>
          <p:nvPr>
            <p:ph type="ftr" sz="quarter" idx="11"/>
          </p:nvPr>
        </p:nvSpPr>
        <p:spPr>
          <a:xfrm>
            <a:off x="0" y="6470650"/>
            <a:ext cx="6553200" cy="365125"/>
          </a:xfrm>
        </p:spPr>
        <p:txBody>
          <a:bodyPr/>
          <a:lstStyle/>
          <a:p>
            <a:pPr>
              <a:defRPr/>
            </a:pPr>
            <a:r>
              <a:rPr lang="en-US" dirty="0"/>
              <a:t>SQCD VI    |     (Nanjing University)   |    May 15, 2024      |    P.L. Cole</a:t>
            </a:r>
          </a:p>
        </p:txBody>
      </p:sp>
    </p:spTree>
    <p:extLst>
      <p:ext uri="{BB962C8B-B14F-4D97-AF65-F5344CB8AC3E}">
        <p14:creationId xmlns:p14="http://schemas.microsoft.com/office/powerpoint/2010/main" val="80549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2B5288-9211-B579-B10A-7D59A6030219}"/>
              </a:ext>
            </a:extLst>
          </p:cNvPr>
          <p:cNvPicPr>
            <a:picLocks noChangeAspect="1"/>
          </p:cNvPicPr>
          <p:nvPr/>
        </p:nvPicPr>
        <p:blipFill rotWithShape="1">
          <a:blip r:embed="rId2"/>
          <a:srcRect r="11153" b="35819"/>
          <a:stretch/>
        </p:blipFill>
        <p:spPr>
          <a:xfrm>
            <a:off x="0" y="1"/>
            <a:ext cx="2675920" cy="880298"/>
          </a:xfrm>
          <a:prstGeom prst="rect">
            <a:avLst/>
          </a:prstGeom>
        </p:spPr>
      </p:pic>
      <p:pic>
        <p:nvPicPr>
          <p:cNvPr id="9" name="Picture 8">
            <a:extLst>
              <a:ext uri="{FF2B5EF4-FFF2-40B4-BE49-F238E27FC236}">
                <a16:creationId xmlns:a16="http://schemas.microsoft.com/office/drawing/2014/main" id="{2525C34E-3547-12D9-5830-514DD8D166A8}"/>
              </a:ext>
            </a:extLst>
          </p:cNvPr>
          <p:cNvPicPr>
            <a:picLocks noChangeAspect="1"/>
          </p:cNvPicPr>
          <p:nvPr/>
        </p:nvPicPr>
        <p:blipFill rotWithShape="1">
          <a:blip r:embed="rId2"/>
          <a:srcRect r="11153" b="35819"/>
          <a:stretch/>
        </p:blipFill>
        <p:spPr>
          <a:xfrm>
            <a:off x="3221340" y="0"/>
            <a:ext cx="2675920" cy="880298"/>
          </a:xfrm>
          <a:prstGeom prst="rect">
            <a:avLst/>
          </a:prstGeom>
        </p:spPr>
      </p:pic>
      <p:pic>
        <p:nvPicPr>
          <p:cNvPr id="10" name="Picture 9">
            <a:extLst>
              <a:ext uri="{FF2B5EF4-FFF2-40B4-BE49-F238E27FC236}">
                <a16:creationId xmlns:a16="http://schemas.microsoft.com/office/drawing/2014/main" id="{80D2113A-2ADC-002A-3738-5F2FE57001FF}"/>
              </a:ext>
            </a:extLst>
          </p:cNvPr>
          <p:cNvPicPr>
            <a:picLocks noChangeAspect="1"/>
          </p:cNvPicPr>
          <p:nvPr/>
        </p:nvPicPr>
        <p:blipFill rotWithShape="1">
          <a:blip r:embed="rId2"/>
          <a:srcRect r="11153" b="35819"/>
          <a:stretch/>
        </p:blipFill>
        <p:spPr>
          <a:xfrm>
            <a:off x="6442680" y="0"/>
            <a:ext cx="2675920" cy="880298"/>
          </a:xfrm>
          <a:prstGeom prst="rect">
            <a:avLst/>
          </a:prstGeom>
        </p:spPr>
      </p:pic>
      <p:sp>
        <p:nvSpPr>
          <p:cNvPr id="6" name="TextBox 5">
            <a:extLst>
              <a:ext uri="{FF2B5EF4-FFF2-40B4-BE49-F238E27FC236}">
                <a16:creationId xmlns:a16="http://schemas.microsoft.com/office/drawing/2014/main" id="{B59A777B-19CA-D02C-DD52-30E0796AC633}"/>
              </a:ext>
            </a:extLst>
          </p:cNvPr>
          <p:cNvSpPr txBox="1"/>
          <p:nvPr/>
        </p:nvSpPr>
        <p:spPr>
          <a:xfrm>
            <a:off x="0" y="829500"/>
            <a:ext cx="9144000" cy="5816977"/>
          </a:xfrm>
          <a:prstGeom prst="rect">
            <a:avLst/>
          </a:prstGeom>
          <a:solidFill>
            <a:schemeClr val="accent1"/>
          </a:solidFill>
        </p:spPr>
        <p:txBody>
          <a:bodyPr wrap="square" rtlCol="0">
            <a:spAutoFit/>
          </a:bodyPr>
          <a:lstStyle/>
          <a:p>
            <a:pPr>
              <a:spcBef>
                <a:spcPts val="400"/>
              </a:spcBef>
              <a:buFont typeface="Arial" panose="020B0604020202020204" pitchFamily="34" charset="0"/>
              <a:buChar char="•"/>
            </a:pPr>
            <a:r>
              <a:rPr lang="en-US" sz="2400" b="1" i="0" u="none" strike="noStrike" dirty="0">
                <a:solidFill>
                  <a:srgbClr val="FF0000"/>
                </a:solidFill>
                <a:effectLst/>
                <a:latin typeface="Arial" panose="020B0604020202020204" pitchFamily="34" charset="0"/>
                <a:cs typeface="Arial" panose="020B0604020202020204" pitchFamily="34" charset="0"/>
              </a:rPr>
              <a:t>Baryon spectrum through meson photoproduction </a:t>
            </a:r>
            <a:endParaRPr lang="en-US" sz="2400" b="1" dirty="0">
              <a:solidFill>
                <a:srgbClr val="FF0000"/>
              </a:solidFill>
              <a:latin typeface="Arial" panose="020B0604020202020204" pitchFamily="34" charset="0"/>
              <a:cs typeface="Arial" panose="020B0604020202020204" pitchFamily="34" charset="0"/>
            </a:endParaRPr>
          </a:p>
          <a:p>
            <a:pPr>
              <a:spcBef>
                <a:spcPts val="400"/>
              </a:spcBef>
              <a:buFont typeface="Arial" panose="020B0604020202020204" pitchFamily="34" charset="0"/>
              <a:buChar char="•"/>
            </a:pPr>
            <a:r>
              <a:rPr lang="en-US" sz="2400" b="1" i="0" u="none" strike="noStrike" dirty="0">
                <a:solidFill>
                  <a:srgbClr val="404040"/>
                </a:solidFill>
                <a:effectLst/>
                <a:latin typeface="Arial" panose="020B0604020202020204" pitchFamily="34" charset="0"/>
                <a:cs typeface="Arial" panose="020B0604020202020204" pitchFamily="34" charset="0"/>
              </a:rPr>
              <a:t>Baryon resonances in experiments with hadron beams      and in the </a:t>
            </a:r>
            <a:r>
              <a:rPr lang="en-US" sz="2400" b="1" i="0" u="none" strike="noStrike" dirty="0" err="1">
                <a:solidFill>
                  <a:srgbClr val="404040"/>
                </a:solidFill>
                <a:effectLst/>
                <a:latin typeface="Arial" panose="020B0604020202020204" pitchFamily="34" charset="0"/>
                <a:cs typeface="Arial" panose="020B0604020202020204" pitchFamily="34" charset="0"/>
              </a:rPr>
              <a:t>e</a:t>
            </a:r>
            <a:r>
              <a:rPr lang="en-US" sz="2400" b="1" i="0" u="none" strike="noStrike" baseline="30000" dirty="0" err="1">
                <a:solidFill>
                  <a:srgbClr val="404040"/>
                </a:solidFill>
                <a:effectLst/>
                <a:latin typeface="Arial" panose="020B0604020202020204" pitchFamily="34" charset="0"/>
                <a:cs typeface="Arial" panose="020B0604020202020204" pitchFamily="34" charset="0"/>
              </a:rPr>
              <a:t>+</a:t>
            </a:r>
            <a:r>
              <a:rPr lang="en-US" sz="2400" b="1" i="0" u="none" strike="noStrike" dirty="0" err="1">
                <a:solidFill>
                  <a:srgbClr val="404040"/>
                </a:solidFill>
                <a:effectLst/>
                <a:latin typeface="Arial" panose="020B0604020202020204" pitchFamily="34" charset="0"/>
                <a:cs typeface="Arial" panose="020B0604020202020204" pitchFamily="34" charset="0"/>
              </a:rPr>
              <a:t>e</a:t>
            </a:r>
            <a:r>
              <a:rPr lang="en-US" sz="2400" b="1" i="0" u="none" strike="noStrike" baseline="30000" dirty="0">
                <a:solidFill>
                  <a:srgbClr val="404040"/>
                </a:solidFill>
                <a:effectLst/>
                <a:latin typeface="Symbol" pitchFamily="2" charset="2"/>
                <a:cs typeface="Arial" panose="020B0604020202020204" pitchFamily="34" charset="0"/>
              </a:rPr>
              <a:t>-</a:t>
            </a:r>
            <a:r>
              <a:rPr lang="en-US" sz="2400" b="1" i="0" u="none" strike="noStrike" dirty="0">
                <a:solidFill>
                  <a:srgbClr val="404040"/>
                </a:solidFill>
                <a:effectLst/>
                <a:latin typeface="Arial" panose="020B0604020202020204" pitchFamily="34" charset="0"/>
                <a:cs typeface="Arial" panose="020B0604020202020204" pitchFamily="34" charset="0"/>
              </a:rPr>
              <a:t> collisions</a:t>
            </a:r>
            <a:endParaRPr lang="en-US" sz="2400" b="1" dirty="0">
              <a:latin typeface="Arial" panose="020B0604020202020204" pitchFamily="34" charset="0"/>
              <a:cs typeface="Arial" panose="020B0604020202020204" pitchFamily="34" charset="0"/>
            </a:endParaRPr>
          </a:p>
          <a:p>
            <a:pPr>
              <a:spcBef>
                <a:spcPts val="400"/>
              </a:spcBef>
              <a:buFont typeface="Arial" panose="020B0604020202020204" pitchFamily="34" charset="0"/>
              <a:buChar char="•"/>
            </a:pPr>
            <a:r>
              <a:rPr lang="en-US" sz="2400" b="1" i="0" u="none" strike="noStrike" dirty="0">
                <a:solidFill>
                  <a:srgbClr val="404040"/>
                </a:solidFill>
                <a:effectLst/>
                <a:latin typeface="Arial" panose="020B0604020202020204" pitchFamily="34" charset="0"/>
                <a:cs typeface="Arial" panose="020B0604020202020204" pitchFamily="34" charset="0"/>
              </a:rPr>
              <a:t>Baryon resonances in ion collisions and their role in cosmology</a:t>
            </a:r>
            <a:endParaRPr lang="en-US" sz="2400" b="1" dirty="0">
              <a:latin typeface="Arial" panose="020B0604020202020204" pitchFamily="34" charset="0"/>
              <a:cs typeface="Arial" panose="020B0604020202020204" pitchFamily="34" charset="0"/>
            </a:endParaRPr>
          </a:p>
          <a:p>
            <a:pPr>
              <a:spcBef>
                <a:spcPts val="400"/>
              </a:spcBef>
              <a:buFont typeface="Arial" panose="020B0604020202020204" pitchFamily="34" charset="0"/>
              <a:buChar char="•"/>
            </a:pPr>
            <a:r>
              <a:rPr lang="en-US" sz="2400" b="1" i="0" u="none" strike="noStrike" dirty="0">
                <a:solidFill>
                  <a:srgbClr val="404040"/>
                </a:solidFill>
                <a:effectLst/>
                <a:latin typeface="Arial" panose="020B0604020202020204" pitchFamily="34" charset="0"/>
                <a:cs typeface="Arial" panose="020B0604020202020204" pitchFamily="34" charset="0"/>
              </a:rPr>
              <a:t>Baryon structure through meson electroproduction, transition form factors, and time-like form factors</a:t>
            </a:r>
            <a:endParaRPr lang="en-US" sz="2400" b="1" dirty="0">
              <a:latin typeface="Arial" panose="020B0604020202020204" pitchFamily="34" charset="0"/>
              <a:cs typeface="Arial" panose="020B0604020202020204" pitchFamily="34" charset="0"/>
            </a:endParaRPr>
          </a:p>
          <a:p>
            <a:pPr>
              <a:spcBef>
                <a:spcPts val="400"/>
              </a:spcBef>
              <a:buFont typeface="Arial" panose="020B0604020202020204" pitchFamily="34" charset="0"/>
              <a:buChar char="•"/>
            </a:pPr>
            <a:r>
              <a:rPr lang="en-US" sz="2400" b="1" i="0" u="none" strike="noStrike" dirty="0">
                <a:solidFill>
                  <a:srgbClr val="FF0000"/>
                </a:solidFill>
                <a:effectLst/>
                <a:latin typeface="Arial" panose="020B0604020202020204" pitchFamily="34" charset="0"/>
                <a:cs typeface="Arial" panose="020B0604020202020204" pitchFamily="34" charset="0"/>
              </a:rPr>
              <a:t>Amplitude analyses and baryon parameter extraction</a:t>
            </a:r>
            <a:endParaRPr lang="en-US" sz="2400" b="1" dirty="0">
              <a:solidFill>
                <a:srgbClr val="FF0000"/>
              </a:solidFill>
              <a:latin typeface="Arial" panose="020B0604020202020204" pitchFamily="34" charset="0"/>
              <a:cs typeface="Arial" panose="020B0604020202020204" pitchFamily="34" charset="0"/>
            </a:endParaRPr>
          </a:p>
          <a:p>
            <a:pPr>
              <a:spcBef>
                <a:spcPts val="400"/>
              </a:spcBef>
              <a:buFont typeface="Arial" panose="020B0604020202020204" pitchFamily="34" charset="0"/>
              <a:buChar char="•"/>
            </a:pPr>
            <a:r>
              <a:rPr lang="en-US" sz="2400" b="1" i="0" u="none" strike="noStrike" dirty="0">
                <a:solidFill>
                  <a:srgbClr val="404040"/>
                </a:solidFill>
                <a:effectLst/>
                <a:latin typeface="Arial" panose="020B0604020202020204" pitchFamily="34" charset="0"/>
                <a:cs typeface="Arial" panose="020B0604020202020204" pitchFamily="34" charset="0"/>
              </a:rPr>
              <a:t>Effective field theory, Phenomenological models, and Functional methods</a:t>
            </a:r>
            <a:endParaRPr lang="en-US" sz="2400" b="1" dirty="0">
              <a:latin typeface="Arial" panose="020B0604020202020204" pitchFamily="34" charset="0"/>
              <a:cs typeface="Arial" panose="020B0604020202020204" pitchFamily="34" charset="0"/>
            </a:endParaRPr>
          </a:p>
          <a:p>
            <a:pPr>
              <a:spcBef>
                <a:spcPts val="400"/>
              </a:spcBef>
              <a:buFont typeface="Arial" panose="020B0604020202020204" pitchFamily="34" charset="0"/>
              <a:buChar char="•"/>
            </a:pPr>
            <a:r>
              <a:rPr lang="en-US" sz="2400" b="1" i="0" u="none" strike="noStrike" dirty="0">
                <a:solidFill>
                  <a:srgbClr val="404040"/>
                </a:solidFill>
                <a:effectLst/>
                <a:latin typeface="Arial" panose="020B0604020202020204" pitchFamily="34" charset="0"/>
                <a:cs typeface="Arial" panose="020B0604020202020204" pitchFamily="34" charset="0"/>
              </a:rPr>
              <a:t>Baryon spectrum and structure from first principles of QCD</a:t>
            </a:r>
            <a:endParaRPr lang="en-US" sz="2400" b="1" dirty="0">
              <a:latin typeface="Arial" panose="020B0604020202020204" pitchFamily="34" charset="0"/>
              <a:cs typeface="Arial" panose="020B0604020202020204" pitchFamily="34" charset="0"/>
            </a:endParaRPr>
          </a:p>
          <a:p>
            <a:pPr>
              <a:spcBef>
                <a:spcPts val="400"/>
              </a:spcBef>
              <a:buFont typeface="Arial" panose="020B0604020202020204" pitchFamily="34" charset="0"/>
              <a:buChar char="•"/>
            </a:pPr>
            <a:r>
              <a:rPr lang="en-US" sz="2400" b="1" i="0" u="none" strike="noStrike" dirty="0">
                <a:solidFill>
                  <a:schemeClr val="tx1">
                    <a:lumMod val="75000"/>
                    <a:lumOff val="25000"/>
                  </a:schemeClr>
                </a:solidFill>
                <a:effectLst/>
                <a:latin typeface="Arial" panose="020B0604020202020204" pitchFamily="34" charset="0"/>
                <a:cs typeface="Arial" panose="020B0604020202020204" pitchFamily="34" charset="0"/>
              </a:rPr>
              <a:t>Exotic Hadrons</a:t>
            </a:r>
            <a:endParaRPr lang="en-US" sz="2400" b="1" dirty="0">
              <a:solidFill>
                <a:schemeClr val="tx1">
                  <a:lumMod val="75000"/>
                  <a:lumOff val="25000"/>
                </a:schemeClr>
              </a:solidFill>
              <a:latin typeface="Arial" panose="020B0604020202020204" pitchFamily="34" charset="0"/>
              <a:cs typeface="Arial" panose="020B0604020202020204" pitchFamily="34" charset="0"/>
            </a:endParaRPr>
          </a:p>
          <a:p>
            <a:pPr>
              <a:spcBef>
                <a:spcPts val="400"/>
              </a:spcBef>
              <a:buFont typeface="Arial" panose="020B0604020202020204" pitchFamily="34" charset="0"/>
              <a:buChar char="•"/>
            </a:pPr>
            <a:r>
              <a:rPr lang="en-US" sz="2400" b="1" i="0" u="none" strike="noStrike" dirty="0">
                <a:solidFill>
                  <a:srgbClr val="FF0000"/>
                </a:solidFill>
                <a:effectLst/>
                <a:latin typeface="Arial" panose="020B0604020202020204" pitchFamily="34" charset="0"/>
                <a:cs typeface="Arial" panose="020B0604020202020204" pitchFamily="34" charset="0"/>
              </a:rPr>
              <a:t>Advances in modeling of baryon spectrum </a:t>
            </a:r>
            <a:r>
              <a:rPr lang="en-US" sz="2400" b="1" dirty="0">
                <a:solidFill>
                  <a:srgbClr val="FF0000"/>
                </a:solidFill>
                <a:latin typeface="Arial" panose="020B0604020202020204" pitchFamily="34" charset="0"/>
                <a:cs typeface="Arial" panose="020B0604020202020204" pitchFamily="34" charset="0"/>
              </a:rPr>
              <a:t>&amp; </a:t>
            </a:r>
            <a:r>
              <a:rPr lang="en-US" sz="2400" b="1" i="0" u="none" strike="noStrike" dirty="0">
                <a:solidFill>
                  <a:srgbClr val="FF0000"/>
                </a:solidFill>
                <a:effectLst/>
                <a:latin typeface="Arial" panose="020B0604020202020204" pitchFamily="34" charset="0"/>
                <a:cs typeface="Arial" panose="020B0604020202020204" pitchFamily="34" charset="0"/>
              </a:rPr>
              <a:t>structure</a:t>
            </a:r>
            <a:endParaRPr lang="en-US" sz="2400" b="1" dirty="0">
              <a:solidFill>
                <a:srgbClr val="FF0000"/>
              </a:solidFill>
              <a:latin typeface="Arial" panose="020B0604020202020204" pitchFamily="34" charset="0"/>
              <a:cs typeface="Arial" panose="020B0604020202020204" pitchFamily="34" charset="0"/>
            </a:endParaRPr>
          </a:p>
          <a:p>
            <a:pPr>
              <a:spcBef>
                <a:spcPts val="400"/>
              </a:spcBef>
              <a:buFont typeface="Arial" panose="020B0604020202020204" pitchFamily="34" charset="0"/>
              <a:buChar char="•"/>
            </a:pPr>
            <a:r>
              <a:rPr lang="en-US" sz="2400" b="1" i="0" u="none" strike="noStrike" dirty="0">
                <a:solidFill>
                  <a:srgbClr val="FF0000"/>
                </a:solidFill>
                <a:effectLst/>
                <a:latin typeface="Arial" panose="020B0604020202020204" pitchFamily="34" charset="0"/>
                <a:cs typeface="Arial" panose="020B0604020202020204" pitchFamily="34" charset="0"/>
              </a:rPr>
              <a:t>Facilities and future projects</a:t>
            </a:r>
            <a:endParaRPr lang="en-US" sz="2400" b="1" dirty="0">
              <a:solidFill>
                <a:srgbClr val="FF0000"/>
              </a:solidFill>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AA7C8FCA-1BBE-8567-687F-685F17CA5D35}"/>
              </a:ext>
            </a:extLst>
          </p:cNvPr>
          <p:cNvSpPr>
            <a:spLocks noGrp="1"/>
          </p:cNvSpPr>
          <p:nvPr>
            <p:ph type="ftr" sz="quarter" idx="11"/>
          </p:nvPr>
        </p:nvSpPr>
        <p:spPr>
          <a:xfrm>
            <a:off x="25400" y="6470650"/>
            <a:ext cx="6527800" cy="365125"/>
          </a:xfrm>
        </p:spPr>
        <p:txBody>
          <a:bodyPr/>
          <a:lstStyle/>
          <a:p>
            <a:pPr>
              <a:defRPr/>
            </a:pPr>
            <a:r>
              <a:rPr lang="en-US" dirty="0"/>
              <a:t>SQCD VI    |     (Nanjing University)   |    May 15, 2024      |    P.L. Cole</a:t>
            </a:r>
          </a:p>
        </p:txBody>
      </p:sp>
    </p:spTree>
    <p:extLst>
      <p:ext uri="{BB962C8B-B14F-4D97-AF65-F5344CB8AC3E}">
        <p14:creationId xmlns:p14="http://schemas.microsoft.com/office/powerpoint/2010/main" val="35078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 calcmode="lin" valueType="num">
                                      <p:cBhvr additive="base">
                                        <p:cTn id="1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anim calcmode="lin" valueType="num">
                                      <p:cBhvr additive="base">
                                        <p:cTn id="19"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anim calcmode="lin" valueType="num">
                                      <p:cBhvr additive="base">
                                        <p:cTn id="25"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thumbs.dreamstime.com/z/merci-22354898.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15" y="241814"/>
            <a:ext cx="9143385" cy="612609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1A4F754A-BCDB-6510-38A8-3043BF439EF3}"/>
              </a:ext>
            </a:extLst>
          </p:cNvPr>
          <p:cNvSpPr>
            <a:spLocks noGrp="1"/>
          </p:cNvSpPr>
          <p:nvPr>
            <p:ph type="ftr" sz="quarter" idx="11"/>
          </p:nvPr>
        </p:nvSpPr>
        <p:spPr>
          <a:xfrm>
            <a:off x="0" y="6470650"/>
            <a:ext cx="6553200" cy="365125"/>
          </a:xfrm>
        </p:spPr>
        <p:txBody>
          <a:bodyPr/>
          <a:lstStyle/>
          <a:p>
            <a:pPr>
              <a:defRPr/>
            </a:pPr>
            <a:r>
              <a:rPr lang="en-US" dirty="0"/>
              <a:t>SQCD VI    |     (Nanjing University)   |    May 15, 2024      |    P.L. Cole</a:t>
            </a:r>
          </a:p>
        </p:txBody>
      </p:sp>
    </p:spTree>
    <p:extLst>
      <p:ext uri="{BB962C8B-B14F-4D97-AF65-F5344CB8AC3E}">
        <p14:creationId xmlns:p14="http://schemas.microsoft.com/office/powerpoint/2010/main" val="1266759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36BC02A-D5CD-DD10-BA00-E5F5EDE68C2E}"/>
              </a:ext>
            </a:extLst>
          </p:cNvPr>
          <p:cNvPicPr>
            <a:picLocks noGrp="1" noChangeAspect="1"/>
          </p:cNvPicPr>
          <p:nvPr>
            <p:ph idx="1"/>
          </p:nvPr>
        </p:nvPicPr>
        <p:blipFill>
          <a:blip r:embed="rId2"/>
          <a:stretch>
            <a:fillRect/>
          </a:stretch>
        </p:blipFill>
        <p:spPr>
          <a:xfrm>
            <a:off x="2430462" y="1067823"/>
            <a:ext cx="4283076" cy="5298652"/>
          </a:xfrm>
          <a:prstGeom prst="rect">
            <a:avLst/>
          </a:prstGeom>
        </p:spPr>
      </p:pic>
      <p:sp>
        <p:nvSpPr>
          <p:cNvPr id="4" name="Footer Placeholder 3">
            <a:extLst>
              <a:ext uri="{FF2B5EF4-FFF2-40B4-BE49-F238E27FC236}">
                <a16:creationId xmlns:a16="http://schemas.microsoft.com/office/drawing/2014/main" id="{C1C35AB9-D7E1-71CC-771C-229879E5FBCD}"/>
              </a:ext>
            </a:extLst>
          </p:cNvPr>
          <p:cNvSpPr>
            <a:spLocks noGrp="1"/>
          </p:cNvSpPr>
          <p:nvPr>
            <p:ph type="ftr" sz="quarter" idx="11"/>
          </p:nvPr>
        </p:nvSpPr>
        <p:spPr>
          <a:xfrm>
            <a:off x="1366463" y="6470650"/>
            <a:ext cx="5186737" cy="365125"/>
          </a:xfrm>
        </p:spPr>
        <p:txBody>
          <a:bodyPr/>
          <a:lstStyle/>
          <a:p>
            <a:pPr>
              <a:defRPr/>
            </a:pPr>
            <a:r>
              <a:rPr lang="en-US"/>
              <a:t>SQCD VI    |     (Nanjing University)   |    May 15, 2024      |    P.L. Cole</a:t>
            </a:r>
            <a:endParaRPr lang="en-US" dirty="0"/>
          </a:p>
        </p:txBody>
      </p:sp>
      <p:sp>
        <p:nvSpPr>
          <p:cNvPr id="8" name="TextBox 7">
            <a:extLst>
              <a:ext uri="{FF2B5EF4-FFF2-40B4-BE49-F238E27FC236}">
                <a16:creationId xmlns:a16="http://schemas.microsoft.com/office/drawing/2014/main" id="{1DA9F930-7B4A-26CA-B07D-867462841259}"/>
              </a:ext>
            </a:extLst>
          </p:cNvPr>
          <p:cNvSpPr txBox="1"/>
          <p:nvPr/>
        </p:nvSpPr>
        <p:spPr>
          <a:xfrm>
            <a:off x="1674925" y="46239"/>
            <a:ext cx="5975290" cy="646331"/>
          </a:xfrm>
          <a:prstGeom prst="rect">
            <a:avLst/>
          </a:prstGeom>
          <a:noFill/>
        </p:spPr>
        <p:txBody>
          <a:bodyPr wrap="none" rtlCol="0">
            <a:spAutoFit/>
          </a:bodyPr>
          <a:lstStyle/>
          <a:p>
            <a:r>
              <a:rPr lang="en-US" sz="3600" b="1" dirty="0"/>
              <a:t>A Coupled-Channels Approach</a:t>
            </a:r>
          </a:p>
        </p:txBody>
      </p:sp>
      <p:pic>
        <p:nvPicPr>
          <p:cNvPr id="10" name="Picture 9">
            <a:extLst>
              <a:ext uri="{FF2B5EF4-FFF2-40B4-BE49-F238E27FC236}">
                <a16:creationId xmlns:a16="http://schemas.microsoft.com/office/drawing/2014/main" id="{2E66AE84-8BAD-CDBF-703C-2582D9301EC6}"/>
              </a:ext>
            </a:extLst>
          </p:cNvPr>
          <p:cNvPicPr>
            <a:picLocks noChangeAspect="1"/>
          </p:cNvPicPr>
          <p:nvPr/>
        </p:nvPicPr>
        <p:blipFill rotWithShape="1">
          <a:blip r:embed="rId3"/>
          <a:srcRect l="6050" r="12860"/>
          <a:stretch/>
        </p:blipFill>
        <p:spPr>
          <a:xfrm>
            <a:off x="2468401" y="1067823"/>
            <a:ext cx="4245137" cy="5214943"/>
          </a:xfrm>
          <a:prstGeom prst="rect">
            <a:avLst/>
          </a:prstGeom>
        </p:spPr>
      </p:pic>
    </p:spTree>
    <p:extLst>
      <p:ext uri="{BB962C8B-B14F-4D97-AF65-F5344CB8AC3E}">
        <p14:creationId xmlns:p14="http://schemas.microsoft.com/office/powerpoint/2010/main" val="81902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6CAB3-36EC-1945-A388-7E2FA224384C}"/>
              </a:ext>
            </a:extLst>
          </p:cNvPr>
          <p:cNvSpPr>
            <a:spLocks noGrp="1"/>
          </p:cNvSpPr>
          <p:nvPr>
            <p:ph type="title"/>
          </p:nvPr>
        </p:nvSpPr>
        <p:spPr/>
        <p:txBody>
          <a:bodyPr/>
          <a:lstStyle/>
          <a:p>
            <a:endParaRPr lang="en-US"/>
          </a:p>
        </p:txBody>
      </p:sp>
      <p:pic>
        <p:nvPicPr>
          <p:cNvPr id="6" name="Content Placeholder 5" descr="Graphical user interface, text&#10;&#10;Description automatically generated">
            <a:extLst>
              <a:ext uri="{FF2B5EF4-FFF2-40B4-BE49-F238E27FC236}">
                <a16:creationId xmlns:a16="http://schemas.microsoft.com/office/drawing/2014/main" id="{2FA50F19-05CE-7944-9982-A381926FD792}"/>
              </a:ext>
            </a:extLst>
          </p:cNvPr>
          <p:cNvPicPr>
            <a:picLocks noGrp="1" noChangeAspect="1"/>
          </p:cNvPicPr>
          <p:nvPr>
            <p:ph idx="1"/>
          </p:nvPr>
        </p:nvPicPr>
        <p:blipFill>
          <a:blip r:embed="rId3"/>
          <a:stretch>
            <a:fillRect/>
          </a:stretch>
        </p:blipFill>
        <p:spPr>
          <a:xfrm>
            <a:off x="457200" y="10477"/>
            <a:ext cx="8229600" cy="1924926"/>
          </a:xfrm>
        </p:spPr>
      </p:pic>
      <p:pic>
        <p:nvPicPr>
          <p:cNvPr id="8" name="Picture 7" descr="Text, letter&#10;&#10;Description automatically generated">
            <a:extLst>
              <a:ext uri="{FF2B5EF4-FFF2-40B4-BE49-F238E27FC236}">
                <a16:creationId xmlns:a16="http://schemas.microsoft.com/office/drawing/2014/main" id="{F6201027-E31A-FD45-B47D-AA2BBCE9E919}"/>
              </a:ext>
            </a:extLst>
          </p:cNvPr>
          <p:cNvPicPr>
            <a:picLocks noChangeAspect="1"/>
          </p:cNvPicPr>
          <p:nvPr/>
        </p:nvPicPr>
        <p:blipFill rotWithShape="1">
          <a:blip r:embed="rId4"/>
          <a:srcRect b="7428"/>
          <a:stretch/>
        </p:blipFill>
        <p:spPr>
          <a:xfrm>
            <a:off x="264161" y="2832296"/>
            <a:ext cx="8757920" cy="1930317"/>
          </a:xfrm>
          <a:prstGeom prst="rect">
            <a:avLst/>
          </a:prstGeom>
        </p:spPr>
      </p:pic>
      <p:sp>
        <p:nvSpPr>
          <p:cNvPr id="9" name="Rounded Rectangle 8">
            <a:extLst>
              <a:ext uri="{FF2B5EF4-FFF2-40B4-BE49-F238E27FC236}">
                <a16:creationId xmlns:a16="http://schemas.microsoft.com/office/drawing/2014/main" id="{725F781E-6222-EC4B-9029-F38BC26AB2AB}"/>
              </a:ext>
            </a:extLst>
          </p:cNvPr>
          <p:cNvSpPr/>
          <p:nvPr/>
        </p:nvSpPr>
        <p:spPr>
          <a:xfrm>
            <a:off x="1314334" y="5159431"/>
            <a:ext cx="5976852" cy="914400"/>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latin typeface="Symbol" pitchFamily="2" charset="2"/>
              </a:rPr>
              <a:t>r</a:t>
            </a:r>
            <a:r>
              <a:rPr lang="en-US" sz="2800" dirty="0"/>
              <a:t> decay  mode for the</a:t>
            </a:r>
          </a:p>
          <a:p>
            <a:pPr algn="ctr"/>
            <a:r>
              <a:rPr lang="en-US" sz="2800" dirty="0"/>
              <a:t> N(1520) and N(1535)</a:t>
            </a:r>
          </a:p>
        </p:txBody>
      </p:sp>
      <p:sp>
        <p:nvSpPr>
          <p:cNvPr id="4" name="Footer Placeholder 3">
            <a:extLst>
              <a:ext uri="{FF2B5EF4-FFF2-40B4-BE49-F238E27FC236}">
                <a16:creationId xmlns:a16="http://schemas.microsoft.com/office/drawing/2014/main" id="{3502213C-9BE5-2F72-AA27-C3A5421AD111}"/>
              </a:ext>
            </a:extLst>
          </p:cNvPr>
          <p:cNvSpPr>
            <a:spLocks noGrp="1"/>
          </p:cNvSpPr>
          <p:nvPr>
            <p:ph type="ftr" sz="quarter" idx="11"/>
          </p:nvPr>
        </p:nvSpPr>
        <p:spPr>
          <a:xfrm>
            <a:off x="0" y="6470650"/>
            <a:ext cx="6553200" cy="365125"/>
          </a:xfrm>
        </p:spPr>
        <p:txBody>
          <a:bodyPr/>
          <a:lstStyle/>
          <a:p>
            <a:pPr>
              <a:defRPr/>
            </a:pPr>
            <a:r>
              <a:rPr lang="en-US" dirty="0"/>
              <a:t>SQCD VI    |     (Nanjing University)   |    May 15, 2024      |    P.L. Cole</a:t>
            </a:r>
          </a:p>
        </p:txBody>
      </p:sp>
    </p:spTree>
    <p:extLst>
      <p:ext uri="{BB962C8B-B14F-4D97-AF65-F5344CB8AC3E}">
        <p14:creationId xmlns:p14="http://schemas.microsoft.com/office/powerpoint/2010/main" val="428976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72AC411-322C-F47B-96F4-006EEF4AE3B3}"/>
              </a:ext>
            </a:extLst>
          </p:cNvPr>
          <p:cNvSpPr>
            <a:spLocks noGrp="1"/>
          </p:cNvSpPr>
          <p:nvPr>
            <p:ph type="title"/>
          </p:nvPr>
        </p:nvSpPr>
        <p:spPr>
          <a:xfrm>
            <a:off x="40052" y="56539"/>
            <a:ext cx="9103948" cy="692468"/>
          </a:xfrm>
        </p:spPr>
        <p:txBody>
          <a:bodyPr/>
          <a:lstStyle/>
          <a:p>
            <a:r>
              <a:rPr lang="en-US" sz="2400" dirty="0"/>
              <a:t>Over 40 people attended on a Sunday morning for our workshop in Hawaii (first day and the sun was shining and the water was nice)</a:t>
            </a:r>
          </a:p>
        </p:txBody>
      </p:sp>
      <p:pic>
        <p:nvPicPr>
          <p:cNvPr id="6" name="Content Placeholder 5">
            <a:extLst>
              <a:ext uri="{FF2B5EF4-FFF2-40B4-BE49-F238E27FC236}">
                <a16:creationId xmlns:a16="http://schemas.microsoft.com/office/drawing/2014/main" id="{FF4AE5FD-9580-3848-5876-931727425613}"/>
              </a:ext>
            </a:extLst>
          </p:cNvPr>
          <p:cNvPicPr>
            <a:picLocks noGrp="1" noChangeAspect="1"/>
          </p:cNvPicPr>
          <p:nvPr>
            <p:ph idx="1"/>
          </p:nvPr>
        </p:nvPicPr>
        <p:blipFill>
          <a:blip r:embed="rId2"/>
          <a:stretch>
            <a:fillRect/>
          </a:stretch>
        </p:blipFill>
        <p:spPr>
          <a:xfrm>
            <a:off x="40052" y="1032217"/>
            <a:ext cx="9103948" cy="5143730"/>
          </a:xfrm>
          <a:prstGeom prst="rect">
            <a:avLst/>
          </a:prstGeom>
          <a:noFill/>
        </p:spPr>
      </p:pic>
      <p:sp>
        <p:nvSpPr>
          <p:cNvPr id="4" name="Footer Placeholder 3">
            <a:extLst>
              <a:ext uri="{FF2B5EF4-FFF2-40B4-BE49-F238E27FC236}">
                <a16:creationId xmlns:a16="http://schemas.microsoft.com/office/drawing/2014/main" id="{6F2D1551-2CF6-C8BB-9A4F-DD1EE293D151}"/>
              </a:ext>
            </a:extLst>
          </p:cNvPr>
          <p:cNvSpPr>
            <a:spLocks noGrp="1"/>
          </p:cNvSpPr>
          <p:nvPr>
            <p:ph type="ftr" sz="quarter" idx="11"/>
          </p:nvPr>
        </p:nvSpPr>
        <p:spPr>
          <a:xfrm>
            <a:off x="0" y="6470650"/>
            <a:ext cx="3962400" cy="365125"/>
          </a:xfrm>
        </p:spPr>
        <p:txBody>
          <a:bodyPr anchor="ctr">
            <a:normAutofit/>
          </a:bodyPr>
          <a:lstStyle/>
          <a:p>
            <a:pPr>
              <a:lnSpc>
                <a:spcPct val="90000"/>
              </a:lnSpc>
              <a:spcAft>
                <a:spcPts val="600"/>
              </a:spcAft>
              <a:defRPr/>
            </a:pPr>
            <a:r>
              <a:rPr lang="en-US" sz="900"/>
              <a:t>SQCD VI    |     (Nanjing University)   |    May 15, 2024      |    P.L. Cole</a:t>
            </a:r>
          </a:p>
        </p:txBody>
      </p:sp>
    </p:spTree>
    <p:extLst>
      <p:ext uri="{BB962C8B-B14F-4D97-AF65-F5344CB8AC3E}">
        <p14:creationId xmlns:p14="http://schemas.microsoft.com/office/powerpoint/2010/main" val="175161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a:extLst>
              <a:ext uri="{FF2B5EF4-FFF2-40B4-BE49-F238E27FC236}">
                <a16:creationId xmlns:a16="http://schemas.microsoft.com/office/drawing/2014/main" id="{B8C3CAF2-1B79-E190-7E10-E49F3FAB6E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484" y="126478"/>
            <a:ext cx="8615031" cy="625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3">
            <a:extLst>
              <a:ext uri="{FF2B5EF4-FFF2-40B4-BE49-F238E27FC236}">
                <a16:creationId xmlns:a16="http://schemas.microsoft.com/office/drawing/2014/main" id="{C1238AE0-43FD-541F-6350-752C36ACFB0A}"/>
              </a:ext>
            </a:extLst>
          </p:cNvPr>
          <p:cNvSpPr>
            <a:spLocks noGrp="1"/>
          </p:cNvSpPr>
          <p:nvPr>
            <p:ph type="ftr" sz="quarter" idx="11"/>
          </p:nvPr>
        </p:nvSpPr>
        <p:spPr>
          <a:xfrm>
            <a:off x="0" y="6470650"/>
            <a:ext cx="6553200" cy="365125"/>
          </a:xfrm>
        </p:spPr>
        <p:txBody>
          <a:bodyPr/>
          <a:lstStyle/>
          <a:p>
            <a:pPr>
              <a:defRPr/>
            </a:pPr>
            <a:r>
              <a:rPr lang="en-US" dirty="0"/>
              <a:t>SQCD VI    |     (Nanjing University)   |    May 15, 2024      |    P.L. Cole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7C8F5-6109-9871-43FC-6DB45D7D5FA1}"/>
              </a:ext>
            </a:extLst>
          </p:cNvPr>
          <p:cNvSpPr>
            <a:spLocks noGrp="1"/>
          </p:cNvSpPr>
          <p:nvPr>
            <p:ph type="title"/>
          </p:nvPr>
        </p:nvSpPr>
        <p:spPr>
          <a:xfrm>
            <a:off x="0" y="-30163"/>
            <a:ext cx="9144000" cy="844551"/>
          </a:xfrm>
        </p:spPr>
        <p:txBody>
          <a:bodyPr/>
          <a:lstStyle/>
          <a:p>
            <a:r>
              <a:rPr lang="en-US" sz="2800" dirty="0"/>
              <a:t>Pion and electron beams are crucial for </a:t>
            </a:r>
            <a:br>
              <a:rPr lang="en-US" sz="2800" dirty="0"/>
            </a:br>
            <a:r>
              <a:rPr lang="en-US" sz="2800" dirty="0"/>
              <a:t>Coupled-Channels Analysis</a:t>
            </a:r>
          </a:p>
        </p:txBody>
      </p:sp>
      <p:pic>
        <p:nvPicPr>
          <p:cNvPr id="6" name="Content Placeholder 5">
            <a:extLst>
              <a:ext uri="{FF2B5EF4-FFF2-40B4-BE49-F238E27FC236}">
                <a16:creationId xmlns:a16="http://schemas.microsoft.com/office/drawing/2014/main" id="{7C12564D-9F72-C05D-6F3E-FF48A62B3036}"/>
              </a:ext>
            </a:extLst>
          </p:cNvPr>
          <p:cNvPicPr>
            <a:picLocks noGrp="1" noChangeAspect="1"/>
          </p:cNvPicPr>
          <p:nvPr>
            <p:ph idx="1"/>
          </p:nvPr>
        </p:nvPicPr>
        <p:blipFill rotWithShape="1">
          <a:blip r:embed="rId2"/>
          <a:srcRect t="2170" b="3850"/>
          <a:stretch/>
        </p:blipFill>
        <p:spPr>
          <a:xfrm>
            <a:off x="2103330" y="925975"/>
            <a:ext cx="5119273" cy="5520547"/>
          </a:xfrm>
          <a:prstGeom prst="rect">
            <a:avLst/>
          </a:prstGeom>
        </p:spPr>
      </p:pic>
      <p:sp>
        <p:nvSpPr>
          <p:cNvPr id="3" name="Footer Placeholder 3">
            <a:extLst>
              <a:ext uri="{FF2B5EF4-FFF2-40B4-BE49-F238E27FC236}">
                <a16:creationId xmlns:a16="http://schemas.microsoft.com/office/drawing/2014/main" id="{07CD853C-6670-0199-4628-822746FE2B0E}"/>
              </a:ext>
            </a:extLst>
          </p:cNvPr>
          <p:cNvSpPr>
            <a:spLocks noGrp="1"/>
          </p:cNvSpPr>
          <p:nvPr>
            <p:ph type="ftr" sz="quarter" idx="11"/>
          </p:nvPr>
        </p:nvSpPr>
        <p:spPr>
          <a:xfrm>
            <a:off x="0" y="6480924"/>
            <a:ext cx="3962400" cy="365125"/>
          </a:xfrm>
        </p:spPr>
        <p:txBody>
          <a:bodyPr anchor="ctr">
            <a:normAutofit/>
          </a:bodyPr>
          <a:lstStyle/>
          <a:p>
            <a:pPr>
              <a:lnSpc>
                <a:spcPct val="90000"/>
              </a:lnSpc>
              <a:spcAft>
                <a:spcPts val="600"/>
              </a:spcAft>
              <a:defRPr/>
            </a:pPr>
            <a:r>
              <a:rPr lang="en-US" sz="900"/>
              <a:t>SQCD VI    |     (Nanjing University)   |    May 15, 2024      |    P.L. Cole</a:t>
            </a:r>
            <a:endParaRPr lang="en-US" sz="900" dirty="0"/>
          </a:p>
        </p:txBody>
      </p:sp>
      <p:sp>
        <p:nvSpPr>
          <p:cNvPr id="4" name="TextBox 3">
            <a:extLst>
              <a:ext uri="{FF2B5EF4-FFF2-40B4-BE49-F238E27FC236}">
                <a16:creationId xmlns:a16="http://schemas.microsoft.com/office/drawing/2014/main" id="{28833622-5B97-853F-CC70-C71C23F40A97}"/>
              </a:ext>
            </a:extLst>
          </p:cNvPr>
          <p:cNvSpPr txBox="1"/>
          <p:nvPr/>
        </p:nvSpPr>
        <p:spPr>
          <a:xfrm>
            <a:off x="150472" y="2315259"/>
            <a:ext cx="2268637" cy="1938992"/>
          </a:xfrm>
          <a:prstGeom prst="rect">
            <a:avLst/>
          </a:prstGeom>
          <a:solidFill>
            <a:srgbClr val="FAA919"/>
          </a:solidFill>
        </p:spPr>
        <p:txBody>
          <a:bodyPr wrap="square" rtlCol="0">
            <a:spAutoFit/>
          </a:bodyPr>
          <a:lstStyle/>
          <a:p>
            <a:pPr algn="ctr"/>
            <a:r>
              <a:rPr lang="en-US" sz="2400" dirty="0"/>
              <a:t>This was presented at</a:t>
            </a:r>
          </a:p>
          <a:p>
            <a:pPr algn="ctr"/>
            <a:r>
              <a:rPr lang="en-US" sz="2400" dirty="0"/>
              <a:t>NSTAR-2009 </a:t>
            </a:r>
          </a:p>
          <a:p>
            <a:pPr algn="ctr"/>
            <a:r>
              <a:rPr lang="en-US" sz="2400" dirty="0"/>
              <a:t>Bruno Julia Diaz</a:t>
            </a:r>
          </a:p>
          <a:p>
            <a:pPr algn="ctr"/>
            <a:r>
              <a:rPr lang="en-US" sz="2400" dirty="0"/>
              <a:t>Beijing, PRC</a:t>
            </a:r>
          </a:p>
        </p:txBody>
      </p:sp>
    </p:spTree>
    <p:extLst>
      <p:ext uri="{BB962C8B-B14F-4D97-AF65-F5344CB8AC3E}">
        <p14:creationId xmlns:p14="http://schemas.microsoft.com/office/powerpoint/2010/main" val="21383693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usepackage{txfonts}&#10;\begin{document}&#10;\begin{eqnarray*}&#10;\pi  N \to \pi N~,~~&#10;\gamma  N \to \pi N &#10;\end{eqnarray*}&#10;\end{document}&#10;"/>
  <p:tag name="EXTERNALNAME" val="txp_fig"/>
  <p:tag name="BLEND" val="False"/>
  <p:tag name="TRANSPARENT" val="True"/>
  <p:tag name="KEEPFILES" val="False"/>
  <p:tag name="DEBUGPAUSE" val="False"/>
  <p:tag name="RESOLUTION" val="1200"/>
  <p:tag name="TIMEOUT" val="(none)"/>
  <p:tag name="BOXWIDTH" val="458"/>
  <p:tag name="BOXHEIGHT" val="338"/>
  <p:tag name="BOXFONT" val="10"/>
  <p:tag name="BOXWRAP" val="False"/>
  <p:tag name="WORKAROUNDTRANSPARENCYBUG" val="False"/>
  <p:tag name="ALLOWFONTSUBSTITUTION" val="False"/>
  <p:tag name="BITMAPFORMAT" val="pngmono"/>
  <p:tag name="ORIGWIDTH" val="186"/>
  <p:tag name="PICTUREFILESIZE" val="8603"/>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3;&#10;\usepackage{txfonts}&#13;&#10;\usepackage{color}&#13;&#10;\begin{document}&#13;&#10;\begin{eqnarray*}&#13;&#10;\Gamma^{\rm bare}_{\gamma N\to N^\ast}&#13;&#10;\end{eqnarray*}&#13;&#10;\end{document}&#13;&#10;"/>
  <p:tag name="EXTERNALNAME" val="txp_fig"/>
  <p:tag name="BLEND" val="False"/>
  <p:tag name="TRANSPARENT" val="True"/>
  <p:tag name="KEEPFILES" val="False"/>
  <p:tag name="DEBUGPAUSE" val="False"/>
  <p:tag name="RESOLUTION" val="1200"/>
  <p:tag name="TIMEOUT" val="(none)"/>
  <p:tag name="BOXWIDTH" val="458"/>
  <p:tag name="BOXHEIGHT" val="338"/>
  <p:tag name="BOXFONT" val="10"/>
  <p:tag name="BOXWRAP" val="False"/>
  <p:tag name="WORKAROUNDTRANSPARENCYBUG" val="False"/>
  <p:tag name="ALLOWFONTSUBSTITUTION" val="False"/>
  <p:tag name="BITMAPFORMAT" val="pngmono"/>
  <p:tag name="ORIGWIDTH" val="67"/>
  <p:tag name="PICTUREFILESIZE" val="533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140380</TotalTime>
  <Words>6220</Words>
  <Application>Microsoft Macintosh PowerPoint</Application>
  <PresentationFormat>On-screen Show (4:3)</PresentationFormat>
  <Paragraphs>1033</Paragraphs>
  <Slides>60</Slides>
  <Notes>16</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60</vt:i4>
      </vt:variant>
    </vt:vector>
  </HeadingPairs>
  <TitlesOfParts>
    <vt:vector size="80" baseType="lpstr">
      <vt:lpstr>Arial Unicode MS</vt:lpstr>
      <vt:lpstr>Microsoft YaHei</vt:lpstr>
      <vt:lpstr>MS PGothic</vt:lpstr>
      <vt:lpstr>MS PGothic</vt:lpstr>
      <vt:lpstr>Osaka</vt:lpstr>
      <vt:lpstr>游ゴシック</vt:lpstr>
      <vt:lpstr>AdvP6F00</vt:lpstr>
      <vt:lpstr>Arial</vt:lpstr>
      <vt:lpstr>Arial Black</vt:lpstr>
      <vt:lpstr>Calibri</vt:lpstr>
      <vt:lpstr>Cambria Math</vt:lpstr>
      <vt:lpstr>CMR12</vt:lpstr>
      <vt:lpstr>Comic Sans MS</vt:lpstr>
      <vt:lpstr>Garamond</vt:lpstr>
      <vt:lpstr>Helvetica</vt:lpstr>
      <vt:lpstr>MS Reference Sans Serif</vt:lpstr>
      <vt:lpstr>Symbol</vt:lpstr>
      <vt:lpstr>Times New Roman</vt:lpstr>
      <vt:lpstr>Wingdings</vt:lpstr>
      <vt:lpstr>Office Theme</vt:lpstr>
      <vt:lpstr>PowerPoint Presentation</vt:lpstr>
      <vt:lpstr>PowerPoint Presentation</vt:lpstr>
      <vt:lpstr>PowerPoint Presentation</vt:lpstr>
      <vt:lpstr>N* in the History of the Universe</vt:lpstr>
      <vt:lpstr> Nathan Isgur – 2000  (rephrasing a bit)  </vt:lpstr>
      <vt:lpstr>PowerPoint Presentation</vt:lpstr>
      <vt:lpstr>Over 40 people attended on a Sunday morning for our workshop in Hawaii (first day and the sun was shining and the water was nice)</vt:lpstr>
      <vt:lpstr>PowerPoint Presentation</vt:lpstr>
      <vt:lpstr>Pion and electron beams are crucial for  Coupled-Channels Analysis</vt:lpstr>
      <vt:lpstr>Establishing N* parameters within a global coupled channel analyses of the data of experiments with electromagnetic &amp;hadronic probes </vt:lpstr>
      <vt:lpstr>PowerPoint Presentation</vt:lpstr>
      <vt:lpstr>PowerPoint Presentation</vt:lpstr>
      <vt:lpstr>Hyperon Spectrometer for E45</vt:lpstr>
      <vt:lpstr>J-PARC E45</vt:lpstr>
      <vt:lpstr>Baryon spectroscopy : Physics of broad and overlapping resonances</vt:lpstr>
      <vt:lpstr>PowerPoint Presentation</vt:lpstr>
      <vt:lpstr>E45 expected data summary</vt:lpstr>
      <vt:lpstr>PowerPoint Presentation</vt:lpstr>
      <vt:lpstr>Why</vt:lpstr>
      <vt:lpstr>PowerPoint Presentation</vt:lpstr>
      <vt:lpstr>PowerPoint Presentation</vt:lpstr>
      <vt:lpstr>Beam time request and expected statistics</vt:lpstr>
      <vt:lpstr>J-PARC E45 Collaboration </vt:lpstr>
      <vt:lpstr>E45 Location at J-PARC</vt:lpstr>
      <vt:lpstr>CLAS12 – electron beams</vt:lpstr>
      <vt:lpstr>PowerPoint Presentation</vt:lpstr>
      <vt:lpstr>Structure of excited baryons</vt:lpstr>
      <vt:lpstr> Why Np/Npp electroproduction channels are important</vt:lpstr>
      <vt:lpstr>PowerPoint Presentation</vt:lpstr>
      <vt:lpstr>PowerPoint Presentation</vt:lpstr>
      <vt:lpstr>PowerPoint Presentation</vt:lpstr>
      <vt:lpstr> Newly Discovered N’(1720) 3/2+</vt:lpstr>
      <vt:lpstr>PowerPoint Presentation</vt:lpstr>
      <vt:lpstr>Decay Modes</vt:lpstr>
      <vt:lpstr>Decay Modes</vt:lpstr>
      <vt:lpstr>Decay Modes</vt:lpstr>
      <vt:lpstr> Getting the word out on electron and pion beams  through The Innovation News Network </vt:lpstr>
      <vt:lpstr>Getting the word out for why N*s to Policy Makers</vt:lpstr>
      <vt:lpstr>Exploring the production of N*s with pion and electron beams This article stresses the need for Coupled–Channel Analysis</vt:lpstr>
      <vt:lpstr>Exploring the production of N*s with pion and electron beams This article stresses the need for Coupled–Channel Analysis</vt:lpstr>
      <vt:lpstr>Coupled Channel Analysis (EBAC)</vt:lpstr>
      <vt:lpstr>Current status of the analysis @ EBAC</vt:lpstr>
      <vt:lpstr>E45 data and the PWA EBAC Model </vt:lpstr>
      <vt:lpstr>PWA for E45 (Today)</vt:lpstr>
      <vt:lpstr>PWA for E45 (cont.)</vt:lpstr>
      <vt:lpstr>Strategy for PWA code development proposed by T.S. Harry-Lee</vt:lpstr>
      <vt:lpstr>Procedures of PWA code development (Cont.)</vt:lpstr>
      <vt:lpstr>Averaged partial wave amplitudes</vt:lpstr>
      <vt:lpstr>Cross sections</vt:lpstr>
      <vt:lpstr>PowerPoint Presentation</vt:lpstr>
      <vt:lpstr>Averaged PWA</vt:lpstr>
      <vt:lpstr>PWA code Status</vt:lpstr>
      <vt:lpstr>PowerPoint Presentation</vt:lpstr>
      <vt:lpstr>Fit result example (2 channels, w/ 2 hypothetical resonances)</vt:lpstr>
      <vt:lpstr>Development of Newton-Raphson method </vt:lpstr>
      <vt:lpstr>Wherefore &amp; Whither EBAC?     We need theoretical HELP to resuscitate and resurrect</vt:lpstr>
      <vt:lpstr>PowerPoint Presentation</vt:lpstr>
      <vt:lpstr>PowerPoint Presentation</vt:lpstr>
      <vt:lpstr>PowerPoint Presentation</vt:lpstr>
      <vt:lpstr>PowerPoint Presentation</vt:lpstr>
    </vt:vector>
  </TitlesOfParts>
  <Company>Jefferson 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Volker Burkert</dc:creator>
  <cp:lastModifiedBy>Philip Cole</cp:lastModifiedBy>
  <cp:revision>1372</cp:revision>
  <cp:lastPrinted>2023-07-19T10:54:56Z</cp:lastPrinted>
  <dcterms:created xsi:type="dcterms:W3CDTF">2014-10-07T19:00:54Z</dcterms:created>
  <dcterms:modified xsi:type="dcterms:W3CDTF">2024-05-14T07:52:24Z</dcterms:modified>
</cp:coreProperties>
</file>