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2" r:id="rId4"/>
    <p:sldId id="282" r:id="rId5"/>
    <p:sldId id="283" r:id="rId6"/>
    <p:sldId id="284" r:id="rId7"/>
    <p:sldId id="260" r:id="rId8"/>
    <p:sldId id="263" r:id="rId9"/>
    <p:sldId id="264" r:id="rId10"/>
    <p:sldId id="265" r:id="rId11"/>
    <p:sldId id="266" r:id="rId12"/>
    <p:sldId id="267" r:id="rId13"/>
    <p:sldId id="268" r:id="rId14"/>
    <p:sldId id="275" r:id="rId15"/>
    <p:sldId id="271" r:id="rId16"/>
    <p:sldId id="272" r:id="rId17"/>
    <p:sldId id="273" r:id="rId18"/>
    <p:sldId id="281" r:id="rId19"/>
    <p:sldId id="274" r:id="rId20"/>
    <p:sldId id="276" r:id="rId21"/>
    <p:sldId id="277" r:id="rId22"/>
    <p:sldId id="279" r:id="rId23"/>
    <p:sldId id="280" r:id="rId24"/>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5" d="100"/>
          <a:sy n="85" d="100"/>
        </p:scale>
        <p:origin x="590"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5084048-52E5-205C-B5EF-AB4DDCEA7D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BB67A70A-B45A-7E11-81D6-8AFFC630D4A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1F43B082-553F-A8CE-974C-2FA6AEC67521}"/>
              </a:ext>
            </a:extLst>
          </p:cNvPr>
          <p:cNvSpPr>
            <a:spLocks noGrp="1"/>
          </p:cNvSpPr>
          <p:nvPr>
            <p:ph type="dt" sz="half" idx="10"/>
          </p:nvPr>
        </p:nvSpPr>
        <p:spPr/>
        <p:txBody>
          <a:bodyPr/>
          <a:lstStyle/>
          <a:p>
            <a:fld id="{92DD688A-AA81-4E6B-924B-5B9C163DB93F}" type="datetimeFigureOut">
              <a:rPr lang="zh-CN" altLang="en-US" smtClean="0"/>
              <a:t>2023/8/15</a:t>
            </a:fld>
            <a:endParaRPr lang="zh-CN" altLang="en-US"/>
          </a:p>
        </p:txBody>
      </p:sp>
      <p:sp>
        <p:nvSpPr>
          <p:cNvPr id="5" name="页脚占位符 4">
            <a:extLst>
              <a:ext uri="{FF2B5EF4-FFF2-40B4-BE49-F238E27FC236}">
                <a16:creationId xmlns:a16="http://schemas.microsoft.com/office/drawing/2014/main" id="{FB6EAC16-60FA-0DC5-3E6B-566C9A52B0C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36C82A5-7DBB-AC55-AF00-8100B6E70085}"/>
              </a:ext>
            </a:extLst>
          </p:cNvPr>
          <p:cNvSpPr>
            <a:spLocks noGrp="1"/>
          </p:cNvSpPr>
          <p:nvPr>
            <p:ph type="sldNum" sz="quarter" idx="12"/>
          </p:nvPr>
        </p:nvSpPr>
        <p:spPr/>
        <p:txBody>
          <a:body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2012993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A3F6E51-8863-3D7A-9B0E-690F94375B27}"/>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8F0A24AD-C109-29E2-AAB3-C37CEC42FEE4}"/>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3CB0C0-303A-9151-730C-59E13B7AB4FD}"/>
              </a:ext>
            </a:extLst>
          </p:cNvPr>
          <p:cNvSpPr>
            <a:spLocks noGrp="1"/>
          </p:cNvSpPr>
          <p:nvPr>
            <p:ph type="dt" sz="half" idx="10"/>
          </p:nvPr>
        </p:nvSpPr>
        <p:spPr/>
        <p:txBody>
          <a:bodyPr/>
          <a:lstStyle/>
          <a:p>
            <a:fld id="{92DD688A-AA81-4E6B-924B-5B9C163DB93F}" type="datetimeFigureOut">
              <a:rPr lang="zh-CN" altLang="en-US" smtClean="0"/>
              <a:t>2023/8/15</a:t>
            </a:fld>
            <a:endParaRPr lang="zh-CN" altLang="en-US"/>
          </a:p>
        </p:txBody>
      </p:sp>
      <p:sp>
        <p:nvSpPr>
          <p:cNvPr id="5" name="页脚占位符 4">
            <a:extLst>
              <a:ext uri="{FF2B5EF4-FFF2-40B4-BE49-F238E27FC236}">
                <a16:creationId xmlns:a16="http://schemas.microsoft.com/office/drawing/2014/main" id="{2C93CE00-C800-8C29-30BD-06A6D747CB6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F73C0AE-6E40-AB70-2598-B0A776C0ABD1}"/>
              </a:ext>
            </a:extLst>
          </p:cNvPr>
          <p:cNvSpPr>
            <a:spLocks noGrp="1"/>
          </p:cNvSpPr>
          <p:nvPr>
            <p:ph type="sldNum" sz="quarter" idx="12"/>
          </p:nvPr>
        </p:nvSpPr>
        <p:spPr/>
        <p:txBody>
          <a:body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260471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AE63428A-08C1-D316-3124-D83958C05B0B}"/>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061B3F35-EF2F-533B-CE81-6F43505599EA}"/>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B340402-D29D-C635-1DF2-37ECC6C47E88}"/>
              </a:ext>
            </a:extLst>
          </p:cNvPr>
          <p:cNvSpPr>
            <a:spLocks noGrp="1"/>
          </p:cNvSpPr>
          <p:nvPr>
            <p:ph type="dt" sz="half" idx="10"/>
          </p:nvPr>
        </p:nvSpPr>
        <p:spPr/>
        <p:txBody>
          <a:bodyPr/>
          <a:lstStyle/>
          <a:p>
            <a:fld id="{92DD688A-AA81-4E6B-924B-5B9C163DB93F}" type="datetimeFigureOut">
              <a:rPr lang="zh-CN" altLang="en-US" smtClean="0"/>
              <a:t>2023/8/15</a:t>
            </a:fld>
            <a:endParaRPr lang="zh-CN" altLang="en-US"/>
          </a:p>
        </p:txBody>
      </p:sp>
      <p:sp>
        <p:nvSpPr>
          <p:cNvPr id="5" name="页脚占位符 4">
            <a:extLst>
              <a:ext uri="{FF2B5EF4-FFF2-40B4-BE49-F238E27FC236}">
                <a16:creationId xmlns:a16="http://schemas.microsoft.com/office/drawing/2014/main" id="{E4A0D9AB-0CEF-FD91-044D-8931C21C379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FCC6C47F-567C-A2DB-4660-3CE7E84170E8}"/>
              </a:ext>
            </a:extLst>
          </p:cNvPr>
          <p:cNvSpPr>
            <a:spLocks noGrp="1"/>
          </p:cNvSpPr>
          <p:nvPr>
            <p:ph type="sldNum" sz="quarter" idx="12"/>
          </p:nvPr>
        </p:nvSpPr>
        <p:spPr/>
        <p:txBody>
          <a:body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1308524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FB1ABB2-473A-8534-A5E7-C0C02DBC4264}"/>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B42CD35-CDBB-723F-ABDB-94D7EAE4B9CE}"/>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D6F965DC-FC14-235E-1E30-2C28DF67A20A}"/>
              </a:ext>
            </a:extLst>
          </p:cNvPr>
          <p:cNvSpPr>
            <a:spLocks noGrp="1"/>
          </p:cNvSpPr>
          <p:nvPr>
            <p:ph type="dt" sz="half" idx="10"/>
          </p:nvPr>
        </p:nvSpPr>
        <p:spPr/>
        <p:txBody>
          <a:bodyPr/>
          <a:lstStyle/>
          <a:p>
            <a:fld id="{92DD688A-AA81-4E6B-924B-5B9C163DB93F}" type="datetimeFigureOut">
              <a:rPr lang="zh-CN" altLang="en-US" smtClean="0"/>
              <a:t>2023/8/15</a:t>
            </a:fld>
            <a:endParaRPr lang="zh-CN" altLang="en-US"/>
          </a:p>
        </p:txBody>
      </p:sp>
      <p:sp>
        <p:nvSpPr>
          <p:cNvPr id="5" name="页脚占位符 4">
            <a:extLst>
              <a:ext uri="{FF2B5EF4-FFF2-40B4-BE49-F238E27FC236}">
                <a16:creationId xmlns:a16="http://schemas.microsoft.com/office/drawing/2014/main" id="{C76754E8-7457-4686-94E9-C41C304315D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0A63953B-759D-F911-6C55-22213D2AD456}"/>
              </a:ext>
            </a:extLst>
          </p:cNvPr>
          <p:cNvSpPr>
            <a:spLocks noGrp="1"/>
          </p:cNvSpPr>
          <p:nvPr>
            <p:ph type="sldNum" sz="quarter" idx="12"/>
          </p:nvPr>
        </p:nvSpPr>
        <p:spPr/>
        <p:txBody>
          <a:body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17096506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80602B9-91AE-0991-1273-2BBBE57AB6D1}"/>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CEB0628C-33EA-9254-462A-96A5803084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776DB165-0905-3A4F-429A-4E683D3BAE68}"/>
              </a:ext>
            </a:extLst>
          </p:cNvPr>
          <p:cNvSpPr>
            <a:spLocks noGrp="1"/>
          </p:cNvSpPr>
          <p:nvPr>
            <p:ph type="dt" sz="half" idx="10"/>
          </p:nvPr>
        </p:nvSpPr>
        <p:spPr/>
        <p:txBody>
          <a:bodyPr/>
          <a:lstStyle/>
          <a:p>
            <a:fld id="{92DD688A-AA81-4E6B-924B-5B9C163DB93F}" type="datetimeFigureOut">
              <a:rPr lang="zh-CN" altLang="en-US" smtClean="0"/>
              <a:t>2023/8/15</a:t>
            </a:fld>
            <a:endParaRPr lang="zh-CN" altLang="en-US"/>
          </a:p>
        </p:txBody>
      </p:sp>
      <p:sp>
        <p:nvSpPr>
          <p:cNvPr id="5" name="页脚占位符 4">
            <a:extLst>
              <a:ext uri="{FF2B5EF4-FFF2-40B4-BE49-F238E27FC236}">
                <a16:creationId xmlns:a16="http://schemas.microsoft.com/office/drawing/2014/main" id="{98FE8E5D-7509-782F-5AD8-4C921842076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DC293DAF-FC5E-458E-A062-208E80677860}"/>
              </a:ext>
            </a:extLst>
          </p:cNvPr>
          <p:cNvSpPr>
            <a:spLocks noGrp="1"/>
          </p:cNvSpPr>
          <p:nvPr>
            <p:ph type="sldNum" sz="quarter" idx="12"/>
          </p:nvPr>
        </p:nvSpPr>
        <p:spPr/>
        <p:txBody>
          <a:body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1028477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0D57FE6-49E5-C4FD-4C8A-909D04B995AF}"/>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1508308E-DBC7-26AE-525D-E5D4CBB65FE4}"/>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D45AE536-A9DD-4893-0FE9-F56486D3512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3B75ED02-4FA1-F4B3-7F30-E983165C8D38}"/>
              </a:ext>
            </a:extLst>
          </p:cNvPr>
          <p:cNvSpPr>
            <a:spLocks noGrp="1"/>
          </p:cNvSpPr>
          <p:nvPr>
            <p:ph type="dt" sz="half" idx="10"/>
          </p:nvPr>
        </p:nvSpPr>
        <p:spPr/>
        <p:txBody>
          <a:bodyPr/>
          <a:lstStyle/>
          <a:p>
            <a:fld id="{92DD688A-AA81-4E6B-924B-5B9C163DB93F}" type="datetimeFigureOut">
              <a:rPr lang="zh-CN" altLang="en-US" smtClean="0"/>
              <a:t>2023/8/15</a:t>
            </a:fld>
            <a:endParaRPr lang="zh-CN" altLang="en-US"/>
          </a:p>
        </p:txBody>
      </p:sp>
      <p:sp>
        <p:nvSpPr>
          <p:cNvPr id="6" name="页脚占位符 5">
            <a:extLst>
              <a:ext uri="{FF2B5EF4-FFF2-40B4-BE49-F238E27FC236}">
                <a16:creationId xmlns:a16="http://schemas.microsoft.com/office/drawing/2014/main" id="{2C942712-079F-BFD5-FF2D-C499C28DED0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BF79845-79A3-DBA6-D327-539438BC2FC6}"/>
              </a:ext>
            </a:extLst>
          </p:cNvPr>
          <p:cNvSpPr>
            <a:spLocks noGrp="1"/>
          </p:cNvSpPr>
          <p:nvPr>
            <p:ph type="sldNum" sz="quarter" idx="12"/>
          </p:nvPr>
        </p:nvSpPr>
        <p:spPr/>
        <p:txBody>
          <a:body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3255033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7AFA6C5-3517-1174-6A3A-E9C64E7495B2}"/>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7B69F923-359A-2C85-27C9-227C17DDB30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75EFC85-903D-FD9D-7270-F9F83517F168}"/>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89F9091-BCCA-27CF-324A-4C16DA1A01D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7E1BFEA-137B-593C-4D41-11AEFAE150CA}"/>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DDB3E9EE-7DE5-30AE-F506-54DA9D298A51}"/>
              </a:ext>
            </a:extLst>
          </p:cNvPr>
          <p:cNvSpPr>
            <a:spLocks noGrp="1"/>
          </p:cNvSpPr>
          <p:nvPr>
            <p:ph type="dt" sz="half" idx="10"/>
          </p:nvPr>
        </p:nvSpPr>
        <p:spPr/>
        <p:txBody>
          <a:bodyPr/>
          <a:lstStyle/>
          <a:p>
            <a:fld id="{92DD688A-AA81-4E6B-924B-5B9C163DB93F}" type="datetimeFigureOut">
              <a:rPr lang="zh-CN" altLang="en-US" smtClean="0"/>
              <a:t>2023/8/15</a:t>
            </a:fld>
            <a:endParaRPr lang="zh-CN" altLang="en-US"/>
          </a:p>
        </p:txBody>
      </p:sp>
      <p:sp>
        <p:nvSpPr>
          <p:cNvPr id="8" name="页脚占位符 7">
            <a:extLst>
              <a:ext uri="{FF2B5EF4-FFF2-40B4-BE49-F238E27FC236}">
                <a16:creationId xmlns:a16="http://schemas.microsoft.com/office/drawing/2014/main" id="{CE72F215-A792-72E9-EC73-299240762797}"/>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C68D6B4F-BDE4-8D9D-7659-2CD8CF6306B3}"/>
              </a:ext>
            </a:extLst>
          </p:cNvPr>
          <p:cNvSpPr>
            <a:spLocks noGrp="1"/>
          </p:cNvSpPr>
          <p:nvPr>
            <p:ph type="sldNum" sz="quarter" idx="12"/>
          </p:nvPr>
        </p:nvSpPr>
        <p:spPr/>
        <p:txBody>
          <a:body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39979656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CF1A5ED-4992-7B71-0FFF-9DE4287BBCFB}"/>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60F3DEDF-793F-8FAD-5B86-A86D9ABD606C}"/>
              </a:ext>
            </a:extLst>
          </p:cNvPr>
          <p:cNvSpPr>
            <a:spLocks noGrp="1"/>
          </p:cNvSpPr>
          <p:nvPr>
            <p:ph type="dt" sz="half" idx="10"/>
          </p:nvPr>
        </p:nvSpPr>
        <p:spPr/>
        <p:txBody>
          <a:bodyPr/>
          <a:lstStyle/>
          <a:p>
            <a:fld id="{92DD688A-AA81-4E6B-924B-5B9C163DB93F}" type="datetimeFigureOut">
              <a:rPr lang="zh-CN" altLang="en-US" smtClean="0"/>
              <a:t>2023/8/15</a:t>
            </a:fld>
            <a:endParaRPr lang="zh-CN" altLang="en-US"/>
          </a:p>
        </p:txBody>
      </p:sp>
      <p:sp>
        <p:nvSpPr>
          <p:cNvPr id="4" name="页脚占位符 3">
            <a:extLst>
              <a:ext uri="{FF2B5EF4-FFF2-40B4-BE49-F238E27FC236}">
                <a16:creationId xmlns:a16="http://schemas.microsoft.com/office/drawing/2014/main" id="{EE6BA35F-5343-8716-FC1D-716791D66EFF}"/>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0A322E7A-74BB-688E-6B34-21513EF829B3}"/>
              </a:ext>
            </a:extLst>
          </p:cNvPr>
          <p:cNvSpPr>
            <a:spLocks noGrp="1"/>
          </p:cNvSpPr>
          <p:nvPr>
            <p:ph type="sldNum" sz="quarter" idx="12"/>
          </p:nvPr>
        </p:nvSpPr>
        <p:spPr/>
        <p:txBody>
          <a:body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3781622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0BDA68DF-5281-7AA6-EA30-D637FAE74D22}"/>
              </a:ext>
            </a:extLst>
          </p:cNvPr>
          <p:cNvSpPr>
            <a:spLocks noGrp="1"/>
          </p:cNvSpPr>
          <p:nvPr>
            <p:ph type="dt" sz="half" idx="10"/>
          </p:nvPr>
        </p:nvSpPr>
        <p:spPr/>
        <p:txBody>
          <a:bodyPr/>
          <a:lstStyle/>
          <a:p>
            <a:fld id="{92DD688A-AA81-4E6B-924B-5B9C163DB93F}" type="datetimeFigureOut">
              <a:rPr lang="zh-CN" altLang="en-US" smtClean="0"/>
              <a:t>2023/8/15</a:t>
            </a:fld>
            <a:endParaRPr lang="zh-CN" altLang="en-US"/>
          </a:p>
        </p:txBody>
      </p:sp>
      <p:sp>
        <p:nvSpPr>
          <p:cNvPr id="3" name="页脚占位符 2">
            <a:extLst>
              <a:ext uri="{FF2B5EF4-FFF2-40B4-BE49-F238E27FC236}">
                <a16:creationId xmlns:a16="http://schemas.microsoft.com/office/drawing/2014/main" id="{B7BB5E84-362A-19D7-D7F4-ABF2E45A46A8}"/>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40E06B7D-782C-B029-F547-608D937E384A}"/>
              </a:ext>
            </a:extLst>
          </p:cNvPr>
          <p:cNvSpPr>
            <a:spLocks noGrp="1"/>
          </p:cNvSpPr>
          <p:nvPr>
            <p:ph type="sldNum" sz="quarter" idx="12"/>
          </p:nvPr>
        </p:nvSpPr>
        <p:spPr/>
        <p:txBody>
          <a:body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41251808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7AC240B-3A98-C392-3621-D0CCAA55C9A5}"/>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B8DEB5B1-8EA8-F3FB-8C79-CDA85168CC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8C749A3C-7E5A-D47C-04CA-8CB1A40ED1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DD42B2D0-C868-FBDF-CB28-78CDC6BA65EB}"/>
              </a:ext>
            </a:extLst>
          </p:cNvPr>
          <p:cNvSpPr>
            <a:spLocks noGrp="1"/>
          </p:cNvSpPr>
          <p:nvPr>
            <p:ph type="dt" sz="half" idx="10"/>
          </p:nvPr>
        </p:nvSpPr>
        <p:spPr/>
        <p:txBody>
          <a:bodyPr/>
          <a:lstStyle/>
          <a:p>
            <a:fld id="{92DD688A-AA81-4E6B-924B-5B9C163DB93F}" type="datetimeFigureOut">
              <a:rPr lang="zh-CN" altLang="en-US" smtClean="0"/>
              <a:t>2023/8/15</a:t>
            </a:fld>
            <a:endParaRPr lang="zh-CN" altLang="en-US"/>
          </a:p>
        </p:txBody>
      </p:sp>
      <p:sp>
        <p:nvSpPr>
          <p:cNvPr id="6" name="页脚占位符 5">
            <a:extLst>
              <a:ext uri="{FF2B5EF4-FFF2-40B4-BE49-F238E27FC236}">
                <a16:creationId xmlns:a16="http://schemas.microsoft.com/office/drawing/2014/main" id="{D797C722-8C2E-711D-1FEA-2CC13CD63336}"/>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1B1EA70A-CCF7-3597-73F1-29B09F0CF5FF}"/>
              </a:ext>
            </a:extLst>
          </p:cNvPr>
          <p:cNvSpPr>
            <a:spLocks noGrp="1"/>
          </p:cNvSpPr>
          <p:nvPr>
            <p:ph type="sldNum" sz="quarter" idx="12"/>
          </p:nvPr>
        </p:nvSpPr>
        <p:spPr/>
        <p:txBody>
          <a:body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1695225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70E7A54-7815-D18F-39B3-72CFC30059B3}"/>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EF5FF90F-E35F-5659-F091-419D8CE06F1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F60DD96-8737-7968-9872-6769FC9FA9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E291F541-802E-179D-A51E-D4B596E17D16}"/>
              </a:ext>
            </a:extLst>
          </p:cNvPr>
          <p:cNvSpPr>
            <a:spLocks noGrp="1"/>
          </p:cNvSpPr>
          <p:nvPr>
            <p:ph type="dt" sz="half" idx="10"/>
          </p:nvPr>
        </p:nvSpPr>
        <p:spPr/>
        <p:txBody>
          <a:bodyPr/>
          <a:lstStyle/>
          <a:p>
            <a:fld id="{92DD688A-AA81-4E6B-924B-5B9C163DB93F}" type="datetimeFigureOut">
              <a:rPr lang="zh-CN" altLang="en-US" smtClean="0"/>
              <a:t>2023/8/15</a:t>
            </a:fld>
            <a:endParaRPr lang="zh-CN" altLang="en-US"/>
          </a:p>
        </p:txBody>
      </p:sp>
      <p:sp>
        <p:nvSpPr>
          <p:cNvPr id="6" name="页脚占位符 5">
            <a:extLst>
              <a:ext uri="{FF2B5EF4-FFF2-40B4-BE49-F238E27FC236}">
                <a16:creationId xmlns:a16="http://schemas.microsoft.com/office/drawing/2014/main" id="{B17566DC-3084-E00B-BE53-0D23C381FFAF}"/>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770B01BB-8B91-096C-8B46-2DB5AAA4BBBD}"/>
              </a:ext>
            </a:extLst>
          </p:cNvPr>
          <p:cNvSpPr>
            <a:spLocks noGrp="1"/>
          </p:cNvSpPr>
          <p:nvPr>
            <p:ph type="sldNum" sz="quarter" idx="12"/>
          </p:nvPr>
        </p:nvSpPr>
        <p:spPr/>
        <p:txBody>
          <a:body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2491967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F7AF3F68-7913-4C70-2B07-456E6D0F569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028D1E0-5505-FB09-5DF8-5CF29555130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6C9BACA9-C395-B011-2C19-4B9CFCACF73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2DD688A-AA81-4E6B-924B-5B9C163DB93F}" type="datetimeFigureOut">
              <a:rPr lang="zh-CN" altLang="en-US" smtClean="0"/>
              <a:t>2023/8/15</a:t>
            </a:fld>
            <a:endParaRPr lang="zh-CN" altLang="en-US"/>
          </a:p>
        </p:txBody>
      </p:sp>
      <p:sp>
        <p:nvSpPr>
          <p:cNvPr id="5" name="页脚占位符 4">
            <a:extLst>
              <a:ext uri="{FF2B5EF4-FFF2-40B4-BE49-F238E27FC236}">
                <a16:creationId xmlns:a16="http://schemas.microsoft.com/office/drawing/2014/main" id="{49E443A8-7B23-2F10-98C3-32C1CF64C6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E5D5B20F-384C-5C1D-9DA7-EA8C8905BD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2C716A-F869-4D21-9754-5147681D679A}" type="slidenum">
              <a:rPr lang="zh-CN" altLang="en-US" smtClean="0"/>
              <a:t>‹#›</a:t>
            </a:fld>
            <a:endParaRPr lang="zh-CN" altLang="en-US"/>
          </a:p>
        </p:txBody>
      </p:sp>
    </p:spTree>
    <p:extLst>
      <p:ext uri="{BB962C8B-B14F-4D97-AF65-F5344CB8AC3E}">
        <p14:creationId xmlns:p14="http://schemas.microsoft.com/office/powerpoint/2010/main" val="1992770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image" Target="../media/image17.png"/><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image" Target="../media/image140.png"/><Relationship Id="rId1" Type="http://schemas.openxmlformats.org/officeDocument/2006/relationships/slideLayout" Target="../slideLayouts/slideLayout2.xml"/><Relationship Id="rId6" Type="http://schemas.openxmlformats.org/officeDocument/2006/relationships/image" Target="../media/image20.png"/><Relationship Id="rId11" Type="http://schemas.openxmlformats.org/officeDocument/2006/relationships/image" Target="../media/image25.png"/><Relationship Id="rId5" Type="http://schemas.openxmlformats.org/officeDocument/2006/relationships/image" Target="../media/image1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36.png"/><Relationship Id="rId13" Type="http://schemas.openxmlformats.org/officeDocument/2006/relationships/image" Target="../media/image41.png"/><Relationship Id="rId3" Type="http://schemas.openxmlformats.org/officeDocument/2006/relationships/image" Target="../media/image31.png"/><Relationship Id="rId7" Type="http://schemas.openxmlformats.org/officeDocument/2006/relationships/image" Target="../media/image35.png"/><Relationship Id="rId12" Type="http://schemas.openxmlformats.org/officeDocument/2006/relationships/image" Target="../media/image40.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11" Type="http://schemas.openxmlformats.org/officeDocument/2006/relationships/image" Target="../media/image39.png"/><Relationship Id="rId5" Type="http://schemas.openxmlformats.org/officeDocument/2006/relationships/image" Target="../media/image33.png"/><Relationship Id="rId10" Type="http://schemas.openxmlformats.org/officeDocument/2006/relationships/image" Target="../media/image38.png"/><Relationship Id="rId4" Type="http://schemas.openxmlformats.org/officeDocument/2006/relationships/image" Target="../media/image32.png"/><Relationship Id="rId9" Type="http://schemas.openxmlformats.org/officeDocument/2006/relationships/image" Target="../media/image37.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0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0.png"/><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0.png"/><Relationship Id="rId7" Type="http://schemas.openxmlformats.org/officeDocument/2006/relationships/image" Target="../media/image54.pn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png"/></Relationships>
</file>

<file path=ppt/slides/_rels/slide2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D29C1D-4833-71B9-CFF4-2E10CBB71357}"/>
              </a:ext>
            </a:extLst>
          </p:cNvPr>
          <p:cNvSpPr>
            <a:spLocks noGrp="1"/>
          </p:cNvSpPr>
          <p:nvPr>
            <p:ph type="ctrTitle"/>
          </p:nvPr>
        </p:nvSpPr>
        <p:spPr>
          <a:xfrm>
            <a:off x="1168400" y="939483"/>
            <a:ext cx="10149840" cy="2387600"/>
          </a:xfrm>
        </p:spPr>
        <p:txBody>
          <a:bodyPr>
            <a:normAutofit fontScale="90000"/>
          </a:bodyPr>
          <a:lstStyle/>
          <a:p>
            <a:r>
              <a:rPr lang="en-US" altLang="zh-CN" dirty="0"/>
              <a:t>The discussion on the results of the two beam lifetime experiments  </a:t>
            </a:r>
            <a:endParaRPr lang="zh-CN" altLang="en-US" dirty="0"/>
          </a:p>
        </p:txBody>
      </p:sp>
      <p:sp>
        <p:nvSpPr>
          <p:cNvPr id="3" name="副标题 2">
            <a:extLst>
              <a:ext uri="{FF2B5EF4-FFF2-40B4-BE49-F238E27FC236}">
                <a16:creationId xmlns:a16="http://schemas.microsoft.com/office/drawing/2014/main" id="{522284FF-39EC-DA2C-DBC6-5FDCA3D89435}"/>
              </a:ext>
            </a:extLst>
          </p:cNvPr>
          <p:cNvSpPr>
            <a:spLocks noGrp="1"/>
          </p:cNvSpPr>
          <p:nvPr>
            <p:ph type="subTitle" idx="1"/>
          </p:nvPr>
        </p:nvSpPr>
        <p:spPr>
          <a:xfrm>
            <a:off x="1671320" y="3662998"/>
            <a:ext cx="9144000" cy="1655762"/>
          </a:xfrm>
        </p:spPr>
        <p:txBody>
          <a:bodyPr/>
          <a:lstStyle/>
          <a:p>
            <a:r>
              <a:rPr lang="zh-CN" altLang="en-US" dirty="0"/>
              <a:t>加速器中心物理组</a:t>
            </a:r>
            <a:endParaRPr lang="en-US" altLang="zh-CN" dirty="0"/>
          </a:p>
          <a:p>
            <a:r>
              <a:rPr lang="zh-CN" altLang="en-US" dirty="0"/>
              <a:t>付泓瑾</a:t>
            </a:r>
          </a:p>
        </p:txBody>
      </p:sp>
    </p:spTree>
    <p:extLst>
      <p:ext uri="{BB962C8B-B14F-4D97-AF65-F5344CB8AC3E}">
        <p14:creationId xmlns:p14="http://schemas.microsoft.com/office/powerpoint/2010/main" val="22265582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C7620A-DC9F-9034-50DE-22FA4E998130}"/>
              </a:ext>
            </a:extLst>
          </p:cNvPr>
          <p:cNvSpPr>
            <a:spLocks noGrp="1"/>
          </p:cNvSpPr>
          <p:nvPr>
            <p:ph type="title"/>
          </p:nvPr>
        </p:nvSpPr>
        <p:spPr/>
        <p:txBody>
          <a:bodyPr/>
          <a:lstStyle/>
          <a:p>
            <a:r>
              <a:rPr lang="en-US" altLang="zh-CN" dirty="0"/>
              <a:t>3.</a:t>
            </a:r>
            <a:r>
              <a:rPr lang="zh-CN" altLang="en-US" dirty="0"/>
              <a:t>束流寿命成分分析</a:t>
            </a:r>
            <a:r>
              <a:rPr lang="en-US" altLang="zh-CN" dirty="0"/>
              <a:t>—</a:t>
            </a:r>
            <a:r>
              <a:rPr lang="zh-CN" altLang="en-US" dirty="0"/>
              <a:t>基于线性模型</a:t>
            </a:r>
          </a:p>
        </p:txBody>
      </p:sp>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B5A78C7B-A7A2-EF34-5A47-0D69BAD3D160}"/>
                  </a:ext>
                </a:extLst>
              </p:cNvPr>
              <p:cNvSpPr>
                <a:spLocks noGrp="1"/>
              </p:cNvSpPr>
              <p:nvPr>
                <p:ph idx="1"/>
              </p:nvPr>
            </p:nvSpPr>
            <p:spPr>
              <a:xfrm>
                <a:off x="421341" y="1524000"/>
                <a:ext cx="11555505" cy="5172635"/>
              </a:xfrm>
            </p:spPr>
            <p:txBody>
              <a:bodyPr/>
              <a:lstStyle/>
              <a:p>
                <a:r>
                  <a:rPr lang="zh-CN" altLang="en-US" dirty="0"/>
                  <a:t>若总束流寿命仅由真空寿命和托歇克寿命构成，在不同实验组别中，真空寿命仅与总流强有关，托歇克寿命仅随单束团流强变化。当总流强一定时，对每一组，比如第</a:t>
                </a:r>
                <a:r>
                  <a:rPr lang="en-US" altLang="zh-CN" dirty="0" err="1"/>
                  <a:t>i</a:t>
                </a:r>
                <a:r>
                  <a:rPr lang="zh-CN" altLang="en-US" dirty="0"/>
                  <a:t>组，</a:t>
                </a:r>
                <a:endParaRPr lang="en-US" altLang="zh-CN" dirty="0"/>
              </a:p>
              <a:p>
                <a:r>
                  <a:rPr lang="en-US" altLang="zh-CN" dirty="0"/>
                  <a:t>                                   </a:t>
                </a:r>
                <a:r>
                  <a:rPr lang="zh-CN" altLang="zh-CN" sz="2800" dirty="0">
                    <a:effectLst/>
                    <a:ea typeface="等线" panose="02010600030101010101" pitchFamily="2" charset="-122"/>
                    <a:cs typeface="Times New Roman" panose="02020603050405020304" pitchFamily="18" charset="0"/>
                  </a:rPr>
                  <a:t> </a:t>
                </a:r>
                <a14:m>
                  <m:oMath xmlns:m="http://schemas.openxmlformats.org/officeDocument/2006/math">
                    <m:f>
                      <m:f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𝑡𝑖</m:t>
                            </m:r>
                          </m:sub>
                        </m:sSub>
                      </m:den>
                    </m:f>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𝑣𝑖</m:t>
                            </m:r>
                          </m:sub>
                        </m:sSub>
                      </m:den>
                    </m:f>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𝑖</m:t>
                            </m:r>
                          </m:sub>
                        </m:sSub>
                      </m:den>
                    </m:f>
                  </m:oMath>
                </a14:m>
                <a:r>
                  <a:rPr lang="en-US" altLang="zh-CN" sz="2800" dirty="0">
                    <a:effectLst/>
                    <a:latin typeface="等线" panose="02010600030101010101" pitchFamily="2" charset="-122"/>
                    <a:cs typeface="Times New Roman" panose="02020603050405020304" pitchFamily="18" charset="0"/>
                  </a:rPr>
                  <a:t> </a:t>
                </a:r>
              </a:p>
              <a:p>
                <a:r>
                  <a:rPr lang="en-US" altLang="zh-CN" dirty="0">
                    <a:latin typeface="等线" panose="02010600030101010101" pitchFamily="2" charset="-122"/>
                    <a:cs typeface="Times New Roman" panose="02020603050405020304" pitchFamily="18" charset="0"/>
                  </a:rPr>
                  <a:t> </a:t>
                </a:r>
                <a:r>
                  <a:rPr lang="zh-CN" altLang="en-US" dirty="0">
                    <a:latin typeface="等线" panose="02010600030101010101" pitchFamily="2" charset="-122"/>
                    <a:cs typeface="Times New Roman" panose="02020603050405020304" pitchFamily="18" charset="0"/>
                  </a:rPr>
                  <a:t>对于第</a:t>
                </a:r>
                <a:r>
                  <a:rPr lang="en-US" altLang="zh-CN" dirty="0" err="1">
                    <a:latin typeface="等线" panose="02010600030101010101" pitchFamily="2" charset="-122"/>
                    <a:cs typeface="Times New Roman" panose="02020603050405020304" pitchFamily="18" charset="0"/>
                  </a:rPr>
                  <a:t>i</a:t>
                </a:r>
                <a:r>
                  <a:rPr lang="zh-CN" altLang="en-US" dirty="0">
                    <a:latin typeface="等线" panose="02010600030101010101" pitchFamily="2" charset="-122"/>
                    <a:cs typeface="Times New Roman" panose="02020603050405020304" pitchFamily="18" charset="0"/>
                  </a:rPr>
                  <a:t>组和第</a:t>
                </a:r>
                <a:r>
                  <a:rPr lang="en-US" altLang="zh-CN" dirty="0">
                    <a:latin typeface="等线" panose="02010600030101010101" pitchFamily="2" charset="-122"/>
                    <a:cs typeface="Times New Roman" panose="02020603050405020304" pitchFamily="18" charset="0"/>
                  </a:rPr>
                  <a:t>j</a:t>
                </a:r>
                <a:r>
                  <a:rPr lang="zh-CN" altLang="en-US" dirty="0">
                    <a:latin typeface="等线" panose="02010600030101010101" pitchFamily="2" charset="-122"/>
                    <a:cs typeface="Times New Roman" panose="02020603050405020304" pitchFamily="18" charset="0"/>
                  </a:rPr>
                  <a:t>组，</a:t>
                </a:r>
                <a:r>
                  <a:rPr lang="en-US" altLang="zh-CN" dirty="0">
                    <a:latin typeface="等线" panose="02010600030101010101" pitchFamily="2" charset="-122"/>
                    <a:cs typeface="Times New Roman" panose="02020603050405020304" pitchFamily="18" charset="0"/>
                  </a:rPr>
                  <a:t>     </a:t>
                </a:r>
              </a:p>
              <a:p>
                <a:r>
                  <a:rPr lang="en-US" altLang="zh-CN" dirty="0">
                    <a:latin typeface="等线" panose="02010600030101010101" pitchFamily="2" charset="-122"/>
                    <a:cs typeface="Times New Roman" panose="02020603050405020304" pitchFamily="18" charset="0"/>
                  </a:rPr>
                  <a:t>          </a:t>
                </a:r>
                <a14:m>
                  <m:oMath xmlns:m="http://schemas.openxmlformats.org/officeDocument/2006/math">
                    <m:f>
                      <m:fPr>
                        <m:ctrlPr>
                          <a:rPr lang="zh-CN" altLang="zh-CN" i="1" smtClean="0">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𝑣𝑖</m:t>
                            </m:r>
                          </m:sub>
                        </m:sSub>
                      </m:den>
                    </m:f>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𝑣𝑗</m:t>
                            </m:r>
                          </m:sub>
                        </m:sSub>
                      </m:den>
                    </m:f>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m:t>
                            </m:r>
                          </m:sub>
                        </m:sSub>
                      </m:den>
                    </m:f>
                  </m:oMath>
                </a14:m>
                <a:r>
                  <a:rPr lang="zh-CN" altLang="en-US" dirty="0"/>
                  <a:t>      </a:t>
                </a:r>
                <a14:m>
                  <m:oMath xmlns:m="http://schemas.openxmlformats.org/officeDocument/2006/math">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𝜏</m:t>
                            </m:r>
                          </m:e>
                          <m:sub>
                            <m:r>
                              <a:rPr lang="en-US" altLang="zh-CN" i="1">
                                <a:latin typeface="Cambria Math" panose="02040503050406030204" pitchFamily="18" charset="0"/>
                                <a:cs typeface="Times New Roman" panose="02020603050405020304" pitchFamily="18" charset="0"/>
                              </a:rPr>
                              <m:t>𝑡𝑗</m:t>
                            </m:r>
                          </m:sub>
                        </m:sSub>
                      </m:num>
                      <m:den>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𝜏</m:t>
                            </m:r>
                          </m:e>
                          <m:sub>
                            <m:r>
                              <a:rPr lang="en-US" altLang="zh-CN" i="1">
                                <a:latin typeface="Cambria Math" panose="02040503050406030204" pitchFamily="18" charset="0"/>
                                <a:cs typeface="Times New Roman" panose="02020603050405020304" pitchFamily="18" charset="0"/>
                              </a:rPr>
                              <m:t>𝑡𝑖</m:t>
                            </m:r>
                          </m:sub>
                        </m:sSub>
                      </m:den>
                    </m:f>
                    <m:r>
                      <a:rPr lang="en-US" altLang="zh-CN" i="1">
                        <a:latin typeface="Cambria Math" panose="02040503050406030204" pitchFamily="18" charset="0"/>
                        <a:cs typeface="Times New Roman" panose="02020603050405020304" pitchFamily="18" charset="0"/>
                      </a:rPr>
                      <m:t>=</m:t>
                    </m:r>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𝐼</m:t>
                            </m:r>
                          </m:e>
                          <m:sub>
                            <m:r>
                              <a:rPr lang="en-US" altLang="zh-CN" i="1">
                                <a:latin typeface="Cambria Math" panose="02040503050406030204" pitchFamily="18" charset="0"/>
                                <a:cs typeface="Times New Roman" panose="02020603050405020304" pitchFamily="18" charset="0"/>
                              </a:rPr>
                              <m:t>𝑏𝑖</m:t>
                            </m:r>
                          </m:sub>
                        </m:sSub>
                      </m:num>
                      <m:den>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𝐼</m:t>
                            </m:r>
                          </m:e>
                          <m:sub>
                            <m:r>
                              <a:rPr lang="en-US" altLang="zh-CN" i="1">
                                <a:latin typeface="Cambria Math" panose="02040503050406030204" pitchFamily="18" charset="0"/>
                                <a:cs typeface="Times New Roman" panose="02020603050405020304" pitchFamily="18" charset="0"/>
                              </a:rPr>
                              <m:t>𝑏𝑗</m:t>
                            </m:r>
                          </m:sub>
                        </m:sSub>
                      </m:den>
                    </m:f>
                    <m:r>
                      <a:rPr lang="en-US" altLang="zh-CN" i="1">
                        <a:latin typeface="Cambria Math" panose="02040503050406030204" pitchFamily="18" charset="0"/>
                        <a:cs typeface="Times New Roman" panose="02020603050405020304" pitchFamily="18" charset="0"/>
                      </a:rPr>
                      <m:t>=</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𝑘</m:t>
                        </m:r>
                      </m:e>
                      <m:sub>
                        <m:r>
                          <a:rPr lang="en-US" altLang="zh-CN" i="1">
                            <a:latin typeface="Cambria Math" panose="02040503050406030204" pitchFamily="18" charset="0"/>
                            <a:cs typeface="Times New Roman" panose="02020603050405020304" pitchFamily="18" charset="0"/>
                          </a:rPr>
                          <m:t>𝑖𝑗</m:t>
                        </m:r>
                      </m:sub>
                    </m:sSub>
                  </m:oMath>
                </a14:m>
                <a:r>
                  <a:rPr lang="zh-CN" altLang="en-US" dirty="0"/>
                  <a:t>    </a:t>
                </a:r>
                <a14:m>
                  <m:oMath xmlns:m="http://schemas.openxmlformats.org/officeDocument/2006/math">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1</m:t>
                        </m:r>
                      </m:num>
                      <m:den>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𝜏</m:t>
                            </m:r>
                          </m:e>
                          <m:sub>
                            <m:r>
                              <a:rPr lang="en-US" altLang="zh-CN" i="1">
                                <a:latin typeface="Cambria Math" panose="02040503050406030204" pitchFamily="18" charset="0"/>
                                <a:cs typeface="Times New Roman" panose="02020603050405020304" pitchFamily="18" charset="0"/>
                              </a:rPr>
                              <m:t>𝑖</m:t>
                            </m:r>
                          </m:sub>
                        </m:sSub>
                      </m:den>
                    </m:f>
                    <m:r>
                      <a:rPr lang="en-US" altLang="zh-CN" i="1">
                        <a:latin typeface="Cambria Math" panose="02040503050406030204" pitchFamily="18" charset="0"/>
                        <a:cs typeface="Times New Roman" panose="02020603050405020304" pitchFamily="18" charset="0"/>
                      </a:rPr>
                      <m:t>=</m:t>
                    </m:r>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𝑏</m:t>
                        </m:r>
                      </m:e>
                      <m:sub>
                        <m:r>
                          <a:rPr lang="en-US" altLang="zh-CN" i="1">
                            <a:latin typeface="Cambria Math" panose="02040503050406030204" pitchFamily="18" charset="0"/>
                            <a:cs typeface="Times New Roman" panose="02020603050405020304" pitchFamily="18" charset="0"/>
                          </a:rPr>
                          <m:t>𝑖</m:t>
                        </m:r>
                      </m:sub>
                    </m:sSub>
                  </m:oMath>
                </a14:m>
                <a:endParaRPr lang="en-US" altLang="zh-CN" dirty="0"/>
              </a:p>
              <a:p>
                <a:pPr algn="just"/>
                <a:r>
                  <a:rPr lang="en-US" altLang="zh-CN" sz="2800" kern="100" dirty="0">
                    <a:effectLst/>
                    <a:ea typeface="Cambria Math" panose="02040503050406030204" pitchFamily="18" charset="0"/>
                    <a:cs typeface="Times New Roman" panose="02020603050405020304" pitchFamily="18" charset="0"/>
                  </a:rPr>
                  <a:t>  </a:t>
                </a:r>
                <a14:m>
                  <m:oMath xmlns:m="http://schemas.openxmlformats.org/officeDocument/2006/math">
                    <m:sSub>
                      <m:sSubPr>
                        <m:ctrlPr>
                          <a:rPr lang="zh-CN" altLang="zh-CN" sz="2800" i="1" kern="100" smtClean="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𝑏𝑖</m:t>
                        </m:r>
                      </m:sub>
                    </m:sSub>
                  </m:oMath>
                </a14:m>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表示第</a:t>
                </a:r>
                <a:r>
                  <a:rPr lang="en-US" altLang="zh-CN" sz="2800" kern="100" dirty="0" err="1">
                    <a:effectLst/>
                    <a:latin typeface="Calibri" panose="020F0502020204030204" pitchFamily="34" charset="0"/>
                    <a:ea typeface="等线" panose="02010600030101010101" pitchFamily="2" charset="-122"/>
                    <a:cs typeface="Times New Roman" panose="02020603050405020304" pitchFamily="18" charset="0"/>
                  </a:rPr>
                  <a:t>i</a:t>
                </a:r>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组实验条件下的束团流强</a:t>
                </a:r>
                <a:endParaRPr lang="en-US" altLang="zh-CN" sz="2800" kern="100" dirty="0">
                  <a:effectLst/>
                  <a:latin typeface="Calibri" panose="020F0502020204030204" pitchFamily="34" charset="0"/>
                  <a:ea typeface="等线" panose="02010600030101010101" pitchFamily="2" charset="-122"/>
                  <a:cs typeface="Times New Roman" panose="02020603050405020304" pitchFamily="18" charset="0"/>
                </a:endParaRPr>
              </a:p>
              <a:p>
                <a:pPr algn="just"/>
                <a:r>
                  <a:rPr lang="en-US" altLang="zh-CN" sz="2800" dirty="0">
                    <a:effectLst/>
                    <a:ea typeface="等线" panose="02010600030101010101" pitchFamily="2" charset="-122"/>
                    <a:cs typeface="Times New Roman" panose="02020603050405020304" pitchFamily="18" charset="0"/>
                  </a:rPr>
                  <a:t>  </a:t>
                </a:r>
                <a:r>
                  <a:rPr lang="zh-CN" altLang="zh-CN" sz="2800" dirty="0">
                    <a:effectLst/>
                    <a:ea typeface="等线" panose="02010600030101010101" pitchFamily="2" charset="-122"/>
                    <a:cs typeface="Times New Roman" panose="02020603050405020304" pitchFamily="18" charset="0"/>
                  </a:rPr>
                  <a:t>固定</a:t>
                </a:r>
                <a:r>
                  <a:rPr lang="en-US" altLang="zh-CN" sz="2800" dirty="0">
                    <a:effectLst/>
                    <a:ea typeface="等线" panose="02010600030101010101" pitchFamily="2" charset="-122"/>
                    <a:cs typeface="Times New Roman" panose="02020603050405020304" pitchFamily="18" charset="0"/>
                  </a:rPr>
                  <a:t>j</a:t>
                </a:r>
                <a:r>
                  <a:rPr lang="zh-CN" altLang="zh-CN" sz="2800" dirty="0">
                    <a:effectLst/>
                    <a:ea typeface="等线" panose="02010600030101010101" pitchFamily="2" charset="-122"/>
                    <a:cs typeface="Times New Roman" panose="02020603050405020304" pitchFamily="18" charset="0"/>
                  </a:rPr>
                  <a:t>，</a:t>
                </a:r>
                <a:r>
                  <a:rPr lang="zh-CN" altLang="en-US" dirty="0">
                    <a:ea typeface="等线" panose="02010600030101010101" pitchFamily="2" charset="-122"/>
                    <a:cs typeface="Times New Roman" panose="02020603050405020304" pitchFamily="18" charset="0"/>
                  </a:rPr>
                  <a:t>比如</a:t>
                </a:r>
                <a:r>
                  <a:rPr lang="zh-CN" altLang="zh-CN" sz="2800" dirty="0">
                    <a:effectLst/>
                    <a:ea typeface="等线" panose="02010600030101010101" pitchFamily="2" charset="-122"/>
                    <a:cs typeface="Times New Roman" panose="02020603050405020304" pitchFamily="18" charset="0"/>
                  </a:rPr>
                  <a:t>取</a:t>
                </a:r>
                <a:r>
                  <a:rPr lang="en-US" altLang="zh-CN" sz="2800" dirty="0">
                    <a:effectLst/>
                    <a:ea typeface="等线" panose="02010600030101010101" pitchFamily="2" charset="-122"/>
                    <a:cs typeface="Times New Roman" panose="02020603050405020304" pitchFamily="18" charset="0"/>
                  </a:rPr>
                  <a:t>j=1</a:t>
                </a:r>
                <a:r>
                  <a:rPr lang="zh-CN" altLang="zh-CN" sz="2800" dirty="0">
                    <a:effectLst/>
                    <a:ea typeface="等线" panose="02010600030101010101" pitchFamily="2" charset="-122"/>
                    <a:cs typeface="Times New Roman" panose="02020603050405020304" pitchFamily="18" charset="0"/>
                  </a:rPr>
                  <a:t>，</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𝑖</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1</m:t>
                        </m:r>
                      </m:sub>
                    </m:s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28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zh-CN" sz="2800" dirty="0">
                    <a:effectLst/>
                    <a:latin typeface="Calibri" panose="020F0502020204030204" pitchFamily="34" charset="0"/>
                    <a:ea typeface="宋体" panose="02010600030101010101" pitchFamily="2" charset="-122"/>
                    <a:cs typeface="Times New Roman" panose="02020603050405020304" pitchFamily="18" charset="0"/>
                  </a:rPr>
                  <a:t>，</a:t>
                </a:r>
                <a:r>
                  <a:rPr lang="zh-CN" altLang="zh-CN" sz="2800" dirty="0">
                    <a:effectLst/>
                    <a:ea typeface="Calibri" panose="020F0502020204030204" pitchFamily="34" charset="0"/>
                    <a:cs typeface="Times New Roman" panose="02020603050405020304" pitchFamily="18" charset="0"/>
                  </a:rPr>
                  <a:t> </a:t>
                </a:r>
                <a14:m>
                  <m:oMath xmlns:m="http://schemas.openxmlformats.org/officeDocument/2006/math">
                    <m:f>
                      <m:fPr>
                        <m:ctrlPr>
                          <a:rPr lang="zh-CN" altLang="zh-CN"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1</m:t>
                            </m:r>
                          </m:sub>
                        </m:sSub>
                      </m:den>
                    </m:f>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𝑘</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𝑖</m:t>
                        </m:r>
                      </m:sub>
                    </m:s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𝑣</m:t>
                            </m:r>
                          </m:sub>
                        </m:sSub>
                      </m:den>
                    </m:f>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𝑏</m:t>
                        </m:r>
                      </m:e>
                      <m:sub>
                        <m:r>
                          <a:rPr lang="en-US" altLang="zh-CN" sz="2800" i="1">
                            <a:effectLst/>
                            <a:latin typeface="Cambria Math" panose="02040503050406030204" pitchFamily="18" charset="0"/>
                            <a:ea typeface="宋体" panose="02010600030101010101" pitchFamily="2" charset="-122"/>
                            <a:cs typeface="Times New Roman" panose="02020603050405020304" pitchFamily="18" charset="0"/>
                          </a:rPr>
                          <m:t>𝑖</m:t>
                        </m:r>
                      </m:sub>
                    </m:sSub>
                  </m:oMath>
                </a14:m>
                <a:r>
                  <a:rPr lang="en-US" altLang="zh-CN" sz="2800" dirty="0">
                    <a:effectLst/>
                    <a:latin typeface="Calibri" panose="020F0502020204030204" pitchFamily="34" charset="0"/>
                    <a:ea typeface="宋体" panose="02010600030101010101" pitchFamily="2" charset="-122"/>
                    <a:cs typeface="Times New Roman" panose="02020603050405020304" pitchFamily="18" charset="0"/>
                  </a:rPr>
                  <a:t> </a:t>
                </a:r>
                <a:r>
                  <a:rPr lang="zh-CN" altLang="en-US" sz="2800" dirty="0">
                    <a:effectLst/>
                    <a:latin typeface="Calibri" panose="020F0502020204030204" pitchFamily="34" charset="0"/>
                    <a:ea typeface="宋体" panose="02010600030101010101" pitchFamily="2" charset="-122"/>
                    <a:cs typeface="Times New Roman" panose="02020603050405020304" pitchFamily="18" charset="0"/>
                  </a:rPr>
                  <a:t>，实际取</a:t>
                </a:r>
                <a14:m>
                  <m:oMath xmlns:m="http://schemas.openxmlformats.org/officeDocument/2006/math">
                    <m:sSub>
                      <m:sSubPr>
                        <m:ctrlPr>
                          <a:rPr lang="en-US" altLang="zh-CN" sz="2800" i="1" smtClean="0">
                            <a:effectLst/>
                            <a:latin typeface="Cambria Math" panose="02040503050406030204" pitchFamily="18" charset="0"/>
                            <a:ea typeface="宋体" panose="02010600030101010101" pitchFamily="2" charset="-122"/>
                            <a:cs typeface="Times New Roman" panose="02020603050405020304" pitchFamily="18" charset="0"/>
                          </a:rPr>
                        </m:ctrlPr>
                      </m:sSubPr>
                      <m:e>
                        <m:r>
                          <a:rPr lang="en-US" altLang="zh-CN" sz="2800" b="0" i="1" smtClean="0">
                            <a:effectLst/>
                            <a:latin typeface="Cambria Math" panose="02040503050406030204" pitchFamily="18" charset="0"/>
                            <a:ea typeface="宋体" panose="02010600030101010101" pitchFamily="2" charset="-122"/>
                            <a:cs typeface="Times New Roman" panose="02020603050405020304" pitchFamily="18" charset="0"/>
                          </a:rPr>
                          <m:t>𝐼</m:t>
                        </m:r>
                      </m:e>
                      <m:sub>
                        <m:r>
                          <a:rPr lang="en-US" altLang="zh-CN" sz="2800" b="0" i="1" smtClean="0">
                            <a:effectLst/>
                            <a:latin typeface="Cambria Math" panose="02040503050406030204" pitchFamily="18" charset="0"/>
                            <a:ea typeface="宋体" panose="02010600030101010101" pitchFamily="2" charset="-122"/>
                            <a:cs typeface="Times New Roman" panose="02020603050405020304" pitchFamily="18" charset="0"/>
                          </a:rPr>
                          <m:t>𝑏𝑗</m:t>
                        </m:r>
                      </m:sub>
                    </m:sSub>
                    <m:r>
                      <a:rPr lang="en-US" altLang="zh-CN" sz="2800" b="0" i="1" smtClean="0">
                        <a:effectLst/>
                        <a:latin typeface="Cambria Math" panose="02040503050406030204" pitchFamily="18" charset="0"/>
                        <a:ea typeface="宋体" panose="02010600030101010101" pitchFamily="2" charset="-122"/>
                        <a:cs typeface="Times New Roman" panose="02020603050405020304" pitchFamily="18" charset="0"/>
                      </a:rPr>
                      <m:t>=2.5</m:t>
                    </m:r>
                    <m:r>
                      <a:rPr lang="en-US" altLang="zh-CN" sz="2800" b="0" i="1" smtClean="0">
                        <a:effectLst/>
                        <a:latin typeface="Cambria Math" panose="02040503050406030204" pitchFamily="18" charset="0"/>
                        <a:ea typeface="宋体" panose="02010600030101010101" pitchFamily="2" charset="-122"/>
                        <a:cs typeface="Times New Roman" panose="02020603050405020304" pitchFamily="18" charset="0"/>
                      </a:rPr>
                      <m:t>𝑚𝐴</m:t>
                    </m:r>
                  </m:oMath>
                </a14:m>
                <a:endParaRPr lang="en-US"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kern="100" dirty="0">
                    <a:latin typeface="Calibri" panose="020F0502020204030204" pitchFamily="34" charset="0"/>
                    <a:ea typeface="宋体" panose="02010600030101010101" pitchFamily="2" charset="-122"/>
                    <a:cs typeface="Times New Roman" panose="02020603050405020304" pitchFamily="18" charset="0"/>
                  </a:rPr>
                  <a:t>  </a:t>
                </a:r>
                <a:r>
                  <a:rPr lang="zh-CN" altLang="en-US" kern="100" dirty="0">
                    <a:latin typeface="Calibri" panose="020F0502020204030204" pitchFamily="34" charset="0"/>
                    <a:ea typeface="宋体" panose="02010600030101010101" pitchFamily="2" charset="-122"/>
                    <a:cs typeface="Times New Roman" panose="02020603050405020304" pitchFamily="18" charset="0"/>
                  </a:rPr>
                  <a:t>在</a:t>
                </a:r>
                <a:r>
                  <a:rPr lang="en-US" altLang="zh-CN" kern="100" dirty="0">
                    <a:latin typeface="Calibri" panose="020F0502020204030204" pitchFamily="34" charset="0"/>
                    <a:ea typeface="宋体" panose="02010600030101010101" pitchFamily="2" charset="-122"/>
                    <a:cs typeface="Times New Roman" panose="02020603050405020304" pitchFamily="18" charset="0"/>
                  </a:rPr>
                  <a:t>(</a:t>
                </a:r>
                <a:r>
                  <a:rPr lang="en-US" altLang="zh-CN" kern="100" dirty="0" err="1">
                    <a:latin typeface="Calibri" panose="020F0502020204030204" pitchFamily="34" charset="0"/>
                    <a:ea typeface="宋体" panose="02010600030101010101" pitchFamily="2" charset="-122"/>
                    <a:cs typeface="Times New Roman" panose="02020603050405020304" pitchFamily="18" charset="0"/>
                  </a:rPr>
                  <a:t>b,k</a:t>
                </a:r>
                <a:r>
                  <a:rPr lang="en-US" altLang="zh-CN" kern="100" dirty="0">
                    <a:latin typeface="Calibri" panose="020F0502020204030204" pitchFamily="34" charset="0"/>
                    <a:ea typeface="宋体" panose="02010600030101010101" pitchFamily="2" charset="-122"/>
                    <a:cs typeface="Times New Roman" panose="02020603050405020304" pitchFamily="18" charset="0"/>
                  </a:rPr>
                  <a:t>)</a:t>
                </a:r>
                <a:r>
                  <a:rPr lang="zh-CN" altLang="en-US" kern="100" dirty="0">
                    <a:latin typeface="Calibri" panose="020F0502020204030204" pitchFamily="34" charset="0"/>
                    <a:ea typeface="宋体" panose="02010600030101010101" pitchFamily="2" charset="-122"/>
                    <a:cs typeface="Times New Roman" panose="02020603050405020304" pitchFamily="18" charset="0"/>
                  </a:rPr>
                  <a:t>参数空间中这是线性方程拟合</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endParaRPr lang="zh-CN" altLang="en-US" dirty="0"/>
              </a:p>
            </p:txBody>
          </p:sp>
        </mc:Choice>
        <mc:Fallback xmlns="">
          <p:sp>
            <p:nvSpPr>
              <p:cNvPr id="3" name="内容占位符 2">
                <a:extLst>
                  <a:ext uri="{FF2B5EF4-FFF2-40B4-BE49-F238E27FC236}">
                    <a16:creationId xmlns:a16="http://schemas.microsoft.com/office/drawing/2014/main" id="{B5A78C7B-A7A2-EF34-5A47-0D69BAD3D160}"/>
                  </a:ext>
                </a:extLst>
              </p:cNvPr>
              <p:cNvSpPr>
                <a:spLocks noGrp="1" noRot="1" noChangeAspect="1" noMove="1" noResize="1" noEditPoints="1" noAdjustHandles="1" noChangeArrowheads="1" noChangeShapeType="1" noTextEdit="1"/>
              </p:cNvSpPr>
              <p:nvPr>
                <p:ph idx="1"/>
              </p:nvPr>
            </p:nvSpPr>
            <p:spPr>
              <a:xfrm>
                <a:off x="421341" y="1524000"/>
                <a:ext cx="11555505" cy="5172635"/>
              </a:xfrm>
              <a:blipFill>
                <a:blip r:embed="rId2"/>
                <a:stretch>
                  <a:fillRect l="-949" t="-2120"/>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35894839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A070571C-D40F-36FF-A9CF-B1C1C8A0D674}"/>
              </a:ext>
            </a:extLst>
          </p:cNvPr>
          <p:cNvSpPr>
            <a:spLocks noGrp="1"/>
          </p:cNvSpPr>
          <p:nvPr>
            <p:ph idx="1"/>
          </p:nvPr>
        </p:nvSpPr>
        <p:spPr>
          <a:xfrm>
            <a:off x="838200" y="528918"/>
            <a:ext cx="10515600" cy="5648045"/>
          </a:xfrm>
        </p:spPr>
        <p:txBody>
          <a:bodyPr/>
          <a:lstStyle/>
          <a:p>
            <a:pPr marL="514350" indent="-514350">
              <a:buAutoNum type="arabicParenBoth"/>
            </a:pPr>
            <a:r>
              <a:rPr lang="zh-CN" altLang="en-US" dirty="0"/>
              <a:t>三点拟合</a:t>
            </a:r>
            <a:endParaRPr lang="en-US" altLang="zh-CN" dirty="0"/>
          </a:p>
          <a:p>
            <a:pPr marL="0" indent="0">
              <a:buNone/>
            </a:pPr>
            <a:r>
              <a:rPr lang="zh-CN" altLang="en-US" dirty="0"/>
              <a:t>     取</a:t>
            </a:r>
            <a:r>
              <a:rPr lang="en-US" altLang="zh-CN" dirty="0"/>
              <a:t>4</a:t>
            </a:r>
            <a:r>
              <a:rPr lang="zh-CN" altLang="en-US" dirty="0"/>
              <a:t>，</a:t>
            </a:r>
            <a:r>
              <a:rPr lang="en-US" altLang="zh-CN" dirty="0"/>
              <a:t>5</a:t>
            </a:r>
            <a:r>
              <a:rPr lang="zh-CN" altLang="en-US" dirty="0"/>
              <a:t>，</a:t>
            </a:r>
            <a:r>
              <a:rPr lang="en-US" altLang="zh-CN" dirty="0"/>
              <a:t>6</a:t>
            </a:r>
            <a:r>
              <a:rPr lang="zh-CN" altLang="en-US" dirty="0"/>
              <a:t>组的全段数据，结果如预期偏离了线性模型，应该有其他因素影响，但尚不明确，怀疑可能是束团几何尺寸等发生变化了。</a:t>
            </a:r>
          </a:p>
        </p:txBody>
      </p:sp>
      <p:pic>
        <p:nvPicPr>
          <p:cNvPr id="4" name="图片 3">
            <a:extLst>
              <a:ext uri="{FF2B5EF4-FFF2-40B4-BE49-F238E27FC236}">
                <a16:creationId xmlns:a16="http://schemas.microsoft.com/office/drawing/2014/main" id="{E534A0E2-0238-3F88-5CB7-8FC94C9D8F84}"/>
              </a:ext>
            </a:extLst>
          </p:cNvPr>
          <p:cNvPicPr>
            <a:picLocks noChangeAspect="1"/>
          </p:cNvPicPr>
          <p:nvPr/>
        </p:nvPicPr>
        <p:blipFill>
          <a:blip r:embed="rId2"/>
          <a:stretch>
            <a:fillRect/>
          </a:stretch>
        </p:blipFill>
        <p:spPr>
          <a:xfrm>
            <a:off x="2290103" y="2780705"/>
            <a:ext cx="3224728" cy="2413991"/>
          </a:xfrm>
          <a:prstGeom prst="rect">
            <a:avLst/>
          </a:prstGeom>
        </p:spPr>
      </p:pic>
      <p:pic>
        <p:nvPicPr>
          <p:cNvPr id="6" name="图片 5">
            <a:extLst>
              <a:ext uri="{FF2B5EF4-FFF2-40B4-BE49-F238E27FC236}">
                <a16:creationId xmlns:a16="http://schemas.microsoft.com/office/drawing/2014/main" id="{C8E0E6B8-B408-3280-4BBD-6FE1F101B7CA}"/>
              </a:ext>
            </a:extLst>
          </p:cNvPr>
          <p:cNvPicPr>
            <a:picLocks noChangeAspect="1"/>
          </p:cNvPicPr>
          <p:nvPr/>
        </p:nvPicPr>
        <p:blipFill>
          <a:blip r:embed="rId3"/>
          <a:stretch>
            <a:fillRect/>
          </a:stretch>
        </p:blipFill>
        <p:spPr>
          <a:xfrm>
            <a:off x="6511247" y="2691855"/>
            <a:ext cx="3251397" cy="2436403"/>
          </a:xfrm>
          <a:prstGeom prst="rect">
            <a:avLst/>
          </a:prstGeom>
        </p:spPr>
      </p:pic>
      <p:sp>
        <p:nvSpPr>
          <p:cNvPr id="7" name="文本框 6">
            <a:extLst>
              <a:ext uri="{FF2B5EF4-FFF2-40B4-BE49-F238E27FC236}">
                <a16:creationId xmlns:a16="http://schemas.microsoft.com/office/drawing/2014/main" id="{A2EB27B4-14C4-EE4B-6188-CBF17AB4C632}"/>
              </a:ext>
            </a:extLst>
          </p:cNvPr>
          <p:cNvSpPr txBox="1"/>
          <p:nvPr/>
        </p:nvSpPr>
        <p:spPr>
          <a:xfrm>
            <a:off x="2571208" y="5501163"/>
            <a:ext cx="2662518" cy="369332"/>
          </a:xfrm>
          <a:prstGeom prst="rect">
            <a:avLst/>
          </a:prstGeom>
          <a:noFill/>
        </p:spPr>
        <p:txBody>
          <a:bodyPr wrap="square" rtlCol="0">
            <a:spAutoFit/>
          </a:bodyPr>
          <a:lstStyle/>
          <a:p>
            <a:r>
              <a:rPr lang="en-US" altLang="zh-CN" dirty="0" err="1"/>
              <a:t>Matlab</a:t>
            </a:r>
            <a:r>
              <a:rPr lang="zh-CN" altLang="en-US" dirty="0"/>
              <a:t>自编最小二乘法</a:t>
            </a:r>
          </a:p>
        </p:txBody>
      </p:sp>
      <p:sp>
        <p:nvSpPr>
          <p:cNvPr id="8" name="文本框 7">
            <a:extLst>
              <a:ext uri="{FF2B5EF4-FFF2-40B4-BE49-F238E27FC236}">
                <a16:creationId xmlns:a16="http://schemas.microsoft.com/office/drawing/2014/main" id="{ECFD5E68-8EC6-F763-4450-2DE60C083D88}"/>
              </a:ext>
            </a:extLst>
          </p:cNvPr>
          <p:cNvSpPr txBox="1"/>
          <p:nvPr/>
        </p:nvSpPr>
        <p:spPr>
          <a:xfrm>
            <a:off x="6958276" y="5497997"/>
            <a:ext cx="2662518" cy="369332"/>
          </a:xfrm>
          <a:prstGeom prst="rect">
            <a:avLst/>
          </a:prstGeom>
          <a:noFill/>
        </p:spPr>
        <p:txBody>
          <a:bodyPr wrap="square" rtlCol="0">
            <a:spAutoFit/>
          </a:bodyPr>
          <a:lstStyle/>
          <a:p>
            <a:r>
              <a:rPr lang="en-US" altLang="zh-CN" dirty="0"/>
              <a:t>Python </a:t>
            </a:r>
            <a:r>
              <a:rPr lang="en-US" altLang="zh-CN" dirty="0" err="1"/>
              <a:t>nlsqf</a:t>
            </a:r>
            <a:r>
              <a:rPr lang="zh-CN" altLang="en-US" dirty="0"/>
              <a:t>程序计算</a:t>
            </a:r>
          </a:p>
        </p:txBody>
      </p:sp>
    </p:spTree>
    <p:extLst>
      <p:ext uri="{BB962C8B-B14F-4D97-AF65-F5344CB8AC3E}">
        <p14:creationId xmlns:p14="http://schemas.microsoft.com/office/powerpoint/2010/main" val="18704004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48A6B703-F3A1-3484-FD81-7A1184DBA11C}"/>
              </a:ext>
            </a:extLst>
          </p:cNvPr>
          <p:cNvSpPr>
            <a:spLocks noGrp="1"/>
          </p:cNvSpPr>
          <p:nvPr>
            <p:ph idx="1"/>
          </p:nvPr>
        </p:nvSpPr>
        <p:spPr>
          <a:xfrm>
            <a:off x="838200" y="645459"/>
            <a:ext cx="10515600" cy="5620870"/>
          </a:xfrm>
        </p:spPr>
        <p:txBody>
          <a:bodyPr/>
          <a:lstStyle/>
          <a:p>
            <a:r>
              <a:rPr lang="en-US" altLang="zh-CN" dirty="0"/>
              <a:t>(2)</a:t>
            </a:r>
            <a:r>
              <a:rPr lang="zh-CN" altLang="en-US" dirty="0"/>
              <a:t>两点拟合</a:t>
            </a:r>
            <a:endParaRPr lang="en-US" altLang="zh-CN" dirty="0"/>
          </a:p>
          <a:p>
            <a:r>
              <a:rPr lang="zh-CN" altLang="en-US" dirty="0"/>
              <a:t>   改用第</a:t>
            </a:r>
            <a:r>
              <a:rPr lang="en-US" altLang="zh-CN" dirty="0"/>
              <a:t>2</a:t>
            </a:r>
            <a:r>
              <a:rPr lang="zh-CN" altLang="en-US" dirty="0"/>
              <a:t>，</a:t>
            </a:r>
            <a:r>
              <a:rPr lang="en-US" altLang="zh-CN" dirty="0"/>
              <a:t>4</a:t>
            </a:r>
            <a:r>
              <a:rPr lang="zh-CN" altLang="en-US" dirty="0"/>
              <a:t>组的数据</a:t>
            </a:r>
            <a:endParaRPr lang="en-US" altLang="zh-CN" dirty="0"/>
          </a:p>
          <a:p>
            <a:endParaRPr lang="en-US" altLang="zh-CN" dirty="0"/>
          </a:p>
          <a:p>
            <a:endParaRPr lang="zh-CN" altLang="en-US" dirty="0"/>
          </a:p>
        </p:txBody>
      </p:sp>
      <p:pic>
        <p:nvPicPr>
          <p:cNvPr id="4" name="图片 3">
            <a:extLst>
              <a:ext uri="{FF2B5EF4-FFF2-40B4-BE49-F238E27FC236}">
                <a16:creationId xmlns:a16="http://schemas.microsoft.com/office/drawing/2014/main" id="{7A6FCAF7-9FB0-1411-0C85-41B6D5B96ABB}"/>
              </a:ext>
            </a:extLst>
          </p:cNvPr>
          <p:cNvPicPr>
            <a:picLocks noChangeAspect="1"/>
          </p:cNvPicPr>
          <p:nvPr/>
        </p:nvPicPr>
        <p:blipFill>
          <a:blip r:embed="rId2"/>
          <a:stretch>
            <a:fillRect/>
          </a:stretch>
        </p:blipFill>
        <p:spPr>
          <a:xfrm>
            <a:off x="1530567" y="2115238"/>
            <a:ext cx="2979508" cy="2232644"/>
          </a:xfrm>
          <a:prstGeom prst="rect">
            <a:avLst/>
          </a:prstGeom>
        </p:spPr>
      </p:pic>
      <p:pic>
        <p:nvPicPr>
          <p:cNvPr id="5" name="图片 4">
            <a:extLst>
              <a:ext uri="{FF2B5EF4-FFF2-40B4-BE49-F238E27FC236}">
                <a16:creationId xmlns:a16="http://schemas.microsoft.com/office/drawing/2014/main" id="{63444AC0-C1CA-894D-B2F6-972890C7E52F}"/>
              </a:ext>
            </a:extLst>
          </p:cNvPr>
          <p:cNvPicPr>
            <a:picLocks noChangeAspect="1"/>
          </p:cNvPicPr>
          <p:nvPr/>
        </p:nvPicPr>
        <p:blipFill>
          <a:blip r:embed="rId3"/>
          <a:stretch>
            <a:fillRect/>
          </a:stretch>
        </p:blipFill>
        <p:spPr>
          <a:xfrm>
            <a:off x="6000726" y="1971804"/>
            <a:ext cx="3170953" cy="2376078"/>
          </a:xfrm>
          <a:prstGeom prst="rect">
            <a:avLst/>
          </a:prstGeom>
        </p:spPr>
      </p:pic>
      <p:graphicFrame>
        <p:nvGraphicFramePr>
          <p:cNvPr id="6" name="表格 5">
            <a:extLst>
              <a:ext uri="{FF2B5EF4-FFF2-40B4-BE49-F238E27FC236}">
                <a16:creationId xmlns:a16="http://schemas.microsoft.com/office/drawing/2014/main" id="{71F0571E-DE90-5B8E-25CB-9723DA4EFE0C}"/>
              </a:ext>
            </a:extLst>
          </p:cNvPr>
          <p:cNvGraphicFramePr>
            <a:graphicFrameLocks noGrp="1"/>
          </p:cNvGraphicFramePr>
          <p:nvPr>
            <p:extLst>
              <p:ext uri="{D42A27DB-BD31-4B8C-83A1-F6EECF244321}">
                <p14:modId xmlns:p14="http://schemas.microsoft.com/office/powerpoint/2010/main" val="206410615"/>
              </p:ext>
            </p:extLst>
          </p:nvPr>
        </p:nvGraphicFramePr>
        <p:xfrm>
          <a:off x="6287963" y="5113318"/>
          <a:ext cx="5371360" cy="942788"/>
        </p:xfrm>
        <a:graphic>
          <a:graphicData uri="http://schemas.openxmlformats.org/drawingml/2006/table">
            <a:tbl>
              <a:tblPr firstRow="1" firstCol="1" bandRow="1">
                <a:tableStyleId>{5C22544A-7EE6-4342-B048-85BDC9FD1C3A}</a:tableStyleId>
              </a:tblPr>
              <a:tblGrid>
                <a:gridCol w="967423">
                  <a:extLst>
                    <a:ext uri="{9D8B030D-6E8A-4147-A177-3AD203B41FA5}">
                      <a16:colId xmlns:a16="http://schemas.microsoft.com/office/drawing/2014/main" val="34925800"/>
                    </a:ext>
                  </a:extLst>
                </a:gridCol>
                <a:gridCol w="1481460">
                  <a:extLst>
                    <a:ext uri="{9D8B030D-6E8A-4147-A177-3AD203B41FA5}">
                      <a16:colId xmlns:a16="http://schemas.microsoft.com/office/drawing/2014/main" val="1058393933"/>
                    </a:ext>
                  </a:extLst>
                </a:gridCol>
                <a:gridCol w="1482169">
                  <a:extLst>
                    <a:ext uri="{9D8B030D-6E8A-4147-A177-3AD203B41FA5}">
                      <a16:colId xmlns:a16="http://schemas.microsoft.com/office/drawing/2014/main" val="2044116290"/>
                    </a:ext>
                  </a:extLst>
                </a:gridCol>
                <a:gridCol w="1440308">
                  <a:extLst>
                    <a:ext uri="{9D8B030D-6E8A-4147-A177-3AD203B41FA5}">
                      <a16:colId xmlns:a16="http://schemas.microsoft.com/office/drawing/2014/main" val="799700254"/>
                    </a:ext>
                  </a:extLst>
                </a:gridCol>
              </a:tblGrid>
              <a:tr h="136711">
                <a:tc>
                  <a:txBody>
                    <a:bodyPr/>
                    <a:lstStyle/>
                    <a:p>
                      <a:pPr algn="just"/>
                      <a:r>
                        <a:rPr lang="zh-CN" sz="1200" kern="100" dirty="0">
                          <a:effectLst/>
                        </a:rPr>
                        <a:t>束流寿命成分</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zh-CN" sz="1200" kern="100" dirty="0">
                          <a:effectLst/>
                        </a:rPr>
                        <a:t>真空寿命</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2.5mA</a:t>
                      </a:r>
                      <a:r>
                        <a:rPr lang="zh-CN" sz="1200" kern="100" dirty="0">
                          <a:effectLst/>
                        </a:rPr>
                        <a:t>托歇克寿命</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5mA</a:t>
                      </a:r>
                      <a:r>
                        <a:rPr lang="zh-CN" sz="1200" kern="100" dirty="0">
                          <a:effectLst/>
                        </a:rPr>
                        <a:t>托歇克寿命</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07149273"/>
                  </a:ext>
                </a:extLst>
              </a:tr>
              <a:tr h="288514">
                <a:tc>
                  <a:txBody>
                    <a:bodyPr/>
                    <a:lstStyle/>
                    <a:p>
                      <a:pPr algn="just"/>
                      <a:r>
                        <a:rPr lang="zh-CN" sz="1200" kern="100">
                          <a:effectLst/>
                        </a:rPr>
                        <a:t>中心值</a:t>
                      </a:r>
                      <a:r>
                        <a:rPr lang="en-US" sz="1200" kern="100">
                          <a:effectLst/>
                        </a:rPr>
                        <a:t>/h</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152.25</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133350" algn="just"/>
                      <a:r>
                        <a:rPr lang="en-US" sz="1200" kern="100">
                          <a:effectLst/>
                        </a:rPr>
                        <a:t>11.862</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5.931</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69709138"/>
                  </a:ext>
                </a:extLst>
              </a:tr>
              <a:tr h="288514">
                <a:tc>
                  <a:txBody>
                    <a:bodyPr/>
                    <a:lstStyle/>
                    <a:p>
                      <a:pPr algn="just"/>
                      <a:r>
                        <a:rPr lang="zh-CN" sz="1200" kern="100">
                          <a:effectLst/>
                        </a:rPr>
                        <a:t>拟合误差</a:t>
                      </a:r>
                      <a:r>
                        <a:rPr lang="en-US" sz="1200" kern="100">
                          <a:effectLst/>
                        </a:rPr>
                        <a:t>/h</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200" kern="100">
                          <a:effectLst/>
                        </a:rPr>
                        <a:t>11.79</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   0.067</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0.033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38820491"/>
                  </a:ext>
                </a:extLst>
              </a:tr>
            </a:tbl>
          </a:graphicData>
        </a:graphic>
      </p:graphicFrame>
      <p:graphicFrame>
        <p:nvGraphicFramePr>
          <p:cNvPr id="7" name="表格 6">
            <a:extLst>
              <a:ext uri="{FF2B5EF4-FFF2-40B4-BE49-F238E27FC236}">
                <a16:creationId xmlns:a16="http://schemas.microsoft.com/office/drawing/2014/main" id="{2F30100A-5889-2CCC-0D2D-F80EAAE8EB59}"/>
              </a:ext>
            </a:extLst>
          </p:cNvPr>
          <p:cNvGraphicFramePr>
            <a:graphicFrameLocks noGrp="1"/>
          </p:cNvGraphicFramePr>
          <p:nvPr>
            <p:extLst>
              <p:ext uri="{D42A27DB-BD31-4B8C-83A1-F6EECF244321}">
                <p14:modId xmlns:p14="http://schemas.microsoft.com/office/powerpoint/2010/main" val="2966091850"/>
              </p:ext>
            </p:extLst>
          </p:nvPr>
        </p:nvGraphicFramePr>
        <p:xfrm>
          <a:off x="264459" y="5113318"/>
          <a:ext cx="5371360" cy="654274"/>
        </p:xfrm>
        <a:graphic>
          <a:graphicData uri="http://schemas.openxmlformats.org/drawingml/2006/table">
            <a:tbl>
              <a:tblPr firstRow="1" firstCol="1" bandRow="1">
                <a:tableStyleId>{5C22544A-7EE6-4342-B048-85BDC9FD1C3A}</a:tableStyleId>
              </a:tblPr>
              <a:tblGrid>
                <a:gridCol w="967423">
                  <a:extLst>
                    <a:ext uri="{9D8B030D-6E8A-4147-A177-3AD203B41FA5}">
                      <a16:colId xmlns:a16="http://schemas.microsoft.com/office/drawing/2014/main" val="2924148502"/>
                    </a:ext>
                  </a:extLst>
                </a:gridCol>
                <a:gridCol w="1481460">
                  <a:extLst>
                    <a:ext uri="{9D8B030D-6E8A-4147-A177-3AD203B41FA5}">
                      <a16:colId xmlns:a16="http://schemas.microsoft.com/office/drawing/2014/main" val="3429256999"/>
                    </a:ext>
                  </a:extLst>
                </a:gridCol>
                <a:gridCol w="1482169">
                  <a:extLst>
                    <a:ext uri="{9D8B030D-6E8A-4147-A177-3AD203B41FA5}">
                      <a16:colId xmlns:a16="http://schemas.microsoft.com/office/drawing/2014/main" val="727198651"/>
                    </a:ext>
                  </a:extLst>
                </a:gridCol>
                <a:gridCol w="1440308">
                  <a:extLst>
                    <a:ext uri="{9D8B030D-6E8A-4147-A177-3AD203B41FA5}">
                      <a16:colId xmlns:a16="http://schemas.microsoft.com/office/drawing/2014/main" val="1204175006"/>
                    </a:ext>
                  </a:extLst>
                </a:gridCol>
              </a:tblGrid>
              <a:tr h="0">
                <a:tc>
                  <a:txBody>
                    <a:bodyPr/>
                    <a:lstStyle/>
                    <a:p>
                      <a:pPr algn="just"/>
                      <a:r>
                        <a:rPr lang="zh-CN" sz="1200" kern="100" dirty="0">
                          <a:effectLst/>
                        </a:rPr>
                        <a:t>束流寿命成分</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zh-CN" sz="1200" kern="100" dirty="0">
                          <a:effectLst/>
                        </a:rPr>
                        <a:t>真空寿命</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2.5mA</a:t>
                      </a:r>
                      <a:r>
                        <a:rPr lang="zh-CN" sz="1200" kern="100" dirty="0">
                          <a:effectLst/>
                        </a:rPr>
                        <a:t>托歇克寿命</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5mA</a:t>
                      </a:r>
                      <a:r>
                        <a:rPr lang="zh-CN" sz="1200" kern="100" dirty="0">
                          <a:effectLst/>
                        </a:rPr>
                        <a:t>托歇克寿命</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991183982"/>
                  </a:ext>
                </a:extLst>
              </a:tr>
              <a:tr h="288514">
                <a:tc>
                  <a:txBody>
                    <a:bodyPr/>
                    <a:lstStyle/>
                    <a:p>
                      <a:pPr algn="just"/>
                      <a:r>
                        <a:rPr lang="zh-CN" sz="1200" kern="100">
                          <a:effectLst/>
                        </a:rPr>
                        <a:t>中心值</a:t>
                      </a:r>
                      <a:r>
                        <a:rPr lang="en-US" sz="1200" kern="100">
                          <a:effectLst/>
                        </a:rPr>
                        <a:t>/h</a:t>
                      </a:r>
                      <a:endParaRPr lang="zh-CN" sz="12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153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indent="133350" algn="just"/>
                      <a:r>
                        <a:rPr lang="en-US" sz="1200" kern="100" dirty="0">
                          <a:effectLst/>
                        </a:rPr>
                        <a:t>11.86</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5.93</a:t>
                      </a:r>
                      <a:endParaRPr lang="zh-CN" sz="12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198062974"/>
                  </a:ext>
                </a:extLst>
              </a:tr>
            </a:tbl>
          </a:graphicData>
        </a:graphic>
      </p:graphicFrame>
      <p:sp>
        <p:nvSpPr>
          <p:cNvPr id="8" name="文本框 7">
            <a:extLst>
              <a:ext uri="{FF2B5EF4-FFF2-40B4-BE49-F238E27FC236}">
                <a16:creationId xmlns:a16="http://schemas.microsoft.com/office/drawing/2014/main" id="{41F8E2BD-786D-AA5F-7F61-1A23DD96C858}"/>
              </a:ext>
            </a:extLst>
          </p:cNvPr>
          <p:cNvSpPr txBox="1"/>
          <p:nvPr/>
        </p:nvSpPr>
        <p:spPr>
          <a:xfrm>
            <a:off x="1689062" y="4545934"/>
            <a:ext cx="2662518" cy="369332"/>
          </a:xfrm>
          <a:prstGeom prst="rect">
            <a:avLst/>
          </a:prstGeom>
          <a:noFill/>
        </p:spPr>
        <p:txBody>
          <a:bodyPr wrap="square" rtlCol="0">
            <a:spAutoFit/>
          </a:bodyPr>
          <a:lstStyle/>
          <a:p>
            <a:r>
              <a:rPr lang="en-US" altLang="zh-CN" dirty="0" err="1"/>
              <a:t>Matlab</a:t>
            </a:r>
            <a:r>
              <a:rPr lang="zh-CN" altLang="en-US" dirty="0"/>
              <a:t>自编最小二乘法</a:t>
            </a:r>
          </a:p>
        </p:txBody>
      </p:sp>
      <p:sp>
        <p:nvSpPr>
          <p:cNvPr id="9" name="文本框 8">
            <a:extLst>
              <a:ext uri="{FF2B5EF4-FFF2-40B4-BE49-F238E27FC236}">
                <a16:creationId xmlns:a16="http://schemas.microsoft.com/office/drawing/2014/main" id="{A921F96E-0851-ECC3-AD5C-8B1864096E08}"/>
              </a:ext>
            </a:extLst>
          </p:cNvPr>
          <p:cNvSpPr txBox="1"/>
          <p:nvPr/>
        </p:nvSpPr>
        <p:spPr>
          <a:xfrm>
            <a:off x="6254943" y="4533763"/>
            <a:ext cx="2662518" cy="369332"/>
          </a:xfrm>
          <a:prstGeom prst="rect">
            <a:avLst/>
          </a:prstGeom>
          <a:noFill/>
        </p:spPr>
        <p:txBody>
          <a:bodyPr wrap="square" rtlCol="0">
            <a:spAutoFit/>
          </a:bodyPr>
          <a:lstStyle/>
          <a:p>
            <a:r>
              <a:rPr lang="en-US" altLang="zh-CN" dirty="0"/>
              <a:t>Python </a:t>
            </a:r>
            <a:r>
              <a:rPr lang="en-US" altLang="zh-CN" dirty="0" err="1"/>
              <a:t>nlsqf</a:t>
            </a:r>
            <a:r>
              <a:rPr lang="zh-CN" altLang="en-US" dirty="0"/>
              <a:t>程序计算</a:t>
            </a:r>
          </a:p>
        </p:txBody>
      </p:sp>
    </p:spTree>
    <p:extLst>
      <p:ext uri="{BB962C8B-B14F-4D97-AF65-F5344CB8AC3E}">
        <p14:creationId xmlns:p14="http://schemas.microsoft.com/office/powerpoint/2010/main" val="1873555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0D230D86-458F-B1CB-A516-A9CF1082D721}"/>
                  </a:ext>
                </a:extLst>
              </p:cNvPr>
              <p:cNvSpPr>
                <a:spLocks noGrp="1"/>
              </p:cNvSpPr>
              <p:nvPr>
                <p:ph idx="1"/>
              </p:nvPr>
            </p:nvSpPr>
            <p:spPr>
              <a:xfrm>
                <a:off x="838199" y="143435"/>
                <a:ext cx="11056034" cy="6418730"/>
              </a:xfrm>
            </p:spPr>
            <p:txBody>
              <a:bodyPr/>
              <a:lstStyle/>
              <a:p>
                <a:r>
                  <a:rPr lang="en-US" altLang="zh-CN" dirty="0"/>
                  <a:t>3.</a:t>
                </a:r>
                <a:r>
                  <a:rPr lang="zh-CN" altLang="en-US" dirty="0"/>
                  <a:t>束流寿命随时间的变化</a:t>
                </a:r>
                <a:endParaRPr lang="en-US" altLang="zh-CN" dirty="0"/>
              </a:p>
              <a:p>
                <a:r>
                  <a:rPr lang="zh-CN" altLang="zh-CN" sz="2800" dirty="0">
                    <a:effectLst/>
                    <a:ea typeface="等线" panose="02010600030101010101" pitchFamily="2" charset="-122"/>
                    <a:cs typeface="Times New Roman" panose="02020603050405020304" pitchFamily="18" charset="0"/>
                  </a:rPr>
                  <a:t>为了消除束团流强变化对托歇克寿命的影响，对于均匀束团流强的填充模式，可以定义一个新的物理量</a:t>
                </a:r>
                <a:r>
                  <a:rPr lang="en-US" altLang="zh-CN" sz="2800" dirty="0">
                    <a:effectLst/>
                    <a:ea typeface="等线" panose="02010600030101010101" pitchFamily="2" charset="-122"/>
                    <a:cs typeface="Times New Roman" panose="02020603050405020304" pitchFamily="18" charset="0"/>
                  </a:rPr>
                  <a:t>:</a:t>
                </a:r>
                <a:r>
                  <a:rPr lang="zh-CN" altLang="zh-CN" sz="2800" dirty="0">
                    <a:effectLst/>
                    <a:ea typeface="等线" panose="02010600030101010101" pitchFamily="2" charset="-122"/>
                    <a:cs typeface="Times New Roman" panose="02020603050405020304" pitchFamily="18" charset="0"/>
                  </a:rPr>
                  <a:t>束流流强归一化的托歇克寿命 </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acc>
                          <m:accPr>
                            <m:chr m:val="̃"/>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acc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𝜏</m:t>
                            </m:r>
                          </m:e>
                        </m:acc>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𝑡</m:t>
                        </m:r>
                      </m:sub>
                    </m:s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𝐼</m:t>
                    </m:r>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𝑡</m:t>
                        </m:r>
                      </m:sub>
                    </m:sSub>
                  </m:oMath>
                </a14:m>
                <a:r>
                  <a:rPr lang="en-US" altLang="zh-CN" dirty="0"/>
                  <a:t>  </a:t>
                </a:r>
                <a:r>
                  <a:rPr lang="zh-CN" altLang="en-US" dirty="0"/>
                  <a:t>，其仍然满足：</a:t>
                </a:r>
                <a14:m>
                  <m:oMath xmlns:m="http://schemas.openxmlformats.org/officeDocument/2006/math">
                    <m:f>
                      <m:f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a:latin typeface="Cambria Math" panose="02040503050406030204" pitchFamily="18" charset="0"/>
                            <a:cs typeface="Times New Roman" panose="02020603050405020304" pitchFamily="18" charset="0"/>
                          </a:rPr>
                          <m:t>1</m:t>
                        </m:r>
                      </m:num>
                      <m:den>
                        <m:acc>
                          <m:accPr>
                            <m:chr m:val="̃"/>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accPr>
                          <m:e>
                            <m:sSub>
                              <m:sSub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i="1">
                                    <a:latin typeface="Cambria Math" panose="02040503050406030204" pitchFamily="18" charset="0"/>
                                    <a:cs typeface="Times New Roman" panose="02020603050405020304" pitchFamily="18" charset="0"/>
                                  </a:rPr>
                                  <m:t>𝜏</m:t>
                                </m:r>
                              </m:e>
                              <m:sub>
                                <m:r>
                                  <a:rPr lang="en-US" altLang="zh-CN" i="1">
                                    <a:latin typeface="Cambria Math" panose="02040503050406030204" pitchFamily="18" charset="0"/>
                                    <a:cs typeface="Times New Roman" panose="02020603050405020304" pitchFamily="18" charset="0"/>
                                  </a:rPr>
                                  <m:t>𝑡</m:t>
                                </m:r>
                              </m:sub>
                            </m:sSub>
                          </m:e>
                        </m:acc>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𝑃</m:t>
                        </m:r>
                        <m:r>
                          <a:rPr lang="en-US" altLang="zh-CN" i="1">
                            <a:latin typeface="Cambria Math" panose="02040503050406030204" pitchFamily="18" charset="0"/>
                            <a:cs typeface="Times New Roman" panose="02020603050405020304" pitchFamily="18" charset="0"/>
                          </a:rPr>
                          <m:t>)</m:t>
                        </m:r>
                      </m:den>
                    </m:f>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𝐶</m:t>
                    </m:r>
                    <m:r>
                      <a:rPr lang="en-US" altLang="zh-CN" i="1">
                        <a:latin typeface="Cambria Math" panose="02040503050406030204" pitchFamily="18" charset="0"/>
                        <a:cs typeface="Times New Roman" panose="02020603050405020304" pitchFamily="18" charset="0"/>
                      </a:rPr>
                      <m:t>+</m:t>
                    </m:r>
                    <m:r>
                      <a:rPr lang="en-US" altLang="zh-CN" i="1">
                        <a:latin typeface="Cambria Math" panose="02040503050406030204" pitchFamily="18" charset="0"/>
                        <a:cs typeface="Times New Roman" panose="02020603050405020304" pitchFamily="18" charset="0"/>
                      </a:rPr>
                      <m:t>𝐹</m:t>
                    </m:r>
                    <m:sSup>
                      <m:sSupPr>
                        <m:ctrlPr>
                          <a:rPr lang="zh-CN" altLang="zh-CN" i="1">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a:latin typeface="Cambria Math" panose="02040503050406030204" pitchFamily="18" charset="0"/>
                            <a:cs typeface="Times New Roman" panose="02020603050405020304" pitchFamily="18" charset="0"/>
                          </a:rPr>
                          <m:t>𝑃</m:t>
                        </m:r>
                      </m:e>
                      <m:sup>
                        <m:r>
                          <a:rPr lang="en-US" altLang="zh-CN" i="1">
                            <a:latin typeface="Cambria Math" panose="02040503050406030204" pitchFamily="18" charset="0"/>
                            <a:cs typeface="Times New Roman" panose="02020603050405020304" pitchFamily="18" charset="0"/>
                          </a:rPr>
                          <m:t>2</m:t>
                        </m:r>
                      </m:sup>
                    </m:sSup>
                  </m:oMath>
                </a14:m>
                <a:endParaRPr lang="en-US" altLang="zh-CN" dirty="0"/>
              </a:p>
              <a:p>
                <a:endParaRPr lang="zh-CN" altLang="en-US" dirty="0"/>
              </a:p>
            </p:txBody>
          </p:sp>
        </mc:Choice>
        <mc:Fallback xmlns="">
          <p:sp>
            <p:nvSpPr>
              <p:cNvPr id="3" name="内容占位符 2">
                <a:extLst>
                  <a:ext uri="{FF2B5EF4-FFF2-40B4-BE49-F238E27FC236}">
                    <a16:creationId xmlns:a16="http://schemas.microsoft.com/office/drawing/2014/main" id="{0D230D86-458F-B1CB-A516-A9CF1082D721}"/>
                  </a:ext>
                </a:extLst>
              </p:cNvPr>
              <p:cNvSpPr>
                <a:spLocks noGrp="1" noRot="1" noChangeAspect="1" noMove="1" noResize="1" noEditPoints="1" noAdjustHandles="1" noChangeArrowheads="1" noChangeShapeType="1" noTextEdit="1"/>
              </p:cNvSpPr>
              <p:nvPr>
                <p:ph idx="1"/>
              </p:nvPr>
            </p:nvSpPr>
            <p:spPr>
              <a:xfrm>
                <a:off x="838199" y="143435"/>
                <a:ext cx="11056034" cy="6418730"/>
              </a:xfrm>
              <a:blipFill>
                <a:blip r:embed="rId2"/>
                <a:stretch>
                  <a:fillRect l="-937" t="-1806"/>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15360F9F-64C9-794D-20E5-664D1F7830DE}"/>
              </a:ext>
            </a:extLst>
          </p:cNvPr>
          <p:cNvPicPr>
            <a:picLocks noChangeAspect="1"/>
          </p:cNvPicPr>
          <p:nvPr/>
        </p:nvPicPr>
        <p:blipFill>
          <a:blip r:embed="rId3"/>
          <a:stretch>
            <a:fillRect/>
          </a:stretch>
        </p:blipFill>
        <p:spPr>
          <a:xfrm>
            <a:off x="2283853" y="2084399"/>
            <a:ext cx="2082303" cy="1558752"/>
          </a:xfrm>
          <a:prstGeom prst="rect">
            <a:avLst/>
          </a:prstGeom>
        </p:spPr>
      </p:pic>
      <p:pic>
        <p:nvPicPr>
          <p:cNvPr id="5" name="图片 4">
            <a:extLst>
              <a:ext uri="{FF2B5EF4-FFF2-40B4-BE49-F238E27FC236}">
                <a16:creationId xmlns:a16="http://schemas.microsoft.com/office/drawing/2014/main" id="{A12D77A1-52BC-67E1-261F-F14EA1B2506E}"/>
              </a:ext>
            </a:extLst>
          </p:cNvPr>
          <p:cNvPicPr>
            <a:picLocks noChangeAspect="1"/>
          </p:cNvPicPr>
          <p:nvPr/>
        </p:nvPicPr>
        <p:blipFill>
          <a:blip r:embed="rId4"/>
          <a:stretch>
            <a:fillRect/>
          </a:stretch>
        </p:blipFill>
        <p:spPr>
          <a:xfrm>
            <a:off x="348684" y="2056610"/>
            <a:ext cx="2082303" cy="1560261"/>
          </a:xfrm>
          <a:prstGeom prst="rect">
            <a:avLst/>
          </a:prstGeom>
        </p:spPr>
      </p:pic>
      <p:sp>
        <p:nvSpPr>
          <p:cNvPr id="6" name="文本框 5">
            <a:extLst>
              <a:ext uri="{FF2B5EF4-FFF2-40B4-BE49-F238E27FC236}">
                <a16:creationId xmlns:a16="http://schemas.microsoft.com/office/drawing/2014/main" id="{F98C2A26-3743-8452-D714-C60C2C82F61D}"/>
              </a:ext>
            </a:extLst>
          </p:cNvPr>
          <p:cNvSpPr txBox="1"/>
          <p:nvPr/>
        </p:nvSpPr>
        <p:spPr>
          <a:xfrm>
            <a:off x="829996" y="3689212"/>
            <a:ext cx="4580965" cy="276999"/>
          </a:xfrm>
          <a:prstGeom prst="rect">
            <a:avLst/>
          </a:prstGeom>
          <a:noFill/>
        </p:spPr>
        <p:txBody>
          <a:bodyPr wrap="square" rtlCol="0">
            <a:spAutoFit/>
          </a:bodyPr>
          <a:lstStyle/>
          <a:p>
            <a:r>
              <a:rPr lang="zh-CN" altLang="en-US" sz="1200" dirty="0"/>
              <a:t>第</a:t>
            </a:r>
            <a:r>
              <a:rPr lang="en-US" altLang="zh-CN" sz="1200" dirty="0"/>
              <a:t>1</a:t>
            </a:r>
            <a:r>
              <a:rPr lang="zh-CN" altLang="en-US" sz="1200" dirty="0"/>
              <a:t>组 束流寿命</a:t>
            </a:r>
            <a:r>
              <a:rPr lang="en-US" altLang="zh-CN" sz="1200" dirty="0"/>
              <a:t>(</a:t>
            </a:r>
            <a:r>
              <a:rPr lang="zh-CN" altLang="en-US" sz="1200" dirty="0"/>
              <a:t>左</a:t>
            </a:r>
            <a:r>
              <a:rPr lang="en-US" altLang="zh-CN" sz="1200" dirty="0"/>
              <a:t>)</a:t>
            </a:r>
            <a:r>
              <a:rPr lang="zh-CN" altLang="en-US" sz="1200" dirty="0"/>
              <a:t>和流强归一化寿命</a:t>
            </a:r>
            <a:r>
              <a:rPr lang="en-US" altLang="zh-CN" sz="1200" dirty="0"/>
              <a:t>(</a:t>
            </a:r>
            <a:r>
              <a:rPr lang="zh-CN" altLang="en-US" sz="1200" dirty="0"/>
              <a:t>右</a:t>
            </a:r>
            <a:r>
              <a:rPr lang="en-US" altLang="zh-CN" sz="1200" dirty="0"/>
              <a:t>)</a:t>
            </a:r>
            <a:endParaRPr lang="zh-CN" altLang="en-US" sz="1200" dirty="0"/>
          </a:p>
        </p:txBody>
      </p:sp>
      <p:pic>
        <p:nvPicPr>
          <p:cNvPr id="7" name="图片 6">
            <a:extLst>
              <a:ext uri="{FF2B5EF4-FFF2-40B4-BE49-F238E27FC236}">
                <a16:creationId xmlns:a16="http://schemas.microsoft.com/office/drawing/2014/main" id="{3BCEECA2-238C-610A-E9B0-C52A14C3D45D}"/>
              </a:ext>
            </a:extLst>
          </p:cNvPr>
          <p:cNvPicPr>
            <a:picLocks noChangeAspect="1"/>
          </p:cNvPicPr>
          <p:nvPr/>
        </p:nvPicPr>
        <p:blipFill>
          <a:blip r:embed="rId5"/>
          <a:stretch>
            <a:fillRect/>
          </a:stretch>
        </p:blipFill>
        <p:spPr>
          <a:xfrm>
            <a:off x="4195559" y="2097168"/>
            <a:ext cx="2082302" cy="1563051"/>
          </a:xfrm>
          <a:prstGeom prst="rect">
            <a:avLst/>
          </a:prstGeom>
        </p:spPr>
      </p:pic>
      <p:pic>
        <p:nvPicPr>
          <p:cNvPr id="8" name="图片 7">
            <a:extLst>
              <a:ext uri="{FF2B5EF4-FFF2-40B4-BE49-F238E27FC236}">
                <a16:creationId xmlns:a16="http://schemas.microsoft.com/office/drawing/2014/main" id="{424F8F0D-F214-7770-405E-CF5DC027C31D}"/>
              </a:ext>
            </a:extLst>
          </p:cNvPr>
          <p:cNvPicPr>
            <a:picLocks noChangeAspect="1"/>
          </p:cNvPicPr>
          <p:nvPr/>
        </p:nvPicPr>
        <p:blipFill>
          <a:blip r:embed="rId6"/>
          <a:stretch>
            <a:fillRect/>
          </a:stretch>
        </p:blipFill>
        <p:spPr>
          <a:xfrm>
            <a:off x="6086342" y="2093615"/>
            <a:ext cx="2029209" cy="1521907"/>
          </a:xfrm>
          <a:prstGeom prst="rect">
            <a:avLst/>
          </a:prstGeom>
        </p:spPr>
      </p:pic>
      <p:sp>
        <p:nvSpPr>
          <p:cNvPr id="9" name="文本框 8">
            <a:extLst>
              <a:ext uri="{FF2B5EF4-FFF2-40B4-BE49-F238E27FC236}">
                <a16:creationId xmlns:a16="http://schemas.microsoft.com/office/drawing/2014/main" id="{E62C7BAF-02D6-8262-98A9-D10FCA9D9FC6}"/>
              </a:ext>
            </a:extLst>
          </p:cNvPr>
          <p:cNvSpPr txBox="1"/>
          <p:nvPr/>
        </p:nvSpPr>
        <p:spPr>
          <a:xfrm>
            <a:off x="4469768" y="3708957"/>
            <a:ext cx="4580965" cy="276999"/>
          </a:xfrm>
          <a:prstGeom prst="rect">
            <a:avLst/>
          </a:prstGeom>
          <a:noFill/>
        </p:spPr>
        <p:txBody>
          <a:bodyPr wrap="square" rtlCol="0">
            <a:spAutoFit/>
          </a:bodyPr>
          <a:lstStyle/>
          <a:p>
            <a:r>
              <a:rPr lang="zh-CN" altLang="en-US" sz="1200" dirty="0"/>
              <a:t>第</a:t>
            </a:r>
            <a:r>
              <a:rPr lang="en-US" altLang="zh-CN" sz="1200" dirty="0"/>
              <a:t>2</a:t>
            </a:r>
            <a:r>
              <a:rPr lang="zh-CN" altLang="en-US" sz="1200" dirty="0"/>
              <a:t>组 束流寿命</a:t>
            </a:r>
            <a:r>
              <a:rPr lang="en-US" altLang="zh-CN" sz="1200" dirty="0"/>
              <a:t>(</a:t>
            </a:r>
            <a:r>
              <a:rPr lang="zh-CN" altLang="en-US" sz="1200" dirty="0"/>
              <a:t>左</a:t>
            </a:r>
            <a:r>
              <a:rPr lang="en-US" altLang="zh-CN" sz="1200" dirty="0"/>
              <a:t>)</a:t>
            </a:r>
            <a:r>
              <a:rPr lang="zh-CN" altLang="en-US" sz="1200" dirty="0"/>
              <a:t>和流强归一化寿命</a:t>
            </a:r>
            <a:r>
              <a:rPr lang="en-US" altLang="zh-CN" sz="1200" dirty="0"/>
              <a:t>(</a:t>
            </a:r>
            <a:r>
              <a:rPr lang="zh-CN" altLang="en-US" sz="1200" dirty="0"/>
              <a:t>右</a:t>
            </a:r>
            <a:r>
              <a:rPr lang="en-US" altLang="zh-CN" sz="1200" dirty="0"/>
              <a:t>)</a:t>
            </a:r>
            <a:endParaRPr lang="zh-CN" altLang="en-US" sz="1200" dirty="0"/>
          </a:p>
        </p:txBody>
      </p:sp>
      <p:pic>
        <p:nvPicPr>
          <p:cNvPr id="10" name="图片 9">
            <a:extLst>
              <a:ext uri="{FF2B5EF4-FFF2-40B4-BE49-F238E27FC236}">
                <a16:creationId xmlns:a16="http://schemas.microsoft.com/office/drawing/2014/main" id="{DFCB8423-8027-6974-63E7-03899643C910}"/>
              </a:ext>
            </a:extLst>
          </p:cNvPr>
          <p:cNvPicPr>
            <a:picLocks noChangeAspect="1"/>
          </p:cNvPicPr>
          <p:nvPr/>
        </p:nvPicPr>
        <p:blipFill>
          <a:blip r:embed="rId7"/>
          <a:stretch>
            <a:fillRect/>
          </a:stretch>
        </p:blipFill>
        <p:spPr>
          <a:xfrm>
            <a:off x="8077925" y="2056610"/>
            <a:ext cx="1928409" cy="1448941"/>
          </a:xfrm>
          <a:prstGeom prst="rect">
            <a:avLst/>
          </a:prstGeom>
        </p:spPr>
      </p:pic>
      <p:pic>
        <p:nvPicPr>
          <p:cNvPr id="11" name="图片 10">
            <a:extLst>
              <a:ext uri="{FF2B5EF4-FFF2-40B4-BE49-F238E27FC236}">
                <a16:creationId xmlns:a16="http://schemas.microsoft.com/office/drawing/2014/main" id="{B021F1F0-BE54-D718-94EC-47DD4DA7D7FD}"/>
              </a:ext>
            </a:extLst>
          </p:cNvPr>
          <p:cNvPicPr>
            <a:picLocks noChangeAspect="1"/>
          </p:cNvPicPr>
          <p:nvPr/>
        </p:nvPicPr>
        <p:blipFill>
          <a:blip r:embed="rId8"/>
          <a:stretch>
            <a:fillRect/>
          </a:stretch>
        </p:blipFill>
        <p:spPr>
          <a:xfrm>
            <a:off x="10013094" y="2056610"/>
            <a:ext cx="1881139" cy="1409530"/>
          </a:xfrm>
          <a:prstGeom prst="rect">
            <a:avLst/>
          </a:prstGeom>
        </p:spPr>
      </p:pic>
      <p:sp>
        <p:nvSpPr>
          <p:cNvPr id="12" name="文本框 11">
            <a:extLst>
              <a:ext uri="{FF2B5EF4-FFF2-40B4-BE49-F238E27FC236}">
                <a16:creationId xmlns:a16="http://schemas.microsoft.com/office/drawing/2014/main" id="{F9625F2B-753E-11B1-9C7A-74EF2600CC0B}"/>
              </a:ext>
            </a:extLst>
          </p:cNvPr>
          <p:cNvSpPr txBox="1"/>
          <p:nvPr/>
        </p:nvSpPr>
        <p:spPr>
          <a:xfrm>
            <a:off x="8494056" y="3713668"/>
            <a:ext cx="4580965" cy="276999"/>
          </a:xfrm>
          <a:prstGeom prst="rect">
            <a:avLst/>
          </a:prstGeom>
          <a:noFill/>
        </p:spPr>
        <p:txBody>
          <a:bodyPr wrap="square" rtlCol="0">
            <a:spAutoFit/>
          </a:bodyPr>
          <a:lstStyle/>
          <a:p>
            <a:r>
              <a:rPr lang="zh-CN" altLang="en-US" sz="1200" dirty="0"/>
              <a:t>第</a:t>
            </a:r>
            <a:r>
              <a:rPr lang="en-US" altLang="zh-CN" sz="1200" dirty="0"/>
              <a:t>3</a:t>
            </a:r>
            <a:r>
              <a:rPr lang="zh-CN" altLang="en-US" sz="1200" dirty="0"/>
              <a:t>组 束流寿命</a:t>
            </a:r>
            <a:r>
              <a:rPr lang="en-US" altLang="zh-CN" sz="1200" dirty="0"/>
              <a:t>(</a:t>
            </a:r>
            <a:r>
              <a:rPr lang="zh-CN" altLang="en-US" sz="1200" dirty="0"/>
              <a:t>左</a:t>
            </a:r>
            <a:r>
              <a:rPr lang="en-US" altLang="zh-CN" sz="1200" dirty="0"/>
              <a:t>)</a:t>
            </a:r>
            <a:r>
              <a:rPr lang="zh-CN" altLang="en-US" sz="1200" dirty="0"/>
              <a:t>和流强归一化寿命</a:t>
            </a:r>
            <a:r>
              <a:rPr lang="en-US" altLang="zh-CN" sz="1200" dirty="0"/>
              <a:t>(</a:t>
            </a:r>
            <a:r>
              <a:rPr lang="zh-CN" altLang="en-US" sz="1200" dirty="0"/>
              <a:t>右</a:t>
            </a:r>
            <a:r>
              <a:rPr lang="en-US" altLang="zh-CN" sz="1200" dirty="0"/>
              <a:t>)</a:t>
            </a:r>
            <a:endParaRPr lang="zh-CN" altLang="en-US" sz="1200" dirty="0"/>
          </a:p>
        </p:txBody>
      </p:sp>
      <p:pic>
        <p:nvPicPr>
          <p:cNvPr id="13" name="图片 12">
            <a:extLst>
              <a:ext uri="{FF2B5EF4-FFF2-40B4-BE49-F238E27FC236}">
                <a16:creationId xmlns:a16="http://schemas.microsoft.com/office/drawing/2014/main" id="{0C7D3536-5CD2-73E2-3A58-54AF760F2C2C}"/>
              </a:ext>
            </a:extLst>
          </p:cNvPr>
          <p:cNvPicPr>
            <a:picLocks noChangeAspect="1"/>
          </p:cNvPicPr>
          <p:nvPr/>
        </p:nvPicPr>
        <p:blipFill>
          <a:blip r:embed="rId9"/>
          <a:stretch>
            <a:fillRect/>
          </a:stretch>
        </p:blipFill>
        <p:spPr>
          <a:xfrm>
            <a:off x="348684" y="4577555"/>
            <a:ext cx="2038526" cy="1527409"/>
          </a:xfrm>
          <a:prstGeom prst="rect">
            <a:avLst/>
          </a:prstGeom>
        </p:spPr>
      </p:pic>
      <p:pic>
        <p:nvPicPr>
          <p:cNvPr id="14" name="图片 13">
            <a:extLst>
              <a:ext uri="{FF2B5EF4-FFF2-40B4-BE49-F238E27FC236}">
                <a16:creationId xmlns:a16="http://schemas.microsoft.com/office/drawing/2014/main" id="{B902AC6C-4EC8-70DC-CB25-548FB84B6C31}"/>
              </a:ext>
            </a:extLst>
          </p:cNvPr>
          <p:cNvPicPr>
            <a:picLocks noChangeAspect="1"/>
          </p:cNvPicPr>
          <p:nvPr/>
        </p:nvPicPr>
        <p:blipFill>
          <a:blip r:embed="rId10"/>
          <a:stretch>
            <a:fillRect/>
          </a:stretch>
        </p:blipFill>
        <p:spPr>
          <a:xfrm>
            <a:off x="2283853" y="4637115"/>
            <a:ext cx="1956986" cy="1469263"/>
          </a:xfrm>
          <a:prstGeom prst="rect">
            <a:avLst/>
          </a:prstGeom>
        </p:spPr>
      </p:pic>
      <p:sp>
        <p:nvSpPr>
          <p:cNvPr id="15" name="文本框 14">
            <a:extLst>
              <a:ext uri="{FF2B5EF4-FFF2-40B4-BE49-F238E27FC236}">
                <a16:creationId xmlns:a16="http://schemas.microsoft.com/office/drawing/2014/main" id="{F846607A-5980-01D8-2B3F-835D4711BA3F}"/>
              </a:ext>
            </a:extLst>
          </p:cNvPr>
          <p:cNvSpPr txBox="1"/>
          <p:nvPr/>
        </p:nvSpPr>
        <p:spPr>
          <a:xfrm>
            <a:off x="688123" y="6284829"/>
            <a:ext cx="4580965" cy="276999"/>
          </a:xfrm>
          <a:prstGeom prst="rect">
            <a:avLst/>
          </a:prstGeom>
          <a:noFill/>
        </p:spPr>
        <p:txBody>
          <a:bodyPr wrap="square" rtlCol="0">
            <a:spAutoFit/>
          </a:bodyPr>
          <a:lstStyle/>
          <a:p>
            <a:r>
              <a:rPr lang="zh-CN" altLang="en-US" sz="1200" dirty="0"/>
              <a:t>第</a:t>
            </a:r>
            <a:r>
              <a:rPr lang="en-US" altLang="zh-CN" sz="1200" dirty="0"/>
              <a:t>4</a:t>
            </a:r>
            <a:r>
              <a:rPr lang="zh-CN" altLang="en-US" sz="1200" dirty="0"/>
              <a:t>组 束流寿命</a:t>
            </a:r>
            <a:r>
              <a:rPr lang="en-US" altLang="zh-CN" sz="1200" dirty="0"/>
              <a:t>(</a:t>
            </a:r>
            <a:r>
              <a:rPr lang="zh-CN" altLang="en-US" sz="1200" dirty="0"/>
              <a:t>左</a:t>
            </a:r>
            <a:r>
              <a:rPr lang="en-US" altLang="zh-CN" sz="1200" dirty="0"/>
              <a:t>)</a:t>
            </a:r>
            <a:r>
              <a:rPr lang="zh-CN" altLang="en-US" sz="1200" dirty="0"/>
              <a:t>和流强归一化寿命</a:t>
            </a:r>
            <a:r>
              <a:rPr lang="en-US" altLang="zh-CN" sz="1200" dirty="0"/>
              <a:t>(</a:t>
            </a:r>
            <a:r>
              <a:rPr lang="zh-CN" altLang="en-US" sz="1200" dirty="0"/>
              <a:t>右</a:t>
            </a:r>
            <a:r>
              <a:rPr lang="en-US" altLang="zh-CN" sz="1200" dirty="0"/>
              <a:t>)</a:t>
            </a:r>
            <a:endParaRPr lang="zh-CN" altLang="en-US" sz="1200" dirty="0"/>
          </a:p>
        </p:txBody>
      </p:sp>
      <p:pic>
        <p:nvPicPr>
          <p:cNvPr id="16" name="图片 15">
            <a:extLst>
              <a:ext uri="{FF2B5EF4-FFF2-40B4-BE49-F238E27FC236}">
                <a16:creationId xmlns:a16="http://schemas.microsoft.com/office/drawing/2014/main" id="{F8BB5F41-DB2E-FD51-75D5-D1BCE7B73F96}"/>
              </a:ext>
            </a:extLst>
          </p:cNvPr>
          <p:cNvPicPr>
            <a:picLocks noChangeAspect="1"/>
          </p:cNvPicPr>
          <p:nvPr/>
        </p:nvPicPr>
        <p:blipFill>
          <a:blip r:embed="rId11"/>
          <a:stretch>
            <a:fillRect/>
          </a:stretch>
        </p:blipFill>
        <p:spPr>
          <a:xfrm>
            <a:off x="4107551" y="4582209"/>
            <a:ext cx="2011854" cy="1511939"/>
          </a:xfrm>
          <a:prstGeom prst="rect">
            <a:avLst/>
          </a:prstGeom>
        </p:spPr>
      </p:pic>
      <p:pic>
        <p:nvPicPr>
          <p:cNvPr id="17" name="图片 16">
            <a:extLst>
              <a:ext uri="{FF2B5EF4-FFF2-40B4-BE49-F238E27FC236}">
                <a16:creationId xmlns:a16="http://schemas.microsoft.com/office/drawing/2014/main" id="{5F4FC575-858C-FA8A-2B20-11059CB240D2}"/>
              </a:ext>
            </a:extLst>
          </p:cNvPr>
          <p:cNvPicPr>
            <a:picLocks noChangeAspect="1"/>
          </p:cNvPicPr>
          <p:nvPr/>
        </p:nvPicPr>
        <p:blipFill>
          <a:blip r:embed="rId12"/>
          <a:stretch>
            <a:fillRect/>
          </a:stretch>
        </p:blipFill>
        <p:spPr>
          <a:xfrm>
            <a:off x="6046792" y="4603546"/>
            <a:ext cx="1963082" cy="1469263"/>
          </a:xfrm>
          <a:prstGeom prst="rect">
            <a:avLst/>
          </a:prstGeom>
        </p:spPr>
      </p:pic>
      <p:sp>
        <p:nvSpPr>
          <p:cNvPr id="18" name="文本框 17">
            <a:extLst>
              <a:ext uri="{FF2B5EF4-FFF2-40B4-BE49-F238E27FC236}">
                <a16:creationId xmlns:a16="http://schemas.microsoft.com/office/drawing/2014/main" id="{DF3C3407-C9EB-D4A1-EF1B-5B8E032A7E94}"/>
              </a:ext>
            </a:extLst>
          </p:cNvPr>
          <p:cNvSpPr txBox="1"/>
          <p:nvPr/>
        </p:nvSpPr>
        <p:spPr>
          <a:xfrm>
            <a:off x="4396646" y="6272832"/>
            <a:ext cx="4580965" cy="276999"/>
          </a:xfrm>
          <a:prstGeom prst="rect">
            <a:avLst/>
          </a:prstGeom>
          <a:noFill/>
        </p:spPr>
        <p:txBody>
          <a:bodyPr wrap="square" rtlCol="0">
            <a:spAutoFit/>
          </a:bodyPr>
          <a:lstStyle/>
          <a:p>
            <a:r>
              <a:rPr lang="zh-CN" altLang="en-US" sz="1200" dirty="0"/>
              <a:t>第</a:t>
            </a:r>
            <a:r>
              <a:rPr lang="en-US" altLang="zh-CN" sz="1200" dirty="0"/>
              <a:t>5</a:t>
            </a:r>
            <a:r>
              <a:rPr lang="zh-CN" altLang="en-US" sz="1200" dirty="0"/>
              <a:t>组 束流寿命</a:t>
            </a:r>
            <a:r>
              <a:rPr lang="en-US" altLang="zh-CN" sz="1200" dirty="0"/>
              <a:t>(</a:t>
            </a:r>
            <a:r>
              <a:rPr lang="zh-CN" altLang="en-US" sz="1200" dirty="0"/>
              <a:t>左</a:t>
            </a:r>
            <a:r>
              <a:rPr lang="en-US" altLang="zh-CN" sz="1200" dirty="0"/>
              <a:t>)</a:t>
            </a:r>
            <a:r>
              <a:rPr lang="zh-CN" altLang="en-US" sz="1200" dirty="0"/>
              <a:t>和流强归一化寿命</a:t>
            </a:r>
            <a:r>
              <a:rPr lang="en-US" altLang="zh-CN" sz="1200" dirty="0"/>
              <a:t>(</a:t>
            </a:r>
            <a:r>
              <a:rPr lang="zh-CN" altLang="en-US" sz="1200" dirty="0"/>
              <a:t>右</a:t>
            </a:r>
            <a:r>
              <a:rPr lang="en-US" altLang="zh-CN" sz="1200" dirty="0"/>
              <a:t>)</a:t>
            </a:r>
            <a:endParaRPr lang="zh-CN" altLang="en-US" sz="1200" dirty="0"/>
          </a:p>
        </p:txBody>
      </p:sp>
      <p:pic>
        <p:nvPicPr>
          <p:cNvPr id="19" name="图片 18">
            <a:extLst>
              <a:ext uri="{FF2B5EF4-FFF2-40B4-BE49-F238E27FC236}">
                <a16:creationId xmlns:a16="http://schemas.microsoft.com/office/drawing/2014/main" id="{DF065B4A-FFA7-70A1-A6EB-B9AB440067EE}"/>
              </a:ext>
            </a:extLst>
          </p:cNvPr>
          <p:cNvPicPr>
            <a:picLocks noChangeAspect="1"/>
          </p:cNvPicPr>
          <p:nvPr/>
        </p:nvPicPr>
        <p:blipFill>
          <a:blip r:embed="rId13"/>
          <a:stretch>
            <a:fillRect/>
          </a:stretch>
        </p:blipFill>
        <p:spPr>
          <a:xfrm>
            <a:off x="8063096" y="4535688"/>
            <a:ext cx="1975275" cy="1481456"/>
          </a:xfrm>
          <a:prstGeom prst="rect">
            <a:avLst/>
          </a:prstGeom>
        </p:spPr>
      </p:pic>
      <p:pic>
        <p:nvPicPr>
          <p:cNvPr id="20" name="图片 19">
            <a:extLst>
              <a:ext uri="{FF2B5EF4-FFF2-40B4-BE49-F238E27FC236}">
                <a16:creationId xmlns:a16="http://schemas.microsoft.com/office/drawing/2014/main" id="{22B32136-F38B-5A09-48C8-58A8B30CAF61}"/>
              </a:ext>
            </a:extLst>
          </p:cNvPr>
          <p:cNvPicPr>
            <a:picLocks noChangeAspect="1"/>
          </p:cNvPicPr>
          <p:nvPr/>
        </p:nvPicPr>
        <p:blipFill>
          <a:blip r:embed="rId14"/>
          <a:stretch>
            <a:fillRect/>
          </a:stretch>
        </p:blipFill>
        <p:spPr>
          <a:xfrm>
            <a:off x="9972568" y="4563531"/>
            <a:ext cx="1987468" cy="1487553"/>
          </a:xfrm>
          <a:prstGeom prst="rect">
            <a:avLst/>
          </a:prstGeom>
        </p:spPr>
      </p:pic>
      <p:sp>
        <p:nvSpPr>
          <p:cNvPr id="21" name="文本框 20">
            <a:extLst>
              <a:ext uri="{FF2B5EF4-FFF2-40B4-BE49-F238E27FC236}">
                <a16:creationId xmlns:a16="http://schemas.microsoft.com/office/drawing/2014/main" id="{4F8D0448-3489-64BF-C8B4-CC596A06B3E1}"/>
              </a:ext>
            </a:extLst>
          </p:cNvPr>
          <p:cNvSpPr txBox="1"/>
          <p:nvPr/>
        </p:nvSpPr>
        <p:spPr>
          <a:xfrm>
            <a:off x="8494055" y="6258505"/>
            <a:ext cx="4580965" cy="276999"/>
          </a:xfrm>
          <a:prstGeom prst="rect">
            <a:avLst/>
          </a:prstGeom>
          <a:noFill/>
        </p:spPr>
        <p:txBody>
          <a:bodyPr wrap="square" rtlCol="0">
            <a:spAutoFit/>
          </a:bodyPr>
          <a:lstStyle/>
          <a:p>
            <a:r>
              <a:rPr lang="zh-CN" altLang="en-US" sz="1200" dirty="0"/>
              <a:t>第</a:t>
            </a:r>
            <a:r>
              <a:rPr lang="en-US" altLang="zh-CN" sz="1200" dirty="0"/>
              <a:t>6</a:t>
            </a:r>
            <a:r>
              <a:rPr lang="zh-CN" altLang="en-US" sz="1200" dirty="0"/>
              <a:t>组 束流寿命</a:t>
            </a:r>
            <a:r>
              <a:rPr lang="en-US" altLang="zh-CN" sz="1200" dirty="0"/>
              <a:t>(</a:t>
            </a:r>
            <a:r>
              <a:rPr lang="zh-CN" altLang="en-US" sz="1200" dirty="0"/>
              <a:t>左</a:t>
            </a:r>
            <a:r>
              <a:rPr lang="en-US" altLang="zh-CN" sz="1200" dirty="0"/>
              <a:t>)</a:t>
            </a:r>
            <a:r>
              <a:rPr lang="zh-CN" altLang="en-US" sz="1200" dirty="0"/>
              <a:t>和流强归一化寿命</a:t>
            </a:r>
            <a:r>
              <a:rPr lang="en-US" altLang="zh-CN" sz="1200" dirty="0"/>
              <a:t>(</a:t>
            </a:r>
            <a:r>
              <a:rPr lang="zh-CN" altLang="en-US" sz="1200" dirty="0"/>
              <a:t>右</a:t>
            </a:r>
            <a:r>
              <a:rPr lang="en-US" altLang="zh-CN" sz="1200" dirty="0"/>
              <a:t>)</a:t>
            </a:r>
            <a:endParaRPr lang="zh-CN" altLang="en-US" sz="1200" dirty="0"/>
          </a:p>
        </p:txBody>
      </p:sp>
    </p:spTree>
    <p:extLst>
      <p:ext uri="{BB962C8B-B14F-4D97-AF65-F5344CB8AC3E}">
        <p14:creationId xmlns:p14="http://schemas.microsoft.com/office/powerpoint/2010/main" val="3970619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9A4CAD9-D42D-E7E1-E8A6-8A1A612FFB66}"/>
              </a:ext>
            </a:extLst>
          </p:cNvPr>
          <p:cNvSpPr>
            <a:spLocks noGrp="1"/>
          </p:cNvSpPr>
          <p:nvPr>
            <p:ph type="title"/>
          </p:nvPr>
        </p:nvSpPr>
        <p:spPr/>
        <p:txBody>
          <a:bodyPr/>
          <a:lstStyle/>
          <a:p>
            <a:r>
              <a:rPr lang="zh-CN" altLang="en-US" dirty="0"/>
              <a:t>三</a:t>
            </a:r>
            <a:r>
              <a:rPr lang="en-US" altLang="zh-CN" dirty="0"/>
              <a:t>.</a:t>
            </a:r>
            <a:r>
              <a:rPr lang="zh-CN" altLang="en-US" dirty="0"/>
              <a:t>第二次实验结果分析</a:t>
            </a:r>
          </a:p>
        </p:txBody>
      </p:sp>
      <p:sp>
        <p:nvSpPr>
          <p:cNvPr id="3" name="内容占位符 2">
            <a:extLst>
              <a:ext uri="{FF2B5EF4-FFF2-40B4-BE49-F238E27FC236}">
                <a16:creationId xmlns:a16="http://schemas.microsoft.com/office/drawing/2014/main" id="{74CD03F7-42B2-8536-5702-9CB282EC8482}"/>
              </a:ext>
            </a:extLst>
          </p:cNvPr>
          <p:cNvSpPr>
            <a:spLocks noGrp="1"/>
          </p:cNvSpPr>
          <p:nvPr>
            <p:ph idx="1"/>
          </p:nvPr>
        </p:nvSpPr>
        <p:spPr/>
        <p:txBody>
          <a:bodyPr/>
          <a:lstStyle/>
          <a:p>
            <a:r>
              <a:rPr lang="zh-CN" altLang="en-US" dirty="0">
                <a:solidFill>
                  <a:schemeClr val="accent2"/>
                </a:solidFill>
              </a:rPr>
              <a:t>多束团填充模式</a:t>
            </a:r>
          </a:p>
        </p:txBody>
      </p:sp>
      <p:graphicFrame>
        <p:nvGraphicFramePr>
          <p:cNvPr id="4" name="表格 3">
            <a:extLst>
              <a:ext uri="{FF2B5EF4-FFF2-40B4-BE49-F238E27FC236}">
                <a16:creationId xmlns:a16="http://schemas.microsoft.com/office/drawing/2014/main" id="{DF798F92-70BF-EDE6-3966-234726B098C6}"/>
              </a:ext>
            </a:extLst>
          </p:cNvPr>
          <p:cNvGraphicFramePr>
            <a:graphicFrameLocks noGrp="1"/>
          </p:cNvGraphicFramePr>
          <p:nvPr>
            <p:extLst>
              <p:ext uri="{D42A27DB-BD31-4B8C-83A1-F6EECF244321}">
                <p14:modId xmlns:p14="http://schemas.microsoft.com/office/powerpoint/2010/main" val="2424562720"/>
              </p:ext>
            </p:extLst>
          </p:nvPr>
        </p:nvGraphicFramePr>
        <p:xfrm>
          <a:off x="1205753" y="2381437"/>
          <a:ext cx="9139516" cy="4318244"/>
        </p:xfrm>
        <a:graphic>
          <a:graphicData uri="http://schemas.openxmlformats.org/drawingml/2006/table">
            <a:tbl>
              <a:tblPr firstRow="1" firstCol="1" bandRow="1">
                <a:tableStyleId>{5C22544A-7EE6-4342-B048-85BDC9FD1C3A}</a:tableStyleId>
              </a:tblPr>
              <a:tblGrid>
                <a:gridCol w="359626">
                  <a:extLst>
                    <a:ext uri="{9D8B030D-6E8A-4147-A177-3AD203B41FA5}">
                      <a16:colId xmlns:a16="http://schemas.microsoft.com/office/drawing/2014/main" val="3797084018"/>
                    </a:ext>
                  </a:extLst>
                </a:gridCol>
                <a:gridCol w="748179">
                  <a:extLst>
                    <a:ext uri="{9D8B030D-6E8A-4147-A177-3AD203B41FA5}">
                      <a16:colId xmlns:a16="http://schemas.microsoft.com/office/drawing/2014/main" val="3944760225"/>
                    </a:ext>
                  </a:extLst>
                </a:gridCol>
                <a:gridCol w="544332">
                  <a:extLst>
                    <a:ext uri="{9D8B030D-6E8A-4147-A177-3AD203B41FA5}">
                      <a16:colId xmlns:a16="http://schemas.microsoft.com/office/drawing/2014/main" val="593470320"/>
                    </a:ext>
                  </a:extLst>
                </a:gridCol>
                <a:gridCol w="784019">
                  <a:extLst>
                    <a:ext uri="{9D8B030D-6E8A-4147-A177-3AD203B41FA5}">
                      <a16:colId xmlns:a16="http://schemas.microsoft.com/office/drawing/2014/main" val="3003005781"/>
                    </a:ext>
                  </a:extLst>
                </a:gridCol>
                <a:gridCol w="1295871">
                  <a:extLst>
                    <a:ext uri="{9D8B030D-6E8A-4147-A177-3AD203B41FA5}">
                      <a16:colId xmlns:a16="http://schemas.microsoft.com/office/drawing/2014/main" val="3748471816"/>
                    </a:ext>
                  </a:extLst>
                </a:gridCol>
                <a:gridCol w="1348512">
                  <a:extLst>
                    <a:ext uri="{9D8B030D-6E8A-4147-A177-3AD203B41FA5}">
                      <a16:colId xmlns:a16="http://schemas.microsoft.com/office/drawing/2014/main" val="1391296448"/>
                    </a:ext>
                  </a:extLst>
                </a:gridCol>
                <a:gridCol w="4058977">
                  <a:extLst>
                    <a:ext uri="{9D8B030D-6E8A-4147-A177-3AD203B41FA5}">
                      <a16:colId xmlns:a16="http://schemas.microsoft.com/office/drawing/2014/main" val="3536054867"/>
                    </a:ext>
                  </a:extLst>
                </a:gridCol>
              </a:tblGrid>
              <a:tr h="939922">
                <a:tc>
                  <a:txBody>
                    <a:bodyPr/>
                    <a:lstStyle/>
                    <a:p>
                      <a:pPr algn="just"/>
                      <a:r>
                        <a:rPr lang="zh-CN" sz="1600" kern="100" dirty="0">
                          <a:effectLst/>
                        </a:rPr>
                        <a:t>组别</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sz="1600" kern="100" dirty="0">
                          <a:effectLst/>
                        </a:rPr>
                        <a:t>单束团流强</a:t>
                      </a:r>
                      <a:r>
                        <a:rPr lang="en-US" sz="1600" kern="100" dirty="0">
                          <a:effectLst/>
                        </a:rPr>
                        <a:t>/mA</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sz="1600" kern="100" dirty="0">
                          <a:effectLst/>
                        </a:rPr>
                        <a:t>束团数</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sz="1600" kern="100" dirty="0">
                          <a:effectLst/>
                        </a:rPr>
                        <a:t>本底</a:t>
                      </a:r>
                      <a:r>
                        <a:rPr lang="en-US" sz="1600" kern="100" dirty="0">
                          <a:effectLst/>
                        </a:rPr>
                        <a:t>/mA</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sz="1600" kern="100" dirty="0">
                          <a:effectLst/>
                        </a:rPr>
                        <a:t>注入时间段</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sz="1600" kern="100" dirty="0">
                          <a:effectLst/>
                        </a:rPr>
                        <a:t>打束时间</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BCM</a:t>
                      </a:r>
                      <a:r>
                        <a:rPr lang="zh-CN" sz="1600" kern="100">
                          <a:effectLst/>
                        </a:rPr>
                        <a:t>逐束团流强测量（束团号：流强</a:t>
                      </a:r>
                      <a:r>
                        <a:rPr lang="en-US" sz="1600" kern="100">
                          <a:effectLst/>
                        </a:rPr>
                        <a:t>mA</a:t>
                      </a:r>
                      <a:r>
                        <a:rPr lang="zh-CN" sz="1600" kern="100">
                          <a:effectLst/>
                        </a:rPr>
                        <a:t>）</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234828402"/>
                  </a:ext>
                </a:extLst>
              </a:tr>
              <a:tr h="469961">
                <a:tc>
                  <a:txBody>
                    <a:bodyPr/>
                    <a:lstStyle/>
                    <a:p>
                      <a:pPr algn="just"/>
                      <a:r>
                        <a:rPr lang="en-US" sz="1600" kern="100">
                          <a:effectLst/>
                        </a:rPr>
                        <a:t>1</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10</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2</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0.36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12</a:t>
                      </a:r>
                      <a:r>
                        <a:rPr lang="zh-CN" sz="1600" kern="100" dirty="0">
                          <a:effectLst/>
                        </a:rPr>
                        <a:t>：</a:t>
                      </a:r>
                      <a:r>
                        <a:rPr lang="en-US" sz="1600" kern="100" dirty="0">
                          <a:effectLst/>
                        </a:rPr>
                        <a:t>15-12</a:t>
                      </a:r>
                      <a:r>
                        <a:rPr lang="zh-CN" sz="1600" kern="100" dirty="0">
                          <a:effectLst/>
                        </a:rPr>
                        <a:t>：</a:t>
                      </a:r>
                      <a:r>
                        <a:rPr lang="en-US" sz="1600" kern="100" dirty="0">
                          <a:effectLst/>
                        </a:rPr>
                        <a:t>20</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13</a:t>
                      </a:r>
                      <a:r>
                        <a:rPr lang="zh-CN" sz="1600" kern="100">
                          <a:effectLst/>
                        </a:rPr>
                        <a:t>：</a:t>
                      </a:r>
                      <a:r>
                        <a:rPr lang="en-US" sz="1600" kern="100">
                          <a:effectLst/>
                        </a:rPr>
                        <a:t>20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{40:9.26067, 41:0.742366, 238:9.28425, 239:0.742366}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15728276"/>
                  </a:ext>
                </a:extLst>
              </a:tr>
              <a:tr h="939922">
                <a:tc>
                  <a:txBody>
                    <a:bodyPr/>
                    <a:lstStyle/>
                    <a:p>
                      <a:pPr algn="just"/>
                      <a:r>
                        <a:rPr lang="en-US" sz="1600" kern="100">
                          <a:effectLst/>
                        </a:rPr>
                        <a:t>2</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2</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10</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0.42</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13</a:t>
                      </a:r>
                      <a:r>
                        <a:rPr lang="zh-CN" sz="1600" kern="100" dirty="0">
                          <a:effectLst/>
                        </a:rPr>
                        <a:t>：</a:t>
                      </a:r>
                      <a:r>
                        <a:rPr lang="en-US" sz="1600" kern="100" dirty="0">
                          <a:effectLst/>
                        </a:rPr>
                        <a:t>31-13</a:t>
                      </a:r>
                      <a:r>
                        <a:rPr lang="zh-CN" sz="1600" kern="100" dirty="0">
                          <a:effectLst/>
                        </a:rPr>
                        <a:t>：</a:t>
                      </a:r>
                      <a:r>
                        <a:rPr lang="en-US" sz="1600" kern="100" dirty="0">
                          <a:effectLst/>
                        </a:rPr>
                        <a:t>35</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14</a:t>
                      </a:r>
                      <a:r>
                        <a:rPr lang="zh-CN" sz="1600" kern="100" dirty="0">
                          <a:effectLst/>
                        </a:rPr>
                        <a:t>：</a:t>
                      </a:r>
                      <a:r>
                        <a:rPr lang="en-US" sz="1600" kern="100" dirty="0">
                          <a:effectLst/>
                        </a:rPr>
                        <a:t>07</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{4:</a:t>
                      </a:r>
                      <a:r>
                        <a:rPr lang="zh-CN" sz="1600" kern="100">
                          <a:effectLst/>
                        </a:rPr>
                        <a:t>缺省</a:t>
                      </a:r>
                      <a:r>
                        <a:rPr lang="en-US" sz="1600" kern="100">
                          <a:effectLst/>
                        </a:rPr>
                        <a:t>, 40:2.16114, 80:1.9695, 120:2.07107, 160:1.99162, 200:1.99919, 240:1.96924, 280:1.96794, 320:1.99291, 360:2.06761}</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733067551"/>
                  </a:ext>
                </a:extLst>
              </a:tr>
              <a:tr h="704942">
                <a:tc>
                  <a:txBody>
                    <a:bodyPr/>
                    <a:lstStyle/>
                    <a:p>
                      <a:pPr algn="just"/>
                      <a:r>
                        <a:rPr lang="en-US" sz="1600" kern="100">
                          <a:effectLst/>
                        </a:rPr>
                        <a:t>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2.5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8</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0.37</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14</a:t>
                      </a:r>
                      <a:r>
                        <a:rPr lang="zh-CN" sz="1600" kern="100">
                          <a:effectLst/>
                        </a:rPr>
                        <a:t>：</a:t>
                      </a:r>
                      <a:r>
                        <a:rPr lang="en-US" sz="1600" kern="100">
                          <a:effectLst/>
                        </a:rPr>
                        <a:t>13-14</a:t>
                      </a:r>
                      <a:r>
                        <a:rPr lang="zh-CN" sz="1600" kern="100">
                          <a:effectLst/>
                        </a:rPr>
                        <a:t>：</a:t>
                      </a:r>
                      <a:r>
                        <a:rPr lang="en-US" sz="1600" kern="100">
                          <a:effectLst/>
                        </a:rPr>
                        <a:t>15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15</a:t>
                      </a:r>
                      <a:r>
                        <a:rPr lang="zh-CN" sz="1600" kern="100" dirty="0">
                          <a:effectLst/>
                        </a:rPr>
                        <a:t>：</a:t>
                      </a:r>
                      <a:r>
                        <a:rPr lang="en-US" sz="1600" kern="100" dirty="0">
                          <a:effectLst/>
                        </a:rPr>
                        <a:t>01</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{40:2.65314, 90:2.67422, 140:2.49748, 190:2.49519, 240:2.58593, 290:2.58455, 340:2.67522, 390:</a:t>
                      </a:r>
                      <a:r>
                        <a:rPr lang="zh-CN" sz="1600" kern="100" dirty="0">
                          <a:effectLst/>
                        </a:rPr>
                        <a:t>缺省</a:t>
                      </a:r>
                      <a:r>
                        <a:rPr lang="en-US" sz="1600" kern="100" dirty="0">
                          <a:effectLst/>
                        </a:rPr>
                        <a:t>}</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050398953"/>
                  </a:ext>
                </a:extLst>
              </a:tr>
              <a:tr h="469961">
                <a:tc>
                  <a:txBody>
                    <a:bodyPr/>
                    <a:lstStyle/>
                    <a:p>
                      <a:pPr algn="just"/>
                      <a:r>
                        <a:rPr lang="en-US" sz="1600" kern="100">
                          <a:effectLst/>
                        </a:rPr>
                        <a:t>4</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3.33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0.36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15</a:t>
                      </a:r>
                      <a:r>
                        <a:rPr lang="zh-CN" sz="1600" kern="100">
                          <a:effectLst/>
                        </a:rPr>
                        <a:t>：</a:t>
                      </a:r>
                      <a:r>
                        <a:rPr lang="en-US" sz="1600" kern="100">
                          <a:effectLst/>
                        </a:rPr>
                        <a:t>09-15</a:t>
                      </a:r>
                      <a:r>
                        <a:rPr lang="zh-CN" sz="1600" kern="100">
                          <a:effectLst/>
                        </a:rPr>
                        <a:t>：</a:t>
                      </a:r>
                      <a:r>
                        <a:rPr lang="en-US" sz="1600" kern="100">
                          <a:effectLst/>
                        </a:rPr>
                        <a:t>11</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15</a:t>
                      </a:r>
                      <a:r>
                        <a:rPr lang="zh-CN" sz="1600" kern="100">
                          <a:effectLst/>
                        </a:rPr>
                        <a:t>：</a:t>
                      </a:r>
                      <a:r>
                        <a:rPr lang="en-US" sz="1600" kern="100">
                          <a:effectLst/>
                        </a:rPr>
                        <a:t>26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{40:3.43413, 106:3.35357, 172:3.43947, 238:3.34516, 304:3.35772, 370:3.35505}</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606569169"/>
                  </a:ext>
                </a:extLst>
              </a:tr>
              <a:tr h="469961">
                <a:tc>
                  <a:txBody>
                    <a:bodyPr/>
                    <a:lstStyle/>
                    <a:p>
                      <a:pPr algn="just"/>
                      <a:r>
                        <a:rPr lang="en-US" sz="1600" kern="100">
                          <a:effectLst/>
                        </a:rPr>
                        <a:t>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4</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0.38</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15</a:t>
                      </a:r>
                      <a:r>
                        <a:rPr lang="zh-CN" sz="1600" kern="100">
                          <a:effectLst/>
                        </a:rPr>
                        <a:t>：</a:t>
                      </a:r>
                      <a:r>
                        <a:rPr lang="en-US" sz="1600" kern="100">
                          <a:effectLst/>
                        </a:rPr>
                        <a:t>28-15</a:t>
                      </a:r>
                      <a:r>
                        <a:rPr lang="zh-CN" sz="1600" kern="100">
                          <a:effectLst/>
                        </a:rPr>
                        <a:t>：</a:t>
                      </a:r>
                      <a:r>
                        <a:rPr lang="en-US" sz="1600" kern="100">
                          <a:effectLst/>
                        </a:rPr>
                        <a:t>32</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15</a:t>
                      </a:r>
                      <a:r>
                        <a:rPr lang="zh-CN" sz="1600" kern="100">
                          <a:effectLst/>
                        </a:rPr>
                        <a:t>：</a:t>
                      </a:r>
                      <a:r>
                        <a:rPr lang="en-US" sz="1600" kern="100">
                          <a:effectLst/>
                        </a:rPr>
                        <a:t>49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{40:3.85387, 120:3.77888, 200:3.77321, 280:3.83563, 360:3.76345}</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542810571"/>
                  </a:ext>
                </a:extLst>
              </a:tr>
              <a:tr h="234981">
                <a:tc>
                  <a:txBody>
                    <a:bodyPr/>
                    <a:lstStyle/>
                    <a:p>
                      <a:pPr algn="just"/>
                      <a:r>
                        <a:rPr lang="en-US" sz="1600" kern="100">
                          <a:effectLst/>
                        </a:rPr>
                        <a:t>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5</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4</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0.39</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15</a:t>
                      </a:r>
                      <a:r>
                        <a:rPr lang="zh-CN" sz="1600" kern="100">
                          <a:effectLst/>
                        </a:rPr>
                        <a:t>：</a:t>
                      </a:r>
                      <a:r>
                        <a:rPr lang="en-US" sz="1600" kern="100">
                          <a:effectLst/>
                        </a:rPr>
                        <a:t>53</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16</a:t>
                      </a:r>
                      <a:r>
                        <a:rPr lang="zh-CN" sz="1600" kern="100">
                          <a:effectLst/>
                        </a:rPr>
                        <a:t>：</a:t>
                      </a:r>
                      <a:r>
                        <a:rPr lang="en-US" sz="1600" kern="100">
                          <a:effectLst/>
                        </a:rPr>
                        <a:t>16</a:t>
                      </a:r>
                      <a:endParaRPr lang="zh-CN" sz="16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zh-CN" sz="1600" kern="100" dirty="0">
                          <a:effectLst/>
                        </a:rPr>
                        <a:t>缺省</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328073861"/>
                  </a:ext>
                </a:extLst>
              </a:tr>
            </a:tbl>
          </a:graphicData>
        </a:graphic>
      </p:graphicFrame>
    </p:spTree>
    <p:extLst>
      <p:ext uri="{BB962C8B-B14F-4D97-AF65-F5344CB8AC3E}">
        <p14:creationId xmlns:p14="http://schemas.microsoft.com/office/powerpoint/2010/main" val="8434036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9F432F0-C9B6-D8FB-9E5A-DAE131CCB8D0}"/>
              </a:ext>
            </a:extLst>
          </p:cNvPr>
          <p:cNvSpPr>
            <a:spLocks noGrp="1"/>
          </p:cNvSpPr>
          <p:nvPr>
            <p:ph idx="1"/>
          </p:nvPr>
        </p:nvSpPr>
        <p:spPr>
          <a:xfrm>
            <a:off x="838200" y="502024"/>
            <a:ext cx="10515600" cy="5674939"/>
          </a:xfrm>
        </p:spPr>
        <p:txBody>
          <a:bodyPr/>
          <a:lstStyle/>
          <a:p>
            <a:r>
              <a:rPr lang="zh-CN" altLang="en-US" dirty="0">
                <a:solidFill>
                  <a:schemeClr val="accent2"/>
                </a:solidFill>
              </a:rPr>
              <a:t>束流寿命及成分分析</a:t>
            </a:r>
            <a:endParaRPr lang="en-US" altLang="zh-CN" dirty="0">
              <a:solidFill>
                <a:schemeClr val="accent2"/>
              </a:solidFill>
            </a:endParaRPr>
          </a:p>
          <a:p>
            <a:endParaRPr lang="zh-CN" altLang="en-US" dirty="0"/>
          </a:p>
        </p:txBody>
      </p:sp>
      <p:pic>
        <p:nvPicPr>
          <p:cNvPr id="4" name="图片 3">
            <a:extLst>
              <a:ext uri="{FF2B5EF4-FFF2-40B4-BE49-F238E27FC236}">
                <a16:creationId xmlns:a16="http://schemas.microsoft.com/office/drawing/2014/main" id="{2874636E-EFDA-0977-BB21-97DA780E89FC}"/>
              </a:ext>
            </a:extLst>
          </p:cNvPr>
          <p:cNvPicPr>
            <a:picLocks noChangeAspect="1"/>
          </p:cNvPicPr>
          <p:nvPr/>
        </p:nvPicPr>
        <p:blipFill>
          <a:blip r:embed="rId2"/>
          <a:stretch>
            <a:fillRect/>
          </a:stretch>
        </p:blipFill>
        <p:spPr>
          <a:xfrm>
            <a:off x="1614857" y="1349576"/>
            <a:ext cx="3357282" cy="2517961"/>
          </a:xfrm>
          <a:prstGeom prst="rect">
            <a:avLst/>
          </a:prstGeom>
        </p:spPr>
      </p:pic>
      <p:graphicFrame>
        <p:nvGraphicFramePr>
          <p:cNvPr id="5" name="表格 4">
            <a:extLst>
              <a:ext uri="{FF2B5EF4-FFF2-40B4-BE49-F238E27FC236}">
                <a16:creationId xmlns:a16="http://schemas.microsoft.com/office/drawing/2014/main" id="{F4CEB811-0FC4-9D1D-F72C-F13E8B1523FA}"/>
              </a:ext>
            </a:extLst>
          </p:cNvPr>
          <p:cNvGraphicFramePr>
            <a:graphicFrameLocks noGrp="1"/>
          </p:cNvGraphicFramePr>
          <p:nvPr>
            <p:extLst>
              <p:ext uri="{D42A27DB-BD31-4B8C-83A1-F6EECF244321}">
                <p14:modId xmlns:p14="http://schemas.microsoft.com/office/powerpoint/2010/main" val="1471031040"/>
              </p:ext>
            </p:extLst>
          </p:nvPr>
        </p:nvGraphicFramePr>
        <p:xfrm>
          <a:off x="5748797" y="5331902"/>
          <a:ext cx="5605003" cy="701042"/>
        </p:xfrm>
        <a:graphic>
          <a:graphicData uri="http://schemas.openxmlformats.org/drawingml/2006/table">
            <a:tbl>
              <a:tblPr firstRow="1" firstCol="1" bandRow="1">
                <a:tableStyleId>{5C22544A-7EE6-4342-B048-85BDC9FD1C3A}</a:tableStyleId>
              </a:tblPr>
              <a:tblGrid>
                <a:gridCol w="804082">
                  <a:extLst>
                    <a:ext uri="{9D8B030D-6E8A-4147-A177-3AD203B41FA5}">
                      <a16:colId xmlns:a16="http://schemas.microsoft.com/office/drawing/2014/main" val="617391071"/>
                    </a:ext>
                  </a:extLst>
                </a:gridCol>
                <a:gridCol w="807548">
                  <a:extLst>
                    <a:ext uri="{9D8B030D-6E8A-4147-A177-3AD203B41FA5}">
                      <a16:colId xmlns:a16="http://schemas.microsoft.com/office/drawing/2014/main" val="2469795092"/>
                    </a:ext>
                  </a:extLst>
                </a:gridCol>
                <a:gridCol w="798536">
                  <a:extLst>
                    <a:ext uri="{9D8B030D-6E8A-4147-A177-3AD203B41FA5}">
                      <a16:colId xmlns:a16="http://schemas.microsoft.com/office/drawing/2014/main" val="3455976189"/>
                    </a:ext>
                  </a:extLst>
                </a:gridCol>
                <a:gridCol w="798536">
                  <a:extLst>
                    <a:ext uri="{9D8B030D-6E8A-4147-A177-3AD203B41FA5}">
                      <a16:colId xmlns:a16="http://schemas.microsoft.com/office/drawing/2014/main" val="3174292370"/>
                    </a:ext>
                  </a:extLst>
                </a:gridCol>
                <a:gridCol w="798536">
                  <a:extLst>
                    <a:ext uri="{9D8B030D-6E8A-4147-A177-3AD203B41FA5}">
                      <a16:colId xmlns:a16="http://schemas.microsoft.com/office/drawing/2014/main" val="3737709874"/>
                    </a:ext>
                  </a:extLst>
                </a:gridCol>
                <a:gridCol w="798536">
                  <a:extLst>
                    <a:ext uri="{9D8B030D-6E8A-4147-A177-3AD203B41FA5}">
                      <a16:colId xmlns:a16="http://schemas.microsoft.com/office/drawing/2014/main" val="145027534"/>
                    </a:ext>
                  </a:extLst>
                </a:gridCol>
                <a:gridCol w="799229">
                  <a:extLst>
                    <a:ext uri="{9D8B030D-6E8A-4147-A177-3AD203B41FA5}">
                      <a16:colId xmlns:a16="http://schemas.microsoft.com/office/drawing/2014/main" val="679144122"/>
                    </a:ext>
                  </a:extLst>
                </a:gridCol>
              </a:tblGrid>
              <a:tr h="350521">
                <a:tc>
                  <a:txBody>
                    <a:bodyPr/>
                    <a:lstStyle/>
                    <a:p>
                      <a:pPr algn="just"/>
                      <a:r>
                        <a:rPr lang="zh-CN" sz="1200" kern="100" dirty="0">
                          <a:effectLst/>
                        </a:rPr>
                        <a:t>真空寿命</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a:effectLst/>
                        </a:rPr>
                        <a:t>2.26mA</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3.76mA</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5.60mA</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a:effectLst/>
                        </a:rPr>
                        <a:t>7.08mA</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a:effectLst/>
                        </a:rPr>
                        <a:t>10.33mA</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a:effectLst/>
                        </a:rPr>
                        <a:t>15.59mA</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68330016"/>
                  </a:ext>
                </a:extLst>
              </a:tr>
              <a:tr h="350521">
                <a:tc>
                  <a:txBody>
                    <a:bodyPr/>
                    <a:lstStyle/>
                    <a:p>
                      <a:pPr algn="just"/>
                      <a:r>
                        <a:rPr lang="en-US" sz="1200" kern="100">
                          <a:effectLst/>
                        </a:rPr>
                        <a:t>10.129h</a:t>
                      </a:r>
                      <a:endParaRPr lang="zh-CN" sz="12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107.246h</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64.462h</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43.281h</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34.234h</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23.463h</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r>
                        <a:rPr lang="en-US" sz="1200" kern="100" dirty="0">
                          <a:effectLst/>
                        </a:rPr>
                        <a:t>15.547h</a:t>
                      </a:r>
                      <a:endParaRPr lang="zh-CN" sz="12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778972435"/>
                  </a:ext>
                </a:extLst>
              </a:tr>
            </a:tbl>
          </a:graphicData>
        </a:graphic>
      </p:graphicFrame>
      <p:sp>
        <p:nvSpPr>
          <p:cNvPr id="6" name="文本框 5">
            <a:extLst>
              <a:ext uri="{FF2B5EF4-FFF2-40B4-BE49-F238E27FC236}">
                <a16:creationId xmlns:a16="http://schemas.microsoft.com/office/drawing/2014/main" id="{5404BADC-76CC-5429-54B5-4EF22B4C0793}"/>
              </a:ext>
            </a:extLst>
          </p:cNvPr>
          <p:cNvSpPr txBox="1"/>
          <p:nvPr/>
        </p:nvSpPr>
        <p:spPr>
          <a:xfrm>
            <a:off x="6203575" y="4818551"/>
            <a:ext cx="4347883" cy="369332"/>
          </a:xfrm>
          <a:prstGeom prst="rect">
            <a:avLst/>
          </a:prstGeom>
          <a:noFill/>
        </p:spPr>
        <p:txBody>
          <a:bodyPr wrap="square" rtlCol="0">
            <a:spAutoFit/>
          </a:bodyPr>
          <a:lstStyle/>
          <a:p>
            <a:r>
              <a:rPr lang="zh-CN" altLang="en-US" dirty="0"/>
              <a:t>不同单束团流强束流寿命成分的计算结果</a:t>
            </a:r>
          </a:p>
        </p:txBody>
      </p:sp>
      <p:sp>
        <p:nvSpPr>
          <p:cNvPr id="7" name="文本框 6">
            <a:extLst>
              <a:ext uri="{FF2B5EF4-FFF2-40B4-BE49-F238E27FC236}">
                <a16:creationId xmlns:a16="http://schemas.microsoft.com/office/drawing/2014/main" id="{14FFF061-D1FE-CAFF-041F-8F0AC9C2CB73}"/>
              </a:ext>
            </a:extLst>
          </p:cNvPr>
          <p:cNvSpPr txBox="1"/>
          <p:nvPr/>
        </p:nvSpPr>
        <p:spPr>
          <a:xfrm>
            <a:off x="1614857" y="3933065"/>
            <a:ext cx="4670614" cy="369332"/>
          </a:xfrm>
          <a:prstGeom prst="rect">
            <a:avLst/>
          </a:prstGeom>
          <a:noFill/>
        </p:spPr>
        <p:txBody>
          <a:bodyPr wrap="square" rtlCol="0">
            <a:spAutoFit/>
          </a:bodyPr>
          <a:lstStyle/>
          <a:p>
            <a:r>
              <a:rPr lang="zh-CN" altLang="en-US" dirty="0"/>
              <a:t>不同单束团流强束流寿命成分的计算结果</a:t>
            </a:r>
          </a:p>
        </p:txBody>
      </p:sp>
    </p:spTree>
    <p:extLst>
      <p:ext uri="{BB962C8B-B14F-4D97-AF65-F5344CB8AC3E}">
        <p14:creationId xmlns:p14="http://schemas.microsoft.com/office/powerpoint/2010/main" val="35825559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F8DF28B-1B07-272C-9E4C-5A634AFCFC8F}"/>
              </a:ext>
            </a:extLst>
          </p:cNvPr>
          <p:cNvSpPr>
            <a:spLocks noGrp="1"/>
          </p:cNvSpPr>
          <p:nvPr>
            <p:ph idx="1"/>
          </p:nvPr>
        </p:nvSpPr>
        <p:spPr>
          <a:xfrm>
            <a:off x="838200" y="322728"/>
            <a:ext cx="10515600" cy="6185647"/>
          </a:xfrm>
        </p:spPr>
        <p:txBody>
          <a:bodyPr/>
          <a:lstStyle/>
          <a:p>
            <a:r>
              <a:rPr lang="zh-CN" altLang="en-US" dirty="0">
                <a:solidFill>
                  <a:schemeClr val="accent2"/>
                </a:solidFill>
              </a:rPr>
              <a:t>不同填充模式下束流寿命随时间的变化</a:t>
            </a:r>
            <a:endParaRPr lang="en-US" altLang="zh-CN" dirty="0">
              <a:solidFill>
                <a:schemeClr val="accent2"/>
              </a:solidFill>
            </a:endParaRPr>
          </a:p>
          <a:p>
            <a:endParaRPr lang="zh-CN" altLang="en-US" dirty="0">
              <a:solidFill>
                <a:schemeClr val="accent2"/>
              </a:solidFill>
            </a:endParaRPr>
          </a:p>
        </p:txBody>
      </p:sp>
      <p:pic>
        <p:nvPicPr>
          <p:cNvPr id="4" name="图片 3">
            <a:extLst>
              <a:ext uri="{FF2B5EF4-FFF2-40B4-BE49-F238E27FC236}">
                <a16:creationId xmlns:a16="http://schemas.microsoft.com/office/drawing/2014/main" id="{9FF7F862-B1B3-0A8E-0F7A-7DB96E3C4F5D}"/>
              </a:ext>
            </a:extLst>
          </p:cNvPr>
          <p:cNvPicPr>
            <a:picLocks noChangeAspect="1"/>
          </p:cNvPicPr>
          <p:nvPr/>
        </p:nvPicPr>
        <p:blipFill>
          <a:blip r:embed="rId2"/>
          <a:stretch>
            <a:fillRect/>
          </a:stretch>
        </p:blipFill>
        <p:spPr>
          <a:xfrm>
            <a:off x="433484" y="862736"/>
            <a:ext cx="1732979" cy="1301369"/>
          </a:xfrm>
          <a:prstGeom prst="rect">
            <a:avLst/>
          </a:prstGeom>
        </p:spPr>
      </p:pic>
      <p:pic>
        <p:nvPicPr>
          <p:cNvPr id="5" name="图片 4">
            <a:extLst>
              <a:ext uri="{FF2B5EF4-FFF2-40B4-BE49-F238E27FC236}">
                <a16:creationId xmlns:a16="http://schemas.microsoft.com/office/drawing/2014/main" id="{E58C71F6-BDF5-328C-5ED9-49B72B0FD56F}"/>
              </a:ext>
            </a:extLst>
          </p:cNvPr>
          <p:cNvPicPr>
            <a:picLocks noChangeAspect="1"/>
          </p:cNvPicPr>
          <p:nvPr/>
        </p:nvPicPr>
        <p:blipFill>
          <a:blip r:embed="rId3"/>
          <a:stretch>
            <a:fillRect/>
          </a:stretch>
        </p:blipFill>
        <p:spPr>
          <a:xfrm>
            <a:off x="2184783" y="963089"/>
            <a:ext cx="1597290" cy="1201016"/>
          </a:xfrm>
          <a:prstGeom prst="rect">
            <a:avLst/>
          </a:prstGeom>
        </p:spPr>
      </p:pic>
      <p:sp>
        <p:nvSpPr>
          <p:cNvPr id="7" name="文本框 6">
            <a:extLst>
              <a:ext uri="{FF2B5EF4-FFF2-40B4-BE49-F238E27FC236}">
                <a16:creationId xmlns:a16="http://schemas.microsoft.com/office/drawing/2014/main" id="{08E6CD93-AEDA-2B21-3448-3B4432341F30}"/>
              </a:ext>
            </a:extLst>
          </p:cNvPr>
          <p:cNvSpPr txBox="1"/>
          <p:nvPr/>
        </p:nvSpPr>
        <p:spPr>
          <a:xfrm>
            <a:off x="651121" y="2309520"/>
            <a:ext cx="3524139" cy="276999"/>
          </a:xfrm>
          <a:prstGeom prst="rect">
            <a:avLst/>
          </a:prstGeom>
          <a:noFill/>
        </p:spPr>
        <p:txBody>
          <a:bodyPr wrap="square" rtlCol="0">
            <a:spAutoFit/>
          </a:bodyPr>
          <a:lstStyle/>
          <a:p>
            <a:r>
              <a:rPr lang="en-US" altLang="zh-CN" sz="1200" dirty="0"/>
              <a:t>2</a:t>
            </a:r>
            <a:r>
              <a:rPr lang="zh-CN" altLang="en-US" sz="1200" dirty="0"/>
              <a:t>个</a:t>
            </a:r>
            <a:r>
              <a:rPr lang="en-US" altLang="zh-CN" sz="1200" dirty="0"/>
              <a:t>10mA</a:t>
            </a:r>
            <a:r>
              <a:rPr lang="zh-CN" altLang="en-US" sz="1200" dirty="0"/>
              <a:t>的束流寿命和流强归一化寿命</a:t>
            </a:r>
          </a:p>
        </p:txBody>
      </p:sp>
      <p:pic>
        <p:nvPicPr>
          <p:cNvPr id="8" name="图片 7">
            <a:extLst>
              <a:ext uri="{FF2B5EF4-FFF2-40B4-BE49-F238E27FC236}">
                <a16:creationId xmlns:a16="http://schemas.microsoft.com/office/drawing/2014/main" id="{BFFC54DC-5849-4C5D-D0B1-BE2D3E57F3EC}"/>
              </a:ext>
            </a:extLst>
          </p:cNvPr>
          <p:cNvPicPr>
            <a:picLocks noChangeAspect="1"/>
          </p:cNvPicPr>
          <p:nvPr/>
        </p:nvPicPr>
        <p:blipFill>
          <a:blip r:embed="rId4"/>
          <a:stretch>
            <a:fillRect/>
          </a:stretch>
        </p:blipFill>
        <p:spPr>
          <a:xfrm>
            <a:off x="3859549" y="862736"/>
            <a:ext cx="1741833" cy="1301369"/>
          </a:xfrm>
          <a:prstGeom prst="rect">
            <a:avLst/>
          </a:prstGeom>
        </p:spPr>
      </p:pic>
      <p:pic>
        <p:nvPicPr>
          <p:cNvPr id="9" name="图片 8">
            <a:extLst>
              <a:ext uri="{FF2B5EF4-FFF2-40B4-BE49-F238E27FC236}">
                <a16:creationId xmlns:a16="http://schemas.microsoft.com/office/drawing/2014/main" id="{B10D691E-F510-AB13-DFB9-CA92BF2D3DC0}"/>
              </a:ext>
            </a:extLst>
          </p:cNvPr>
          <p:cNvPicPr>
            <a:picLocks noChangeAspect="1"/>
          </p:cNvPicPr>
          <p:nvPr/>
        </p:nvPicPr>
        <p:blipFill>
          <a:blip r:embed="rId5"/>
          <a:stretch>
            <a:fillRect/>
          </a:stretch>
        </p:blipFill>
        <p:spPr>
          <a:xfrm>
            <a:off x="5540065" y="891053"/>
            <a:ext cx="1653060" cy="1244734"/>
          </a:xfrm>
          <a:prstGeom prst="rect">
            <a:avLst/>
          </a:prstGeom>
        </p:spPr>
      </p:pic>
      <p:pic>
        <p:nvPicPr>
          <p:cNvPr id="11" name="图片 10">
            <a:extLst>
              <a:ext uri="{FF2B5EF4-FFF2-40B4-BE49-F238E27FC236}">
                <a16:creationId xmlns:a16="http://schemas.microsoft.com/office/drawing/2014/main" id="{928A3C94-1118-BE7D-E554-66B3ECBC3C78}"/>
              </a:ext>
            </a:extLst>
          </p:cNvPr>
          <p:cNvPicPr>
            <a:picLocks noChangeAspect="1"/>
          </p:cNvPicPr>
          <p:nvPr/>
        </p:nvPicPr>
        <p:blipFill>
          <a:blip r:embed="rId6"/>
          <a:stretch>
            <a:fillRect/>
          </a:stretch>
        </p:blipFill>
        <p:spPr>
          <a:xfrm>
            <a:off x="7498364" y="832735"/>
            <a:ext cx="1741833" cy="1303052"/>
          </a:xfrm>
          <a:prstGeom prst="rect">
            <a:avLst/>
          </a:prstGeom>
        </p:spPr>
      </p:pic>
      <p:pic>
        <p:nvPicPr>
          <p:cNvPr id="12" name="图片 11">
            <a:extLst>
              <a:ext uri="{FF2B5EF4-FFF2-40B4-BE49-F238E27FC236}">
                <a16:creationId xmlns:a16="http://schemas.microsoft.com/office/drawing/2014/main" id="{9048B49C-BA33-E01E-6900-DA4C399900EB}"/>
              </a:ext>
            </a:extLst>
          </p:cNvPr>
          <p:cNvPicPr>
            <a:picLocks noChangeAspect="1"/>
          </p:cNvPicPr>
          <p:nvPr/>
        </p:nvPicPr>
        <p:blipFill>
          <a:blip r:embed="rId7"/>
          <a:stretch>
            <a:fillRect/>
          </a:stretch>
        </p:blipFill>
        <p:spPr>
          <a:xfrm>
            <a:off x="9256481" y="862736"/>
            <a:ext cx="1695236" cy="1273051"/>
          </a:xfrm>
          <a:prstGeom prst="rect">
            <a:avLst/>
          </a:prstGeom>
        </p:spPr>
      </p:pic>
      <p:pic>
        <p:nvPicPr>
          <p:cNvPr id="15" name="图片 14">
            <a:extLst>
              <a:ext uri="{FF2B5EF4-FFF2-40B4-BE49-F238E27FC236}">
                <a16:creationId xmlns:a16="http://schemas.microsoft.com/office/drawing/2014/main" id="{D1B21BE7-6740-7EE5-07F6-54B7D897F7AE}"/>
              </a:ext>
            </a:extLst>
          </p:cNvPr>
          <p:cNvPicPr>
            <a:picLocks noChangeAspect="1"/>
          </p:cNvPicPr>
          <p:nvPr/>
        </p:nvPicPr>
        <p:blipFill>
          <a:blip r:embed="rId8"/>
          <a:stretch>
            <a:fillRect/>
          </a:stretch>
        </p:blipFill>
        <p:spPr>
          <a:xfrm>
            <a:off x="436480" y="3349861"/>
            <a:ext cx="1732979" cy="1299734"/>
          </a:xfrm>
          <a:prstGeom prst="rect">
            <a:avLst/>
          </a:prstGeom>
        </p:spPr>
      </p:pic>
      <p:pic>
        <p:nvPicPr>
          <p:cNvPr id="16" name="图片 15">
            <a:extLst>
              <a:ext uri="{FF2B5EF4-FFF2-40B4-BE49-F238E27FC236}">
                <a16:creationId xmlns:a16="http://schemas.microsoft.com/office/drawing/2014/main" id="{207FC743-67DD-74B9-B8AB-9C4A245DF896}"/>
              </a:ext>
            </a:extLst>
          </p:cNvPr>
          <p:cNvPicPr>
            <a:picLocks noChangeAspect="1"/>
          </p:cNvPicPr>
          <p:nvPr/>
        </p:nvPicPr>
        <p:blipFill>
          <a:blip r:embed="rId9"/>
          <a:stretch>
            <a:fillRect/>
          </a:stretch>
        </p:blipFill>
        <p:spPr>
          <a:xfrm>
            <a:off x="2133172" y="3390304"/>
            <a:ext cx="1702744" cy="1280308"/>
          </a:xfrm>
          <a:prstGeom prst="rect">
            <a:avLst/>
          </a:prstGeom>
        </p:spPr>
      </p:pic>
      <p:pic>
        <p:nvPicPr>
          <p:cNvPr id="17" name="图片 16">
            <a:extLst>
              <a:ext uri="{FF2B5EF4-FFF2-40B4-BE49-F238E27FC236}">
                <a16:creationId xmlns:a16="http://schemas.microsoft.com/office/drawing/2014/main" id="{0A23D02B-F8F3-892C-7DE8-BDC9E2867897}"/>
              </a:ext>
            </a:extLst>
          </p:cNvPr>
          <p:cNvPicPr>
            <a:picLocks noChangeAspect="1"/>
          </p:cNvPicPr>
          <p:nvPr/>
        </p:nvPicPr>
        <p:blipFill>
          <a:blip r:embed="rId10"/>
          <a:stretch>
            <a:fillRect/>
          </a:stretch>
        </p:blipFill>
        <p:spPr>
          <a:xfrm>
            <a:off x="3915535" y="3361120"/>
            <a:ext cx="1741833" cy="1304694"/>
          </a:xfrm>
          <a:prstGeom prst="rect">
            <a:avLst/>
          </a:prstGeom>
        </p:spPr>
      </p:pic>
      <p:pic>
        <p:nvPicPr>
          <p:cNvPr id="18" name="图片 17">
            <a:extLst>
              <a:ext uri="{FF2B5EF4-FFF2-40B4-BE49-F238E27FC236}">
                <a16:creationId xmlns:a16="http://schemas.microsoft.com/office/drawing/2014/main" id="{E0F7A8C2-2251-EEF5-683E-9089B476F9B1}"/>
              </a:ext>
            </a:extLst>
          </p:cNvPr>
          <p:cNvPicPr>
            <a:picLocks noChangeAspect="1"/>
          </p:cNvPicPr>
          <p:nvPr/>
        </p:nvPicPr>
        <p:blipFill>
          <a:blip r:embed="rId11"/>
          <a:stretch>
            <a:fillRect/>
          </a:stretch>
        </p:blipFill>
        <p:spPr>
          <a:xfrm>
            <a:off x="5581992" y="3389686"/>
            <a:ext cx="1688145" cy="1271234"/>
          </a:xfrm>
          <a:prstGeom prst="rect">
            <a:avLst/>
          </a:prstGeom>
        </p:spPr>
      </p:pic>
      <p:pic>
        <p:nvPicPr>
          <p:cNvPr id="19" name="图片 18">
            <a:extLst>
              <a:ext uri="{FF2B5EF4-FFF2-40B4-BE49-F238E27FC236}">
                <a16:creationId xmlns:a16="http://schemas.microsoft.com/office/drawing/2014/main" id="{0B684029-5C30-BFE0-BEC3-AFA9CEDDC9ED}"/>
              </a:ext>
            </a:extLst>
          </p:cNvPr>
          <p:cNvPicPr>
            <a:picLocks noChangeAspect="1"/>
          </p:cNvPicPr>
          <p:nvPr/>
        </p:nvPicPr>
        <p:blipFill>
          <a:blip r:embed="rId12"/>
          <a:stretch>
            <a:fillRect/>
          </a:stretch>
        </p:blipFill>
        <p:spPr>
          <a:xfrm>
            <a:off x="7595872" y="3318309"/>
            <a:ext cx="1819423" cy="1362838"/>
          </a:xfrm>
          <a:prstGeom prst="rect">
            <a:avLst/>
          </a:prstGeom>
        </p:spPr>
      </p:pic>
      <p:pic>
        <p:nvPicPr>
          <p:cNvPr id="20" name="图片 19">
            <a:extLst>
              <a:ext uri="{FF2B5EF4-FFF2-40B4-BE49-F238E27FC236}">
                <a16:creationId xmlns:a16="http://schemas.microsoft.com/office/drawing/2014/main" id="{91404802-2721-3492-F056-289B0567B801}"/>
              </a:ext>
            </a:extLst>
          </p:cNvPr>
          <p:cNvPicPr>
            <a:picLocks noChangeAspect="1"/>
          </p:cNvPicPr>
          <p:nvPr/>
        </p:nvPicPr>
        <p:blipFill>
          <a:blip r:embed="rId13"/>
          <a:stretch>
            <a:fillRect/>
          </a:stretch>
        </p:blipFill>
        <p:spPr>
          <a:xfrm>
            <a:off x="9292768" y="3349861"/>
            <a:ext cx="1695236" cy="1273026"/>
          </a:xfrm>
          <a:prstGeom prst="rect">
            <a:avLst/>
          </a:prstGeom>
        </p:spPr>
      </p:pic>
      <p:sp>
        <p:nvSpPr>
          <p:cNvPr id="21" name="文本框 20">
            <a:extLst>
              <a:ext uri="{FF2B5EF4-FFF2-40B4-BE49-F238E27FC236}">
                <a16:creationId xmlns:a16="http://schemas.microsoft.com/office/drawing/2014/main" id="{5AC71A1D-803C-C82A-FBFE-20AD61E0F236}"/>
              </a:ext>
            </a:extLst>
          </p:cNvPr>
          <p:cNvSpPr txBox="1"/>
          <p:nvPr/>
        </p:nvSpPr>
        <p:spPr>
          <a:xfrm>
            <a:off x="3968290" y="2309520"/>
            <a:ext cx="3524139" cy="276999"/>
          </a:xfrm>
          <a:prstGeom prst="rect">
            <a:avLst/>
          </a:prstGeom>
          <a:noFill/>
        </p:spPr>
        <p:txBody>
          <a:bodyPr wrap="square" rtlCol="0">
            <a:spAutoFit/>
          </a:bodyPr>
          <a:lstStyle/>
          <a:p>
            <a:r>
              <a:rPr lang="en-US" altLang="zh-CN" sz="1200" dirty="0"/>
              <a:t>10</a:t>
            </a:r>
            <a:r>
              <a:rPr lang="zh-CN" altLang="en-US" sz="1200" dirty="0"/>
              <a:t>个</a:t>
            </a:r>
            <a:r>
              <a:rPr lang="en-US" altLang="zh-CN" sz="1200" dirty="0"/>
              <a:t>2mA</a:t>
            </a:r>
            <a:r>
              <a:rPr lang="zh-CN" altLang="en-US" sz="1200" dirty="0"/>
              <a:t>的束流寿命和流强归一化寿命</a:t>
            </a:r>
          </a:p>
        </p:txBody>
      </p:sp>
      <p:sp>
        <p:nvSpPr>
          <p:cNvPr id="22" name="文本框 21">
            <a:extLst>
              <a:ext uri="{FF2B5EF4-FFF2-40B4-BE49-F238E27FC236}">
                <a16:creationId xmlns:a16="http://schemas.microsoft.com/office/drawing/2014/main" id="{E55F6922-7B7D-4938-1292-093E047335A5}"/>
              </a:ext>
            </a:extLst>
          </p:cNvPr>
          <p:cNvSpPr txBox="1"/>
          <p:nvPr/>
        </p:nvSpPr>
        <p:spPr>
          <a:xfrm>
            <a:off x="7829661" y="2370994"/>
            <a:ext cx="3524139" cy="276999"/>
          </a:xfrm>
          <a:prstGeom prst="rect">
            <a:avLst/>
          </a:prstGeom>
          <a:noFill/>
        </p:spPr>
        <p:txBody>
          <a:bodyPr wrap="square" rtlCol="0">
            <a:spAutoFit/>
          </a:bodyPr>
          <a:lstStyle/>
          <a:p>
            <a:r>
              <a:rPr lang="en-US" altLang="zh-CN" sz="1200" dirty="0"/>
              <a:t>8</a:t>
            </a:r>
            <a:r>
              <a:rPr lang="zh-CN" altLang="en-US" sz="1200" dirty="0"/>
              <a:t>个</a:t>
            </a:r>
            <a:r>
              <a:rPr lang="en-US" altLang="zh-CN" sz="1200" dirty="0"/>
              <a:t>2.5mA</a:t>
            </a:r>
            <a:r>
              <a:rPr lang="zh-CN" altLang="en-US" sz="1200" dirty="0"/>
              <a:t>的束流寿命和流强归一化寿命</a:t>
            </a:r>
          </a:p>
        </p:txBody>
      </p:sp>
      <p:sp>
        <p:nvSpPr>
          <p:cNvPr id="23" name="文本框 22">
            <a:extLst>
              <a:ext uri="{FF2B5EF4-FFF2-40B4-BE49-F238E27FC236}">
                <a16:creationId xmlns:a16="http://schemas.microsoft.com/office/drawing/2014/main" id="{694F6858-0DCB-2EDB-A3C3-ECB383A42CCE}"/>
              </a:ext>
            </a:extLst>
          </p:cNvPr>
          <p:cNvSpPr txBox="1"/>
          <p:nvPr/>
        </p:nvSpPr>
        <p:spPr>
          <a:xfrm>
            <a:off x="651120" y="5135938"/>
            <a:ext cx="3524139" cy="276999"/>
          </a:xfrm>
          <a:prstGeom prst="rect">
            <a:avLst/>
          </a:prstGeom>
          <a:noFill/>
        </p:spPr>
        <p:txBody>
          <a:bodyPr wrap="square" rtlCol="0">
            <a:spAutoFit/>
          </a:bodyPr>
          <a:lstStyle/>
          <a:p>
            <a:r>
              <a:rPr lang="en-US" altLang="zh-CN" sz="1200" dirty="0"/>
              <a:t>6</a:t>
            </a:r>
            <a:r>
              <a:rPr lang="zh-CN" altLang="en-US" sz="1200" dirty="0"/>
              <a:t>个</a:t>
            </a:r>
            <a:r>
              <a:rPr lang="en-US" altLang="zh-CN" sz="1200" dirty="0"/>
              <a:t>3.33mA</a:t>
            </a:r>
            <a:r>
              <a:rPr lang="zh-CN" altLang="en-US" sz="1200" dirty="0"/>
              <a:t>的束流寿命和流强归一化寿命</a:t>
            </a:r>
          </a:p>
        </p:txBody>
      </p:sp>
      <p:sp>
        <p:nvSpPr>
          <p:cNvPr id="24" name="文本框 23">
            <a:extLst>
              <a:ext uri="{FF2B5EF4-FFF2-40B4-BE49-F238E27FC236}">
                <a16:creationId xmlns:a16="http://schemas.microsoft.com/office/drawing/2014/main" id="{C1076EA6-A751-5211-1707-00592185BD90}"/>
              </a:ext>
            </a:extLst>
          </p:cNvPr>
          <p:cNvSpPr txBox="1"/>
          <p:nvPr/>
        </p:nvSpPr>
        <p:spPr>
          <a:xfrm>
            <a:off x="4071733" y="5135938"/>
            <a:ext cx="3524139" cy="276999"/>
          </a:xfrm>
          <a:prstGeom prst="rect">
            <a:avLst/>
          </a:prstGeom>
          <a:noFill/>
        </p:spPr>
        <p:txBody>
          <a:bodyPr wrap="square" rtlCol="0">
            <a:spAutoFit/>
          </a:bodyPr>
          <a:lstStyle/>
          <a:p>
            <a:r>
              <a:rPr lang="en-US" altLang="zh-CN" sz="1200" dirty="0"/>
              <a:t>5</a:t>
            </a:r>
            <a:r>
              <a:rPr lang="zh-CN" altLang="en-US" sz="1200" dirty="0"/>
              <a:t>个</a:t>
            </a:r>
            <a:r>
              <a:rPr lang="en-US" altLang="zh-CN" sz="1200" dirty="0"/>
              <a:t>4mA</a:t>
            </a:r>
            <a:r>
              <a:rPr lang="zh-CN" altLang="en-US" sz="1200" dirty="0"/>
              <a:t>的束流寿命和流强归一化寿命</a:t>
            </a:r>
          </a:p>
        </p:txBody>
      </p:sp>
      <p:sp>
        <p:nvSpPr>
          <p:cNvPr id="25" name="文本框 24">
            <a:extLst>
              <a:ext uri="{FF2B5EF4-FFF2-40B4-BE49-F238E27FC236}">
                <a16:creationId xmlns:a16="http://schemas.microsoft.com/office/drawing/2014/main" id="{86252AAD-446B-E964-74ED-C994C78D2654}"/>
              </a:ext>
            </a:extLst>
          </p:cNvPr>
          <p:cNvSpPr txBox="1"/>
          <p:nvPr/>
        </p:nvSpPr>
        <p:spPr>
          <a:xfrm>
            <a:off x="7727063" y="5106016"/>
            <a:ext cx="3524139" cy="276999"/>
          </a:xfrm>
          <a:prstGeom prst="rect">
            <a:avLst/>
          </a:prstGeom>
          <a:noFill/>
        </p:spPr>
        <p:txBody>
          <a:bodyPr wrap="square" rtlCol="0">
            <a:spAutoFit/>
          </a:bodyPr>
          <a:lstStyle/>
          <a:p>
            <a:r>
              <a:rPr lang="en-US" altLang="zh-CN" sz="1200" dirty="0"/>
              <a:t>4</a:t>
            </a:r>
            <a:r>
              <a:rPr lang="zh-CN" altLang="en-US" sz="1200" dirty="0"/>
              <a:t>个</a:t>
            </a:r>
            <a:r>
              <a:rPr lang="en-US" altLang="zh-CN" sz="1200" dirty="0"/>
              <a:t>5mA</a:t>
            </a:r>
            <a:r>
              <a:rPr lang="zh-CN" altLang="en-US" sz="1200" dirty="0"/>
              <a:t>的束流寿命和流强归一化寿命</a:t>
            </a:r>
          </a:p>
        </p:txBody>
      </p:sp>
    </p:spTree>
    <p:extLst>
      <p:ext uri="{BB962C8B-B14F-4D97-AF65-F5344CB8AC3E}">
        <p14:creationId xmlns:p14="http://schemas.microsoft.com/office/powerpoint/2010/main" val="36112169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内容占位符 2">
                <a:extLst>
                  <a:ext uri="{FF2B5EF4-FFF2-40B4-BE49-F238E27FC236}">
                    <a16:creationId xmlns:a16="http://schemas.microsoft.com/office/drawing/2014/main" id="{E9CC7ABA-55B3-2202-8B4E-47E95613F261}"/>
                  </a:ext>
                </a:extLst>
              </p:cNvPr>
              <p:cNvSpPr>
                <a:spLocks noGrp="1"/>
              </p:cNvSpPr>
              <p:nvPr>
                <p:ph idx="1"/>
              </p:nvPr>
            </p:nvSpPr>
            <p:spPr>
              <a:xfrm>
                <a:off x="838200" y="349624"/>
                <a:ext cx="10515600" cy="5979458"/>
              </a:xfrm>
            </p:spPr>
            <p:txBody>
              <a:bodyPr/>
              <a:lstStyle/>
              <a:p>
                <a:r>
                  <a:rPr lang="zh-CN" altLang="en-US" dirty="0">
                    <a:solidFill>
                      <a:schemeClr val="accent6">
                        <a:lumMod val="75000"/>
                      </a:schemeClr>
                    </a:solidFill>
                  </a:rPr>
                  <a:t>单束团填充模式</a:t>
                </a:r>
                <a:endParaRPr lang="en-US" altLang="zh-CN" dirty="0">
                  <a:solidFill>
                    <a:schemeClr val="accent6">
                      <a:lumMod val="75000"/>
                    </a:schemeClr>
                  </a:solidFill>
                </a:endParaRPr>
              </a:p>
              <a:p>
                <a:r>
                  <a:rPr lang="zh-CN" altLang="en-US" dirty="0"/>
                  <a:t>按前面线性模型的假设，此时</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𝜏</m:t>
                            </m:r>
                          </m:e>
                          <m:sub>
                            <m:r>
                              <a:rPr lang="en-US" altLang="zh-CN" b="0" i="1" smtClean="0">
                                <a:latin typeface="Cambria Math" panose="02040503050406030204" pitchFamily="18" charset="0"/>
                              </a:rPr>
                              <m:t>𝑡</m:t>
                            </m:r>
                          </m:sub>
                        </m:sSub>
                      </m:den>
                    </m:f>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𝜏</m:t>
                            </m:r>
                          </m:e>
                          <m:sub>
                            <m:r>
                              <a:rPr lang="en-US" altLang="zh-CN" b="0" i="1" smtClean="0">
                                <a:latin typeface="Cambria Math" panose="02040503050406030204" pitchFamily="18" charset="0"/>
                              </a:rPr>
                              <m:t>𝑣</m:t>
                            </m:r>
                          </m:sub>
                        </m:sSub>
                      </m:den>
                    </m:f>
                    <m:r>
                      <a:rPr lang="zh-CN" altLang="en-US" i="1">
                        <a:latin typeface="Cambria Math" panose="02040503050406030204" pitchFamily="18" charset="0"/>
                      </a:rPr>
                      <m:t>均</m:t>
                    </m:r>
                  </m:oMath>
                </a14:m>
                <a:r>
                  <a:rPr lang="zh-CN" altLang="en-US" dirty="0"/>
                  <a:t>与束流流强满足线性关系，</a:t>
                </a:r>
                <a:endParaRPr lang="en-US" altLang="zh-CN" dirty="0"/>
              </a:p>
              <a:p>
                <a:r>
                  <a:rPr lang="zh-CN" altLang="en-US" dirty="0"/>
                  <a:t>自然有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r>
                          <a:rPr lang="zh-CN" altLang="en-US" i="1" smtClean="0">
                            <a:latin typeface="Cambria Math" panose="02040503050406030204" pitchFamily="18" charset="0"/>
                          </a:rPr>
                          <m:t>𝜏</m:t>
                        </m:r>
                      </m:den>
                    </m:f>
                    <m:r>
                      <a:rPr lang="en-US" altLang="zh-CN" b="0" i="1" smtClean="0">
                        <a:latin typeface="Cambria Math" panose="02040503050406030204" pitchFamily="18" charset="0"/>
                      </a:rPr>
                      <m:t>=</m:t>
                    </m:r>
                    <m:r>
                      <a:rPr lang="en-US" altLang="zh-CN" b="0" i="1" smtClean="0">
                        <a:latin typeface="Cambria Math" panose="02040503050406030204" pitchFamily="18" charset="0"/>
                      </a:rPr>
                      <m:t>𝑘𝐼</m:t>
                    </m:r>
                    <m:r>
                      <a:rPr lang="en-US" altLang="zh-CN" b="0" i="1" smtClean="0">
                        <a:latin typeface="Cambria Math" panose="02040503050406030204" pitchFamily="18" charset="0"/>
                      </a:rPr>
                      <m:t>+</m:t>
                    </m:r>
                    <m:r>
                      <a:rPr lang="en-US" altLang="zh-CN" b="0" i="1" smtClean="0">
                        <a:latin typeface="Cambria Math" panose="02040503050406030204" pitchFamily="18" charset="0"/>
                      </a:rPr>
                      <m:t>𝑏</m:t>
                    </m:r>
                  </m:oMath>
                </a14:m>
                <a:r>
                  <a:rPr lang="en-US" altLang="zh-CN" dirty="0"/>
                  <a:t>, </a:t>
                </a:r>
                <a:r>
                  <a:rPr lang="zh-CN" altLang="en-US" dirty="0"/>
                  <a:t>其中</a:t>
                </a:r>
                <a14:m>
                  <m:oMath xmlns:m="http://schemas.openxmlformats.org/officeDocument/2006/math">
                    <m:r>
                      <a:rPr lang="en-US" altLang="zh-CN" b="0" i="1" smtClean="0">
                        <a:latin typeface="Cambria Math" panose="02040503050406030204" pitchFamily="18" charset="0"/>
                      </a:rPr>
                      <m:t>𝑏</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𝜏</m:t>
                            </m:r>
                          </m:e>
                          <m:sub>
                            <m:r>
                              <a:rPr lang="en-US" altLang="zh-CN" b="0" i="1" smtClean="0">
                                <a:latin typeface="Cambria Math" panose="02040503050406030204" pitchFamily="18" charset="0"/>
                              </a:rPr>
                              <m:t>𝑣</m:t>
                            </m:r>
                            <m:r>
                              <a:rPr lang="en-US" altLang="zh-CN" b="0" i="1" smtClean="0">
                                <a:latin typeface="Cambria Math" panose="02040503050406030204" pitchFamily="18" charset="0"/>
                              </a:rPr>
                              <m:t>0</m:t>
                            </m:r>
                          </m:sub>
                        </m:sSub>
                      </m:den>
                    </m:f>
                  </m:oMath>
                </a14:m>
                <a:r>
                  <a:rPr lang="en-US" altLang="zh-CN" dirty="0"/>
                  <a:t>, </a:t>
                </a:r>
                <a:r>
                  <a:rPr lang="zh-CN" altLang="en-US" dirty="0"/>
                  <a:t>其中后面四个点具有显著的线性关系</a:t>
                </a:r>
              </a:p>
            </p:txBody>
          </p:sp>
        </mc:Choice>
        <mc:Fallback xmlns="">
          <p:sp>
            <p:nvSpPr>
              <p:cNvPr id="3" name="内容占位符 2">
                <a:extLst>
                  <a:ext uri="{FF2B5EF4-FFF2-40B4-BE49-F238E27FC236}">
                    <a16:creationId xmlns:a16="http://schemas.microsoft.com/office/drawing/2014/main" id="{E9CC7ABA-55B3-2202-8B4E-47E95613F261}"/>
                  </a:ext>
                </a:extLst>
              </p:cNvPr>
              <p:cNvSpPr>
                <a:spLocks noGrp="1" noRot="1" noChangeAspect="1" noMove="1" noResize="1" noEditPoints="1" noAdjustHandles="1" noChangeArrowheads="1" noChangeShapeType="1" noTextEdit="1"/>
              </p:cNvSpPr>
              <p:nvPr>
                <p:ph idx="1"/>
              </p:nvPr>
            </p:nvSpPr>
            <p:spPr>
              <a:xfrm>
                <a:off x="838200" y="349624"/>
                <a:ext cx="10515600" cy="5979458"/>
              </a:xfrm>
              <a:blipFill>
                <a:blip r:embed="rId2"/>
                <a:stretch>
                  <a:fillRect l="-1043" t="-1835"/>
                </a:stretch>
              </a:blipFill>
            </p:spPr>
            <p:txBody>
              <a:bodyPr/>
              <a:lstStyle/>
              <a:p>
                <a:r>
                  <a:rPr lang="zh-CN" altLang="en-US">
                    <a:noFill/>
                  </a:rPr>
                  <a:t> </a:t>
                </a:r>
              </a:p>
            </p:txBody>
          </p:sp>
        </mc:Fallback>
      </mc:AlternateContent>
      <p:pic>
        <p:nvPicPr>
          <p:cNvPr id="4" name="图片 3">
            <a:extLst>
              <a:ext uri="{FF2B5EF4-FFF2-40B4-BE49-F238E27FC236}">
                <a16:creationId xmlns:a16="http://schemas.microsoft.com/office/drawing/2014/main" id="{738F463E-8C62-48AF-EE78-E81A0ABFA1CB}"/>
              </a:ext>
            </a:extLst>
          </p:cNvPr>
          <p:cNvPicPr>
            <a:picLocks noChangeAspect="1"/>
          </p:cNvPicPr>
          <p:nvPr/>
        </p:nvPicPr>
        <p:blipFill>
          <a:blip r:embed="rId3"/>
          <a:stretch>
            <a:fillRect/>
          </a:stretch>
        </p:blipFill>
        <p:spPr>
          <a:xfrm>
            <a:off x="355205" y="3234181"/>
            <a:ext cx="2471076" cy="1851547"/>
          </a:xfrm>
          <a:prstGeom prst="rect">
            <a:avLst/>
          </a:prstGeom>
        </p:spPr>
      </p:pic>
      <p:pic>
        <p:nvPicPr>
          <p:cNvPr id="5" name="图片 4">
            <a:extLst>
              <a:ext uri="{FF2B5EF4-FFF2-40B4-BE49-F238E27FC236}">
                <a16:creationId xmlns:a16="http://schemas.microsoft.com/office/drawing/2014/main" id="{0A698283-17AD-8A41-E5D5-12662FB3B749}"/>
              </a:ext>
            </a:extLst>
          </p:cNvPr>
          <p:cNvPicPr>
            <a:picLocks noChangeAspect="1"/>
          </p:cNvPicPr>
          <p:nvPr/>
        </p:nvPicPr>
        <p:blipFill>
          <a:blip r:embed="rId4"/>
          <a:stretch>
            <a:fillRect/>
          </a:stretch>
        </p:blipFill>
        <p:spPr>
          <a:xfrm>
            <a:off x="3110753" y="3234181"/>
            <a:ext cx="2575624" cy="1928200"/>
          </a:xfrm>
          <a:prstGeom prst="rect">
            <a:avLst/>
          </a:prstGeom>
        </p:spPr>
      </p:pic>
      <p:sp>
        <p:nvSpPr>
          <p:cNvPr id="6" name="文本框 5">
            <a:extLst>
              <a:ext uri="{FF2B5EF4-FFF2-40B4-BE49-F238E27FC236}">
                <a16:creationId xmlns:a16="http://schemas.microsoft.com/office/drawing/2014/main" id="{9156B81B-65D5-A985-DD12-1E7B1F03FE2E}"/>
              </a:ext>
            </a:extLst>
          </p:cNvPr>
          <p:cNvSpPr txBox="1"/>
          <p:nvPr/>
        </p:nvSpPr>
        <p:spPr>
          <a:xfrm>
            <a:off x="355205" y="5190900"/>
            <a:ext cx="3010801" cy="369332"/>
          </a:xfrm>
          <a:prstGeom prst="rect">
            <a:avLst/>
          </a:prstGeom>
          <a:noFill/>
        </p:spPr>
        <p:txBody>
          <a:bodyPr wrap="square" rtlCol="0">
            <a:spAutoFit/>
          </a:bodyPr>
          <a:lstStyle/>
          <a:p>
            <a:r>
              <a:rPr lang="zh-CN" altLang="en-US" dirty="0"/>
              <a:t>束流寿命随流强的变化</a:t>
            </a:r>
          </a:p>
        </p:txBody>
      </p:sp>
      <p:sp>
        <p:nvSpPr>
          <p:cNvPr id="7" name="文本框 6">
            <a:extLst>
              <a:ext uri="{FF2B5EF4-FFF2-40B4-BE49-F238E27FC236}">
                <a16:creationId xmlns:a16="http://schemas.microsoft.com/office/drawing/2014/main" id="{44493947-19DC-3DA0-35AD-369DCA22C8D9}"/>
              </a:ext>
            </a:extLst>
          </p:cNvPr>
          <p:cNvSpPr txBox="1"/>
          <p:nvPr/>
        </p:nvSpPr>
        <p:spPr>
          <a:xfrm>
            <a:off x="3110753" y="5190900"/>
            <a:ext cx="3961060" cy="369332"/>
          </a:xfrm>
          <a:prstGeom prst="rect">
            <a:avLst/>
          </a:prstGeom>
          <a:noFill/>
        </p:spPr>
        <p:txBody>
          <a:bodyPr wrap="square" rtlCol="0">
            <a:spAutoFit/>
          </a:bodyPr>
          <a:lstStyle/>
          <a:p>
            <a:r>
              <a:rPr lang="zh-CN" altLang="en-US" dirty="0"/>
              <a:t>束流寿命的倒数随单束团流强的变化</a:t>
            </a:r>
          </a:p>
        </p:txBody>
      </p:sp>
      <mc:AlternateContent xmlns:mc="http://schemas.openxmlformats.org/markup-compatibility/2006" xmlns:a14="http://schemas.microsoft.com/office/drawing/2010/main">
        <mc:Choice Requires="a14">
          <p:sp>
            <p:nvSpPr>
              <p:cNvPr id="2" name="文本框 1">
                <a:extLst>
                  <a:ext uri="{FF2B5EF4-FFF2-40B4-BE49-F238E27FC236}">
                    <a16:creationId xmlns:a16="http://schemas.microsoft.com/office/drawing/2014/main" id="{D37BD859-9001-4D9A-B555-316F0D7137CA}"/>
                  </a:ext>
                </a:extLst>
              </p:cNvPr>
              <p:cNvSpPr txBox="1"/>
              <p:nvPr/>
            </p:nvSpPr>
            <p:spPr>
              <a:xfrm>
                <a:off x="7428922" y="5064391"/>
                <a:ext cx="4407873" cy="622350"/>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zh-CN" altLang="en-US" i="1" smtClean="0">
                          <a:latin typeface="Cambria Math" panose="02040503050406030204" pitchFamily="18" charset="0"/>
                        </a:rPr>
                        <m:t>用</m:t>
                      </m:r>
                      <m:r>
                        <a:rPr lang="zh-CN" altLang="en-US" i="1">
                          <a:latin typeface="Cambria Math" panose="02040503050406030204" pitchFamily="18" charset="0"/>
                        </a:rPr>
                        <m:t>高</m:t>
                      </m:r>
                      <m:r>
                        <a:rPr lang="zh-CN" altLang="en-US" i="1" smtClean="0">
                          <a:latin typeface="Cambria Math" panose="02040503050406030204" pitchFamily="18" charset="0"/>
                        </a:rPr>
                        <m:t>单束团</m:t>
                      </m:r>
                      <m:r>
                        <a:rPr lang="zh-CN" altLang="en-US" i="1">
                          <a:latin typeface="Cambria Math" panose="02040503050406030204" pitchFamily="18" charset="0"/>
                        </a:rPr>
                        <m:t>流强</m:t>
                      </m:r>
                      <m:r>
                        <a:rPr lang="zh-CN" altLang="en-US" i="1" smtClean="0">
                          <a:latin typeface="Cambria Math" panose="02040503050406030204" pitchFamily="18" charset="0"/>
                        </a:rPr>
                        <m:t>的</m:t>
                      </m:r>
                      <m:r>
                        <a:rPr lang="zh-CN" altLang="en-US" i="1">
                          <a:latin typeface="Cambria Math" panose="02040503050406030204" pitchFamily="18" charset="0"/>
                        </a:rPr>
                        <m:t>四个</m:t>
                      </m:r>
                      <m:d>
                        <m:dPr>
                          <m:ctrlPr>
                            <a:rPr lang="en-US" altLang="zh-CN" b="0" i="1" smtClean="0">
                              <a:latin typeface="Cambria Math" panose="02040503050406030204" pitchFamily="18" charset="0"/>
                            </a:rPr>
                          </m:ctrlPr>
                        </m:dPr>
                        <m:e>
                          <m:r>
                            <a:rPr lang="en-US" altLang="zh-CN" b="0" i="1" smtClean="0">
                              <a:latin typeface="Cambria Math" panose="02040503050406030204" pitchFamily="18" charset="0"/>
                            </a:rPr>
                            <m:t>𝐼</m:t>
                          </m:r>
                          <m:r>
                            <a:rPr lang="en-US" altLang="zh-CN" b="0" i="1" smtClean="0">
                              <a:latin typeface="Cambria Math" panose="02040503050406030204" pitchFamily="18" charset="0"/>
                            </a:rPr>
                            <m:t>,</m:t>
                          </m:r>
                          <m:f>
                            <m:fPr>
                              <m:ctrlPr>
                                <a:rPr lang="en-US" altLang="zh-CN" b="0" i="1" smtClean="0">
                                  <a:latin typeface="Cambria Math" panose="02040503050406030204" pitchFamily="18" charset="0"/>
                                </a:rPr>
                              </m:ctrlPr>
                            </m:fPr>
                            <m:num>
                              <m:r>
                                <a:rPr lang="en-US" altLang="zh-CN" b="0" i="1" smtClean="0">
                                  <a:latin typeface="Cambria Math" panose="02040503050406030204" pitchFamily="18" charset="0"/>
                                </a:rPr>
                                <m:t>1</m:t>
                              </m:r>
                            </m:num>
                            <m:den>
                              <m:r>
                                <a:rPr lang="zh-CN" altLang="en-US" b="0" i="1" smtClean="0">
                                  <a:latin typeface="Cambria Math" panose="02040503050406030204" pitchFamily="18" charset="0"/>
                                </a:rPr>
                                <m:t>𝜏</m:t>
                              </m:r>
                            </m:den>
                          </m:f>
                        </m:e>
                      </m:d>
                      <m:r>
                        <a:rPr lang="zh-CN" altLang="en-US" i="1">
                          <a:latin typeface="Cambria Math" panose="02040503050406030204" pitchFamily="18" charset="0"/>
                        </a:rPr>
                        <m:t>点</m:t>
                      </m:r>
                      <m:r>
                        <a:rPr lang="zh-CN" altLang="en-US" i="1" smtClean="0">
                          <a:latin typeface="Cambria Math" panose="02040503050406030204" pitchFamily="18" charset="0"/>
                        </a:rPr>
                        <m:t>的</m:t>
                      </m:r>
                      <m:r>
                        <a:rPr lang="zh-CN" altLang="en-US" i="1">
                          <a:latin typeface="Cambria Math" panose="02040503050406030204" pitchFamily="18" charset="0"/>
                        </a:rPr>
                        <m:t>拟合</m:t>
                      </m:r>
                      <m:r>
                        <a:rPr lang="zh-CN" altLang="en-US" i="1" smtClean="0">
                          <a:latin typeface="Cambria Math" panose="02040503050406030204" pitchFamily="18" charset="0"/>
                        </a:rPr>
                        <m:t>结果</m:t>
                      </m:r>
                    </m:oMath>
                  </m:oMathPara>
                </a14:m>
                <a:endParaRPr lang="zh-CN" altLang="en-US" dirty="0"/>
              </a:p>
            </p:txBody>
          </p:sp>
        </mc:Choice>
        <mc:Fallback xmlns="">
          <p:sp>
            <p:nvSpPr>
              <p:cNvPr id="2" name="文本框 1">
                <a:extLst>
                  <a:ext uri="{FF2B5EF4-FFF2-40B4-BE49-F238E27FC236}">
                    <a16:creationId xmlns:a16="http://schemas.microsoft.com/office/drawing/2014/main" id="{D37BD859-9001-4D9A-B555-316F0D7137CA}"/>
                  </a:ext>
                </a:extLst>
              </p:cNvPr>
              <p:cNvSpPr txBox="1">
                <a:spLocks noRot="1" noChangeAspect="1" noMove="1" noResize="1" noEditPoints="1" noAdjustHandles="1" noChangeArrowheads="1" noChangeShapeType="1" noTextEdit="1"/>
              </p:cNvSpPr>
              <p:nvPr/>
            </p:nvSpPr>
            <p:spPr>
              <a:xfrm>
                <a:off x="7428922" y="5064391"/>
                <a:ext cx="4407873" cy="622350"/>
              </a:xfrm>
              <a:prstGeom prst="rect">
                <a:avLst/>
              </a:prstGeom>
              <a:blipFill>
                <a:blip r:embed="rId5"/>
                <a:stretch>
                  <a:fillRect/>
                </a:stretch>
              </a:blipFill>
            </p:spPr>
            <p:txBody>
              <a:bodyPr/>
              <a:lstStyle/>
              <a:p>
                <a:r>
                  <a:rPr lang="zh-CN" altLang="en-US">
                    <a:noFill/>
                  </a:rPr>
                  <a:t> </a:t>
                </a:r>
              </a:p>
            </p:txBody>
          </p:sp>
        </mc:Fallback>
      </mc:AlternateContent>
      <mc:AlternateContent xmlns:mc="http://schemas.openxmlformats.org/markup-compatibility/2006" xmlns:a14="http://schemas.microsoft.com/office/drawing/2010/main">
        <mc:Choice Requires="a14">
          <p:graphicFrame>
            <p:nvGraphicFramePr>
              <p:cNvPr id="8" name="表格 8">
                <a:extLst>
                  <a:ext uri="{FF2B5EF4-FFF2-40B4-BE49-F238E27FC236}">
                    <a16:creationId xmlns:a16="http://schemas.microsoft.com/office/drawing/2014/main" id="{B9052313-3FA5-87AD-85E8-7FAD787A7317}"/>
                  </a:ext>
                </a:extLst>
              </p:cNvPr>
              <p:cNvGraphicFramePr>
                <a:graphicFrameLocks noGrp="1"/>
              </p:cNvGraphicFramePr>
              <p:nvPr>
                <p:extLst>
                  <p:ext uri="{D42A27DB-BD31-4B8C-83A1-F6EECF244321}">
                    <p14:modId xmlns:p14="http://schemas.microsoft.com/office/powerpoint/2010/main" val="1927086543"/>
                  </p:ext>
                </p:extLst>
              </p:nvPr>
            </p:nvGraphicFramePr>
            <p:xfrm>
              <a:off x="7958930" y="3649641"/>
              <a:ext cx="3265020" cy="1377760"/>
            </p:xfrm>
            <a:graphic>
              <a:graphicData uri="http://schemas.openxmlformats.org/drawingml/2006/table">
                <a:tbl>
                  <a:tblPr firstRow="1" bandRow="1">
                    <a:tableStyleId>{5C22544A-7EE6-4342-B048-85BDC9FD1C3A}</a:tableStyleId>
                  </a:tblPr>
                  <a:tblGrid>
                    <a:gridCol w="1272989">
                      <a:extLst>
                        <a:ext uri="{9D8B030D-6E8A-4147-A177-3AD203B41FA5}">
                          <a16:colId xmlns:a16="http://schemas.microsoft.com/office/drawing/2014/main" val="2587042630"/>
                        </a:ext>
                      </a:extLst>
                    </a:gridCol>
                    <a:gridCol w="1992031">
                      <a:extLst>
                        <a:ext uri="{9D8B030D-6E8A-4147-A177-3AD203B41FA5}">
                          <a16:colId xmlns:a16="http://schemas.microsoft.com/office/drawing/2014/main" val="3726392124"/>
                        </a:ext>
                      </a:extLst>
                    </a:gridCol>
                  </a:tblGrid>
                  <a:tr h="625687">
                    <a:tc>
                      <a:txBody>
                        <a:bodyPr/>
                        <a:lstStyle/>
                        <a:p>
                          <a:r>
                            <a:rPr lang="en-US" altLang="zh-CN" dirty="0"/>
                            <a:t>       k</a:t>
                          </a:r>
                          <a:endParaRPr lang="zh-CN" altLang="en-US" dirty="0"/>
                        </a:p>
                      </a:txBody>
                      <a:tcPr/>
                    </a:tc>
                    <a:tc>
                      <a:txBody>
                        <a:bodyPr/>
                        <a:lstStyle/>
                        <a:p>
                          <a:r>
                            <a:rPr lang="en-US" altLang="zh-CN" dirty="0"/>
                            <a:t> </a:t>
                          </a:r>
                          <a14:m>
                            <m:oMath xmlns:m="http://schemas.openxmlformats.org/officeDocument/2006/math">
                              <m:r>
                                <a:rPr lang="en-US" altLang="zh-CN" b="1" i="1" smtClean="0">
                                  <a:latin typeface="Cambria Math" panose="02040503050406030204" pitchFamily="18" charset="0"/>
                                </a:rPr>
                                <m:t>𝟖</m:t>
                              </m:r>
                              <m:r>
                                <a:rPr lang="en-US" altLang="zh-CN" b="1" i="1" smtClean="0">
                                  <a:latin typeface="Cambria Math" panose="02040503050406030204" pitchFamily="18" charset="0"/>
                                </a:rPr>
                                <m:t>.</m:t>
                              </m:r>
                              <m:r>
                                <a:rPr lang="en-US" altLang="zh-CN" b="1" i="1" smtClean="0">
                                  <a:latin typeface="Cambria Math" panose="02040503050406030204" pitchFamily="18" charset="0"/>
                                </a:rPr>
                                <m:t>𝟎𝟗𝟕𝟏</m:t>
                              </m:r>
                              <m:r>
                                <a:rPr lang="en-US" altLang="zh-CN" b="1" i="1" smtClean="0">
                                  <a:latin typeface="Cambria Math" panose="02040503050406030204" pitchFamily="18" charset="0"/>
                                  <a:ea typeface="Cambria Math" panose="02040503050406030204" pitchFamily="18" charset="0"/>
                                </a:rPr>
                                <m:t>×</m:t>
                              </m:r>
                              <m:sSup>
                                <m:sSupPr>
                                  <m:ctrlPr>
                                    <a:rPr lang="en-US" altLang="zh-CN" b="1" i="1" smtClean="0">
                                      <a:latin typeface="Cambria Math" panose="02040503050406030204" pitchFamily="18" charset="0"/>
                                      <a:ea typeface="Cambria Math" panose="02040503050406030204" pitchFamily="18" charset="0"/>
                                    </a:rPr>
                                  </m:ctrlPr>
                                </m:sSupPr>
                                <m:e>
                                  <m:r>
                                    <a:rPr lang="en-US" altLang="zh-CN" b="1" i="1" smtClean="0">
                                      <a:latin typeface="Cambria Math" panose="02040503050406030204" pitchFamily="18" charset="0"/>
                                      <a:ea typeface="Cambria Math" panose="02040503050406030204" pitchFamily="18" charset="0"/>
                                    </a:rPr>
                                    <m:t>𝟏𝟎</m:t>
                                  </m:r>
                                </m:e>
                                <m:sup>
                                  <m:r>
                                    <a:rPr lang="en-US" altLang="zh-CN" b="1" i="1" smtClean="0">
                                      <a:latin typeface="Cambria Math" panose="02040503050406030204" pitchFamily="18" charset="0"/>
                                      <a:ea typeface="Cambria Math" panose="02040503050406030204" pitchFamily="18" charset="0"/>
                                    </a:rPr>
                                    <m:t>−</m:t>
                                  </m:r>
                                  <m:r>
                                    <a:rPr lang="en-US" altLang="zh-CN" b="1" i="1" smtClean="0">
                                      <a:latin typeface="Cambria Math" panose="02040503050406030204" pitchFamily="18" charset="0"/>
                                      <a:ea typeface="Cambria Math" panose="02040503050406030204" pitchFamily="18" charset="0"/>
                                    </a:rPr>
                                    <m:t>𝟑</m:t>
                                  </m:r>
                                </m:sup>
                              </m:sSup>
                            </m:oMath>
                          </a14:m>
                          <a:r>
                            <a:rPr lang="en-US" altLang="zh-CN" dirty="0"/>
                            <a:t>/(h*mA)</a:t>
                          </a:r>
                          <a:endParaRPr lang="zh-CN" altLang="en-US" dirty="0"/>
                        </a:p>
                      </a:txBody>
                      <a:tcPr/>
                    </a:tc>
                    <a:extLst>
                      <a:ext uri="{0D108BD9-81ED-4DB2-BD59-A6C34878D82A}">
                        <a16:rowId xmlns:a16="http://schemas.microsoft.com/office/drawing/2014/main" val="1485003869"/>
                      </a:ext>
                    </a:extLst>
                  </a:tr>
                  <a:tr h="354127">
                    <a:tc>
                      <a:txBody>
                        <a:bodyPr/>
                        <a:lstStyle/>
                        <a:p>
                          <a:r>
                            <a:rPr lang="en-US" altLang="zh-CN" dirty="0"/>
                            <a:t>       b</a:t>
                          </a:r>
                        </a:p>
                      </a:txBody>
                      <a:tcPr/>
                    </a:tc>
                    <a:tc>
                      <a:txBody>
                        <a:bodyPr/>
                        <a:lstStyle/>
                        <a:p>
                          <a14:m>
                            <m:oMath xmlns:m="http://schemas.openxmlformats.org/officeDocument/2006/math">
                              <m:r>
                                <a:rPr lang="en-US" altLang="zh-CN" i="1" smtClean="0">
                                  <a:latin typeface="Cambria Math" panose="02040503050406030204" pitchFamily="18" charset="0"/>
                                </a:rPr>
                                <m:t>4.7413</m:t>
                              </m:r>
                              <m:r>
                                <a:rPr lang="en-US" altLang="zh-CN" i="1" smtClean="0">
                                  <a:latin typeface="Cambria Math" panose="02040503050406030204" pitchFamily="18" charset="0"/>
                                  <a:ea typeface="Cambria Math" panose="02040503050406030204" pitchFamily="18" charset="0"/>
                                </a:rPr>
                                <m:t>×</m:t>
                              </m:r>
                              <m:sSup>
                                <m:sSupPr>
                                  <m:ctrlPr>
                                    <a:rPr lang="en-US" altLang="zh-CN" i="1" smtClean="0">
                                      <a:latin typeface="Cambria Math" panose="02040503050406030204" pitchFamily="18" charset="0"/>
                                      <a:ea typeface="Cambria Math" panose="02040503050406030204" pitchFamily="18" charset="0"/>
                                    </a:rPr>
                                  </m:ctrlPr>
                                </m:sSupPr>
                                <m:e>
                                  <m:r>
                                    <a:rPr lang="en-US" altLang="zh-CN" b="0" i="1" smtClean="0">
                                      <a:latin typeface="Cambria Math" panose="02040503050406030204" pitchFamily="18" charset="0"/>
                                      <a:ea typeface="Cambria Math" panose="02040503050406030204" pitchFamily="18" charset="0"/>
                                    </a:rPr>
                                    <m:t>10</m:t>
                                  </m:r>
                                </m:e>
                                <m:sup>
                                  <m:r>
                                    <a:rPr lang="en-US" altLang="zh-CN" b="0" i="1" smtClean="0">
                                      <a:latin typeface="Cambria Math" panose="02040503050406030204" pitchFamily="18" charset="0"/>
                                      <a:ea typeface="Cambria Math" panose="02040503050406030204" pitchFamily="18" charset="0"/>
                                    </a:rPr>
                                    <m:t>−2</m:t>
                                  </m:r>
                                </m:sup>
                              </m:sSup>
                            </m:oMath>
                          </a14:m>
                          <a:r>
                            <a:rPr lang="en-US" altLang="zh-CN" dirty="0"/>
                            <a:t>/h</a:t>
                          </a:r>
                          <a:endParaRPr lang="zh-CN" altLang="en-US" dirty="0"/>
                        </a:p>
                      </a:txBody>
                      <a:tcPr/>
                    </a:tc>
                    <a:extLst>
                      <a:ext uri="{0D108BD9-81ED-4DB2-BD59-A6C34878D82A}">
                        <a16:rowId xmlns:a16="http://schemas.microsoft.com/office/drawing/2014/main" val="301129531"/>
                      </a:ext>
                    </a:extLst>
                  </a:tr>
                  <a:tr h="354127">
                    <a:tc>
                      <a:txBody>
                        <a:bodyPr/>
                        <a:lstStyle/>
                        <a:p>
                          <a:pPr/>
                          <a14:m>
                            <m:oMathPara xmlns:m="http://schemas.openxmlformats.org/officeDocument/2006/math">
                              <m:oMathParaPr>
                                <m:jc m:val="centerGroup"/>
                              </m:oMathParaPr>
                              <m:oMath xmlns:m="http://schemas.openxmlformats.org/officeDocument/2006/math">
                                <m:sSub>
                                  <m:sSubPr>
                                    <m:ctrlP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ctrlPr>
                                  </m:sSubPr>
                                  <m:e>
                                    <m:r>
                                      <a:rPr kumimoji="0" lang="zh-CN" altLang="en-US"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𝜏</m:t>
                                    </m:r>
                                  </m:e>
                                  <m:sub>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𝑣</m:t>
                                    </m:r>
                                    <m:r>
                                      <a:rPr kumimoji="0" lang="en-US" altLang="zh-CN" sz="1800" b="0" i="1" u="none" strike="noStrike" kern="1200" cap="none" spc="0" normalizeH="0" baseline="0" noProof="0" smtClean="0">
                                        <a:ln>
                                          <a:noFill/>
                                        </a:ln>
                                        <a:solidFill>
                                          <a:prstClr val="black"/>
                                        </a:solidFill>
                                        <a:effectLst/>
                                        <a:uLnTx/>
                                        <a:uFillTx/>
                                        <a:latin typeface="Cambria Math" panose="02040503050406030204" pitchFamily="18" charset="0"/>
                                        <a:cs typeface="+mn-cs"/>
                                      </a:rPr>
                                      <m:t>0</m:t>
                                    </m:r>
                                  </m:sub>
                                </m:sSub>
                              </m:oMath>
                            </m:oMathPara>
                          </a14:m>
                          <a:endParaRPr lang="zh-CN" altLang="en-US" dirty="0"/>
                        </a:p>
                      </a:txBody>
                      <a:tcPr/>
                    </a:tc>
                    <a:tc>
                      <a:txBody>
                        <a:bodyPr/>
                        <a:lstStyle/>
                        <a:p>
                          <a:r>
                            <a:rPr lang="en-US" altLang="zh-CN" dirty="0"/>
                            <a:t>   21.092h</a:t>
                          </a:r>
                          <a:endParaRPr lang="zh-CN" altLang="en-US" dirty="0"/>
                        </a:p>
                      </a:txBody>
                      <a:tcPr/>
                    </a:tc>
                    <a:extLst>
                      <a:ext uri="{0D108BD9-81ED-4DB2-BD59-A6C34878D82A}">
                        <a16:rowId xmlns:a16="http://schemas.microsoft.com/office/drawing/2014/main" val="3149669543"/>
                      </a:ext>
                    </a:extLst>
                  </a:tr>
                </a:tbl>
              </a:graphicData>
            </a:graphic>
          </p:graphicFrame>
        </mc:Choice>
        <mc:Fallback xmlns="">
          <p:graphicFrame>
            <p:nvGraphicFramePr>
              <p:cNvPr id="8" name="表格 8">
                <a:extLst>
                  <a:ext uri="{FF2B5EF4-FFF2-40B4-BE49-F238E27FC236}">
                    <a16:creationId xmlns:a16="http://schemas.microsoft.com/office/drawing/2014/main" id="{B9052313-3FA5-87AD-85E8-7FAD787A7317}"/>
                  </a:ext>
                </a:extLst>
              </p:cNvPr>
              <p:cNvGraphicFramePr>
                <a:graphicFrameLocks noGrp="1"/>
              </p:cNvGraphicFramePr>
              <p:nvPr>
                <p:extLst>
                  <p:ext uri="{D42A27DB-BD31-4B8C-83A1-F6EECF244321}">
                    <p14:modId xmlns:p14="http://schemas.microsoft.com/office/powerpoint/2010/main" val="1927086543"/>
                  </p:ext>
                </p:extLst>
              </p:nvPr>
            </p:nvGraphicFramePr>
            <p:xfrm>
              <a:off x="7958930" y="3649641"/>
              <a:ext cx="3265020" cy="1377760"/>
            </p:xfrm>
            <a:graphic>
              <a:graphicData uri="http://schemas.openxmlformats.org/drawingml/2006/table">
                <a:tbl>
                  <a:tblPr firstRow="1" bandRow="1">
                    <a:tableStyleId>{5C22544A-7EE6-4342-B048-85BDC9FD1C3A}</a:tableStyleId>
                  </a:tblPr>
                  <a:tblGrid>
                    <a:gridCol w="1272989">
                      <a:extLst>
                        <a:ext uri="{9D8B030D-6E8A-4147-A177-3AD203B41FA5}">
                          <a16:colId xmlns:a16="http://schemas.microsoft.com/office/drawing/2014/main" val="2587042630"/>
                        </a:ext>
                      </a:extLst>
                    </a:gridCol>
                    <a:gridCol w="1992031">
                      <a:extLst>
                        <a:ext uri="{9D8B030D-6E8A-4147-A177-3AD203B41FA5}">
                          <a16:colId xmlns:a16="http://schemas.microsoft.com/office/drawing/2014/main" val="3726392124"/>
                        </a:ext>
                      </a:extLst>
                    </a:gridCol>
                  </a:tblGrid>
                  <a:tr h="646240">
                    <a:tc>
                      <a:txBody>
                        <a:bodyPr/>
                        <a:lstStyle/>
                        <a:p>
                          <a:r>
                            <a:rPr lang="en-US" altLang="zh-CN" dirty="0"/>
                            <a:t>       k</a:t>
                          </a:r>
                          <a:endParaRPr lang="zh-CN" altLang="en-US" dirty="0"/>
                        </a:p>
                      </a:txBody>
                      <a:tcPr/>
                    </a:tc>
                    <a:tc>
                      <a:txBody>
                        <a:bodyPr/>
                        <a:lstStyle/>
                        <a:p>
                          <a:endParaRPr lang="zh-CN"/>
                        </a:p>
                      </a:txBody>
                      <a:tcPr>
                        <a:blipFill>
                          <a:blip r:embed="rId6"/>
                          <a:stretch>
                            <a:fillRect l="-64024" t="-4717" r="-1220" b="-129245"/>
                          </a:stretch>
                        </a:blipFill>
                      </a:tcPr>
                    </a:tc>
                    <a:extLst>
                      <a:ext uri="{0D108BD9-81ED-4DB2-BD59-A6C34878D82A}">
                        <a16:rowId xmlns:a16="http://schemas.microsoft.com/office/drawing/2014/main" val="1485003869"/>
                      </a:ext>
                    </a:extLst>
                  </a:tr>
                  <a:tr h="365760">
                    <a:tc>
                      <a:txBody>
                        <a:bodyPr/>
                        <a:lstStyle/>
                        <a:p>
                          <a:r>
                            <a:rPr lang="en-US" altLang="zh-CN" dirty="0"/>
                            <a:t>       b</a:t>
                          </a:r>
                        </a:p>
                      </a:txBody>
                      <a:tcPr/>
                    </a:tc>
                    <a:tc>
                      <a:txBody>
                        <a:bodyPr/>
                        <a:lstStyle/>
                        <a:p>
                          <a:endParaRPr lang="zh-CN"/>
                        </a:p>
                      </a:txBody>
                      <a:tcPr>
                        <a:blipFill>
                          <a:blip r:embed="rId6"/>
                          <a:stretch>
                            <a:fillRect l="-64024" t="-181967" r="-1220" b="-124590"/>
                          </a:stretch>
                        </a:blipFill>
                      </a:tcPr>
                    </a:tc>
                    <a:extLst>
                      <a:ext uri="{0D108BD9-81ED-4DB2-BD59-A6C34878D82A}">
                        <a16:rowId xmlns:a16="http://schemas.microsoft.com/office/drawing/2014/main" val="301129531"/>
                      </a:ext>
                    </a:extLst>
                  </a:tr>
                  <a:tr h="365760">
                    <a:tc>
                      <a:txBody>
                        <a:bodyPr/>
                        <a:lstStyle/>
                        <a:p>
                          <a:endParaRPr lang="zh-CN"/>
                        </a:p>
                      </a:txBody>
                      <a:tcPr>
                        <a:blipFill>
                          <a:blip r:embed="rId6"/>
                          <a:stretch>
                            <a:fillRect l="-478" t="-286667" r="-158852" b="-26667"/>
                          </a:stretch>
                        </a:blipFill>
                      </a:tcPr>
                    </a:tc>
                    <a:tc>
                      <a:txBody>
                        <a:bodyPr/>
                        <a:lstStyle/>
                        <a:p>
                          <a:r>
                            <a:rPr lang="en-US" altLang="zh-CN" dirty="0"/>
                            <a:t>   21.092h</a:t>
                          </a:r>
                          <a:endParaRPr lang="zh-CN" altLang="en-US" dirty="0"/>
                        </a:p>
                      </a:txBody>
                      <a:tcPr/>
                    </a:tc>
                    <a:extLst>
                      <a:ext uri="{0D108BD9-81ED-4DB2-BD59-A6C34878D82A}">
                        <a16:rowId xmlns:a16="http://schemas.microsoft.com/office/drawing/2014/main" val="3149669543"/>
                      </a:ext>
                    </a:extLst>
                  </a:tr>
                </a:tbl>
              </a:graphicData>
            </a:graphic>
          </p:graphicFrame>
        </mc:Fallback>
      </mc:AlternateContent>
    </p:spTree>
    <p:extLst>
      <p:ext uri="{BB962C8B-B14F-4D97-AF65-F5344CB8AC3E}">
        <p14:creationId xmlns:p14="http://schemas.microsoft.com/office/powerpoint/2010/main" val="41078274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B6D600F-B999-7D5A-0D6E-22F134A27FB0}"/>
                  </a:ext>
                </a:extLst>
              </p:cNvPr>
              <p:cNvSpPr>
                <a:spLocks noGrp="1"/>
              </p:cNvSpPr>
              <p:nvPr>
                <p:ph idx="1"/>
              </p:nvPr>
            </p:nvSpPr>
            <p:spPr>
              <a:xfrm>
                <a:off x="838200" y="842682"/>
                <a:ext cx="10515600" cy="5334281"/>
              </a:xfrm>
            </p:spPr>
            <p:txBody>
              <a:bodyPr/>
              <a:lstStyle/>
              <a:p>
                <a:r>
                  <a:rPr lang="zh-CN" altLang="en-US" dirty="0"/>
                  <a:t>前面低流强时并不满足线性关系，考虑到在低单束团流强下其他因素可能也会改变</a:t>
                </a:r>
                <a:endParaRPr lang="en-US" altLang="zh-CN" dirty="0"/>
              </a:p>
              <a:p>
                <a:r>
                  <a:rPr lang="zh-CN" altLang="en-US" dirty="0"/>
                  <a:t>由于</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𝜏</m:t>
                        </m:r>
                      </m:e>
                      <m:sub>
                        <m:r>
                          <m:rPr>
                            <m:sty m:val="p"/>
                          </m:rPr>
                          <a:rPr lang="en-US" altLang="zh-CN" i="1">
                            <a:latin typeface="Cambria Math" panose="02040503050406030204" pitchFamily="18" charset="0"/>
                          </a:rPr>
                          <m:t>v</m:t>
                        </m:r>
                      </m:sub>
                    </m:sSub>
                    <m:r>
                      <a:rPr lang="en-US" altLang="zh-CN" b="0" i="1" smtClean="0">
                        <a:latin typeface="Cambria Math" panose="02040503050406030204" pitchFamily="18" charset="0"/>
                      </a:rPr>
                      <m:t>&lt;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𝜏</m:t>
                        </m:r>
                      </m:e>
                      <m:sub>
                        <m:r>
                          <a:rPr lang="en-US" altLang="zh-CN" b="0" i="1" smtClean="0">
                            <a:latin typeface="Cambria Math" panose="02040503050406030204" pitchFamily="18" charset="0"/>
                          </a:rPr>
                          <m:t>𝑣</m:t>
                        </m:r>
                        <m:r>
                          <a:rPr lang="en-US" altLang="zh-CN" b="0" i="1" smtClean="0">
                            <a:latin typeface="Cambria Math" panose="02040503050406030204" pitchFamily="18" charset="0"/>
                          </a:rPr>
                          <m:t>0</m:t>
                        </m:r>
                      </m:sub>
                    </m:sSub>
                  </m:oMath>
                </a14:m>
                <a:r>
                  <a:rPr lang="en-US" altLang="zh-CN" dirty="0"/>
                  <a:t>,</a:t>
                </a:r>
                <a:r>
                  <a:rPr lang="zh-CN" altLang="en-US" dirty="0"/>
                  <a:t>按拟合结果，真空寿命应该低于</a:t>
                </a:r>
                <a:r>
                  <a:rPr lang="en-US" altLang="zh-CN" dirty="0"/>
                  <a:t>21.09h</a:t>
                </a:r>
                <a:endParaRPr lang="zh-CN" altLang="en-US" dirty="0"/>
              </a:p>
            </p:txBody>
          </p:sp>
        </mc:Choice>
        <mc:Fallback>
          <p:sp>
            <p:nvSpPr>
              <p:cNvPr id="3" name="内容占位符 2">
                <a:extLst>
                  <a:ext uri="{FF2B5EF4-FFF2-40B4-BE49-F238E27FC236}">
                    <a16:creationId xmlns:a16="http://schemas.microsoft.com/office/drawing/2014/main" id="{CB6D600F-B999-7D5A-0D6E-22F134A27FB0}"/>
                  </a:ext>
                </a:extLst>
              </p:cNvPr>
              <p:cNvSpPr>
                <a:spLocks noGrp="1" noRot="1" noChangeAspect="1" noMove="1" noResize="1" noEditPoints="1" noAdjustHandles="1" noChangeArrowheads="1" noChangeShapeType="1" noTextEdit="1"/>
              </p:cNvSpPr>
              <p:nvPr>
                <p:ph idx="1"/>
              </p:nvPr>
            </p:nvSpPr>
            <p:spPr>
              <a:xfrm>
                <a:off x="838200" y="842682"/>
                <a:ext cx="10515600" cy="5334281"/>
              </a:xfrm>
              <a:blipFill>
                <a:blip r:embed="rId2"/>
                <a:stretch>
                  <a:fillRect l="-1043" t="-2057"/>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4497320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8C01A7B7-BDE8-7CA1-929E-49BC355BA489}"/>
              </a:ext>
            </a:extLst>
          </p:cNvPr>
          <p:cNvSpPr>
            <a:spLocks noGrp="1"/>
          </p:cNvSpPr>
          <p:nvPr>
            <p:ph idx="1"/>
          </p:nvPr>
        </p:nvSpPr>
        <p:spPr>
          <a:xfrm>
            <a:off x="838200" y="582706"/>
            <a:ext cx="10515600" cy="5594257"/>
          </a:xfrm>
        </p:spPr>
        <p:txBody>
          <a:bodyPr/>
          <a:lstStyle/>
          <a:p>
            <a:r>
              <a:rPr lang="en-US" altLang="zh-CN" dirty="0"/>
              <a:t>RF</a:t>
            </a:r>
            <a:r>
              <a:rPr lang="zh-CN" altLang="en-US" dirty="0"/>
              <a:t>腔压的影响</a:t>
            </a:r>
            <a:endParaRPr lang="en-US" altLang="zh-CN" dirty="0"/>
          </a:p>
          <a:p>
            <a:r>
              <a:rPr lang="en-US" altLang="zh-CN" dirty="0"/>
              <a:t>   </a:t>
            </a:r>
            <a:r>
              <a:rPr lang="zh-CN" altLang="en-US" dirty="0"/>
              <a:t>前面都是在腔压为</a:t>
            </a:r>
            <a:r>
              <a:rPr lang="en-US" altLang="zh-CN" dirty="0"/>
              <a:t>1.55MV</a:t>
            </a:r>
            <a:r>
              <a:rPr lang="zh-CN" altLang="en-US" dirty="0"/>
              <a:t>下的测量</a:t>
            </a:r>
            <a:r>
              <a:rPr lang="en-US" altLang="zh-CN" dirty="0"/>
              <a:t>.</a:t>
            </a:r>
          </a:p>
          <a:p>
            <a:r>
              <a:rPr lang="en-US" altLang="zh-CN" dirty="0"/>
              <a:t>   </a:t>
            </a:r>
            <a:r>
              <a:rPr lang="zh-CN" altLang="en-US" dirty="0"/>
              <a:t>减少腔压，减少动量接受度，进而减小托歇克寿命和束流寿命。</a:t>
            </a:r>
            <a:endParaRPr lang="en-US" altLang="zh-CN" dirty="0"/>
          </a:p>
          <a:p>
            <a:r>
              <a:rPr lang="en-US" altLang="zh-CN" dirty="0"/>
              <a:t>  </a:t>
            </a:r>
            <a:endParaRPr lang="zh-CN" altLang="en-US" dirty="0"/>
          </a:p>
        </p:txBody>
      </p:sp>
      <p:pic>
        <p:nvPicPr>
          <p:cNvPr id="4" name="图片 3">
            <a:extLst>
              <a:ext uri="{FF2B5EF4-FFF2-40B4-BE49-F238E27FC236}">
                <a16:creationId xmlns:a16="http://schemas.microsoft.com/office/drawing/2014/main" id="{13EE54CB-86C8-817D-7EA4-072F2BB4B116}"/>
              </a:ext>
            </a:extLst>
          </p:cNvPr>
          <p:cNvPicPr>
            <a:picLocks noChangeAspect="1"/>
          </p:cNvPicPr>
          <p:nvPr/>
        </p:nvPicPr>
        <p:blipFill>
          <a:blip r:embed="rId2"/>
          <a:stretch>
            <a:fillRect/>
          </a:stretch>
        </p:blipFill>
        <p:spPr>
          <a:xfrm>
            <a:off x="1309667" y="2717339"/>
            <a:ext cx="2720710" cy="2042919"/>
          </a:xfrm>
          <a:prstGeom prst="rect">
            <a:avLst/>
          </a:prstGeom>
        </p:spPr>
      </p:pic>
      <p:pic>
        <p:nvPicPr>
          <p:cNvPr id="5" name="图片 4">
            <a:extLst>
              <a:ext uri="{FF2B5EF4-FFF2-40B4-BE49-F238E27FC236}">
                <a16:creationId xmlns:a16="http://schemas.microsoft.com/office/drawing/2014/main" id="{4A37E525-8A90-38F9-7A27-5349A4479A5C}"/>
              </a:ext>
            </a:extLst>
          </p:cNvPr>
          <p:cNvPicPr>
            <a:picLocks noChangeAspect="1"/>
          </p:cNvPicPr>
          <p:nvPr/>
        </p:nvPicPr>
        <p:blipFill>
          <a:blip r:embed="rId3"/>
          <a:stretch>
            <a:fillRect/>
          </a:stretch>
        </p:blipFill>
        <p:spPr>
          <a:xfrm>
            <a:off x="4716616" y="2806793"/>
            <a:ext cx="2595317" cy="1953465"/>
          </a:xfrm>
          <a:prstGeom prst="rect">
            <a:avLst/>
          </a:prstGeom>
        </p:spPr>
      </p:pic>
      <p:pic>
        <p:nvPicPr>
          <p:cNvPr id="6" name="图片 5">
            <a:extLst>
              <a:ext uri="{FF2B5EF4-FFF2-40B4-BE49-F238E27FC236}">
                <a16:creationId xmlns:a16="http://schemas.microsoft.com/office/drawing/2014/main" id="{FE2A710B-D5C4-D9C7-03A1-408B3C99230B}"/>
              </a:ext>
            </a:extLst>
          </p:cNvPr>
          <p:cNvPicPr>
            <a:picLocks noChangeAspect="1"/>
          </p:cNvPicPr>
          <p:nvPr/>
        </p:nvPicPr>
        <p:blipFill>
          <a:blip r:embed="rId4"/>
          <a:stretch>
            <a:fillRect/>
          </a:stretch>
        </p:blipFill>
        <p:spPr>
          <a:xfrm>
            <a:off x="8158186" y="2806792"/>
            <a:ext cx="2604620" cy="1953465"/>
          </a:xfrm>
          <a:prstGeom prst="rect">
            <a:avLst/>
          </a:prstGeom>
        </p:spPr>
      </p:pic>
      <p:sp>
        <p:nvSpPr>
          <p:cNvPr id="7" name="文本框 6">
            <a:extLst>
              <a:ext uri="{FF2B5EF4-FFF2-40B4-BE49-F238E27FC236}">
                <a16:creationId xmlns:a16="http://schemas.microsoft.com/office/drawing/2014/main" id="{6494297D-E050-87A8-AEA0-8BC6E2944F8F}"/>
              </a:ext>
            </a:extLst>
          </p:cNvPr>
          <p:cNvSpPr txBox="1"/>
          <p:nvPr/>
        </p:nvSpPr>
        <p:spPr>
          <a:xfrm>
            <a:off x="1521000" y="4847074"/>
            <a:ext cx="2635624" cy="338554"/>
          </a:xfrm>
          <a:prstGeom prst="rect">
            <a:avLst/>
          </a:prstGeom>
          <a:noFill/>
        </p:spPr>
        <p:txBody>
          <a:bodyPr wrap="square" rtlCol="0">
            <a:spAutoFit/>
          </a:bodyPr>
          <a:lstStyle/>
          <a:p>
            <a:r>
              <a:rPr lang="zh-CN" altLang="en-US" sz="1600" dirty="0"/>
              <a:t>束流寿命随时间变化</a:t>
            </a:r>
          </a:p>
        </p:txBody>
      </p:sp>
      <p:sp>
        <p:nvSpPr>
          <p:cNvPr id="8" name="文本框 7">
            <a:extLst>
              <a:ext uri="{FF2B5EF4-FFF2-40B4-BE49-F238E27FC236}">
                <a16:creationId xmlns:a16="http://schemas.microsoft.com/office/drawing/2014/main" id="{6E3575B2-D196-B803-6E4C-D631FC4851A5}"/>
              </a:ext>
            </a:extLst>
          </p:cNvPr>
          <p:cNvSpPr txBox="1"/>
          <p:nvPr/>
        </p:nvSpPr>
        <p:spPr>
          <a:xfrm>
            <a:off x="4389707" y="4847074"/>
            <a:ext cx="3970185" cy="338554"/>
          </a:xfrm>
          <a:prstGeom prst="rect">
            <a:avLst/>
          </a:prstGeom>
          <a:noFill/>
        </p:spPr>
        <p:txBody>
          <a:bodyPr wrap="square" rtlCol="0">
            <a:spAutoFit/>
          </a:bodyPr>
          <a:lstStyle/>
          <a:p>
            <a:r>
              <a:rPr lang="zh-CN" altLang="en-US" sz="1600" dirty="0"/>
              <a:t>流强归一化的束流寿命随时间变化 </a:t>
            </a:r>
          </a:p>
        </p:txBody>
      </p:sp>
      <p:sp>
        <p:nvSpPr>
          <p:cNvPr id="9" name="文本框 8">
            <a:extLst>
              <a:ext uri="{FF2B5EF4-FFF2-40B4-BE49-F238E27FC236}">
                <a16:creationId xmlns:a16="http://schemas.microsoft.com/office/drawing/2014/main" id="{7BF4EDDA-F94F-D5A6-FF68-4E7F1F0FF050}"/>
              </a:ext>
            </a:extLst>
          </p:cNvPr>
          <p:cNvSpPr txBox="1"/>
          <p:nvPr/>
        </p:nvSpPr>
        <p:spPr>
          <a:xfrm>
            <a:off x="8035378" y="4847074"/>
            <a:ext cx="3657296" cy="338554"/>
          </a:xfrm>
          <a:prstGeom prst="rect">
            <a:avLst/>
          </a:prstGeom>
          <a:noFill/>
        </p:spPr>
        <p:txBody>
          <a:bodyPr wrap="square" rtlCol="0">
            <a:spAutoFit/>
          </a:bodyPr>
          <a:lstStyle/>
          <a:p>
            <a:r>
              <a:rPr lang="zh-CN" altLang="en-US" sz="1600" dirty="0"/>
              <a:t>流强归一化的束流寿命随流强变化</a:t>
            </a:r>
          </a:p>
        </p:txBody>
      </p:sp>
    </p:spTree>
    <p:extLst>
      <p:ext uri="{BB962C8B-B14F-4D97-AF65-F5344CB8AC3E}">
        <p14:creationId xmlns:p14="http://schemas.microsoft.com/office/powerpoint/2010/main" val="4156798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171DE55-78DC-ADAD-E749-7904269FECA9}"/>
              </a:ext>
            </a:extLst>
          </p:cNvPr>
          <p:cNvSpPr>
            <a:spLocks noGrp="1"/>
          </p:cNvSpPr>
          <p:nvPr>
            <p:ph type="title"/>
          </p:nvPr>
        </p:nvSpPr>
        <p:spPr>
          <a:xfrm>
            <a:off x="393405" y="290697"/>
            <a:ext cx="10515600" cy="1325563"/>
          </a:xfrm>
        </p:spPr>
        <p:txBody>
          <a:bodyPr/>
          <a:lstStyle/>
          <a:p>
            <a:r>
              <a:rPr lang="zh-CN" altLang="en-US" dirty="0"/>
              <a:t>一</a:t>
            </a:r>
            <a:r>
              <a:rPr lang="en-US" altLang="zh-CN" dirty="0"/>
              <a:t>.</a:t>
            </a:r>
            <a:r>
              <a:rPr lang="zh-CN" altLang="en-US" dirty="0"/>
              <a:t>实验概述</a:t>
            </a:r>
          </a:p>
        </p:txBody>
      </p:sp>
      <p:sp>
        <p:nvSpPr>
          <p:cNvPr id="3" name="内容占位符 2">
            <a:extLst>
              <a:ext uri="{FF2B5EF4-FFF2-40B4-BE49-F238E27FC236}">
                <a16:creationId xmlns:a16="http://schemas.microsoft.com/office/drawing/2014/main" id="{F4EA8FAF-F865-6BB7-8678-A97ED5C6A444}"/>
              </a:ext>
            </a:extLst>
          </p:cNvPr>
          <p:cNvSpPr>
            <a:spLocks noGrp="1"/>
          </p:cNvSpPr>
          <p:nvPr>
            <p:ph idx="1"/>
          </p:nvPr>
        </p:nvSpPr>
        <p:spPr>
          <a:xfrm>
            <a:off x="476693" y="2155454"/>
            <a:ext cx="11238614" cy="3921120"/>
          </a:xfrm>
        </p:spPr>
        <p:txBody>
          <a:bodyPr>
            <a:normAutofit/>
          </a:bodyPr>
          <a:lstStyle/>
          <a:p>
            <a:pPr marL="0" indent="0">
              <a:buNone/>
            </a:pPr>
            <a:r>
              <a:rPr lang="en-US" altLang="zh-CN" dirty="0"/>
              <a:t>   </a:t>
            </a:r>
            <a:r>
              <a:rPr lang="zh-CN" altLang="en-US" dirty="0"/>
              <a:t>目前在</a:t>
            </a:r>
            <a:r>
              <a:rPr lang="en-US" altLang="zh-CN" dirty="0"/>
              <a:t>BEPC-II</a:t>
            </a:r>
            <a:r>
              <a:rPr lang="zh-CN" altLang="en-US" dirty="0"/>
              <a:t>中不能直接测量极化度，只能通过测量托歇克寿命和托歇克束损来获知极化度是否有突然的大幅改变。</a:t>
            </a:r>
            <a:endParaRPr lang="en-US" altLang="zh-CN" dirty="0"/>
          </a:p>
          <a:p>
            <a:r>
              <a:rPr lang="en-US" altLang="zh-CN" dirty="0"/>
              <a:t> </a:t>
            </a:r>
            <a:r>
              <a:rPr lang="zh-CN" altLang="en-US" dirty="0"/>
              <a:t>不管在</a:t>
            </a:r>
            <a:r>
              <a:rPr lang="en-US" altLang="zh-CN" dirty="0"/>
              <a:t>RSD</a:t>
            </a:r>
            <a:r>
              <a:rPr lang="zh-CN" altLang="en-US" dirty="0"/>
              <a:t>实验中是用寿命还是束损来指示极化度改变，都要求</a:t>
            </a:r>
            <a:endParaRPr lang="en-US" altLang="zh-CN" dirty="0"/>
          </a:p>
          <a:p>
            <a:pPr marL="0" indent="0">
              <a:buNone/>
            </a:pPr>
            <a:r>
              <a:rPr lang="en-US" altLang="zh-CN" dirty="0"/>
              <a:t>   (1)</a:t>
            </a:r>
            <a:r>
              <a:rPr lang="zh-CN" altLang="en-US" dirty="0"/>
              <a:t>在束流寿命中托歇克寿命占主导</a:t>
            </a:r>
            <a:endParaRPr lang="en-US" altLang="zh-CN" dirty="0"/>
          </a:p>
          <a:p>
            <a:pPr marL="0" indent="0">
              <a:buNone/>
            </a:pPr>
            <a:r>
              <a:rPr lang="en-US" altLang="zh-CN" dirty="0"/>
              <a:t>   (2) </a:t>
            </a:r>
            <a:r>
              <a:rPr lang="zh-CN" altLang="en-US" dirty="0"/>
              <a:t>能在规定时间内建立较高极化度，且极化度的增加可以通过束流寿命或者损失观测</a:t>
            </a:r>
            <a:r>
              <a:rPr lang="en-US" altLang="zh-CN" dirty="0"/>
              <a:t> </a:t>
            </a:r>
            <a:r>
              <a:rPr lang="zh-CN" altLang="en-US" dirty="0"/>
              <a:t>。</a:t>
            </a:r>
            <a:endParaRPr lang="en-US" altLang="zh-CN" dirty="0"/>
          </a:p>
          <a:p>
            <a:pPr marL="0" indent="0">
              <a:buNone/>
            </a:pPr>
            <a:r>
              <a:rPr lang="en-US" altLang="zh-CN" dirty="0"/>
              <a:t>    </a:t>
            </a:r>
          </a:p>
        </p:txBody>
      </p:sp>
    </p:spTree>
    <p:extLst>
      <p:ext uri="{BB962C8B-B14F-4D97-AF65-F5344CB8AC3E}">
        <p14:creationId xmlns:p14="http://schemas.microsoft.com/office/powerpoint/2010/main" val="4837973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BF7C0FDC-8E2B-74C3-C6DF-564170F518BF}"/>
              </a:ext>
            </a:extLst>
          </p:cNvPr>
          <p:cNvSpPr>
            <a:spLocks noGrp="1"/>
          </p:cNvSpPr>
          <p:nvPr>
            <p:ph idx="1"/>
          </p:nvPr>
        </p:nvSpPr>
        <p:spPr>
          <a:xfrm>
            <a:off x="838200" y="448235"/>
            <a:ext cx="10515600" cy="5728728"/>
          </a:xfrm>
        </p:spPr>
        <p:txBody>
          <a:bodyPr/>
          <a:lstStyle/>
          <a:p>
            <a:r>
              <a:rPr lang="zh-CN" altLang="en-US" dirty="0">
                <a:solidFill>
                  <a:schemeClr val="accent1">
                    <a:lumMod val="75000"/>
                  </a:schemeClr>
                </a:solidFill>
              </a:rPr>
              <a:t>束团长度测量</a:t>
            </a:r>
            <a:endParaRPr lang="en-US" altLang="zh-CN" dirty="0">
              <a:solidFill>
                <a:schemeClr val="accent1">
                  <a:lumMod val="75000"/>
                </a:schemeClr>
              </a:solidFill>
            </a:endParaRPr>
          </a:p>
          <a:p>
            <a:r>
              <a:rPr lang="en-US" altLang="zh-CN" dirty="0"/>
              <a:t> </a:t>
            </a:r>
            <a:r>
              <a:rPr lang="zh-CN" altLang="en-US" sz="2400" dirty="0"/>
              <a:t>多束团填充模式</a:t>
            </a:r>
            <a:r>
              <a:rPr lang="en-US" altLang="zh-CN" sz="2400" dirty="0"/>
              <a:t> </a:t>
            </a:r>
          </a:p>
          <a:p>
            <a:endParaRPr lang="zh-CN" altLang="en-US" dirty="0"/>
          </a:p>
        </p:txBody>
      </p:sp>
      <p:pic>
        <p:nvPicPr>
          <p:cNvPr id="4" name="图片 3">
            <a:extLst>
              <a:ext uri="{FF2B5EF4-FFF2-40B4-BE49-F238E27FC236}">
                <a16:creationId xmlns:a16="http://schemas.microsoft.com/office/drawing/2014/main" id="{B47B352A-0EA9-0E1A-EFD5-304BAE1B24B1}"/>
              </a:ext>
            </a:extLst>
          </p:cNvPr>
          <p:cNvPicPr>
            <a:picLocks noChangeAspect="1"/>
          </p:cNvPicPr>
          <p:nvPr/>
        </p:nvPicPr>
        <p:blipFill>
          <a:blip r:embed="rId2"/>
          <a:stretch>
            <a:fillRect/>
          </a:stretch>
        </p:blipFill>
        <p:spPr>
          <a:xfrm>
            <a:off x="1417423" y="1732463"/>
            <a:ext cx="2267410" cy="1696537"/>
          </a:xfrm>
          <a:prstGeom prst="rect">
            <a:avLst/>
          </a:prstGeom>
        </p:spPr>
      </p:pic>
      <p:pic>
        <p:nvPicPr>
          <p:cNvPr id="5" name="图片 4">
            <a:extLst>
              <a:ext uri="{FF2B5EF4-FFF2-40B4-BE49-F238E27FC236}">
                <a16:creationId xmlns:a16="http://schemas.microsoft.com/office/drawing/2014/main" id="{B6825D83-2EE5-BCCB-0003-D36CE892CB72}"/>
              </a:ext>
            </a:extLst>
          </p:cNvPr>
          <p:cNvPicPr>
            <a:picLocks noChangeAspect="1"/>
          </p:cNvPicPr>
          <p:nvPr/>
        </p:nvPicPr>
        <p:blipFill>
          <a:blip r:embed="rId3"/>
          <a:stretch>
            <a:fillRect/>
          </a:stretch>
        </p:blipFill>
        <p:spPr>
          <a:xfrm>
            <a:off x="4366350" y="1730446"/>
            <a:ext cx="2267410" cy="1698554"/>
          </a:xfrm>
          <a:prstGeom prst="rect">
            <a:avLst/>
          </a:prstGeom>
        </p:spPr>
      </p:pic>
      <p:pic>
        <p:nvPicPr>
          <p:cNvPr id="6" name="图片 5">
            <a:extLst>
              <a:ext uri="{FF2B5EF4-FFF2-40B4-BE49-F238E27FC236}">
                <a16:creationId xmlns:a16="http://schemas.microsoft.com/office/drawing/2014/main" id="{3FB04D06-F68A-34FA-C6CD-06394CC0E9C2}"/>
              </a:ext>
            </a:extLst>
          </p:cNvPr>
          <p:cNvPicPr>
            <a:picLocks noChangeAspect="1"/>
          </p:cNvPicPr>
          <p:nvPr/>
        </p:nvPicPr>
        <p:blipFill>
          <a:blip r:embed="rId4"/>
          <a:stretch>
            <a:fillRect/>
          </a:stretch>
        </p:blipFill>
        <p:spPr>
          <a:xfrm>
            <a:off x="7489414" y="1732463"/>
            <a:ext cx="2259369" cy="1696537"/>
          </a:xfrm>
          <a:prstGeom prst="rect">
            <a:avLst/>
          </a:prstGeom>
        </p:spPr>
      </p:pic>
      <p:pic>
        <p:nvPicPr>
          <p:cNvPr id="7" name="图片 6">
            <a:extLst>
              <a:ext uri="{FF2B5EF4-FFF2-40B4-BE49-F238E27FC236}">
                <a16:creationId xmlns:a16="http://schemas.microsoft.com/office/drawing/2014/main" id="{F8A8D490-377F-7EBD-81D7-05EE0D2AA78B}"/>
              </a:ext>
            </a:extLst>
          </p:cNvPr>
          <p:cNvPicPr>
            <a:picLocks noChangeAspect="1"/>
          </p:cNvPicPr>
          <p:nvPr/>
        </p:nvPicPr>
        <p:blipFill>
          <a:blip r:embed="rId5"/>
          <a:stretch>
            <a:fillRect/>
          </a:stretch>
        </p:blipFill>
        <p:spPr>
          <a:xfrm>
            <a:off x="1417423" y="4237083"/>
            <a:ext cx="2267410" cy="1702574"/>
          </a:xfrm>
          <a:prstGeom prst="rect">
            <a:avLst/>
          </a:prstGeom>
        </p:spPr>
      </p:pic>
      <p:pic>
        <p:nvPicPr>
          <p:cNvPr id="8" name="图片 7">
            <a:extLst>
              <a:ext uri="{FF2B5EF4-FFF2-40B4-BE49-F238E27FC236}">
                <a16:creationId xmlns:a16="http://schemas.microsoft.com/office/drawing/2014/main" id="{AC157C0B-CC72-B927-BF0E-5D75853D5945}"/>
              </a:ext>
            </a:extLst>
          </p:cNvPr>
          <p:cNvPicPr>
            <a:picLocks noChangeAspect="1"/>
          </p:cNvPicPr>
          <p:nvPr/>
        </p:nvPicPr>
        <p:blipFill>
          <a:blip r:embed="rId6"/>
          <a:stretch>
            <a:fillRect/>
          </a:stretch>
        </p:blipFill>
        <p:spPr>
          <a:xfrm>
            <a:off x="4312832" y="4214902"/>
            <a:ext cx="2320928" cy="1746936"/>
          </a:xfrm>
          <a:prstGeom prst="rect">
            <a:avLst/>
          </a:prstGeom>
        </p:spPr>
      </p:pic>
      <p:pic>
        <p:nvPicPr>
          <p:cNvPr id="9" name="图片 8">
            <a:extLst>
              <a:ext uri="{FF2B5EF4-FFF2-40B4-BE49-F238E27FC236}">
                <a16:creationId xmlns:a16="http://schemas.microsoft.com/office/drawing/2014/main" id="{93D68572-8051-72D0-346E-411D77BC9724}"/>
              </a:ext>
            </a:extLst>
          </p:cNvPr>
          <p:cNvPicPr>
            <a:picLocks noChangeAspect="1"/>
          </p:cNvPicPr>
          <p:nvPr/>
        </p:nvPicPr>
        <p:blipFill>
          <a:blip r:embed="rId7"/>
          <a:stretch>
            <a:fillRect/>
          </a:stretch>
        </p:blipFill>
        <p:spPr>
          <a:xfrm>
            <a:off x="7514731" y="4192721"/>
            <a:ext cx="2234051" cy="1675539"/>
          </a:xfrm>
          <a:prstGeom prst="rect">
            <a:avLst/>
          </a:prstGeom>
        </p:spPr>
      </p:pic>
      <p:sp>
        <p:nvSpPr>
          <p:cNvPr id="10" name="文本框 9">
            <a:extLst>
              <a:ext uri="{FF2B5EF4-FFF2-40B4-BE49-F238E27FC236}">
                <a16:creationId xmlns:a16="http://schemas.microsoft.com/office/drawing/2014/main" id="{BAEA5DB4-F83C-B55D-D1BC-6358181E0AE1}"/>
              </a:ext>
            </a:extLst>
          </p:cNvPr>
          <p:cNvSpPr txBox="1"/>
          <p:nvPr/>
        </p:nvSpPr>
        <p:spPr>
          <a:xfrm>
            <a:off x="1792941" y="3702424"/>
            <a:ext cx="1595718" cy="369332"/>
          </a:xfrm>
          <a:prstGeom prst="rect">
            <a:avLst/>
          </a:prstGeom>
          <a:noFill/>
        </p:spPr>
        <p:txBody>
          <a:bodyPr wrap="square" rtlCol="0">
            <a:spAutoFit/>
          </a:bodyPr>
          <a:lstStyle/>
          <a:p>
            <a:r>
              <a:rPr lang="en-US" altLang="zh-CN" dirty="0"/>
              <a:t>2</a:t>
            </a:r>
            <a:r>
              <a:rPr lang="zh-CN" altLang="en-US" dirty="0"/>
              <a:t>个</a:t>
            </a:r>
            <a:r>
              <a:rPr lang="en-US" altLang="zh-CN" dirty="0"/>
              <a:t>10mA</a:t>
            </a:r>
            <a:endParaRPr lang="zh-CN" altLang="en-US" dirty="0"/>
          </a:p>
        </p:txBody>
      </p:sp>
      <p:sp>
        <p:nvSpPr>
          <p:cNvPr id="11" name="文本框 10">
            <a:extLst>
              <a:ext uri="{FF2B5EF4-FFF2-40B4-BE49-F238E27FC236}">
                <a16:creationId xmlns:a16="http://schemas.microsoft.com/office/drawing/2014/main" id="{9E4F8769-24C8-B9A3-F0AB-B3BAF0D01B52}"/>
              </a:ext>
            </a:extLst>
          </p:cNvPr>
          <p:cNvSpPr txBox="1"/>
          <p:nvPr/>
        </p:nvSpPr>
        <p:spPr>
          <a:xfrm>
            <a:off x="4901452" y="3702424"/>
            <a:ext cx="1595718" cy="369332"/>
          </a:xfrm>
          <a:prstGeom prst="rect">
            <a:avLst/>
          </a:prstGeom>
          <a:noFill/>
        </p:spPr>
        <p:txBody>
          <a:bodyPr wrap="square" rtlCol="0">
            <a:spAutoFit/>
          </a:bodyPr>
          <a:lstStyle/>
          <a:p>
            <a:r>
              <a:rPr lang="en-US" altLang="zh-CN" dirty="0"/>
              <a:t>10</a:t>
            </a:r>
            <a:r>
              <a:rPr lang="zh-CN" altLang="en-US" dirty="0"/>
              <a:t>个</a:t>
            </a:r>
            <a:r>
              <a:rPr lang="en-US" altLang="zh-CN" dirty="0"/>
              <a:t>2mA</a:t>
            </a:r>
            <a:endParaRPr lang="zh-CN" altLang="en-US" dirty="0"/>
          </a:p>
        </p:txBody>
      </p:sp>
      <p:sp>
        <p:nvSpPr>
          <p:cNvPr id="12" name="文本框 11">
            <a:extLst>
              <a:ext uri="{FF2B5EF4-FFF2-40B4-BE49-F238E27FC236}">
                <a16:creationId xmlns:a16="http://schemas.microsoft.com/office/drawing/2014/main" id="{8CE5169F-9F46-7FB4-ABFC-F147562BE610}"/>
              </a:ext>
            </a:extLst>
          </p:cNvPr>
          <p:cNvSpPr txBox="1"/>
          <p:nvPr/>
        </p:nvSpPr>
        <p:spPr>
          <a:xfrm>
            <a:off x="8005484" y="3702424"/>
            <a:ext cx="1595718" cy="369332"/>
          </a:xfrm>
          <a:prstGeom prst="rect">
            <a:avLst/>
          </a:prstGeom>
          <a:noFill/>
        </p:spPr>
        <p:txBody>
          <a:bodyPr wrap="square" rtlCol="0">
            <a:spAutoFit/>
          </a:bodyPr>
          <a:lstStyle/>
          <a:p>
            <a:r>
              <a:rPr lang="en-US" altLang="zh-CN" dirty="0"/>
              <a:t>8</a:t>
            </a:r>
            <a:r>
              <a:rPr lang="zh-CN" altLang="en-US" dirty="0"/>
              <a:t>个</a:t>
            </a:r>
            <a:r>
              <a:rPr lang="en-US" altLang="zh-CN" dirty="0"/>
              <a:t>2.5mA</a:t>
            </a:r>
            <a:endParaRPr lang="zh-CN" altLang="en-US" dirty="0"/>
          </a:p>
        </p:txBody>
      </p:sp>
      <p:sp>
        <p:nvSpPr>
          <p:cNvPr id="13" name="文本框 12">
            <a:extLst>
              <a:ext uri="{FF2B5EF4-FFF2-40B4-BE49-F238E27FC236}">
                <a16:creationId xmlns:a16="http://schemas.microsoft.com/office/drawing/2014/main" id="{60BA5261-F0EE-F7B5-8C56-F834EAC0128A}"/>
              </a:ext>
            </a:extLst>
          </p:cNvPr>
          <p:cNvSpPr txBox="1"/>
          <p:nvPr/>
        </p:nvSpPr>
        <p:spPr>
          <a:xfrm>
            <a:off x="1753269" y="6081055"/>
            <a:ext cx="1595718" cy="369332"/>
          </a:xfrm>
          <a:prstGeom prst="rect">
            <a:avLst/>
          </a:prstGeom>
          <a:noFill/>
        </p:spPr>
        <p:txBody>
          <a:bodyPr wrap="square" rtlCol="0">
            <a:spAutoFit/>
          </a:bodyPr>
          <a:lstStyle/>
          <a:p>
            <a:r>
              <a:rPr lang="en-US" altLang="zh-CN" dirty="0"/>
              <a:t>6</a:t>
            </a:r>
            <a:r>
              <a:rPr lang="zh-CN" altLang="en-US" dirty="0"/>
              <a:t>个</a:t>
            </a:r>
            <a:r>
              <a:rPr lang="en-US" altLang="zh-CN" dirty="0"/>
              <a:t>3.33mA</a:t>
            </a:r>
            <a:endParaRPr lang="zh-CN" altLang="en-US" dirty="0"/>
          </a:p>
        </p:txBody>
      </p:sp>
      <p:sp>
        <p:nvSpPr>
          <p:cNvPr id="14" name="文本框 13">
            <a:extLst>
              <a:ext uri="{FF2B5EF4-FFF2-40B4-BE49-F238E27FC236}">
                <a16:creationId xmlns:a16="http://schemas.microsoft.com/office/drawing/2014/main" id="{C5CD4DBD-2710-19FC-51EA-1BAE91B680E9}"/>
              </a:ext>
            </a:extLst>
          </p:cNvPr>
          <p:cNvSpPr txBox="1"/>
          <p:nvPr/>
        </p:nvSpPr>
        <p:spPr>
          <a:xfrm>
            <a:off x="4901452" y="6097010"/>
            <a:ext cx="1595718" cy="369332"/>
          </a:xfrm>
          <a:prstGeom prst="rect">
            <a:avLst/>
          </a:prstGeom>
          <a:noFill/>
        </p:spPr>
        <p:txBody>
          <a:bodyPr wrap="square" rtlCol="0">
            <a:spAutoFit/>
          </a:bodyPr>
          <a:lstStyle/>
          <a:p>
            <a:r>
              <a:rPr lang="en-US" altLang="zh-CN" dirty="0"/>
              <a:t>5</a:t>
            </a:r>
            <a:r>
              <a:rPr lang="zh-CN" altLang="en-US" dirty="0"/>
              <a:t>个</a:t>
            </a:r>
            <a:r>
              <a:rPr lang="en-US" altLang="zh-CN" dirty="0"/>
              <a:t>4mA</a:t>
            </a:r>
            <a:endParaRPr lang="zh-CN" altLang="en-US" dirty="0"/>
          </a:p>
        </p:txBody>
      </p:sp>
      <p:sp>
        <p:nvSpPr>
          <p:cNvPr id="15" name="文本框 14">
            <a:extLst>
              <a:ext uri="{FF2B5EF4-FFF2-40B4-BE49-F238E27FC236}">
                <a16:creationId xmlns:a16="http://schemas.microsoft.com/office/drawing/2014/main" id="{B8AAC8D0-3FBA-F384-91C6-F720D6B6C0B9}"/>
              </a:ext>
            </a:extLst>
          </p:cNvPr>
          <p:cNvSpPr txBox="1"/>
          <p:nvPr/>
        </p:nvSpPr>
        <p:spPr>
          <a:xfrm>
            <a:off x="8005484" y="6052780"/>
            <a:ext cx="1595718" cy="369332"/>
          </a:xfrm>
          <a:prstGeom prst="rect">
            <a:avLst/>
          </a:prstGeom>
          <a:noFill/>
        </p:spPr>
        <p:txBody>
          <a:bodyPr wrap="square" rtlCol="0">
            <a:spAutoFit/>
          </a:bodyPr>
          <a:lstStyle/>
          <a:p>
            <a:r>
              <a:rPr lang="en-US" altLang="zh-CN" dirty="0"/>
              <a:t>4</a:t>
            </a:r>
            <a:r>
              <a:rPr lang="zh-CN" altLang="en-US" dirty="0"/>
              <a:t>个</a:t>
            </a:r>
            <a:r>
              <a:rPr lang="en-US" altLang="zh-CN" dirty="0"/>
              <a:t>5mA</a:t>
            </a:r>
            <a:endParaRPr lang="zh-CN" altLang="en-US" dirty="0"/>
          </a:p>
        </p:txBody>
      </p:sp>
    </p:spTree>
    <p:extLst>
      <p:ext uri="{BB962C8B-B14F-4D97-AF65-F5344CB8AC3E}">
        <p14:creationId xmlns:p14="http://schemas.microsoft.com/office/powerpoint/2010/main" val="32994456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1AC492C-17B9-E9B6-C973-EDC9F952BCE2}"/>
              </a:ext>
            </a:extLst>
          </p:cNvPr>
          <p:cNvSpPr>
            <a:spLocks noGrp="1"/>
          </p:cNvSpPr>
          <p:nvPr>
            <p:ph idx="1"/>
          </p:nvPr>
        </p:nvSpPr>
        <p:spPr>
          <a:xfrm>
            <a:off x="421341" y="254606"/>
            <a:ext cx="10932459" cy="6164124"/>
          </a:xfrm>
        </p:spPr>
        <p:txBody>
          <a:bodyPr/>
          <a:lstStyle/>
          <a:p>
            <a:r>
              <a:rPr lang="zh-CN" altLang="en-US" dirty="0"/>
              <a:t>单束团模式</a:t>
            </a:r>
            <a:endParaRPr lang="en-US" altLang="zh-CN" dirty="0"/>
          </a:p>
          <a:p>
            <a:r>
              <a:rPr lang="en-US" altLang="zh-CN" dirty="0"/>
              <a:t> </a:t>
            </a:r>
            <a:r>
              <a:rPr lang="zh-CN" altLang="en-US" dirty="0"/>
              <a:t>固定腔压：</a:t>
            </a:r>
            <a:r>
              <a:rPr lang="en-US" altLang="zh-CN" dirty="0"/>
              <a:t> </a:t>
            </a:r>
            <a:r>
              <a:rPr lang="zh-CN" altLang="en-US" dirty="0"/>
              <a:t>每次输入的束团只有一个，但是束团流强是不同，每个流强附近多次测量取平均值，其中蓝点是测量值，红点是样条插值点（左图）</a:t>
            </a:r>
            <a:endParaRPr lang="en-US" altLang="zh-CN" dirty="0"/>
          </a:p>
          <a:p>
            <a:r>
              <a:rPr lang="zh-CN" altLang="en-US" dirty="0"/>
              <a:t>腔压对束团长度的影响：一个束团在储存环中衰减，陆续地改变   腔压值，对于每个腔压，多次测这个束团的束长并取平均，在考察区域内具有较高的线性近似（右图）</a:t>
            </a:r>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en-US" altLang="zh-CN" dirty="0"/>
          </a:p>
          <a:p>
            <a:endParaRPr lang="zh-CN" altLang="en-US" dirty="0"/>
          </a:p>
        </p:txBody>
      </p:sp>
      <p:pic>
        <p:nvPicPr>
          <p:cNvPr id="4" name="图片 3">
            <a:extLst>
              <a:ext uri="{FF2B5EF4-FFF2-40B4-BE49-F238E27FC236}">
                <a16:creationId xmlns:a16="http://schemas.microsoft.com/office/drawing/2014/main" id="{C00A731F-A1F7-35EB-3F94-B0EB41C671CD}"/>
              </a:ext>
            </a:extLst>
          </p:cNvPr>
          <p:cNvPicPr>
            <a:picLocks noChangeAspect="1"/>
          </p:cNvPicPr>
          <p:nvPr/>
        </p:nvPicPr>
        <p:blipFill>
          <a:blip r:embed="rId2"/>
          <a:stretch>
            <a:fillRect/>
          </a:stretch>
        </p:blipFill>
        <p:spPr>
          <a:xfrm>
            <a:off x="1064496" y="3483713"/>
            <a:ext cx="3415616" cy="2565685"/>
          </a:xfrm>
          <a:prstGeom prst="rect">
            <a:avLst/>
          </a:prstGeom>
        </p:spPr>
      </p:pic>
      <p:sp>
        <p:nvSpPr>
          <p:cNvPr id="6" name="文本框 5">
            <a:extLst>
              <a:ext uri="{FF2B5EF4-FFF2-40B4-BE49-F238E27FC236}">
                <a16:creationId xmlns:a16="http://schemas.microsoft.com/office/drawing/2014/main" id="{3402D5F4-33C2-84C6-292A-44BA9091D1C5}"/>
              </a:ext>
            </a:extLst>
          </p:cNvPr>
          <p:cNvSpPr txBox="1"/>
          <p:nvPr/>
        </p:nvSpPr>
        <p:spPr>
          <a:xfrm>
            <a:off x="1676400" y="6234064"/>
            <a:ext cx="3361765" cy="369332"/>
          </a:xfrm>
          <a:prstGeom prst="rect">
            <a:avLst/>
          </a:prstGeom>
          <a:noFill/>
        </p:spPr>
        <p:txBody>
          <a:bodyPr wrap="square" rtlCol="0">
            <a:spAutoFit/>
          </a:bodyPr>
          <a:lstStyle/>
          <a:p>
            <a:r>
              <a:rPr lang="zh-CN" altLang="en-US" dirty="0"/>
              <a:t>束长随束团流强变化</a:t>
            </a:r>
          </a:p>
        </p:txBody>
      </p:sp>
      <p:pic>
        <p:nvPicPr>
          <p:cNvPr id="8" name="图片 7">
            <a:extLst>
              <a:ext uri="{FF2B5EF4-FFF2-40B4-BE49-F238E27FC236}">
                <a16:creationId xmlns:a16="http://schemas.microsoft.com/office/drawing/2014/main" id="{36F9A518-AF45-702B-F321-3F43BCFC33BA}"/>
              </a:ext>
            </a:extLst>
          </p:cNvPr>
          <p:cNvPicPr>
            <a:picLocks noChangeAspect="1"/>
          </p:cNvPicPr>
          <p:nvPr/>
        </p:nvPicPr>
        <p:blipFill>
          <a:blip r:embed="rId3"/>
          <a:stretch>
            <a:fillRect/>
          </a:stretch>
        </p:blipFill>
        <p:spPr>
          <a:xfrm>
            <a:off x="6711204" y="3526220"/>
            <a:ext cx="3310218" cy="2480669"/>
          </a:xfrm>
          <a:prstGeom prst="rect">
            <a:avLst/>
          </a:prstGeom>
        </p:spPr>
      </p:pic>
      <p:sp>
        <p:nvSpPr>
          <p:cNvPr id="10" name="文本框 9">
            <a:extLst>
              <a:ext uri="{FF2B5EF4-FFF2-40B4-BE49-F238E27FC236}">
                <a16:creationId xmlns:a16="http://schemas.microsoft.com/office/drawing/2014/main" id="{C0346A4E-F348-8498-42F3-C172D6E0E2A4}"/>
              </a:ext>
            </a:extLst>
          </p:cNvPr>
          <p:cNvSpPr txBox="1"/>
          <p:nvPr/>
        </p:nvSpPr>
        <p:spPr>
          <a:xfrm>
            <a:off x="6929718" y="6167718"/>
            <a:ext cx="3693458" cy="369332"/>
          </a:xfrm>
          <a:prstGeom prst="rect">
            <a:avLst/>
          </a:prstGeom>
          <a:noFill/>
        </p:spPr>
        <p:txBody>
          <a:bodyPr wrap="square" rtlCol="0">
            <a:spAutoFit/>
          </a:bodyPr>
          <a:lstStyle/>
          <a:p>
            <a:r>
              <a:rPr lang="zh-CN" altLang="en-US" dirty="0"/>
              <a:t>一个束团在不同腔压下测量的束长</a:t>
            </a:r>
          </a:p>
        </p:txBody>
      </p:sp>
    </p:spTree>
    <p:extLst>
      <p:ext uri="{BB962C8B-B14F-4D97-AF65-F5344CB8AC3E}">
        <p14:creationId xmlns:p14="http://schemas.microsoft.com/office/powerpoint/2010/main" val="2483749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FB95D682-E37E-B8D2-7B1C-963C6D686D0B}"/>
              </a:ext>
            </a:extLst>
          </p:cNvPr>
          <p:cNvSpPr>
            <a:spLocks noGrp="1"/>
          </p:cNvSpPr>
          <p:nvPr>
            <p:ph idx="1"/>
          </p:nvPr>
        </p:nvSpPr>
        <p:spPr>
          <a:xfrm>
            <a:off x="838200" y="358588"/>
            <a:ext cx="10515600" cy="5818375"/>
          </a:xfrm>
        </p:spPr>
        <p:txBody>
          <a:bodyPr/>
          <a:lstStyle/>
          <a:p>
            <a:r>
              <a:rPr lang="zh-CN" altLang="en-US" dirty="0"/>
              <a:t>横向反馈系统对束长的影响关闭反馈注入</a:t>
            </a:r>
            <a:r>
              <a:rPr lang="en-US" altLang="zh-CN" dirty="0"/>
              <a:t>8</a:t>
            </a:r>
            <a:r>
              <a:rPr lang="zh-CN" altLang="en-US" dirty="0"/>
              <a:t>个</a:t>
            </a:r>
            <a:r>
              <a:rPr lang="en-US" altLang="zh-CN" dirty="0"/>
              <a:t>2.5mA(</a:t>
            </a:r>
            <a:r>
              <a:rPr lang="zh-CN" altLang="en-US" dirty="0"/>
              <a:t>就是前面多束团模式</a:t>
            </a:r>
            <a:r>
              <a:rPr lang="en-US" altLang="zh-CN" dirty="0"/>
              <a:t>8</a:t>
            </a:r>
            <a:r>
              <a:rPr lang="zh-CN" altLang="en-US" dirty="0"/>
              <a:t>个</a:t>
            </a:r>
            <a:r>
              <a:rPr lang="en-US" altLang="zh-CN" dirty="0"/>
              <a:t>2.5mA</a:t>
            </a:r>
            <a:r>
              <a:rPr lang="zh-CN" altLang="en-US" dirty="0"/>
              <a:t>的实验组</a:t>
            </a:r>
            <a:r>
              <a:rPr lang="en-US" altLang="zh-CN" dirty="0"/>
              <a:t>)</a:t>
            </a:r>
            <a:r>
              <a:rPr lang="zh-CN" altLang="en-US" dirty="0"/>
              <a:t>，再完全开启反馈系统，然后关闭垂直反馈，最后关闭水平反馈，测量不同横向反馈系统状态下的束长。</a:t>
            </a:r>
          </a:p>
          <a:p>
            <a:endParaRPr lang="zh-CN" altLang="en-US" dirty="0"/>
          </a:p>
        </p:txBody>
      </p:sp>
      <p:pic>
        <p:nvPicPr>
          <p:cNvPr id="4" name="图片 3">
            <a:extLst>
              <a:ext uri="{FF2B5EF4-FFF2-40B4-BE49-F238E27FC236}">
                <a16:creationId xmlns:a16="http://schemas.microsoft.com/office/drawing/2014/main" id="{60A1EBBC-3DD8-1439-148F-FDB445524437}"/>
              </a:ext>
            </a:extLst>
          </p:cNvPr>
          <p:cNvPicPr>
            <a:picLocks noChangeAspect="1"/>
          </p:cNvPicPr>
          <p:nvPr/>
        </p:nvPicPr>
        <p:blipFill>
          <a:blip r:embed="rId2"/>
          <a:stretch>
            <a:fillRect/>
          </a:stretch>
        </p:blipFill>
        <p:spPr>
          <a:xfrm>
            <a:off x="3982640" y="2214283"/>
            <a:ext cx="3592535" cy="2699593"/>
          </a:xfrm>
          <a:prstGeom prst="rect">
            <a:avLst/>
          </a:prstGeom>
        </p:spPr>
      </p:pic>
      <p:sp>
        <p:nvSpPr>
          <p:cNvPr id="5" name="文本框 4">
            <a:extLst>
              <a:ext uri="{FF2B5EF4-FFF2-40B4-BE49-F238E27FC236}">
                <a16:creationId xmlns:a16="http://schemas.microsoft.com/office/drawing/2014/main" id="{FBE2990A-B9BF-802D-39AB-3220E9E733BC}"/>
              </a:ext>
            </a:extLst>
          </p:cNvPr>
          <p:cNvSpPr txBox="1"/>
          <p:nvPr/>
        </p:nvSpPr>
        <p:spPr>
          <a:xfrm>
            <a:off x="2868706" y="5289176"/>
            <a:ext cx="5522258" cy="369332"/>
          </a:xfrm>
          <a:prstGeom prst="rect">
            <a:avLst/>
          </a:prstGeom>
          <a:noFill/>
        </p:spPr>
        <p:txBody>
          <a:bodyPr wrap="square" rtlCol="0">
            <a:spAutoFit/>
          </a:bodyPr>
          <a:lstStyle/>
          <a:p>
            <a:r>
              <a:rPr lang="zh-CN" altLang="en-US" dirty="0"/>
              <a:t>反馈系统处于不同状态时的</a:t>
            </a:r>
            <a:r>
              <a:rPr lang="en-US" altLang="zh-CN" dirty="0"/>
              <a:t>8</a:t>
            </a:r>
            <a:r>
              <a:rPr lang="zh-CN" altLang="en-US" dirty="0"/>
              <a:t>个束团填充模式的束长</a:t>
            </a:r>
          </a:p>
        </p:txBody>
      </p:sp>
    </p:spTree>
    <p:extLst>
      <p:ext uri="{BB962C8B-B14F-4D97-AF65-F5344CB8AC3E}">
        <p14:creationId xmlns:p14="http://schemas.microsoft.com/office/powerpoint/2010/main" val="27753051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62897935-B383-2DDC-5857-7744C96796DD}"/>
              </a:ext>
            </a:extLst>
          </p:cNvPr>
          <p:cNvSpPr>
            <a:spLocks noGrp="1"/>
          </p:cNvSpPr>
          <p:nvPr>
            <p:ph idx="1"/>
          </p:nvPr>
        </p:nvSpPr>
        <p:spPr>
          <a:xfrm>
            <a:off x="690282" y="421341"/>
            <a:ext cx="10210801" cy="5844987"/>
          </a:xfrm>
        </p:spPr>
        <p:txBody>
          <a:bodyPr/>
          <a:lstStyle/>
          <a:p>
            <a:r>
              <a:rPr lang="zh-CN" altLang="en-US" dirty="0"/>
              <a:t>采用其他实验方式：</a:t>
            </a:r>
            <a:endParaRPr lang="en-US" altLang="zh-CN" dirty="0"/>
          </a:p>
          <a:p>
            <a:r>
              <a:rPr lang="zh-CN" altLang="en-US" dirty="0"/>
              <a:t>比如固定填充束团个数，每次注入时增加单束团流强，运行较短时间内以获得获得流强，每次注入前需要踢掉环中的束流以确保获得的是非极化束流的束流寿命。当束团流强很大时，让束流衰减很长时间（超过极化建立时间），这样当其衰减到较低的流强时可以将此时的束流寿命和非极化束流的寿命比较得到极化度对束流寿命的影响。当束团数较少时，束团间的相互作用较弱，应该和单束团模式的束流寿命一样表现出对流强的线性依赖。</a:t>
            </a:r>
          </a:p>
        </p:txBody>
      </p:sp>
    </p:spTree>
    <p:extLst>
      <p:ext uri="{BB962C8B-B14F-4D97-AF65-F5344CB8AC3E}">
        <p14:creationId xmlns:p14="http://schemas.microsoft.com/office/powerpoint/2010/main" val="12612772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ECECF0B3-AC03-1C57-9696-61D37D97E33F}"/>
              </a:ext>
            </a:extLst>
          </p:cNvPr>
          <p:cNvSpPr>
            <a:spLocks noGrp="1"/>
          </p:cNvSpPr>
          <p:nvPr>
            <p:ph idx="1"/>
          </p:nvPr>
        </p:nvSpPr>
        <p:spPr>
          <a:xfrm>
            <a:off x="838200" y="340659"/>
            <a:ext cx="10515600" cy="5836304"/>
          </a:xfrm>
        </p:spPr>
        <p:txBody>
          <a:bodyPr/>
          <a:lstStyle/>
          <a:p>
            <a:endParaRPr lang="en-US" altLang="zh-CN" dirty="0"/>
          </a:p>
          <a:p>
            <a:pPr marL="0" indent="0">
              <a:buNone/>
            </a:pPr>
            <a:r>
              <a:rPr lang="en-US" altLang="zh-CN" dirty="0"/>
              <a:t>  </a:t>
            </a:r>
            <a:r>
              <a:rPr lang="zh-CN" altLang="en-US" dirty="0"/>
              <a:t>即使解决了第（</a:t>
            </a:r>
            <a:r>
              <a:rPr lang="en-US" altLang="zh-CN" dirty="0"/>
              <a:t>1</a:t>
            </a:r>
            <a:r>
              <a:rPr lang="zh-CN" altLang="en-US" dirty="0"/>
              <a:t>）点，第</a:t>
            </a:r>
            <a:r>
              <a:rPr lang="en-US" altLang="zh-CN" dirty="0"/>
              <a:t>(2)</a:t>
            </a:r>
            <a:r>
              <a:rPr lang="zh-CN" altLang="en-US" dirty="0"/>
              <a:t>点还是比较复杂，主要体现在三个方面：</a:t>
            </a:r>
          </a:p>
          <a:p>
            <a:pPr marL="0" indent="0">
              <a:buNone/>
            </a:pPr>
            <a:r>
              <a:rPr lang="zh-CN" altLang="en-US" dirty="0"/>
              <a:t>（</a:t>
            </a:r>
            <a:r>
              <a:rPr lang="en-US" altLang="zh-CN" dirty="0"/>
              <a:t>a</a:t>
            </a:r>
            <a:r>
              <a:rPr lang="zh-CN" altLang="en-US" dirty="0"/>
              <a:t>）实验前束流是否具有较高极化度</a:t>
            </a:r>
          </a:p>
          <a:p>
            <a:pPr marL="0" indent="0">
              <a:buNone/>
            </a:pPr>
            <a:r>
              <a:rPr lang="zh-CN" altLang="en-US" dirty="0"/>
              <a:t>（</a:t>
            </a:r>
            <a:r>
              <a:rPr lang="en-US" altLang="zh-CN" dirty="0"/>
              <a:t>b</a:t>
            </a:r>
            <a:r>
              <a:rPr lang="zh-CN" altLang="en-US" dirty="0"/>
              <a:t>）束流寿命的影响因素较多，会与极化度竞争</a:t>
            </a:r>
          </a:p>
          <a:p>
            <a:pPr marL="0" indent="0">
              <a:buNone/>
            </a:pPr>
            <a:r>
              <a:rPr lang="zh-CN" altLang="en-US" dirty="0"/>
              <a:t>（</a:t>
            </a:r>
            <a:r>
              <a:rPr lang="en-US" altLang="zh-CN" dirty="0"/>
              <a:t>c</a:t>
            </a:r>
            <a:r>
              <a:rPr lang="zh-CN" altLang="en-US" dirty="0"/>
              <a:t>）束流寿命测量从流强数据拟合出来，获得束流寿命的系统误差</a:t>
            </a:r>
            <a:r>
              <a:rPr lang="en-US" altLang="zh-CN" dirty="0"/>
              <a:t>(</a:t>
            </a:r>
            <a:r>
              <a:rPr lang="zh-CN" altLang="en-US" dirty="0"/>
              <a:t>拟合模型</a:t>
            </a:r>
            <a:r>
              <a:rPr lang="en-US" altLang="zh-CN" dirty="0"/>
              <a:t>)</a:t>
            </a:r>
            <a:r>
              <a:rPr lang="zh-CN" altLang="en-US" dirty="0"/>
              <a:t>和偶然误差</a:t>
            </a:r>
            <a:r>
              <a:rPr lang="en-US" altLang="zh-CN" dirty="0"/>
              <a:t>(</a:t>
            </a:r>
            <a:r>
              <a:rPr lang="zh-CN" altLang="en-US" dirty="0"/>
              <a:t>这里简单将</a:t>
            </a:r>
            <a:r>
              <a:rPr lang="en-US" altLang="zh-CN" dirty="0"/>
              <a:t>DCCT</a:t>
            </a:r>
            <a:r>
              <a:rPr lang="zh-CN" altLang="en-US" dirty="0"/>
              <a:t>的读数误差归为偶然误差</a:t>
            </a:r>
            <a:r>
              <a:rPr lang="en-US" altLang="zh-CN" dirty="0"/>
              <a:t>)</a:t>
            </a:r>
            <a:r>
              <a:rPr lang="zh-CN" altLang="en-US" dirty="0"/>
              <a:t>可能会掩盖极化度对束流寿命的影响</a:t>
            </a:r>
            <a:endParaRPr lang="en-US" altLang="zh-CN" dirty="0"/>
          </a:p>
          <a:p>
            <a:pPr marL="0" indent="0">
              <a:buNone/>
            </a:pPr>
            <a:r>
              <a:rPr lang="zh-CN" altLang="en-US" dirty="0"/>
              <a:t>  因此进行两次实验来测量束流寿命，试图确定对应填充模式下托歇克寿命和真空寿命、观测极化度是否按预期那样影响束流寿命</a:t>
            </a:r>
          </a:p>
          <a:p>
            <a:pPr marL="0" indent="0">
              <a:buNone/>
            </a:pPr>
            <a:endParaRPr lang="zh-CN" altLang="en-US" dirty="0"/>
          </a:p>
          <a:p>
            <a:endParaRPr lang="zh-CN" altLang="en-US" dirty="0"/>
          </a:p>
        </p:txBody>
      </p:sp>
    </p:spTree>
    <p:extLst>
      <p:ext uri="{BB962C8B-B14F-4D97-AF65-F5344CB8AC3E}">
        <p14:creationId xmlns:p14="http://schemas.microsoft.com/office/powerpoint/2010/main" val="22390614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4373C3F-C9C3-C754-9EA1-411CE29E4196}"/>
              </a:ext>
            </a:extLst>
          </p:cNvPr>
          <p:cNvSpPr>
            <a:spLocks noGrp="1"/>
          </p:cNvSpPr>
          <p:nvPr>
            <p:ph type="title"/>
          </p:nvPr>
        </p:nvSpPr>
        <p:spPr>
          <a:xfrm>
            <a:off x="838200" y="114113"/>
            <a:ext cx="10515600" cy="1325563"/>
          </a:xfrm>
        </p:spPr>
        <p:txBody>
          <a:bodyPr/>
          <a:lstStyle/>
          <a:p>
            <a:r>
              <a:rPr lang="zh-CN" altLang="en-US" dirty="0"/>
              <a:t>二</a:t>
            </a:r>
            <a:r>
              <a:rPr lang="en-US" altLang="zh-CN" dirty="0"/>
              <a:t>.</a:t>
            </a:r>
            <a:r>
              <a:rPr lang="zh-CN" altLang="en-US" dirty="0"/>
              <a:t>束流寿命的线性模型</a:t>
            </a:r>
          </a:p>
        </p:txBody>
      </p:sp>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A82904D3-F76D-B97A-8972-131943B87EDB}"/>
                  </a:ext>
                </a:extLst>
              </p:cNvPr>
              <p:cNvSpPr>
                <a:spLocks noGrp="1"/>
              </p:cNvSpPr>
              <p:nvPr>
                <p:ph idx="1"/>
              </p:nvPr>
            </p:nvSpPr>
            <p:spPr>
              <a:xfrm>
                <a:off x="775447" y="1255058"/>
                <a:ext cx="10515600" cy="5710518"/>
              </a:xfrm>
            </p:spPr>
            <p:txBody>
              <a:bodyPr>
                <a:normAutofit/>
              </a:bodyPr>
              <a:lstStyle/>
              <a:p>
                <a:r>
                  <a:rPr lang="en-US" altLang="zh-CN" dirty="0"/>
                  <a:t>1.</a:t>
                </a:r>
                <a:r>
                  <a:rPr lang="zh-CN" altLang="en-US" dirty="0"/>
                  <a:t>真空寿命</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𝜏</m:t>
                        </m:r>
                      </m:e>
                      <m:sub>
                        <m:r>
                          <a:rPr lang="en-US" altLang="zh-CN" b="0" i="1" smtClean="0">
                            <a:latin typeface="Cambria Math" panose="02040503050406030204" pitchFamily="18" charset="0"/>
                          </a:rPr>
                          <m:t>𝑣</m:t>
                        </m:r>
                      </m:sub>
                    </m:sSub>
                  </m:oMath>
                </a14:m>
                <a:endParaRPr lang="en-US" altLang="zh-CN" dirty="0"/>
              </a:p>
              <a:p>
                <a:r>
                  <a:rPr lang="zh-CN" altLang="en-US" dirty="0"/>
                  <a:t>   真空寿命可以近似看作束流流强的线性函数</a:t>
                </a:r>
                <a:endParaRPr lang="en-US" altLang="zh-CN" dirty="0"/>
              </a:p>
              <a:p>
                <a:r>
                  <a:rPr lang="en-US" altLang="zh-CN" dirty="0"/>
                  <a:t>                                 </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𝜏</m:t>
                            </m:r>
                          </m:e>
                          <m:sub>
                            <m:r>
                              <a:rPr lang="en-US" altLang="zh-CN" b="0" i="1" smtClean="0">
                                <a:latin typeface="Cambria Math" panose="02040503050406030204" pitchFamily="18" charset="0"/>
                              </a:rPr>
                              <m:t>𝑣</m:t>
                            </m:r>
                          </m:sub>
                        </m:sSub>
                      </m:den>
                    </m:f>
                    <m:r>
                      <a:rPr lang="en-US" altLang="zh-CN" b="0" i="1" smtClean="0">
                        <a:latin typeface="Cambria Math" panose="02040503050406030204" pitchFamily="18" charset="0"/>
                      </a:rPr>
                      <m:t>=</m:t>
                    </m:r>
                    <m:r>
                      <a:rPr lang="zh-CN" altLang="en-US" i="1" smtClean="0">
                        <a:latin typeface="Cambria Math" panose="02040503050406030204" pitchFamily="18" charset="0"/>
                        <a:ea typeface="Cambria Math" panose="02040503050406030204" pitchFamily="18" charset="0"/>
                      </a:rPr>
                      <m:t>𝛽</m:t>
                    </m:r>
                    <m:r>
                      <a:rPr lang="en-US" altLang="zh-CN" b="0" i="1" smtClean="0">
                        <a:latin typeface="Cambria Math" panose="02040503050406030204" pitchFamily="18" charset="0"/>
                        <a:ea typeface="Cambria Math" panose="02040503050406030204" pitchFamily="18" charset="0"/>
                      </a:rPr>
                      <m:t>𝑐</m:t>
                    </m:r>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𝜎</m:t>
                        </m:r>
                      </m:e>
                      <m:sub>
                        <m:r>
                          <a:rPr lang="en-US" altLang="zh-CN" b="0" i="1" smtClean="0">
                            <a:latin typeface="Cambria Math" panose="02040503050406030204" pitchFamily="18" charset="0"/>
                            <a:ea typeface="Cambria Math" panose="02040503050406030204" pitchFamily="18" charset="0"/>
                          </a:rPr>
                          <m:t>𝑙𝑜𝑠𝑠</m:t>
                        </m:r>
                      </m:sub>
                    </m:sSub>
                    <m:r>
                      <a:rPr lang="zh-CN" altLang="en-US" b="0" i="1" smtClean="0">
                        <a:latin typeface="Cambria Math" panose="02040503050406030204" pitchFamily="18" charset="0"/>
                        <a:ea typeface="Cambria Math" panose="02040503050406030204" pitchFamily="18" charset="0"/>
                      </a:rPr>
                      <m:t>𝜌</m:t>
                    </m:r>
                  </m:oMath>
                </a14:m>
                <a:endParaRPr lang="en-US" altLang="zh-CN" dirty="0"/>
              </a:p>
              <a:p>
                <a:r>
                  <a:rPr lang="zh-CN" altLang="en-US" dirty="0"/>
                  <a:t>𝛽是电子相对于光速的速度大小，𝜌是气体分子数密度，</a:t>
                </a:r>
                <a14:m>
                  <m:oMath xmlns:m="http://schemas.openxmlformats.org/officeDocument/2006/math">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𝜎</m:t>
                        </m:r>
                      </m:e>
                      <m:sub>
                        <m:r>
                          <m:rPr>
                            <m:sty m:val="p"/>
                          </m:rPr>
                          <a:rPr lang="en-US" altLang="zh-CN" i="1">
                            <a:latin typeface="Cambria Math" panose="02040503050406030204" pitchFamily="18" charset="0"/>
                          </a:rPr>
                          <m:t>loss</m:t>
                        </m:r>
                      </m:sub>
                    </m:sSub>
                  </m:oMath>
                </a14:m>
                <a:r>
                  <a:rPr lang="zh-CN" altLang="en-US" dirty="0"/>
                  <a:t>是束流电子与气体分子的所有弹性散射和非弹性散射的散射截面的总和，要给出解析公式是十分繁琐的。</a:t>
                </a:r>
                <a:endParaRPr lang="en-US" altLang="zh-CN" dirty="0"/>
              </a:p>
              <a:p>
                <a:r>
                  <a:rPr lang="en-US" altLang="zh-CN" dirty="0"/>
                  <a:t> </a:t>
                </a:r>
                <a:r>
                  <a:rPr lang="zh-CN" altLang="en-US" dirty="0"/>
                  <a:t>同时残余气体分子数密度有如下关系：</a:t>
                </a:r>
                <a:endParaRPr lang="en-US" altLang="zh-CN" dirty="0"/>
              </a:p>
              <a:p>
                <a:r>
                  <a:rPr lang="en-US" altLang="zh-CN" dirty="0"/>
                  <a:t>                          </a:t>
                </a:r>
                <a14:m>
                  <m:oMath xmlns:m="http://schemas.openxmlformats.org/officeDocument/2006/math">
                    <m:r>
                      <a:rPr lang="zh-CN" altLang="en-US" i="1" smtClean="0">
                        <a:latin typeface="Cambria Math" panose="02040503050406030204" pitchFamily="18" charset="0"/>
                      </a:rPr>
                      <m:t>𝜌</m:t>
                    </m:r>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zh-CN" altLang="en-US" b="0" i="1" smtClean="0">
                            <a:latin typeface="Cambria Math" panose="02040503050406030204" pitchFamily="18" charset="0"/>
                          </a:rPr>
                          <m:t>𝜌</m:t>
                        </m:r>
                      </m:e>
                      <m:sub>
                        <m:r>
                          <a:rPr lang="en-US" altLang="zh-CN" b="0" i="1" smtClean="0">
                            <a:latin typeface="Cambria Math" panose="02040503050406030204" pitchFamily="18" charset="0"/>
                          </a:rPr>
                          <m:t>0</m:t>
                        </m:r>
                      </m:sub>
                    </m:sSub>
                    <m:r>
                      <a:rPr lang="en-US" altLang="zh-CN" b="0" i="1" smtClean="0">
                        <a:latin typeface="Cambria Math" panose="02040503050406030204" pitchFamily="18" charset="0"/>
                      </a:rPr>
                      <m:t>+</m:t>
                    </m:r>
                    <m:r>
                      <a:rPr lang="en-US" altLang="zh-CN" b="0" i="1" smtClean="0">
                        <a:latin typeface="Cambria Math" panose="02040503050406030204" pitchFamily="18" charset="0"/>
                      </a:rPr>
                      <m:t>𝐺</m:t>
                    </m:r>
                    <m:r>
                      <m:rPr>
                        <m:sty m:val="p"/>
                      </m:rPr>
                      <a:rPr lang="en-US" altLang="zh-CN" i="1">
                        <a:latin typeface="Cambria Math" panose="02040503050406030204" pitchFamily="18" charset="0"/>
                      </a:rPr>
                      <m:t>n</m:t>
                    </m:r>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𝑏</m:t>
                        </m:r>
                      </m:sub>
                    </m:sSub>
                    <m:r>
                      <a:rPr lang="en-US" altLang="zh-CN" b="0" i="1" smtClean="0">
                        <a:latin typeface="Cambria Math" panose="02040503050406030204" pitchFamily="18" charset="0"/>
                      </a:rPr>
                      <m:t>=</m:t>
                    </m:r>
                    <m:sSub>
                      <m:sSubPr>
                        <m:ctrlPr>
                          <a:rPr lang="en-US" altLang="zh-CN" i="1">
                            <a:latin typeface="Cambria Math" panose="02040503050406030204" pitchFamily="18" charset="0"/>
                          </a:rPr>
                        </m:ctrlPr>
                      </m:sSubPr>
                      <m:e>
                        <m:r>
                          <a:rPr lang="zh-CN" altLang="en-US" i="1">
                            <a:latin typeface="Cambria Math" panose="02040503050406030204" pitchFamily="18" charset="0"/>
                          </a:rPr>
                          <m:t>𝜌</m:t>
                        </m:r>
                      </m:e>
                      <m:sub>
                        <m:r>
                          <a:rPr lang="en-US" altLang="zh-CN" i="1">
                            <a:latin typeface="Cambria Math" panose="02040503050406030204" pitchFamily="18" charset="0"/>
                          </a:rPr>
                          <m:t>0</m:t>
                        </m:r>
                      </m:sub>
                    </m:sSub>
                    <m:r>
                      <a:rPr lang="en-US" altLang="zh-CN" i="1">
                        <a:latin typeface="Cambria Math" panose="02040503050406030204" pitchFamily="18" charset="0"/>
                      </a:rPr>
                      <m:t>+</m:t>
                    </m:r>
                    <m:r>
                      <a:rPr lang="en-US" altLang="zh-CN" i="1">
                        <a:latin typeface="Cambria Math" panose="02040503050406030204" pitchFamily="18" charset="0"/>
                      </a:rPr>
                      <m:t>𝐺𝑁</m:t>
                    </m:r>
                  </m:oMath>
                </a14:m>
                <a:endParaRPr lang="en-US" altLang="zh-CN" dirty="0"/>
              </a:p>
              <a:p>
                <a:r>
                  <a:rPr lang="en-US" altLang="zh-CN" dirty="0"/>
                  <a:t> </a:t>
                </a:r>
                <a:r>
                  <a:rPr lang="zh-CN" altLang="en-US" dirty="0"/>
                  <a:t>其中</a:t>
                </a:r>
                <a:r>
                  <a:rPr lang="en-US" altLang="zh-CN" dirty="0"/>
                  <a:t>G</a:t>
                </a:r>
                <a:r>
                  <a:rPr lang="zh-CN" altLang="en-US" dirty="0"/>
                  <a:t>是吸收系数，</a:t>
                </a:r>
                <a:r>
                  <a:rPr lang="en-US" altLang="zh-CN" dirty="0"/>
                  <a:t>n</a:t>
                </a:r>
                <a:r>
                  <a:rPr lang="zh-CN" altLang="en-US" dirty="0"/>
                  <a:t>是束团个数，</a:t>
                </a:r>
                <a14:m>
                  <m:oMath xmlns:m="http://schemas.openxmlformats.org/officeDocument/2006/math">
                    <m:sSub>
                      <m:sSubPr>
                        <m:ctrlPr>
                          <a:rPr lang="en-US" altLang="zh-CN" i="1" smtClean="0">
                            <a:latin typeface="Cambria Math" panose="02040503050406030204" pitchFamily="18" charset="0"/>
                          </a:rPr>
                        </m:ctrlPr>
                      </m:sSubPr>
                      <m:e>
                        <m:r>
                          <a:rPr lang="en-US" altLang="zh-CN" b="0" i="1" smtClean="0">
                            <a:latin typeface="Cambria Math" panose="02040503050406030204" pitchFamily="18" charset="0"/>
                          </a:rPr>
                          <m:t>𝑁</m:t>
                        </m:r>
                      </m:e>
                      <m:sub>
                        <m:r>
                          <a:rPr lang="en-US" altLang="zh-CN" b="0" i="1" smtClean="0">
                            <a:latin typeface="Cambria Math" panose="02040503050406030204" pitchFamily="18" charset="0"/>
                          </a:rPr>
                          <m:t>𝑏</m:t>
                        </m:r>
                      </m:sub>
                    </m:sSub>
                    <m:r>
                      <a:rPr lang="zh-CN" altLang="en-US" i="1">
                        <a:latin typeface="Cambria Math" panose="02040503050406030204" pitchFamily="18" charset="0"/>
                      </a:rPr>
                      <m:t>是</m:t>
                    </m:r>
                  </m:oMath>
                </a14:m>
                <a:r>
                  <a:rPr lang="zh-CN" altLang="en-US" dirty="0"/>
                  <a:t>束团粒子数</a:t>
                </a:r>
                <a:r>
                  <a:rPr lang="en-US" altLang="zh-CN" dirty="0"/>
                  <a:t>,N</a:t>
                </a:r>
                <a:r>
                  <a:rPr lang="zh-CN" altLang="en-US" dirty="0"/>
                  <a:t>是束流电子数，</a:t>
                </a:r>
                <a14:m>
                  <m:oMath xmlns:m="http://schemas.openxmlformats.org/officeDocument/2006/math">
                    <m:f>
                      <m:fPr>
                        <m:ctrlPr>
                          <a:rPr lang="en-US" altLang="zh-CN" i="1">
                            <a:latin typeface="Cambria Math" panose="02040503050406030204" pitchFamily="18" charset="0"/>
                          </a:rPr>
                        </m:ctrlPr>
                      </m:fPr>
                      <m:num>
                        <m:r>
                          <a:rPr lang="en-US" altLang="zh-CN" i="1">
                            <a:latin typeface="Cambria Math" panose="02040503050406030204" pitchFamily="18" charset="0"/>
                          </a:rPr>
                          <m:t>1</m:t>
                        </m:r>
                      </m:num>
                      <m:den>
                        <m:sSub>
                          <m:sSubPr>
                            <m:ctrlPr>
                              <a:rPr lang="en-US" altLang="zh-CN" i="1">
                                <a:latin typeface="Cambria Math" panose="02040503050406030204" pitchFamily="18" charset="0"/>
                              </a:rPr>
                            </m:ctrlPr>
                          </m:sSubPr>
                          <m:e>
                            <m:r>
                              <a:rPr lang="zh-CN" altLang="en-US" i="1">
                                <a:latin typeface="Cambria Math" panose="02040503050406030204" pitchFamily="18" charset="0"/>
                              </a:rPr>
                              <m:t>𝜏</m:t>
                            </m:r>
                          </m:e>
                          <m:sub>
                            <m:r>
                              <a:rPr lang="en-US" altLang="zh-CN" i="1">
                                <a:latin typeface="Cambria Math" panose="02040503050406030204" pitchFamily="18" charset="0"/>
                              </a:rPr>
                              <m:t>𝑣</m:t>
                            </m:r>
                          </m:sub>
                        </m:sSub>
                      </m:den>
                    </m:f>
                    <m:r>
                      <a:rPr lang="en-US" altLang="zh-CN" i="1">
                        <a:latin typeface="Cambria Math" panose="02040503050406030204" pitchFamily="18" charset="0"/>
                      </a:rPr>
                      <m:t>=</m:t>
                    </m:r>
                    <m:r>
                      <a:rPr lang="zh-CN" altLang="en-US" i="1">
                        <a:latin typeface="Cambria Math" panose="02040503050406030204" pitchFamily="18" charset="0"/>
                        <a:ea typeface="Cambria Math" panose="02040503050406030204" pitchFamily="18" charset="0"/>
                      </a:rPr>
                      <m:t>𝛽</m:t>
                    </m:r>
                    <m:r>
                      <a:rPr lang="en-US" altLang="zh-CN" i="1">
                        <a:latin typeface="Cambria Math" panose="02040503050406030204" pitchFamily="18" charset="0"/>
                        <a:ea typeface="Cambria Math" panose="02040503050406030204" pitchFamily="18" charset="0"/>
                      </a:rPr>
                      <m:t>𝑐</m:t>
                    </m:r>
                    <m:sSub>
                      <m:sSubPr>
                        <m:ctrlPr>
                          <a:rPr lang="en-US" altLang="zh-CN" i="1">
                            <a:latin typeface="Cambria Math" panose="02040503050406030204" pitchFamily="18" charset="0"/>
                            <a:ea typeface="Cambria Math" panose="02040503050406030204" pitchFamily="18" charset="0"/>
                          </a:rPr>
                        </m:ctrlPr>
                      </m:sSubPr>
                      <m:e>
                        <m:r>
                          <a:rPr lang="zh-CN" altLang="en-US" i="1">
                            <a:latin typeface="Cambria Math" panose="02040503050406030204" pitchFamily="18" charset="0"/>
                            <a:ea typeface="Cambria Math" panose="02040503050406030204" pitchFamily="18" charset="0"/>
                          </a:rPr>
                          <m:t>𝜎</m:t>
                        </m:r>
                      </m:e>
                      <m:sub>
                        <m:r>
                          <a:rPr lang="en-US" altLang="zh-CN" i="1">
                            <a:latin typeface="Cambria Math" panose="02040503050406030204" pitchFamily="18" charset="0"/>
                            <a:ea typeface="Cambria Math" panose="02040503050406030204" pitchFamily="18" charset="0"/>
                          </a:rPr>
                          <m:t>𝑙𝑜𝑠𝑠</m:t>
                        </m:r>
                      </m:sub>
                    </m:sSub>
                    <m:d>
                      <m:dPr>
                        <m:ctrlPr>
                          <a:rPr lang="en-US" altLang="zh-CN" b="0" i="1" smtClean="0">
                            <a:latin typeface="Cambria Math" panose="02040503050406030204" pitchFamily="18" charset="0"/>
                            <a:ea typeface="Cambria Math" panose="02040503050406030204" pitchFamily="18" charset="0"/>
                          </a:rPr>
                        </m:ctrlPr>
                      </m:dPr>
                      <m:e>
                        <m:sSub>
                          <m:sSubPr>
                            <m:ctrlPr>
                              <a:rPr lang="en-US" altLang="zh-CN" i="1">
                                <a:latin typeface="Cambria Math" panose="02040503050406030204" pitchFamily="18" charset="0"/>
                              </a:rPr>
                            </m:ctrlPr>
                          </m:sSubPr>
                          <m:e>
                            <m:r>
                              <a:rPr lang="zh-CN" altLang="en-US" i="1">
                                <a:latin typeface="Cambria Math" panose="02040503050406030204" pitchFamily="18" charset="0"/>
                              </a:rPr>
                              <m:t>𝜌</m:t>
                            </m:r>
                          </m:e>
                          <m:sub>
                            <m:r>
                              <a:rPr lang="en-US" altLang="zh-CN" i="1">
                                <a:latin typeface="Cambria Math" panose="02040503050406030204" pitchFamily="18" charset="0"/>
                              </a:rPr>
                              <m:t>0</m:t>
                            </m:r>
                          </m:sub>
                        </m:sSub>
                        <m:r>
                          <a:rPr lang="en-US" altLang="zh-CN" i="1">
                            <a:latin typeface="Cambria Math" panose="02040503050406030204" pitchFamily="18" charset="0"/>
                          </a:rPr>
                          <m:t>+</m:t>
                        </m:r>
                        <m:r>
                          <a:rPr lang="en-US" altLang="zh-CN" i="1">
                            <a:latin typeface="Cambria Math" panose="02040503050406030204" pitchFamily="18" charset="0"/>
                          </a:rPr>
                          <m:t>𝐺𝑁</m:t>
                        </m:r>
                      </m:e>
                    </m:d>
                    <m:r>
                      <a:rPr lang="en-US" altLang="zh-CN" b="0" i="1" smtClean="0">
                        <a:latin typeface="Cambria Math" panose="02040503050406030204" pitchFamily="18" charset="0"/>
                        <a:ea typeface="Cambria Math" panose="02040503050406030204" pitchFamily="18" charset="0"/>
                      </a:rPr>
                      <m:t>=</m:t>
                    </m:r>
                    <m:f>
                      <m:fPr>
                        <m:ctrlPr>
                          <a:rPr lang="en-US" altLang="zh-CN" b="0" i="1" smtClean="0">
                            <a:latin typeface="Cambria Math" panose="02040503050406030204" pitchFamily="18" charset="0"/>
                            <a:ea typeface="Cambria Math" panose="02040503050406030204" pitchFamily="18" charset="0"/>
                          </a:rPr>
                        </m:ctrlPr>
                      </m:fPr>
                      <m:num>
                        <m:r>
                          <a:rPr lang="en-US" altLang="zh-CN" b="0" i="1" smtClean="0">
                            <a:latin typeface="Cambria Math" panose="02040503050406030204" pitchFamily="18" charset="0"/>
                            <a:ea typeface="Cambria Math" panose="02040503050406030204" pitchFamily="18" charset="0"/>
                          </a:rPr>
                          <m:t>1</m:t>
                        </m:r>
                      </m:num>
                      <m:den>
                        <m:sSub>
                          <m:sSubPr>
                            <m:ctrlPr>
                              <a:rPr lang="en-US" altLang="zh-CN" b="0" i="1" smtClean="0">
                                <a:latin typeface="Cambria Math" panose="02040503050406030204" pitchFamily="18" charset="0"/>
                                <a:ea typeface="Cambria Math" panose="02040503050406030204" pitchFamily="18" charset="0"/>
                              </a:rPr>
                            </m:ctrlPr>
                          </m:sSubPr>
                          <m:e>
                            <m:r>
                              <a:rPr lang="zh-CN" altLang="en-US" b="0" i="1" smtClean="0">
                                <a:latin typeface="Cambria Math" panose="02040503050406030204" pitchFamily="18" charset="0"/>
                                <a:ea typeface="Cambria Math" panose="02040503050406030204" pitchFamily="18" charset="0"/>
                              </a:rPr>
                              <m:t>𝜏</m:t>
                            </m:r>
                          </m:e>
                          <m:sub>
                            <m:r>
                              <a:rPr lang="en-US" altLang="zh-CN" b="0" i="1" smtClean="0">
                                <a:latin typeface="Cambria Math" panose="02040503050406030204" pitchFamily="18" charset="0"/>
                                <a:ea typeface="Cambria Math" panose="02040503050406030204" pitchFamily="18" charset="0"/>
                              </a:rPr>
                              <m:t>𝑣</m:t>
                            </m:r>
                            <m:r>
                              <a:rPr lang="en-US" altLang="zh-CN" b="0" i="1" smtClean="0">
                                <a:latin typeface="Cambria Math" panose="02040503050406030204" pitchFamily="18" charset="0"/>
                                <a:ea typeface="Cambria Math" panose="02040503050406030204" pitchFamily="18" charset="0"/>
                              </a:rPr>
                              <m:t>0</m:t>
                            </m:r>
                          </m:sub>
                        </m:sSub>
                      </m:den>
                    </m:f>
                    <m:r>
                      <a:rPr lang="en-US" altLang="zh-CN" b="0" i="1" smtClean="0">
                        <a:latin typeface="Cambria Math" panose="02040503050406030204" pitchFamily="18" charset="0"/>
                        <a:ea typeface="Cambria Math" panose="02040503050406030204" pitchFamily="18" charset="0"/>
                      </a:rPr>
                      <m:t>+</m:t>
                    </m:r>
                    <m:sSub>
                      <m:sSubPr>
                        <m:ctrlPr>
                          <a:rPr lang="en-US" altLang="zh-CN" b="0"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𝑝</m:t>
                        </m:r>
                      </m:e>
                      <m:sub>
                        <m:r>
                          <a:rPr lang="en-US" altLang="zh-CN" b="0" i="1" smtClean="0">
                            <a:latin typeface="Cambria Math" panose="02040503050406030204" pitchFamily="18" charset="0"/>
                            <a:ea typeface="Cambria Math" panose="02040503050406030204" pitchFamily="18" charset="0"/>
                          </a:rPr>
                          <m:t>𝑣</m:t>
                        </m:r>
                      </m:sub>
                    </m:sSub>
                    <m:r>
                      <a:rPr lang="en-US" altLang="zh-CN" b="0" i="1" smtClean="0">
                        <a:latin typeface="Cambria Math" panose="02040503050406030204" pitchFamily="18" charset="0"/>
                        <a:ea typeface="Cambria Math" panose="02040503050406030204" pitchFamily="18" charset="0"/>
                      </a:rPr>
                      <m:t>𝐼</m:t>
                    </m:r>
                    <m:r>
                      <a:rPr lang="en-US" altLang="zh-CN" b="0" i="1" smtClean="0">
                        <a:latin typeface="Cambria Math" panose="02040503050406030204" pitchFamily="18" charset="0"/>
                        <a:ea typeface="Cambria Math" panose="02040503050406030204" pitchFamily="18" charset="0"/>
                      </a:rPr>
                      <m:t>=</m:t>
                    </m:r>
                    <m:sSub>
                      <m:sSubPr>
                        <m:ctrlPr>
                          <a:rPr lang="en-US"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ea typeface="Cambria Math" panose="02040503050406030204" pitchFamily="18" charset="0"/>
                          </a:rPr>
                          <m:t>𝑝</m:t>
                        </m:r>
                      </m:e>
                      <m:sub>
                        <m:r>
                          <a:rPr lang="en-US" altLang="zh-CN" i="1">
                            <a:latin typeface="Cambria Math" panose="02040503050406030204" pitchFamily="18" charset="0"/>
                            <a:ea typeface="Cambria Math" panose="02040503050406030204" pitchFamily="18" charset="0"/>
                          </a:rPr>
                          <m:t>𝑣</m:t>
                        </m:r>
                      </m:sub>
                    </m:sSub>
                    <m:r>
                      <a:rPr lang="en-US" altLang="zh-CN" i="1">
                        <a:latin typeface="Cambria Math" panose="02040503050406030204" pitchFamily="18" charset="0"/>
                        <a:ea typeface="Cambria Math" panose="02040503050406030204" pitchFamily="18" charset="0"/>
                      </a:rPr>
                      <m:t>𝐼</m:t>
                    </m:r>
                  </m:oMath>
                </a14:m>
                <a:r>
                  <a:rPr lang="en-US" altLang="zh-CN" dirty="0"/>
                  <a:t>+</a:t>
                </a:r>
                <a:r>
                  <a:rPr lang="en-US" altLang="zh-CN" dirty="0">
                    <a:ea typeface="Cambria Math" panose="02040503050406030204" pitchFamily="18" charset="0"/>
                  </a:rPr>
                  <a:t> </a:t>
                </a:r>
                <a14:m>
                  <m:oMath xmlns:m="http://schemas.openxmlformats.org/officeDocument/2006/math">
                    <m:sSub>
                      <m:sSubPr>
                        <m:ctrlPr>
                          <a:rPr lang="en-US" altLang="zh-CN" i="1">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𝑞</m:t>
                        </m:r>
                      </m:e>
                      <m:sub>
                        <m:r>
                          <a:rPr lang="en-US" altLang="zh-CN" i="1">
                            <a:latin typeface="Cambria Math" panose="02040503050406030204" pitchFamily="18" charset="0"/>
                            <a:ea typeface="Cambria Math" panose="02040503050406030204" pitchFamily="18" charset="0"/>
                          </a:rPr>
                          <m:t>𝑣</m:t>
                        </m:r>
                      </m:sub>
                    </m:sSub>
                  </m:oMath>
                </a14:m>
                <a:endParaRPr lang="zh-CN" altLang="en-US" dirty="0"/>
              </a:p>
              <a:p>
                <a:endParaRPr lang="zh-CN" altLang="en-US" dirty="0"/>
              </a:p>
            </p:txBody>
          </p:sp>
        </mc:Choice>
        <mc:Fallback>
          <p:sp>
            <p:nvSpPr>
              <p:cNvPr id="3" name="内容占位符 2">
                <a:extLst>
                  <a:ext uri="{FF2B5EF4-FFF2-40B4-BE49-F238E27FC236}">
                    <a16:creationId xmlns:a16="http://schemas.microsoft.com/office/drawing/2014/main" id="{A82904D3-F76D-B97A-8972-131943B87EDB}"/>
                  </a:ext>
                </a:extLst>
              </p:cNvPr>
              <p:cNvSpPr>
                <a:spLocks noGrp="1" noRot="1" noChangeAspect="1" noMove="1" noResize="1" noEditPoints="1" noAdjustHandles="1" noChangeArrowheads="1" noChangeShapeType="1" noTextEdit="1"/>
              </p:cNvSpPr>
              <p:nvPr>
                <p:ph idx="1"/>
              </p:nvPr>
            </p:nvSpPr>
            <p:spPr>
              <a:xfrm>
                <a:off x="775447" y="1255058"/>
                <a:ext cx="10515600" cy="5710518"/>
              </a:xfrm>
              <a:blipFill>
                <a:blip r:embed="rId2"/>
                <a:stretch>
                  <a:fillRect l="-1043" t="-1921"/>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5631517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3C40E5D8-93C0-0C39-4DE4-187616445C93}"/>
                  </a:ext>
                </a:extLst>
              </p:cNvPr>
              <p:cNvSpPr>
                <a:spLocks noGrp="1"/>
              </p:cNvSpPr>
              <p:nvPr>
                <p:ph idx="1"/>
              </p:nvPr>
            </p:nvSpPr>
            <p:spPr>
              <a:xfrm>
                <a:off x="838200" y="376518"/>
                <a:ext cx="10923494" cy="6311153"/>
              </a:xfrm>
            </p:spPr>
            <p:txBody>
              <a:bodyPr/>
              <a:lstStyle/>
              <a:p>
                <a:pPr marL="0" indent="0">
                  <a:buNone/>
                </a:pPr>
                <a:r>
                  <a:rPr lang="en-US" altLang="zh-CN" dirty="0"/>
                  <a:t>  2.</a:t>
                </a:r>
                <a:r>
                  <a:rPr lang="zh-CN" altLang="en-US" dirty="0"/>
                  <a:t>托歇克寿命</a:t>
                </a:r>
                <a:endParaRPr lang="en-US" altLang="zh-CN" dirty="0"/>
              </a:p>
              <a:p>
                <a:pPr algn="just"/>
                <a:r>
                  <a:rPr lang="en-US" altLang="zh-CN" dirty="0"/>
                  <a:t>       </a:t>
                </a:r>
                <a14:m>
                  <m:oMath xmlns:m="http://schemas.openxmlformats.org/officeDocument/2006/math">
                    <m:f>
                      <m:fPr>
                        <m:ctrlPr>
                          <a:rPr lang="zh-CN" altLang="zh-CN" i="1" smtClean="0">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𝑡</m:t>
                            </m:r>
                          </m:sub>
                        </m:sSub>
                      </m:den>
                    </m:f>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𝑎𝐷</m:t>
                    </m:r>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𝜉</m:t>
                    </m:r>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oMath>
                </a14:m>
                <a:r>
                  <a:rPr lang="zh-CN" altLang="en-US" dirty="0"/>
                  <a:t>          </a:t>
                </a:r>
                <a14:m>
                  <m:oMath xmlns:m="http://schemas.openxmlformats.org/officeDocument/2006/math">
                    <m:r>
                      <a:rPr lang="en-US" altLang="zh-CN" i="1" kern="100">
                        <a:latin typeface="Cambria Math" panose="02040503050406030204" pitchFamily="18" charset="0"/>
                        <a:cs typeface="Times New Roman" panose="02020603050405020304" pitchFamily="18" charset="0"/>
                      </a:rPr>
                      <m:t>𝐷</m:t>
                    </m:r>
                    <m:d>
                      <m:d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dPr>
                      <m:e>
                        <m:r>
                          <a:rPr lang="en-US" altLang="zh-CN" i="1" kern="100">
                            <a:latin typeface="Cambria Math" panose="02040503050406030204" pitchFamily="18" charset="0"/>
                            <a:cs typeface="Times New Roman" panose="02020603050405020304" pitchFamily="18" charset="0"/>
                          </a:rPr>
                          <m:t>𝜉</m:t>
                        </m:r>
                      </m:e>
                    </m:d>
                    <m:r>
                      <a:rPr lang="en-US" altLang="zh-CN" i="1" kern="100">
                        <a:latin typeface="Cambria Math" panose="02040503050406030204" pitchFamily="18" charset="0"/>
                        <a:cs typeface="Times New Roman" panose="02020603050405020304" pitchFamily="18" charset="0"/>
                      </a:rPr>
                      <m:t>=</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𝜉</m:t>
                        </m:r>
                      </m:e>
                      <m:sup>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3</m:t>
                            </m:r>
                          </m:num>
                          <m:den>
                            <m:r>
                              <a:rPr lang="en-US" altLang="zh-CN" i="1" kern="100">
                                <a:latin typeface="Cambria Math" panose="02040503050406030204" pitchFamily="18" charset="0"/>
                                <a:cs typeface="Times New Roman" panose="02020603050405020304" pitchFamily="18" charset="0"/>
                              </a:rPr>
                              <m:t>2</m:t>
                            </m:r>
                          </m:den>
                        </m:f>
                      </m:sup>
                    </m:sSup>
                    <m:nary>
                      <m:naryPr>
                        <m:limLoc m:val="subSup"/>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naryPr>
                      <m:sub>
                        <m:r>
                          <a:rPr lang="en-US" altLang="zh-CN" i="1" kern="100">
                            <a:latin typeface="Cambria Math" panose="02040503050406030204" pitchFamily="18" charset="0"/>
                            <a:cs typeface="Times New Roman" panose="02020603050405020304" pitchFamily="18" charset="0"/>
                          </a:rPr>
                          <m:t>𝜉</m:t>
                        </m:r>
                      </m:sub>
                      <m:sup>
                        <m:r>
                          <a:rPr lang="en-US" altLang="zh-CN" i="1" kern="100">
                            <a:latin typeface="Cambria Math" panose="02040503050406030204" pitchFamily="18" charset="0"/>
                            <a:cs typeface="Times New Roman" panose="02020603050405020304" pitchFamily="18" charset="0"/>
                          </a:rPr>
                          <m:t>∞</m:t>
                        </m:r>
                      </m:sup>
                      <m:e>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1</m:t>
                            </m:r>
                          </m:num>
                          <m:den>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𝑢</m:t>
                                </m:r>
                              </m:e>
                              <m:sup>
                                <m:r>
                                  <a:rPr lang="en-US" altLang="zh-CN" i="1" kern="100">
                                    <a:latin typeface="Cambria Math" panose="02040503050406030204" pitchFamily="18" charset="0"/>
                                    <a:cs typeface="Times New Roman" panose="02020603050405020304" pitchFamily="18" charset="0"/>
                                  </a:rPr>
                                  <m:t>2</m:t>
                                </m:r>
                              </m:sup>
                            </m:sSup>
                          </m:den>
                        </m:f>
                      </m:e>
                    </m:nary>
                    <m:r>
                      <a:rPr lang="en-US" altLang="zh-CN" i="1" kern="100">
                        <a:latin typeface="Cambria Math" panose="02040503050406030204" pitchFamily="18" charset="0"/>
                        <a:cs typeface="Times New Roman" panose="02020603050405020304" pitchFamily="18" charset="0"/>
                      </a:rPr>
                      <m:t>(</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𝑢</m:t>
                        </m:r>
                      </m:num>
                      <m:den>
                        <m:r>
                          <a:rPr lang="en-US" altLang="zh-CN" i="1" kern="100">
                            <a:latin typeface="Cambria Math" panose="02040503050406030204" pitchFamily="18" charset="0"/>
                            <a:cs typeface="Times New Roman" panose="02020603050405020304" pitchFamily="18" charset="0"/>
                          </a:rPr>
                          <m:t>𝜉</m:t>
                        </m:r>
                      </m:den>
                    </m:f>
                    <m:r>
                      <a:rPr lang="en-US" altLang="zh-CN" i="1" kern="100">
                        <a:latin typeface="Cambria Math" panose="02040503050406030204" pitchFamily="18" charset="0"/>
                        <a:cs typeface="Times New Roman" panose="02020603050405020304" pitchFamily="18" charset="0"/>
                      </a:rPr>
                      <m:t>−1−</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1+</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𝑃</m:t>
                            </m:r>
                          </m:e>
                          <m:sup>
                            <m:r>
                              <a:rPr lang="en-US" altLang="zh-CN" i="1" kern="100">
                                <a:latin typeface="Cambria Math" panose="02040503050406030204" pitchFamily="18" charset="0"/>
                                <a:cs typeface="Times New Roman" panose="02020603050405020304" pitchFamily="18" charset="0"/>
                              </a:rPr>
                              <m:t>2</m:t>
                            </m:r>
                          </m:sup>
                        </m:sSup>
                      </m:num>
                      <m:den>
                        <m:r>
                          <a:rPr lang="en-US" altLang="zh-CN" i="1" kern="100">
                            <a:latin typeface="Cambria Math" panose="02040503050406030204" pitchFamily="18" charset="0"/>
                            <a:cs typeface="Times New Roman" panose="02020603050405020304" pitchFamily="18" charset="0"/>
                          </a:rPr>
                          <m:t>2</m:t>
                        </m:r>
                      </m:den>
                    </m:f>
                    <m:r>
                      <a:rPr lang="en-US" altLang="zh-CN" i="1" kern="100">
                        <a:latin typeface="Cambria Math" panose="02040503050406030204" pitchFamily="18" charset="0"/>
                        <a:cs typeface="Times New Roman" panose="02020603050405020304" pitchFamily="18" charset="0"/>
                      </a:rPr>
                      <m:t>𝑙𝑛</m:t>
                    </m:r>
                    <m:f>
                      <m:f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i="1" kern="100">
                            <a:latin typeface="Cambria Math" panose="02040503050406030204" pitchFamily="18" charset="0"/>
                            <a:cs typeface="Times New Roman" panose="02020603050405020304" pitchFamily="18" charset="0"/>
                          </a:rPr>
                          <m:t>𝑢</m:t>
                        </m:r>
                      </m:num>
                      <m:den>
                        <m:r>
                          <a:rPr lang="en-US" altLang="zh-CN" i="1" kern="100">
                            <a:latin typeface="Cambria Math" panose="02040503050406030204" pitchFamily="18" charset="0"/>
                            <a:cs typeface="Times New Roman" panose="02020603050405020304" pitchFamily="18" charset="0"/>
                          </a:rPr>
                          <m:t>𝜉</m:t>
                        </m:r>
                      </m:den>
                    </m:f>
                    <m:r>
                      <a:rPr lang="en-US" altLang="zh-CN" i="1" kern="100">
                        <a:latin typeface="Cambria Math" panose="02040503050406030204" pitchFamily="18" charset="0"/>
                        <a:cs typeface="Times New Roman" panose="02020603050405020304" pitchFamily="18" charset="0"/>
                      </a:rPr>
                      <m:t>)</m:t>
                    </m:r>
                    <m:sSup>
                      <m:sSupPr>
                        <m:ctrlPr>
                          <a:rPr lang="zh-CN" altLang="zh-CN" i="1" kern="100">
                            <a:latin typeface="Cambria Math" panose="02040503050406030204" pitchFamily="18" charset="0"/>
                            <a:ea typeface="Cambria Math" panose="02040503050406030204" pitchFamily="18" charset="0"/>
                            <a:cs typeface="Times New Roman" panose="02020603050405020304" pitchFamily="18" charset="0"/>
                          </a:rPr>
                        </m:ctrlPr>
                      </m:sSupPr>
                      <m:e>
                        <m:r>
                          <a:rPr lang="en-US" altLang="zh-CN" i="1" kern="100">
                            <a:latin typeface="Cambria Math" panose="02040503050406030204" pitchFamily="18" charset="0"/>
                            <a:cs typeface="Times New Roman" panose="02020603050405020304" pitchFamily="18" charset="0"/>
                          </a:rPr>
                          <m:t>𝑒</m:t>
                        </m:r>
                      </m:e>
                      <m:sup>
                        <m:r>
                          <a:rPr lang="en-US" altLang="zh-CN" i="1" kern="100">
                            <a:latin typeface="Cambria Math" panose="02040503050406030204" pitchFamily="18" charset="0"/>
                            <a:cs typeface="Times New Roman" panose="02020603050405020304" pitchFamily="18" charset="0"/>
                          </a:rPr>
                          <m:t>−</m:t>
                        </m:r>
                        <m:r>
                          <a:rPr lang="en-US" altLang="zh-CN" i="1" kern="100">
                            <a:latin typeface="Cambria Math" panose="02040503050406030204" pitchFamily="18" charset="0"/>
                            <a:cs typeface="Times New Roman" panose="02020603050405020304" pitchFamily="18" charset="0"/>
                          </a:rPr>
                          <m:t>𝑢</m:t>
                        </m:r>
                      </m:sup>
                    </m:sSup>
                    <m:r>
                      <a:rPr lang="en-US" altLang="zh-CN" i="1" kern="100">
                        <a:latin typeface="Cambria Math" panose="02040503050406030204" pitchFamily="18" charset="0"/>
                        <a:cs typeface="Times New Roman" panose="02020603050405020304" pitchFamily="18" charset="0"/>
                      </a:rPr>
                      <m:t>𝑑𝑢</m:t>
                    </m:r>
                  </m:oMath>
                </a14:m>
                <a:endParaRPr lang="zh-CN" altLang="zh-CN" kern="100" dirty="0">
                  <a:latin typeface="等线" panose="02010600030101010101" pitchFamily="2" charset="-122"/>
                  <a:cs typeface="Times New Roman" panose="02020603050405020304" pitchFamily="18" charset="0"/>
                </a:endParaRPr>
              </a:p>
              <a:p>
                <a:pPr marL="0" indent="0">
                  <a:buNone/>
                </a:pPr>
                <a:r>
                  <a:rPr lang="zh-CN" altLang="en-US" dirty="0"/>
                  <a:t>         </a:t>
                </a:r>
                <a14:m>
                  <m:oMath xmlns:m="http://schemas.openxmlformats.org/officeDocument/2006/math">
                    <m:r>
                      <a:rPr lang="en-US" altLang="zh-CN" sz="2800" i="1" smtClean="0">
                        <a:effectLst/>
                        <a:latin typeface="Cambria Math" panose="02040503050406030204" pitchFamily="18" charset="0"/>
                        <a:ea typeface="等线" panose="02010600030101010101" pitchFamily="2" charset="-122"/>
                        <a:cs typeface="Times New Roman" panose="02020603050405020304" pitchFamily="18" charset="0"/>
                      </a:rPr>
                      <m:t>𝑎</m:t>
                    </m:r>
                    <m:r>
                      <a:rPr lang="en-US" altLang="zh-CN" sz="2800" i="1" smtClean="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rPr>
                        </m:ctrlPr>
                      </m:fPr>
                      <m:num>
                        <m:sSub>
                          <m:sSubPr>
                            <m:ctrlPr>
                              <a:rPr lang="en-US" altLang="zh-CN" i="1" smtClean="0">
                                <a:effectLst/>
                                <a:latin typeface="Cambria Math" panose="02040503050406030204" pitchFamily="18" charset="0"/>
                                <a:ea typeface="Cambria Math" panose="02040503050406030204" pitchFamily="18" charset="0"/>
                              </a:rPr>
                            </m:ctrlPr>
                          </m:sSubPr>
                          <m:e>
                            <m:r>
                              <a:rPr lang="en-US" altLang="zh-CN" b="0" i="1" smtClean="0">
                                <a:effectLst/>
                                <a:latin typeface="Cambria Math" panose="02040503050406030204" pitchFamily="18" charset="0"/>
                                <a:ea typeface="Cambria Math" panose="02040503050406030204" pitchFamily="18" charset="0"/>
                              </a:rPr>
                              <m:t>𝑁</m:t>
                            </m:r>
                          </m:e>
                          <m:sub>
                            <m:r>
                              <a:rPr lang="en-US" altLang="zh-CN" b="0" i="1" smtClean="0">
                                <a:effectLst/>
                                <a:latin typeface="Cambria Math" panose="02040503050406030204" pitchFamily="18" charset="0"/>
                                <a:ea typeface="Cambria Math" panose="02040503050406030204" pitchFamily="18" charset="0"/>
                              </a:rPr>
                              <m:t>𝑏</m:t>
                            </m:r>
                          </m:sub>
                        </m:sSub>
                      </m:num>
                      <m:den>
                        <m:sSup>
                          <m:sSupPr>
                            <m:ctrlPr>
                              <a:rPr lang="zh-CN" altLang="zh-CN"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𝛾</m:t>
                            </m:r>
                          </m:e>
                          <m:sup>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2</m:t>
                            </m:r>
                          </m:sup>
                        </m:sSup>
                      </m:den>
                    </m:f>
                    <m:f>
                      <m:fPr>
                        <m:ctrlPr>
                          <a:rPr lang="zh-CN" altLang="zh-CN" i="1">
                            <a:effectLst/>
                            <a:latin typeface="Cambria Math" panose="02040503050406030204" pitchFamily="18" charset="0"/>
                            <a:ea typeface="Cambria Math" panose="02040503050406030204" pitchFamily="18" charset="0"/>
                          </a:rPr>
                        </m:ctrlPr>
                      </m:fPr>
                      <m:num>
                        <m:sSubSup>
                          <m:sSubSupPr>
                            <m:ctrlPr>
                              <a:rPr lang="zh-CN" altLang="zh-CN" i="1">
                                <a:effectLst/>
                                <a:latin typeface="Cambria Math" panose="02040503050406030204" pitchFamily="18" charset="0"/>
                                <a:ea typeface="Cambria Math" panose="02040503050406030204" pitchFamily="18" charset="0"/>
                              </a:rPr>
                            </m:ctrlPr>
                          </m:sSubSup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𝑟</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𝑒</m:t>
                            </m:r>
                          </m:sub>
                          <m:sup>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2</m:t>
                            </m:r>
                          </m:sup>
                        </m:sSubSup>
                      </m:num>
                      <m:den>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8</m:t>
                        </m:r>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𝜋</m:t>
                        </m:r>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𝑥</m:t>
                            </m:r>
                          </m:sub>
                        </m:sSub>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𝑦</m:t>
                            </m:r>
                          </m:sub>
                        </m:sSub>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𝜎</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𝑠</m:t>
                            </m:r>
                          </m:sub>
                        </m:sSub>
                      </m:den>
                    </m:f>
                    <m:f>
                      <m:fPr>
                        <m:ctrlPr>
                          <a:rPr lang="zh-CN" altLang="zh-CN"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num>
                      <m:den>
                        <m:sSup>
                          <m:sSupPr>
                            <m:ctrlPr>
                              <a:rPr lang="zh-CN" altLang="zh-CN" i="1">
                                <a:effectLst/>
                                <a:latin typeface="Cambria Math" panose="02040503050406030204" pitchFamily="18" charset="0"/>
                                <a:ea typeface="Cambria Math" panose="02040503050406030204" pitchFamily="18" charset="0"/>
                              </a:rPr>
                            </m:ctrlPr>
                          </m:sSup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𝑝</m:t>
                                </m:r>
                              </m:num>
                              <m:den>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𝑝</m:t>
                                </m:r>
                              </m:den>
                            </m:f>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e>
                          <m:sup>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3</m:t>
                            </m:r>
                          </m:sup>
                        </m:sSup>
                      </m:den>
                    </m:f>
                  </m:oMath>
                </a14:m>
                <a:r>
                  <a:rPr lang="en-US" altLang="zh-CN" sz="2800" dirty="0">
                    <a:effectLst/>
                    <a:latin typeface="等线" panose="02010600030101010101" pitchFamily="2" charset="-122"/>
                    <a:cs typeface="Times New Roman" panose="02020603050405020304" pitchFamily="18" charset="0"/>
                  </a:rPr>
                  <a:t>         </a:t>
                </a:r>
                <a14:m>
                  <m:oMath xmlns:m="http://schemas.openxmlformats.org/officeDocument/2006/math">
                    <m:r>
                      <a:rPr lang="en-US" altLang="zh-CN" i="1">
                        <a:latin typeface="Cambria Math" panose="02040503050406030204" pitchFamily="18" charset="0"/>
                        <a:cs typeface="Times New Roman" panose="02020603050405020304" pitchFamily="18" charset="0"/>
                      </a:rPr>
                      <m:t>𝜉</m:t>
                    </m:r>
                    <m:r>
                      <a:rPr lang="en-US" altLang="zh-CN" i="1">
                        <a:latin typeface="Cambria Math" panose="02040503050406030204" pitchFamily="18" charset="0"/>
                        <a:cs typeface="Times New Roman" panose="02020603050405020304" pitchFamily="18" charset="0"/>
                      </a:rPr>
                      <m:t>=</m:t>
                    </m:r>
                    <m:sSup>
                      <m:sSupPr>
                        <m:ctrlPr>
                          <a:rPr lang="zh-CN" altLang="zh-CN" i="1">
                            <a:latin typeface="Cambria Math" panose="02040503050406030204" pitchFamily="18" charset="0"/>
                            <a:ea typeface="Cambria Math" panose="02040503050406030204" pitchFamily="18" charset="0"/>
                          </a:rPr>
                        </m:ctrlPr>
                      </m:sSupPr>
                      <m:e>
                        <m:d>
                          <m:dPr>
                            <m:ctrlPr>
                              <a:rPr lang="zh-CN" altLang="zh-CN" i="1">
                                <a:latin typeface="Cambria Math" panose="02040503050406030204" pitchFamily="18" charset="0"/>
                                <a:ea typeface="Cambria Math" panose="02040503050406030204" pitchFamily="18" charset="0"/>
                              </a:rPr>
                            </m:ctrlPr>
                          </m:dPr>
                          <m:e>
                            <m:f>
                              <m:fPr>
                                <m:ctrlPr>
                                  <a:rPr lang="zh-CN" altLang="zh-CN" i="1">
                                    <a:latin typeface="Cambria Math" panose="02040503050406030204" pitchFamily="18" charset="0"/>
                                    <a:ea typeface="Cambria Math" panose="02040503050406030204" pitchFamily="18" charset="0"/>
                                  </a:rPr>
                                </m:ctrlPr>
                              </m:fPr>
                              <m:num>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cs typeface="Times New Roman" panose="02020603050405020304" pitchFamily="18" charset="0"/>
                                      </a:rPr>
                                      <m:t>𝛽</m:t>
                                    </m:r>
                                  </m:e>
                                  <m:sub>
                                    <m:r>
                                      <a:rPr lang="en-US" altLang="zh-CN" i="1">
                                        <a:latin typeface="Cambria Math" panose="02040503050406030204" pitchFamily="18" charset="0"/>
                                        <a:cs typeface="Times New Roman" panose="02020603050405020304" pitchFamily="18" charset="0"/>
                                      </a:rPr>
                                      <m:t>𝑥</m:t>
                                    </m:r>
                                  </m:sub>
                                </m:sSub>
                              </m:num>
                              <m:den>
                                <m:r>
                                  <a:rPr lang="en-US" altLang="zh-CN" i="1">
                                    <a:latin typeface="Cambria Math" panose="02040503050406030204" pitchFamily="18" charset="0"/>
                                    <a:cs typeface="Times New Roman" panose="02020603050405020304" pitchFamily="18" charset="0"/>
                                  </a:rPr>
                                  <m:t>𝛾</m:t>
                                </m:r>
                                <m:sSub>
                                  <m:sSubPr>
                                    <m:ctrlPr>
                                      <a:rPr lang="zh-CN" altLang="zh-CN" i="1">
                                        <a:latin typeface="Cambria Math" panose="02040503050406030204" pitchFamily="18" charset="0"/>
                                        <a:ea typeface="Cambria Math" panose="02040503050406030204" pitchFamily="18" charset="0"/>
                                      </a:rPr>
                                    </m:ctrlPr>
                                  </m:sSubPr>
                                  <m:e>
                                    <m:r>
                                      <a:rPr lang="en-US" altLang="zh-CN" i="1">
                                        <a:latin typeface="Cambria Math" panose="02040503050406030204" pitchFamily="18" charset="0"/>
                                        <a:cs typeface="Times New Roman" panose="02020603050405020304" pitchFamily="18" charset="0"/>
                                      </a:rPr>
                                      <m:t>𝜎</m:t>
                                    </m:r>
                                  </m:e>
                                  <m:sub>
                                    <m:r>
                                      <a:rPr lang="en-US" altLang="zh-CN" i="1">
                                        <a:latin typeface="Cambria Math" panose="02040503050406030204" pitchFamily="18" charset="0"/>
                                        <a:cs typeface="Times New Roman" panose="02020603050405020304" pitchFamily="18" charset="0"/>
                                      </a:rPr>
                                      <m:t>𝑥</m:t>
                                    </m:r>
                                  </m:sub>
                                </m:sSub>
                              </m:den>
                            </m:f>
                            <m:f>
                              <m:fPr>
                                <m:ctrlPr>
                                  <a:rPr lang="zh-CN" altLang="zh-CN" i="1">
                                    <a:latin typeface="Cambria Math" panose="02040503050406030204" pitchFamily="18" charset="0"/>
                                    <a:ea typeface="Cambria Math" panose="02040503050406030204" pitchFamily="18" charset="0"/>
                                  </a:rPr>
                                </m:ctrlPr>
                              </m:fPr>
                              <m:num>
                                <m:r>
                                  <m:rPr>
                                    <m:sty m:val="p"/>
                                  </m:rPr>
                                  <a:rPr lang="en-US" altLang="zh-CN">
                                    <a:latin typeface="Cambria Math" panose="02040503050406030204" pitchFamily="18" charset="0"/>
                                    <a:cs typeface="Times New Roman" panose="02020603050405020304" pitchFamily="18" charset="0"/>
                                  </a:rPr>
                                  <m:t>Δ</m:t>
                                </m:r>
                                <m:r>
                                  <a:rPr lang="en-US" altLang="zh-CN" i="1">
                                    <a:latin typeface="Cambria Math" panose="02040503050406030204" pitchFamily="18" charset="0"/>
                                    <a:cs typeface="Times New Roman" panose="02020603050405020304" pitchFamily="18" charset="0"/>
                                  </a:rPr>
                                  <m:t>𝑝</m:t>
                                </m:r>
                              </m:num>
                              <m:den>
                                <m:r>
                                  <a:rPr lang="en-US" altLang="zh-CN" i="1">
                                    <a:latin typeface="Cambria Math" panose="02040503050406030204" pitchFamily="18" charset="0"/>
                                    <a:cs typeface="Times New Roman" panose="02020603050405020304" pitchFamily="18" charset="0"/>
                                  </a:rPr>
                                  <m:t>𝑝</m:t>
                                </m:r>
                              </m:den>
                            </m:f>
                          </m:e>
                        </m:d>
                      </m:e>
                      <m:sup>
                        <m:r>
                          <a:rPr lang="en-US" altLang="zh-CN" i="1">
                            <a:latin typeface="Cambria Math" panose="02040503050406030204" pitchFamily="18" charset="0"/>
                            <a:cs typeface="Times New Roman" panose="02020603050405020304" pitchFamily="18" charset="0"/>
                          </a:rPr>
                          <m:t>2</m:t>
                        </m:r>
                      </m:sup>
                    </m:sSup>
                  </m:oMath>
                </a14:m>
                <a:endParaRPr lang="en-US" altLang="zh-CN" dirty="0"/>
              </a:p>
              <a:p>
                <a:pPr marL="0" indent="0">
                  <a:buNone/>
                </a:pPr>
                <a:r>
                  <a:rPr lang="en-US" altLang="zh-CN" dirty="0"/>
                  <a:t>         </a:t>
                </a:r>
                <a:r>
                  <a:rPr lang="zh-CN" altLang="en-US" dirty="0"/>
                  <a:t>可以表示为</a:t>
                </a:r>
                <a14:m>
                  <m:oMath xmlns:m="http://schemas.openxmlformats.org/officeDocument/2006/math">
                    <m:f>
                      <m:fPr>
                        <m:ctrlPr>
                          <a:rPr lang="en-US" altLang="zh-CN" i="1" smtClean="0">
                            <a:latin typeface="Cambria Math" panose="02040503050406030204" pitchFamily="18" charset="0"/>
                          </a:rPr>
                        </m:ctrlPr>
                      </m:fPr>
                      <m:num>
                        <m:r>
                          <a:rPr lang="en-US" altLang="zh-CN" b="0" i="1" smtClean="0">
                            <a:latin typeface="Cambria Math" panose="02040503050406030204" pitchFamily="18" charset="0"/>
                          </a:rPr>
                          <m:t>1</m:t>
                        </m:r>
                      </m:num>
                      <m:den>
                        <m:sSub>
                          <m:sSubPr>
                            <m:ctrlPr>
                              <a:rPr lang="en-US" altLang="zh-CN" i="1" smtClean="0">
                                <a:latin typeface="Cambria Math" panose="02040503050406030204" pitchFamily="18" charset="0"/>
                              </a:rPr>
                            </m:ctrlPr>
                          </m:sSubPr>
                          <m:e>
                            <m:r>
                              <a:rPr lang="zh-CN" altLang="en-US" i="1" smtClean="0">
                                <a:latin typeface="Cambria Math" panose="02040503050406030204" pitchFamily="18" charset="0"/>
                              </a:rPr>
                              <m:t>𝜏</m:t>
                            </m:r>
                          </m:e>
                          <m:sub>
                            <m:r>
                              <m:rPr>
                                <m:sty m:val="p"/>
                              </m:rPr>
                              <a:rPr lang="en-US" altLang="zh-CN" i="1">
                                <a:latin typeface="Cambria Math" panose="02040503050406030204" pitchFamily="18" charset="0"/>
                              </a:rPr>
                              <m:t>t</m:t>
                            </m:r>
                          </m:sub>
                        </m:sSub>
                      </m:den>
                    </m:f>
                    <m:r>
                      <a:rPr lang="en-US" altLang="zh-CN" b="0" i="1" smtClean="0">
                        <a:latin typeface="Cambria Math" panose="02040503050406030204" pitchFamily="18" charset="0"/>
                      </a:rPr>
                      <m:t>=</m:t>
                    </m:r>
                    <m:sSub>
                      <m:sSubPr>
                        <m:ctrlPr>
                          <a:rPr lang="en-US" altLang="zh-CN" b="0" i="1" smtClean="0">
                            <a:latin typeface="Cambria Math" panose="02040503050406030204" pitchFamily="18" charset="0"/>
                          </a:rPr>
                        </m:ctrlPr>
                      </m:sSubPr>
                      <m:e>
                        <m:r>
                          <a:rPr lang="en-US" altLang="zh-CN" b="0" i="1" smtClean="0">
                            <a:latin typeface="Cambria Math" panose="02040503050406030204" pitchFamily="18" charset="0"/>
                          </a:rPr>
                          <m:t>𝑝</m:t>
                        </m:r>
                      </m:e>
                      <m:sub>
                        <m:r>
                          <a:rPr lang="en-US" altLang="zh-CN" b="0" i="1" smtClean="0">
                            <a:latin typeface="Cambria Math" panose="02040503050406030204" pitchFamily="18" charset="0"/>
                          </a:rPr>
                          <m:t>𝑡</m:t>
                        </m:r>
                      </m:sub>
                    </m:sSub>
                    <m:sSub>
                      <m:sSubPr>
                        <m:ctrlPr>
                          <a:rPr lang="en-US" altLang="zh-CN" i="1" smtClean="0">
                            <a:latin typeface="Cambria Math" panose="02040503050406030204" pitchFamily="18" charset="0"/>
                            <a:ea typeface="Cambria Math" panose="02040503050406030204" pitchFamily="18" charset="0"/>
                          </a:rPr>
                        </m:ctrlPr>
                      </m:sSubPr>
                      <m:e>
                        <m:r>
                          <a:rPr lang="en-US" altLang="zh-CN" b="0" i="1" smtClean="0">
                            <a:latin typeface="Cambria Math" panose="02040503050406030204" pitchFamily="18" charset="0"/>
                            <a:ea typeface="Cambria Math" panose="02040503050406030204" pitchFamily="18" charset="0"/>
                          </a:rPr>
                          <m:t>𝐼</m:t>
                        </m:r>
                      </m:e>
                      <m:sub>
                        <m:r>
                          <a:rPr lang="en-US" altLang="zh-CN" b="0" i="1" smtClean="0">
                            <a:latin typeface="Cambria Math" panose="02040503050406030204" pitchFamily="18" charset="0"/>
                            <a:ea typeface="Cambria Math" panose="02040503050406030204" pitchFamily="18" charset="0"/>
                          </a:rPr>
                          <m:t>𝑏</m:t>
                        </m:r>
                      </m:sub>
                    </m:sSub>
                  </m:oMath>
                </a14:m>
                <a:r>
                  <a:rPr lang="zh-CN" altLang="en-US" dirty="0"/>
                  <a:t>   </a:t>
                </a:r>
                <a:endParaRPr lang="en-US" altLang="zh-CN" dirty="0"/>
              </a:p>
              <a:p>
                <a:pPr marL="0" indent="0">
                  <a:buNone/>
                </a:pPr>
                <a:r>
                  <a:rPr lang="en-US" altLang="zh-CN" dirty="0"/>
                  <a:t>3.</a:t>
                </a:r>
                <a:r>
                  <a:rPr lang="zh-CN" altLang="en-US" dirty="0"/>
                  <a:t>束流寿命</a:t>
                </a:r>
                <a:endParaRPr lang="en-US" altLang="zh-CN" dirty="0"/>
              </a:p>
              <a:p>
                <a:pPr algn="just"/>
                <a:r>
                  <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rPr>
                  <a:t>假设</a:t>
                </a:r>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总束流寿命仅由真空寿命和托歇克寿命构成，真空寿命仅与总流强有关，托歇克寿命仅随单束团流强变化</a:t>
                </a:r>
                <a:r>
                  <a:rPr lang="en-US" altLang="zh-CN" sz="2800" kern="100" dirty="0">
                    <a:effectLst/>
                    <a:latin typeface="Calibri" panose="020F0502020204030204" pitchFamily="34" charset="0"/>
                    <a:ea typeface="等线" panose="02010600030101010101" pitchFamily="2" charset="-122"/>
                    <a:cs typeface="Times New Roman" panose="02020603050405020304" pitchFamily="18" charset="0"/>
                  </a:rPr>
                  <a:t>, </a:t>
                </a:r>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根据</a:t>
                </a:r>
                <a:r>
                  <a:rPr lang="en-US" altLang="zh-CN" sz="2800" kern="100" dirty="0">
                    <a:effectLst/>
                    <a:latin typeface="Calibri" panose="020F0502020204030204" pitchFamily="34" charset="0"/>
                    <a:ea typeface="等线" panose="02010600030101010101" pitchFamily="2" charset="-122"/>
                    <a:cs typeface="Times New Roman" panose="02020603050405020304" pitchFamily="18" charset="0"/>
                  </a:rPr>
                  <a:t>(2)</a:t>
                </a:r>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和（</a:t>
                </a:r>
                <a:r>
                  <a:rPr lang="en-US" altLang="zh-CN" sz="2800" kern="100" dirty="0">
                    <a:effectLst/>
                    <a:latin typeface="Calibri" panose="020F0502020204030204" pitchFamily="34" charset="0"/>
                    <a:ea typeface="等线" panose="02010600030101010101" pitchFamily="2" charset="-122"/>
                    <a:cs typeface="Times New Roman" panose="02020603050405020304" pitchFamily="18" charset="0"/>
                  </a:rPr>
                  <a:t>5</a:t>
                </a:r>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），当束团均匀填充时，总束流寿命可以表示为束流流强和束流流强的线性函数，</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kern="100" dirty="0">
                    <a:effectLst/>
                    <a:latin typeface="等线" panose="02010600030101010101" pitchFamily="2" charset="-122"/>
                    <a:ea typeface="宋体" panose="02010600030101010101" pitchFamily="2" charset="-122"/>
                    <a:cs typeface="Times New Roman" panose="02020603050405020304" pitchFamily="18" charset="0"/>
                  </a:rPr>
                  <a:t>                                    </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1</m:t>
                        </m:r>
                      </m:num>
                      <m:den>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𝜏</m:t>
                        </m:r>
                      </m:den>
                    </m:f>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𝑣</m:t>
                        </m:r>
                      </m:sub>
                    </m:s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𝐼</m:t>
                    </m:r>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𝑝</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𝑡</m:t>
                        </m:r>
                      </m:sub>
                    </m:sSub>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𝑏</m:t>
                        </m:r>
                      </m:sub>
                    </m:s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𝑞</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𝑣</m:t>
                        </m:r>
                      </m:sub>
                    </m:sSub>
                  </m:oMath>
                </a14:m>
                <a:r>
                  <a:rPr lang="en-US" altLang="zh-CN" sz="2800" kern="100" dirty="0">
                    <a:effectLst/>
                    <a:latin typeface="等线" panose="02010600030101010101" pitchFamily="2" charset="-122"/>
                    <a:ea typeface="宋体" panose="02010600030101010101" pitchFamily="2" charset="-122"/>
                    <a:cs typeface="Times New Roman" panose="02020603050405020304" pitchFamily="18" charset="0"/>
                  </a:rPr>
                  <a:t>                               </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marL="0" indent="0">
                  <a:buNone/>
                </a:pPr>
                <a:endParaRPr lang="zh-CN" altLang="en-US" dirty="0"/>
              </a:p>
            </p:txBody>
          </p:sp>
        </mc:Choice>
        <mc:Fallback>
          <p:sp>
            <p:nvSpPr>
              <p:cNvPr id="3" name="内容占位符 2">
                <a:extLst>
                  <a:ext uri="{FF2B5EF4-FFF2-40B4-BE49-F238E27FC236}">
                    <a16:creationId xmlns:a16="http://schemas.microsoft.com/office/drawing/2014/main" id="{3C40E5D8-93C0-0C39-4DE4-187616445C93}"/>
                  </a:ext>
                </a:extLst>
              </p:cNvPr>
              <p:cNvSpPr>
                <a:spLocks noGrp="1" noRot="1" noChangeAspect="1" noMove="1" noResize="1" noEditPoints="1" noAdjustHandles="1" noChangeArrowheads="1" noChangeShapeType="1" noTextEdit="1"/>
              </p:cNvSpPr>
              <p:nvPr>
                <p:ph idx="1"/>
              </p:nvPr>
            </p:nvSpPr>
            <p:spPr>
              <a:xfrm>
                <a:off x="838200" y="376518"/>
                <a:ext cx="10923494" cy="6311153"/>
              </a:xfrm>
              <a:blipFill>
                <a:blip r:embed="rId2"/>
                <a:stretch>
                  <a:fillRect l="-1173" t="-1836" r="-1173"/>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28814106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3" name="内容占位符 2">
                <a:extLst>
                  <a:ext uri="{FF2B5EF4-FFF2-40B4-BE49-F238E27FC236}">
                    <a16:creationId xmlns:a16="http://schemas.microsoft.com/office/drawing/2014/main" id="{CE74E327-9671-679D-9404-5379F2B904F1}"/>
                  </a:ext>
                </a:extLst>
              </p:cNvPr>
              <p:cNvSpPr>
                <a:spLocks noGrp="1"/>
              </p:cNvSpPr>
              <p:nvPr>
                <p:ph idx="1"/>
              </p:nvPr>
            </p:nvSpPr>
            <p:spPr>
              <a:xfrm>
                <a:off x="170329" y="233082"/>
                <a:ext cx="11842377" cy="6427694"/>
              </a:xfrm>
            </p:spPr>
            <p:txBody>
              <a:bodyPr/>
              <a:lstStyle/>
              <a:p>
                <a:pPr indent="133350" algn="just"/>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在采用不同束团填充模式的实验中，如果总流强一定而单束团流强不同，对每一组（下标</a:t>
                </a:r>
                <a:r>
                  <a:rPr lang="en-US" altLang="zh-CN" sz="2800" kern="100" dirty="0" err="1">
                    <a:effectLst/>
                    <a:latin typeface="Calibri" panose="020F0502020204030204" pitchFamily="34" charset="0"/>
                    <a:ea typeface="等线" panose="02010600030101010101" pitchFamily="2" charset="-122"/>
                    <a:cs typeface="Times New Roman" panose="02020603050405020304" pitchFamily="18" charset="0"/>
                  </a:rPr>
                  <a:t>i,j</a:t>
                </a:r>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等字母表示束团填充方式或者实验组别）</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2800" dirty="0">
                    <a:effectLst/>
                    <a:latin typeface="等线" panose="02010600030101010101" pitchFamily="2" charset="-122"/>
                    <a:cs typeface="Times New Roman" panose="02020603050405020304" pitchFamily="18" charset="0"/>
                  </a:rPr>
                  <a:t>                                   </a:t>
                </a:r>
                <a14:m>
                  <m:oMath xmlns:m="http://schemas.openxmlformats.org/officeDocument/2006/math">
                    <m:f>
                      <m:f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𝑡𝑖</m:t>
                            </m:r>
                          </m:sub>
                        </m:sSub>
                      </m:den>
                    </m:f>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𝑣𝑖</m:t>
                            </m:r>
                          </m:sub>
                        </m:sSub>
                      </m:den>
                    </m:f>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𝑖</m:t>
                            </m:r>
                          </m:sub>
                        </m:sSub>
                      </m:den>
                    </m:f>
                  </m:oMath>
                </a14:m>
                <a:endParaRPr lang="en-US" altLang="zh-CN" dirty="0"/>
              </a:p>
              <a:p>
                <a:pPr algn="just"/>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不同组别之间又有</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indent="1200150" algn="just"/>
                <a14:m>
                  <m:oMath xmlns:m="http://schemas.openxmlformats.org/officeDocument/2006/math">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 </m:t>
                    </m:r>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1</m:t>
                        </m:r>
                      </m:num>
                      <m:den>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𝑣𝑖</m:t>
                            </m:r>
                          </m:sub>
                        </m:sSub>
                      </m:den>
                    </m:f>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1</m:t>
                        </m:r>
                      </m:num>
                      <m:den>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𝑣𝑗</m:t>
                            </m:r>
                          </m:sub>
                        </m:sSub>
                      </m:den>
                    </m:f>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1</m:t>
                        </m:r>
                      </m:num>
                      <m:den>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𝜏</m:t>
                            </m:r>
                          </m:e>
                          <m:sub>
                            <m:r>
                              <a:rPr lang="en-US" altLang="zh-CN" sz="2800" i="1" kern="100">
                                <a:effectLst/>
                                <a:latin typeface="Cambria Math" panose="02040503050406030204" pitchFamily="18" charset="0"/>
                                <a:ea typeface="宋体" panose="02010600030101010101" pitchFamily="2" charset="-122"/>
                                <a:cs typeface="Times New Roman" panose="02020603050405020304" pitchFamily="18" charset="0"/>
                              </a:rPr>
                              <m:t>𝑣</m:t>
                            </m:r>
                          </m:sub>
                        </m:sSub>
                      </m:den>
                    </m:f>
                  </m:oMath>
                </a14:m>
                <a:r>
                  <a:rPr lang="en-US" altLang="zh-CN" sz="2800" kern="100" dirty="0">
                    <a:effectLst/>
                    <a:latin typeface="等线" panose="02010600030101010101" pitchFamily="2" charset="-122"/>
                    <a:ea typeface="宋体" panose="02010600030101010101" pitchFamily="2" charset="-122"/>
                    <a:cs typeface="Times New Roman" panose="02020603050405020304" pitchFamily="18" charset="0"/>
                  </a:rPr>
                  <a:t>   </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𝑡𝑗</m:t>
                            </m:r>
                          </m:sub>
                        </m:sSub>
                      </m:num>
                      <m:den>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𝑡𝑖</m:t>
                            </m:r>
                          </m:sub>
                        </m:sSub>
                      </m:den>
                    </m:f>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𝑏𝑖</m:t>
                            </m:r>
                          </m:sub>
                        </m:sSub>
                      </m:num>
                      <m:den>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𝑏𝑗</m:t>
                            </m:r>
                          </m:sub>
                        </m:sSub>
                      </m:den>
                    </m:f>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𝑘</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𝑖𝑗</m:t>
                        </m:r>
                      </m:sub>
                    </m:sSub>
                  </m:oMath>
                </a14:m>
                <a:r>
                  <a:rPr lang="en-US" altLang="zh-CN" sz="2800" kern="100" dirty="0">
                    <a:effectLst/>
                    <a:latin typeface="等线" panose="02010600030101010101" pitchFamily="2" charset="-122"/>
                    <a:ea typeface="宋体" panose="02010600030101010101" pitchFamily="2" charset="-122"/>
                    <a:cs typeface="Times New Roman" panose="02020603050405020304" pitchFamily="18" charset="0"/>
                  </a:rPr>
                  <a:t>  </a:t>
                </a:r>
                <a14:m>
                  <m:oMath xmlns:m="http://schemas.openxmlformats.org/officeDocument/2006/math">
                    <m:f>
                      <m:f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fPr>
                      <m:num>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den>
                    </m:f>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𝑏</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oMath>
                </a14:m>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pPr algn="just"/>
                <a:r>
                  <a:rPr lang="en-US" altLang="zh-CN" sz="2800" kern="100" dirty="0">
                    <a:effectLst/>
                    <a:latin typeface="等线" panose="02010600030101010101" pitchFamily="2" charset="-122"/>
                    <a:ea typeface="宋体" panose="02010600030101010101" pitchFamily="2" charset="-122"/>
                    <a:cs typeface="Times New Roman" panose="02020603050405020304" pitchFamily="18" charset="0"/>
                  </a:rPr>
                  <a:t>  </a:t>
                </a:r>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其中</a:t>
                </a:r>
                <a14:m>
                  <m:oMath xmlns:m="http://schemas.openxmlformats.org/officeDocument/2006/math">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𝑡𝑖</m:t>
                        </m:r>
                      </m:sub>
                    </m:sSub>
                  </m:oMath>
                </a14:m>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a:t>
                </a:r>
                <a14:m>
                  <m:oMath xmlns:m="http://schemas.openxmlformats.org/officeDocument/2006/math">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𝑣𝑖</m:t>
                        </m:r>
                      </m:sub>
                    </m:sSub>
                  </m:oMath>
                </a14:m>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a:t>
                </a:r>
                <a14:m>
                  <m:oMath xmlns:m="http://schemas.openxmlformats.org/officeDocument/2006/math">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𝑖</m:t>
                        </m:r>
                      </m:sub>
                    </m:sSub>
                  </m:oMath>
                </a14:m>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分别表示第</a:t>
                </a:r>
                <a:r>
                  <a:rPr lang="en-US" altLang="zh-CN" sz="2800" kern="100" dirty="0" err="1">
                    <a:effectLst/>
                    <a:latin typeface="Calibri" panose="020F0502020204030204" pitchFamily="34" charset="0"/>
                    <a:ea typeface="等线" panose="02010600030101010101" pitchFamily="2" charset="-122"/>
                    <a:cs typeface="Times New Roman" panose="02020603050405020304" pitchFamily="18" charset="0"/>
                  </a:rPr>
                  <a:t>i</a:t>
                </a:r>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组实验条件下的托歇克寿命、真空寿命和总寿命，</a:t>
                </a:r>
                <a14:m>
                  <m:oMath xmlns:m="http://schemas.openxmlformats.org/officeDocument/2006/math">
                    <m:sSub>
                      <m:sSubPr>
                        <m:ctrlPr>
                          <a:rPr lang="zh-CN" altLang="zh-CN" sz="2800" i="1" kern="100">
                            <a:effectLst/>
                            <a:latin typeface="Cambria Math" panose="02040503050406030204" pitchFamily="18" charset="0"/>
                            <a:ea typeface="Cambria Math" panose="02040503050406030204" pitchFamily="18" charset="0"/>
                            <a:cs typeface="Times New Roman" panose="02020603050405020304" pitchFamily="18" charset="0"/>
                          </a:rPr>
                        </m:ctrlPr>
                      </m:sSubPr>
                      <m:e>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𝐼</m:t>
                        </m:r>
                      </m:e>
                      <m:sub>
                        <m:r>
                          <a:rPr lang="en-US" altLang="zh-CN" sz="2800" i="1" kern="100">
                            <a:effectLst/>
                            <a:latin typeface="Cambria Math" panose="02040503050406030204" pitchFamily="18" charset="0"/>
                            <a:ea typeface="等线" panose="02010600030101010101" pitchFamily="2" charset="-122"/>
                            <a:cs typeface="Times New Roman" panose="02020603050405020304" pitchFamily="18" charset="0"/>
                          </a:rPr>
                          <m:t>𝑏𝑖</m:t>
                        </m:r>
                      </m:sub>
                    </m:sSub>
                  </m:oMath>
                </a14:m>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表示第</a:t>
                </a:r>
                <a:r>
                  <a:rPr lang="en-US" altLang="zh-CN" sz="2800" kern="100" dirty="0" err="1">
                    <a:effectLst/>
                    <a:latin typeface="Calibri" panose="020F0502020204030204" pitchFamily="34" charset="0"/>
                    <a:ea typeface="等线" panose="02010600030101010101" pitchFamily="2" charset="-122"/>
                    <a:cs typeface="Times New Roman" panose="02020603050405020304" pitchFamily="18" charset="0"/>
                  </a:rPr>
                  <a:t>i</a:t>
                </a:r>
                <a:r>
                  <a:rPr lang="zh-CN" altLang="zh-CN" sz="2800" kern="100" dirty="0">
                    <a:effectLst/>
                    <a:latin typeface="Calibri" panose="020F0502020204030204" pitchFamily="34" charset="0"/>
                    <a:ea typeface="等线" panose="02010600030101010101" pitchFamily="2" charset="-122"/>
                    <a:cs typeface="Times New Roman" panose="02020603050405020304" pitchFamily="18" charset="0"/>
                  </a:rPr>
                  <a:t>组实验条件下的束团流强。</a:t>
                </a:r>
                <a:endParaRPr lang="zh-CN" altLang="zh-CN" sz="2800" kern="100" dirty="0">
                  <a:effectLst/>
                  <a:latin typeface="Calibri" panose="020F0502020204030204" pitchFamily="34" charset="0"/>
                  <a:ea typeface="宋体" panose="02010600030101010101" pitchFamily="2" charset="-122"/>
                  <a:cs typeface="Times New Roman" panose="02020603050405020304" pitchFamily="18" charset="0"/>
                </a:endParaRPr>
              </a:p>
              <a:p>
                <a:r>
                  <a:rPr lang="en-US" altLang="zh-CN" sz="2800" dirty="0">
                    <a:effectLst/>
                    <a:ea typeface="等线" panose="02010600030101010101" pitchFamily="2" charset="-122"/>
                    <a:cs typeface="Times New Roman" panose="02020603050405020304" pitchFamily="18" charset="0"/>
                  </a:rPr>
                  <a:t>  </a:t>
                </a:r>
                <a:r>
                  <a:rPr lang="zh-CN" altLang="zh-CN" sz="2800" dirty="0">
                    <a:effectLst/>
                    <a:ea typeface="等线" panose="02010600030101010101" pitchFamily="2" charset="-122"/>
                    <a:cs typeface="Times New Roman" panose="02020603050405020304" pitchFamily="18" charset="0"/>
                  </a:rPr>
                  <a:t>固定</a:t>
                </a:r>
                <a:r>
                  <a:rPr lang="en-US" altLang="zh-CN" sz="2800" dirty="0">
                    <a:effectLst/>
                    <a:ea typeface="等线" panose="02010600030101010101" pitchFamily="2" charset="-122"/>
                    <a:cs typeface="Times New Roman" panose="02020603050405020304" pitchFamily="18" charset="0"/>
                  </a:rPr>
                  <a:t>j</a:t>
                </a:r>
                <a:r>
                  <a:rPr lang="zh-CN" altLang="zh-CN" sz="2800" dirty="0">
                    <a:effectLst/>
                    <a:ea typeface="等线" panose="02010600030101010101" pitchFamily="2" charset="-122"/>
                    <a:cs typeface="Times New Roman" panose="02020603050405020304" pitchFamily="18" charset="0"/>
                  </a:rPr>
                  <a:t>，比如取</a:t>
                </a:r>
                <a:r>
                  <a:rPr lang="en-US" altLang="zh-CN" sz="2800" dirty="0">
                    <a:effectLst/>
                    <a:ea typeface="等线" panose="02010600030101010101" pitchFamily="2" charset="-122"/>
                    <a:cs typeface="Times New Roman" panose="02020603050405020304" pitchFamily="18" charset="0"/>
                  </a:rPr>
                  <a:t>j=1</a:t>
                </a:r>
                <a:r>
                  <a:rPr lang="zh-CN" altLang="zh-CN" sz="2800" dirty="0">
                    <a:effectLst/>
                    <a:ea typeface="等线" panose="02010600030101010101" pitchFamily="2" charset="-122"/>
                    <a:cs typeface="Times New Roman" panose="02020603050405020304" pitchFamily="18" charset="0"/>
                  </a:rPr>
                  <a:t>，</a:t>
                </a:r>
                <a14:m>
                  <m:oMath xmlns:m="http://schemas.openxmlformats.org/officeDocument/2006/math">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𝑘</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𝑖</m:t>
                        </m:r>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sub>
                    </m:s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𝑘</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𝑖</m:t>
                        </m:r>
                      </m:sub>
                    </m:sSub>
                  </m:oMath>
                </a14:m>
                <a:r>
                  <a:rPr lang="en-US" altLang="zh-CN" sz="2800" dirty="0">
                    <a:effectLst/>
                    <a:latin typeface="等线" panose="02010600030101010101" pitchFamily="2" charset="-122"/>
                    <a:cs typeface="Times New Roman" panose="02020603050405020304" pitchFamily="18" charset="0"/>
                  </a:rPr>
                  <a:t> </a:t>
                </a:r>
                <a:r>
                  <a:rPr lang="zh-CN" altLang="zh-CN" sz="2800" dirty="0">
                    <a:effectLst/>
                    <a:ea typeface="等线" panose="02010600030101010101" pitchFamily="2" charset="-122"/>
                    <a:cs typeface="Times New Roman" panose="02020603050405020304" pitchFamily="18" charset="0"/>
                  </a:rPr>
                  <a:t>， </a:t>
                </a:r>
                <a14:m>
                  <m:oMath xmlns:m="http://schemas.openxmlformats.org/officeDocument/2006/math">
                    <m:f>
                      <m:fPr>
                        <m:ctrlPr>
                          <a:rPr lang="zh-CN" altLang="zh-CN"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𝑡</m:t>
                            </m:r>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sub>
                        </m:sSub>
                      </m:den>
                    </m:f>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𝑘</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𝑖</m:t>
                        </m:r>
                      </m:sub>
                    </m:s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f>
                      <m:fPr>
                        <m:ctrlPr>
                          <a:rPr lang="zh-CN" altLang="zh-CN" i="1">
                            <a:effectLst/>
                            <a:latin typeface="Cambria Math" panose="02040503050406030204" pitchFamily="18" charset="0"/>
                            <a:ea typeface="Cambria Math" panose="02040503050406030204" pitchFamily="18" charset="0"/>
                          </a:rPr>
                        </m:ctrlPr>
                      </m:fPr>
                      <m:num>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1</m:t>
                        </m:r>
                      </m:num>
                      <m:den>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𝜏</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𝑣</m:t>
                            </m:r>
                          </m:sub>
                        </m:sSub>
                      </m:den>
                    </m:f>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m:t>
                    </m:r>
                    <m:sSub>
                      <m:sSubPr>
                        <m:ctrlPr>
                          <a:rPr lang="zh-CN" altLang="zh-CN" i="1">
                            <a:effectLst/>
                            <a:latin typeface="Cambria Math" panose="02040503050406030204" pitchFamily="18" charset="0"/>
                            <a:ea typeface="Cambria Math" panose="02040503050406030204" pitchFamily="18" charset="0"/>
                          </a:rPr>
                        </m:ctrlPr>
                      </m:sSubPr>
                      <m:e>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𝑏</m:t>
                        </m:r>
                      </m:e>
                      <m:sub>
                        <m:r>
                          <a:rPr lang="en-US" altLang="zh-CN" sz="2800" i="1">
                            <a:effectLst/>
                            <a:latin typeface="Cambria Math" panose="02040503050406030204" pitchFamily="18" charset="0"/>
                            <a:ea typeface="等线" panose="02010600030101010101" pitchFamily="2" charset="-122"/>
                            <a:cs typeface="Times New Roman" panose="02020603050405020304" pitchFamily="18" charset="0"/>
                          </a:rPr>
                          <m:t>𝑖</m:t>
                        </m:r>
                      </m:sub>
                    </m:sSub>
                  </m:oMath>
                </a14:m>
                <a:endParaRPr lang="en-US" altLang="zh-CN" dirty="0"/>
              </a:p>
              <a:p>
                <a:r>
                  <a:rPr lang="en-US" altLang="zh-CN" dirty="0"/>
                  <a:t>   </a:t>
                </a:r>
                <a:r>
                  <a:rPr lang="zh-CN" altLang="en-US" dirty="0"/>
                  <a:t>在</a:t>
                </a:r>
                <a:r>
                  <a:rPr lang="en-US" altLang="zh-CN" dirty="0"/>
                  <a:t>(</a:t>
                </a:r>
                <a:r>
                  <a:rPr lang="en-US" altLang="zh-CN" dirty="0" err="1"/>
                  <a:t>k,b</a:t>
                </a:r>
                <a:r>
                  <a:rPr lang="en-US" altLang="zh-CN" dirty="0"/>
                  <a:t>)</a:t>
                </a:r>
                <a:r>
                  <a:rPr lang="zh-CN" altLang="en-US" dirty="0"/>
                  <a:t>平面上这是一个线性方程</a:t>
                </a:r>
                <a:endParaRPr lang="en-US" altLang="zh-CN" dirty="0"/>
              </a:p>
              <a:p>
                <a:endParaRPr lang="zh-CN" altLang="en-US" dirty="0"/>
              </a:p>
            </p:txBody>
          </p:sp>
        </mc:Choice>
        <mc:Fallback>
          <p:sp>
            <p:nvSpPr>
              <p:cNvPr id="3" name="内容占位符 2">
                <a:extLst>
                  <a:ext uri="{FF2B5EF4-FFF2-40B4-BE49-F238E27FC236}">
                    <a16:creationId xmlns:a16="http://schemas.microsoft.com/office/drawing/2014/main" id="{CE74E327-9671-679D-9404-5379F2B904F1}"/>
                  </a:ext>
                </a:extLst>
              </p:cNvPr>
              <p:cNvSpPr>
                <a:spLocks noGrp="1" noRot="1" noChangeAspect="1" noMove="1" noResize="1" noEditPoints="1" noAdjustHandles="1" noChangeArrowheads="1" noChangeShapeType="1" noTextEdit="1"/>
              </p:cNvSpPr>
              <p:nvPr>
                <p:ph idx="1"/>
              </p:nvPr>
            </p:nvSpPr>
            <p:spPr>
              <a:xfrm>
                <a:off x="170329" y="233082"/>
                <a:ext cx="11842377" cy="6427694"/>
              </a:xfrm>
              <a:blipFill>
                <a:blip r:embed="rId2"/>
                <a:stretch>
                  <a:fillRect l="-926" t="-1706" r="-4066"/>
                </a:stretch>
              </a:blipFill>
            </p:spPr>
            <p:txBody>
              <a:bodyPr/>
              <a:lstStyle/>
              <a:p>
                <a:r>
                  <a:rPr lang="zh-CN" altLang="en-US">
                    <a:noFill/>
                  </a:rPr>
                  <a:t> </a:t>
                </a:r>
              </a:p>
            </p:txBody>
          </p:sp>
        </mc:Fallback>
      </mc:AlternateContent>
    </p:spTree>
    <p:extLst>
      <p:ext uri="{BB962C8B-B14F-4D97-AF65-F5344CB8AC3E}">
        <p14:creationId xmlns:p14="http://schemas.microsoft.com/office/powerpoint/2010/main" val="18590644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8EFC44B-A83B-BE66-1519-317366650C29}"/>
              </a:ext>
            </a:extLst>
          </p:cNvPr>
          <p:cNvSpPr>
            <a:spLocks noGrp="1"/>
          </p:cNvSpPr>
          <p:nvPr>
            <p:ph type="title"/>
          </p:nvPr>
        </p:nvSpPr>
        <p:spPr/>
        <p:txBody>
          <a:bodyPr/>
          <a:lstStyle/>
          <a:p>
            <a:r>
              <a:rPr lang="zh-CN" altLang="en-US" dirty="0"/>
              <a:t>二</a:t>
            </a:r>
            <a:r>
              <a:rPr lang="en-US" altLang="zh-CN" dirty="0"/>
              <a:t>.</a:t>
            </a:r>
            <a:r>
              <a:rPr lang="zh-CN" altLang="en-US" dirty="0"/>
              <a:t>第一次实验结果分析</a:t>
            </a:r>
          </a:p>
        </p:txBody>
      </p:sp>
      <p:graphicFrame>
        <p:nvGraphicFramePr>
          <p:cNvPr id="4" name="内容占位符 3">
            <a:extLst>
              <a:ext uri="{FF2B5EF4-FFF2-40B4-BE49-F238E27FC236}">
                <a16:creationId xmlns:a16="http://schemas.microsoft.com/office/drawing/2014/main" id="{38E108C8-5674-BD94-9C19-779468E0CB81}"/>
              </a:ext>
            </a:extLst>
          </p:cNvPr>
          <p:cNvGraphicFramePr>
            <a:graphicFrameLocks noGrp="1"/>
          </p:cNvGraphicFramePr>
          <p:nvPr>
            <p:ph idx="1"/>
            <p:extLst>
              <p:ext uri="{D42A27DB-BD31-4B8C-83A1-F6EECF244321}">
                <p14:modId xmlns:p14="http://schemas.microsoft.com/office/powerpoint/2010/main" val="2851589529"/>
              </p:ext>
            </p:extLst>
          </p:nvPr>
        </p:nvGraphicFramePr>
        <p:xfrm>
          <a:off x="1775011" y="1690688"/>
          <a:ext cx="7915833" cy="3547110"/>
        </p:xfrm>
        <a:graphic>
          <a:graphicData uri="http://schemas.openxmlformats.org/drawingml/2006/table">
            <a:tbl>
              <a:tblPr firstRow="1" firstCol="1" bandRow="1">
                <a:tableStyleId>{5C22544A-7EE6-4342-B048-85BDC9FD1C3A}</a:tableStyleId>
              </a:tblPr>
              <a:tblGrid>
                <a:gridCol w="424003">
                  <a:extLst>
                    <a:ext uri="{9D8B030D-6E8A-4147-A177-3AD203B41FA5}">
                      <a16:colId xmlns:a16="http://schemas.microsoft.com/office/drawing/2014/main" val="550329099"/>
                    </a:ext>
                  </a:extLst>
                </a:gridCol>
                <a:gridCol w="2378730">
                  <a:extLst>
                    <a:ext uri="{9D8B030D-6E8A-4147-A177-3AD203B41FA5}">
                      <a16:colId xmlns:a16="http://schemas.microsoft.com/office/drawing/2014/main" val="2847133823"/>
                    </a:ext>
                  </a:extLst>
                </a:gridCol>
                <a:gridCol w="1807316">
                  <a:extLst>
                    <a:ext uri="{9D8B030D-6E8A-4147-A177-3AD203B41FA5}">
                      <a16:colId xmlns:a16="http://schemas.microsoft.com/office/drawing/2014/main" val="3594252436"/>
                    </a:ext>
                  </a:extLst>
                </a:gridCol>
                <a:gridCol w="1807316">
                  <a:extLst>
                    <a:ext uri="{9D8B030D-6E8A-4147-A177-3AD203B41FA5}">
                      <a16:colId xmlns:a16="http://schemas.microsoft.com/office/drawing/2014/main" val="792682226"/>
                    </a:ext>
                  </a:extLst>
                </a:gridCol>
                <a:gridCol w="1498468">
                  <a:extLst>
                    <a:ext uri="{9D8B030D-6E8A-4147-A177-3AD203B41FA5}">
                      <a16:colId xmlns:a16="http://schemas.microsoft.com/office/drawing/2014/main" val="1259706699"/>
                    </a:ext>
                  </a:extLst>
                </a:gridCol>
              </a:tblGrid>
              <a:tr h="66116">
                <a:tc>
                  <a:txBody>
                    <a:bodyPr/>
                    <a:lstStyle/>
                    <a:p>
                      <a:pPr algn="just"/>
                      <a:r>
                        <a:rPr lang="zh-CN" sz="1600" kern="100">
                          <a:effectLst/>
                        </a:rPr>
                        <a:t>组别</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zh-CN" sz="1600" kern="100" dirty="0">
                          <a:effectLst/>
                        </a:rPr>
                        <a:t>填充</a:t>
                      </a:r>
                      <a:r>
                        <a:rPr lang="en-US" sz="1600" kern="100" dirty="0">
                          <a:effectLst/>
                        </a:rPr>
                        <a:t>bucket</a:t>
                      </a:r>
                      <a:r>
                        <a:rPr lang="zh-CN" sz="1600" kern="100" dirty="0">
                          <a:effectLst/>
                        </a:rPr>
                        <a:t>号</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zh-CN" altLang="en-US" sz="1600" kern="100" dirty="0">
                          <a:effectLst/>
                          <a:latin typeface="Calibri" panose="020F0502020204030204" pitchFamily="34" charset="0"/>
                          <a:ea typeface="宋体" panose="02010600030101010101" pitchFamily="2" charset="-122"/>
                          <a:cs typeface="Times New Roman" panose="02020603050405020304" pitchFamily="18" charset="0"/>
                        </a:rPr>
                        <a:t>理论单束团流强</a:t>
                      </a:r>
                      <a:r>
                        <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rPr>
                        <a:t>/mA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zh-CN" sz="1600" kern="100" dirty="0">
                          <a:effectLst/>
                        </a:rPr>
                        <a:t>本底流强</a:t>
                      </a:r>
                      <a:r>
                        <a:rPr lang="en-US" sz="1600" kern="100" dirty="0">
                          <a:effectLst/>
                        </a:rPr>
                        <a:t>/mA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zh-CN" sz="1600" kern="100" dirty="0">
                          <a:effectLst/>
                        </a:rPr>
                        <a:t>注入完成时流强</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043790062"/>
                  </a:ext>
                </a:extLst>
              </a:tr>
              <a:tr h="514350">
                <a:tc>
                  <a:txBody>
                    <a:bodyPr/>
                    <a:lstStyle/>
                    <a:p>
                      <a:pPr algn="just"/>
                      <a:r>
                        <a:rPr lang="en-US" sz="1050" kern="100" dirty="0">
                          <a:effectLst/>
                        </a:rPr>
                        <a:t>1</a:t>
                      </a:r>
                      <a:endParaRPr lang="zh-CN" sz="105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{40,200}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rPr>
                        <a:t>10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0.38mA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20.069mA</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008336514"/>
                  </a:ext>
                </a:extLst>
              </a:tr>
              <a:tr h="514350">
                <a:tc>
                  <a:txBody>
                    <a:bodyPr/>
                    <a:lstStyle/>
                    <a:p>
                      <a:pPr algn="just"/>
                      <a:r>
                        <a:rPr lang="en-US" sz="1050" kern="100">
                          <a:effectLst/>
                        </a:rPr>
                        <a:t>2</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{40,140,240,340}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rPr>
                        <a:t>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0.39mA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20.159mA</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31599472"/>
                  </a:ext>
                </a:extLst>
              </a:tr>
              <a:tr h="514350">
                <a:tc>
                  <a:txBody>
                    <a:bodyPr/>
                    <a:lstStyle/>
                    <a:p>
                      <a:pPr algn="just"/>
                      <a:r>
                        <a:rPr lang="en-US" sz="1050" kern="100">
                          <a:effectLst/>
                        </a:rPr>
                        <a:t>3</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{40,200}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rPr>
                        <a:t>10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0.38mA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20.069mA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1589753204"/>
                  </a:ext>
                </a:extLst>
              </a:tr>
              <a:tr h="380999">
                <a:tc>
                  <a:txBody>
                    <a:bodyPr/>
                    <a:lstStyle/>
                    <a:p>
                      <a:pPr algn="just"/>
                      <a:r>
                        <a:rPr lang="en-US" sz="1050" kern="100">
                          <a:effectLst/>
                        </a:rPr>
                        <a:t>4</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{40,90,140,180,220,260,300,340}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rPr>
                        <a:t>2.5</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0.38mA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20.069mA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14863887"/>
                  </a:ext>
                </a:extLst>
              </a:tr>
              <a:tr h="514350">
                <a:tc>
                  <a:txBody>
                    <a:bodyPr/>
                    <a:lstStyle/>
                    <a:p>
                      <a:pPr algn="just"/>
                      <a:r>
                        <a:rPr lang="en-US" sz="1050" kern="100">
                          <a:effectLst/>
                        </a:rPr>
                        <a:t>5</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{40,100,160,220,280,340}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rPr>
                        <a:t>3.33</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0.38mA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a:effectLst/>
                        </a:rPr>
                        <a:t>20.069mA</a:t>
                      </a:r>
                      <a:endParaRPr lang="zh-CN" sz="160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224624138"/>
                  </a:ext>
                </a:extLst>
              </a:tr>
              <a:tr h="514350">
                <a:tc>
                  <a:txBody>
                    <a:bodyPr/>
                    <a:lstStyle/>
                    <a:p>
                      <a:pPr algn="just"/>
                      <a:r>
                        <a:rPr lang="en-US" sz="1050" kern="100">
                          <a:effectLst/>
                        </a:rPr>
                        <a:t>6</a:t>
                      </a:r>
                      <a:endParaRPr lang="zh-CN" sz="1050" kern="10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{40,160,280}</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altLang="zh-CN" sz="1600" kern="100" dirty="0">
                          <a:effectLst/>
                          <a:latin typeface="Calibri" panose="020F0502020204030204" pitchFamily="34" charset="0"/>
                          <a:ea typeface="宋体" panose="02010600030101010101" pitchFamily="2" charset="-122"/>
                          <a:cs typeface="Times New Roman" panose="02020603050405020304" pitchFamily="18" charset="0"/>
                        </a:rPr>
                        <a:t>6.67</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0.38mA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tc>
                  <a:txBody>
                    <a:bodyPr/>
                    <a:lstStyle/>
                    <a:p>
                      <a:pPr algn="just"/>
                      <a:r>
                        <a:rPr lang="en-US" sz="1600" kern="100" dirty="0">
                          <a:effectLst/>
                        </a:rPr>
                        <a:t>20.069mA</a:t>
                      </a:r>
                      <a:endParaRPr lang="zh-CN" sz="1600" kern="100" dirty="0">
                        <a:effectLst/>
                        <a:latin typeface="Calibri" panose="020F0502020204030204" pitchFamily="34" charset="0"/>
                        <a:ea typeface="宋体" panose="02010600030101010101" pitchFamily="2" charset="-122"/>
                        <a:cs typeface="Times New Roman" panose="02020603050405020304" pitchFamily="18" charset="0"/>
                      </a:endParaRPr>
                    </a:p>
                  </a:txBody>
                  <a:tcPr marL="68580" marR="68580" marT="0" marB="0"/>
                </a:tc>
                <a:extLst>
                  <a:ext uri="{0D108BD9-81ED-4DB2-BD59-A6C34878D82A}">
                    <a16:rowId xmlns:a16="http://schemas.microsoft.com/office/drawing/2014/main" val="3128350086"/>
                  </a:ext>
                </a:extLst>
              </a:tr>
            </a:tbl>
          </a:graphicData>
        </a:graphic>
      </p:graphicFrame>
      <p:sp>
        <p:nvSpPr>
          <p:cNvPr id="5" name="文本框 4">
            <a:extLst>
              <a:ext uri="{FF2B5EF4-FFF2-40B4-BE49-F238E27FC236}">
                <a16:creationId xmlns:a16="http://schemas.microsoft.com/office/drawing/2014/main" id="{38CFCC20-738A-8FDB-042A-8185844CE145}"/>
              </a:ext>
            </a:extLst>
          </p:cNvPr>
          <p:cNvSpPr txBox="1"/>
          <p:nvPr/>
        </p:nvSpPr>
        <p:spPr>
          <a:xfrm>
            <a:off x="3899646" y="5486400"/>
            <a:ext cx="4392707" cy="369332"/>
          </a:xfrm>
          <a:prstGeom prst="rect">
            <a:avLst/>
          </a:prstGeom>
          <a:noFill/>
        </p:spPr>
        <p:txBody>
          <a:bodyPr wrap="square" rtlCol="0">
            <a:spAutoFit/>
          </a:bodyPr>
          <a:lstStyle/>
          <a:p>
            <a:r>
              <a:rPr lang="zh-CN" altLang="en-US" dirty="0"/>
              <a:t>第一次实验采用的束团填充模式</a:t>
            </a:r>
          </a:p>
        </p:txBody>
      </p:sp>
    </p:spTree>
    <p:extLst>
      <p:ext uri="{BB962C8B-B14F-4D97-AF65-F5344CB8AC3E}">
        <p14:creationId xmlns:p14="http://schemas.microsoft.com/office/powerpoint/2010/main" val="3527632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mc:Choice xmlns:a14="http://schemas.microsoft.com/office/drawing/2010/main" Requires="a14">
          <p:sp>
            <p:nvSpPr>
              <p:cNvPr id="6" name="内容占位符 5">
                <a:extLst>
                  <a:ext uri="{FF2B5EF4-FFF2-40B4-BE49-F238E27FC236}">
                    <a16:creationId xmlns:a16="http://schemas.microsoft.com/office/drawing/2014/main" id="{FC719153-83E9-6FB9-F231-3A20709866FA}"/>
                  </a:ext>
                </a:extLst>
              </p:cNvPr>
              <p:cNvSpPr>
                <a:spLocks noGrp="1"/>
              </p:cNvSpPr>
              <p:nvPr>
                <p:ph idx="1"/>
              </p:nvPr>
            </p:nvSpPr>
            <p:spPr>
              <a:xfrm>
                <a:off x="838200" y="775504"/>
                <a:ext cx="10515600" cy="5613721"/>
              </a:xfrm>
            </p:spPr>
            <p:txBody>
              <a:bodyPr/>
              <a:lstStyle/>
              <a:p>
                <a:pPr marL="0" indent="0">
                  <a:buNone/>
                </a:pPr>
                <a:r>
                  <a:rPr lang="en-US" altLang="zh-CN" dirty="0"/>
                  <a:t>1.</a:t>
                </a:r>
                <a:r>
                  <a:rPr lang="zh-CN" altLang="en-US" dirty="0"/>
                  <a:t>束流寿命</a:t>
                </a:r>
                <a:endParaRPr lang="en-US" altLang="zh-CN" dirty="0"/>
              </a:p>
              <a:p>
                <a:pPr marL="0" indent="0">
                  <a:buNone/>
                </a:pPr>
                <a:r>
                  <a:rPr lang="zh-CN" altLang="en-US" dirty="0"/>
                  <a:t>    束流寿命的指数拟合：</a:t>
                </a:r>
                <a14:m>
                  <m:oMath xmlns:m="http://schemas.openxmlformats.org/officeDocument/2006/math">
                    <m:r>
                      <a:rPr lang="en-US" altLang="zh-CN" sz="2400" i="1" smtClean="0">
                        <a:effectLst/>
                        <a:latin typeface="Cambria Math" panose="02040503050406030204" pitchFamily="18" charset="0"/>
                        <a:ea typeface="宋体" panose="02010600030101010101" pitchFamily="2" charset="-122"/>
                        <a:cs typeface="Times New Roman" panose="02020603050405020304" pitchFamily="18" charset="0"/>
                      </a:rPr>
                      <m:t>𝐼</m:t>
                    </m:r>
                    <m:r>
                      <a:rPr lang="en-US" altLang="zh-CN" sz="2400" i="1" smtClean="0">
                        <a:effectLst/>
                        <a:latin typeface="Cambria Math" panose="02040503050406030204" pitchFamily="18" charset="0"/>
                        <a:ea typeface="宋体" panose="02010600030101010101" pitchFamily="2" charset="-122"/>
                        <a:cs typeface="Times New Roman" panose="02020603050405020304" pitchFamily="18" charset="0"/>
                      </a:rPr>
                      <m:t>(</m:t>
                    </m:r>
                    <m:r>
                      <a:rPr lang="en-US" altLang="zh-CN" sz="2400" i="1" smtClean="0">
                        <a:effectLst/>
                        <a:latin typeface="Cambria Math" panose="02040503050406030204" pitchFamily="18" charset="0"/>
                        <a:ea typeface="宋体" panose="02010600030101010101" pitchFamily="2" charset="-122"/>
                        <a:cs typeface="Times New Roman" panose="02020603050405020304" pitchFamily="18" charset="0"/>
                      </a:rPr>
                      <m:t>𝑡</m:t>
                    </m:r>
                    <m:r>
                      <a:rPr lang="en-US" altLang="zh-CN" sz="2400" i="1" smtClean="0">
                        <a:effectLst/>
                        <a:latin typeface="Cambria Math" panose="02040503050406030204" pitchFamily="18" charset="0"/>
                        <a:ea typeface="宋体" panose="02010600030101010101" pitchFamily="2" charset="-122"/>
                        <a:cs typeface="Times New Roman" panose="02020603050405020304" pitchFamily="18" charset="0"/>
                      </a:rPr>
                      <m:t>)=</m:t>
                    </m:r>
                    <m:sSub>
                      <m:sSubPr>
                        <m:ctrlPr>
                          <a:rPr lang="zh-CN" altLang="zh-CN" sz="2400" i="1">
                            <a:effectLst/>
                            <a:latin typeface="Cambria Math" panose="02040503050406030204" pitchFamily="18" charset="0"/>
                            <a:ea typeface="Cambria Math" panose="02040503050406030204" pitchFamily="18" charset="0"/>
                          </a:rPr>
                        </m:ctrlPr>
                      </m:sSub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𝐼</m:t>
                        </m:r>
                      </m:e>
                      <m:sub>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0</m:t>
                        </m:r>
                      </m:sub>
                    </m:sSub>
                    <m:sSup>
                      <m:sSupPr>
                        <m:ctrlPr>
                          <a:rPr lang="zh-CN" altLang="zh-CN" sz="2400" i="1">
                            <a:effectLst/>
                            <a:latin typeface="Cambria Math" panose="02040503050406030204" pitchFamily="18" charset="0"/>
                            <a:ea typeface="Cambria Math" panose="02040503050406030204" pitchFamily="18" charset="0"/>
                          </a:rPr>
                        </m:ctrlPr>
                      </m:sSupPr>
                      <m:e>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𝑒</m:t>
                        </m:r>
                      </m:e>
                      <m:sup>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400" i="1">
                                <a:effectLst/>
                                <a:latin typeface="Cambria Math" panose="02040503050406030204" pitchFamily="18" charset="0"/>
                                <a:ea typeface="Cambria Math" panose="02040503050406030204" pitchFamily="18" charset="0"/>
                              </a:rPr>
                            </m:ctrlPr>
                          </m:fPr>
                          <m:num>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𝑡</m:t>
                            </m:r>
                          </m:num>
                          <m:den>
                            <m:r>
                              <a:rPr lang="en-US" altLang="zh-CN" sz="2400" i="1">
                                <a:effectLst/>
                                <a:latin typeface="Cambria Math" panose="02040503050406030204" pitchFamily="18" charset="0"/>
                                <a:ea typeface="宋体" panose="02010600030101010101" pitchFamily="2" charset="-122"/>
                                <a:cs typeface="Times New Roman" panose="02020603050405020304" pitchFamily="18" charset="0"/>
                              </a:rPr>
                              <m:t>𝜏</m:t>
                            </m:r>
                          </m:den>
                        </m:f>
                      </m:sup>
                    </m:sSup>
                    <m:r>
                      <a:rPr lang="en-US" altLang="zh-CN" sz="2400" i="1" smtClean="0">
                        <a:effectLst/>
                        <a:latin typeface="Cambria Math" panose="02040503050406030204" pitchFamily="18" charset="0"/>
                        <a:ea typeface="Cambria Math" panose="02040503050406030204" pitchFamily="18" charset="0"/>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𝑙𝑛𝐼</m:t>
                    </m:r>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f>
                      <m:fPr>
                        <m:ctrlPr>
                          <a:rPr lang="zh-CN" altLang="zh-CN" sz="2400" i="1">
                            <a:latin typeface="Cambria Math" panose="02040503050406030204" pitchFamily="18" charset="0"/>
                            <a:ea typeface="Cambria Math" panose="02040503050406030204" pitchFamily="18" charset="0"/>
                          </a:rPr>
                        </m:ctrlPr>
                      </m:fPr>
                      <m:num>
                        <m:r>
                          <a:rPr lang="en-US" altLang="zh-CN" sz="2400" i="1">
                            <a:latin typeface="Cambria Math" panose="02040503050406030204" pitchFamily="18" charset="0"/>
                            <a:ea typeface="宋体" panose="02010600030101010101" pitchFamily="2" charset="-122"/>
                            <a:cs typeface="Times New Roman" panose="02020603050405020304" pitchFamily="18" charset="0"/>
                          </a:rPr>
                          <m:t>𝑡</m:t>
                        </m:r>
                      </m:num>
                      <m:den>
                        <m:r>
                          <a:rPr lang="en-US" altLang="zh-CN" sz="2400" i="1">
                            <a:latin typeface="Cambria Math" panose="02040503050406030204" pitchFamily="18" charset="0"/>
                            <a:ea typeface="宋体" panose="02010600030101010101" pitchFamily="2" charset="-122"/>
                            <a:cs typeface="Times New Roman" panose="02020603050405020304" pitchFamily="18" charset="0"/>
                          </a:rPr>
                          <m:t>𝜏</m:t>
                        </m:r>
                      </m:den>
                    </m:f>
                    <m:r>
                      <a:rPr lang="en-US" altLang="zh-CN" sz="2400" i="1">
                        <a:latin typeface="Cambria Math" panose="02040503050406030204" pitchFamily="18" charset="0"/>
                        <a:ea typeface="宋体" panose="02010600030101010101" pitchFamily="2" charset="-122"/>
                        <a:cs typeface="Times New Roman" panose="02020603050405020304" pitchFamily="18" charset="0"/>
                      </a:rPr>
                      <m:t>+</m:t>
                    </m:r>
                    <m:r>
                      <a:rPr lang="en-US" altLang="zh-CN" sz="2400" i="1">
                        <a:latin typeface="Cambria Math" panose="02040503050406030204" pitchFamily="18" charset="0"/>
                        <a:ea typeface="宋体" panose="02010600030101010101" pitchFamily="2" charset="-122"/>
                        <a:cs typeface="Times New Roman" panose="02020603050405020304" pitchFamily="18" charset="0"/>
                      </a:rPr>
                      <m:t>𝑙𝑛</m:t>
                    </m:r>
                    <m:sSub>
                      <m:sSubPr>
                        <m:ctrlPr>
                          <a:rPr lang="zh-CN" altLang="zh-CN" sz="2400" i="1">
                            <a:latin typeface="Cambria Math" panose="02040503050406030204" pitchFamily="18" charset="0"/>
                            <a:ea typeface="Cambria Math" panose="02040503050406030204" pitchFamily="18" charset="0"/>
                          </a:rPr>
                        </m:ctrlPr>
                      </m:sSubPr>
                      <m:e>
                        <m:r>
                          <a:rPr lang="en-US" altLang="zh-CN" sz="2400" i="1">
                            <a:latin typeface="Cambria Math" panose="02040503050406030204" pitchFamily="18" charset="0"/>
                            <a:ea typeface="宋体" panose="02010600030101010101" pitchFamily="2" charset="-122"/>
                            <a:cs typeface="Times New Roman" panose="02020603050405020304" pitchFamily="18" charset="0"/>
                          </a:rPr>
                          <m:t>𝐼</m:t>
                        </m:r>
                      </m:e>
                      <m:sub>
                        <m:r>
                          <a:rPr lang="en-US" altLang="zh-CN" sz="2400" i="1">
                            <a:latin typeface="Cambria Math" panose="02040503050406030204" pitchFamily="18" charset="0"/>
                            <a:ea typeface="宋体" panose="02010600030101010101" pitchFamily="2" charset="-122"/>
                            <a:cs typeface="Times New Roman" panose="02020603050405020304" pitchFamily="18" charset="0"/>
                          </a:rPr>
                          <m:t>0</m:t>
                        </m:r>
                      </m:sub>
                    </m:sSub>
                  </m:oMath>
                </a14:m>
                <a:endParaRPr lang="zh-CN" altLang="en-US" sz="2400" dirty="0"/>
              </a:p>
            </p:txBody>
          </p:sp>
        </mc:Choice>
        <mc:Fallback>
          <p:sp>
            <p:nvSpPr>
              <p:cNvPr id="6" name="内容占位符 5">
                <a:extLst>
                  <a:ext uri="{FF2B5EF4-FFF2-40B4-BE49-F238E27FC236}">
                    <a16:creationId xmlns:a16="http://schemas.microsoft.com/office/drawing/2014/main" id="{FC719153-83E9-6FB9-F231-3A20709866FA}"/>
                  </a:ext>
                </a:extLst>
              </p:cNvPr>
              <p:cNvSpPr>
                <a:spLocks noGrp="1" noRot="1" noChangeAspect="1" noMove="1" noResize="1" noEditPoints="1" noAdjustHandles="1" noChangeArrowheads="1" noChangeShapeType="1" noTextEdit="1"/>
              </p:cNvSpPr>
              <p:nvPr>
                <p:ph idx="1"/>
              </p:nvPr>
            </p:nvSpPr>
            <p:spPr>
              <a:xfrm>
                <a:off x="838200" y="775504"/>
                <a:ext cx="10515600" cy="5613721"/>
              </a:xfrm>
              <a:blipFill>
                <a:blip r:embed="rId2"/>
                <a:stretch>
                  <a:fillRect l="-1217" t="-1954"/>
                </a:stretch>
              </a:blipFill>
            </p:spPr>
            <p:txBody>
              <a:bodyPr/>
              <a:lstStyle/>
              <a:p>
                <a:r>
                  <a:rPr lang="zh-CN" altLang="en-US">
                    <a:noFill/>
                  </a:rPr>
                  <a:t> </a:t>
                </a:r>
              </a:p>
            </p:txBody>
          </p:sp>
        </mc:Fallback>
      </mc:AlternateContent>
      <p:pic>
        <p:nvPicPr>
          <p:cNvPr id="7" name="图片 6">
            <a:extLst>
              <a:ext uri="{FF2B5EF4-FFF2-40B4-BE49-F238E27FC236}">
                <a16:creationId xmlns:a16="http://schemas.microsoft.com/office/drawing/2014/main" id="{BDF48FF2-F41B-F4CD-10BB-E7C92F482654}"/>
              </a:ext>
            </a:extLst>
          </p:cNvPr>
          <p:cNvPicPr>
            <a:picLocks noChangeAspect="1"/>
          </p:cNvPicPr>
          <p:nvPr/>
        </p:nvPicPr>
        <p:blipFill>
          <a:blip r:embed="rId3"/>
          <a:stretch>
            <a:fillRect/>
          </a:stretch>
        </p:blipFill>
        <p:spPr>
          <a:xfrm>
            <a:off x="1801907" y="2834759"/>
            <a:ext cx="3330387" cy="2501774"/>
          </a:xfrm>
          <a:prstGeom prst="rect">
            <a:avLst/>
          </a:prstGeom>
        </p:spPr>
      </p:pic>
      <p:sp>
        <p:nvSpPr>
          <p:cNvPr id="8" name="文本框 7">
            <a:extLst>
              <a:ext uri="{FF2B5EF4-FFF2-40B4-BE49-F238E27FC236}">
                <a16:creationId xmlns:a16="http://schemas.microsoft.com/office/drawing/2014/main" id="{D7B83825-4601-F96F-27D9-312FE9160AD8}"/>
              </a:ext>
            </a:extLst>
          </p:cNvPr>
          <p:cNvSpPr txBox="1"/>
          <p:nvPr/>
        </p:nvSpPr>
        <p:spPr>
          <a:xfrm>
            <a:off x="1694330" y="5623503"/>
            <a:ext cx="3990923" cy="369332"/>
          </a:xfrm>
          <a:prstGeom prst="rect">
            <a:avLst/>
          </a:prstGeom>
          <a:noFill/>
        </p:spPr>
        <p:txBody>
          <a:bodyPr wrap="square" rtlCol="0">
            <a:spAutoFit/>
          </a:bodyPr>
          <a:lstStyle/>
          <a:p>
            <a:r>
              <a:rPr lang="zh-CN" altLang="en-US" dirty="0"/>
              <a:t>不同填充方式下的全时段束流寿命</a:t>
            </a:r>
          </a:p>
        </p:txBody>
      </p:sp>
      <p:sp>
        <p:nvSpPr>
          <p:cNvPr id="9" name="文本框 8">
            <a:extLst>
              <a:ext uri="{FF2B5EF4-FFF2-40B4-BE49-F238E27FC236}">
                <a16:creationId xmlns:a16="http://schemas.microsoft.com/office/drawing/2014/main" id="{49610C21-F130-FB7B-699A-155C2332761A}"/>
              </a:ext>
            </a:extLst>
          </p:cNvPr>
          <p:cNvSpPr txBox="1"/>
          <p:nvPr/>
        </p:nvSpPr>
        <p:spPr>
          <a:xfrm>
            <a:off x="6096000" y="5623503"/>
            <a:ext cx="3872753" cy="369332"/>
          </a:xfrm>
          <a:prstGeom prst="rect">
            <a:avLst/>
          </a:prstGeom>
          <a:noFill/>
        </p:spPr>
        <p:txBody>
          <a:bodyPr wrap="square" rtlCol="0">
            <a:spAutoFit/>
          </a:bodyPr>
          <a:lstStyle/>
          <a:p>
            <a:r>
              <a:rPr lang="zh-CN" altLang="en-US" dirty="0"/>
              <a:t>束流寿命的倒数随单束团流强的变化</a:t>
            </a:r>
          </a:p>
        </p:txBody>
      </p:sp>
      <p:pic>
        <p:nvPicPr>
          <p:cNvPr id="3" name="图片 2">
            <a:extLst>
              <a:ext uri="{FF2B5EF4-FFF2-40B4-BE49-F238E27FC236}">
                <a16:creationId xmlns:a16="http://schemas.microsoft.com/office/drawing/2014/main" id="{1CB8F947-5FA2-8AAD-ACC9-DD32AE84744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2834759"/>
            <a:ext cx="3335699" cy="2501774"/>
          </a:xfrm>
          <a:prstGeom prst="rect">
            <a:avLst/>
          </a:prstGeom>
        </p:spPr>
      </p:pic>
    </p:spTree>
    <p:extLst>
      <p:ext uri="{BB962C8B-B14F-4D97-AF65-F5344CB8AC3E}">
        <p14:creationId xmlns:p14="http://schemas.microsoft.com/office/powerpoint/2010/main" val="1985572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id="{19F89A00-A551-AAEB-1EBB-7E9D3F9BCEBD}"/>
              </a:ext>
            </a:extLst>
          </p:cNvPr>
          <p:cNvSpPr>
            <a:spLocks noGrp="1"/>
          </p:cNvSpPr>
          <p:nvPr>
            <p:ph idx="1"/>
          </p:nvPr>
        </p:nvSpPr>
        <p:spPr>
          <a:xfrm>
            <a:off x="838200" y="591671"/>
            <a:ext cx="10515600" cy="5701553"/>
          </a:xfrm>
        </p:spPr>
        <p:txBody>
          <a:bodyPr/>
          <a:lstStyle/>
          <a:p>
            <a:r>
              <a:rPr lang="en-US" altLang="zh-CN" dirty="0"/>
              <a:t>2.DCCT</a:t>
            </a:r>
            <a:r>
              <a:rPr lang="zh-CN" altLang="en-US" dirty="0"/>
              <a:t>流强残差分析</a:t>
            </a:r>
            <a:endParaRPr lang="en-US" altLang="zh-CN" dirty="0"/>
          </a:p>
          <a:p>
            <a:r>
              <a:rPr lang="en-US" altLang="zh-CN" dirty="0"/>
              <a:t> </a:t>
            </a:r>
          </a:p>
          <a:p>
            <a:r>
              <a:rPr lang="en-US" altLang="zh-CN" dirty="0"/>
              <a:t>   </a:t>
            </a:r>
            <a:endParaRPr lang="zh-CN" altLang="en-US" dirty="0"/>
          </a:p>
        </p:txBody>
      </p:sp>
      <p:pic>
        <p:nvPicPr>
          <p:cNvPr id="2" name="图片 1">
            <a:extLst>
              <a:ext uri="{FF2B5EF4-FFF2-40B4-BE49-F238E27FC236}">
                <a16:creationId xmlns:a16="http://schemas.microsoft.com/office/drawing/2014/main" id="{F9966482-5A91-23D5-920C-4C73C1FB8037}"/>
              </a:ext>
            </a:extLst>
          </p:cNvPr>
          <p:cNvPicPr>
            <a:picLocks noChangeAspect="1"/>
          </p:cNvPicPr>
          <p:nvPr/>
        </p:nvPicPr>
        <p:blipFill>
          <a:blip r:embed="rId2"/>
          <a:stretch>
            <a:fillRect/>
          </a:stretch>
        </p:blipFill>
        <p:spPr>
          <a:xfrm>
            <a:off x="1359404" y="1233660"/>
            <a:ext cx="2675885" cy="2002598"/>
          </a:xfrm>
          <a:prstGeom prst="rect">
            <a:avLst/>
          </a:prstGeom>
        </p:spPr>
      </p:pic>
      <p:pic>
        <p:nvPicPr>
          <p:cNvPr id="4" name="图片 3">
            <a:extLst>
              <a:ext uri="{FF2B5EF4-FFF2-40B4-BE49-F238E27FC236}">
                <a16:creationId xmlns:a16="http://schemas.microsoft.com/office/drawing/2014/main" id="{783845B5-F0F2-AAE5-0A53-6A34FA362758}"/>
              </a:ext>
            </a:extLst>
          </p:cNvPr>
          <p:cNvPicPr>
            <a:picLocks noChangeAspect="1"/>
          </p:cNvPicPr>
          <p:nvPr/>
        </p:nvPicPr>
        <p:blipFill>
          <a:blip r:embed="rId3"/>
          <a:stretch>
            <a:fillRect/>
          </a:stretch>
        </p:blipFill>
        <p:spPr>
          <a:xfrm>
            <a:off x="4556493" y="1233660"/>
            <a:ext cx="2672995" cy="2002598"/>
          </a:xfrm>
          <a:prstGeom prst="rect">
            <a:avLst/>
          </a:prstGeom>
        </p:spPr>
      </p:pic>
      <p:pic>
        <p:nvPicPr>
          <p:cNvPr id="5" name="图片 4">
            <a:extLst>
              <a:ext uri="{FF2B5EF4-FFF2-40B4-BE49-F238E27FC236}">
                <a16:creationId xmlns:a16="http://schemas.microsoft.com/office/drawing/2014/main" id="{9E6DDDB1-D3D3-119F-B1A6-52AB103940C7}"/>
              </a:ext>
            </a:extLst>
          </p:cNvPr>
          <p:cNvPicPr>
            <a:picLocks noChangeAspect="1"/>
          </p:cNvPicPr>
          <p:nvPr/>
        </p:nvPicPr>
        <p:blipFill>
          <a:blip r:embed="rId4"/>
          <a:stretch>
            <a:fillRect/>
          </a:stretch>
        </p:blipFill>
        <p:spPr>
          <a:xfrm>
            <a:off x="7643115" y="1233660"/>
            <a:ext cx="2672925" cy="2002598"/>
          </a:xfrm>
          <a:prstGeom prst="rect">
            <a:avLst/>
          </a:prstGeom>
        </p:spPr>
      </p:pic>
      <p:pic>
        <p:nvPicPr>
          <p:cNvPr id="6" name="图片 5">
            <a:extLst>
              <a:ext uri="{FF2B5EF4-FFF2-40B4-BE49-F238E27FC236}">
                <a16:creationId xmlns:a16="http://schemas.microsoft.com/office/drawing/2014/main" id="{C5E6C38F-E995-9AF8-A51D-3F82C64044CC}"/>
              </a:ext>
            </a:extLst>
          </p:cNvPr>
          <p:cNvPicPr>
            <a:picLocks noChangeAspect="1"/>
          </p:cNvPicPr>
          <p:nvPr/>
        </p:nvPicPr>
        <p:blipFill>
          <a:blip r:embed="rId5"/>
          <a:stretch>
            <a:fillRect/>
          </a:stretch>
        </p:blipFill>
        <p:spPr>
          <a:xfrm>
            <a:off x="1359404" y="4194702"/>
            <a:ext cx="2670131" cy="2002598"/>
          </a:xfrm>
          <a:prstGeom prst="rect">
            <a:avLst/>
          </a:prstGeom>
        </p:spPr>
      </p:pic>
      <p:pic>
        <p:nvPicPr>
          <p:cNvPr id="7" name="图片 6">
            <a:extLst>
              <a:ext uri="{FF2B5EF4-FFF2-40B4-BE49-F238E27FC236}">
                <a16:creationId xmlns:a16="http://schemas.microsoft.com/office/drawing/2014/main" id="{96F55D65-A854-DE05-B279-53D822F37C89}"/>
              </a:ext>
            </a:extLst>
          </p:cNvPr>
          <p:cNvPicPr>
            <a:picLocks noChangeAspect="1"/>
          </p:cNvPicPr>
          <p:nvPr/>
        </p:nvPicPr>
        <p:blipFill>
          <a:blip r:embed="rId6"/>
          <a:stretch>
            <a:fillRect/>
          </a:stretch>
        </p:blipFill>
        <p:spPr>
          <a:xfrm>
            <a:off x="4550739" y="4194702"/>
            <a:ext cx="2670131" cy="2004732"/>
          </a:xfrm>
          <a:prstGeom prst="rect">
            <a:avLst/>
          </a:prstGeom>
        </p:spPr>
      </p:pic>
      <p:pic>
        <p:nvPicPr>
          <p:cNvPr id="8" name="图片 7">
            <a:extLst>
              <a:ext uri="{FF2B5EF4-FFF2-40B4-BE49-F238E27FC236}">
                <a16:creationId xmlns:a16="http://schemas.microsoft.com/office/drawing/2014/main" id="{9C3B30EF-C1C9-0638-44B0-9BE5AFBFE253}"/>
              </a:ext>
            </a:extLst>
          </p:cNvPr>
          <p:cNvPicPr>
            <a:picLocks noChangeAspect="1"/>
          </p:cNvPicPr>
          <p:nvPr/>
        </p:nvPicPr>
        <p:blipFill>
          <a:blip r:embed="rId7"/>
          <a:stretch>
            <a:fillRect/>
          </a:stretch>
        </p:blipFill>
        <p:spPr>
          <a:xfrm>
            <a:off x="7742074" y="4196036"/>
            <a:ext cx="2665512" cy="2001263"/>
          </a:xfrm>
          <a:prstGeom prst="rect">
            <a:avLst/>
          </a:prstGeom>
        </p:spPr>
      </p:pic>
      <p:sp>
        <p:nvSpPr>
          <p:cNvPr id="9" name="文本框 8">
            <a:extLst>
              <a:ext uri="{FF2B5EF4-FFF2-40B4-BE49-F238E27FC236}">
                <a16:creationId xmlns:a16="http://schemas.microsoft.com/office/drawing/2014/main" id="{F64A84FB-626C-F649-78AE-22DD8D96E23A}"/>
              </a:ext>
            </a:extLst>
          </p:cNvPr>
          <p:cNvSpPr txBox="1"/>
          <p:nvPr/>
        </p:nvSpPr>
        <p:spPr>
          <a:xfrm>
            <a:off x="1725605" y="3442447"/>
            <a:ext cx="2303930" cy="369332"/>
          </a:xfrm>
          <a:prstGeom prst="rect">
            <a:avLst/>
          </a:prstGeom>
          <a:noFill/>
        </p:spPr>
        <p:txBody>
          <a:bodyPr wrap="square" rtlCol="0">
            <a:spAutoFit/>
          </a:bodyPr>
          <a:lstStyle/>
          <a:p>
            <a:r>
              <a:rPr lang="zh-CN" altLang="en-US"/>
              <a:t>第</a:t>
            </a:r>
            <a:r>
              <a:rPr lang="en-US" altLang="zh-CN"/>
              <a:t>1</a:t>
            </a:r>
            <a:r>
              <a:rPr lang="zh-CN" altLang="en-US"/>
              <a:t>组 单束团</a:t>
            </a:r>
            <a:r>
              <a:rPr lang="en-US" altLang="zh-CN"/>
              <a:t>10mA</a:t>
            </a:r>
            <a:endParaRPr lang="zh-CN" altLang="en-US" dirty="0"/>
          </a:p>
        </p:txBody>
      </p:sp>
      <p:sp>
        <p:nvSpPr>
          <p:cNvPr id="10" name="文本框 9">
            <a:extLst>
              <a:ext uri="{FF2B5EF4-FFF2-40B4-BE49-F238E27FC236}">
                <a16:creationId xmlns:a16="http://schemas.microsoft.com/office/drawing/2014/main" id="{0C84248C-DCE1-E3F7-E976-1BC55E9A7472}"/>
              </a:ext>
            </a:extLst>
          </p:cNvPr>
          <p:cNvSpPr txBox="1"/>
          <p:nvPr/>
        </p:nvSpPr>
        <p:spPr>
          <a:xfrm>
            <a:off x="4883646" y="3442447"/>
            <a:ext cx="2004315" cy="369332"/>
          </a:xfrm>
          <a:prstGeom prst="rect">
            <a:avLst/>
          </a:prstGeom>
          <a:noFill/>
        </p:spPr>
        <p:txBody>
          <a:bodyPr wrap="square" rtlCol="0">
            <a:spAutoFit/>
          </a:bodyPr>
          <a:lstStyle/>
          <a:p>
            <a:r>
              <a:rPr lang="zh-CN" altLang="en-US"/>
              <a:t>第</a:t>
            </a:r>
            <a:r>
              <a:rPr lang="en-US" altLang="zh-CN"/>
              <a:t>2</a:t>
            </a:r>
            <a:r>
              <a:rPr lang="zh-CN" altLang="en-US"/>
              <a:t>组 单束团</a:t>
            </a:r>
            <a:r>
              <a:rPr lang="en-US" altLang="zh-CN"/>
              <a:t>5mA</a:t>
            </a:r>
            <a:endParaRPr lang="zh-CN" altLang="en-US" dirty="0"/>
          </a:p>
        </p:txBody>
      </p:sp>
      <p:sp>
        <p:nvSpPr>
          <p:cNvPr id="12" name="文本框 11">
            <a:extLst>
              <a:ext uri="{FF2B5EF4-FFF2-40B4-BE49-F238E27FC236}">
                <a16:creationId xmlns:a16="http://schemas.microsoft.com/office/drawing/2014/main" id="{9B664771-0BF2-2ADC-4757-B456CF8D8F98}"/>
              </a:ext>
            </a:extLst>
          </p:cNvPr>
          <p:cNvSpPr txBox="1"/>
          <p:nvPr/>
        </p:nvSpPr>
        <p:spPr>
          <a:xfrm>
            <a:off x="8095129" y="3442447"/>
            <a:ext cx="2371266" cy="369332"/>
          </a:xfrm>
          <a:prstGeom prst="rect">
            <a:avLst/>
          </a:prstGeom>
          <a:noFill/>
        </p:spPr>
        <p:txBody>
          <a:bodyPr wrap="square" rtlCol="0">
            <a:spAutoFit/>
          </a:bodyPr>
          <a:lstStyle/>
          <a:p>
            <a:r>
              <a:rPr lang="zh-CN" altLang="en-US"/>
              <a:t>第</a:t>
            </a:r>
            <a:r>
              <a:rPr lang="en-US" altLang="zh-CN"/>
              <a:t>3</a:t>
            </a:r>
            <a:r>
              <a:rPr lang="zh-CN" altLang="en-US"/>
              <a:t>组 单束团</a:t>
            </a:r>
            <a:r>
              <a:rPr lang="en-US" altLang="zh-CN"/>
              <a:t>10mA</a:t>
            </a:r>
            <a:endParaRPr lang="zh-CN" altLang="en-US" dirty="0"/>
          </a:p>
        </p:txBody>
      </p:sp>
      <p:sp>
        <p:nvSpPr>
          <p:cNvPr id="13" name="文本框 12">
            <a:extLst>
              <a:ext uri="{FF2B5EF4-FFF2-40B4-BE49-F238E27FC236}">
                <a16:creationId xmlns:a16="http://schemas.microsoft.com/office/drawing/2014/main" id="{E625E0FC-85BD-3481-E364-04ACCA85FC9F}"/>
              </a:ext>
            </a:extLst>
          </p:cNvPr>
          <p:cNvSpPr txBox="1"/>
          <p:nvPr/>
        </p:nvSpPr>
        <p:spPr>
          <a:xfrm>
            <a:off x="1636672" y="6286947"/>
            <a:ext cx="2357717" cy="369332"/>
          </a:xfrm>
          <a:prstGeom prst="rect">
            <a:avLst/>
          </a:prstGeom>
          <a:noFill/>
        </p:spPr>
        <p:txBody>
          <a:bodyPr wrap="square" rtlCol="0">
            <a:spAutoFit/>
          </a:bodyPr>
          <a:lstStyle/>
          <a:p>
            <a:r>
              <a:rPr lang="zh-CN" altLang="en-US"/>
              <a:t>第 </a:t>
            </a:r>
            <a:r>
              <a:rPr lang="en-US" altLang="zh-CN"/>
              <a:t>4</a:t>
            </a:r>
            <a:r>
              <a:rPr lang="zh-CN" altLang="en-US"/>
              <a:t>组 单束团</a:t>
            </a:r>
            <a:r>
              <a:rPr lang="en-US" altLang="zh-CN"/>
              <a:t>2.5mA</a:t>
            </a:r>
            <a:endParaRPr lang="zh-CN" altLang="en-US" dirty="0"/>
          </a:p>
        </p:txBody>
      </p:sp>
      <p:sp>
        <p:nvSpPr>
          <p:cNvPr id="14" name="文本框 13">
            <a:extLst>
              <a:ext uri="{FF2B5EF4-FFF2-40B4-BE49-F238E27FC236}">
                <a16:creationId xmlns:a16="http://schemas.microsoft.com/office/drawing/2014/main" id="{5B0DA346-E772-AA30-A72B-62C2105B8108}"/>
              </a:ext>
            </a:extLst>
          </p:cNvPr>
          <p:cNvSpPr txBox="1"/>
          <p:nvPr/>
        </p:nvSpPr>
        <p:spPr>
          <a:xfrm>
            <a:off x="4883646" y="6266329"/>
            <a:ext cx="2483224" cy="369332"/>
          </a:xfrm>
          <a:prstGeom prst="rect">
            <a:avLst/>
          </a:prstGeom>
          <a:noFill/>
        </p:spPr>
        <p:txBody>
          <a:bodyPr wrap="square" rtlCol="0">
            <a:spAutoFit/>
          </a:bodyPr>
          <a:lstStyle/>
          <a:p>
            <a:r>
              <a:rPr lang="zh-CN" altLang="en-US"/>
              <a:t>第</a:t>
            </a:r>
            <a:r>
              <a:rPr lang="en-US" altLang="zh-CN"/>
              <a:t>5</a:t>
            </a:r>
            <a:r>
              <a:rPr lang="zh-CN" altLang="en-US"/>
              <a:t>组 单束团</a:t>
            </a:r>
            <a:r>
              <a:rPr lang="en-US" altLang="zh-CN"/>
              <a:t>3.33mA </a:t>
            </a:r>
            <a:endParaRPr lang="zh-CN" altLang="en-US" dirty="0"/>
          </a:p>
        </p:txBody>
      </p:sp>
      <p:sp>
        <p:nvSpPr>
          <p:cNvPr id="15" name="文本框 14">
            <a:extLst>
              <a:ext uri="{FF2B5EF4-FFF2-40B4-BE49-F238E27FC236}">
                <a16:creationId xmlns:a16="http://schemas.microsoft.com/office/drawing/2014/main" id="{1946FB66-0E26-7E6B-6330-FD4980C54B66}"/>
              </a:ext>
            </a:extLst>
          </p:cNvPr>
          <p:cNvSpPr txBox="1"/>
          <p:nvPr/>
        </p:nvSpPr>
        <p:spPr>
          <a:xfrm>
            <a:off x="8036320" y="6260052"/>
            <a:ext cx="2371266" cy="369332"/>
          </a:xfrm>
          <a:prstGeom prst="rect">
            <a:avLst/>
          </a:prstGeom>
          <a:noFill/>
        </p:spPr>
        <p:txBody>
          <a:bodyPr wrap="square" rtlCol="0">
            <a:spAutoFit/>
          </a:bodyPr>
          <a:lstStyle/>
          <a:p>
            <a:r>
              <a:rPr lang="zh-CN" altLang="en-US"/>
              <a:t>第</a:t>
            </a:r>
            <a:r>
              <a:rPr lang="en-US" altLang="zh-CN"/>
              <a:t>6</a:t>
            </a:r>
            <a:r>
              <a:rPr lang="zh-CN" altLang="en-US"/>
              <a:t>组 单束团</a:t>
            </a:r>
            <a:r>
              <a:rPr lang="en-US" altLang="zh-CN"/>
              <a:t>6.67mA</a:t>
            </a:r>
            <a:endParaRPr lang="zh-CN" altLang="en-US" dirty="0"/>
          </a:p>
        </p:txBody>
      </p:sp>
    </p:spTree>
    <p:extLst>
      <p:ext uri="{BB962C8B-B14F-4D97-AF65-F5344CB8AC3E}">
        <p14:creationId xmlns:p14="http://schemas.microsoft.com/office/powerpoint/2010/main" val="2241601706"/>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859</TotalTime>
  <Words>2101</Words>
  <Application>Microsoft Office PowerPoint</Application>
  <PresentationFormat>宽屏</PresentationFormat>
  <Paragraphs>250</Paragraphs>
  <Slides>23</Slides>
  <Notes>0</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23</vt:i4>
      </vt:variant>
    </vt:vector>
  </HeadingPairs>
  <TitlesOfParts>
    <vt:vector size="29" baseType="lpstr">
      <vt:lpstr>等线</vt:lpstr>
      <vt:lpstr>等线 Light</vt:lpstr>
      <vt:lpstr>Arial</vt:lpstr>
      <vt:lpstr>Calibri</vt:lpstr>
      <vt:lpstr>Cambria Math</vt:lpstr>
      <vt:lpstr>Office 主题​​</vt:lpstr>
      <vt:lpstr>The discussion on the results of the two beam lifetime experiments  </vt:lpstr>
      <vt:lpstr>一.实验概述</vt:lpstr>
      <vt:lpstr>PowerPoint 演示文稿</vt:lpstr>
      <vt:lpstr>二.束流寿命的线性模型</vt:lpstr>
      <vt:lpstr>PowerPoint 演示文稿</vt:lpstr>
      <vt:lpstr>PowerPoint 演示文稿</vt:lpstr>
      <vt:lpstr>二.第一次实验结果分析</vt:lpstr>
      <vt:lpstr>PowerPoint 演示文稿</vt:lpstr>
      <vt:lpstr>PowerPoint 演示文稿</vt:lpstr>
      <vt:lpstr>3.束流寿命成分分析—基于线性模型</vt:lpstr>
      <vt:lpstr>PowerPoint 演示文稿</vt:lpstr>
      <vt:lpstr>PowerPoint 演示文稿</vt:lpstr>
      <vt:lpstr>PowerPoint 演示文稿</vt:lpstr>
      <vt:lpstr>三.第二次实验结果分析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discussion on the results of the two beam lifetime experiment  </dc:title>
  <dc:creator>Wen Jingda</dc:creator>
  <cp:lastModifiedBy>Wen Jingda</cp:lastModifiedBy>
  <cp:revision>33</cp:revision>
  <dcterms:created xsi:type="dcterms:W3CDTF">2023-08-13T13:36:08Z</dcterms:created>
  <dcterms:modified xsi:type="dcterms:W3CDTF">2023-08-15T05:25:49Z</dcterms:modified>
</cp:coreProperties>
</file>