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1385" r:id="rId3"/>
    <p:sldId id="1386" r:id="rId5"/>
    <p:sldId id="1446" r:id="rId6"/>
    <p:sldId id="1474" r:id="rId7"/>
    <p:sldId id="1461" r:id="rId8"/>
    <p:sldId id="1428" r:id="rId9"/>
    <p:sldId id="1430" r:id="rId10"/>
    <p:sldId id="1438" r:id="rId11"/>
    <p:sldId id="1451" r:id="rId12"/>
    <p:sldId id="1490" r:id="rId13"/>
    <p:sldId id="1489" r:id="rId14"/>
    <p:sldId id="1437" r:id="rId15"/>
    <p:sldId id="1500" r:id="rId16"/>
    <p:sldId id="1389" r:id="rId17"/>
    <p:sldId id="1447" r:id="rId18"/>
    <p:sldId id="1449" r:id="rId19"/>
    <p:sldId id="1448" r:id="rId20"/>
    <p:sldId id="1390" r:id="rId21"/>
    <p:sldId id="1391" r:id="rId22"/>
    <p:sldId id="1431" r:id="rId23"/>
  </p:sldIdLst>
  <p:sldSz cx="12192000" cy="6858000"/>
  <p:notesSz cx="9925050" cy="6797675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9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BCA"/>
    <a:srgbClr val="FFFFFF"/>
    <a:srgbClr val="4545FF"/>
    <a:srgbClr val="00498D"/>
    <a:srgbClr val="FFFFCC"/>
    <a:srgbClr val="0D0D0D"/>
    <a:srgbClr val="2294FF"/>
    <a:srgbClr val="B2C8DC"/>
    <a:srgbClr val="C3D6BC"/>
    <a:srgbClr val="FBE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9476" autoAdjust="0"/>
  </p:normalViewPr>
  <p:slideViewPr>
    <p:cSldViewPr snapToGrid="0" snapToObjects="1" showGuides="1">
      <p:cViewPr varScale="1">
        <p:scale>
          <a:sx n="80" d="100"/>
          <a:sy n="80" d="100"/>
        </p:scale>
        <p:origin x="324" y="44"/>
      </p:cViewPr>
      <p:guideLst>
        <p:guide orient="horz" pos="2208"/>
        <p:guide pos="39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2496" y="-108"/>
      </p:cViewPr>
      <p:guideLst>
        <p:guide orient="horz" pos="2188"/>
        <p:guide pos="318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04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151" cy="3405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36" tIns="46019" rIns="92036" bIns="46019" numCol="1" anchor="t" anchorCtr="0" compatLnSpc="1"/>
          <a:lstStyle>
            <a:lvl1pPr defTabSz="918845" eaLnBrk="1" hangingPunct="1">
              <a:defRPr sz="1300" b="1"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900" y="0"/>
            <a:ext cx="4301151" cy="3405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36" tIns="46019" rIns="92036" bIns="46019" numCol="1" anchor="t" anchorCtr="0" compatLnSpc="1"/>
          <a:lstStyle>
            <a:lvl1pPr algn="r" defTabSz="918845" eaLnBrk="1" hangingPunct="1">
              <a:defRPr sz="1300" b="1"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106"/>
            <a:ext cx="4301151" cy="3405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36" tIns="46019" rIns="92036" bIns="46019" numCol="1" anchor="b" anchorCtr="0" compatLnSpc="1"/>
          <a:lstStyle>
            <a:lvl1pPr defTabSz="918845" eaLnBrk="1" hangingPunct="1">
              <a:defRPr sz="1300" b="1"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900" y="6457106"/>
            <a:ext cx="4301151" cy="3405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36" tIns="46019" rIns="92036" bIns="46019" numCol="1" anchor="b" anchorCtr="0" compatLnSpc="1"/>
          <a:lstStyle>
            <a:lvl1pPr algn="r" defTabSz="918845" eaLnBrk="1" hangingPunct="1">
              <a:defRPr sz="1300" b="1"/>
            </a:lvl1pPr>
          </a:lstStyle>
          <a:p>
            <a:pPr>
              <a:defRPr/>
            </a:pPr>
            <a:fld id="{EA207EFD-76D5-40AD-BFBE-8B1082C8B495}" type="slidenum">
              <a:rPr lang="de-DE" altLang="zh-CN"/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30004" cy="3352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33" tIns="45266" rIns="90533" bIns="45266" numCol="1" anchor="t" anchorCtr="0" compatLnSpc="1"/>
          <a:lstStyle>
            <a:lvl1pPr defTabSz="903605" eaLnBrk="1" hangingPunct="1">
              <a:defRPr sz="1300" b="1"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558" y="0"/>
            <a:ext cx="4330002" cy="3352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33" tIns="45266" rIns="90533" bIns="45266" numCol="1" anchor="t" anchorCtr="0" compatLnSpc="1"/>
          <a:lstStyle>
            <a:lvl1pPr algn="r" defTabSz="903605" eaLnBrk="1" hangingPunct="1">
              <a:defRPr sz="1300" b="1"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46363" y="501650"/>
            <a:ext cx="4564062" cy="256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98338" y="3235934"/>
            <a:ext cx="7255139" cy="30693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33" tIns="45266" rIns="90533" bIns="45266" numCol="1" anchor="t" anchorCtr="0" compatLnSpc="1"/>
          <a:lstStyle/>
          <a:p>
            <a:pPr lvl="0"/>
            <a:r>
              <a:rPr lang="de-DE" noProof="0"/>
              <a:t>Click to edit Master text styles</a:t>
            </a:r>
            <a:endParaRPr lang="de-DE" noProof="0"/>
          </a:p>
          <a:p>
            <a:pPr lvl="1"/>
            <a:r>
              <a:rPr lang="de-DE" noProof="0"/>
              <a:t>Second level</a:t>
            </a:r>
            <a:endParaRPr lang="de-DE" noProof="0"/>
          </a:p>
          <a:p>
            <a:pPr lvl="2"/>
            <a:r>
              <a:rPr lang="de-DE" noProof="0"/>
              <a:t>Third level</a:t>
            </a:r>
            <a:endParaRPr lang="de-DE" noProof="0"/>
          </a:p>
          <a:p>
            <a:pPr lvl="3"/>
            <a:r>
              <a:rPr lang="de-DE" noProof="0"/>
              <a:t>Fourth level</a:t>
            </a:r>
            <a:endParaRPr lang="de-DE" noProof="0"/>
          </a:p>
          <a:p>
            <a:pPr lvl="4"/>
            <a:r>
              <a:rPr lang="de-DE" noProof="0"/>
              <a:t>Fifth level</a:t>
            </a:r>
            <a:endParaRPr lang="de-DE" noProof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1867"/>
            <a:ext cx="4330004" cy="3352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33" tIns="45266" rIns="90533" bIns="45266" numCol="1" anchor="b" anchorCtr="0" compatLnSpc="1"/>
          <a:lstStyle>
            <a:lvl1pPr defTabSz="903605" eaLnBrk="1" hangingPunct="1">
              <a:defRPr sz="1300" b="1"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558" y="6471867"/>
            <a:ext cx="4330002" cy="3352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33" tIns="45266" rIns="90533" bIns="45266" numCol="1" anchor="b" anchorCtr="0" compatLnSpc="1"/>
          <a:lstStyle>
            <a:lvl1pPr algn="r" defTabSz="903605" eaLnBrk="1" hangingPunct="1">
              <a:defRPr sz="1300" b="1"/>
            </a:lvl1pPr>
          </a:lstStyle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5ED02C8-8F2A-45DB-9732-8956F591D096}" type="slidenum">
              <a:rPr lang="de-DE" altLang="zh-CN"/>
            </a:fld>
            <a:endParaRPr lang="de-DE" altLang="zh-CN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>
              <a:defRPr/>
            </a:pPr>
            <a:endParaRPr lang="de-DE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89ABCA"/>
          </a:solidFill>
          <a:ln>
            <a:noFill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zh-CN" sz="280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 userDrawn="1"/>
        </p:nvSpPr>
        <p:spPr bwMode="auto">
          <a:xfrm>
            <a:off x="573618" y="6605589"/>
            <a:ext cx="2544233" cy="230187"/>
          </a:xfrm>
          <a:prstGeom prst="rect">
            <a:avLst/>
          </a:prstGeom>
          <a:noFill/>
          <a:ln>
            <a:noFill/>
          </a:ln>
        </p:spPr>
        <p:txBody>
          <a:bodyPr wrap="none" lIns="0" tIns="46800" rIns="0" bIns="4680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AEF2535-F2C7-460A-839E-50FC05DE0CCC}" type="datetime1">
              <a:rPr lang="de-DE" altLang="zh-CN" sz="800" smtClean="0">
                <a:ea typeface="宋体" panose="02010600030101010101" pitchFamily="2" charset="-122"/>
              </a:rPr>
            </a:fld>
            <a:endParaRPr lang="de-DE" altLang="zh-CN" sz="800" dirty="0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184" y="182564"/>
            <a:ext cx="1845733" cy="784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DE" dirty="0"/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  <a:endParaRPr lang="de-DE" dirty="0"/>
          </a:p>
        </p:txBody>
      </p:sp>
      <p:sp>
        <p:nvSpPr>
          <p:cNvPr id="5" name="矩形 4"/>
          <p:cNvSpPr/>
          <p:nvPr userDrawn="1"/>
        </p:nvSpPr>
        <p:spPr bwMode="gray">
          <a:xfrm>
            <a:off x="10145184" y="182564"/>
            <a:ext cx="1961091" cy="7842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</a:ln>
          <a:effectLst/>
        </p:spPr>
        <p:txBody>
          <a:bodyPr rtlCol="0" anchor="ctr" anchorCtr="1"/>
          <a:lstStyle/>
          <a:p>
            <a:pPr algn="ctr" eaLnBrk="0" hangingPunct="0"/>
            <a:endParaRPr lang="zh-CN" altLang="en-US" sz="1600" b="1">
              <a:solidFill>
                <a:schemeClr val="bg1"/>
              </a:solidFill>
              <a:ea typeface="Gulim" pitchFamily="34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89ABCA"/>
          </a:solidFill>
          <a:ln>
            <a:noFill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zh-CN" sz="280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11019367" y="6605589"/>
            <a:ext cx="609600" cy="2301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4680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3FDCB76-0213-4EAA-ADCF-7629BA7478E7}" type="slidenum">
              <a:rPr lang="de-DE" altLang="zh-CN" sz="800" smtClean="0"/>
            </a:fld>
            <a:endParaRPr lang="de-DE" altLang="zh-CN" sz="800"/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573618" y="6605589"/>
            <a:ext cx="2544233" cy="230187"/>
          </a:xfrm>
          <a:prstGeom prst="rect">
            <a:avLst/>
          </a:prstGeom>
          <a:noFill/>
          <a:ln>
            <a:noFill/>
          </a:ln>
        </p:spPr>
        <p:txBody>
          <a:bodyPr wrap="none" lIns="0" tIns="46800" rIns="0" bIns="4680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2F84A74-2155-4DAB-917B-22C657CCBE06}" type="datetime1">
              <a:rPr lang="de-DE" altLang="zh-CN" sz="800" smtClean="0">
                <a:ea typeface="宋体" panose="02010600030101010101" pitchFamily="2" charset="-122"/>
              </a:rPr>
            </a:fld>
            <a:endParaRPr lang="de-DE" altLang="zh-CN" sz="800">
              <a:ea typeface="宋体" panose="02010600030101010101" pitchFamily="2" charset="-122"/>
            </a:endParaRPr>
          </a:p>
        </p:txBody>
      </p:sp>
      <p:sp>
        <p:nvSpPr>
          <p:cNvPr id="7" name="Line 115"/>
          <p:cNvSpPr>
            <a:spLocks noChangeShapeType="1"/>
          </p:cNvSpPr>
          <p:nvPr/>
        </p:nvSpPr>
        <p:spPr bwMode="auto">
          <a:xfrm flipH="1">
            <a:off x="0" y="998538"/>
            <a:ext cx="12192000" cy="0"/>
          </a:xfrm>
          <a:prstGeom prst="line">
            <a:avLst/>
          </a:prstGeom>
          <a:noFill/>
          <a:ln w="12700" algn="ctr">
            <a:solidFill>
              <a:srgbClr val="89AB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00"/>
          </a:p>
        </p:txBody>
      </p:sp>
      <p:pic>
        <p:nvPicPr>
          <p:cNvPr id="8" name="图片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184" y="182564"/>
            <a:ext cx="1845733" cy="784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524000" indent="-269875"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/>
              <a:t>Textmasterformate durch Klicken bearbeiten</a:t>
            </a:r>
            <a:endParaRPr lang="de-DE"/>
          </a:p>
        </p:txBody>
      </p:sp>
      <p:sp>
        <p:nvSpPr>
          <p:cNvPr id="9" name="Rectangle 5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835400" y="6605589"/>
            <a:ext cx="4512733" cy="230187"/>
          </a:xfrm>
          <a:prstGeom prst="rect">
            <a:avLst/>
          </a:prstGeom>
          <a:ln>
            <a:miter lim="800000"/>
          </a:ln>
        </p:spPr>
        <p:txBody>
          <a:bodyPr vert="horz" wrap="square" lIns="0" tIns="45720" rIns="0" bIns="64800" numCol="1" anchor="b" anchorCtr="0" compatLnSpc="1"/>
          <a:lstStyle>
            <a:lvl1pPr algn="ctr" eaLnBrk="1" hangingPunct="1">
              <a:defRPr sz="800">
                <a:solidFill>
                  <a:srgbClr val="26262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Text durch klicken bearbeiten</a:t>
            </a:r>
            <a:endParaRPr lang="de-DE"/>
          </a:p>
        </p:txBody>
      </p:sp>
      <p:sp>
        <p:nvSpPr>
          <p:cNvPr id="10" name="矩形 9"/>
          <p:cNvSpPr/>
          <p:nvPr userDrawn="1"/>
        </p:nvSpPr>
        <p:spPr bwMode="gray">
          <a:xfrm>
            <a:off x="10086976" y="182564"/>
            <a:ext cx="2019300" cy="7842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</a:ln>
          <a:effectLst/>
        </p:spPr>
        <p:txBody>
          <a:bodyPr rtlCol="0" anchor="ctr" anchorCtr="1"/>
          <a:lstStyle/>
          <a:p>
            <a:pPr algn="ctr" eaLnBrk="0" hangingPunct="0"/>
            <a:endParaRPr lang="zh-CN" altLang="en-US" sz="1600" b="1">
              <a:solidFill>
                <a:schemeClr val="bg1"/>
              </a:solidFill>
              <a:ea typeface="Gulim" pitchFamily="34" charset="-127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3617" y="150814"/>
            <a:ext cx="9793816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/>
          <a:lstStyle/>
          <a:p>
            <a:pPr lvl="0"/>
            <a:r>
              <a:rPr lang="de-DE" altLang="zh-CN"/>
              <a:t>Slide title</a:t>
            </a:r>
            <a:endParaRPr lang="de-DE" altLang="zh-CN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618" y="1449388"/>
            <a:ext cx="1104053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de-DE" altLang="zh-CN"/>
              <a:t>Body text</a:t>
            </a:r>
            <a:endParaRPr lang="de-DE" altLang="zh-CN"/>
          </a:p>
          <a:p>
            <a:pPr lvl="1"/>
            <a:r>
              <a:rPr lang="de-DE" altLang="zh-CN"/>
              <a:t>First level</a:t>
            </a:r>
            <a:endParaRPr lang="de-DE" altLang="zh-CN"/>
          </a:p>
          <a:p>
            <a:pPr lvl="2"/>
            <a:r>
              <a:rPr lang="de-DE" altLang="zh-CN"/>
              <a:t>Second level</a:t>
            </a:r>
            <a:endParaRPr lang="de-DE" altLang="zh-CN"/>
          </a:p>
          <a:p>
            <a:pPr lvl="3"/>
            <a:r>
              <a:rPr lang="de-DE" altLang="zh-CN"/>
              <a:t>Third level</a:t>
            </a:r>
            <a:endParaRPr lang="de-DE" altLang="zh-CN"/>
          </a:p>
          <a:p>
            <a:pPr lvl="4"/>
            <a:r>
              <a:rPr lang="de-DE" altLang="zh-CN"/>
              <a:t>Forth level</a:t>
            </a:r>
            <a:endParaRPr lang="de-DE" altLang="zh-CN"/>
          </a:p>
          <a:p>
            <a:pPr lvl="4"/>
            <a:r>
              <a:rPr lang="de-DE" altLang="zh-CN"/>
              <a:t>Fifth level</a:t>
            </a:r>
            <a:endParaRPr lang="de-DE" altLang="zh-CN"/>
          </a:p>
          <a:p>
            <a:pPr lvl="4"/>
            <a:r>
              <a:rPr lang="de-DE" altLang="zh-CN"/>
              <a:t>Sixth level</a:t>
            </a:r>
            <a:endParaRPr lang="de-DE" altLang="zh-CN"/>
          </a:p>
          <a:p>
            <a:pPr lvl="4"/>
            <a:r>
              <a:rPr lang="de-DE" altLang="zh-CN"/>
              <a:t>Seventh level</a:t>
            </a:r>
            <a:endParaRPr lang="de-DE" altLang="zh-CN"/>
          </a:p>
          <a:p>
            <a:pPr lvl="4"/>
            <a:r>
              <a:rPr lang="de-DE" altLang="zh-CN"/>
              <a:t>Eigth level</a:t>
            </a:r>
            <a:endParaRPr lang="de-DE" altLang="zh-CN"/>
          </a:p>
          <a:p>
            <a:pPr lvl="4"/>
            <a:endParaRPr lang="de-DE" altLang="zh-CN"/>
          </a:p>
        </p:txBody>
      </p:sp>
      <p:pic>
        <p:nvPicPr>
          <p:cNvPr id="1028" name="Grafik 37" descr="Goethe-Logo 080508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685" y="246063"/>
            <a:ext cx="15367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(Headings)"/>
          <a:ea typeface="(Headings)"/>
          <a:cs typeface="(Headings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(Headings)"/>
          <a:ea typeface="(Headings)"/>
          <a:cs typeface="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(Headings)"/>
          <a:ea typeface="(Headings)"/>
          <a:cs typeface="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(Headings)"/>
          <a:ea typeface="(Headings)"/>
          <a:cs typeface="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(Headings)"/>
          <a:ea typeface="(Headings)"/>
          <a:cs typeface="(Headings)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717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986155" indent="-2717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1257300" indent="-26860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152400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6pPr>
      <a:lvl7pPr marL="1793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7pPr>
      <a:lvl8pPr marL="206375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8pPr>
      <a:lvl9pPr marL="2330450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image" Target="../media/image22.png"/><Relationship Id="rId7" Type="http://schemas.openxmlformats.org/officeDocument/2006/relationships/tags" Target="../tags/tag46.xml"/><Relationship Id="rId6" Type="http://schemas.openxmlformats.org/officeDocument/2006/relationships/image" Target="../media/image21.png"/><Relationship Id="rId5" Type="http://schemas.openxmlformats.org/officeDocument/2006/relationships/tags" Target="../tags/tag45.xml"/><Relationship Id="rId4" Type="http://schemas.openxmlformats.org/officeDocument/2006/relationships/image" Target="../media/image20.png"/><Relationship Id="rId3" Type="http://schemas.openxmlformats.org/officeDocument/2006/relationships/tags" Target="../tags/tag44.xml"/><Relationship Id="rId21" Type="http://schemas.openxmlformats.org/officeDocument/2006/relationships/notesSlide" Target="../notesSlides/notesSlide10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9" Type="http://schemas.openxmlformats.org/officeDocument/2006/relationships/tags" Target="../tags/tag53.xml"/><Relationship Id="rId18" Type="http://schemas.openxmlformats.org/officeDocument/2006/relationships/tags" Target="../tags/tag52.xml"/><Relationship Id="rId17" Type="http://schemas.openxmlformats.org/officeDocument/2006/relationships/tags" Target="../tags/tag51.xml"/><Relationship Id="rId16" Type="http://schemas.openxmlformats.org/officeDocument/2006/relationships/image" Target="../media/image26.png"/><Relationship Id="rId15" Type="http://schemas.openxmlformats.org/officeDocument/2006/relationships/tags" Target="../tags/tag50.xml"/><Relationship Id="rId14" Type="http://schemas.openxmlformats.org/officeDocument/2006/relationships/image" Target="../media/image25.png"/><Relationship Id="rId13" Type="http://schemas.openxmlformats.org/officeDocument/2006/relationships/tags" Target="../tags/tag49.xml"/><Relationship Id="rId12" Type="http://schemas.openxmlformats.org/officeDocument/2006/relationships/image" Target="../media/image24.png"/><Relationship Id="rId11" Type="http://schemas.openxmlformats.org/officeDocument/2006/relationships/tags" Target="../tags/tag48.xml"/><Relationship Id="rId10" Type="http://schemas.openxmlformats.org/officeDocument/2006/relationships/image" Target="../media/image23.png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image" Target="../media/image28.png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image" Target="../media/image27.png"/><Relationship Id="rId2" Type="http://schemas.openxmlformats.org/officeDocument/2006/relationships/tags" Target="../tags/tag55.xml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62.xml"/><Relationship Id="rId12" Type="http://schemas.openxmlformats.org/officeDocument/2006/relationships/image" Target="../media/image30.png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tags" Target="../tags/tag5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../media/image33.png"/><Relationship Id="rId6" Type="http://schemas.openxmlformats.org/officeDocument/2006/relationships/tags" Target="../tags/tag66.xml"/><Relationship Id="rId5" Type="http://schemas.openxmlformats.org/officeDocument/2006/relationships/image" Target="../media/image32.png"/><Relationship Id="rId4" Type="http://schemas.openxmlformats.org/officeDocument/2006/relationships/tags" Target="../tags/tag65.xml"/><Relationship Id="rId3" Type="http://schemas.openxmlformats.org/officeDocument/2006/relationships/image" Target="../media/image31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1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image" Target="../media/image38.png"/><Relationship Id="rId5" Type="http://schemas.openxmlformats.org/officeDocument/2006/relationships/tags" Target="../tags/tag71.xml"/><Relationship Id="rId4" Type="http://schemas.openxmlformats.org/officeDocument/2006/relationships/image" Target="../media/image37.png"/><Relationship Id="rId3" Type="http://schemas.openxmlformats.org/officeDocument/2006/relationships/tags" Target="../tags/tag70.xml"/><Relationship Id="rId2" Type="http://schemas.openxmlformats.org/officeDocument/2006/relationships/image" Target="../media/image36.png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5.xml"/><Relationship Id="rId1" Type="http://schemas.openxmlformats.org/officeDocument/2006/relationships/tags" Target="../tags/tag6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9" Type="http://schemas.openxmlformats.org/officeDocument/2006/relationships/notesSlide" Target="../notesSlides/notesSlide15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89.xml"/><Relationship Id="rId16" Type="http://schemas.openxmlformats.org/officeDocument/2006/relationships/tags" Target="../tags/tag88.xml"/><Relationship Id="rId15" Type="http://schemas.openxmlformats.org/officeDocument/2006/relationships/tags" Target="../tags/tag87.xml"/><Relationship Id="rId14" Type="http://schemas.openxmlformats.org/officeDocument/2006/relationships/image" Target="../media/image38.png"/><Relationship Id="rId13" Type="http://schemas.openxmlformats.org/officeDocument/2006/relationships/tags" Target="../tags/tag86.xml"/><Relationship Id="rId12" Type="http://schemas.openxmlformats.org/officeDocument/2006/relationships/image" Target="../media/image37.png"/><Relationship Id="rId11" Type="http://schemas.openxmlformats.org/officeDocument/2006/relationships/tags" Target="../tags/tag85.xml"/><Relationship Id="rId10" Type="http://schemas.openxmlformats.org/officeDocument/2006/relationships/image" Target="../media/image36.png"/><Relationship Id="rId1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image" Target="../media/image40.jpeg"/><Relationship Id="rId2" Type="http://schemas.openxmlformats.org/officeDocument/2006/relationships/tags" Target="../tags/tag90.xml"/><Relationship Id="rId1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jpe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5.jpeg"/><Relationship Id="rId2" Type="http://schemas.openxmlformats.org/officeDocument/2006/relationships/tags" Target="../tags/tag9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image" Target="../media/image11.jpeg"/><Relationship Id="rId6" Type="http://schemas.openxmlformats.org/officeDocument/2006/relationships/tags" Target="../tags/tag19.xml"/><Relationship Id="rId5" Type="http://schemas.openxmlformats.org/officeDocument/2006/relationships/image" Target="../media/image10.png"/><Relationship Id="rId4" Type="http://schemas.openxmlformats.org/officeDocument/2006/relationships/tags" Target="../tags/tag18.xml"/><Relationship Id="rId3" Type="http://schemas.openxmlformats.org/officeDocument/2006/relationships/image" Target="../media/image9.png"/><Relationship Id="rId2" Type="http://schemas.openxmlformats.org/officeDocument/2006/relationships/tags" Target="../tags/tag17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image" Target="../media/image14.png"/><Relationship Id="rId5" Type="http://schemas.openxmlformats.org/officeDocument/2006/relationships/tags" Target="../tags/tag26.xml"/><Relationship Id="rId4" Type="http://schemas.openxmlformats.org/officeDocument/2006/relationships/image" Target="../media/image13.png"/><Relationship Id="rId3" Type="http://schemas.openxmlformats.org/officeDocument/2006/relationships/tags" Target="../tags/tag25.xml"/><Relationship Id="rId2" Type="http://schemas.openxmlformats.org/officeDocument/2006/relationships/image" Target="../media/image12.png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image" Target="../media/image16.png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image" Target="../media/image15.png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image" Target="../media/image19.png"/><Relationship Id="rId5" Type="http://schemas.openxmlformats.org/officeDocument/2006/relationships/tags" Target="../tags/tag36.xml"/><Relationship Id="rId4" Type="http://schemas.openxmlformats.org/officeDocument/2006/relationships/image" Target="../media/image18.pn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 noChangeArrowheads="1"/>
          </p:cNvSpPr>
          <p:nvPr>
            <p:ph type="ctrTitle"/>
          </p:nvPr>
        </p:nvSpPr>
        <p:spPr>
          <a:xfrm>
            <a:off x="914400" y="1330326"/>
            <a:ext cx="10363200" cy="1470025"/>
          </a:xfrm>
        </p:spPr>
        <p:txBody>
          <a:bodyPr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开发新型中子透明材料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 noChangeArrowheads="1"/>
          </p:cNvSpPr>
          <p:nvPr>
            <p:ph type="body" idx="1"/>
          </p:nvPr>
        </p:nvSpPr>
        <p:spPr>
          <a:xfrm>
            <a:off x="1828800" y="3886200"/>
            <a:ext cx="8534400" cy="2242185"/>
          </a:xfrm>
        </p:spPr>
        <p:txBody>
          <a:bodyPr/>
          <a:p>
            <a:pPr algn="ctr"/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汇报人：何曼</a:t>
            </a:r>
            <a:endParaRPr lang="zh-CN" altLang="en-US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lvl="1" indent="-266700" algn="ctr"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导师：简宏希 副研究员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lvl="1" indent="0" algn="ctr">
              <a:buNone/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王芳卫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lvl="1" indent="0" algn="ctr">
              <a:buNone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TiC</a:t>
            </a:r>
            <a:r>
              <a:rPr lang="en-US" altLang="zh-CN" baseline="-250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x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材料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343" y="1449388"/>
            <a:ext cx="11040533" cy="4679950"/>
          </a:xfrm>
        </p:spPr>
        <p:txBody>
          <a:bodyPr/>
          <a:p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Raman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光谱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5897830" y="4469460"/>
            <a:ext cx="737787" cy="164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>
                    <a:alpha val="0"/>
                  </a:schemeClr>
                </a:solidFill>
              </a:rPr>
              <a:t>                         </a:t>
            </a:r>
            <a:endParaRPr lang="en-US" altLang="zh-CN">
              <a:solidFill>
                <a:schemeClr val="bg1">
                  <a:alpha val="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内容占位符 15"/>
              <p:cNvSpPr>
                <a:spLocks noGrp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59343" y="2010151"/>
                <a:ext cx="11040533" cy="467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7675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7550" indent="-2717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986155" indent="-2717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257300" indent="-268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1524000" indent="-2698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rgbClr val="000000"/>
                    </a:solidFill>
                    <a:latin typeface="+mn-lt"/>
                    <a:cs typeface="+mn-cs"/>
                  </a:defRPr>
                </a:lvl6pPr>
                <a:lvl7pPr marL="1793875" indent="-2698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rgbClr val="000000"/>
                    </a:solidFill>
                    <a:latin typeface="+mn-lt"/>
                    <a:cs typeface="+mn-cs"/>
                  </a:defRPr>
                </a:lvl7pPr>
                <a:lvl8pPr marL="2063750" indent="-2698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2330450" indent="-2667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zh-CN" altLang="en-US" b="0" dirty="0">
                    <a:solidFill>
                      <a:srgbClr val="C00000"/>
                    </a:solidFill>
                    <a:ea typeface="微软雅黑" panose="020B0503020204020204" pitchFamily="34" charset="-122"/>
                    <a:cs typeface="+mn-lt"/>
                    <a:sym typeface="+mn-ea"/>
                  </a:rPr>
                  <a:t>有序相</a:t>
                </a:r>
                <a:r>
                  <a:rPr lang="en-US" altLang="zh-CN" b="0" dirty="0">
                    <a:ea typeface="微软雅黑" panose="020B0503020204020204" pitchFamily="34" charset="-122"/>
                    <a:cs typeface="+mn-lt"/>
                    <a:sym typeface="+mn-ea"/>
                  </a:rPr>
                  <a:t> (</a:t>
                </a:r>
                <a:r>
                  <a:rPr lang="en-US" altLang="zh-CN" b="0" i="1" dirty="0" err="1">
                    <a:ea typeface="微软雅黑" panose="020B0503020204020204" pitchFamily="34" charset="-122"/>
                    <a:cs typeface="+mn-lt"/>
                    <a:sym typeface="+mn-ea"/>
                  </a:rPr>
                  <a:t>Fd</a:t>
                </a:r>
                <a:r>
                  <a:rPr lang="en-US" altLang="zh-CN" b="0" i="1" baseline="-25000" dirty="0">
                    <a:ea typeface="微软雅黑" panose="020B0503020204020204" pitchFamily="34" charset="-122"/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altLang="zh-CN" b="0" i="1" dirty="0">
                    <a:ea typeface="微软雅黑" panose="020B0503020204020204" pitchFamily="34" charset="-122"/>
                    <a:cs typeface="+mn-lt"/>
                    <a:sym typeface="+mn-ea"/>
                  </a:rPr>
                  <a:t>m</a:t>
                </a:r>
                <a:r>
                  <a:rPr lang="en-US" altLang="zh-CN" b="0" dirty="0">
                    <a:ea typeface="微软雅黑" panose="020B0503020204020204" pitchFamily="34" charset="-122"/>
                    <a:cs typeface="+mn-lt"/>
                    <a:sym typeface="+mn-ea"/>
                  </a:rPr>
                  <a:t>)</a:t>
                </a:r>
                <a:r>
                  <a:rPr lang="en-US" altLang="zh-CN" b="0" dirty="0"/>
                  <a:t>, 5</a:t>
                </a:r>
                <a:r>
                  <a:rPr lang="zh-CN" altLang="en-US" b="0" dirty="0"/>
                  <a:t>个拉曼模式</a:t>
                </a:r>
                <a:r>
                  <a:rPr lang="en-US" altLang="zh-CN" b="0" dirty="0"/>
                  <a:t>:  </a:t>
                </a:r>
                <a:r>
                  <a:rPr lang="en-US" altLang="zh-CN" b="0" dirty="0">
                    <a:solidFill>
                      <a:srgbClr val="C00000"/>
                    </a:solidFill>
                  </a:rPr>
                  <a:t>A</a:t>
                </a:r>
                <a:r>
                  <a:rPr lang="en-US" altLang="zh-CN" b="0" baseline="-25000" dirty="0">
                    <a:solidFill>
                      <a:srgbClr val="C00000"/>
                    </a:solidFill>
                  </a:rPr>
                  <a:t>1g</a:t>
                </a:r>
                <a:r>
                  <a:rPr lang="en-US" altLang="zh-CN" b="0" dirty="0">
                    <a:solidFill>
                      <a:srgbClr val="C00000"/>
                    </a:solidFill>
                  </a:rPr>
                  <a:t> + E</a:t>
                </a:r>
                <a:r>
                  <a:rPr lang="en-US" altLang="zh-CN" b="0" baseline="-25000" dirty="0">
                    <a:solidFill>
                      <a:srgbClr val="C00000"/>
                    </a:solidFill>
                  </a:rPr>
                  <a:t>g</a:t>
                </a:r>
                <a:r>
                  <a:rPr lang="en-US" altLang="zh-CN" b="0" dirty="0">
                    <a:solidFill>
                      <a:srgbClr val="C00000"/>
                    </a:solidFill>
                  </a:rPr>
                  <a:t> + 3 F</a:t>
                </a:r>
                <a:r>
                  <a:rPr lang="en-US" altLang="zh-CN" b="0" baseline="-25000" dirty="0">
                    <a:solidFill>
                      <a:srgbClr val="C00000"/>
                    </a:solidFill>
                  </a:rPr>
                  <a:t>2g</a:t>
                </a:r>
                <a:endParaRPr lang="en-US" altLang="zh-CN" b="0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altLang="zh-CN" b="0" dirty="0" err="1">
                    <a:solidFill>
                      <a:srgbClr val="0000FF"/>
                    </a:solidFill>
                    <a:ea typeface="微软雅黑" panose="020B0503020204020204" pitchFamily="34" charset="-122"/>
                    <a:cs typeface="+mn-lt"/>
                    <a:sym typeface="+mn-ea"/>
                  </a:rPr>
                  <a:t>Disrdered</a:t>
                </a:r>
                <a:r>
                  <a:rPr lang="en-US" altLang="zh-CN" b="0" dirty="0">
                    <a:ea typeface="微软雅黑" panose="020B0503020204020204" pitchFamily="34" charset="-122"/>
                    <a:cs typeface="+mn-lt"/>
                    <a:sym typeface="+mn-ea"/>
                  </a:rPr>
                  <a:t> </a:t>
                </a:r>
                <a:r>
                  <a:rPr lang="en-US" altLang="zh-CN" b="0" dirty="0" err="1">
                    <a:ea typeface="微软雅黑" panose="020B0503020204020204" pitchFamily="34" charset="-122"/>
                    <a:cs typeface="+mn-lt"/>
                    <a:sym typeface="+mn-ea"/>
                  </a:rPr>
                  <a:t>TiC</a:t>
                </a:r>
                <a:r>
                  <a:rPr lang="en-US" altLang="zh-CN" b="0" i="1" baseline="-25000" dirty="0" err="1">
                    <a:ea typeface="微软雅黑" panose="020B0503020204020204" pitchFamily="34" charset="-122"/>
                    <a:cs typeface="+mn-lt"/>
                    <a:sym typeface="+mn-ea"/>
                  </a:rPr>
                  <a:t>x</a:t>
                </a:r>
                <a:r>
                  <a:rPr lang="en-US" altLang="zh-CN" b="0" i="1" dirty="0">
                    <a:ea typeface="微软雅黑" panose="020B0503020204020204" pitchFamily="34" charset="-122"/>
                    <a:cs typeface="+mn-lt"/>
                    <a:sym typeface="+mn-ea"/>
                  </a:rPr>
                  <a:t> </a:t>
                </a:r>
                <a:r>
                  <a:rPr lang="en-US" altLang="zh-CN" b="0" dirty="0">
                    <a:ea typeface="微软雅黑" panose="020B0503020204020204" pitchFamily="34" charset="-122"/>
                    <a:cs typeface="+mn-lt"/>
                    <a:sym typeface="+mn-ea"/>
                  </a:rPr>
                  <a:t>(</a:t>
                </a:r>
                <a:r>
                  <a:rPr lang="en-US" altLang="zh-CN" b="0" i="1" dirty="0">
                    <a:ea typeface="微软雅黑" panose="020B0503020204020204" pitchFamily="34" charset="-122"/>
                    <a:cs typeface="+mn-lt"/>
                    <a:sym typeface="+mn-ea"/>
                  </a:rPr>
                  <a:t>Fm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altLang="zh-CN" b="0" i="1" dirty="0">
                    <a:ea typeface="微软雅黑" panose="020B0503020204020204" pitchFamily="34" charset="-122"/>
                    <a:cs typeface="+mn-lt"/>
                    <a:sym typeface="+mn-ea"/>
                  </a:rPr>
                  <a:t>m</a:t>
                </a:r>
                <a:r>
                  <a:rPr lang="en-US" altLang="zh-CN" b="0" dirty="0">
                    <a:ea typeface="微软雅黑" panose="020B0503020204020204" pitchFamily="34" charset="-122"/>
                    <a:cs typeface="+mn-lt"/>
                    <a:sym typeface="+mn-ea"/>
                  </a:rPr>
                  <a:t>)</a:t>
                </a:r>
                <a:r>
                  <a:rPr lang="en-US" altLang="zh-CN" b="0" dirty="0"/>
                  <a:t>, 4</a:t>
                </a:r>
                <a:r>
                  <a:rPr lang="zh-CN" altLang="en-US" b="0" dirty="0"/>
                  <a:t>个拉曼模式</a:t>
                </a:r>
                <a:r>
                  <a:rPr lang="en-US" altLang="zh-CN" b="0" dirty="0"/>
                  <a:t>:  </a:t>
                </a:r>
                <a:r>
                  <a:rPr lang="en-US" altLang="zh-CN" b="0" dirty="0">
                    <a:solidFill>
                      <a:srgbClr val="0000FF"/>
                    </a:solidFill>
                  </a:rPr>
                  <a:t>A</a:t>
                </a:r>
                <a:r>
                  <a:rPr lang="en-US" altLang="zh-CN" b="0" baseline="-25000" dirty="0">
                    <a:solidFill>
                      <a:srgbClr val="0000FF"/>
                    </a:solidFill>
                  </a:rPr>
                  <a:t>1g</a:t>
                </a:r>
                <a:r>
                  <a:rPr lang="en-US" altLang="zh-CN" b="0" dirty="0">
                    <a:solidFill>
                      <a:srgbClr val="0000FF"/>
                    </a:solidFill>
                  </a:rPr>
                  <a:t> + E</a:t>
                </a:r>
                <a:r>
                  <a:rPr lang="en-US" altLang="zh-CN" b="0" baseline="-25000" dirty="0">
                    <a:solidFill>
                      <a:srgbClr val="0000FF"/>
                    </a:solidFill>
                  </a:rPr>
                  <a:t>g</a:t>
                </a:r>
                <a:r>
                  <a:rPr lang="en-US" altLang="zh-CN" b="0" dirty="0">
                    <a:solidFill>
                      <a:srgbClr val="0000FF"/>
                    </a:solidFill>
                  </a:rPr>
                  <a:t> + 2 F</a:t>
                </a:r>
                <a:r>
                  <a:rPr lang="en-US" altLang="zh-CN" b="0" baseline="-25000" dirty="0">
                    <a:solidFill>
                      <a:srgbClr val="0000FF"/>
                    </a:solidFill>
                  </a:rPr>
                  <a:t>2g</a:t>
                </a:r>
                <a:endParaRPr lang="en-US" altLang="zh-CN" b="0" baseline="-25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6" name="内容占位符 1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659343" y="2010151"/>
                <a:ext cx="11040533" cy="4679950"/>
              </a:xfrm>
              <a:prstGeom prst="rect">
                <a:avLst/>
              </a:prstGeom>
              <a:blipFill rotWithShape="1">
                <a:blip r:embed="rId4"/>
                <a:stretch>
                  <a:fillRect l="-2" t="-8" b="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27891" y="3476960"/>
            <a:ext cx="3547680" cy="279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077182" y="3476960"/>
            <a:ext cx="3554492" cy="2790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78600" y="3476960"/>
            <a:ext cx="3547680" cy="2790000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t="36961"/>
          <a:stretch>
            <a:fillRect/>
          </a:stretch>
        </p:blipFill>
        <p:spPr>
          <a:xfrm>
            <a:off x="6643370" y="1927860"/>
            <a:ext cx="1132205" cy="1188085"/>
          </a:xfrm>
          <a:prstGeom prst="rect">
            <a:avLst/>
          </a:prstGeom>
        </p:spPr>
      </p:pic>
      <p:pic>
        <p:nvPicPr>
          <p:cNvPr id="18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t="35692"/>
          <a:stretch>
            <a:fillRect/>
          </a:stretch>
        </p:blipFill>
        <p:spPr>
          <a:xfrm>
            <a:off x="8001000" y="1819910"/>
            <a:ext cx="2543810" cy="1315720"/>
          </a:xfrm>
          <a:prstGeom prst="rect">
            <a:avLst/>
          </a:prstGeom>
        </p:spPr>
      </p:pic>
      <p:pic>
        <p:nvPicPr>
          <p:cNvPr id="19" name="图片 1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2104" t="49985" b="8911"/>
          <a:stretch>
            <a:fillRect/>
          </a:stretch>
        </p:blipFill>
        <p:spPr>
          <a:xfrm>
            <a:off x="10824845" y="2075180"/>
            <a:ext cx="797560" cy="884555"/>
          </a:xfrm>
          <a:prstGeom prst="rect">
            <a:avLst/>
          </a:prstGeom>
        </p:spPr>
      </p:pic>
      <p:sp>
        <p:nvSpPr>
          <p:cNvPr id="21" name="Text Box 1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51980" y="1508760"/>
            <a:ext cx="58229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449580" indent="-44958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150000"/>
              </a:lnSpc>
              <a:spcAft>
                <a:spcPts val="0"/>
              </a:spcAft>
            </a:pPr>
            <a:r>
              <a:rPr lang="en-US" altLang="zh-CN" sz="1600" dirty="0" err="1">
                <a:latin typeface="+mn-lt"/>
                <a:ea typeface="微软雅黑" panose="020B0503020204020204" pitchFamily="34" charset="-122"/>
              </a:rPr>
              <a:t>A</a:t>
            </a:r>
            <a:r>
              <a:rPr lang="en-US" altLang="zh-CN" sz="1600" baseline="-25000" dirty="0" err="1">
                <a:latin typeface="+mn-lt"/>
                <a:ea typeface="微软雅黑" panose="020B0503020204020204" pitchFamily="34" charset="-122"/>
              </a:rPr>
              <a:t>1g</a:t>
            </a:r>
            <a:endParaRPr lang="en-US" altLang="zh-CN" sz="1600" baseline="-25000" dirty="0" err="1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982075" y="1591945"/>
            <a:ext cx="58229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449580" indent="-44958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150000"/>
              </a:lnSpc>
              <a:spcAft>
                <a:spcPts val="0"/>
              </a:spcAft>
            </a:pPr>
            <a:r>
              <a:rPr lang="en-US" altLang="zh-CN" sz="1600" dirty="0" err="1">
                <a:latin typeface="+mn-lt"/>
                <a:ea typeface="微软雅黑" panose="020B0503020204020204" pitchFamily="34" charset="-122"/>
              </a:rPr>
              <a:t>E</a:t>
            </a:r>
            <a:r>
              <a:rPr lang="en-US" altLang="zh-CN" sz="1600" baseline="-25000" dirty="0" err="1">
                <a:latin typeface="+mn-lt"/>
                <a:ea typeface="微软雅黑" panose="020B0503020204020204" pitchFamily="34" charset="-122"/>
              </a:rPr>
              <a:t>g</a:t>
            </a:r>
            <a:endParaRPr lang="en-US" altLang="zh-CN" sz="1600" baseline="-25000" dirty="0" err="1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901045" y="1647190"/>
            <a:ext cx="58229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449580" indent="-44958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150000"/>
              </a:lnSpc>
              <a:spcAft>
                <a:spcPts val="0"/>
              </a:spcAft>
            </a:pPr>
            <a:r>
              <a:rPr lang="en-US" altLang="zh-CN" sz="1600" dirty="0" err="1">
                <a:latin typeface="+mn-lt"/>
                <a:ea typeface="微软雅黑" panose="020B0503020204020204" pitchFamily="34" charset="-122"/>
              </a:rPr>
              <a:t>F</a:t>
            </a:r>
            <a:r>
              <a:rPr lang="en-US" altLang="zh-CN" sz="1600" baseline="-25000" dirty="0" err="1">
                <a:latin typeface="+mn-lt"/>
                <a:ea typeface="微软雅黑" panose="020B0503020204020204" pitchFamily="34" charset="-122"/>
              </a:rPr>
              <a:t>2g</a:t>
            </a:r>
            <a:endParaRPr lang="en-US" altLang="zh-CN" sz="1600" baseline="-25000" dirty="0" err="1">
              <a:latin typeface="+mn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TiC</a:t>
            </a:r>
            <a:r>
              <a:rPr lang="en-US" altLang="zh-CN" baseline="-250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x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材料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3618" y="1449388"/>
            <a:ext cx="11040533" cy="4679950"/>
          </a:xfrm>
        </p:spPr>
        <p:txBody>
          <a:bodyPr/>
          <a:p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DSC-TGA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测试</a:t>
            </a:r>
            <a:r>
              <a:rPr lang="zh-CN" altLang="en-US" sz="2000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表征</a:t>
            </a:r>
            <a:r>
              <a:rPr lang="en-US" altLang="zh-CN" sz="2000" dirty="0" err="1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TiC</a:t>
            </a:r>
            <a:r>
              <a:rPr lang="en-US" altLang="zh-CN" sz="2000" i="1" baseline="-25000" dirty="0" err="1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x</a:t>
            </a:r>
            <a:r>
              <a:rPr lang="zh-CN" altLang="en-US" sz="2000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材料稳定性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5812105" y="4602810"/>
            <a:ext cx="737787" cy="164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>
                    <a:alpha val="0"/>
                  </a:schemeClr>
                </a:solidFill>
              </a:rPr>
              <a:t>                         </a:t>
            </a:r>
            <a:endParaRPr lang="en-US" altLang="zh-CN">
              <a:solidFill>
                <a:schemeClr val="bg1">
                  <a:alpha val="0"/>
                </a:schemeClr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41236" y="1848109"/>
            <a:ext cx="4264047" cy="2196000"/>
          </a:xfrm>
          <a:prstGeom prst="rect">
            <a:avLst/>
          </a:prstGeom>
        </p:spPr>
      </p:pic>
      <p:sp>
        <p:nvSpPr>
          <p:cNvPr id="14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47914" y="1890041"/>
            <a:ext cx="122078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580" indent="-44958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150000"/>
              </a:lnSpc>
              <a:spcAft>
                <a:spcPts val="0"/>
              </a:spcAft>
            </a:pPr>
            <a:r>
              <a:rPr lang="zh-CN" altLang="en-US" dirty="0">
                <a:latin typeface="+mn-lt"/>
                <a:ea typeface="微软雅黑" panose="020B0503020204020204" pitchFamily="34" charset="-122"/>
              </a:rPr>
              <a:t>有序相（</a:t>
            </a:r>
            <a:r>
              <a:rPr lang="en-US" altLang="zh-CN" dirty="0" err="1">
                <a:latin typeface="+mn-lt"/>
                <a:ea typeface="微软雅黑" panose="020B0503020204020204" pitchFamily="34" charset="-122"/>
              </a:rPr>
              <a:t>Ar</a:t>
            </a:r>
            <a:r>
              <a:rPr lang="zh-CN" altLang="en-US" dirty="0">
                <a:latin typeface="+mn-lt"/>
                <a:ea typeface="微软雅黑" panose="020B0503020204020204" pitchFamily="34" charset="-122"/>
              </a:rPr>
              <a:t>）</a:t>
            </a:r>
            <a:endParaRPr lang="en-US" altLang="zh-CN" dirty="0"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64218" y="1866109"/>
            <a:ext cx="4260170" cy="2196000"/>
          </a:xfrm>
          <a:prstGeom prst="rect">
            <a:avLst/>
          </a:prstGeom>
        </p:spPr>
      </p:pic>
      <p:sp>
        <p:nvSpPr>
          <p:cNvPr id="1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120" y="1899566"/>
            <a:ext cx="133457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580" indent="-44958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150000"/>
              </a:lnSpc>
              <a:spcAft>
                <a:spcPts val="0"/>
              </a:spcAft>
            </a:pPr>
            <a:r>
              <a:rPr lang="zh-CN" altLang="en-US" dirty="0">
                <a:latin typeface="+mn-lt"/>
                <a:ea typeface="微软雅黑" panose="020B0503020204020204" pitchFamily="34" charset="-122"/>
              </a:rPr>
              <a:t>有序相（</a:t>
            </a:r>
            <a:r>
              <a:rPr lang="en-US" altLang="zh-CN" dirty="0">
                <a:latin typeface="+mn-lt"/>
                <a:ea typeface="微软雅黑" panose="020B0503020204020204" pitchFamily="34" charset="-122"/>
              </a:rPr>
              <a:t>Air</a:t>
            </a:r>
            <a:r>
              <a:rPr lang="zh-CN" altLang="en-US" dirty="0">
                <a:latin typeface="+mn-lt"/>
                <a:ea typeface="微软雅黑" panose="020B0503020204020204" pitchFamily="34" charset="-122"/>
              </a:rPr>
              <a:t>）</a:t>
            </a:r>
            <a:endParaRPr lang="en-US" altLang="zh-CN" dirty="0"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80057" y="4246184"/>
            <a:ext cx="4284116" cy="2196000"/>
          </a:xfrm>
          <a:prstGeom prst="rect">
            <a:avLst/>
          </a:prstGeom>
        </p:spPr>
      </p:pic>
      <p:sp>
        <p:nvSpPr>
          <p:cNvPr id="18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47914" y="4250194"/>
            <a:ext cx="122078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580" indent="-44958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150000"/>
              </a:lnSpc>
              <a:spcAft>
                <a:spcPts val="0"/>
              </a:spcAft>
            </a:pPr>
            <a:r>
              <a:rPr lang="zh-CN" altLang="en-US" dirty="0">
                <a:latin typeface="+mn-lt"/>
                <a:ea typeface="微软雅黑" panose="020B0503020204020204" pitchFamily="34" charset="-122"/>
              </a:rPr>
              <a:t>无序相（</a:t>
            </a:r>
            <a:r>
              <a:rPr lang="en-US" altLang="zh-CN" dirty="0" err="1">
                <a:latin typeface="+mn-lt"/>
                <a:ea typeface="微软雅黑" panose="020B0503020204020204" pitchFamily="34" charset="-122"/>
              </a:rPr>
              <a:t>Ar</a:t>
            </a:r>
            <a:r>
              <a:rPr lang="zh-CN" altLang="en-US" dirty="0">
                <a:latin typeface="+mn-lt"/>
                <a:ea typeface="微软雅黑" panose="020B0503020204020204" pitchFamily="34" charset="-122"/>
              </a:rPr>
              <a:t>）</a:t>
            </a:r>
            <a:endParaRPr lang="en-US" altLang="zh-CN" dirty="0"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63321" y="4237709"/>
            <a:ext cx="4277337" cy="2196000"/>
          </a:xfrm>
          <a:prstGeom prst="rect">
            <a:avLst/>
          </a:prstGeom>
        </p:spPr>
      </p:pic>
      <p:sp>
        <p:nvSpPr>
          <p:cNvPr id="23" name="Text Box 1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120" y="4237709"/>
            <a:ext cx="133457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580" indent="-44958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150000"/>
              </a:lnSpc>
              <a:spcAft>
                <a:spcPts val="0"/>
              </a:spcAft>
            </a:pPr>
            <a:r>
              <a:rPr lang="zh-CN" altLang="en-US" dirty="0">
                <a:latin typeface="+mn-lt"/>
                <a:ea typeface="微软雅黑" panose="020B0503020204020204" pitchFamily="34" charset="-122"/>
              </a:rPr>
              <a:t>无序相（</a:t>
            </a:r>
            <a:r>
              <a:rPr lang="en-US" altLang="zh-CN" dirty="0">
                <a:latin typeface="+mn-lt"/>
                <a:ea typeface="微软雅黑" panose="020B0503020204020204" pitchFamily="34" charset="-122"/>
              </a:rPr>
              <a:t>Air</a:t>
            </a:r>
            <a:r>
              <a:rPr lang="zh-CN" altLang="en-US" dirty="0">
                <a:latin typeface="+mn-lt"/>
                <a:ea typeface="微软雅黑" panose="020B0503020204020204" pitchFamily="34" charset="-122"/>
              </a:rPr>
              <a:t>）</a:t>
            </a:r>
            <a:endParaRPr lang="en-US" altLang="zh-CN" dirty="0">
              <a:latin typeface="+mn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TiC</a:t>
            </a:r>
            <a:r>
              <a:rPr lang="en-US" altLang="zh-CN" baseline="-250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x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材料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中子衍射结果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10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1102162" y="5769563"/>
                <a:ext cx="3606222" cy="335413"/>
              </a:xfrm>
              <a:prstGeom prst="rect">
                <a:avLst/>
              </a:prstGeom>
              <a:noFill/>
              <a:ln w="6350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marL="449580" indent="-44958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indent="0" eaLnBrk="1" hangingPunct="1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en-US" altLang="zh-CN" i="1" dirty="0" err="1">
                    <a:latin typeface="+mn-lt"/>
                    <a:ea typeface="微软雅黑" panose="020B0503020204020204" pitchFamily="34" charset="-122"/>
                  </a:rPr>
                  <a:t>Fd</a:t>
                </a:r>
                <a:r>
                  <a:rPr lang="en-US" altLang="zh-CN" sz="800" i="1" baseline="-25000" dirty="0">
                    <a:latin typeface="+mn-lt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altLang="zh-CN" i="1" dirty="0">
                    <a:latin typeface="+mn-lt"/>
                    <a:ea typeface="微软雅黑" panose="020B0503020204020204" pitchFamily="34" charset="-122"/>
                  </a:rPr>
                  <a:t>m</a:t>
                </a:r>
                <a:r>
                  <a:rPr lang="en-US" altLang="zh-CN" dirty="0">
                    <a:latin typeface="+mn-lt"/>
                    <a:ea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+mn-lt"/>
                    <a:ea typeface="微软雅黑" panose="020B0503020204020204" pitchFamily="34" charset="-122"/>
                  </a:rPr>
                  <a:t> </a:t>
                </a:r>
                <a:r>
                  <a:rPr lang="en-US" altLang="zh-CN" i="1" dirty="0">
                    <a:latin typeface="+mn-lt"/>
                    <a:ea typeface="微软雅黑" panose="020B0503020204020204" pitchFamily="34" charset="-122"/>
                  </a:rPr>
                  <a:t>a</a:t>
                </a:r>
                <a:r>
                  <a:rPr lang="en-US" altLang="zh-CN" dirty="0">
                    <a:latin typeface="+mn-lt"/>
                    <a:ea typeface="微软雅黑" panose="020B0503020204020204" pitchFamily="34" charset="-122"/>
                  </a:rPr>
                  <a:t> = 8.6043 </a:t>
                </a:r>
                <a:r>
                  <a:rPr lang="en-US" altLang="zh-CN" dirty="0">
                    <a:latin typeface="+mn-lt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Å</a:t>
                </a:r>
                <a:r>
                  <a:rPr lang="en-US" altLang="zh-CN" dirty="0">
                    <a:latin typeface="+mn-lt"/>
                    <a:ea typeface="微软雅黑" panose="020B0503020204020204" pitchFamily="34" charset="-122"/>
                  </a:rPr>
                  <a:t>, </a:t>
                </a:r>
                <a:r>
                  <a:rPr lang="en-US" altLang="zh-CN" i="1" dirty="0">
                    <a:latin typeface="+mn-lt"/>
                    <a:ea typeface="微软雅黑" panose="020B0503020204020204" pitchFamily="34" charset="-122"/>
                  </a:rPr>
                  <a:t>V</a:t>
                </a:r>
                <a:r>
                  <a:rPr lang="en-US" altLang="zh-CN" dirty="0">
                    <a:latin typeface="+mn-lt"/>
                    <a:ea typeface="微软雅黑" panose="020B0503020204020204" pitchFamily="34" charset="-122"/>
                  </a:rPr>
                  <a:t> = 637.020 </a:t>
                </a:r>
                <a:r>
                  <a:rPr lang="en-US" altLang="zh-CN" dirty="0">
                    <a:latin typeface="+mn-lt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Å</a:t>
                </a:r>
                <a:r>
                  <a:rPr lang="en-US" altLang="zh-CN" baseline="30000" dirty="0">
                    <a:latin typeface="+mn-lt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dirty="0">
                    <a:latin typeface="+mn-lt"/>
                    <a:ea typeface="微软雅黑" panose="020B0503020204020204" pitchFamily="34" charset="-122"/>
                  </a:rPr>
                  <a:t>, </a:t>
                </a:r>
                <a:r>
                  <a:rPr lang="en-US" altLang="zh-CN" i="1" dirty="0">
                    <a:latin typeface="+mn-lt"/>
                    <a:ea typeface="微软雅黑" panose="020B0503020204020204" pitchFamily="34" charset="-122"/>
                  </a:rPr>
                  <a:t>Z</a:t>
                </a:r>
                <a:r>
                  <a:rPr lang="en-US" altLang="zh-CN" dirty="0">
                    <a:latin typeface="+mn-lt"/>
                    <a:ea typeface="微软雅黑" panose="020B0503020204020204" pitchFamily="34" charset="-122"/>
                  </a:rPr>
                  <a:t> = 4</a:t>
                </a:r>
                <a:endParaRPr lang="en-US" altLang="zh-CN" dirty="0">
                  <a:latin typeface="+mn-lt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102162" y="5769563"/>
                <a:ext cx="3606222" cy="335413"/>
              </a:xfrm>
              <a:prstGeom prst="rect">
                <a:avLst/>
              </a:prstGeom>
              <a:blipFill rotWithShape="1">
                <a:blip r:embed="rId3"/>
                <a:stretch>
                  <a:fillRect l="-135" t="-1501" r="-127" b="-1300"/>
                </a:stretch>
              </a:blipFill>
              <a:ln w="6350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/>
          <p:cNvPicPr>
            <a:picLocks noGrp="1" noChangeAspect="1"/>
          </p:cNvPicPr>
          <p:nvPr>
            <p:custDataLst>
              <p:tags r:id="rId4"/>
            </p:custDataLst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63017" r="14388" b="5312"/>
          <a:stretch>
            <a:fillRect/>
          </a:stretch>
        </p:blipFill>
        <p:spPr>
          <a:xfrm>
            <a:off x="5235090" y="1681234"/>
            <a:ext cx="5711998" cy="34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3"/>
          <a:stretch>
            <a:fillRect/>
          </a:stretch>
        </p:blipFill>
        <p:spPr>
          <a:xfrm>
            <a:off x="1236248" y="1787658"/>
            <a:ext cx="2916000" cy="25650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8" t="35012" r="1535" b="13274"/>
          <a:stretch>
            <a:fillRect/>
          </a:stretch>
        </p:blipFill>
        <p:spPr>
          <a:xfrm>
            <a:off x="1373407" y="4476254"/>
            <a:ext cx="2532428" cy="115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 l="780" t="2795" r="446" b="4730"/>
          <a:stretch>
            <a:fillRect/>
          </a:stretch>
        </p:blipFill>
        <p:spPr>
          <a:xfrm>
            <a:off x="5763088" y="5278145"/>
            <a:ext cx="5184000" cy="7998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TiC</a:t>
            </a:r>
            <a:r>
              <a:rPr lang="en-US" altLang="zh-CN" baseline="-250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x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材料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中子衍射结果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7870" t="12472" r="9063" b="14037"/>
          <a:stretch>
            <a:fillRect/>
          </a:stretch>
        </p:blipFill>
        <p:spPr>
          <a:xfrm>
            <a:off x="2247900" y="1894205"/>
            <a:ext cx="7272000" cy="36188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7918" y="1449388"/>
            <a:ext cx="11040533" cy="4679950"/>
          </a:xfrm>
        </p:spPr>
        <p:txBody>
          <a:bodyPr/>
          <a:p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以钒为主体的中子透明合金材料</a:t>
            </a:r>
            <a:endParaRPr lang="zh-CN" altLang="en-US" sz="200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endParaRPr lang="zh-CN" altLang="en-US" sz="2000" dirty="0">
              <a:solidFill>
                <a:srgbClr val="C00000"/>
              </a:solidFill>
              <a:ea typeface="微软雅黑" panose="020B0503020204020204" pitchFamily="34" charset="-122"/>
              <a:sym typeface="+mn-ea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化学组成上，合金的中子相干散射总长度为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物相组成上，合金由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单一晶相（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bcc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构成；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晶体结构上，合金中所有金属原子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在同一</a:t>
            </a:r>
            <a:r>
              <a:rPr lang="en-US" altLang="zh-CN" sz="2000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Wyckoff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位点随机分布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000" kern="0" dirty="0">
              <a:ea typeface="微软雅黑" panose="020B0503020204020204" pitchFamily="34" charset="-122"/>
            </a:endParaRPr>
          </a:p>
          <a:p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6" name="图片 35" descr="V_M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3775" t="71380" r="33185" b="4981"/>
          <a:stretch>
            <a:fillRect/>
          </a:stretch>
        </p:blipFill>
        <p:spPr>
          <a:xfrm>
            <a:off x="2233295" y="2277745"/>
            <a:ext cx="1764000" cy="1786391"/>
          </a:xfrm>
          <a:prstGeom prst="rect">
            <a:avLst/>
          </a:prstGeom>
        </p:spPr>
      </p:pic>
      <p:pic>
        <p:nvPicPr>
          <p:cNvPr id="37" name="图片 36" descr="red-atom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32052" t="77414" r="60872" b="17566"/>
          <a:stretch>
            <a:fillRect/>
          </a:stretch>
        </p:blipFill>
        <p:spPr>
          <a:xfrm>
            <a:off x="4483100" y="2608848"/>
            <a:ext cx="215177" cy="216000"/>
          </a:xfrm>
          <a:prstGeom prst="rect">
            <a:avLst/>
          </a:prstGeom>
        </p:spPr>
      </p:pic>
      <p:pic>
        <p:nvPicPr>
          <p:cNvPr id="38" name="内容占位符 12" descr="blue-at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36104" t="75084" r="56870" b="19770"/>
          <a:stretch>
            <a:fillRect/>
          </a:stretch>
        </p:blipFill>
        <p:spPr>
          <a:xfrm>
            <a:off x="4486520" y="3027313"/>
            <a:ext cx="208336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文本框 38"/>
          <p:cNvSpPr txBox="1"/>
          <p:nvPr>
            <p:custDataLst>
              <p:tags r:id="rId7"/>
            </p:custDataLst>
          </p:nvPr>
        </p:nvSpPr>
        <p:spPr>
          <a:xfrm>
            <a:off x="4804410" y="2548255"/>
            <a:ext cx="9207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V </a:t>
            </a:r>
            <a:r>
              <a:rPr lang="zh-CN" altLang="en-US" sz="1600"/>
              <a:t>钒</a:t>
            </a:r>
            <a:endParaRPr lang="zh-CN" altLang="en-US" sz="1600"/>
          </a:p>
        </p:txBody>
      </p:sp>
      <p:sp>
        <p:nvSpPr>
          <p:cNvPr id="40" name="文本框 39"/>
          <p:cNvSpPr txBox="1"/>
          <p:nvPr>
            <p:custDataLst>
              <p:tags r:id="rId8"/>
            </p:custDataLst>
          </p:nvPr>
        </p:nvSpPr>
        <p:spPr>
          <a:xfrm>
            <a:off x="4801870" y="2966720"/>
            <a:ext cx="12503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i="1"/>
              <a:t>M</a:t>
            </a:r>
            <a:r>
              <a:rPr lang="en-US" altLang="zh-CN" sz="1600"/>
              <a:t> </a:t>
            </a:r>
            <a:r>
              <a:rPr lang="zh-CN" altLang="en-US" sz="1600"/>
              <a:t>金属</a:t>
            </a:r>
            <a:endParaRPr lang="zh-CN" altLang="en-US" sz="1600"/>
          </a:p>
        </p:txBody>
      </p:sp>
      <p:sp>
        <p:nvSpPr>
          <p:cNvPr id="1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32245" y="2425065"/>
            <a:ext cx="2143125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580" indent="-44958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algn="l" eaLnBrk="1" latinLnBrk="0" hangingPunct="1">
              <a:spcBef>
                <a:spcPts val="0"/>
              </a:spcBef>
              <a:spcAft>
                <a:spcPts val="1200"/>
              </a:spcAft>
            </a:pP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l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成本较低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l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降低研发难度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内容占位符 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32245" y="2533650"/>
            <a:ext cx="1929765" cy="2971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86155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257300" indent="-268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52400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  <a:cs typeface="+mn-cs"/>
              </a:defRPr>
            </a:lvl6pPr>
            <a:lvl7pPr marL="17938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  <a:cs typeface="+mn-cs"/>
              </a:defRPr>
            </a:lvl7pPr>
            <a:lvl8pPr marL="20637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8pPr>
            <a:lvl9pPr marL="233045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en-US" altLang="zh-CN" b="0" i="1" kern="0" dirty="0"/>
              <a:t>b</a:t>
            </a:r>
            <a:r>
              <a:rPr lang="en-US" altLang="zh-CN" b="0" i="1" kern="0" baseline="-25000" dirty="0"/>
              <a:t>c</a:t>
            </a:r>
            <a:r>
              <a:rPr lang="en-US" altLang="zh-CN" b="0" kern="0" dirty="0"/>
              <a:t> (</a:t>
            </a:r>
            <a:r>
              <a:rPr lang="en-US" altLang="zh-CN" b="0" kern="0" dirty="0" err="1"/>
              <a:t>V</a:t>
            </a:r>
            <a:r>
              <a:rPr lang="en-US" altLang="zh-CN" b="0" kern="0" dirty="0"/>
              <a:t>) = </a:t>
            </a:r>
            <a:r>
              <a:rPr lang="en-US" altLang="zh-CN" b="0" dirty="0">
                <a:effectLst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zh-CN" b="0" kern="0" dirty="0"/>
              <a:t>0</a:t>
            </a:r>
            <a:r>
              <a:rPr lang="en-US" altLang="zh-CN" b="0" kern="0" dirty="0"/>
              <a:t>.3824 </a:t>
            </a:r>
            <a:r>
              <a:rPr lang="en-US" altLang="zh-CN" b="0" kern="0" dirty="0" err="1"/>
              <a:t>fm</a:t>
            </a:r>
            <a:endParaRPr lang="zh-CN" altLang="en-US" b="0" kern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内容占位符 6"/>
          <p:cNvSpPr/>
          <p:nvPr>
            <p:ph idx="1"/>
          </p:nvPr>
        </p:nvSpPr>
        <p:spPr>
          <a:xfrm>
            <a:off x="573405" y="1449705"/>
            <a:ext cx="11040745" cy="5048885"/>
          </a:xfrm>
        </p:spPr>
        <p:txBody>
          <a:bodyPr/>
          <a:p>
            <a:r>
              <a:rPr lang="zh-CN" altLang="en-US" sz="2000" dirty="0">
                <a:ea typeface="微软雅黑" panose="020B0503020204020204" pitchFamily="34" charset="-122"/>
                <a:sym typeface="+mn-ea"/>
              </a:rPr>
              <a:t>基于相干散射长度</a:t>
            </a:r>
            <a:r>
              <a:rPr lang="en-US" altLang="zh-CN" sz="2000" dirty="0">
                <a:ea typeface="微软雅黑" panose="020B0503020204020204" pitchFamily="34" charset="-122"/>
                <a:sym typeface="+mn-ea"/>
              </a:rPr>
              <a:t> + ICSD</a:t>
            </a:r>
            <a:r>
              <a:rPr lang="zh-CN" altLang="en-US" sz="2000" dirty="0">
                <a:ea typeface="微软雅黑" panose="020B0503020204020204" pitchFamily="34" charset="-122"/>
                <a:sym typeface="+mn-ea"/>
              </a:rPr>
              <a:t>数据库 </a:t>
            </a:r>
            <a:r>
              <a:rPr lang="en-US" altLang="zh-CN" sz="2000" dirty="0">
                <a:ea typeface="微软雅黑" panose="020B0503020204020204" pitchFamily="34" charset="-122"/>
                <a:sym typeface="+mn-ea"/>
              </a:rPr>
              <a:t>+ </a:t>
            </a:r>
            <a:r>
              <a:rPr lang="zh-CN" altLang="en-US" sz="2000" dirty="0">
                <a:ea typeface="微软雅黑" panose="020B0503020204020204" pitchFamily="34" charset="-122"/>
                <a:sym typeface="+mn-ea"/>
              </a:rPr>
              <a:t>相图的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组成</a:t>
            </a:r>
            <a:r>
              <a:rPr lang="zh-CN" altLang="en-US" sz="2000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设计</a:t>
            </a:r>
            <a:endParaRPr lang="zh-CN" altLang="en-US" sz="2000" dirty="0">
              <a:solidFill>
                <a:srgbClr val="C00000"/>
              </a:solidFill>
              <a:latin typeface="宋体" panose="02010600030101010101" pitchFamily="2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钒基中子透明合金材料</a:t>
            </a:r>
            <a:endParaRPr lang="zh-CN" altLang="en-US"/>
          </a:p>
        </p:txBody>
      </p:sp>
      <p:sp>
        <p:nvSpPr>
          <p:cNvPr id="8" name="流程图: 接点 4"/>
          <p:cNvSpPr/>
          <p:nvPr>
            <p:custDataLst>
              <p:tags r:id="rId1"/>
            </p:custDataLst>
          </p:nvPr>
        </p:nvSpPr>
        <p:spPr bwMode="gray">
          <a:xfrm>
            <a:off x="3404878" y="5087257"/>
            <a:ext cx="3162240" cy="9720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</a:ln>
          <a:effectLst/>
        </p:spPr>
        <p:txBody>
          <a:bodyPr rtlCol="0" anchor="ctr" anchorCtr="1"/>
          <a:p>
            <a:pPr algn="ctr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钒基中子透明合金材料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可选过程 10"/>
          <p:cNvSpPr/>
          <p:nvPr>
            <p:custDataLst>
              <p:tags r:id="rId2"/>
            </p:custDataLst>
          </p:nvPr>
        </p:nvSpPr>
        <p:spPr bwMode="gray">
          <a:xfrm>
            <a:off x="8274050" y="2099330"/>
            <a:ext cx="1260000" cy="1620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0" algn="ctr">
            <a:solidFill>
              <a:srgbClr val="0D0D0D"/>
            </a:solidFill>
            <a:miter lim="800000"/>
          </a:ln>
          <a:effectLst/>
        </p:spPr>
        <p:txBody>
          <a:bodyPr rtlCol="0" anchor="ctr" anchorCtr="1"/>
          <a:p>
            <a:pPr algn="ctr" eaLnBrk="0" hangingPunct="0"/>
            <a:r>
              <a:rPr lang="en-US" altLang="zh-CN" sz="1600" dirty="0">
                <a:ea typeface="微软雅黑" panose="020B0503020204020204" pitchFamily="34" charset="-122"/>
              </a:rPr>
              <a:t>VFe</a:t>
            </a:r>
            <a:r>
              <a:rPr lang="en-US" altLang="zh-CN" sz="1600" baseline="-25000" dirty="0">
                <a:ea typeface="微软雅黑" panose="020B0503020204020204" pitchFamily="34" charset="-122"/>
                <a:sym typeface="+mn-ea"/>
              </a:rPr>
              <a:t>3.89</a:t>
            </a:r>
            <a:endParaRPr lang="en-US" altLang="zh-CN" sz="1600" dirty="0">
              <a:ea typeface="微软雅黑" panose="020B0503020204020204" pitchFamily="34" charset="-122"/>
            </a:endParaRPr>
          </a:p>
          <a:p>
            <a:pPr algn="ctr" eaLnBrk="0" hangingPunct="0"/>
            <a:r>
              <a:rPr lang="en-US" altLang="zh-CN" sz="1600" dirty="0">
                <a:ea typeface="微软雅黑" panose="020B0503020204020204" pitchFamily="34" charset="-122"/>
              </a:rPr>
              <a:t>VNb</a:t>
            </a:r>
            <a:r>
              <a:rPr lang="en-US" altLang="zh-CN" sz="1600" baseline="-25000" dirty="0">
                <a:ea typeface="微软雅黑" panose="020B0503020204020204" pitchFamily="34" charset="-122"/>
                <a:sym typeface="+mn-ea"/>
              </a:rPr>
              <a:t>5.14</a:t>
            </a:r>
            <a:endParaRPr lang="en-US" altLang="zh-CN" sz="1600" dirty="0">
              <a:ea typeface="微软雅黑" panose="020B0503020204020204" pitchFamily="34" charset="-122"/>
            </a:endParaRPr>
          </a:p>
          <a:p>
            <a:pPr algn="ctr" eaLnBrk="0" hangingPunct="0"/>
            <a:r>
              <a:rPr lang="en-US" altLang="zh-CN" sz="1600" dirty="0">
                <a:ea typeface="微软雅黑" panose="020B0503020204020204" pitchFamily="34" charset="-122"/>
              </a:rPr>
              <a:t>VTa</a:t>
            </a:r>
            <a:r>
              <a:rPr lang="en-US" altLang="zh-CN" sz="1600" baseline="-25000" dirty="0">
                <a:ea typeface="微软雅黑" panose="020B0503020204020204" pitchFamily="34" charset="-122"/>
                <a:sym typeface="+mn-ea"/>
              </a:rPr>
              <a:t>5.24</a:t>
            </a:r>
            <a:endParaRPr lang="en-US" altLang="zh-CN" sz="1600" dirty="0">
              <a:ea typeface="微软雅黑" panose="020B0503020204020204" pitchFamily="34" charset="-122"/>
            </a:endParaRPr>
          </a:p>
          <a:p>
            <a:pPr algn="ctr" eaLnBrk="0" hangingPunct="0"/>
            <a:r>
              <a:rPr lang="en-US" altLang="zh-CN" sz="1600" dirty="0">
                <a:ea typeface="微软雅黑" panose="020B0503020204020204" pitchFamily="34" charset="-122"/>
              </a:rPr>
              <a:t>VMo</a:t>
            </a:r>
            <a:r>
              <a:rPr lang="en-US" altLang="zh-CN" sz="1600" baseline="-25000" dirty="0">
                <a:ea typeface="微软雅黑" panose="020B0503020204020204" pitchFamily="34" charset="-122"/>
                <a:sym typeface="+mn-ea"/>
              </a:rPr>
              <a:t>5.39</a:t>
            </a:r>
            <a:endParaRPr lang="en-US" altLang="zh-CN" sz="1600" dirty="0">
              <a:ea typeface="微软雅黑" panose="020B0503020204020204" pitchFamily="34" charset="-122"/>
            </a:endParaRPr>
          </a:p>
          <a:p>
            <a:pPr algn="ctr" eaLnBrk="0" hangingPunct="0"/>
            <a:r>
              <a:rPr lang="en-US" altLang="zh-CN" sz="1600" dirty="0">
                <a:ea typeface="微软雅黑" panose="020B0503020204020204" pitchFamily="34" charset="-122"/>
              </a:rPr>
              <a:t>VSn</a:t>
            </a:r>
            <a:r>
              <a:rPr lang="en-US" altLang="zh-CN" sz="1600" baseline="-25000" dirty="0">
                <a:ea typeface="微软雅黑" panose="020B0503020204020204" pitchFamily="34" charset="-122"/>
                <a:sym typeface="+mn-ea"/>
              </a:rPr>
              <a:t>5.79</a:t>
            </a:r>
            <a:endParaRPr lang="en-US" altLang="zh-CN" sz="1600" dirty="0">
              <a:ea typeface="微软雅黑" panose="020B0503020204020204" pitchFamily="34" charset="-122"/>
            </a:endParaRPr>
          </a:p>
          <a:p>
            <a:pPr algn="ctr" eaLnBrk="0" hangingPunct="0"/>
            <a:r>
              <a:rPr lang="en-US" altLang="zh-CN" sz="1600" dirty="0">
                <a:ea typeface="微软雅黑" panose="020B0503020204020204" pitchFamily="34" charset="-122"/>
              </a:rPr>
              <a:t>VAl</a:t>
            </a:r>
            <a:r>
              <a:rPr lang="en-US" altLang="zh-CN" sz="1600" baseline="-25000" dirty="0">
                <a:ea typeface="微软雅黑" panose="020B0503020204020204" pitchFamily="34" charset="-122"/>
                <a:sym typeface="+mn-ea"/>
              </a:rPr>
              <a:t>9.98</a:t>
            </a:r>
            <a:endParaRPr lang="en-US" altLang="zh-CN" sz="1600" b="1" baseline="-25000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椭圆 30"/>
          <p:cNvSpPr/>
          <p:nvPr>
            <p:custDataLst>
              <p:tags r:id="rId3"/>
            </p:custDataLst>
          </p:nvPr>
        </p:nvSpPr>
        <p:spPr bwMode="gray">
          <a:xfrm>
            <a:off x="941070" y="1973580"/>
            <a:ext cx="2257425" cy="18719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0D0D0D"/>
            </a:solidFill>
            <a:miter lim="800000"/>
          </a:ln>
          <a:effectLst/>
        </p:spPr>
        <p:txBody>
          <a:bodyPr rtlCol="0" anchor="ctr" anchorCtr="1"/>
          <a:p>
            <a:pPr algn="ctr"/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ea typeface="微软雅黑" panose="020B0503020204020204" pitchFamily="34" charset="-122"/>
              </a:rPr>
              <a:t>Fe, Ga, Hf, </a:t>
            </a:r>
            <a:r>
              <a:rPr lang="en-US" altLang="zh-CN" sz="1600" b="0" i="0" u="none" strike="noStrike" dirty="0" err="1">
                <a:solidFill>
                  <a:srgbClr val="000000"/>
                </a:solidFill>
                <a:effectLst/>
                <a:ea typeface="微软雅黑" panose="020B0503020204020204" pitchFamily="34" charset="-122"/>
              </a:rPr>
              <a:t>Ir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ea typeface="微软雅黑" panose="020B0503020204020204" pitchFamily="34" charset="-122"/>
              </a:rPr>
              <a:t>, Mo, Nb, Ni, </a:t>
            </a:r>
            <a:r>
              <a:rPr lang="en-US" altLang="zh-CN" sz="1600" b="0" i="0" u="none" strike="noStrike" dirty="0" err="1">
                <a:solidFill>
                  <a:srgbClr val="000000"/>
                </a:solidFill>
                <a:effectLst/>
                <a:ea typeface="微软雅黑" panose="020B0503020204020204" pitchFamily="34" charset="-122"/>
              </a:rPr>
              <a:t>Os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ea typeface="微软雅黑" panose="020B0503020204020204" pitchFamily="34" charset="-122"/>
              </a:rPr>
              <a:t>, Re, Ru, Sn, Ta, Tc,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effectLst/>
                <a:ea typeface="微软雅黑" panose="020B0503020204020204" pitchFamily="34" charset="-122"/>
              </a:rPr>
              <a:t>W, Zr, Al, Cr, Rh, Co</a:t>
            </a:r>
            <a:endParaRPr lang="en-US" altLang="zh-CN" sz="1600" b="0" i="0" u="none" strike="noStrike" baseline="0" dirty="0">
              <a:solidFill>
                <a:srgbClr val="000000"/>
              </a:solidFill>
              <a:effectLst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685165" y="3943985"/>
            <a:ext cx="29527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无机晶体结构数据库（</a:t>
            </a:r>
            <a:r>
              <a:rPr lang="en-US" altLang="zh-CN" sz="1600">
                <a:ea typeface="宋体" panose="02010600030101010101" pitchFamily="2" charset="-122"/>
                <a:sym typeface="+mn-ea"/>
              </a:rPr>
              <a:t>ICSD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3944959" y="3943985"/>
            <a:ext cx="16821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ea typeface="宋体" panose="02010600030101010101" pitchFamily="2" charset="-122"/>
                <a:sym typeface="+mn-ea"/>
              </a:rPr>
              <a:t>V</a:t>
            </a:r>
            <a:r>
              <a:rPr lang="en-US" altLang="zh-CN" sz="1600">
                <a:sym typeface="+mn-ea"/>
              </a:rPr>
              <a:t>−</a:t>
            </a:r>
            <a:r>
              <a:rPr lang="en-US" altLang="zh-CN" sz="1600" i="1">
                <a:ea typeface="宋体" panose="02010600030101010101" pitchFamily="2" charset="-122"/>
                <a:sym typeface="+mn-ea"/>
              </a:rPr>
              <a:t>M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体系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相图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椭圆 20"/>
          <p:cNvSpPr>
            <a:spLocks noChangeAspect="1"/>
          </p:cNvSpPr>
          <p:nvPr>
            <p:custDataLst>
              <p:tags r:id="rId6"/>
            </p:custDataLst>
          </p:nvPr>
        </p:nvSpPr>
        <p:spPr bwMode="gray">
          <a:xfrm>
            <a:off x="6346930" y="2176129"/>
            <a:ext cx="1692000" cy="1466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0D0D0D"/>
            </a:solidFill>
            <a:miter lim="800000"/>
          </a:ln>
          <a:effectLst/>
        </p:spPr>
        <p:txBody>
          <a:bodyPr rtlCol="0" anchor="ctr" anchorCtr="1"/>
          <a:p>
            <a:pPr algn="ctr" eaLnBrk="0" hangingPunct="0"/>
            <a:r>
              <a:rPr lang="en-US" altLang="zh-CN" sz="1600" dirty="0">
                <a:ea typeface="宋体" panose="02010600030101010101" pitchFamily="2" charset="-122"/>
                <a:sym typeface="+mn-ea"/>
              </a:rPr>
              <a:t>Al, Nb, Ta, Fe, Sn, Mo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>
            <p:custDataLst>
              <p:tags r:id="rId7"/>
            </p:custDataLst>
          </p:nvPr>
        </p:nvSpPr>
        <p:spPr bwMode="gray">
          <a:xfrm>
            <a:off x="3778016" y="1973329"/>
            <a:ext cx="2016000" cy="1872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D0D0D"/>
            </a:solidFill>
            <a:miter lim="800000"/>
          </a:ln>
          <a:effectLst/>
        </p:spPr>
        <p:txBody>
          <a:bodyPr rtlCol="0" anchor="ctr" anchorCtr="1"/>
          <a:p>
            <a:pPr algn="ctr"/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ea typeface="微软雅黑" panose="020B0503020204020204" pitchFamily="34" charset="-122"/>
              </a:rPr>
              <a:t>Fe, Ga, </a:t>
            </a:r>
            <a:r>
              <a:rPr lang="en-US" altLang="zh-CN" sz="1600" b="0" i="0" u="none" strike="noStrike" dirty="0" err="1">
                <a:solidFill>
                  <a:srgbClr val="000000"/>
                </a:solidFill>
                <a:effectLst/>
                <a:ea typeface="微软雅黑" panose="020B0503020204020204" pitchFamily="34" charset="-122"/>
              </a:rPr>
              <a:t>Ir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ea typeface="微软雅黑" panose="020B0503020204020204" pitchFamily="34" charset="-122"/>
              </a:rPr>
              <a:t>, Mo, Nb, Ni, </a:t>
            </a:r>
            <a:r>
              <a:rPr lang="en-US" altLang="zh-CN" sz="1600" b="0" i="0" u="none" strike="noStrike" dirty="0" err="1">
                <a:solidFill>
                  <a:srgbClr val="000000"/>
                </a:solidFill>
                <a:effectLst/>
                <a:ea typeface="微软雅黑" panose="020B0503020204020204" pitchFamily="34" charset="-122"/>
              </a:rPr>
              <a:t>Os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ea typeface="微软雅黑" panose="020B0503020204020204" pitchFamily="34" charset="-122"/>
              </a:rPr>
              <a:t>, Re, Ru, Sn, Ta, Tc,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effectLst/>
                <a:ea typeface="微软雅黑" panose="020B0503020204020204" pitchFamily="34" charset="-122"/>
              </a:rPr>
              <a:t>W, Al, Cr, Rh, Co</a:t>
            </a:r>
            <a:endParaRPr lang="en-US" altLang="zh-CN" sz="1600" b="0" i="0" u="none" strike="noStrike" baseline="0" dirty="0">
              <a:solidFill>
                <a:srgbClr val="000000"/>
              </a:solidFill>
              <a:effectLst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6330315" y="3953510"/>
            <a:ext cx="32061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中子相干散射总长度为零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26" name="直接箭头连接符 25"/>
          <p:cNvCxnSpPr>
            <a:stCxn id="31" idx="6"/>
            <a:endCxn id="22" idx="2"/>
          </p:cNvCxnSpPr>
          <p:nvPr/>
        </p:nvCxnSpPr>
        <p:spPr>
          <a:xfrm>
            <a:off x="3198495" y="2909570"/>
            <a:ext cx="5797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89ABCA"/>
            </a:solidFill>
            <a:prstDash val="solid"/>
            <a:round/>
            <a:headEnd type="none" w="lg" len="lg"/>
            <a:tailEnd type="arrow" w="lg" len="lg"/>
          </a:ln>
        </p:spPr>
      </p:cxnSp>
      <p:cxnSp>
        <p:nvCxnSpPr>
          <p:cNvPr id="28" name="直接箭头连接符 27"/>
          <p:cNvCxnSpPr>
            <a:stCxn id="22" idx="6"/>
            <a:endCxn id="21" idx="2"/>
          </p:cNvCxnSpPr>
          <p:nvPr/>
        </p:nvCxnSpPr>
        <p:spPr>
          <a:xfrm>
            <a:off x="5794375" y="2909570"/>
            <a:ext cx="5524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89ABCA"/>
            </a:solidFill>
            <a:prstDash val="solid"/>
            <a:round/>
            <a:headEnd type="none" w="lg" len="lg"/>
            <a:tailEnd type="arrow" w="lg" len="lg"/>
          </a:ln>
        </p:spPr>
      </p:cxnSp>
      <p:cxnSp>
        <p:nvCxnSpPr>
          <p:cNvPr id="33" name="直接连接符 32"/>
          <p:cNvCxnSpPr>
            <a:stCxn id="21" idx="6"/>
            <a:endCxn id="11" idx="1"/>
          </p:cNvCxnSpPr>
          <p:nvPr/>
        </p:nvCxnSpPr>
        <p:spPr>
          <a:xfrm>
            <a:off x="8039100" y="2908935"/>
            <a:ext cx="234950" cy="6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5" name="右大括号 34"/>
          <p:cNvSpPr/>
          <p:nvPr/>
        </p:nvSpPr>
        <p:spPr>
          <a:xfrm rot="5400000">
            <a:off x="4737100" y="1654175"/>
            <a:ext cx="628650" cy="5975350"/>
          </a:xfrm>
          <a:prstGeom prst="rightBrace">
            <a:avLst>
              <a:gd name="adj1" fmla="val 8333"/>
              <a:gd name="adj2" fmla="val 5129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  <p:txBody>
          <a:bodyPr vert="horz" wrap="none" lIns="91440" tIns="91440" rIns="91440" bIns="9144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图片 35" descr="V_M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33775" t="71380" r="33185" b="4981"/>
          <a:stretch>
            <a:fillRect/>
          </a:stretch>
        </p:blipFill>
        <p:spPr>
          <a:xfrm>
            <a:off x="6779895" y="4752975"/>
            <a:ext cx="1764000" cy="1786391"/>
          </a:xfrm>
          <a:prstGeom prst="rect">
            <a:avLst/>
          </a:prstGeom>
        </p:spPr>
      </p:pic>
      <p:pic>
        <p:nvPicPr>
          <p:cNvPr id="37" name="图片 36" descr="red-at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32052" t="77414" r="60872" b="17566"/>
          <a:stretch>
            <a:fillRect/>
          </a:stretch>
        </p:blipFill>
        <p:spPr>
          <a:xfrm>
            <a:off x="8719820" y="5084078"/>
            <a:ext cx="215177" cy="216000"/>
          </a:xfrm>
          <a:prstGeom prst="rect">
            <a:avLst/>
          </a:prstGeom>
        </p:spPr>
      </p:pic>
      <p:pic>
        <p:nvPicPr>
          <p:cNvPr id="38" name="内容占位符 12" descr="blue-atom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l="36104" t="75084" r="56870" b="19770"/>
          <a:stretch>
            <a:fillRect/>
          </a:stretch>
        </p:blipFill>
        <p:spPr>
          <a:xfrm>
            <a:off x="8723240" y="5502543"/>
            <a:ext cx="208336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文本框 38"/>
          <p:cNvSpPr txBox="1"/>
          <p:nvPr>
            <p:custDataLst>
              <p:tags r:id="rId15"/>
            </p:custDataLst>
          </p:nvPr>
        </p:nvSpPr>
        <p:spPr>
          <a:xfrm>
            <a:off x="9041130" y="5023485"/>
            <a:ext cx="4984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V</a:t>
            </a:r>
            <a:endParaRPr lang="en-US" altLang="zh-CN" sz="1600"/>
          </a:p>
        </p:txBody>
      </p:sp>
      <p:sp>
        <p:nvSpPr>
          <p:cNvPr id="40" name="文本框 39"/>
          <p:cNvSpPr txBox="1"/>
          <p:nvPr>
            <p:custDataLst>
              <p:tags r:id="rId16"/>
            </p:custDataLst>
          </p:nvPr>
        </p:nvSpPr>
        <p:spPr>
          <a:xfrm>
            <a:off x="9038590" y="5441950"/>
            <a:ext cx="2769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i="1"/>
              <a:t>M</a:t>
            </a:r>
            <a:r>
              <a:rPr lang="en-US" altLang="zh-CN" sz="1600"/>
              <a:t> = Al, Nb, Ta, Fe, Sn, Mo</a:t>
            </a:r>
            <a:endParaRPr lang="en-US" altLang="zh-CN" sz="1600"/>
          </a:p>
        </p:txBody>
      </p:sp>
      <p:sp>
        <p:nvSpPr>
          <p:cNvPr id="41" name="文本框 40"/>
          <p:cNvSpPr txBox="1"/>
          <p:nvPr>
            <p:custDataLst>
              <p:tags r:id="rId17"/>
            </p:custDataLst>
          </p:nvPr>
        </p:nvSpPr>
        <p:spPr>
          <a:xfrm>
            <a:off x="8658225" y="5892800"/>
            <a:ext cx="28441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化学式</a:t>
            </a:r>
            <a:r>
              <a:rPr lang="en-US" altLang="zh-CN" sz="1600">
                <a:sym typeface="+mn-ea"/>
              </a:rPr>
              <a:t>VM</a:t>
            </a:r>
            <a:r>
              <a:rPr lang="en-US" altLang="zh-CN" sz="1600" baseline="-25000">
                <a:sym typeface="+mn-ea"/>
              </a:rPr>
              <a:t>x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/>
              <a:t>x = 0.04−0.11</a:t>
            </a:r>
            <a:endParaRPr lang="en-US" altLang="zh-CN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钒基中子透明合金材料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性能优势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：改善钒的中子透明性、可加工性及力学性能等</a:t>
            </a: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试样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1445" y="3629255"/>
            <a:ext cx="3058773" cy="2664000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16100" y="2482850"/>
            <a:ext cx="7944485" cy="7721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8"/>
              <p:cNvSpPr>
                <a:spLocks noGrp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573618" y="1901461"/>
                <a:ext cx="11040533" cy="467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7675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7550" indent="-2717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986155" indent="-2717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257300" indent="-268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1524000" indent="-2698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rgbClr val="000000"/>
                    </a:solidFill>
                    <a:latin typeface="+mn-lt"/>
                    <a:cs typeface="+mn-cs"/>
                  </a:defRPr>
                </a:lvl6pPr>
                <a:lvl7pPr marL="1793875" indent="-2698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rgbClr val="000000"/>
                    </a:solidFill>
                    <a:latin typeface="+mn-lt"/>
                    <a:cs typeface="+mn-cs"/>
                  </a:defRPr>
                </a:lvl7pPr>
                <a:lvl8pPr marL="2063750" indent="-2698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2330450" indent="-2667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000" b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合成路径：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altLang="zh-CN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𝑉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800" dirty="0"/>
                  <a:t>  </a:t>
                </a:r>
                <a:r>
                  <a:rPr lang="zh-CN" altLang="en-US" sz="1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</a:t>
                </a:r>
                <a:r>
                  <a:rPr lang="en-US" altLang="zh-CN" sz="1800" b="0" i="1" dirty="0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M =</a:t>
                </a:r>
                <a:r>
                  <a:rPr lang="en-US" altLang="zh-CN" sz="1800" b="0" dirty="0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 Al, Nb, Ta, Ni, Fe, Sn, Mo</a:t>
                </a:r>
                <a:r>
                  <a:rPr lang="zh-CN" altLang="en-US" sz="1800" b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，</a:t>
                </a:r>
                <a:r>
                  <a:rPr lang="en-US" altLang="zh-CN" sz="1800" b="0" i="1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x</a:t>
                </a:r>
                <a:r>
                  <a:rPr lang="en-US" altLang="zh-CN" sz="1800" b="0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 = 0.04−0.11</a:t>
                </a:r>
                <a:r>
                  <a:rPr lang="zh-CN" altLang="en-US" sz="1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1800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000" b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工艺流程：</a:t>
                </a:r>
                <a:endParaRPr lang="zh-CN" altLang="en-US" sz="2000" b="0" baseline="-25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8" name="内容占位符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573618" y="1901461"/>
                <a:ext cx="11040533" cy="4679950"/>
              </a:xfrm>
              <a:prstGeom prst="rect">
                <a:avLst/>
              </a:prstGeom>
              <a:blipFill rotWithShape="1">
                <a:blip r:embed="rId6"/>
                <a:stretch>
                  <a:fillRect l="-2" t="-6" b="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钒基中子透明合金材料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00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X-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射线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中子衍射结果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Graph3-Copy"/>
          <p:cNvPicPr>
            <a:picLocks noChangeAspect="1"/>
          </p:cNvPicPr>
          <p:nvPr/>
        </p:nvPicPr>
        <p:blipFill>
          <a:blip r:embed="rId1"/>
          <a:srcRect l="17230" t="55954" r="9932" b="4639"/>
          <a:stretch>
            <a:fillRect/>
          </a:stretch>
        </p:blipFill>
        <p:spPr>
          <a:xfrm>
            <a:off x="6636363" y="2319655"/>
            <a:ext cx="3529965" cy="2702560"/>
          </a:xfrm>
          <a:prstGeom prst="rect">
            <a:avLst/>
          </a:prstGeom>
        </p:spPr>
      </p:pic>
      <p:pic>
        <p:nvPicPr>
          <p:cNvPr id="6" name="图片 5" descr="Graph1"/>
          <p:cNvPicPr>
            <a:picLocks noChangeAspect="1"/>
          </p:cNvPicPr>
          <p:nvPr/>
        </p:nvPicPr>
        <p:blipFill>
          <a:blip r:embed="rId2"/>
          <a:srcRect l="17427" t="56093" r="9932" b="4630"/>
          <a:stretch>
            <a:fillRect/>
          </a:stretch>
        </p:blipFill>
        <p:spPr>
          <a:xfrm>
            <a:off x="2284073" y="2324100"/>
            <a:ext cx="3520440" cy="2693670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7355840" y="5017770"/>
            <a:ext cx="209105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25000"/>
              </a:lnSpc>
              <a:spcAft>
                <a:spcPts val="0"/>
              </a:spcAft>
            </a:pPr>
            <a:r>
              <a:rPr lang="en-US" altLang="zh-CN" sz="1600" dirty="0">
                <a:latin typeface="+mn-lt"/>
                <a:ea typeface="微软雅黑" panose="020B0503020204020204" pitchFamily="34" charset="-122"/>
              </a:rPr>
              <a:t>ND, λ = 1.6215 Å </a:t>
            </a:r>
            <a:endParaRPr lang="en-US" altLang="zh-CN" sz="1600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32283" y="5044760"/>
            <a:ext cx="202443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580" indent="-44958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algn="ctr" eaLnBrk="1" hangingPunct="1">
              <a:lnSpc>
                <a:spcPct val="125000"/>
              </a:lnSpc>
              <a:spcAft>
                <a:spcPts val="0"/>
              </a:spcAft>
            </a:pPr>
            <a:r>
              <a:rPr lang="en-US" altLang="zh-CN" sz="1600" dirty="0">
                <a:latin typeface="+mn-lt"/>
                <a:ea typeface="微软雅黑" panose="020B0503020204020204" pitchFamily="34" charset="-122"/>
              </a:rPr>
              <a:t>XRD, λ = 1.5418 Å</a:t>
            </a:r>
            <a:endParaRPr lang="en-US" altLang="zh-CN" sz="1600" dirty="0">
              <a:latin typeface="+mn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下一步计划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高熵钒基中子透明合金材料的合成、结构性能表征及应用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电弧熔炼合成高熵钒基中子透明合金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金相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电子显微镜表征组织结构</a:t>
            </a:r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力学性能及抗氧化性测试</a:t>
            </a:r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制造中子高/低温/电化学原位反应器的本体部分</a:t>
            </a:r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致谢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感谢两位指导老师在生活和工作上提供的无私帮助和全力支持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感谢高分辨谱仪缪平老师及课题组提供的交流机会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感谢领导的照拂和同事们的关爱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e75a00b648e23d719bd6469324c0061"/>
          <p:cNvPicPr>
            <a:picLocks noChangeAspect="1"/>
          </p:cNvPicPr>
          <p:nvPr/>
        </p:nvPicPr>
        <p:blipFill>
          <a:blip r:embed="rId1"/>
          <a:srcRect t="6023" b="8799"/>
          <a:stretch>
            <a:fillRect/>
          </a:stretch>
        </p:blipFill>
        <p:spPr>
          <a:xfrm>
            <a:off x="3556000" y="3246755"/>
            <a:ext cx="5080000" cy="2882900"/>
          </a:xfrm>
          <a:prstGeom prst="rect">
            <a:avLst/>
          </a:prstGeom>
        </p:spPr>
      </p:pic>
      <p:pic>
        <p:nvPicPr>
          <p:cNvPr id="5" name="图片 4" descr="OIP-C"/>
          <p:cNvPicPr>
            <a:picLocks noChangeAspect="1"/>
          </p:cNvPicPr>
          <p:nvPr/>
        </p:nvPicPr>
        <p:blipFill>
          <a:blip r:embed="rId2"/>
          <a:srcRect t="12935" b="12935"/>
          <a:stretch>
            <a:fillRect/>
          </a:stretch>
        </p:blipFill>
        <p:spPr>
          <a:xfrm>
            <a:off x="7730490" y="1367986"/>
            <a:ext cx="1620000" cy="1792031"/>
          </a:xfrm>
          <a:prstGeom prst="rect">
            <a:avLst/>
          </a:prstGeom>
        </p:spPr>
      </p:pic>
      <p:pic>
        <p:nvPicPr>
          <p:cNvPr id="6" name="图片 5" descr="24d73479-e111-4282-915f-b7cee80a431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665" y="1448047"/>
            <a:ext cx="1548000" cy="17119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汇报提纲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indent="-457200" algn="l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TiC</a:t>
            </a:r>
            <a:r>
              <a:rPr lang="en-US" altLang="zh-CN" sz="2400" baseline="-250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钒基中子透明合金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下一步计划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5"/>
          <p:cNvGrpSpPr/>
          <p:nvPr/>
        </p:nvGrpSpPr>
        <p:grpSpPr>
          <a:xfrm>
            <a:off x="-4231" y="2556158"/>
            <a:ext cx="12196231" cy="1750251"/>
            <a:chOff x="1" y="2533650"/>
            <a:chExt cx="9144000" cy="17502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Rectangl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" y="2533650"/>
              <a:ext cx="9144000" cy="1447800"/>
            </a:xfrm>
            <a:prstGeom prst="rect">
              <a:avLst/>
            </a:prstGeom>
            <a:solidFill>
              <a:srgbClr val="00498D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6" name="组合 8"/>
            <p:cNvGrpSpPr/>
            <p:nvPr/>
          </p:nvGrpSpPr>
          <p:grpSpPr bwMode="auto">
            <a:xfrm>
              <a:off x="1" y="3975100"/>
              <a:ext cx="9143998" cy="308801"/>
              <a:chOff x="-95251" y="3138562"/>
              <a:chExt cx="9144317" cy="308801"/>
            </a:xfrm>
          </p:grpSpPr>
          <p:grpSp>
            <p:nvGrpSpPr>
              <p:cNvPr id="7" name="组合 9"/>
              <p:cNvGrpSpPr/>
              <p:nvPr/>
            </p:nvGrpSpPr>
            <p:grpSpPr bwMode="auto">
              <a:xfrm>
                <a:off x="-95251" y="3138562"/>
                <a:ext cx="7139236" cy="308798"/>
                <a:chOff x="159968" y="3013172"/>
                <a:chExt cx="7140013" cy="308733"/>
              </a:xfrm>
            </p:grpSpPr>
            <p:sp>
              <p:nvSpPr>
                <p:cNvPr id="9" name="矩形 11"/>
                <p:cNvSpPr/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159968" y="3013172"/>
                  <a:ext cx="1762377" cy="308733"/>
                </a:xfrm>
                <a:prstGeom prst="rect">
                  <a:avLst/>
                </a:prstGeom>
                <a:solidFill>
                  <a:srgbClr val="CCEC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矩形 12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1915994" y="3013172"/>
                  <a:ext cx="1081243" cy="308733"/>
                </a:xfrm>
                <a:prstGeom prst="rect">
                  <a:avLst/>
                </a:prstGeom>
                <a:solidFill>
                  <a:srgbClr val="7DD4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矩形 13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2995649" y="3013172"/>
                  <a:ext cx="1079655" cy="308733"/>
                </a:xfrm>
                <a:prstGeom prst="rect">
                  <a:avLst/>
                </a:prstGeom>
                <a:solidFill>
                  <a:srgbClr val="4FC4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矩形 14"/>
                <p:cNvSpPr/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4072129" y="3013172"/>
                  <a:ext cx="1079655" cy="30873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矩形 15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5145433" y="3013172"/>
                  <a:ext cx="1081243" cy="308733"/>
                </a:xfrm>
                <a:prstGeom prst="rect">
                  <a:avLst/>
                </a:prstGeom>
                <a:solidFill>
                  <a:srgbClr val="00A7E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矩形 16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6220326" y="3013172"/>
                  <a:ext cx="1079655" cy="308733"/>
                </a:xfrm>
                <a:prstGeom prst="rect">
                  <a:avLst/>
                </a:prstGeom>
                <a:solidFill>
                  <a:srgbClr val="0097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2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" name="矩形 10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029696" y="3138565"/>
                <a:ext cx="2019370" cy="30879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5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-4231" y="3032257"/>
            <a:ext cx="12192000" cy="706755"/>
          </a:xfrm>
          <a:prstGeom prst="rect">
            <a:avLst/>
          </a:prstGeom>
          <a:noFill/>
          <a:ln w="9525">
            <a:noFill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 请 各 位 专 家 </a:t>
            </a: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老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师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 评 指 正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中子透明材料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选题背景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73618" y="1449388"/>
            <a:ext cx="11040533" cy="46799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86155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257300" indent="-268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52400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  <a:cs typeface="+mn-cs"/>
              </a:defRPr>
            </a:lvl6pPr>
            <a:lvl7pPr marL="17938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  <a:cs typeface="+mn-cs"/>
              </a:defRPr>
            </a:lvl7pPr>
            <a:lvl8pPr marL="20637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8pPr>
            <a:lvl9pPr marL="233045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597910" y="5332730"/>
            <a:ext cx="440436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580" indent="-44958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algn="ctr" eaLnBrk="1" hangingPunct="1">
              <a:spcAft>
                <a:spcPts val="1200"/>
              </a:spcAft>
            </a:pP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对中子低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零相干散射背景的一类材料</a:t>
            </a:r>
            <a:endParaRPr lang="en-US" altLang="zh-CN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170627" y="2224185"/>
            <a:ext cx="5184000" cy="2729198"/>
            <a:chOff x="1467301" y="3038103"/>
            <a:chExt cx="5470455" cy="2880000"/>
          </a:xfrm>
        </p:grpSpPr>
        <p:pic>
          <p:nvPicPr>
            <p:cNvPr id="1030" name="Picture 6" descr="Small-angle scattering | Colloids &amp; Self assembly @ Keele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301" y="3038103"/>
              <a:ext cx="5470455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5"/>
            <p:cNvSpPr txBox="1"/>
            <p:nvPr>
              <p:custDataLst>
                <p:tags r:id="rId4"/>
              </p:custDataLst>
            </p:nvPr>
          </p:nvSpPr>
          <p:spPr>
            <a:xfrm>
              <a:off x="1484873" y="4399238"/>
              <a:ext cx="925031" cy="4462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neutron</a:t>
              </a:r>
              <a:endParaRPr kumimoji="0" lang="en-US" altLang="zh-CN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69205" y="3166110"/>
            <a:ext cx="858520" cy="1005840"/>
          </a:xfrm>
          <a:prstGeom prst="rect">
            <a:avLst/>
          </a:prstGeom>
          <a:noFill/>
          <a:ln w="25400" cap="flat">
            <a:solidFill>
              <a:srgbClr val="0000F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 panose="020B0604020202020204"/>
            </a:endParaRP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5498653" y="4171689"/>
            <a:ext cx="0" cy="1160780"/>
          </a:xfrm>
          <a:prstGeom prst="straightConnector1">
            <a:avLst/>
          </a:prstGeom>
          <a:noFill/>
          <a:ln w="25400" cap="flat">
            <a:solidFill>
              <a:srgbClr val="0000FF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中子透明材料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选题背景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样品容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44240" y="1696085"/>
            <a:ext cx="5692775" cy="3063875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73618" y="1449388"/>
            <a:ext cx="11040533" cy="46799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86155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257300" indent="-268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52400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  <a:cs typeface="+mn-cs"/>
              </a:defRPr>
            </a:lvl6pPr>
            <a:lvl7pPr marL="17938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  <a:cs typeface="+mn-cs"/>
              </a:defRPr>
            </a:lvl7pPr>
            <a:lvl8pPr marL="20637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8pPr>
            <a:lvl9pPr marL="233045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08780" y="4835525"/>
            <a:ext cx="4164330" cy="47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580" indent="-44958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algn="ctr" eaLnBrk="1" hangingPunct="1">
              <a:lnSpc>
                <a:spcPct val="125000"/>
              </a:lnSpc>
              <a:spcAft>
                <a:spcPts val="0"/>
              </a:spcAft>
            </a:pPr>
            <a:r>
              <a:rPr lang="zh-CN" altLang="en-US" sz="2000" dirty="0">
                <a:latin typeface="+mn-lt"/>
                <a:ea typeface="微软雅黑" panose="020B0503020204020204" pitchFamily="34" charset="-122"/>
                <a:sym typeface="+mn-ea"/>
              </a:rPr>
              <a:t>钛锆合金</a:t>
            </a:r>
            <a:r>
              <a:rPr lang="zh-CN" altLang="en-US" sz="2000" dirty="0">
                <a:latin typeface="+mn-lt"/>
                <a:ea typeface="微软雅黑" panose="020B0503020204020204" pitchFamily="34" charset="-122"/>
              </a:rPr>
              <a:t>、钒（合金）、</a:t>
            </a:r>
            <a:r>
              <a:rPr lang="zh-CN" altLang="en-US" sz="2000" dirty="0">
                <a:latin typeface="+mn-lt"/>
                <a:ea typeface="微软雅黑" panose="020B0503020204020204" pitchFamily="34" charset="-122"/>
                <a:sym typeface="+mn-ea"/>
              </a:rPr>
              <a:t>石英玻璃</a:t>
            </a:r>
            <a:endParaRPr lang="zh-CN" altLang="en-US" sz="2000" dirty="0">
              <a:latin typeface="+mn-lt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9750" y="5685790"/>
            <a:ext cx="1111694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580" indent="-44958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algn="r" eaLnBrk="1" hangingPunct="1">
              <a:spcBef>
                <a:spcPts val="2400"/>
              </a:spcBef>
              <a:spcAft>
                <a:spcPts val="1200"/>
              </a:spcAft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原位中子测试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应用中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存在局限性：价格高昂、制备工艺严苛复杂、物理化学性能不足等难题。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中子透明材料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选题背景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73618" y="1449388"/>
            <a:ext cx="11040533" cy="46799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86155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257300" indent="-268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52400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  <a:cs typeface="+mn-cs"/>
              </a:defRPr>
            </a:lvl6pPr>
            <a:lvl7pPr marL="17938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  <a:cs typeface="+mn-cs"/>
              </a:defRPr>
            </a:lvl7pPr>
            <a:lvl8pPr marL="20637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8pPr>
            <a:lvl9pPr marL="233045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内容占位符 4" descr="图片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42030" y="1580515"/>
            <a:ext cx="5256000" cy="40758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内容占位符 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920365" y="5761355"/>
                <a:ext cx="3771900" cy="2901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7675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7550" indent="-2717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986155" indent="-2717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257300" indent="-268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1524000" indent="-2698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rgbClr val="000000"/>
                    </a:solidFill>
                    <a:latin typeface="+mn-lt"/>
                    <a:cs typeface="+mn-cs"/>
                  </a:defRPr>
                </a:lvl6pPr>
                <a:lvl7pPr marL="1793875" indent="-2698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rgbClr val="000000"/>
                    </a:solidFill>
                    <a:latin typeface="+mn-lt"/>
                    <a:cs typeface="+mn-cs"/>
                  </a:defRPr>
                </a:lvl7pPr>
                <a:lvl8pPr marL="2063750" indent="-2698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2330450" indent="-2667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algn="just">
                  <a:defRPr/>
                </a:pPr>
                <a:r>
                  <a:rPr lang="zh-CN" altLang="en-US" b="0" kern="0" smtClean="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（</a:t>
                </a:r>
                <a:r>
                  <a:rPr lang="en-US" altLang="zh-CN" b="0" kern="0" smtClean="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a, b) Ti</a:t>
                </a:r>
                <a:r>
                  <a:rPr lang="en-US" altLang="zh-CN" b="0" kern="0" baseline="-25000" smtClean="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2.08</a:t>
                </a:r>
                <a:r>
                  <a:rPr lang="en-US" altLang="zh-CN" b="0" kern="0" smtClean="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Zr:  </a:t>
                </a:r>
                <a14:m>
                  <m:oMath xmlns:m="http://schemas.openxmlformats.org/officeDocument/2006/math"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08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∙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US" altLang="zh-CN" b="0" i="1" kern="0" baseline="-2500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𝑐</m:t>
                    </m:r>
                    <m:d>
                      <m:dPr>
                        <m:ctrlPr>
                          <a:rPr lang="pt-BR" altLang="zh-CN" b="0" i="1" ker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ker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Ti</m:t>
                        </m:r>
                      </m:e>
                    </m:d>
                    <m:r>
                      <a:rPr lang="pt-BR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US" altLang="zh-CN" b="0" i="1" kern="0" baseline="-2500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𝑐</m:t>
                    </m:r>
                    <m:d>
                      <m:d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𝑍𝑟</m:t>
                        </m:r>
                      </m:e>
                    </m:d>
                    <m:r>
                      <a:rPr lang="pt-BR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endParaRPr lang="en-US" altLang="zh-CN" b="0" kern="0" dirty="0"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7" name="内容占位符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920365" y="5761355"/>
                <a:ext cx="3771900" cy="2901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内容占位符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04285" y="6064885"/>
            <a:ext cx="5114290" cy="3670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86155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257300" indent="-268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52400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  <a:cs typeface="+mn-cs"/>
              </a:defRPr>
            </a:lvl6pPr>
            <a:lvl7pPr marL="17938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  <a:cs typeface="+mn-cs"/>
              </a:defRPr>
            </a:lvl7pPr>
            <a:lvl8pPr marL="20637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8pPr>
            <a:lvl9pPr marL="233045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中子相干散射总长度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/>
              </a:rPr>
              <a:t>（</a:t>
            </a:r>
            <a:r>
              <a:rPr lang="el-GR" altLang="zh-CN" sz="2000" i="1" dirty="0">
                <a:solidFill>
                  <a:srgbClr val="C00000"/>
                </a:solidFill>
                <a:ea typeface="微软雅黑" panose="020B0503020204020204" pitchFamily="34" charset="-122"/>
              </a:rPr>
              <a:t>δ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/>
              </a:rPr>
              <a:t>）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AF1D1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零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AF1D1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AF1D1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接近零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6649085" y="5761355"/>
                <a:ext cx="2933700" cy="2901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7675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7550" indent="-2717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986155" indent="-2717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257300" indent="-268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1524000" indent="-2698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rgbClr val="000000"/>
                    </a:solidFill>
                    <a:latin typeface="+mn-lt"/>
                    <a:cs typeface="+mn-cs"/>
                  </a:defRPr>
                </a:lvl6pPr>
                <a:lvl7pPr marL="1793875" indent="-2698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rgbClr val="000000"/>
                    </a:solidFill>
                    <a:latin typeface="+mn-lt"/>
                    <a:cs typeface="+mn-cs"/>
                  </a:defRPr>
                </a:lvl7pPr>
                <a:lvl8pPr marL="2063750" indent="-2698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2330450" indent="-2667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algn="just">
                  <a:defRPr/>
                </a:pPr>
                <a:r>
                  <a:rPr lang="zh-CN" altLang="en-US" b="0" kern="0" smtClean="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（</a:t>
                </a:r>
                <a:r>
                  <a:rPr lang="en-US" altLang="zh-CN" b="0" kern="0" smtClean="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r>
                  <a:rPr lang="en-US" altLang="zh-CN" b="0" kern="0" smtClean="0"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, d) V: </a:t>
                </a:r>
                <a14:m>
                  <m:oMath xmlns:m="http://schemas.openxmlformats.org/officeDocument/2006/math"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 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US" altLang="zh-CN" b="0" i="1" kern="0" baseline="-2500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𝑐</m:t>
                    </m:r>
                    <m:d>
                      <m:d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e>
                    </m:d>
                    <m:r>
                      <a:rPr lang="pt-BR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0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3824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 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𝑓𝑚</m:t>
                    </m:r>
                  </m:oMath>
                </a14:m>
                <a:endParaRPr lang="en-US" altLang="zh-CN" b="0" kern="0" dirty="0"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4" name="内容占位符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649085" y="5761355"/>
                <a:ext cx="2933700" cy="29019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圆角 28"/>
          <p:cNvSpPr/>
          <p:nvPr>
            <p:custDataLst>
              <p:tags r:id="rId1"/>
            </p:custDataLst>
          </p:nvPr>
        </p:nvSpPr>
        <p:spPr>
          <a:xfrm>
            <a:off x="573405" y="1460500"/>
            <a:ext cx="10823575" cy="720090"/>
          </a:xfrm>
          <a:prstGeom prst="roundRect">
            <a:avLst>
              <a:gd name="adj" fmla="val 12113"/>
            </a:avLst>
          </a:prstGeom>
          <a:noFill/>
          <a:ln w="19050" cap="flat">
            <a:solidFill>
              <a:srgbClr val="C00000">
                <a:alpha val="68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rPr>
              <a:t>内容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/>
              </a:rPr>
              <a:t>：以原位中子测试实际需求为出发点，通过精准成分设计、可控合成制备及结构性能表征，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/>
              </a:rPr>
              <a:t>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/>
              </a:rPr>
              <a:t>自主开发新型中子透明材料，满足使用性能要求。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5" name="内容占位符 4" descr="图片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400" y="2387465"/>
            <a:ext cx="7380000" cy="37666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TiC</a:t>
            </a:r>
            <a:r>
              <a:rPr lang="en-US" altLang="zh-CN" baseline="-250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材料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优良性质</a:t>
            </a:r>
            <a:r>
              <a:rPr lang="zh-CN" altLang="en-US" sz="2000" dirty="0"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000" dirty="0">
                <a:ea typeface="微软雅黑" panose="020B0503020204020204" pitchFamily="34" charset="-122"/>
                <a:sym typeface="+mn-ea"/>
              </a:rPr>
              <a:t>强度高、硬度高、熔点高、稳定性好等</a:t>
            </a:r>
            <a:endParaRPr lang="en-US" altLang="zh-CN" sz="2000" kern="0" dirty="0">
              <a:ea typeface="微软雅黑" panose="020B0503020204020204" pitchFamily="34" charset="-122"/>
            </a:endParaRPr>
          </a:p>
          <a:p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8"/>
              <p:cNvSpPr>
                <a:spLocks noGrp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573618" y="1901461"/>
                <a:ext cx="11040533" cy="467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7675" indent="-2667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7550" indent="-2717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986155" indent="-2717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257300" indent="-268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1524000" indent="-2698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rgbClr val="000000"/>
                    </a:solidFill>
                    <a:latin typeface="+mn-lt"/>
                    <a:cs typeface="+mn-cs"/>
                  </a:defRPr>
                </a:lvl6pPr>
                <a:lvl7pPr marL="1793875" indent="-2698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rgbClr val="000000"/>
                    </a:solidFill>
                    <a:latin typeface="+mn-lt"/>
                    <a:cs typeface="+mn-cs"/>
                  </a:defRPr>
                </a:lvl7pPr>
                <a:lvl8pPr marL="2063750" indent="-2698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2330450" indent="-2667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600" baseline="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000" ker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合成路径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𝑇𝑖</m:t>
                    </m:r>
                    <m:r>
                      <a:rPr lang="pt-BR" altLang="zh-CN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𝑇𝑖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800" dirty="0"/>
                  <a:t>  </a:t>
                </a:r>
                <a:r>
                  <a:rPr lang="zh-CN" altLang="en-US" sz="1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</a:t>
                </a:r>
                <a:r>
                  <a:rPr lang="en-US" altLang="zh-CN" sz="1800" b="0" i="1" dirty="0">
                    <a:ea typeface="微软雅黑" panose="020B0503020204020204" pitchFamily="34" charset="-122"/>
                  </a:rPr>
                  <a:t>x</a:t>
                </a:r>
                <a:r>
                  <a:rPr lang="en-US" altLang="zh-CN" sz="1800" b="0" dirty="0">
                    <a:ea typeface="微软雅黑" panose="020B0503020204020204" pitchFamily="34" charset="-122"/>
                  </a:rPr>
                  <a:t> = 0.517</a:t>
                </a:r>
                <a:r>
                  <a:rPr lang="zh-CN" altLang="en-US" sz="1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1800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0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工艺流程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endParaRPr lang="zh-CN" altLang="en-US" sz="2000" b="1" baseline="-25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内容占位符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573618" y="1901461"/>
                <a:ext cx="11040533" cy="4679950"/>
              </a:xfrm>
              <a:prstGeom prst="rect">
                <a:avLst/>
              </a:prstGeom>
              <a:blipFill rotWithShape="1">
                <a:blip r:embed="rId3"/>
                <a:stretch>
                  <a:fillRect l="-2" t="-6" b="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72" y="2468234"/>
            <a:ext cx="9319979" cy="432000"/>
          </a:xfrm>
          <a:prstGeom prst="rect">
            <a:avLst/>
          </a:prstGeom>
        </p:spPr>
      </p:pic>
      <p:pic>
        <p:nvPicPr>
          <p:cNvPr id="36" name="内容占位符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320" y="2972079"/>
            <a:ext cx="6804000" cy="325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: 圆角 1"/>
          <p:cNvSpPr>
            <a:spLocks noChangeAspect="1"/>
          </p:cNvSpPr>
          <p:nvPr>
            <p:custDataLst>
              <p:tags r:id="rId8"/>
            </p:custDataLst>
          </p:nvPr>
        </p:nvSpPr>
        <p:spPr bwMode="gray">
          <a:xfrm>
            <a:off x="8105328" y="5345191"/>
            <a:ext cx="2646207" cy="828000"/>
          </a:xfrm>
          <a:prstGeom prst="roundRect">
            <a:avLst/>
          </a:prstGeom>
          <a:solidFill>
            <a:srgbClr val="C3D6BC"/>
          </a:solidFill>
          <a:ln w="9525" algn="ctr">
            <a:noFill/>
            <a:miter lim="800000"/>
          </a:ln>
          <a:effectLst/>
        </p:spPr>
        <p:txBody>
          <a:bodyPr rtlCol="0" anchor="ctr" anchorCtr="1"/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C00000"/>
                </a:solidFill>
                <a:ea typeface="微软雅黑" panose="020B0503020204020204" pitchFamily="34" charset="-122"/>
              </a:rPr>
              <a:t>有序相</a:t>
            </a: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和</a:t>
            </a:r>
            <a:r>
              <a:rPr lang="zh-CN" altLang="en-US" sz="1600" b="1" dirty="0">
                <a:solidFill>
                  <a:srgbClr val="0000FF"/>
                </a:solidFill>
                <a:ea typeface="微软雅黑" panose="020B0503020204020204" pitchFamily="34" charset="-122"/>
              </a:rPr>
              <a:t>无序相</a:t>
            </a:r>
            <a:endParaRPr lang="en-US" altLang="zh-CN" sz="1600" b="1" dirty="0">
              <a:solidFill>
                <a:srgbClr val="0000FF"/>
              </a:solidFill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600" b="1" dirty="0" err="1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TiC</a:t>
            </a:r>
            <a:r>
              <a:rPr lang="en-US" altLang="zh-CN" sz="1600" b="1" i="1" baseline="-25000" dirty="0" err="1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x</a:t>
            </a:r>
            <a:r>
              <a:rPr lang="zh-CN" altLang="en-US" sz="1600" b="1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化合物（</a:t>
            </a:r>
            <a:r>
              <a:rPr lang="en-US" altLang="zh-CN" sz="1600" b="1" i="1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x</a:t>
            </a:r>
            <a:r>
              <a:rPr lang="en-US" altLang="zh-CN" sz="1600" b="1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 = 0.517</a:t>
            </a:r>
            <a:r>
              <a:rPr lang="zh-CN" altLang="en-US" sz="1600" b="1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）</a:t>
            </a:r>
            <a:endParaRPr lang="en-US" altLang="zh-CN" sz="1600" b="1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8" name="矩形: 圆角 2"/>
          <p:cNvSpPr>
            <a:spLocks noChangeAspect="1"/>
          </p:cNvSpPr>
          <p:nvPr>
            <p:custDataLst>
              <p:tags r:id="rId9"/>
            </p:custDataLst>
          </p:nvPr>
        </p:nvSpPr>
        <p:spPr bwMode="gray">
          <a:xfrm>
            <a:off x="9398478" y="4416034"/>
            <a:ext cx="1483644" cy="442170"/>
          </a:xfrm>
          <a:prstGeom prst="roundRect">
            <a:avLst/>
          </a:prstGeom>
          <a:solidFill>
            <a:srgbClr val="B2C8DC"/>
          </a:solidFill>
          <a:ln w="9525" algn="ctr">
            <a:noFill/>
            <a:miter lim="800000"/>
          </a:ln>
          <a:effectLst/>
        </p:spPr>
        <p:txBody>
          <a:bodyPr rtlCol="0" anchor="ctr" anchorCtr="1"/>
          <a:lstStyle/>
          <a:p>
            <a:pPr eaLnBrk="0" hangingPunct="0">
              <a:lnSpc>
                <a:spcPct val="125000"/>
              </a:lnSpc>
            </a:pPr>
            <a:r>
              <a:rPr lang="zh-CN" altLang="en-US" sz="1600" dirty="0">
                <a:latin typeface="+mn-lt"/>
                <a:ea typeface="微软雅黑" panose="020B0503020204020204" pitchFamily="34" charset="-122"/>
              </a:rPr>
              <a:t>调控合成条件</a:t>
            </a:r>
            <a:endParaRPr lang="zh-CN" altLang="en-US" sz="1600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1" name="矩形: 圆角 3"/>
          <p:cNvSpPr>
            <a:spLocks noChangeAspect="1"/>
          </p:cNvSpPr>
          <p:nvPr>
            <p:custDataLst>
              <p:tags r:id="rId10"/>
            </p:custDataLst>
          </p:nvPr>
        </p:nvSpPr>
        <p:spPr bwMode="gray">
          <a:xfrm>
            <a:off x="8113778" y="3024637"/>
            <a:ext cx="2646207" cy="828000"/>
          </a:xfrm>
          <a:prstGeom prst="roundRect">
            <a:avLst/>
          </a:prstGeom>
          <a:solidFill>
            <a:srgbClr val="2294FF"/>
          </a:solidFill>
          <a:ln w="9525" algn="ctr">
            <a:noFill/>
            <a:miter lim="800000"/>
          </a:ln>
          <a:effectLst/>
        </p:spPr>
        <p:txBody>
          <a:bodyPr rtlCol="0" anchor="ctr" anchorCtr="1"/>
          <a:lstStyle/>
          <a:p>
            <a:pPr marL="285750" indent="-285750" eaLnBrk="0" hangingPunct="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latin typeface="+mn-lt"/>
                <a:ea typeface="微软雅黑" panose="020B0503020204020204" pitchFamily="34" charset="-122"/>
              </a:rPr>
              <a:t>前驱体</a:t>
            </a:r>
            <a:r>
              <a:rPr lang="zh-CN" altLang="en-US" sz="1600" b="1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（粉体混合物）</a:t>
            </a:r>
            <a:endParaRPr lang="zh-CN" altLang="en-US" sz="1600" b="1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>
            <a:off x="9218898" y="3990210"/>
            <a:ext cx="0" cy="1203325"/>
          </a:xfrm>
          <a:prstGeom prst="line">
            <a:avLst/>
          </a:prstGeom>
          <a:ln w="50800" cmpd="tri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TiC</a:t>
            </a:r>
            <a:r>
              <a:rPr lang="en-US" altLang="zh-CN" baseline="-250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x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材料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前驱体表征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621790" y="1583371"/>
            <a:ext cx="8873092" cy="4811004"/>
            <a:chOff x="2554" y="2493"/>
            <a:chExt cx="13973" cy="7576"/>
          </a:xfrm>
        </p:grpSpPr>
        <p:pic>
          <p:nvPicPr>
            <p:cNvPr id="19" name="内容占位符 2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2" t="11623" r="9196" b="2545"/>
            <a:stretch>
              <a:fillRect/>
            </a:stretch>
          </p:blipFill>
          <p:spPr bwMode="auto">
            <a:xfrm>
              <a:off x="7556" y="2493"/>
              <a:ext cx="8192" cy="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内容占位符 4"/>
            <p:cNvPicPr>
              <a:picLocks noGrp="1"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7" t="52569" r="15576" b="6615"/>
            <a:stretch>
              <a:fillRect/>
            </a:stretch>
          </p:blipFill>
          <p:spPr>
            <a:xfrm>
              <a:off x="2554" y="3018"/>
              <a:ext cx="4064" cy="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3" t="9861" r="10887" b="4028"/>
            <a:stretch>
              <a:fillRect/>
            </a:stretch>
          </p:blipFill>
          <p:spPr>
            <a:xfrm>
              <a:off x="2554" y="6724"/>
              <a:ext cx="4267" cy="3345"/>
            </a:xfrm>
            <a:prstGeom prst="rect">
              <a:avLst/>
            </a:prstGeom>
          </p:spPr>
        </p:pic>
        <p:sp>
          <p:nvSpPr>
            <p:cNvPr id="9" name="内容占位符 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5703" y="5655"/>
              <a:ext cx="824" cy="37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7675" indent="-2667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7550" indent="-2717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6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986155" indent="-2717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6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257300" indent="-268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6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1524000" indent="-2698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600" baseline="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1793875" indent="-2698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600" baseline="0">
                  <a:solidFill>
                    <a:srgbClr val="000000"/>
                  </a:solidFill>
                  <a:latin typeface="+mn-lt"/>
                  <a:cs typeface="+mn-cs"/>
                </a:defRPr>
              </a:lvl7pPr>
              <a:lvl8pPr marL="2063750" indent="-2698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330450" indent="-2667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200" b="0" i="1" kern="0" dirty="0">
                  <a:solidFill>
                    <a:srgbClr val="4545FF"/>
                  </a:solidFill>
                  <a:ea typeface="微软雅黑" panose="020B0503020204020204" pitchFamily="34" charset="-122"/>
                </a:rPr>
                <a:t>α</a:t>
              </a:r>
              <a:r>
                <a:rPr lang="en-US" altLang="zh-CN" sz="1200" b="0" kern="0" dirty="0">
                  <a:solidFill>
                    <a:srgbClr val="4545FF"/>
                  </a:solidFill>
                  <a:ea typeface="微软雅黑" panose="020B0503020204020204" pitchFamily="34" charset="-122"/>
                </a:rPr>
                <a:t>-</a:t>
              </a:r>
              <a:r>
                <a:rPr lang="en-US" altLang="zh-CN" sz="1200" b="0" kern="0" dirty="0" err="1">
                  <a:solidFill>
                    <a:srgbClr val="4545FF"/>
                  </a:solidFill>
                  <a:ea typeface="微软雅黑" panose="020B0503020204020204" pitchFamily="34" charset="-122"/>
                </a:rPr>
                <a:t>Ti</a:t>
              </a:r>
              <a:endParaRPr lang="zh-CN" altLang="en-US" sz="1200" b="0" i="1" kern="0" baseline="-25000" dirty="0">
                <a:solidFill>
                  <a:srgbClr val="4545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24" y="6804"/>
              <a:ext cx="1616" cy="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marL="449580" indent="-44958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eaLnBrk="1" hangingPunct="1">
                <a:lnSpc>
                  <a:spcPct val="125000"/>
                </a:lnSpc>
                <a:spcAft>
                  <a:spcPts val="0"/>
                </a:spcAft>
              </a:pPr>
              <a:r>
                <a:rPr lang="en-US" altLang="zh-CN" dirty="0">
                  <a:latin typeface="+mn-lt"/>
                  <a:ea typeface="微软雅黑" panose="020B0503020204020204" pitchFamily="34" charset="-122"/>
                </a:rPr>
                <a:t>(b) Raman</a:t>
              </a:r>
              <a:endParaRPr lang="en-US" altLang="zh-CN" dirty="0">
                <a:latin typeface="+mn-lt"/>
                <a:ea typeface="微软雅黑" panose="020B0503020204020204" pitchFamily="34" charset="-122"/>
              </a:endParaRPr>
            </a:p>
          </p:txBody>
        </p:sp>
        <p:pic>
          <p:nvPicPr>
            <p:cNvPr id="20" name="内容占位符 7"/>
            <p:cNvPicPr>
              <a:picLocks noGrp="1"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56" t="65640" r="14554" b="5847"/>
            <a:stretch>
              <a:fillRect/>
            </a:stretch>
          </p:blipFill>
          <p:spPr>
            <a:xfrm>
              <a:off x="8793" y="6724"/>
              <a:ext cx="6066" cy="3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文本框 20"/>
            <p:cNvSpPr txBox="1"/>
            <p:nvPr>
              <p:custDataLst>
                <p:tags r:id="rId11"/>
              </p:custDataLst>
            </p:nvPr>
          </p:nvSpPr>
          <p:spPr>
            <a:xfrm>
              <a:off x="10811" y="6977"/>
              <a:ext cx="4018" cy="5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 eaLnBrk="1" hangingPunct="1">
                <a:lnSpc>
                  <a:spcPct val="125000"/>
                </a:lnSpc>
                <a:spcAft>
                  <a:spcPts val="0"/>
                </a:spcAft>
              </a:pPr>
              <a:r>
                <a:rPr lang="en-US" altLang="zh-CN" dirty="0">
                  <a:latin typeface="+mn-lt"/>
                  <a:ea typeface="微软雅黑" panose="020B0503020204020204" pitchFamily="34" charset="-122"/>
                </a:rPr>
                <a:t>(c) powder ND, λ = 1.6215 Å </a:t>
              </a:r>
              <a:endParaRPr lang="en-US" altLang="zh-CN" dirty="0">
                <a:latin typeface="+mn-lt"/>
                <a:ea typeface="微软雅黑" panose="020B0503020204020204" pitchFamily="34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1068" y="2566"/>
              <a:ext cx="1650" cy="1260"/>
            </a:xfrm>
            <a:prstGeom prst="rect">
              <a:avLst/>
            </a:prstGeom>
          </p:spPr>
        </p:pic>
        <p:sp>
          <p:nvSpPr>
            <p:cNvPr id="10" name="Text Box 1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885" y="2605"/>
              <a:ext cx="318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580" indent="-44958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algn="ctr" eaLnBrk="1" hangingPunct="1">
                <a:lnSpc>
                  <a:spcPct val="125000"/>
                </a:lnSpc>
                <a:spcAft>
                  <a:spcPts val="0"/>
                </a:spcAft>
              </a:pPr>
              <a:r>
                <a:rPr lang="en-US" altLang="zh-CN" dirty="0">
                  <a:latin typeface="+mn-lt"/>
                  <a:ea typeface="微软雅黑" panose="020B0503020204020204" pitchFamily="34" charset="-122"/>
                </a:rPr>
                <a:t>PXRD, λ = 1.5418 Å</a:t>
              </a:r>
              <a:endParaRPr lang="en-US" altLang="zh-CN" dirty="0">
                <a:latin typeface="+mn-lt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 flipV="1">
            <a:off x="4123690" y="1592580"/>
            <a:ext cx="1346835" cy="3784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headEnd type="none" w="lg" len="lg"/>
            <a:tailEnd type="none" w="lg" len="lg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104640" y="3673475"/>
            <a:ext cx="1394460" cy="11557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headEnd type="none" w="lg" len="lg"/>
            <a:tailEnd type="none" w="lg" len="lg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Text Box 1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26285" y="1995805"/>
            <a:ext cx="458470" cy="36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449580" indent="-44958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125000"/>
              </a:lnSpc>
              <a:spcAft>
                <a:spcPts val="0"/>
              </a:spcAft>
            </a:pPr>
            <a:r>
              <a:rPr lang="en-US" altLang="zh-CN" dirty="0">
                <a:latin typeface="+mn-lt"/>
                <a:ea typeface="微软雅黑" panose="020B0503020204020204" pitchFamily="34" charset="-122"/>
              </a:rPr>
              <a:t>(a) </a:t>
            </a:r>
            <a:endParaRPr lang="en-US" altLang="zh-CN" dirty="0">
              <a:latin typeface="+mn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片5"/>
          <p:cNvPicPr>
            <a:picLocks noChangeAspect="1"/>
          </p:cNvPicPr>
          <p:nvPr/>
        </p:nvPicPr>
        <p:blipFill>
          <a:blip r:embed="rId1"/>
          <a:srcRect t="48357"/>
          <a:stretch>
            <a:fillRect/>
          </a:stretch>
        </p:blipFill>
        <p:spPr>
          <a:xfrm>
            <a:off x="6879590" y="4160520"/>
            <a:ext cx="5004000" cy="2119865"/>
          </a:xfrm>
          <a:prstGeom prst="rect">
            <a:avLst/>
          </a:prstGeom>
        </p:spPr>
      </p:pic>
      <p:pic>
        <p:nvPicPr>
          <p:cNvPr id="8" name="图片 7" descr="图片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rcRect b="53636"/>
          <a:stretch>
            <a:fillRect/>
          </a:stretch>
        </p:blipFill>
        <p:spPr>
          <a:xfrm>
            <a:off x="6866255" y="2057400"/>
            <a:ext cx="4922118" cy="1872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TiC</a:t>
            </a:r>
            <a:r>
              <a:rPr lang="en-US" altLang="zh-CN" baseline="-250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x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材料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3618" y="1449388"/>
            <a:ext cx="11040533" cy="4679950"/>
          </a:xfrm>
        </p:spPr>
        <p:txBody>
          <a:bodyPr/>
          <a:p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根据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DSC-TGA</a:t>
            </a:r>
            <a:r>
              <a:rPr lang="zh-CN" altLang="en-US" sz="2000" dirty="0">
                <a:ea typeface="微软雅黑" panose="020B0503020204020204" pitchFamily="34" charset="-122"/>
                <a:sym typeface="+mn-ea"/>
              </a:rPr>
              <a:t>曲线得出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前驱体热处理制度</a:t>
            </a:r>
            <a:r>
              <a:rPr lang="zh-CN" altLang="en-US" sz="2000" dirty="0">
                <a:ea typeface="微软雅黑" panose="020B0503020204020204" pitchFamily="34" charset="-122"/>
                <a:sym typeface="+mn-ea"/>
              </a:rPr>
              <a:t>，烧结后分别得到</a:t>
            </a:r>
            <a:r>
              <a:rPr lang="zh-CN" altLang="en-US" sz="2000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有序相</a:t>
            </a:r>
            <a:r>
              <a:rPr lang="zh-CN" altLang="en-US" sz="2000" dirty="0">
                <a:ea typeface="微软雅黑" panose="020B0503020204020204" pitchFamily="34" charset="-122"/>
                <a:sym typeface="+mn-ea"/>
              </a:rPr>
              <a:t>和</a:t>
            </a:r>
            <a:r>
              <a:rPr lang="zh-CN" altLang="en-US" sz="2000" dirty="0">
                <a:solidFill>
                  <a:srgbClr val="0000FF"/>
                </a:solidFill>
                <a:ea typeface="微软雅黑" panose="020B0503020204020204" pitchFamily="34" charset="-122"/>
                <a:sym typeface="+mn-ea"/>
              </a:rPr>
              <a:t>无序相</a:t>
            </a:r>
            <a:r>
              <a:rPr lang="en-US" altLang="zh-CN" sz="2000" dirty="0" err="1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TiC</a:t>
            </a:r>
            <a:r>
              <a:rPr lang="en-US" altLang="zh-CN" sz="2000" i="1" baseline="-25000" dirty="0" err="1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x</a:t>
            </a:r>
            <a:r>
              <a:rPr lang="zh-CN" altLang="en-US" sz="2000" dirty="0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材料</a:t>
            </a:r>
            <a:endParaRPr lang="zh-CN" altLang="en-US" sz="2000" b="1" dirty="0">
              <a:solidFill>
                <a:srgbClr val="0D0D0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13690" y="2648585"/>
            <a:ext cx="6650355" cy="2771140"/>
            <a:chOff x="409" y="3777"/>
            <a:chExt cx="10473" cy="4364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/>
            <a:srcRect r="49355"/>
            <a:stretch>
              <a:fillRect/>
            </a:stretch>
          </p:blipFill>
          <p:spPr>
            <a:xfrm>
              <a:off x="622" y="4081"/>
              <a:ext cx="6406" cy="406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409" y="3777"/>
              <a:ext cx="495" cy="165"/>
            </a:xfrm>
            <a:prstGeom prst="rect">
              <a:avLst/>
            </a:prstGeom>
          </p:spPr>
        </p:pic>
        <p:sp>
          <p:nvSpPr>
            <p:cNvPr id="26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60" y="4688"/>
              <a:ext cx="3222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580" indent="-44958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algn="ctr" eaLnBrk="1" hangingPunct="1">
                <a:lnSpc>
                  <a:spcPct val="125000"/>
                </a:lnSpc>
                <a:spcAft>
                  <a:spcPts val="0"/>
                </a:spcAft>
              </a:pPr>
              <a:r>
                <a:rPr lang="zh-CN" altLang="en-US" sz="1600" b="1" dirty="0">
                  <a:latin typeface="+mn-lt"/>
                  <a:ea typeface="微软雅黑" panose="020B0503020204020204" pitchFamily="34" charset="-122"/>
                </a:rPr>
                <a:t>缓慢降温：有序结构</a:t>
              </a:r>
              <a:endParaRPr lang="zh-CN" altLang="en-US" sz="1600" b="1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660" y="7079"/>
              <a:ext cx="3222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580" indent="-44958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algn="ctr" eaLnBrk="1" hangingPunct="1">
                <a:lnSpc>
                  <a:spcPct val="125000"/>
                </a:lnSpc>
                <a:spcAft>
                  <a:spcPts val="0"/>
                </a:spcAft>
              </a:pPr>
              <a:r>
                <a:rPr lang="zh-CN" altLang="en-US" sz="1600" b="1" dirty="0">
                  <a:latin typeface="+mn-lt"/>
                  <a:ea typeface="微软雅黑" panose="020B0503020204020204" pitchFamily="34" charset="-122"/>
                </a:rPr>
                <a:t>快速降温：无序结构</a:t>
              </a:r>
              <a:endParaRPr lang="zh-CN" altLang="en-US" sz="1600" b="1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: 形状 32"/>
            <p:cNvSpPr/>
            <p:nvPr>
              <p:custDataLst>
                <p:tags r:id="rId9"/>
              </p:custDataLst>
            </p:nvPr>
          </p:nvSpPr>
          <p:spPr>
            <a:xfrm>
              <a:off x="7049" y="5659"/>
              <a:ext cx="3572" cy="1077"/>
            </a:xfrm>
            <a:custGeom>
              <a:avLst/>
              <a:gdLst>
                <a:gd name="connsiteX0" fmla="*/ 891746 w 891745"/>
                <a:gd name="connsiteY0" fmla="*/ 237047 h 475156"/>
                <a:gd name="connsiteX1" fmla="*/ 479957 w 891745"/>
                <a:gd name="connsiteY1" fmla="*/ 0 h 475156"/>
                <a:gd name="connsiteX2" fmla="*/ 480163 w 891745"/>
                <a:gd name="connsiteY2" fmla="*/ 160717 h 475156"/>
                <a:gd name="connsiteX3" fmla="*/ 0 w 891745"/>
                <a:gd name="connsiteY3" fmla="*/ 88811 h 475156"/>
                <a:gd name="connsiteX4" fmla="*/ 377 w 891745"/>
                <a:gd name="connsiteY4" fmla="*/ 387614 h 475156"/>
                <a:gd name="connsiteX5" fmla="*/ 480369 w 891745"/>
                <a:gd name="connsiteY5" fmla="*/ 337585 h 475156"/>
                <a:gd name="connsiteX6" fmla="*/ 480540 w 891745"/>
                <a:gd name="connsiteY6" fmla="*/ 475157 h 47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1745" h="475156">
                  <a:moveTo>
                    <a:pt x="891746" y="237047"/>
                  </a:moveTo>
                  <a:lnTo>
                    <a:pt x="479957" y="0"/>
                  </a:lnTo>
                  <a:lnTo>
                    <a:pt x="480163" y="160717"/>
                  </a:lnTo>
                  <a:lnTo>
                    <a:pt x="0" y="88811"/>
                  </a:lnTo>
                  <a:lnTo>
                    <a:pt x="377" y="387614"/>
                  </a:lnTo>
                  <a:lnTo>
                    <a:pt x="480369" y="337585"/>
                  </a:lnTo>
                  <a:lnTo>
                    <a:pt x="480540" y="47515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altLang="zh-CN" b="1" dirty="0" err="1">
                  <a:solidFill>
                    <a:schemeClr val="bg1"/>
                  </a:solidFill>
                  <a:latin typeface="+mn-lt"/>
                  <a:ea typeface="微软雅黑" panose="020B0503020204020204" pitchFamily="34" charset="-122"/>
                </a:rPr>
                <a:t>TiC</a:t>
              </a:r>
              <a:r>
                <a:rPr lang="en-US" altLang="zh-CN" b="1" i="1" baseline="-25000" dirty="0" err="1">
                  <a:solidFill>
                    <a:schemeClr val="bg1"/>
                  </a:solidFill>
                  <a:latin typeface="+mn-lt"/>
                  <a:ea typeface="微软雅黑" panose="020B0503020204020204" pitchFamily="34" charset="-122"/>
                </a:rPr>
                <a:t>x</a:t>
              </a:r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微软雅黑" panose="020B0503020204020204" pitchFamily="34" charset="-122"/>
                </a:rPr>
                <a:t>化合物，</a:t>
              </a:r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微软雅黑" panose="020B0503020204020204" pitchFamily="34" charset="-122"/>
                </a:rPr>
                <a:t>PXRD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379" y="4036"/>
              <a:ext cx="1097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580" indent="-44958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eaLnBrk="1" hangingPunct="1">
                <a:lnSpc>
                  <a:spcPct val="125000"/>
                </a:lnSpc>
                <a:spcAft>
                  <a:spcPts val="0"/>
                </a:spcAft>
              </a:pPr>
              <a:r>
                <a:rPr lang="en-US" altLang="zh-CN" dirty="0" err="1">
                  <a:latin typeface="+mn-lt"/>
                  <a:ea typeface="微软雅黑" panose="020B0503020204020204" pitchFamily="34" charset="-122"/>
                </a:rPr>
                <a:t>Ar</a:t>
              </a:r>
              <a:endParaRPr lang="en-US" altLang="zh-CN" dirty="0"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5812105" y="4507560"/>
            <a:ext cx="737787" cy="164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>
                    <a:alpha val="0"/>
                  </a:schemeClr>
                </a:solidFill>
              </a:rPr>
              <a:t>                         </a:t>
            </a:r>
            <a:endParaRPr lang="en-US" altLang="zh-CN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THINKCELLPRESENTATIONDONOTDELETE" val="&lt;?xml version=&quot;1.0&quot; encoding=&quot;UTF-16&quot; standalone=&quot;yes&quot;?&gt;&#10;&lt;root&gt;&lt;version val=&quot;17241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2437"/>
  <p:tag name="KSO_WPP_MARK_KEY" val="0d23fa94-208d-4d13-be21-1e7e9ab0601d"/>
  <p:tag name="COMMONDATA" val="eyJoZGlkIjoiZDM3MmY0MDQ5MmJkOTU2NDg1ZjY2YjNhYWQ3ODYyNTM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GoetheDesign1">
  <a:themeElements>
    <a:clrScheme name="Goethe Universität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solidFill>
            <a:srgbClr val="00648C"/>
          </a:solidFill>
          <a:miter lim="800000"/>
        </a:ln>
      </a:spPr>
      <a:bodyPr anchor="ctr" anchorCtr="1"/>
      <a:lstStyle>
        <a:defPPr eaLnBrk="0" hangingPunct="0">
          <a:defRPr sz="1600" b="1" smtClean="0">
            <a:solidFill>
              <a:schemeClr val="bg1"/>
            </a:solidFill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</a:spPr>
      <a:bodyPr vert="horz" wrap="none" lIns="91440" tIns="91440" rIns="91440" bIns="9144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Goethe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Goethe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WPS 演示</Application>
  <PresentationFormat>宽屏</PresentationFormat>
  <Paragraphs>220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Gulim</vt:lpstr>
      <vt:lpstr>Malgun Gothic</vt:lpstr>
      <vt:lpstr>(Headings)</vt:lpstr>
      <vt:lpstr>Segoe Print</vt:lpstr>
      <vt:lpstr>Arial Black</vt:lpstr>
      <vt:lpstr>微软雅黑</vt:lpstr>
      <vt:lpstr>Wingdings</vt:lpstr>
      <vt:lpstr>굴림</vt:lpstr>
      <vt:lpstr>Times New Roman</vt:lpstr>
      <vt:lpstr>Arial</vt:lpstr>
      <vt:lpstr>Cambria Math</vt:lpstr>
      <vt:lpstr>Symbol</vt:lpstr>
      <vt:lpstr>Arial Unicode MS</vt:lpstr>
      <vt:lpstr>Calibri</vt:lpstr>
      <vt:lpstr>黑体</vt:lpstr>
      <vt:lpstr>GoetheDesign1</vt:lpstr>
      <vt:lpstr>开发新型中子透明材料</vt:lpstr>
      <vt:lpstr>汇报提纲</vt:lpstr>
      <vt:lpstr>选题背景</vt:lpstr>
      <vt:lpstr>选题背景</vt:lpstr>
      <vt:lpstr>选题背景</vt:lpstr>
      <vt:lpstr>研究内容</vt:lpstr>
      <vt:lpstr>TiCx材料</vt:lpstr>
      <vt:lpstr>TiCx材料</vt:lpstr>
      <vt:lpstr>TiCx材料</vt:lpstr>
      <vt:lpstr>TiCx材料</vt:lpstr>
      <vt:lpstr>TiCx材料</vt:lpstr>
      <vt:lpstr>TiCx材料</vt:lpstr>
      <vt:lpstr>TiCx材料</vt:lpstr>
      <vt:lpstr> </vt:lpstr>
      <vt:lpstr>钒基中子透明合金材料</vt:lpstr>
      <vt:lpstr>钒基中子透明合金材料</vt:lpstr>
      <vt:lpstr>钒基中子透明合金材料</vt:lpstr>
      <vt:lpstr>下一步计划</vt:lpstr>
      <vt:lpstr>致谢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0</dc:title>
  <dc:creator/>
  <cp:lastModifiedBy>曼子</cp:lastModifiedBy>
  <cp:revision>467</cp:revision>
  <dcterms:created xsi:type="dcterms:W3CDTF">2008-09-22T18:40:00Z</dcterms:created>
  <dcterms:modified xsi:type="dcterms:W3CDTF">2023-09-25T07:13:11Z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5815E450FD7141FCB13C78DAF8FDA940_13</vt:lpwstr>
  </property>
  <property fmtid="{D5CDD505-2E9C-101B-9397-08002B2CF9AE}" pid="3" name="KSOProductBuildVer">
    <vt:lpwstr>2052-12.1.0.15374</vt:lpwstr>
  </property>
</Properties>
</file>