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72" r:id="rId1"/>
  </p:sldMasterIdLst>
  <p:notesMasterIdLst>
    <p:notesMasterId r:id="rId62"/>
  </p:notesMasterIdLst>
  <p:sldIdLst>
    <p:sldId id="256" r:id="rId2"/>
    <p:sldId id="571" r:id="rId3"/>
    <p:sldId id="322" r:id="rId4"/>
    <p:sldId id="340" r:id="rId5"/>
    <p:sldId id="329" r:id="rId6"/>
    <p:sldId id="339" r:id="rId7"/>
    <p:sldId id="347" r:id="rId8"/>
    <p:sldId id="332" r:id="rId9"/>
    <p:sldId id="333" r:id="rId10"/>
    <p:sldId id="334" r:id="rId11"/>
    <p:sldId id="570" r:id="rId12"/>
    <p:sldId id="353" r:id="rId13"/>
    <p:sldId id="572" r:id="rId14"/>
    <p:sldId id="554" r:id="rId15"/>
    <p:sldId id="573" r:id="rId16"/>
    <p:sldId id="574" r:id="rId17"/>
    <p:sldId id="575" r:id="rId18"/>
    <p:sldId id="564" r:id="rId19"/>
    <p:sldId id="576" r:id="rId20"/>
    <p:sldId id="498" r:id="rId21"/>
    <p:sldId id="547" r:id="rId22"/>
    <p:sldId id="555" r:id="rId23"/>
    <p:sldId id="441" r:id="rId24"/>
    <p:sldId id="259" r:id="rId25"/>
    <p:sldId id="548" r:id="rId26"/>
    <p:sldId id="405" r:id="rId27"/>
    <p:sldId id="559" r:id="rId28"/>
    <p:sldId id="577" r:id="rId29"/>
    <p:sldId id="579" r:id="rId30"/>
    <p:sldId id="578" r:id="rId31"/>
    <p:sldId id="580" r:id="rId32"/>
    <p:sldId id="257" r:id="rId33"/>
    <p:sldId id="549" r:id="rId34"/>
    <p:sldId id="488" r:id="rId35"/>
    <p:sldId id="489" r:id="rId36"/>
    <p:sldId id="490" r:id="rId37"/>
    <p:sldId id="491" r:id="rId38"/>
    <p:sldId id="558" r:id="rId39"/>
    <p:sldId id="492" r:id="rId40"/>
    <p:sldId id="493" r:id="rId41"/>
    <p:sldId id="497" r:id="rId42"/>
    <p:sldId id="552" r:id="rId43"/>
    <p:sldId id="553" r:id="rId44"/>
    <p:sldId id="550" r:id="rId45"/>
    <p:sldId id="551" r:id="rId46"/>
    <p:sldId id="495" r:id="rId47"/>
    <p:sldId id="538" r:id="rId48"/>
    <p:sldId id="560" r:id="rId49"/>
    <p:sldId id="556" r:id="rId50"/>
    <p:sldId id="557" r:id="rId51"/>
    <p:sldId id="581" r:id="rId52"/>
    <p:sldId id="542" r:id="rId53"/>
    <p:sldId id="582" r:id="rId54"/>
    <p:sldId id="569" r:id="rId55"/>
    <p:sldId id="486" r:id="rId56"/>
    <p:sldId id="467" r:id="rId57"/>
    <p:sldId id="479" r:id="rId58"/>
    <p:sldId id="583" r:id="rId59"/>
    <p:sldId id="539" r:id="rId60"/>
    <p:sldId id="481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93"/>
    <p:restoredTop sz="96197"/>
  </p:normalViewPr>
  <p:slideViewPr>
    <p:cSldViewPr snapToGrid="0" snapToObjects="1">
      <p:cViewPr varScale="1">
        <p:scale>
          <a:sx n="117" d="100"/>
          <a:sy n="117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C0A7-6DD6-3A4F-AC93-7A604E8345C7}" type="datetimeFigureOut">
              <a:rPr lang="en-RU" smtClean="0"/>
              <a:t>22.08.2023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4BDEC-1895-BF49-8984-F70CBB99B9A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58621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7E4CDB7-F288-4475-94EE-E09FB2395456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846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7E4CDB7-F288-4475-94EE-E09FB2395456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673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Идея ФАРИЧ появилась в 2004 г.</a:t>
            </a:r>
          </a:p>
          <a:p>
            <a:pPr>
              <a:spcBef>
                <a:spcPct val="0"/>
              </a:spcBef>
            </a:pPr>
            <a:r>
              <a:rPr lang="ru-RU" altLang="ru-RU"/>
              <a:t>Точность измерения черенковского угла связана с точностью измерения скорости, а значит с качеством разделения частиц.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4569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945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5322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10698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8D0E81-4A6F-488E-888C-907380A609D9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62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Идея ФАРИЧ появилась в 2004 г.</a:t>
            </a:r>
          </a:p>
          <a:p>
            <a:pPr>
              <a:spcBef>
                <a:spcPct val="0"/>
              </a:spcBef>
            </a:pPr>
            <a:r>
              <a:rPr lang="ru-RU" altLang="ru-RU"/>
              <a:t>Точность измерения черенковского угла связана с точностью измерения скорости, а значит с качеством разделения частиц.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4569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945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5322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10698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8D0E81-4A6F-488E-888C-907380A609D9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628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Идея ФАРИЧ появилась в 2004 г.</a:t>
            </a:r>
          </a:p>
          <a:p>
            <a:pPr>
              <a:spcBef>
                <a:spcPct val="0"/>
              </a:spcBef>
            </a:pPr>
            <a:r>
              <a:rPr lang="ru-RU" altLang="ru-RU"/>
              <a:t>Точность измерения черенковского угла связана с точностью измерения скорости, а значит с качеством разделения частиц.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4569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945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5322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10698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8D0E81-4A6F-488E-888C-907380A609D9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62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3366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5658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03924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5121" cy="114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641" y="1604328"/>
            <a:ext cx="5389441" cy="4522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400" y="1604333"/>
            <a:ext cx="5391360" cy="2191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400" y="3934494"/>
            <a:ext cx="5391360" cy="2191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14.09.2022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IHEP, 23 Aug. 2023, Beijing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CCB8FE-C739-49E0-AE10-FEE22BFD6E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348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403" y="0"/>
            <a:ext cx="10968959" cy="11434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8641" y="1604330"/>
            <a:ext cx="5391360" cy="45249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184323" y="1604330"/>
            <a:ext cx="5393279" cy="452495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14.09.2022</a:t>
            </a:r>
            <a:endParaRPr lang="fi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6304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IHEP, 23 Aug. 2023, Beijing</a:t>
            </a:r>
            <a:endParaRPr lang="fi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>
          <a:xfrm>
            <a:off x="8739842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fld id="{D746401B-91C3-4165-BB58-507C59287C4B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86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5849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0525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28773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6921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9670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5258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9634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4647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14.09.2022</a:t>
            </a:r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8E02A-75B4-5E4C-B72B-F74DF260F56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4747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2.png"/><Relationship Id="rId5" Type="http://schemas.openxmlformats.org/officeDocument/2006/relationships/image" Target="../media/image661.png"/><Relationship Id="rId4" Type="http://schemas.openxmlformats.org/officeDocument/2006/relationships/image" Target="../media/image6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.gi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8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0.png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11" Type="http://schemas.openxmlformats.org/officeDocument/2006/relationships/image" Target="../media/image56.png"/><Relationship Id="rId5" Type="http://schemas.openxmlformats.org/officeDocument/2006/relationships/image" Target="../media/image83.png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0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40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93.png"/><Relationship Id="rId7" Type="http://schemas.openxmlformats.org/officeDocument/2006/relationships/image" Target="../media/image320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0.png"/><Relationship Id="rId5" Type="http://schemas.openxmlformats.org/officeDocument/2006/relationships/image" Target="../media/image78.emf"/><Relationship Id="rId4" Type="http://schemas.openxmlformats.org/officeDocument/2006/relationships/image" Target="../media/image290.png"/><Relationship Id="rId9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emf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3" Type="http://schemas.openxmlformats.org/officeDocument/2006/relationships/image" Target="../media/image94.png"/><Relationship Id="rId7" Type="http://schemas.openxmlformats.org/officeDocument/2006/relationships/image" Target="../media/image54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1.png"/><Relationship Id="rId5" Type="http://schemas.openxmlformats.org/officeDocument/2006/relationships/image" Target="../media/image97.png"/><Relationship Id="rId10" Type="http://schemas.openxmlformats.org/officeDocument/2006/relationships/image" Target="../media/image571.png"/><Relationship Id="rId4" Type="http://schemas.openxmlformats.org/officeDocument/2006/relationships/image" Target="../media/image96.png"/><Relationship Id="rId9" Type="http://schemas.openxmlformats.org/officeDocument/2006/relationships/image" Target="../media/image5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NULL"/><Relationship Id="rId4" Type="http://schemas.openxmlformats.org/officeDocument/2006/relationships/image" Target="../media/image108.png"/><Relationship Id="rId9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0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22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4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png"/><Relationship Id="rId4" Type="http://schemas.openxmlformats.org/officeDocument/2006/relationships/image" Target="../media/image12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129.png"/><Relationship Id="rId7" Type="http://schemas.openxmlformats.org/officeDocument/2006/relationships/image" Target="../media/image5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130.jpeg"/><Relationship Id="rId9" Type="http://schemas.openxmlformats.org/officeDocument/2006/relationships/image" Target="../media/image13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135.emf"/><Relationship Id="rId7" Type="http://schemas.openxmlformats.org/officeDocument/2006/relationships/image" Target="../media/image136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0.png"/><Relationship Id="rId5" Type="http://schemas.openxmlformats.org/officeDocument/2006/relationships/image" Target="../media/image760.png"/><Relationship Id="rId4" Type="http://schemas.openxmlformats.org/officeDocument/2006/relationships/image" Target="../media/image7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56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67090" y="413266"/>
            <a:ext cx="10394065" cy="105655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4400" b="1" dirty="0">
                <a:latin typeface="Arial Rounded MT Bold" panose="020F0704030504030204" pitchFamily="34" charset="77"/>
              </a:rPr>
              <a:t>Development of aerogel based </a:t>
            </a:r>
            <a:br>
              <a:rPr lang="en-GB" sz="4400" b="1" dirty="0">
                <a:latin typeface="Arial Rounded MT Bold" panose="020F0704030504030204" pitchFamily="34" charset="77"/>
              </a:rPr>
            </a:br>
            <a:r>
              <a:rPr lang="en-GB" sz="4400" b="1" dirty="0">
                <a:latin typeface="Arial Rounded MT Bold" panose="020F0704030504030204" pitchFamily="34" charset="77"/>
              </a:rPr>
              <a:t>RICH detectors</a:t>
            </a:r>
            <a:endParaRPr lang="en-US" sz="857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77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30845" y="1441927"/>
            <a:ext cx="10157074" cy="493735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Alexander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Barnyakov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behalf of BINP Aerogel group</a:t>
            </a:r>
            <a:endParaRPr lang="en-US" sz="1600" i="1" dirty="0"/>
          </a:p>
          <a:p>
            <a:pPr>
              <a:defRPr/>
            </a:pPr>
            <a:r>
              <a:rPr lang="en-US" sz="1600" i="1" dirty="0" err="1"/>
              <a:t>Budker</a:t>
            </a:r>
            <a:r>
              <a:rPr lang="en-US" sz="1600" i="1" dirty="0"/>
              <a:t> Institute of Nuclear Physics &amp; Novosibirsk State Technical University , Novosibirsk, Russia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sz="1800" b="1" dirty="0"/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b="1" dirty="0"/>
              <a:t>Aerogel RICH in the HEP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b="1" dirty="0"/>
              <a:t>Aerogel R&amp;Ds at the BINP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800" b="1" dirty="0"/>
              <a:t>FARICH technique progress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800" b="1" dirty="0"/>
              <a:t>FARICH with dual aerogel radiator concept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sz="1800" b="1" dirty="0"/>
              <a:t>Aerogel RICH with Fresnel lens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b="1" dirty="0"/>
              <a:t>Summary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 August 2023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Institute of High Energy Physics, Chinese Academy of Sciences, Beijing, China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52400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6" name="Picture 5" descr="D:\Архив\Лого ИЯФ\++ logo BINP new bold blue Прозрачный.gif">
            <a:extLst>
              <a:ext uri="{FF2B5EF4-FFF2-40B4-BE49-F238E27FC236}">
                <a16:creationId xmlns:a16="http://schemas.microsoft.com/office/drawing/2014/main" id="{A0B607C5-A127-F737-8F8B-E4723BB7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78" y="16873"/>
            <a:ext cx="864545" cy="103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62493F-742F-684A-AB7C-CFD1032A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199" y="5929981"/>
            <a:ext cx="4114801" cy="928019"/>
          </a:xfrm>
          <a:prstGeom prst="rect">
            <a:avLst/>
          </a:prstGeom>
        </p:spPr>
      </p:pic>
    </p:spTree>
  </p:cSld>
  <p:clrMapOvr>
    <a:masterClrMapping/>
  </p:clrMapOvr>
  <p:transition spd="slow" advTm="776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403" y="0"/>
            <a:ext cx="10968959" cy="84043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Aerogel RICH at AMS-02 at ISS</a:t>
            </a:r>
            <a:endParaRPr lang="ru-RU" sz="4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73" y="1271266"/>
            <a:ext cx="3939383" cy="295453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643" y="620688"/>
            <a:ext cx="6234021" cy="3506636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>
          <a:xfrm>
            <a:off x="4167939" y="6387070"/>
            <a:ext cx="3863040" cy="470930"/>
          </a:xfrm>
        </p:spPr>
        <p:txBody>
          <a:bodyPr/>
          <a:lstStyle/>
          <a:p>
            <a:r>
              <a:rPr lang="en-US"/>
              <a:t>IHEP, 23 Aug. 2023, Beijing</a:t>
            </a:r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1415480" y="767811"/>
            <a:ext cx="437812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Measurement of Z of the nucleon, N</a:t>
            </a:r>
            <a:r>
              <a:rPr lang="en-US" baseline="-25000" dirty="0">
                <a:highlight>
                  <a:srgbClr val="00FFFF"/>
                </a:highlight>
              </a:rPr>
              <a:t>pe</a:t>
            </a:r>
            <a:r>
              <a:rPr lang="en-US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~Z</a:t>
            </a:r>
            <a:r>
              <a:rPr lang="en-US" baseline="30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aseline="30000" dirty="0">
              <a:highlight>
                <a:srgbClr val="00FFFF"/>
              </a:highligh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443" y="3356992"/>
            <a:ext cx="3196654" cy="319665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5897" y="4558153"/>
            <a:ext cx="6412231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BIC/BINP production, n=1.05</a:t>
            </a:r>
            <a:endParaRPr lang="ru-RU" dirty="0"/>
          </a:p>
          <a:p>
            <a:pPr marL="259215" indent="-259215" algn="just">
              <a:buFont typeface="Arial" panose="020B0604020202020204" pitchFamily="34" charset="0"/>
              <a:buChar char="•"/>
            </a:pPr>
            <a:r>
              <a:rPr lang="en-US" dirty="0"/>
              <a:t>More than </a:t>
            </a:r>
            <a:r>
              <a:rPr lang="ru-RU" dirty="0"/>
              <a:t>10 </a:t>
            </a:r>
            <a:r>
              <a:rPr lang="en-US" dirty="0"/>
              <a:t>years in operation since 2010</a:t>
            </a:r>
          </a:p>
          <a:p>
            <a:pPr marL="259215" indent="-259215" algn="just">
              <a:buFont typeface="Arial" panose="020B0604020202020204" pitchFamily="34" charset="0"/>
              <a:buChar char="•"/>
            </a:pPr>
            <a:r>
              <a:rPr lang="en-US" dirty="0"/>
              <a:t>Very well agreement experimental measured parameters with expected (required) in the project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8805754" y="6387070"/>
            <a:ext cx="2837760" cy="470930"/>
          </a:xfrm>
        </p:spPr>
        <p:txBody>
          <a:bodyPr/>
          <a:lstStyle/>
          <a:p>
            <a:fld id="{116E7014-49C3-4255-9D1C-497824AF14C8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FB0E1F-21A2-A240-8CBE-1845F47F7BE1}"/>
              </a:ext>
            </a:extLst>
          </p:cNvPr>
          <p:cNvSpPr txBox="1"/>
          <p:nvPr/>
        </p:nvSpPr>
        <p:spPr>
          <a:xfrm>
            <a:off x="2049272" y="5846001"/>
            <a:ext cx="482709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F.Giovacchini</a:t>
            </a:r>
            <a:r>
              <a:rPr lang="en-GB" dirty="0">
                <a:solidFill>
                  <a:srgbClr val="FF0000"/>
                </a:solidFill>
              </a:rPr>
              <a:t> et al., NIM A970 (2020) 163657</a:t>
            </a:r>
            <a:endParaRPr lang="en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07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355" y="159150"/>
            <a:ext cx="9401021" cy="79379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4000" b="1" dirty="0">
                <a:ln w="0"/>
              </a:rPr>
              <a:t>Belle II: ARICH</a:t>
            </a:r>
            <a:endParaRPr lang="ru-RU" sz="4000" b="1" dirty="0">
              <a:ln w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077200" y="6526066"/>
            <a:ext cx="2133600" cy="365125"/>
          </a:xfrm>
        </p:spPr>
        <p:txBody>
          <a:bodyPr/>
          <a:lstStyle/>
          <a:p>
            <a:pPr>
              <a:defRPr/>
            </a:pPr>
            <a:fld id="{0020FB47-C79D-4925-BA81-6A17668DB6FC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082" name="Прямоугольник 2"/>
          <p:cNvSpPr>
            <a:spLocks noChangeArrowheads="1"/>
          </p:cNvSpPr>
          <p:nvPr/>
        </p:nvSpPr>
        <p:spPr bwMode="auto">
          <a:xfrm>
            <a:off x="278182" y="5304340"/>
            <a:ext cx="38304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dirty="0" err="1">
                <a:solidFill>
                  <a:srgbClr val="C00000"/>
                </a:solidFill>
              </a:rPr>
              <a:t>T.Iijima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 err="1">
                <a:solidFill>
                  <a:srgbClr val="C00000"/>
                </a:solidFill>
              </a:rPr>
              <a:t>et</a:t>
            </a:r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sz="1600" dirty="0" err="1">
                <a:solidFill>
                  <a:srgbClr val="C00000"/>
                </a:solidFill>
              </a:rPr>
              <a:t>al</a:t>
            </a:r>
            <a:r>
              <a:rPr lang="ru-RU" altLang="ru-RU" sz="1600" dirty="0">
                <a:solidFill>
                  <a:srgbClr val="C00000"/>
                </a:solidFill>
              </a:rPr>
              <a:t>., NIM A548 (2005) 383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840" y="3273015"/>
            <a:ext cx="3830410" cy="2031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u="sng" dirty="0"/>
              <a:t>Proximity focusing aerogel RICH</a:t>
            </a:r>
            <a:r>
              <a:rPr lang="ru-RU" u="sng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Stack of two blocks with different n: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n</a:t>
            </a:r>
            <a:r>
              <a:rPr lang="en-US" baseline="-25000" dirty="0"/>
              <a:t>1</a:t>
            </a:r>
            <a:r>
              <a:rPr lang="en-US" dirty="0"/>
              <a:t>=1.045	/	20 mm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=1.055	/	20 mm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Focal distance 200 mm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Increase</a:t>
            </a:r>
            <a:r>
              <a:rPr lang="ru-RU" sz="1800" dirty="0"/>
              <a:t> </a:t>
            </a:r>
            <a:r>
              <a:rPr lang="en-GB" sz="1800" dirty="0"/>
              <a:t>N</a:t>
            </a:r>
            <a:r>
              <a:rPr lang="en-US" sz="1800" baseline="-25000" dirty="0"/>
              <a:t>pe</a:t>
            </a:r>
            <a:r>
              <a:rPr lang="ru-RU" sz="1800" baseline="-25000" dirty="0"/>
              <a:t> </a:t>
            </a:r>
            <a:r>
              <a:rPr lang="en-US" sz="1800" dirty="0"/>
              <a:t>due thickness increase</a:t>
            </a:r>
            <a:r>
              <a:rPr lang="ru-RU" sz="1800" dirty="0"/>
              <a:t> </a:t>
            </a:r>
            <a:r>
              <a:rPr lang="en-US" sz="1800" dirty="0"/>
              <a:t>without </a:t>
            </a:r>
            <a:r>
              <a:rPr lang="el-GR" sz="1800" dirty="0" err="1"/>
              <a:t>σ</a:t>
            </a:r>
            <a:r>
              <a:rPr lang="el-GR" sz="1800" baseline="-25000" dirty="0" err="1"/>
              <a:t>Θ</a:t>
            </a:r>
            <a:r>
              <a:rPr lang="en-GB" sz="1800" baseline="-25000" dirty="0"/>
              <a:t>c</a:t>
            </a:r>
            <a:r>
              <a:rPr lang="en-GB" sz="1800" dirty="0"/>
              <a:t> degradation</a:t>
            </a:r>
            <a:endParaRPr lang="en-GB" sz="1800" dirty="0">
              <a:effectLst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51529" y="6420261"/>
            <a:ext cx="2897584" cy="470930"/>
          </a:xfrm>
        </p:spPr>
        <p:txBody>
          <a:bodyPr/>
          <a:lstStyle/>
          <a:p>
            <a:pPr>
              <a:defRPr/>
            </a:pPr>
            <a:r>
              <a:rPr lang="en-GB"/>
              <a:t>IHEP, 23 Aug. 2023, Beijing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2A769241-C4FB-88B4-DEF2-DF596FC6E6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4670854"/>
                  </p:ext>
                </p:extLst>
              </p:nvPr>
            </p:nvGraphicFramePr>
            <p:xfrm>
              <a:off x="6113777" y="4964238"/>
              <a:ext cx="5845341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16077">
                      <a:extLst>
                        <a:ext uri="{9D8B030D-6E8A-4147-A177-3AD203B41FA5}">
                          <a16:colId xmlns:a16="http://schemas.microsoft.com/office/drawing/2014/main" val="4165598744"/>
                        </a:ext>
                      </a:extLst>
                    </a:gridCol>
                    <a:gridCol w="1284158">
                      <a:extLst>
                        <a:ext uri="{9D8B030D-6E8A-4147-A177-3AD203B41FA5}">
                          <a16:colId xmlns:a16="http://schemas.microsoft.com/office/drawing/2014/main" val="4017987544"/>
                        </a:ext>
                      </a:extLst>
                    </a:gridCol>
                    <a:gridCol w="1186215">
                      <a:extLst>
                        <a:ext uri="{9D8B030D-6E8A-4147-A177-3AD203B41FA5}">
                          <a16:colId xmlns:a16="http://schemas.microsoft.com/office/drawing/2014/main" val="1238785049"/>
                        </a:ext>
                      </a:extLst>
                    </a:gridCol>
                    <a:gridCol w="1186214">
                      <a:extLst>
                        <a:ext uri="{9D8B030D-6E8A-4147-A177-3AD203B41FA5}">
                          <a16:colId xmlns:a16="http://schemas.microsoft.com/office/drawing/2014/main" val="429992917"/>
                        </a:ext>
                      </a:extLst>
                    </a:gridCol>
                    <a:gridCol w="1172677">
                      <a:extLst>
                        <a:ext uri="{9D8B030D-6E8A-4147-A177-3AD203B41FA5}">
                          <a16:colId xmlns:a16="http://schemas.microsoft.com/office/drawing/2014/main" val="24897231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RU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RU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RU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RU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68778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Exper</a:t>
                          </a:r>
                          <a:r>
                            <a:rPr lang="en-US" dirty="0"/>
                            <a:t>.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93.5±0.6%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10.9±0.9%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87.5±0.9%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5.6±0.3%</a:t>
                          </a:r>
                          <a:endParaRPr lang="en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6761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MC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96.7±0.2% 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7.9±0.4%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91.3±0.3%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</a:rPr>
                            <a:t>3.4±0.4% 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65592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2A769241-C4FB-88B4-DEF2-DF596FC6E6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4670854"/>
                  </p:ext>
                </p:extLst>
              </p:nvPr>
            </p:nvGraphicFramePr>
            <p:xfrm>
              <a:off x="6113777" y="4964238"/>
              <a:ext cx="5845341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16077">
                      <a:extLst>
                        <a:ext uri="{9D8B030D-6E8A-4147-A177-3AD203B41FA5}">
                          <a16:colId xmlns:a16="http://schemas.microsoft.com/office/drawing/2014/main" val="4165598744"/>
                        </a:ext>
                      </a:extLst>
                    </a:gridCol>
                    <a:gridCol w="1284158">
                      <a:extLst>
                        <a:ext uri="{9D8B030D-6E8A-4147-A177-3AD203B41FA5}">
                          <a16:colId xmlns:a16="http://schemas.microsoft.com/office/drawing/2014/main" val="4017987544"/>
                        </a:ext>
                      </a:extLst>
                    </a:gridCol>
                    <a:gridCol w="1186215">
                      <a:extLst>
                        <a:ext uri="{9D8B030D-6E8A-4147-A177-3AD203B41FA5}">
                          <a16:colId xmlns:a16="http://schemas.microsoft.com/office/drawing/2014/main" val="1238785049"/>
                        </a:ext>
                      </a:extLst>
                    </a:gridCol>
                    <a:gridCol w="1186214">
                      <a:extLst>
                        <a:ext uri="{9D8B030D-6E8A-4147-A177-3AD203B41FA5}">
                          <a16:colId xmlns:a16="http://schemas.microsoft.com/office/drawing/2014/main" val="429992917"/>
                        </a:ext>
                      </a:extLst>
                    </a:gridCol>
                    <a:gridCol w="1172677">
                      <a:extLst>
                        <a:ext uri="{9D8B030D-6E8A-4147-A177-3AD203B41FA5}">
                          <a16:colId xmlns:a16="http://schemas.microsoft.com/office/drawing/2014/main" val="24897231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3"/>
                          <a:stretch>
                            <a:fillRect l="-80198" r="-278218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3"/>
                          <a:stretch>
                            <a:fillRect l="-193617" r="-198936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3"/>
                          <a:stretch>
                            <a:fillRect l="-293617" r="-98936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3"/>
                          <a:stretch>
                            <a:fillRect l="-402174" r="-1087" b="-2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68778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Exper</a:t>
                          </a:r>
                          <a:r>
                            <a:rPr lang="en-US" dirty="0"/>
                            <a:t>.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93.5±0.6%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10.9±0.9%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87.5±0.9%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5.6±0.3%</a:t>
                          </a:r>
                          <a:endParaRPr lang="en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6761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MC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96.7±0.2% 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7.9±0.4%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>
                              <a:effectLst/>
                            </a:rPr>
                            <a:t>91.3±0.3%</a:t>
                          </a:r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</a:rPr>
                            <a:t>3.4±0.4% 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655922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5645D2D4-688B-A070-75EA-575CECE04390}"/>
              </a:ext>
            </a:extLst>
          </p:cNvPr>
          <p:cNvGrpSpPr/>
          <p:nvPr/>
        </p:nvGrpSpPr>
        <p:grpSpPr>
          <a:xfrm>
            <a:off x="7445827" y="775680"/>
            <a:ext cx="4674319" cy="5635910"/>
            <a:chOff x="7077429" y="775680"/>
            <a:chExt cx="5054715" cy="563591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C9A8D9C-188D-44EF-8B52-BDD6F3F3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8719" y="839971"/>
              <a:ext cx="4524010" cy="2826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0E2380-162C-41A2-BB71-A68B25A36A44}"/>
                </a:ext>
              </a:extLst>
            </p:cNvPr>
            <p:cNvSpPr txBox="1"/>
            <p:nvPr/>
          </p:nvSpPr>
          <p:spPr>
            <a:xfrm>
              <a:off x="7348535" y="775680"/>
              <a:ext cx="4783609" cy="34362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The first application of technique in  Belle2 ARICH</a:t>
              </a:r>
              <a:endParaRPr lang="ru-RU" sz="1633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74EEB45-95F8-2BDF-C3CC-C1F3F024E812}"/>
                    </a:ext>
                  </a:extLst>
                </p:cNvPr>
                <p:cNvSpPr txBox="1"/>
                <p:nvPr/>
              </p:nvSpPr>
              <p:spPr>
                <a:xfrm>
                  <a:off x="7077429" y="3752034"/>
                  <a:ext cx="5054715" cy="13786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a14:m>
                  <a:r>
                    <a:rPr lang="ru-RU" dirty="0"/>
                    <a:t>-</a:t>
                  </a:r>
                  <a:r>
                    <a:rPr lang="en-US" dirty="0"/>
                    <a:t>separation</a:t>
                  </a:r>
                  <a:r>
                    <a:rPr lang="ru-RU" dirty="0"/>
                    <a:t> </a:t>
                  </a:r>
                  <a:r>
                    <a:rPr lang="en-US" dirty="0"/>
                    <a:t>better </a:t>
                  </a:r>
                  <a14:m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ru-RU" dirty="0"/>
                    <a:t> </a:t>
                  </a:r>
                  <a:r>
                    <a:rPr lang="en-US" dirty="0"/>
                    <a:t>up to</a:t>
                  </a:r>
                  <a:r>
                    <a:rPr lang="ru-RU" dirty="0"/>
                    <a:t> 4 </a:t>
                  </a:r>
                  <a:r>
                    <a:rPr lang="en-US" dirty="0"/>
                    <a:t>GeV</a:t>
                  </a:r>
                  <a:r>
                    <a:rPr lang="ru-RU" dirty="0"/>
                    <a:t>/</a:t>
                  </a:r>
                  <a:r>
                    <a:rPr lang="en-US" dirty="0"/>
                    <a:t>c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248 aerogel</a:t>
                  </a:r>
                  <a:r>
                    <a:rPr lang="ru-RU" dirty="0"/>
                    <a:t> </a:t>
                  </a:r>
                  <a:r>
                    <a:rPr lang="en-US" dirty="0"/>
                    <a:t>tiles</a:t>
                  </a:r>
                  <a:r>
                    <a:rPr lang="ru-RU" dirty="0"/>
                    <a:t> </a:t>
                  </a:r>
                  <a:r>
                    <a:rPr lang="en-US" dirty="0"/>
                    <a:t>in</a:t>
                  </a:r>
                  <a:r>
                    <a:rPr lang="ru-RU" dirty="0"/>
                    <a:t> 2 </a:t>
                  </a:r>
                  <a:r>
                    <a:rPr lang="en-US" dirty="0"/>
                    <a:t>layers</a:t>
                  </a:r>
                  <a:r>
                    <a:rPr lang="ru-RU" dirty="0"/>
                    <a:t> 2+2 </a:t>
                  </a:r>
                  <a:r>
                    <a:rPr lang="en-US" dirty="0"/>
                    <a:t>cm</a:t>
                  </a:r>
                  <a:endParaRPr lang="ru-RU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=1.045;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=1.055;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ru-RU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endParaRPr lang="ru-RU" baseline="300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ru-RU" dirty="0"/>
                    <a:t>420 </a:t>
                  </a:r>
                  <a:r>
                    <a:rPr lang="en-US" dirty="0"/>
                    <a:t>HAPD; </a:t>
                  </a:r>
                  <a:r>
                    <a:rPr lang="ru-RU" dirty="0"/>
                    <a:t>144 </a:t>
                  </a:r>
                  <a:r>
                    <a:rPr lang="en-US" dirty="0"/>
                    <a:t>pixels</a:t>
                  </a:r>
                  <a:r>
                    <a:rPr lang="ru-RU" dirty="0"/>
                    <a:t> </a:t>
                  </a:r>
                  <a:r>
                    <a:rPr lang="en-US" dirty="0"/>
                    <a:t>with </a:t>
                  </a:r>
                  <a:r>
                    <a:rPr lang="ru-RU" dirty="0"/>
                    <a:t>5х5 </a:t>
                  </a:r>
                  <a:r>
                    <a:rPr lang="en-US" dirty="0"/>
                    <a:t>mm</a:t>
                  </a:r>
                  <a:r>
                    <a:rPr lang="ru-RU" baseline="30000" dirty="0"/>
                    <a:t>2</a:t>
                  </a:r>
                  <a:r>
                    <a:rPr lang="en-US" dirty="0"/>
                    <a:t> per each</a:t>
                  </a:r>
                  <a:endParaRPr lang="ru-RU" baseline="300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RU" baseline="30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74EEB45-95F8-2BDF-C3CC-C1F3F024E8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7429" y="3752034"/>
                  <a:ext cx="5054715" cy="1378647"/>
                </a:xfrm>
                <a:prstGeom prst="rect">
                  <a:avLst/>
                </a:prstGeom>
                <a:blipFill>
                  <a:blip r:embed="rId5"/>
                  <a:stretch>
                    <a:fillRect l="-813" t="-1818" r="-271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CCF0F5-9B22-C76B-7882-F4F49ECF3640}"/>
                </a:ext>
              </a:extLst>
            </p:cNvPr>
            <p:cNvSpPr txBox="1"/>
            <p:nvPr/>
          </p:nvSpPr>
          <p:spPr>
            <a:xfrm>
              <a:off x="7448719" y="6073036"/>
              <a:ext cx="341650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rgbClr val="C00000"/>
                  </a:solidFill>
                  <a:effectLst/>
                </a:rPr>
                <a:t>Y.-T. Lai </a:t>
              </a:r>
              <a:r>
                <a:rPr lang="en-GB" sz="1600" i="1" dirty="0">
                  <a:solidFill>
                    <a:srgbClr val="C00000"/>
                  </a:solidFill>
                  <a:effectLst/>
                </a:rPr>
                <a:t>et al </a:t>
              </a:r>
              <a:r>
                <a:rPr lang="en-GB" sz="1600" dirty="0">
                  <a:solidFill>
                    <a:srgbClr val="C00000"/>
                  </a:solidFill>
                  <a:effectLst/>
                </a:rPr>
                <a:t>2020 </a:t>
              </a:r>
              <a:r>
                <a:rPr lang="en-GB" sz="1600" i="1" dirty="0">
                  <a:solidFill>
                    <a:srgbClr val="C00000"/>
                  </a:solidFill>
                  <a:effectLst/>
                </a:rPr>
                <a:t>JINST </a:t>
              </a:r>
              <a:r>
                <a:rPr lang="en-GB" sz="1600" b="1" dirty="0">
                  <a:solidFill>
                    <a:srgbClr val="C00000"/>
                  </a:solidFill>
                  <a:effectLst/>
                </a:rPr>
                <a:t>15 </a:t>
              </a:r>
              <a:r>
                <a:rPr lang="en-GB" sz="1600" dirty="0">
                  <a:solidFill>
                    <a:srgbClr val="C00000"/>
                  </a:solidFill>
                  <a:effectLst/>
                </a:rPr>
                <a:t>C07039 </a:t>
              </a:r>
              <a:endParaRPr lang="en-GB" sz="1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E34578E-A182-00A2-0DAC-0996B2781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165" y="839971"/>
            <a:ext cx="3570571" cy="24330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4F5D7BF-6340-CB80-C3E5-0526CDEA5799}"/>
              </a:ext>
            </a:extLst>
          </p:cNvPr>
          <p:cNvGrpSpPr/>
          <p:nvPr/>
        </p:nvGrpSpPr>
        <p:grpSpPr>
          <a:xfrm>
            <a:off x="4155349" y="1044954"/>
            <a:ext cx="3159001" cy="3235212"/>
            <a:chOff x="6934213" y="149005"/>
            <a:chExt cx="3296222" cy="37932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7E1DA5-BA2E-8F01-6A47-FFD745CD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4213" y="387653"/>
              <a:ext cx="3296222" cy="317789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E48D78-3DA8-D1A8-5D46-B3E11729748D}"/>
                </a:ext>
              </a:extLst>
            </p:cNvPr>
            <p:cNvSpPr txBox="1"/>
            <p:nvPr/>
          </p:nvSpPr>
          <p:spPr>
            <a:xfrm>
              <a:off x="7327908" y="3581409"/>
              <a:ext cx="2022756" cy="360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PTEP 2016, 033H01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36B3C6-842C-BFD5-7C8D-8286CC389685}"/>
                </a:ext>
              </a:extLst>
            </p:cNvPr>
            <p:cNvSpPr txBox="1"/>
            <p:nvPr/>
          </p:nvSpPr>
          <p:spPr>
            <a:xfrm>
              <a:off x="7501786" y="149005"/>
              <a:ext cx="11652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Times"/>
                </a:rPr>
                <a:t>Belle II</a:t>
              </a:r>
              <a:endParaRPr lang="en-US" dirty="0">
                <a:latin typeface="Time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662B018-2CE3-8FA1-CB4A-90A08AE5C788}"/>
              </a:ext>
            </a:extLst>
          </p:cNvPr>
          <p:cNvSpPr txBox="1"/>
          <p:nvPr/>
        </p:nvSpPr>
        <p:spPr>
          <a:xfrm>
            <a:off x="5159936" y="805166"/>
            <a:ext cx="150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T</a:t>
            </a:r>
            <a:r>
              <a:rPr lang="en-GB" dirty="0"/>
              <a:t>B</a:t>
            </a:r>
            <a:r>
              <a:rPr lang="en-RU" dirty="0"/>
              <a:t>eam results</a:t>
            </a:r>
          </a:p>
        </p:txBody>
      </p:sp>
    </p:spTree>
    <p:extLst>
      <p:ext uri="{BB962C8B-B14F-4D97-AF65-F5344CB8AC3E}">
        <p14:creationId xmlns:p14="http://schemas.microsoft.com/office/powerpoint/2010/main" val="71251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05866-EFAF-6846-AE22-9E50BB4C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3" y="0"/>
            <a:ext cx="10968959" cy="772103"/>
          </a:xfrm>
        </p:spPr>
        <p:txBody>
          <a:bodyPr/>
          <a:lstStyle/>
          <a:p>
            <a:r>
              <a:rPr lang="en-RU" b="1" dirty="0"/>
              <a:t>CLAS-12 RICH (J-Lab, Newport)</a:t>
            </a:r>
          </a:p>
        </p:txBody>
      </p:sp>
      <p:pic>
        <p:nvPicPr>
          <p:cNvPr id="12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03715D23-7B7B-E74F-B5E6-FE37739D13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691" y="1131502"/>
            <a:ext cx="2430975" cy="2868781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2D02F-9044-BA4D-B334-15BFA8BBEAA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652973" y="6443857"/>
            <a:ext cx="2897584" cy="470930"/>
          </a:xfrm>
        </p:spPr>
        <p:txBody>
          <a:bodyPr/>
          <a:lstStyle/>
          <a:p>
            <a:r>
              <a:rPr lang="en-US"/>
              <a:t>IHEP, 23 Aug. 2023, Beijing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B10B8-1F26-EA4F-A89C-AA8712C3EE2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06819" y="6387070"/>
            <a:ext cx="2128543" cy="470930"/>
          </a:xfrm>
        </p:spPr>
        <p:txBody>
          <a:bodyPr/>
          <a:lstStyle/>
          <a:p>
            <a:fld id="{116E7014-49C3-4255-9D1C-497824AF14C8}" type="slidenum">
              <a:rPr lang="fi-FI" smtClean="0"/>
              <a:pPr/>
              <a:t>13</a:t>
            </a:fld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5ECFB7-EF93-A349-8F58-C545F086DEB8}"/>
              </a:ext>
            </a:extLst>
          </p:cNvPr>
          <p:cNvSpPr txBox="1"/>
          <p:nvPr/>
        </p:nvSpPr>
        <p:spPr>
          <a:xfrm>
            <a:off x="3446708" y="715087"/>
            <a:ext cx="3865161" cy="3499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Investigate spin structure of nuclons</a:t>
            </a:r>
          </a:p>
        </p:txBody>
      </p:sp>
      <p:pic>
        <p:nvPicPr>
          <p:cNvPr id="10" name="Content Placeholder 8" descr="Mirazita_RICH2016 (dragged).pdf">
            <a:extLst>
              <a:ext uri="{FF2B5EF4-FFF2-40B4-BE49-F238E27FC236}">
                <a16:creationId xmlns:a16="http://schemas.microsoft.com/office/drawing/2014/main" id="{8B4C229B-4AC2-DF42-8D12-12359C6DEA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76" t="10927" b="185"/>
          <a:stretch>
            <a:fillRect/>
          </a:stretch>
        </p:blipFill>
        <p:spPr bwMode="auto">
          <a:xfrm>
            <a:off x="9537438" y="2428790"/>
            <a:ext cx="2391209" cy="381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59466C51-C600-344F-802A-6434A1895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0" y="3861048"/>
            <a:ext cx="2928667" cy="2199814"/>
          </a:xfrm>
          <a:prstGeom prst="rect">
            <a:avLst/>
          </a:prstGeom>
        </p:spPr>
      </p:pic>
      <p:pic>
        <p:nvPicPr>
          <p:cNvPr id="16" name="Picture 15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00AFB609-3306-6048-9F74-BA1235A489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15" y="776373"/>
            <a:ext cx="2706281" cy="27736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48361D-F301-7F43-9ED5-AAEFFA1DC7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243" y="4005064"/>
            <a:ext cx="4644077" cy="2316890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A12A5F20-8282-0344-8A5E-D7E4C4D67C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837" y="1916832"/>
            <a:ext cx="3171907" cy="20659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F1699B-8940-DA4F-8F79-1724AE997E81}"/>
              </a:ext>
            </a:extLst>
          </p:cNvPr>
          <p:cNvSpPr txBox="1"/>
          <p:nvPr/>
        </p:nvSpPr>
        <p:spPr>
          <a:xfrm>
            <a:off x="7549917" y="830471"/>
            <a:ext cx="4511824" cy="77925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RU" sz="1600" dirty="0"/>
              <a:t>π/K/p-separation at 3÷8GeV/c</a:t>
            </a:r>
          </a:p>
          <a:p>
            <a:pPr marL="259215" indent="-259215">
              <a:buFont typeface="Arial" panose="020B0604020202020204" pitchFamily="34" charset="0"/>
              <a:buChar char="•"/>
            </a:pPr>
            <a:r>
              <a:rPr lang="en-RU" sz="1600" dirty="0"/>
              <a:t>Aerogel n=1.05</a:t>
            </a:r>
          </a:p>
          <a:p>
            <a:pPr marL="259215" indent="-259215">
              <a:buFont typeface="Arial" panose="020B0604020202020204" pitchFamily="34" charset="0"/>
              <a:buChar char="•"/>
            </a:pPr>
            <a:r>
              <a:rPr lang="en-RU" sz="1600" dirty="0"/>
              <a:t>2 sectors with 102 tiles </a:t>
            </a:r>
            <a:r>
              <a:rPr lang="en-RU" sz="1600" dirty="0">
                <a:solidFill>
                  <a:srgbClr val="FF0000"/>
                </a:solidFill>
              </a:rPr>
              <a:t>20x20x3</a:t>
            </a:r>
            <a:r>
              <a:rPr lang="en-RU" sz="1600" dirty="0"/>
              <a:t>(2)cm</a:t>
            </a:r>
            <a:r>
              <a:rPr lang="en-RU" sz="1600" baseline="30000" dirty="0"/>
              <a:t>3</a:t>
            </a:r>
            <a:r>
              <a:rPr lang="en-RU" sz="1600" dirty="0"/>
              <a:t>/each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E1F8BD-B362-B742-A974-31017CD30B9C}"/>
              </a:ext>
            </a:extLst>
          </p:cNvPr>
          <p:cNvSpPr txBox="1"/>
          <p:nvPr/>
        </p:nvSpPr>
        <p:spPr>
          <a:xfrm>
            <a:off x="7203817" y="1633300"/>
            <a:ext cx="495526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M. </a:t>
            </a:r>
            <a:r>
              <a:rPr lang="en-GB" dirty="0" err="1">
                <a:solidFill>
                  <a:srgbClr val="FF0000"/>
                </a:solidFill>
              </a:rPr>
              <a:t>Contalbrigo</a:t>
            </a:r>
            <a:r>
              <a:rPr lang="en-GB" dirty="0">
                <a:solidFill>
                  <a:srgbClr val="FF0000"/>
                </a:solidFill>
              </a:rPr>
              <a:t> et al., NIM A964 (2020) 163791</a:t>
            </a:r>
            <a:endParaRPr lang="en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80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Aerogel R&amp;Ds at the BINP</a:t>
            </a:r>
            <a:endParaRPr lang="en-RU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6E90C-D88A-9E0F-DF80-7B44E30BB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7714C-B8F0-4AE4-EF3C-164F7938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97380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BBDF8-51CB-7B4E-9F98-3EC0B0407A0E}"/>
              </a:ext>
            </a:extLst>
          </p:cNvPr>
          <p:cNvSpPr txBox="1">
            <a:spLocks/>
          </p:cNvSpPr>
          <p:nvPr/>
        </p:nvSpPr>
        <p:spPr>
          <a:xfrm>
            <a:off x="919834" y="109280"/>
            <a:ext cx="10864798" cy="738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History of</a:t>
            </a:r>
            <a:r>
              <a:rPr lang="ru-RU" dirty="0"/>
              <a:t> </a:t>
            </a:r>
            <a:r>
              <a:rPr lang="en-GB" dirty="0"/>
              <a:t>aerogel radiators in Novosibirsk </a:t>
            </a:r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FFD2C6A0-B9A5-7D4B-85E6-DDD93C01F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</p:spPr>
        <p:txBody>
          <a:bodyPr/>
          <a:lstStyle/>
          <a:p>
            <a:pPr algn="ctr"/>
            <a:r>
              <a:rPr lang="en-US"/>
              <a:t>IHEP, 23 Aug. 2023, Beijing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F1B79C-94FD-354D-9B9D-53F51A5AA13D}"/>
                  </a:ext>
                </a:extLst>
              </p:cNvPr>
              <p:cNvSpPr txBox="1"/>
              <p:nvPr/>
            </p:nvSpPr>
            <p:spPr>
              <a:xfrm>
                <a:off x="525072" y="1800942"/>
                <a:ext cx="6284245" cy="77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600" b="1" dirty="0"/>
                  <a:t>SND ASHIPH </a:t>
                </a:r>
                <a:r>
                  <a:rPr lang="en-GB" sz="1600" dirty="0"/>
                  <a:t>system </a:t>
                </a:r>
                <a:r>
                  <a:rPr lang="ru-RU" sz="1600" dirty="0"/>
                  <a:t>(</a:t>
                </a:r>
                <a:r>
                  <a:rPr lang="en-GB" sz="1600" dirty="0"/>
                  <a:t>VEPP</a:t>
                </a:r>
                <a:r>
                  <a:rPr lang="ru-RU" sz="1600" dirty="0"/>
                  <a:t>-2000 – </a:t>
                </a:r>
                <a:r>
                  <a:rPr lang="en-GB" sz="1600" dirty="0"/>
                  <a:t>BINP</a:t>
                </a:r>
                <a:r>
                  <a:rPr lang="ru-RU" sz="16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1600" dirty="0"/>
                  <a:t>𝜋</a:t>
                </a:r>
                <a:r>
                  <a:rPr lang="en-GB" sz="1600" dirty="0"/>
                  <a:t>/K-separation in the momentum range</a:t>
                </a:r>
                <a:r>
                  <a:rPr lang="ru-RU" sz="1600" dirty="0"/>
                  <a:t> 300÷870</a:t>
                </a:r>
                <a:r>
                  <a:rPr lang="en-GB" sz="1600" dirty="0"/>
                  <a:t> MeV</a:t>
                </a:r>
                <a:r>
                  <a:rPr lang="ru-RU" sz="1600" dirty="0"/>
                  <a:t>/с.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Aerogel</a:t>
                </a:r>
                <a:r>
                  <a:rPr lang="ru-RU" sz="1600" dirty="0"/>
                  <a:t>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=1,13</m:t>
                    </m:r>
                  </m:oMath>
                </a14:m>
                <a:r>
                  <a:rPr lang="en-GB" sz="1600" dirty="0">
                    <a:solidFill>
                      <a:srgbClr val="00B0F0"/>
                    </a:solidFill>
                  </a:rPr>
                  <a:t> </a:t>
                </a:r>
                <a:r>
                  <a:rPr lang="en-GB" sz="1600" dirty="0"/>
                  <a:t>(V~9 L)</a:t>
                </a:r>
                <a:r>
                  <a:rPr lang="ru-RU" sz="1600" dirty="0"/>
                  <a:t>.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F1B79C-94FD-354D-9B9D-53F51A5AA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72" y="1800942"/>
                <a:ext cx="6284245" cy="779252"/>
              </a:xfrm>
              <a:prstGeom prst="rect">
                <a:avLst/>
              </a:prstGeom>
              <a:blipFill>
                <a:blip r:embed="rId2"/>
                <a:stretch>
                  <a:fillRect l="-403" t="-4762" b="-952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DF2BFC-D84A-8F4B-8A9A-2CCB897439AD}"/>
                  </a:ext>
                </a:extLst>
              </p:cNvPr>
              <p:cNvSpPr txBox="1"/>
              <p:nvPr/>
            </p:nvSpPr>
            <p:spPr>
              <a:xfrm>
                <a:off x="567102" y="908326"/>
                <a:ext cx="6242216" cy="77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600" b="1" dirty="0"/>
                  <a:t>KEDR ASHIPH </a:t>
                </a:r>
                <a:r>
                  <a:rPr lang="en-GB" sz="1600" dirty="0"/>
                  <a:t>system</a:t>
                </a:r>
                <a:r>
                  <a:rPr lang="ru-RU" sz="1600" dirty="0"/>
                  <a:t> (</a:t>
                </a:r>
                <a:r>
                  <a:rPr lang="en-GB" sz="1600" dirty="0"/>
                  <a:t>VEPP</a:t>
                </a:r>
                <a:r>
                  <a:rPr lang="ru-RU" sz="1600" dirty="0"/>
                  <a:t>-4М – </a:t>
                </a:r>
                <a:r>
                  <a:rPr lang="en-GB" sz="1600" dirty="0"/>
                  <a:t>BINP</a:t>
                </a:r>
                <a:r>
                  <a:rPr lang="ru-RU" sz="16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1600" dirty="0"/>
                  <a:t>𝜋</a:t>
                </a:r>
                <a:r>
                  <a:rPr lang="en-GB" sz="1600" dirty="0"/>
                  <a:t>/K-separation in the momentum range </a:t>
                </a:r>
                <a:r>
                  <a:rPr lang="ru-RU" sz="1600" dirty="0"/>
                  <a:t>0,6</a:t>
                </a:r>
                <a:r>
                  <a:rPr lang="en-GB" sz="1600" dirty="0"/>
                  <a:t>÷</a:t>
                </a:r>
                <a:r>
                  <a:rPr lang="ru-RU" sz="1600" dirty="0"/>
                  <a:t>1,5</a:t>
                </a:r>
                <a:r>
                  <a:rPr lang="en-GB" sz="1600" dirty="0"/>
                  <a:t> GeV</a:t>
                </a:r>
                <a:r>
                  <a:rPr lang="ru-RU" sz="1600" dirty="0"/>
                  <a:t>/с.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Aerogel</a:t>
                </a:r>
                <a:r>
                  <a:rPr lang="ru-RU" sz="1600" dirty="0"/>
                  <a:t>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=1,05</m:t>
                    </m:r>
                  </m:oMath>
                </a14:m>
                <a:r>
                  <a:rPr lang="en-GB" sz="1600" dirty="0">
                    <a:solidFill>
                      <a:srgbClr val="00B0F0"/>
                    </a:solidFill>
                  </a:rPr>
                  <a:t> </a:t>
                </a:r>
                <a:r>
                  <a:rPr lang="en-GB" sz="1600" dirty="0"/>
                  <a:t>(V~</a:t>
                </a:r>
                <a:r>
                  <a:rPr lang="ru-RU" sz="1600" dirty="0"/>
                  <a:t>1000</a:t>
                </a:r>
                <a:r>
                  <a:rPr lang="en-GB" sz="1600" dirty="0"/>
                  <a:t> L)</a:t>
                </a:r>
                <a:r>
                  <a:rPr lang="ru-RU" sz="1600" dirty="0"/>
                  <a:t>. 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DF2BFC-D84A-8F4B-8A9A-2CCB89743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02" y="908326"/>
                <a:ext cx="6242216" cy="779252"/>
              </a:xfrm>
              <a:prstGeom prst="rect">
                <a:avLst/>
              </a:prstGeom>
              <a:blipFill>
                <a:blip r:embed="rId3"/>
                <a:stretch>
                  <a:fillRect l="-406" t="-4839" b="-967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818669-575E-1E44-8698-165E48A5A33A}"/>
                  </a:ext>
                </a:extLst>
              </p:cNvPr>
              <p:cNvSpPr txBox="1"/>
              <p:nvPr/>
            </p:nvSpPr>
            <p:spPr>
              <a:xfrm>
                <a:off x="525072" y="2601245"/>
                <a:ext cx="5960946" cy="77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600" b="1" dirty="0"/>
                  <a:t>DIRAC-II</a:t>
                </a:r>
                <a:r>
                  <a:rPr lang="ru-RU" sz="1600" dirty="0"/>
                  <a:t> (</a:t>
                </a:r>
                <a:r>
                  <a:rPr lang="en-GB" sz="1600" dirty="0"/>
                  <a:t>PS</a:t>
                </a:r>
                <a:r>
                  <a:rPr lang="ru-RU" sz="1600" dirty="0"/>
                  <a:t> – </a:t>
                </a:r>
                <a:r>
                  <a:rPr lang="en-GB" sz="1600" dirty="0"/>
                  <a:t>CERN</a:t>
                </a:r>
                <a:r>
                  <a:rPr lang="ru-RU" sz="16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1600" dirty="0"/>
                  <a:t>𝜋</a:t>
                </a:r>
                <a:r>
                  <a:rPr lang="en-GB" sz="1600" dirty="0"/>
                  <a:t>/K-separation in the momentum range 5,5</a:t>
                </a:r>
                <a:r>
                  <a:rPr lang="ru-RU" sz="1600" dirty="0"/>
                  <a:t>÷8</a:t>
                </a:r>
                <a:r>
                  <a:rPr lang="en-GB" sz="1600" dirty="0"/>
                  <a:t>,0</a:t>
                </a:r>
                <a:r>
                  <a:rPr lang="ru-RU" sz="1600" dirty="0"/>
                  <a:t> </a:t>
                </a:r>
                <a:r>
                  <a:rPr lang="en-GB" sz="1600" dirty="0"/>
                  <a:t>GeV</a:t>
                </a:r>
                <a:r>
                  <a:rPr lang="ru-RU" sz="1600" dirty="0"/>
                  <a:t>/с.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Aerogel</a:t>
                </a:r>
                <a:r>
                  <a:rPr lang="ru-RU" sz="1600" dirty="0"/>
                  <a:t>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=1,008</m:t>
                    </m:r>
                  </m:oMath>
                </a14:m>
                <a:r>
                  <a:rPr lang="en-GB" sz="1600" dirty="0">
                    <a:solidFill>
                      <a:srgbClr val="00B0F0"/>
                    </a:solidFill>
                  </a:rPr>
                  <a:t> </a:t>
                </a:r>
                <a:r>
                  <a:rPr lang="en-GB" sz="1600" dirty="0"/>
                  <a:t>(V~9 L)</a:t>
                </a:r>
                <a:r>
                  <a:rPr lang="ru-RU" sz="1600" dirty="0"/>
                  <a:t>.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818669-575E-1E44-8698-165E48A5A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72" y="2601245"/>
                <a:ext cx="5960946" cy="779252"/>
              </a:xfrm>
              <a:prstGeom prst="rect">
                <a:avLst/>
              </a:prstGeom>
              <a:blipFill>
                <a:blip r:embed="rId4"/>
                <a:stretch>
                  <a:fillRect l="-426" t="-4762" r="-1064" b="-952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C08898-059D-944E-AA9A-A04645CA9260}"/>
                  </a:ext>
                </a:extLst>
              </p:cNvPr>
              <p:cNvSpPr txBox="1"/>
              <p:nvPr/>
            </p:nvSpPr>
            <p:spPr>
              <a:xfrm>
                <a:off x="523748" y="4251269"/>
                <a:ext cx="6074983" cy="77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600" b="1" dirty="0" err="1"/>
                  <a:t>LHCb</a:t>
                </a:r>
                <a:r>
                  <a:rPr lang="ru-RU" sz="1600" dirty="0"/>
                  <a:t> </a:t>
                </a:r>
                <a:r>
                  <a:rPr lang="en-GB" sz="1600" dirty="0"/>
                  <a:t>aerogel RICH </a:t>
                </a:r>
                <a:r>
                  <a:rPr lang="ru-RU" sz="1600" dirty="0"/>
                  <a:t>(</a:t>
                </a:r>
                <a:r>
                  <a:rPr lang="en-GB" sz="1600" dirty="0"/>
                  <a:t>LHC</a:t>
                </a:r>
                <a:r>
                  <a:rPr lang="ru-RU" sz="1600" dirty="0"/>
                  <a:t> – </a:t>
                </a:r>
                <a:r>
                  <a:rPr lang="en-GB" sz="1600" dirty="0"/>
                  <a:t>CERN</a:t>
                </a:r>
                <a:r>
                  <a:rPr lang="ru-RU" sz="16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1600" dirty="0"/>
                  <a:t>𝜋</a:t>
                </a:r>
                <a:r>
                  <a:rPr lang="en-GB" sz="1600" dirty="0"/>
                  <a:t>/K-separation in the momentum range</a:t>
                </a:r>
                <a:r>
                  <a:rPr lang="ru-RU" sz="1600" dirty="0"/>
                  <a:t> </a:t>
                </a:r>
                <a:r>
                  <a:rPr lang="en-GB" sz="1600" dirty="0"/>
                  <a:t>5,5</a:t>
                </a:r>
                <a:r>
                  <a:rPr lang="ru-RU" sz="1600" dirty="0"/>
                  <a:t>÷</a:t>
                </a:r>
                <a:r>
                  <a:rPr lang="en-GB" sz="1600" dirty="0"/>
                  <a:t>8,0</a:t>
                </a:r>
                <a:r>
                  <a:rPr lang="ru-RU" sz="1600" dirty="0"/>
                  <a:t> </a:t>
                </a:r>
                <a:r>
                  <a:rPr lang="en-GB" sz="1600" dirty="0"/>
                  <a:t>GeV</a:t>
                </a:r>
                <a:r>
                  <a:rPr lang="ru-RU" sz="1600" dirty="0"/>
                  <a:t>/с.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Aerogel</a:t>
                </a:r>
                <a:r>
                  <a:rPr lang="ru-RU" sz="1600" dirty="0"/>
                  <a:t>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=1,03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</a:t>
                </a:r>
                <a:r>
                  <a:rPr lang="en-GB" sz="1600" dirty="0"/>
                  <a:t>(S~0,5 m</a:t>
                </a:r>
                <a:r>
                  <a:rPr lang="ru-RU" sz="1600" baseline="30000" dirty="0"/>
                  <a:t>2</a:t>
                </a:r>
                <a:r>
                  <a:rPr lang="en-GB" sz="1600" dirty="0"/>
                  <a:t>)</a:t>
                </a:r>
                <a:r>
                  <a:rPr lang="ru-RU" sz="1600" dirty="0"/>
                  <a:t>, </a:t>
                </a:r>
                <a:r>
                  <a:rPr lang="en-GB" sz="1600" dirty="0"/>
                  <a:t>aerogel tile </a:t>
                </a:r>
                <a:r>
                  <a:rPr lang="ru-RU" sz="1600" dirty="0">
                    <a:solidFill>
                      <a:srgbClr val="00B0F0"/>
                    </a:solidFill>
                  </a:rPr>
                  <a:t>20х20х5 см</a:t>
                </a:r>
                <a:r>
                  <a:rPr lang="ru-RU" sz="1600" baseline="30000" dirty="0">
                    <a:solidFill>
                      <a:srgbClr val="00B0F0"/>
                    </a:solidFill>
                  </a:rPr>
                  <a:t>3</a:t>
                </a:r>
                <a:r>
                  <a:rPr lang="ru-RU" sz="1600" dirty="0"/>
                  <a:t>.</a:t>
                </a:r>
                <a:r>
                  <a:rPr lang="ru-RU" sz="1600" dirty="0">
                    <a:solidFill>
                      <a:srgbClr val="00B0F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C08898-059D-944E-AA9A-A04645CA9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48" y="4251269"/>
                <a:ext cx="6074983" cy="779252"/>
              </a:xfrm>
              <a:prstGeom prst="rect">
                <a:avLst/>
              </a:prstGeom>
              <a:blipFill>
                <a:blip r:embed="rId5"/>
                <a:stretch>
                  <a:fillRect l="-418" t="-4839" b="-1129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00977A-3A1E-DE4F-B7F6-6FFEB709A1D9}"/>
                  </a:ext>
                </a:extLst>
              </p:cNvPr>
              <p:cNvSpPr txBox="1"/>
              <p:nvPr/>
            </p:nvSpPr>
            <p:spPr>
              <a:xfrm>
                <a:off x="523748" y="5067634"/>
                <a:ext cx="6835323" cy="77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600" b="1" dirty="0"/>
                  <a:t>CLAS-12</a:t>
                </a:r>
                <a:r>
                  <a:rPr lang="ru-RU" sz="1600" dirty="0"/>
                  <a:t> </a:t>
                </a:r>
                <a:r>
                  <a:rPr lang="en-GB" sz="1600" dirty="0"/>
                  <a:t>aerogel RICH</a:t>
                </a:r>
                <a:r>
                  <a:rPr lang="ru-RU" sz="1600" dirty="0"/>
                  <a:t> (</a:t>
                </a:r>
                <a:r>
                  <a:rPr lang="en-GB" sz="1600" dirty="0"/>
                  <a:t>J-Lab</a:t>
                </a:r>
                <a:r>
                  <a:rPr lang="ru-RU" sz="16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1600" dirty="0"/>
                  <a:t>𝜋</a:t>
                </a:r>
                <a:r>
                  <a:rPr lang="en-GB" sz="1600" dirty="0"/>
                  <a:t>/K- &amp;</a:t>
                </a:r>
                <a:r>
                  <a:rPr lang="ru-RU" sz="1600" dirty="0"/>
                  <a:t> </a:t>
                </a:r>
                <a:r>
                  <a:rPr lang="en-GB" sz="1600" dirty="0"/>
                  <a:t>K/p-separation</a:t>
                </a:r>
                <a:r>
                  <a:rPr lang="ru-RU" sz="1600" dirty="0"/>
                  <a:t> </a:t>
                </a:r>
                <a:r>
                  <a:rPr lang="en-GB" sz="1600" dirty="0"/>
                  <a:t>at level 4𝜎 with several momentum</a:t>
                </a:r>
                <a:r>
                  <a:rPr lang="ru-RU" sz="1600" dirty="0"/>
                  <a:t> </a:t>
                </a:r>
                <a:r>
                  <a:rPr lang="en-GB" sz="1600" dirty="0"/>
                  <a:t>GeV</a:t>
                </a:r>
                <a:r>
                  <a:rPr lang="ru-RU" sz="1600" dirty="0"/>
                  <a:t>/с. 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Aerogel</a:t>
                </a:r>
                <a:r>
                  <a:rPr lang="ru-RU" sz="1600" dirty="0"/>
                  <a:t>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=1,05</m:t>
                    </m:r>
                  </m:oMath>
                </a14:m>
                <a:r>
                  <a:rPr lang="en-GB" sz="1600" dirty="0">
                    <a:solidFill>
                      <a:srgbClr val="00B0F0"/>
                    </a:solidFill>
                  </a:rPr>
                  <a:t> </a:t>
                </a:r>
                <a:r>
                  <a:rPr lang="en-GB" sz="1600" dirty="0"/>
                  <a:t>(S~</a:t>
                </a:r>
                <a:r>
                  <a:rPr lang="ru-RU" sz="1600" dirty="0"/>
                  <a:t>6</a:t>
                </a:r>
                <a:r>
                  <a:rPr lang="en-GB" sz="1600" dirty="0"/>
                  <a:t> m</a:t>
                </a:r>
                <a:r>
                  <a:rPr lang="ru-RU" sz="1600" baseline="30000" dirty="0"/>
                  <a:t>2</a:t>
                </a:r>
                <a:r>
                  <a:rPr lang="en-GB" sz="1600" dirty="0"/>
                  <a:t>)</a:t>
                </a:r>
                <a:r>
                  <a:rPr lang="ru-RU" sz="1600" dirty="0"/>
                  <a:t>, </a:t>
                </a:r>
                <a:r>
                  <a:rPr lang="en-GB" sz="1600" dirty="0"/>
                  <a:t>aerogel tile </a:t>
                </a:r>
                <a:r>
                  <a:rPr lang="ru-RU" sz="1600" dirty="0">
                    <a:solidFill>
                      <a:srgbClr val="00B0F0"/>
                    </a:solidFill>
                  </a:rPr>
                  <a:t>20х20х2-3 см</a:t>
                </a:r>
                <a:r>
                  <a:rPr lang="ru-RU" sz="1600" baseline="30000" dirty="0">
                    <a:solidFill>
                      <a:srgbClr val="00B0F0"/>
                    </a:solidFill>
                  </a:rPr>
                  <a:t>3</a:t>
                </a:r>
                <a:r>
                  <a:rPr lang="ru-RU" sz="1600" dirty="0"/>
                  <a:t>. </a:t>
                </a:r>
                <a:r>
                  <a:rPr lang="ru-RU" sz="1600" dirty="0">
                    <a:solidFill>
                      <a:srgbClr val="00B0F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00977A-3A1E-DE4F-B7F6-6FFEB709A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48" y="5067634"/>
                <a:ext cx="6835323" cy="779252"/>
              </a:xfrm>
              <a:prstGeom prst="rect">
                <a:avLst/>
              </a:prstGeom>
              <a:blipFill>
                <a:blip r:embed="rId6"/>
                <a:stretch>
                  <a:fillRect l="-371" t="-4762" r="-928" b="-952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3E2566-E939-8A4E-B3E7-7E6A2C4F1C78}"/>
                  </a:ext>
                </a:extLst>
              </p:cNvPr>
              <p:cNvSpPr txBox="1"/>
              <p:nvPr/>
            </p:nvSpPr>
            <p:spPr>
              <a:xfrm>
                <a:off x="525072" y="3441836"/>
                <a:ext cx="6074984" cy="77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600" b="1" dirty="0"/>
                  <a:t>AMS-02</a:t>
                </a:r>
                <a:r>
                  <a:rPr lang="ru-RU" sz="1600" dirty="0"/>
                  <a:t> </a:t>
                </a:r>
                <a:r>
                  <a:rPr lang="en-GB" sz="1600" dirty="0"/>
                  <a:t>aerogel RICH </a:t>
                </a:r>
                <a:r>
                  <a:rPr lang="ru-RU" sz="1600" dirty="0"/>
                  <a:t>(</a:t>
                </a:r>
                <a:r>
                  <a:rPr lang="en-GB" sz="1600" dirty="0"/>
                  <a:t>ISS</a:t>
                </a:r>
                <a:r>
                  <a:rPr lang="ru-RU" sz="16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Search for antimatter, study of cosmic rays. </a:t>
                </a:r>
                <a:endParaRPr lang="ru-RU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Aerogel</a:t>
                </a:r>
                <a:r>
                  <a:rPr lang="ru-RU" sz="1600" dirty="0"/>
                  <a:t>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=1,05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</a:t>
                </a:r>
                <a:r>
                  <a:rPr lang="en-GB" sz="1600" dirty="0"/>
                  <a:t>(S~</a:t>
                </a:r>
                <a:r>
                  <a:rPr lang="ru-RU" sz="1600" dirty="0"/>
                  <a:t>1</a:t>
                </a:r>
                <a:r>
                  <a:rPr lang="en-GB" sz="1600" dirty="0"/>
                  <a:t> m</a:t>
                </a:r>
                <a:r>
                  <a:rPr lang="ru-RU" sz="1600" baseline="30000" dirty="0"/>
                  <a:t>2</a:t>
                </a:r>
                <a:r>
                  <a:rPr lang="en-GB" sz="1600" dirty="0"/>
                  <a:t>)</a:t>
                </a:r>
                <a:r>
                  <a:rPr lang="ru-RU" sz="1600" dirty="0"/>
                  <a:t>. </a:t>
                </a:r>
                <a:r>
                  <a:rPr lang="ru-RU" sz="1600" dirty="0">
                    <a:solidFill>
                      <a:srgbClr val="00B0F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3E2566-E939-8A4E-B3E7-7E6A2C4F1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72" y="3441836"/>
                <a:ext cx="6074984" cy="779252"/>
              </a:xfrm>
              <a:prstGeom prst="rect">
                <a:avLst/>
              </a:prstGeom>
              <a:blipFill>
                <a:blip r:embed="rId7"/>
                <a:stretch>
                  <a:fillRect l="-418" t="-6452" b="-967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>
            <a:extLst>
              <a:ext uri="{FF2B5EF4-FFF2-40B4-BE49-F238E27FC236}">
                <a16:creationId xmlns:a16="http://schemas.microsoft.com/office/drawing/2014/main" id="{BFE9DDA5-46A0-B44B-9762-68D187A6E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897" y="1361606"/>
            <a:ext cx="4819941" cy="408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3905C7B-5D5F-4646-B899-E527E7E2142B}"/>
              </a:ext>
            </a:extLst>
          </p:cNvPr>
          <p:cNvSpPr/>
          <p:nvPr/>
        </p:nvSpPr>
        <p:spPr>
          <a:xfrm>
            <a:off x="9555480" y="5446734"/>
            <a:ext cx="1819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altLang="ru-RU" sz="1200" dirty="0">
                <a:solidFill>
                  <a:schemeClr val="bg1"/>
                </a:solidFill>
              </a:rPr>
              <a:t>Aerogel RICH for</a:t>
            </a:r>
            <a:r>
              <a:rPr lang="en-US" altLang="ru-RU" sz="1200" dirty="0">
                <a:solidFill>
                  <a:schemeClr val="bg1"/>
                </a:solidFill>
              </a:rPr>
              <a:t> CLAS12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82EC8C-4A49-7C31-A671-779C90B4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15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00316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D51A2-615B-D595-39A6-8994CA2C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3" y="0"/>
            <a:ext cx="10968959" cy="908720"/>
          </a:xfrm>
        </p:spPr>
        <p:txBody>
          <a:bodyPr/>
          <a:lstStyle/>
          <a:p>
            <a:r>
              <a:rPr lang="en-RU" dirty="0">
                <a:solidFill>
                  <a:schemeClr val="tx1"/>
                </a:solidFill>
              </a:rPr>
              <a:t>Novosibirsk aerogels is hydrophilic!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D0CD7-CA26-6FBE-E807-503699B8D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43" y="908720"/>
            <a:ext cx="10968959" cy="5220565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100" dirty="0">
                <a:latin typeface="+mj-lt"/>
              </a:rPr>
              <a:t>A</a:t>
            </a:r>
            <a:r>
              <a:rPr lang="en-GB" sz="2100" dirty="0">
                <a:effectLst/>
                <a:latin typeface="+mj-lt"/>
              </a:rPr>
              <a:t>erogel with bulk density 0.24 g/cm</a:t>
            </a:r>
            <a:r>
              <a:rPr lang="en-GB" sz="2100" baseline="30000" dirty="0">
                <a:effectLst/>
                <a:latin typeface="+mj-lt"/>
              </a:rPr>
              <a:t>3</a:t>
            </a:r>
            <a:r>
              <a:rPr lang="en-GB" sz="2100" dirty="0">
                <a:effectLst/>
                <a:latin typeface="+mj-lt"/>
              </a:rPr>
              <a:t> has internal surface area by 10</a:t>
            </a:r>
            <a:r>
              <a:rPr lang="en-GB" sz="2100" baseline="30000" dirty="0">
                <a:effectLst/>
                <a:latin typeface="+mj-lt"/>
              </a:rPr>
              <a:t>6</a:t>
            </a:r>
            <a:r>
              <a:rPr lang="en-GB" sz="2100" dirty="0">
                <a:effectLst/>
                <a:latin typeface="+mj-lt"/>
              </a:rPr>
              <a:t> times larger than external.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100" dirty="0">
                <a:latin typeface="+mj-lt"/>
              </a:rPr>
              <a:t>T</a:t>
            </a:r>
            <a:r>
              <a:rPr lang="en-GB" sz="2100" b="0" i="0" u="none" strike="noStrike" dirty="0">
                <a:effectLst/>
                <a:latin typeface="+mj-lt"/>
              </a:rPr>
              <a:t>here are a lot of OH−groups at the aerogel SiO</a:t>
            </a:r>
            <a:r>
              <a:rPr lang="en-GB" sz="2100" b="0" i="0" u="none" strike="noStrike" baseline="-25000" dirty="0">
                <a:effectLst/>
                <a:latin typeface="+mj-lt"/>
              </a:rPr>
              <a:t>2</a:t>
            </a:r>
            <a:r>
              <a:rPr lang="en-GB" sz="2100" dirty="0">
                <a:latin typeface="+mj-lt"/>
              </a:rPr>
              <a:t> </a:t>
            </a:r>
            <a:r>
              <a:rPr lang="en-GB" sz="2100" b="0" i="0" u="none" strike="noStrike" dirty="0">
                <a:effectLst/>
                <a:latin typeface="+mj-lt"/>
              </a:rPr>
              <a:t>surface. These groups are primary adsorption centres which are able to attract hundreds of the H</a:t>
            </a:r>
            <a:r>
              <a:rPr lang="en-GB" sz="2100" b="0" i="0" u="none" strike="noStrike" baseline="-25000" dirty="0">
                <a:effectLst/>
                <a:latin typeface="+mj-lt"/>
              </a:rPr>
              <a:t>2</a:t>
            </a:r>
            <a:r>
              <a:rPr lang="en-GB" sz="2100" b="0" i="0" u="none" strike="noStrike" dirty="0">
                <a:effectLst/>
                <a:latin typeface="+mj-lt"/>
              </a:rPr>
              <a:t>O molecules per each.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100" b="0" i="0" u="none" strike="noStrike" dirty="0">
                <a:effectLst/>
                <a:latin typeface="+mj-lt"/>
              </a:rPr>
              <a:t>In the hydrophobic aerogels OH−groups are exchanged by hydrophobic radicals such like Si(CH</a:t>
            </a:r>
            <a:r>
              <a:rPr lang="en-GB" sz="2100" b="0" i="0" u="none" strike="noStrike" baseline="-25000" dirty="0">
                <a:effectLst/>
                <a:latin typeface="+mj-lt"/>
              </a:rPr>
              <a:t>3</a:t>
            </a:r>
            <a:r>
              <a:rPr lang="en-GB" sz="2100" b="0" i="0" u="none" strike="noStrike" dirty="0">
                <a:effectLst/>
                <a:latin typeface="+mj-lt"/>
              </a:rPr>
              <a:t>)</a:t>
            </a:r>
            <a:r>
              <a:rPr lang="en-GB" sz="2100" b="0" i="0" u="none" strike="noStrike" baseline="-25000" dirty="0">
                <a:effectLst/>
                <a:latin typeface="+mj-lt"/>
              </a:rPr>
              <a:t>3</a:t>
            </a:r>
            <a:endParaRPr lang="en-GB" sz="2100" baseline="-25000" dirty="0"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100" b="0" i="0" u="none" strike="noStrike" dirty="0">
                <a:effectLst/>
                <a:latin typeface="+mj-lt"/>
              </a:rPr>
              <a:t>Influence of adsorbed water on optical parameters of hydrophilic aerogels produced in Novosibirsk are very well studied already.</a:t>
            </a:r>
            <a:endParaRPr lang="en-GB" sz="2100" dirty="0">
              <a:latin typeface="+mj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100" dirty="0">
                <a:latin typeface="+mj-lt"/>
              </a:rPr>
              <a:t>H</a:t>
            </a:r>
            <a:r>
              <a:rPr lang="en-GB" sz="2100" b="0" i="0" u="none" strike="noStrike" dirty="0">
                <a:effectLst/>
                <a:latin typeface="+mj-lt"/>
              </a:rPr>
              <a:t>eating of hydrophobic aerogel up to above 175℃ makes it hydrophilic. Also more active radicals are able to replace Si(CH</a:t>
            </a:r>
            <a:r>
              <a:rPr lang="en-GB" sz="2100" b="0" i="0" u="none" strike="noStrike" baseline="-25000" dirty="0">
                <a:effectLst/>
                <a:latin typeface="+mj-lt"/>
              </a:rPr>
              <a:t>3</a:t>
            </a:r>
            <a:r>
              <a:rPr lang="en-GB" sz="2100" b="0" i="0" u="none" strike="noStrike" dirty="0">
                <a:effectLst/>
                <a:latin typeface="+mj-lt"/>
              </a:rPr>
              <a:t>)</a:t>
            </a:r>
            <a:r>
              <a:rPr lang="en-GB" sz="2100" b="0" i="0" u="none" strike="noStrike" baseline="-25000" dirty="0">
                <a:effectLst/>
                <a:latin typeface="+mj-lt"/>
              </a:rPr>
              <a:t>3 </a:t>
            </a:r>
            <a:r>
              <a:rPr lang="en-GB" sz="2100" b="0" i="0" u="none" strike="noStrike" dirty="0">
                <a:effectLst/>
                <a:latin typeface="+mj-lt"/>
              </a:rPr>
              <a:t>– groups and change aerogel optical parameters.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100" b="0" i="0" u="none" strike="noStrike" dirty="0">
                <a:effectLst/>
                <a:latin typeface="+mj-lt"/>
              </a:rPr>
              <a:t>Before the finalization of any aerogel based counters design it is necessary to investigate influence of materials (such like WLS, </a:t>
            </a:r>
            <a:r>
              <a:rPr lang="en-GB" sz="2100" b="0" i="0" u="none" strike="noStrike" dirty="0" err="1">
                <a:effectLst/>
                <a:latin typeface="+mj-lt"/>
              </a:rPr>
              <a:t>hermetics</a:t>
            </a:r>
            <a:r>
              <a:rPr lang="en-GB" sz="2100" b="0" i="0" u="none" strike="noStrike" dirty="0">
                <a:effectLst/>
                <a:latin typeface="+mj-lt"/>
              </a:rPr>
              <a:t> or second gas/liquid Cherenkov radiators) which are going to be used in the construction on aerogel transparency.</a:t>
            </a:r>
            <a:endParaRPr lang="en-RU" sz="2100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DD0F7-3EA3-7B7F-DDDD-584019E6BB1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IHEP, 23 Aug. 2023, Beijing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47C78-15AD-870B-D50E-33D0A2C876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725612D-A768-4BEF-ADA1-B16EE6948DD3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1521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6AD23-1BD5-16F4-F8AA-AF5A4B9E08E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8085" y="6387070"/>
            <a:ext cx="3863040" cy="470930"/>
          </a:xfrm>
        </p:spPr>
        <p:txBody>
          <a:bodyPr/>
          <a:lstStyle/>
          <a:p>
            <a:r>
              <a:rPr lang="en-US"/>
              <a:t>IHEP, 23 Aug. 2023, Beijing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A860B-D101-4E37-F3A6-B7BD6098F6B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9842" y="6387070"/>
            <a:ext cx="2837760" cy="470930"/>
          </a:xfrm>
        </p:spPr>
        <p:txBody>
          <a:bodyPr/>
          <a:lstStyle/>
          <a:p>
            <a:fld id="{116E7014-49C3-4255-9D1C-497824AF14C8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8" name="Content Placeholder 7" descr="aerdry_hum20per.eps">
            <a:extLst>
              <a:ext uri="{FF2B5EF4-FFF2-40B4-BE49-F238E27FC236}">
                <a16:creationId xmlns:a16="http://schemas.microsoft.com/office/drawing/2014/main" id="{62A75ECC-A85C-F7C8-EE3A-08984B64E9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9" r="5698" b="262"/>
          <a:stretch>
            <a:fillRect/>
          </a:stretch>
        </p:blipFill>
        <p:spPr>
          <a:xfrm>
            <a:off x="7032104" y="776748"/>
            <a:ext cx="4738624" cy="4740484"/>
          </a:xfrm>
        </p:spPr>
      </p:pic>
      <p:pic>
        <p:nvPicPr>
          <p:cNvPr id="9" name="Content Placeholder 6" descr="dm_aer_dt_new">
            <a:extLst>
              <a:ext uri="{FF2B5EF4-FFF2-40B4-BE49-F238E27FC236}">
                <a16:creationId xmlns:a16="http://schemas.microsoft.com/office/drawing/2014/main" id="{3712393F-7A36-A8E8-5166-CB3D74A618D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" r="-2946"/>
          <a:stretch>
            <a:fillRect/>
          </a:stretch>
        </p:blipFill>
        <p:spPr>
          <a:xfrm>
            <a:off x="767408" y="548680"/>
            <a:ext cx="5184576" cy="50562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8FDFE1-9817-5320-D929-F176D6AC8DC2}"/>
              </a:ext>
            </a:extLst>
          </p:cNvPr>
          <p:cNvSpPr txBox="1"/>
          <p:nvPr/>
        </p:nvSpPr>
        <p:spPr>
          <a:xfrm>
            <a:off x="2432204" y="692696"/>
            <a:ext cx="128753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Adsorption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24897F-DA18-C1BD-DCAC-18FBF0681B3A}"/>
              </a:ext>
            </a:extLst>
          </p:cNvPr>
          <p:cNvSpPr txBox="1"/>
          <p:nvPr/>
        </p:nvSpPr>
        <p:spPr>
          <a:xfrm>
            <a:off x="8808101" y="692696"/>
            <a:ext cx="130035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Desorption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1AACFC-3E10-3BD3-16BB-16EC32354BC1}"/>
              </a:ext>
            </a:extLst>
          </p:cNvPr>
          <p:cNvSpPr txBox="1"/>
          <p:nvPr/>
        </p:nvSpPr>
        <p:spPr>
          <a:xfrm>
            <a:off x="2069244" y="5612090"/>
            <a:ext cx="9178603" cy="60760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Water adsorption and desorption are the fast processes with time constant about 1 hour.</a:t>
            </a:r>
          </a:p>
          <a:p>
            <a:r>
              <a:rPr lang="en-RU" dirty="0"/>
              <a:t>Amount of adsorbed water depends on relative humidity of invironment.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6CABB1-802B-239B-CD6E-1CBFFEA93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3" y="0"/>
            <a:ext cx="10968959" cy="9087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Water adsorption by aerogel</a:t>
            </a:r>
            <a:endParaRPr lang="en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5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05096B-0366-7A71-F5C9-DB8DDEA29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99" y="482724"/>
            <a:ext cx="5181600" cy="3162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0255A8-9AE7-0380-1AE2-79F41443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5" y="0"/>
            <a:ext cx="11881320" cy="733305"/>
          </a:xfrm>
        </p:spPr>
        <p:txBody>
          <a:bodyPr/>
          <a:lstStyle/>
          <a:p>
            <a:r>
              <a:rPr lang="en-RU" b="0" dirty="0">
                <a:solidFill>
                  <a:schemeClr val="tx1"/>
                </a:solidFill>
              </a:rPr>
              <a:t>Refractive index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791588-8E72-1FFC-981F-6788668AF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464" y="836712"/>
            <a:ext cx="5013130" cy="4896544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D58EB-2B5D-E2CF-1762-049D1DDF632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IHEP, 23 Aug. 2023, Beijing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3662-F70D-9AB4-0D02-4510B8E7C3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725612D-A768-4BEF-ADA1-B16EE6948DD3}" type="slidenum">
              <a:rPr lang="fi-FI" smtClean="0"/>
              <a:pPr/>
              <a:t>18</a:t>
            </a:fld>
            <a:endParaRPr lang="fi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E97E2-92BE-0113-251A-8E6C12672896}"/>
              </a:ext>
            </a:extLst>
          </p:cNvPr>
          <p:cNvSpPr txBox="1"/>
          <p:nvPr/>
        </p:nvSpPr>
        <p:spPr>
          <a:xfrm>
            <a:off x="535734" y="4510055"/>
            <a:ext cx="6010941" cy="11228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For theoretical dependence Lorentz-Lorentz formula </a:t>
            </a:r>
          </a:p>
          <a:p>
            <a:pPr algn="just"/>
            <a:r>
              <a:rPr lang="en-US" dirty="0"/>
              <a:t>was used, which was expressed to calculate refractive </a:t>
            </a:r>
          </a:p>
          <a:p>
            <a:pPr algn="just"/>
            <a:r>
              <a:rPr lang="en-US" dirty="0"/>
              <a:t>index of gases mixtures but it very often works for other </a:t>
            </a:r>
          </a:p>
          <a:p>
            <a:pPr algn="just"/>
            <a:r>
              <a:rPr lang="en-US" dirty="0"/>
              <a:t>mixtures.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D21787-87D1-0187-CE1C-1C48A7C510BF}"/>
                  </a:ext>
                </a:extLst>
              </p:cNvPr>
              <p:cNvSpPr txBox="1"/>
              <p:nvPr/>
            </p:nvSpPr>
            <p:spPr>
              <a:xfrm>
                <a:off x="7320136" y="5590183"/>
                <a:ext cx="3745705" cy="34996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RU" dirty="0"/>
                  <a:t> dependence on water adsorption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D21787-87D1-0187-CE1C-1C48A7C51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5590183"/>
                <a:ext cx="3745705" cy="349968"/>
              </a:xfrm>
              <a:prstGeom prst="rect">
                <a:avLst/>
              </a:prstGeom>
              <a:blipFill>
                <a:blip r:embed="rId4"/>
                <a:stretch>
                  <a:fillRect t="-17857" r="-338" b="-2857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6574D9-8C7D-8045-2555-4712B174EDA3}"/>
                  </a:ext>
                </a:extLst>
              </p:cNvPr>
              <p:cNvSpPr txBox="1"/>
              <p:nvPr/>
            </p:nvSpPr>
            <p:spPr>
              <a:xfrm>
                <a:off x="836393" y="3519396"/>
                <a:ext cx="5409622" cy="733599"/>
              </a:xfrm>
              <a:prstGeom prst="rect">
                <a:avLst/>
              </a:prstGeom>
              <a:solidFill>
                <a:srgbClr val="F4A91C">
                  <a:alpha val="51373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I</a:t>
                </a:r>
                <a:r>
                  <a:rPr lang="en-RU" dirty="0"/>
                  <a:t>mpirical relation is used for fast determination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=1+0.438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6574D9-8C7D-8045-2555-4712B174E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93" y="3519396"/>
                <a:ext cx="5409622" cy="733599"/>
              </a:xfrm>
              <a:prstGeom prst="rect">
                <a:avLst/>
              </a:prstGeom>
              <a:blipFill>
                <a:blip r:embed="rId5"/>
                <a:stretch>
                  <a:fillRect l="-935" t="-33333" b="-10333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288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4DEC-C5A8-BF5B-6777-17E32BE77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8" y="73628"/>
            <a:ext cx="11349002" cy="1325563"/>
          </a:xfrm>
        </p:spPr>
        <p:txBody>
          <a:bodyPr>
            <a:normAutofit/>
          </a:bodyPr>
          <a:lstStyle/>
          <a:p>
            <a:r>
              <a:rPr lang="en-RU" sz="4000" dirty="0">
                <a:solidFill>
                  <a:schemeClr val="tx1"/>
                </a:solidFill>
              </a:rPr>
              <a:t>Aerogel transmittance and parameters of Rayleigh light scattering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B770E6-5E87-2D6E-9469-B318F15D43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86" y="1283343"/>
            <a:ext cx="5404159" cy="486776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C3701E8-FC9A-751D-7ACE-5ADBED83B4C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815845" y="1143480"/>
                <a:ext cx="5761757" cy="4805800"/>
              </a:xfrm>
            </p:spPr>
            <p:txBody>
              <a:bodyPr/>
              <a:lstStyle/>
              <a:p>
                <a:r>
                  <a:rPr lang="en-US" sz="2000" dirty="0"/>
                  <a:t>Hunt formula to fit the transmittance (T) usually are used in two variations:</a:t>
                </a: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sSub>
                          <m:sSubPr>
                            <m:ctrlPr>
                              <a:rPr lang="ru-RU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ru-RU" sz="2000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ru-RU" sz="2000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ru-RU" sz="20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ru-RU" sz="20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ru-RU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sSubSup>
                                  <m:sSubSupPr>
                                    <m:ctrlPr>
                                      <a:rPr lang="ru-RU" sz="20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𝑠𝑐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400</m:t>
                                    </m:r>
                                  </m:sup>
                                </m:sSubSup>
                                <m:r>
                                  <a:rPr lang="ru-RU" sz="2000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ru-RU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ru-RU" sz="20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ru-RU" sz="20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ru-RU" sz="20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𝜆</m:t>
                                            </m:r>
                                          </m:num>
                                          <m:den>
                                            <m:r>
                                              <a:rPr lang="ru-RU" sz="2000" i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400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ru-RU" sz="2000" i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sup>
                    </m:sSup>
                  </m:oMath>
                </a14:m>
                <a:endParaRPr lang="ru-RU" sz="2000" dirty="0">
                  <a:solidFill>
                    <a:srgbClr val="C00000"/>
                  </a:solidFill>
                </a:endParaRPr>
              </a:p>
              <a:p>
                <a:r>
                  <a:rPr lang="en-GB" sz="2000" dirty="0"/>
                  <a:t>o</a:t>
                </a:r>
                <a:r>
                  <a:rPr lang="en-RU" sz="2000" dirty="0"/>
                  <a:t>r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sSub>
                          <m:sSubPr>
                            <m:ctrlPr>
                              <a:rPr lang="ru-RU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ru-RU" sz="2000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ru-RU" sz="2000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ru-RU" sz="20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ru-RU" sz="20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ru-RU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ru-RU" sz="20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ru-RU" sz="20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0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sup>
                    </m:sSup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000" dirty="0"/>
                  <a:t> – aerogel thickness,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400</m:t>
                        </m:r>
                      </m:sup>
                    </m:sSubSup>
                  </m:oMath>
                </a14:m>
                <a:r>
                  <a:rPr lang="en-US" sz="2000" dirty="0"/>
                  <a:t>– light scattering length at 400 nm and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/>
                  <a:t> – so called clarity,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ru-RU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 – coefficient responsible for light absorption and scattering at the surface of aerogel samples.</a:t>
                </a:r>
                <a:endParaRPr lang="en-RU" sz="20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C3701E8-FC9A-751D-7ACE-5ADBED83B4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815845" y="1143480"/>
                <a:ext cx="5761757" cy="4805800"/>
              </a:xfrm>
              <a:blipFill>
                <a:blip r:embed="rId3"/>
                <a:stretch>
                  <a:fillRect l="-2637" t="-1583" r="-175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6438-21C4-462F-EA73-E77A90318C6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IHEP, 23 Aug. 2023, Beijing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86FB8-E1A4-94F4-3FA5-5898FC7D10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336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1742-4D00-2C17-42F5-AD60A3CFA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81" y="89245"/>
            <a:ext cx="11221851" cy="783863"/>
          </a:xfrm>
        </p:spPr>
        <p:txBody>
          <a:bodyPr>
            <a:normAutofit fontScale="90000"/>
          </a:bodyPr>
          <a:lstStyle/>
          <a:p>
            <a:r>
              <a:rPr lang="en-RU" sz="4000" b="0" dirty="0">
                <a:solidFill>
                  <a:schemeClr val="tx1"/>
                </a:solidFill>
              </a:rPr>
              <a:t>Influence of adsorbed water on </a:t>
            </a:r>
            <a:r>
              <a:rPr lang="en-US" sz="4000" b="0" dirty="0">
                <a:solidFill>
                  <a:schemeClr val="tx1"/>
                </a:solidFill>
              </a:rPr>
              <a:t>Raleigh light scattering </a:t>
            </a:r>
            <a:endParaRPr lang="en-RU" sz="4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AF4A9D-D3B9-B016-24F3-040E8A7B2D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123484"/>
            <a:ext cx="6264696" cy="4253806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06A4728-F6DE-113C-EC7E-8829A94BAE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480" y="1124744"/>
            <a:ext cx="6108322" cy="4233810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E8A35-EC5F-7D6B-FB5D-6AE0C86E11A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IHEP, 23 Aug. 2023, Beijing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830F5-21CD-C58B-30FF-B9AD7CBDE5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20</a:t>
            </a:fld>
            <a:endParaRPr lang="fi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AC6B7-1A06-53B3-4ED8-EB13A1F1AA5D}"/>
              </a:ext>
            </a:extLst>
          </p:cNvPr>
          <p:cNvSpPr txBox="1"/>
          <p:nvPr/>
        </p:nvSpPr>
        <p:spPr>
          <a:xfrm>
            <a:off x="566403" y="5377290"/>
            <a:ext cx="11218229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Raleigh light scattering in aerogel strongly </a:t>
            </a:r>
            <a:r>
              <a:rPr lang="en-US" dirty="0" err="1"/>
              <a:t>dependce</a:t>
            </a:r>
            <a:r>
              <a:rPr lang="en-US" dirty="0"/>
              <a:t> on amount of adsorbed water the effects of light scattering length decrease in normal conditions doesn’t exceed </a:t>
            </a:r>
            <a:r>
              <a:rPr lang="en-US" dirty="0">
                <a:solidFill>
                  <a:srgbClr val="C00000"/>
                </a:solidFill>
              </a:rPr>
              <a:t>10%</a:t>
            </a:r>
            <a:r>
              <a:rPr lang="en-US" dirty="0"/>
              <a:t> (</a:t>
            </a:r>
            <a:r>
              <a:rPr lang="en-US" dirty="0" err="1"/>
              <a:t>L</a:t>
            </a:r>
            <a:r>
              <a:rPr lang="en-US" baseline="-25000" dirty="0" err="1"/>
              <a:t>sc</a:t>
            </a:r>
            <a:r>
              <a:rPr lang="en-US" dirty="0"/>
              <a:t>(400 nm) drops from </a:t>
            </a:r>
            <a:r>
              <a:rPr lang="en-US" dirty="0">
                <a:solidFill>
                  <a:srgbClr val="C00000"/>
                </a:solidFill>
              </a:rPr>
              <a:t>43</a:t>
            </a:r>
            <a:r>
              <a:rPr lang="en-US" dirty="0"/>
              <a:t> to </a:t>
            </a:r>
            <a:r>
              <a:rPr lang="en-US" dirty="0">
                <a:solidFill>
                  <a:srgbClr val="C00000"/>
                </a:solidFill>
              </a:rPr>
              <a:t>38</a:t>
            </a:r>
            <a:r>
              <a:rPr lang="en-US" dirty="0"/>
              <a:t> mm).</a:t>
            </a:r>
            <a:endParaRPr lang="en-RU" dirty="0"/>
          </a:p>
        </p:txBody>
      </p:sp>
      <p:sp>
        <p:nvSpPr>
          <p:cNvPr id="13" name="Прямоугольник 33">
            <a:extLst>
              <a:ext uri="{FF2B5EF4-FFF2-40B4-BE49-F238E27FC236}">
                <a16:creationId xmlns:a16="http://schemas.microsoft.com/office/drawing/2014/main" id="{2C6D3E08-E665-0F7A-53FE-5AD0BB672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576" y="5970377"/>
            <a:ext cx="3493131" cy="2640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200" dirty="0">
                <a:solidFill>
                  <a:srgbClr val="C00000"/>
                </a:solidFill>
              </a:rPr>
              <a:t>T. </a:t>
            </a:r>
            <a:r>
              <a:rPr lang="en-US" altLang="ru-RU" sz="1200" dirty="0" err="1">
                <a:solidFill>
                  <a:srgbClr val="C00000"/>
                </a:solidFill>
              </a:rPr>
              <a:t>Bellunato</a:t>
            </a:r>
            <a:r>
              <a:rPr lang="en-US" altLang="ru-RU" sz="1200" dirty="0">
                <a:solidFill>
                  <a:srgbClr val="C00000"/>
                </a:solidFill>
              </a:rPr>
              <a:t>, et al., NIM A 527(3) (2004) 319</a:t>
            </a:r>
            <a:endParaRPr lang="ru-RU" altLang="ru-RU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Aerogel RICH in the HEP</a:t>
            </a:r>
            <a:endParaRPr lang="en-RU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6E90C-D88A-9E0F-DF80-7B44E30BB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7714C-B8F0-4AE4-EF3C-164F7938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68187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FARICH</a:t>
            </a:r>
            <a:r>
              <a:rPr lang="en-US" dirty="0"/>
              <a:t> </a:t>
            </a:r>
            <a:r>
              <a:rPr lang="ru-RU" dirty="0"/>
              <a:t>– </a:t>
            </a:r>
            <a:r>
              <a:rPr lang="en-US" dirty="0"/>
              <a:t>19 years of R&amp;Ds (since 2004)</a:t>
            </a:r>
            <a:endParaRPr lang="en-RU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6E90C-D88A-9E0F-DF80-7B44E30BB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7714C-B8F0-4AE4-EF3C-164F7938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21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68844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84" y="33779"/>
            <a:ext cx="12044516" cy="787329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FARICH</a:t>
            </a:r>
            <a:r>
              <a:rPr lang="ru-RU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technique</a:t>
            </a:r>
            <a:endParaRPr lang="ru-RU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 descr="D:\Архив\Лого ИЯФ\++ logo BINP new bold blue Прозрачный.gif">
            <a:extLst>
              <a:ext uri="{FF2B5EF4-FFF2-40B4-BE49-F238E27FC236}">
                <a16:creationId xmlns:a16="http://schemas.microsoft.com/office/drawing/2014/main" id="{66D937E5-F52F-EF24-BA06-FA5EB380A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79" y="16873"/>
            <a:ext cx="609828" cy="7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95B08B-0565-35E0-FF3F-E41A9B22D806}"/>
              </a:ext>
            </a:extLst>
          </p:cNvPr>
          <p:cNvGrpSpPr/>
          <p:nvPr/>
        </p:nvGrpSpPr>
        <p:grpSpPr>
          <a:xfrm>
            <a:off x="704193" y="622319"/>
            <a:ext cx="5444358" cy="3052637"/>
            <a:chOff x="231228" y="747225"/>
            <a:chExt cx="5744854" cy="3078384"/>
          </a:xfrm>
        </p:grpSpPr>
        <p:sp>
          <p:nvSpPr>
            <p:cNvPr id="3082" name="Прямоугольник 2"/>
            <p:cNvSpPr>
              <a:spLocks noChangeArrowheads="1"/>
            </p:cNvSpPr>
            <p:nvPr/>
          </p:nvSpPr>
          <p:spPr bwMode="auto">
            <a:xfrm>
              <a:off x="253408" y="3292960"/>
              <a:ext cx="5622860" cy="279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200" dirty="0" err="1">
                  <a:solidFill>
                    <a:srgbClr val="C00000"/>
                  </a:solidFill>
                </a:rPr>
                <a:t>T.Iijima</a:t>
              </a:r>
              <a:r>
                <a:rPr lang="ru-RU" altLang="ru-RU" sz="1200" dirty="0">
                  <a:solidFill>
                    <a:srgbClr val="C00000"/>
                  </a:solidFill>
                </a:rPr>
                <a:t> </a:t>
              </a:r>
              <a:r>
                <a:rPr lang="ru-RU" altLang="ru-RU" sz="1200" dirty="0" err="1">
                  <a:solidFill>
                    <a:srgbClr val="C00000"/>
                  </a:solidFill>
                </a:rPr>
                <a:t>et</a:t>
              </a:r>
              <a:r>
                <a:rPr lang="ru-RU" altLang="ru-RU" sz="1200" dirty="0">
                  <a:solidFill>
                    <a:srgbClr val="C00000"/>
                  </a:solidFill>
                </a:rPr>
                <a:t> </a:t>
              </a:r>
              <a:r>
                <a:rPr lang="ru-RU" altLang="ru-RU" sz="1200" dirty="0" err="1">
                  <a:solidFill>
                    <a:srgbClr val="C00000"/>
                  </a:solidFill>
                </a:rPr>
                <a:t>al</a:t>
              </a:r>
              <a:r>
                <a:rPr lang="ru-RU" altLang="ru-RU" sz="1200" dirty="0">
                  <a:solidFill>
                    <a:srgbClr val="C00000"/>
                  </a:solidFill>
                </a:rPr>
                <a:t>., NIM A548 (2005) 383</a:t>
              </a:r>
              <a:r>
                <a:rPr lang="en-US" altLang="ru-RU" sz="1200" dirty="0">
                  <a:solidFill>
                    <a:srgbClr val="C00000"/>
                  </a:solidFill>
                </a:rPr>
                <a:t> and </a:t>
              </a:r>
              <a:r>
                <a:rPr lang="ru-RU" altLang="ru-RU" sz="1200" dirty="0" err="1">
                  <a:solidFill>
                    <a:srgbClr val="C00000"/>
                  </a:solidFill>
                </a:rPr>
                <a:t>A.Yu.Barnyakov</a:t>
              </a:r>
              <a:r>
                <a:rPr lang="ru-RU" altLang="ru-RU" sz="1200" dirty="0">
                  <a:solidFill>
                    <a:srgbClr val="C00000"/>
                  </a:solidFill>
                </a:rPr>
                <a:t> </a:t>
              </a:r>
              <a:r>
                <a:rPr lang="ru-RU" altLang="ru-RU" sz="1200" dirty="0" err="1">
                  <a:solidFill>
                    <a:srgbClr val="C00000"/>
                  </a:solidFill>
                </a:rPr>
                <a:t>et</a:t>
              </a:r>
              <a:r>
                <a:rPr lang="ru-RU" altLang="ru-RU" sz="1200" dirty="0">
                  <a:solidFill>
                    <a:srgbClr val="C00000"/>
                  </a:solidFill>
                </a:rPr>
                <a:t> </a:t>
              </a:r>
              <a:r>
                <a:rPr lang="ru-RU" altLang="ru-RU" sz="1200" dirty="0" err="1">
                  <a:solidFill>
                    <a:srgbClr val="C00000"/>
                  </a:solidFill>
                </a:rPr>
                <a:t>al</a:t>
              </a:r>
              <a:r>
                <a:rPr lang="ru-RU" altLang="ru-RU" sz="1200" dirty="0">
                  <a:solidFill>
                    <a:srgbClr val="C00000"/>
                  </a:solidFill>
                </a:rPr>
                <a:t>., NIM A553 (2005) 70</a:t>
              </a:r>
            </a:p>
          </p:txBody>
        </p:sp>
        <p:grpSp>
          <p:nvGrpSpPr>
            <p:cNvPr id="13" name="Группа 12"/>
            <p:cNvGrpSpPr>
              <a:grpSpLocks noChangeAspect="1"/>
            </p:cNvGrpSpPr>
            <p:nvPr/>
          </p:nvGrpSpPr>
          <p:grpSpPr>
            <a:xfrm>
              <a:off x="3189150" y="1090132"/>
              <a:ext cx="2483541" cy="1855493"/>
              <a:chOff x="1763713" y="2477948"/>
              <a:chExt cx="3816399" cy="2851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" name="Picture 6" descr="p10603041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3713" y="2477948"/>
                <a:ext cx="3816399" cy="2851291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 rot="11199961" flipV="1">
                <a:off x="2117658" y="3341388"/>
                <a:ext cx="2557259" cy="4543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n=1.030   6.0mm</a:t>
                </a:r>
                <a:endParaRPr lang="ru-RU" altLang="ru-RU" sz="1400" baseline="-25000" dirty="0"/>
              </a:p>
            </p:txBody>
          </p:sp>
          <p:sp>
            <p:nvSpPr>
              <p:cNvPr id="16" name="Text Box 17"/>
              <p:cNvSpPr txBox="1">
                <a:spLocks noChangeArrowheads="1"/>
              </p:cNvSpPr>
              <p:nvPr/>
            </p:nvSpPr>
            <p:spPr bwMode="auto">
              <a:xfrm rot="11199961" flipV="1">
                <a:off x="2051884" y="3719263"/>
                <a:ext cx="2704693" cy="4543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n=1.027   6.3mm</a:t>
                </a:r>
                <a:endParaRPr lang="ru-RU" altLang="ru-RU" sz="1400" baseline="-25000" dirty="0"/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 rot="11199961" flipV="1">
                <a:off x="1984727" y="4154560"/>
                <a:ext cx="2491790" cy="4543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n=1.024   6.7mm</a:t>
                </a:r>
                <a:endParaRPr lang="ru-RU" altLang="ru-RU" sz="1400" baseline="-25000" dirty="0"/>
              </a:p>
            </p:txBody>
          </p:sp>
          <p:sp>
            <p:nvSpPr>
              <p:cNvPr id="18" name="Text Box 19"/>
              <p:cNvSpPr txBox="1">
                <a:spLocks noChangeArrowheads="1"/>
              </p:cNvSpPr>
              <p:nvPr/>
            </p:nvSpPr>
            <p:spPr bwMode="auto">
              <a:xfrm rot="11199961" flipV="1">
                <a:off x="1984688" y="4516274"/>
                <a:ext cx="2488567" cy="4543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n=1.022   7.0mm</a:t>
                </a:r>
                <a:endParaRPr lang="ru-RU" altLang="ru-RU" sz="1400" baseline="-250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883328" y="752424"/>
              <a:ext cx="3092754" cy="30777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/>
                <a:t>The first 4-layer monolithic sample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8867" y="2935288"/>
              <a:ext cx="5411456" cy="3385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1600" dirty="0"/>
                <a:t>Increase</a:t>
              </a:r>
              <a:r>
                <a:rPr lang="ru-RU" sz="1600" dirty="0"/>
                <a:t> </a:t>
              </a:r>
              <a:r>
                <a:rPr lang="en-GB" sz="1600" dirty="0"/>
                <a:t>N</a:t>
              </a:r>
              <a:r>
                <a:rPr lang="en-US" sz="1600" baseline="-25000" dirty="0"/>
                <a:t>pe</a:t>
              </a:r>
              <a:r>
                <a:rPr lang="ru-RU" sz="1600" baseline="-25000" dirty="0"/>
                <a:t> </a:t>
              </a:r>
              <a:r>
                <a:rPr lang="en-US" sz="1600" dirty="0"/>
                <a:t>due thickness increase</a:t>
              </a:r>
              <a:r>
                <a:rPr lang="ru-RU" sz="1600" dirty="0"/>
                <a:t> </a:t>
              </a:r>
              <a:r>
                <a:rPr lang="en-US" sz="1600" dirty="0"/>
                <a:t>without </a:t>
              </a:r>
              <a:r>
                <a:rPr lang="el-GR" sz="1600" dirty="0" err="1"/>
                <a:t>σ</a:t>
              </a:r>
              <a:r>
                <a:rPr lang="el-GR" sz="1600" baseline="-25000" dirty="0" err="1"/>
                <a:t>Θ</a:t>
              </a:r>
              <a:r>
                <a:rPr lang="en-GB" sz="1600" baseline="-25000" dirty="0"/>
                <a:t>c</a:t>
              </a:r>
              <a:r>
                <a:rPr lang="en-GB" sz="1600" dirty="0"/>
                <a:t> degradation</a:t>
              </a:r>
              <a:endParaRPr lang="en-GB" sz="1600" dirty="0">
                <a:effectLst/>
              </a:endParaRPr>
            </a:p>
          </p:txBody>
        </p:sp>
        <p:pic>
          <p:nvPicPr>
            <p:cNvPr id="3080" name="Рисунок 3079">
              <a:extLst>
                <a:ext uri="{FF2B5EF4-FFF2-40B4-BE49-F238E27FC236}">
                  <a16:creationId xmlns:a16="http://schemas.microsoft.com/office/drawing/2014/main" id="{5D467304-7688-4709-94CF-7775212E7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55" y="758677"/>
              <a:ext cx="2733188" cy="22064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66D4AE-FC4B-FBC0-8B49-D5B629314F87}"/>
                </a:ext>
              </a:extLst>
            </p:cNvPr>
            <p:cNvSpPr/>
            <p:nvPr/>
          </p:nvSpPr>
          <p:spPr>
            <a:xfrm>
              <a:off x="231228" y="747225"/>
              <a:ext cx="5744854" cy="307838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r>
                <a:rPr lang="en-RU" dirty="0">
                  <a:solidFill>
                    <a:srgbClr val="FF0000"/>
                  </a:solidFill>
                </a:rPr>
                <a:t>2004÷2005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23D45E-598D-8421-1861-751FEFC07885}"/>
              </a:ext>
            </a:extLst>
          </p:cNvPr>
          <p:cNvGrpSpPr/>
          <p:nvPr/>
        </p:nvGrpSpPr>
        <p:grpSpPr>
          <a:xfrm>
            <a:off x="670827" y="3704896"/>
            <a:ext cx="5472795" cy="2877208"/>
            <a:chOff x="220718" y="3876471"/>
            <a:chExt cx="5472795" cy="28772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A40308E-0196-84E6-A007-B98A340D7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9227" y="4357933"/>
              <a:ext cx="2294348" cy="228482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381260-F7EC-F1F5-AE56-C4F4B2B82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824" y="4352247"/>
              <a:ext cx="2294348" cy="22943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6146BC-CF40-C844-8746-7C86DD372F53}"/>
                </a:ext>
              </a:extLst>
            </p:cNvPr>
            <p:cNvSpPr txBox="1"/>
            <p:nvPr/>
          </p:nvSpPr>
          <p:spPr>
            <a:xfrm>
              <a:off x="249156" y="3929549"/>
              <a:ext cx="5444357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/>
                <a:t>Excellent PID capability </a:t>
              </a:r>
              <a:r>
                <a:rPr lang="en-US" sz="1600" dirty="0">
                  <a:cs typeface="Arial"/>
                </a:rPr>
                <a:t>were shown at CERN beam test in </a:t>
              </a:r>
              <a:r>
                <a:rPr lang="en-US" dirty="0">
                  <a:solidFill>
                    <a:srgbClr val="FF0000"/>
                  </a:solidFill>
                  <a:cs typeface="Arial"/>
                </a:rPr>
                <a:t>2012</a:t>
              </a:r>
              <a:endParaRPr lang="en-RU" sz="1600" dirty="0">
                <a:solidFill>
                  <a:srgbClr val="FF0000"/>
                </a:solidFill>
              </a:endParaRPr>
            </a:p>
          </p:txBody>
        </p:sp>
        <p:sp>
          <p:nvSpPr>
            <p:cNvPr id="22" name="Прямоугольник 33">
              <a:extLst>
                <a:ext uri="{FF2B5EF4-FFF2-40B4-BE49-F238E27FC236}">
                  <a16:creationId xmlns:a16="http://schemas.microsoft.com/office/drawing/2014/main" id="{D8CA86A6-C96E-CB40-946F-532FC80F0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8334" y="4240565"/>
              <a:ext cx="302316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ru-RU" sz="1200" dirty="0" err="1">
                  <a:solidFill>
                    <a:srgbClr val="C00000"/>
                  </a:solidFill>
                </a:rPr>
                <a:t>A.Yu</a:t>
              </a:r>
              <a:r>
                <a:rPr lang="en-US" altLang="ru-RU" sz="1200" dirty="0">
                  <a:solidFill>
                    <a:srgbClr val="C00000"/>
                  </a:solidFill>
                </a:rPr>
                <a:t>. </a:t>
              </a:r>
              <a:r>
                <a:rPr lang="en-US" altLang="ru-RU" sz="1200" dirty="0" err="1">
                  <a:solidFill>
                    <a:srgbClr val="C00000"/>
                  </a:solidFill>
                </a:rPr>
                <a:t>Barnyakov</a:t>
              </a:r>
              <a:r>
                <a:rPr lang="en-US" altLang="ru-RU" sz="1200" dirty="0">
                  <a:solidFill>
                    <a:srgbClr val="C00000"/>
                  </a:solidFill>
                </a:rPr>
                <a:t>, et al., NIM A </a:t>
              </a:r>
              <a:r>
                <a:rPr lang="en-US" sz="1200" dirty="0">
                  <a:solidFill>
                    <a:srgbClr val="C00000"/>
                  </a:solidFill>
                </a:rPr>
                <a:t>732 (2013) 352</a:t>
              </a:r>
              <a:endParaRPr lang="ru-RU" altLang="ru-RU" sz="1200" dirty="0">
                <a:solidFill>
                  <a:srgbClr val="C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A10BD9-18DB-BA38-7BA4-98566FBB6EC5}"/>
                </a:ext>
              </a:extLst>
            </p:cNvPr>
            <p:cNvSpPr/>
            <p:nvPr/>
          </p:nvSpPr>
          <p:spPr>
            <a:xfrm>
              <a:off x="220718" y="3876471"/>
              <a:ext cx="5472795" cy="287720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1E3445-6CCE-0FD9-F380-DED0F3BA8FEC}"/>
              </a:ext>
            </a:extLst>
          </p:cNvPr>
          <p:cNvGrpSpPr/>
          <p:nvPr/>
        </p:nvGrpSpPr>
        <p:grpSpPr>
          <a:xfrm>
            <a:off x="7133517" y="599706"/>
            <a:ext cx="4424855" cy="3115697"/>
            <a:chOff x="6726621" y="747225"/>
            <a:chExt cx="4424855" cy="31156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FBC36A4-63AC-6CD1-2F5C-3619E9243BA7}"/>
                </a:ext>
              </a:extLst>
            </p:cNvPr>
            <p:cNvGrpSpPr/>
            <p:nvPr/>
          </p:nvGrpSpPr>
          <p:grpSpPr>
            <a:xfrm>
              <a:off x="6785407" y="810285"/>
              <a:ext cx="4296771" cy="3052637"/>
              <a:chOff x="6785407" y="747225"/>
              <a:chExt cx="4296771" cy="305778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D2A0A78-4C74-2065-97A3-D8BCE8391C0E}"/>
                  </a:ext>
                </a:extLst>
              </p:cNvPr>
              <p:cNvGrpSpPr/>
              <p:nvPr/>
            </p:nvGrpSpPr>
            <p:grpSpPr>
              <a:xfrm>
                <a:off x="6785407" y="747225"/>
                <a:ext cx="4296771" cy="2788114"/>
                <a:chOff x="246110" y="3981371"/>
                <a:chExt cx="4296771" cy="2788114"/>
              </a:xfrm>
            </p:grpSpPr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4C9A8D9C-188D-44EF-8B52-BDD6F3F342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420" y="4093124"/>
                  <a:ext cx="4284461" cy="2676361"/>
                </a:xfrm>
                <a:prstGeom prst="rect">
                  <a:avLst/>
                </a:prstGeom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0E2380-162C-41A2-BB71-A68B25A36A44}"/>
                    </a:ext>
                  </a:extLst>
                </p:cNvPr>
                <p:cNvSpPr txBox="1"/>
                <p:nvPr/>
              </p:nvSpPr>
              <p:spPr>
                <a:xfrm>
                  <a:off x="246110" y="3981371"/>
                  <a:ext cx="4284461" cy="30777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7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The Belle II (ARICH) is the first application of the method</a:t>
                  </a:r>
                  <a:endParaRPr lang="ru-RU" sz="1400" dirty="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CE8862-52B6-2C82-2E21-9C5FDFA34169}"/>
                  </a:ext>
                </a:extLst>
              </p:cNvPr>
              <p:cNvSpPr txBox="1"/>
              <p:nvPr/>
            </p:nvSpPr>
            <p:spPr>
              <a:xfrm>
                <a:off x="8714480" y="343568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dirty="0">
                    <a:solidFill>
                      <a:srgbClr val="FF0000"/>
                    </a:solidFill>
                  </a:rPr>
                  <a:t>2017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CDD631-919E-4EEA-A579-15DBB0E8EE22}"/>
                </a:ext>
              </a:extLst>
            </p:cNvPr>
            <p:cNvSpPr/>
            <p:nvPr/>
          </p:nvSpPr>
          <p:spPr>
            <a:xfrm>
              <a:off x="6726621" y="747225"/>
              <a:ext cx="4424855" cy="306314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9ABB7E0-07F9-B0EB-3C84-AA143A6ED0B6}"/>
              </a:ext>
            </a:extLst>
          </p:cNvPr>
          <p:cNvGrpSpPr/>
          <p:nvPr/>
        </p:nvGrpSpPr>
        <p:grpSpPr>
          <a:xfrm>
            <a:off x="7133517" y="3717455"/>
            <a:ext cx="4469994" cy="2996458"/>
            <a:chOff x="6953393" y="3778838"/>
            <a:chExt cx="4505977" cy="305321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69ECD38-21AF-ACDF-C2CF-7D00301820CE}"/>
                </a:ext>
              </a:extLst>
            </p:cNvPr>
            <p:cNvGrpSpPr/>
            <p:nvPr/>
          </p:nvGrpSpPr>
          <p:grpSpPr>
            <a:xfrm>
              <a:off x="7086797" y="3871881"/>
              <a:ext cx="4247311" cy="2664410"/>
              <a:chOff x="3336111" y="2743326"/>
              <a:chExt cx="5943529" cy="385733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C407661-1AA9-12F8-2AF1-A01906EC7766}"/>
                  </a:ext>
                </a:extLst>
              </p:cNvPr>
              <p:cNvPicPr/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 flipH="1">
                <a:off x="3336111" y="2849829"/>
                <a:ext cx="5943529" cy="3750834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170C49-0355-D15D-1C73-60E3BC9C7FBB}"/>
                  </a:ext>
                </a:extLst>
              </p:cNvPr>
              <p:cNvSpPr/>
              <p:nvPr/>
            </p:nvSpPr>
            <p:spPr>
              <a:xfrm>
                <a:off x="3336111" y="2743326"/>
                <a:ext cx="5943528" cy="761909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646" tIns="40823" rIns="81646" bIns="40823" anchor="t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600" spc="-1" dirty="0">
                    <a:latin typeface="Arial"/>
                  </a:rPr>
                  <a:t>Two 4-layer focusing aerogel blocks 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lang="en-US" sz="1600" spc="-1" dirty="0">
                    <a:latin typeface="Arial"/>
                  </a:rPr>
                  <a:t>230x230x35 mm</a:t>
                </a:r>
                <a:endParaRPr lang="ru-RU" sz="1600" spc="-1" dirty="0">
                  <a:latin typeface="Arial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50D1AB-3B03-796A-9B2A-9705D40445D2}"/>
                </a:ext>
              </a:extLst>
            </p:cNvPr>
            <p:cNvSpPr txBox="1"/>
            <p:nvPr/>
          </p:nvSpPr>
          <p:spPr>
            <a:xfrm>
              <a:off x="8700765" y="6462721"/>
              <a:ext cx="12494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RU" dirty="0">
                  <a:solidFill>
                    <a:srgbClr val="FF0000"/>
                  </a:solidFill>
                </a:rPr>
                <a:t>2022÷2023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CA86B1-A7C1-3085-95D8-E7C2E4DE1541}"/>
                </a:ext>
              </a:extLst>
            </p:cNvPr>
            <p:cNvSpPr/>
            <p:nvPr/>
          </p:nvSpPr>
          <p:spPr>
            <a:xfrm>
              <a:off x="6953393" y="3778838"/>
              <a:ext cx="4505977" cy="29964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254236-EB94-8235-5E47-91F26991F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1802" y="6546641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F57C06A-D465-16B8-F7F9-122027170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22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21556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79A81F-7986-6BB5-EEAB-707E230A271A}"/>
              </a:ext>
            </a:extLst>
          </p:cNvPr>
          <p:cNvGrpSpPr/>
          <p:nvPr/>
        </p:nvGrpSpPr>
        <p:grpSpPr>
          <a:xfrm>
            <a:off x="194414" y="1002469"/>
            <a:ext cx="7030370" cy="3586978"/>
            <a:chOff x="2552633" y="2451198"/>
            <a:chExt cx="7021588" cy="4042954"/>
          </a:xfrm>
        </p:grpSpPr>
        <p:pic>
          <p:nvPicPr>
            <p:cNvPr id="81" name="Picture 80"/>
            <p:cNvPicPr/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flipH="1">
              <a:off x="3336111" y="2743318"/>
              <a:ext cx="5943529" cy="375083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2" name="Rectangle 81"/>
            <p:cNvSpPr/>
            <p:nvPr/>
          </p:nvSpPr>
          <p:spPr>
            <a:xfrm>
              <a:off x="8170229" y="3102562"/>
              <a:ext cx="1027678" cy="49510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46" tIns="40823" rIns="81646" bIns="40823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903" spc="-1" dirty="0">
                  <a:latin typeface="Arial"/>
                </a:rPr>
                <a:t>GEM</a:t>
              </a:r>
              <a:endParaRPr lang="ru-RU" sz="2903" spc="-1" dirty="0">
                <a:latin typeface="Arial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552633" y="2599601"/>
              <a:ext cx="1905298" cy="82954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46" tIns="40823" rIns="81646" bIns="40823" anchor="t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52" spc="-1" dirty="0" err="1">
                  <a:latin typeface="Arial"/>
                </a:rPr>
                <a:t>MaPMT</a:t>
              </a:r>
              <a:r>
                <a:rPr lang="en-US" sz="1452" spc="-1" dirty="0">
                  <a:latin typeface="Arial"/>
                </a:rPr>
                <a:t> H12700</a:t>
              </a:r>
              <a:r>
                <a:rPr lang="ru-RU" sz="1452" spc="-1" dirty="0">
                  <a:latin typeface="Arial"/>
                </a:rPr>
                <a:t> </a:t>
              </a:r>
              <a:r>
                <a:rPr lang="en-US" sz="1452" spc="-1" dirty="0">
                  <a:latin typeface="Arial"/>
                </a:rPr>
                <a:t>(</a:t>
              </a:r>
              <a:r>
                <a:rPr lang="ru-RU" sz="1452" spc="-1" dirty="0" err="1">
                  <a:latin typeface="Arial"/>
                </a:rPr>
                <a:t>Hamamatsu</a:t>
              </a:r>
              <a:r>
                <a:rPr lang="en-US" sz="1452" spc="-1" dirty="0">
                  <a:latin typeface="Arial"/>
                </a:rPr>
                <a:t>)</a:t>
              </a:r>
              <a:endParaRPr lang="ru-RU" sz="1452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52" spc="-1" dirty="0">
                  <a:latin typeface="Arial"/>
                </a:rPr>
                <a:t>with mask</a:t>
              </a:r>
              <a:r>
                <a:rPr lang="ru-RU" sz="1452" spc="-1" dirty="0">
                  <a:latin typeface="Arial"/>
                </a:rPr>
                <a:t> 3х3 </a:t>
              </a:r>
              <a:r>
                <a:rPr lang="en-US" sz="1452" spc="-1" dirty="0">
                  <a:latin typeface="Arial"/>
                </a:rPr>
                <a:t>mm</a:t>
              </a:r>
              <a:r>
                <a:rPr lang="ru-RU" sz="1452" spc="-1" baseline="30000" dirty="0">
                  <a:latin typeface="Arial"/>
                </a:rPr>
                <a:t>2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680322" y="2451198"/>
              <a:ext cx="2437276" cy="82954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46" tIns="40823" rIns="81646" bIns="40823" anchor="t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400" spc="-1" dirty="0">
                  <a:latin typeface="Arial"/>
                </a:rPr>
                <a:t>2 aerogel pcs</a:t>
              </a:r>
            </a:p>
            <a:p>
              <a:pPr algn="ctr">
                <a:lnSpc>
                  <a:spcPct val="100000"/>
                </a:lnSpc>
              </a:pPr>
              <a:r>
                <a:rPr lang="en-US" sz="2400" spc="-1" dirty="0">
                  <a:latin typeface="Arial"/>
                </a:rPr>
                <a:t>230x230x35 mm</a:t>
              </a:r>
              <a:endParaRPr lang="ru-RU" sz="2400" spc="-1" dirty="0">
                <a:latin typeface="Arial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 flipH="1">
              <a:off x="2552633" y="4408904"/>
              <a:ext cx="7021588" cy="0"/>
            </a:xfrm>
            <a:prstGeom prst="line">
              <a:avLst/>
            </a:prstGeom>
            <a:ln w="54000">
              <a:solidFill>
                <a:srgbClr val="3465A4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2619434" y="3862526"/>
                  <a:ext cx="578225" cy="546377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lIns="81646" tIns="40823" rIns="81646" bIns="40823" anchor="t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ru-RU" sz="3266" i="1" spc="-1" smtClean="0">
                                <a:solidFill>
                                  <a:srgbClr val="3465A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66" b="0" i="1" spc="-1" smtClean="0">
                                <a:solidFill>
                                  <a:srgbClr val="3465A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ru-RU" sz="3266" b="0" i="1" spc="-1" smtClean="0">
                                <a:solidFill>
                                  <a:srgbClr val="3465A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ru-RU" sz="3266" spc="-1" baseline="30000" dirty="0">
                    <a:solidFill>
                      <a:srgbClr val="3465A4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9434" y="3862526"/>
                  <a:ext cx="578225" cy="546377"/>
                </a:xfrm>
                <a:prstGeom prst="rect">
                  <a:avLst/>
                </a:prstGeom>
                <a:blipFill>
                  <a:blip r:embed="rId5"/>
                  <a:stretch>
                    <a:fillRect l="-4255" b="-10256"/>
                  </a:stretch>
                </a:blipFill>
                <a:ln w="0">
                  <a:noFill/>
                </a:ln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0BECDC1-B190-9DE5-FDD5-F0F9018DADFC}"/>
              </a:ext>
            </a:extLst>
          </p:cNvPr>
          <p:cNvSpPr txBox="1">
            <a:spLocks/>
          </p:cNvSpPr>
          <p:nvPr/>
        </p:nvSpPr>
        <p:spPr>
          <a:xfrm>
            <a:off x="73742" y="75416"/>
            <a:ext cx="12044516" cy="661246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largest 4-layers focusing aerogel samples</a:t>
            </a:r>
            <a:endParaRPr lang="ru-RU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6B11F-F824-2548-4F5B-0A4AF27883B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01411" y="3321282"/>
            <a:ext cx="4694858" cy="2719031"/>
          </a:xfrm>
          <a:prstGeom prst="rect">
            <a:avLst/>
          </a:prstGeom>
          <a:ln w="0">
            <a:noFill/>
          </a:ln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887E56-2A2B-98E2-55B3-0968CBA4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4480" y="6407031"/>
            <a:ext cx="3863040" cy="470930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889F898-4F20-AF4A-B25C-0C6D1B12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26488" y="1235707"/>
            <a:ext cx="4769781" cy="13811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6CDDE0-91CF-787B-874F-E37EE592919D}"/>
              </a:ext>
            </a:extLst>
          </p:cNvPr>
          <p:cNvSpPr txBox="1"/>
          <p:nvPr/>
        </p:nvSpPr>
        <p:spPr>
          <a:xfrm>
            <a:off x="7543029" y="2662562"/>
            <a:ext cx="43204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RU" dirty="0"/>
              <a:t>Refractive index profile is measured with help of didgital X-ray setup at the BINP.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50E329-95DB-78FE-34E8-922F18FA7DC7}"/>
              </a:ext>
            </a:extLst>
          </p:cNvPr>
          <p:cNvSpPr txBox="1"/>
          <p:nvPr/>
        </p:nvSpPr>
        <p:spPr>
          <a:xfrm>
            <a:off x="389825" y="4887740"/>
            <a:ext cx="6639548" cy="865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RU" dirty="0"/>
              <a:t>Single photon Cherenkov angle resolution is investigated with relativistic electrons at BINP beam test facilities ”Extracted beams of VEPP-4M complex”.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FB5F27E-7F55-2A7A-B821-483CC614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23</a:t>
            </a:fld>
            <a:endParaRPr lang="en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09E6B0-96B5-B123-0479-6685ECEFA7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921" y="4994252"/>
            <a:ext cx="5354555" cy="15385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3BCFB4-C2E2-4823-AE26-A21379A87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671" y="728973"/>
            <a:ext cx="7289871" cy="4951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380D5-243B-5E36-DF38-C1F553D553FA}"/>
              </a:ext>
            </a:extLst>
          </p:cNvPr>
          <p:cNvSpPr txBox="1"/>
          <p:nvPr/>
        </p:nvSpPr>
        <p:spPr>
          <a:xfrm>
            <a:off x="3062177" y="0"/>
            <a:ext cx="4998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4000" b="1" dirty="0"/>
              <a:t>BINP beam test facility</a:t>
            </a:r>
          </a:p>
        </p:txBody>
      </p:sp>
      <p:pic>
        <p:nvPicPr>
          <p:cNvPr id="3" name="Рисунок 8" descr="Изображение выглядит как сидит, стол, компьютер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3404598B-4FBE-942F-127C-C459CCC89C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0336" y="771472"/>
            <a:ext cx="2853055" cy="2555862"/>
          </a:xfrm>
          <a:prstGeom prst="rect">
            <a:avLst/>
          </a:prstGeom>
          <a:ln w="28575">
            <a:solidFill>
              <a:srgbClr val="FFC000"/>
            </a:solidFill>
          </a:ln>
          <a:effectLst/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5F537F-CF4E-E9AA-D1F8-3D13FB4BE343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732314" y="2049403"/>
            <a:ext cx="6388022" cy="1161883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C992528-1D83-922B-C96C-815B89DE8879}"/>
              </a:ext>
            </a:extLst>
          </p:cNvPr>
          <p:cNvSpPr txBox="1"/>
          <p:nvPr/>
        </p:nvSpPr>
        <p:spPr>
          <a:xfrm>
            <a:off x="9840416" y="3461142"/>
            <a:ext cx="2132975" cy="3499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RU" dirty="0"/>
              <a:t>4 MaPMT H12700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4A51AA-565E-FC1F-92B1-D4050B9F91F3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0075949" y="2518309"/>
            <a:ext cx="830955" cy="94283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5AD2F6-19E7-B98F-F8D2-137732E26C95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0776731" y="2518309"/>
            <a:ext cx="130173" cy="94283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37A453-9974-C19E-7620-32F76E8D5612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10906904" y="1635806"/>
            <a:ext cx="105360" cy="182533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DD9FBD-9C5D-BCC5-98E9-CE7043CF0415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0219331" y="1752764"/>
            <a:ext cx="687573" cy="1708378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1FAF70C-1128-7E7C-D5F8-9AA7C46A508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800502" y="6325306"/>
            <a:ext cx="3863040" cy="470930"/>
          </a:xfrm>
        </p:spPr>
        <p:txBody>
          <a:bodyPr/>
          <a:lstStyle/>
          <a:p>
            <a:r>
              <a:rPr lang="en-US"/>
              <a:t>IHEP, 23 Aug. 2023, Beijing</a:t>
            </a:r>
            <a:endParaRPr lang="fi-FI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AF470C5-92CD-770D-C99B-69F4904919D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964716" y="6337540"/>
            <a:ext cx="2837760" cy="470930"/>
          </a:xfrm>
        </p:spPr>
        <p:txBody>
          <a:bodyPr/>
          <a:lstStyle/>
          <a:p>
            <a:fld id="{14E5EED6-D8A2-484D-95CA-4DBD8EA068BF}" type="slidenum">
              <a:rPr lang="fi-FI" smtClean="0"/>
              <a:pPr/>
              <a:t>24</a:t>
            </a:fld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8418C0-6403-18E9-C821-640D720AA454}"/>
              </a:ext>
            </a:extLst>
          </p:cNvPr>
          <p:cNvSpPr txBox="1"/>
          <p:nvPr/>
        </p:nvSpPr>
        <p:spPr>
          <a:xfrm>
            <a:off x="1455341" y="5849192"/>
            <a:ext cx="32136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rgbClr val="FF0000"/>
                </a:solidFill>
              </a:rPr>
              <a:t>G N Abramov et al 2014 JINST </a:t>
            </a:r>
            <a:r>
              <a:rPr lang="en-GB" sz="1400" b="1" i="1" dirty="0">
                <a:solidFill>
                  <a:srgbClr val="FF0000"/>
                </a:solidFill>
              </a:rPr>
              <a:t>9 </a:t>
            </a:r>
            <a:r>
              <a:rPr lang="en-GB" sz="1400" i="1" dirty="0">
                <a:solidFill>
                  <a:srgbClr val="FF0000"/>
                </a:solidFill>
              </a:rPr>
              <a:t>C08022 </a:t>
            </a:r>
          </a:p>
        </p:txBody>
      </p:sp>
    </p:spTree>
    <p:extLst>
      <p:ext uri="{BB962C8B-B14F-4D97-AF65-F5344CB8AC3E}">
        <p14:creationId xmlns:p14="http://schemas.microsoft.com/office/powerpoint/2010/main" val="2455864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6"/>
          <p:cNvPicPr/>
          <p:nvPr/>
        </p:nvPicPr>
        <p:blipFill>
          <a:blip r:embed="rId2"/>
          <a:stretch/>
        </p:blipFill>
        <p:spPr>
          <a:xfrm>
            <a:off x="2540136" y="3694032"/>
            <a:ext cx="9638478" cy="3002621"/>
          </a:xfrm>
          <a:prstGeom prst="rect">
            <a:avLst/>
          </a:prstGeom>
          <a:ln w="0">
            <a:noFill/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EF577FB-3097-C589-892E-905A595B3455}"/>
              </a:ext>
            </a:extLst>
          </p:cNvPr>
          <p:cNvSpPr txBox="1">
            <a:spLocks/>
          </p:cNvSpPr>
          <p:nvPr/>
        </p:nvSpPr>
        <p:spPr>
          <a:xfrm>
            <a:off x="73742" y="75416"/>
            <a:ext cx="12044516" cy="661246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Beam test results</a:t>
            </a:r>
            <a:endParaRPr lang="ru-RU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06D766-8EB4-8A1A-A15E-296DC6F4E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35" y="718770"/>
            <a:ext cx="9575930" cy="3002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9B6EFD-8104-CA5F-82AC-12E41BF015A5}"/>
              </a:ext>
            </a:extLst>
          </p:cNvPr>
          <p:cNvSpPr txBox="1"/>
          <p:nvPr/>
        </p:nvSpPr>
        <p:spPr>
          <a:xfrm>
            <a:off x="578120" y="1743739"/>
            <a:ext cx="171636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Pixel </a:t>
            </a:r>
            <a:r>
              <a:rPr lang="ru-RU" dirty="0"/>
              <a:t>6</a:t>
            </a:r>
            <a:r>
              <a:rPr lang="en-US" dirty="0"/>
              <a:t>x</a:t>
            </a:r>
            <a:r>
              <a:rPr lang="ru-RU" dirty="0"/>
              <a:t>6</a:t>
            </a:r>
            <a:r>
              <a:rPr lang="en-US" dirty="0"/>
              <a:t> mm</a:t>
            </a:r>
            <a:endParaRPr lang="ru-RU" dirty="0"/>
          </a:p>
          <a:p>
            <a:r>
              <a:rPr lang="en-US" dirty="0" err="1"/>
              <a:t>Geom</a:t>
            </a:r>
            <a:r>
              <a:rPr lang="ru-RU" dirty="0"/>
              <a:t>.</a:t>
            </a:r>
            <a:r>
              <a:rPr lang="en-US" dirty="0"/>
              <a:t>Eff.</a:t>
            </a:r>
            <a:r>
              <a:rPr lang="ru-RU" dirty="0"/>
              <a:t> </a:t>
            </a:r>
            <a:r>
              <a:rPr lang="en-US" dirty="0"/>
              <a:t>~ 80%</a:t>
            </a:r>
            <a:endParaRPr lang="en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9D5473-B5D3-9115-B1C2-0F37B9E19066}"/>
              </a:ext>
            </a:extLst>
          </p:cNvPr>
          <p:cNvSpPr txBox="1"/>
          <p:nvPr/>
        </p:nvSpPr>
        <p:spPr>
          <a:xfrm>
            <a:off x="578119" y="4467931"/>
            <a:ext cx="171636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Pixel 3x3 mm</a:t>
            </a:r>
            <a:endParaRPr lang="ru-RU" dirty="0"/>
          </a:p>
          <a:p>
            <a:r>
              <a:rPr lang="en-US" dirty="0" err="1"/>
              <a:t>Geom</a:t>
            </a:r>
            <a:r>
              <a:rPr lang="ru-RU" dirty="0"/>
              <a:t>.</a:t>
            </a:r>
            <a:r>
              <a:rPr lang="en-US" dirty="0"/>
              <a:t>Eff.</a:t>
            </a:r>
            <a:r>
              <a:rPr lang="ru-RU" dirty="0"/>
              <a:t> </a:t>
            </a:r>
            <a:r>
              <a:rPr lang="en-US" dirty="0"/>
              <a:t>~ 20%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A1A35-1AD2-1C90-349E-183DCAC1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9070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37B05-5FF1-EC69-79F9-02A4D4EA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25</a:t>
            </a:fld>
            <a:endParaRPr lang="en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D377C-E220-BF0C-D1DE-12C58E9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48" y="71899"/>
            <a:ext cx="11429999" cy="5958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Cherenkov angle Single Photo-Electron (</a:t>
            </a:r>
            <a:r>
              <a:rPr lang="en-US" sz="4000" b="1" i="1" dirty="0"/>
              <a:t>SPE</a:t>
            </a:r>
            <a:r>
              <a:rPr lang="en-US" sz="4000" b="1" dirty="0"/>
              <a:t>) resolution</a:t>
            </a:r>
            <a:endParaRPr lang="en-RU" sz="40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C17607-7530-0A5A-9723-7DD9357D2C9A}"/>
              </a:ext>
            </a:extLst>
          </p:cNvPr>
          <p:cNvGrpSpPr/>
          <p:nvPr/>
        </p:nvGrpSpPr>
        <p:grpSpPr>
          <a:xfrm>
            <a:off x="33803" y="697025"/>
            <a:ext cx="3159001" cy="2913908"/>
            <a:chOff x="6934213" y="149005"/>
            <a:chExt cx="3296222" cy="34165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ACC015-FB7B-30F9-C4AA-D6FADEB3B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4213" y="387653"/>
              <a:ext cx="3296222" cy="31778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5071B0-F496-7641-6A6B-68D8DE5A67D8}"/>
                </a:ext>
              </a:extLst>
            </p:cNvPr>
            <p:cNvSpPr txBox="1"/>
            <p:nvPr/>
          </p:nvSpPr>
          <p:spPr>
            <a:xfrm>
              <a:off x="8347885" y="211798"/>
              <a:ext cx="18649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PTEP 2016, 033H01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080AAF-C73D-0ACC-8DD4-063D066EF034}"/>
                </a:ext>
              </a:extLst>
            </p:cNvPr>
            <p:cNvSpPr txBox="1"/>
            <p:nvPr/>
          </p:nvSpPr>
          <p:spPr>
            <a:xfrm>
              <a:off x="7501786" y="149005"/>
              <a:ext cx="11652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Times"/>
                </a:rPr>
                <a:t>Belle II</a:t>
              </a:r>
              <a:endParaRPr lang="en-US" dirty="0">
                <a:latin typeface="Time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C4762C1-AB90-8572-C59A-6C225F66883D}"/>
              </a:ext>
            </a:extLst>
          </p:cNvPr>
          <p:cNvSpPr txBox="1"/>
          <p:nvPr/>
        </p:nvSpPr>
        <p:spPr>
          <a:xfrm>
            <a:off x="173838" y="3600424"/>
            <a:ext cx="3279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Aerogel</a:t>
            </a:r>
            <a:r>
              <a:rPr lang="ru-RU" dirty="0"/>
              <a:t>: </a:t>
            </a:r>
            <a:r>
              <a:rPr lang="en-RU" dirty="0"/>
              <a:t>20+20 </a:t>
            </a:r>
            <a:r>
              <a:rPr lang="en-US" dirty="0"/>
              <a:t>mm</a:t>
            </a:r>
            <a:r>
              <a:rPr lang="ru-RU" dirty="0"/>
              <a:t> (</a:t>
            </a:r>
            <a:r>
              <a:rPr lang="en-US" dirty="0"/>
              <a:t>Chiba Univ.)</a:t>
            </a:r>
          </a:p>
          <a:p>
            <a:r>
              <a:rPr lang="en-US" dirty="0"/>
              <a:t>n(400nm): 1.045 +1.055</a:t>
            </a:r>
          </a:p>
          <a:p>
            <a:r>
              <a:rPr lang="en-US" dirty="0"/>
              <a:t>Pixel:	   </a:t>
            </a:r>
            <a:r>
              <a:rPr lang="en-US" dirty="0">
                <a:solidFill>
                  <a:srgbClr val="7030A0"/>
                </a:solidFill>
              </a:rPr>
              <a:t>5x5</a:t>
            </a:r>
            <a:r>
              <a:rPr lang="en-US" dirty="0"/>
              <a:t> mm</a:t>
            </a:r>
            <a:endParaRPr lang="en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56C8C5-E486-29A8-4F3B-34FBA90234B3}"/>
              </a:ext>
            </a:extLst>
          </p:cNvPr>
          <p:cNvSpPr txBox="1"/>
          <p:nvPr/>
        </p:nvSpPr>
        <p:spPr>
          <a:xfrm>
            <a:off x="3575260" y="3605966"/>
            <a:ext cx="2473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4-</a:t>
            </a:r>
            <a:r>
              <a:rPr lang="en-US" dirty="0"/>
              <a:t>layers</a:t>
            </a:r>
            <a:r>
              <a:rPr lang="ru-RU" dirty="0"/>
              <a:t> (</a:t>
            </a:r>
            <a:r>
              <a:rPr lang="en-US" dirty="0"/>
              <a:t>Novosibirsk</a:t>
            </a:r>
            <a:r>
              <a:rPr lang="ru-RU" dirty="0"/>
              <a:t>)</a:t>
            </a:r>
            <a:r>
              <a:rPr lang="en-US" dirty="0"/>
              <a:t> –&gt;</a:t>
            </a:r>
            <a:endParaRPr lang="ru-RU" dirty="0"/>
          </a:p>
          <a:p>
            <a:pPr algn="ctr"/>
            <a:r>
              <a:rPr lang="ru-RU" dirty="0"/>
              <a:t>1.039 </a:t>
            </a:r>
            <a:r>
              <a:rPr lang="en-US" dirty="0"/>
              <a:t>÷ 1.046</a:t>
            </a:r>
          </a:p>
          <a:p>
            <a:pPr algn="ctr"/>
            <a:r>
              <a:rPr lang="en-RU" dirty="0">
                <a:solidFill>
                  <a:srgbClr val="FF0000"/>
                </a:solidFill>
              </a:rPr>
              <a:t>6x6</a:t>
            </a:r>
            <a:r>
              <a:rPr lang="en-RU" dirty="0"/>
              <a:t> </a:t>
            </a:r>
            <a:r>
              <a:rPr lang="en-US" dirty="0"/>
              <a:t>mm</a:t>
            </a:r>
            <a:endParaRPr lang="en-R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978BE4-00ED-15E4-349A-B194B7BB1103}"/>
              </a:ext>
            </a:extLst>
          </p:cNvPr>
          <p:cNvGrpSpPr/>
          <p:nvPr/>
        </p:nvGrpSpPr>
        <p:grpSpPr>
          <a:xfrm>
            <a:off x="9293920" y="663079"/>
            <a:ext cx="2894406" cy="3078675"/>
            <a:chOff x="5403102" y="3851441"/>
            <a:chExt cx="2503282" cy="22912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BF91D9-63CD-D83A-458F-92B5EA481B90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403102" y="3851441"/>
              <a:ext cx="2430392" cy="229120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0E472F-5F05-9E9C-65F4-CB4E4483BC4E}"/>
                </a:ext>
              </a:extLst>
            </p:cNvPr>
            <p:cNvSpPr txBox="1"/>
            <p:nvPr/>
          </p:nvSpPr>
          <p:spPr>
            <a:xfrm>
              <a:off x="5793537" y="3851441"/>
              <a:ext cx="1575201" cy="2864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71600" tIns="35800" rIns="71600" bIns="35800" anchor="t">
              <a:noAutofit/>
            </a:bodyPr>
            <a:lstStyle/>
            <a:p>
              <a:pPr algn="ctr"/>
              <a:r>
                <a:rPr lang="en-US" sz="1432" spc="-1" dirty="0">
                  <a:latin typeface="Arial"/>
                </a:rPr>
                <a:t>Simulation</a:t>
              </a:r>
              <a:endParaRPr lang="ru-RU" sz="1432" spc="-1" dirty="0">
                <a:latin typeface="Arial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2A1079D-2CBE-AB00-B44B-57423037CEBA}"/>
                </a:ext>
              </a:extLst>
            </p:cNvPr>
            <p:cNvSpPr/>
            <p:nvPr/>
          </p:nvSpPr>
          <p:spPr>
            <a:xfrm>
              <a:off x="6969303" y="4632877"/>
              <a:ext cx="937081" cy="162091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RU" sz="1633">
                <a:noFill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F56EAD-DC0F-3A52-F638-6CC0AA0F639F}"/>
              </a:ext>
            </a:extLst>
          </p:cNvPr>
          <p:cNvGrpSpPr/>
          <p:nvPr/>
        </p:nvGrpSpPr>
        <p:grpSpPr>
          <a:xfrm>
            <a:off x="6048985" y="696782"/>
            <a:ext cx="3159001" cy="2935171"/>
            <a:chOff x="8261663" y="3842599"/>
            <a:chExt cx="2463900" cy="23143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9E2C98-1D02-A8B1-55B1-AB2258ADDCD0}"/>
                </a:ext>
              </a:extLst>
            </p:cNvPr>
            <p:cNvGrpSpPr/>
            <p:nvPr/>
          </p:nvGrpSpPr>
          <p:grpSpPr>
            <a:xfrm>
              <a:off x="8261663" y="3842599"/>
              <a:ext cx="2463900" cy="2314361"/>
              <a:chOff x="7733148" y="4235754"/>
              <a:chExt cx="2715994" cy="2551155"/>
            </a:xfrm>
          </p:grpSpPr>
          <p:pic>
            <p:nvPicPr>
              <p:cNvPr id="13" name="Рисунок 10">
                <a:extLst>
                  <a:ext uri="{FF2B5EF4-FFF2-40B4-BE49-F238E27FC236}">
                    <a16:creationId xmlns:a16="http://schemas.microsoft.com/office/drawing/2014/main" id="{49EA0D67-20E5-1A86-98C4-61FFB0D5ADBF}"/>
                  </a:ext>
                </a:extLst>
              </p:cNvPr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7733148" y="4348102"/>
                <a:ext cx="2715994" cy="2438807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0B1AD9-E233-1F0F-94AB-F6565AD7BFCC}"/>
                  </a:ext>
                </a:extLst>
              </p:cNvPr>
              <p:cNvSpPr txBox="1"/>
              <p:nvPr/>
            </p:nvSpPr>
            <p:spPr>
              <a:xfrm>
                <a:off x="7979904" y="4235754"/>
                <a:ext cx="1736367" cy="315703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71600" tIns="35800" rIns="71600" bIns="35800" anchor="t">
                <a:noAutofit/>
              </a:bodyPr>
              <a:lstStyle/>
              <a:p>
                <a:pPr algn="ctr"/>
                <a:r>
                  <a:rPr lang="en-US" sz="1432" spc="-1" dirty="0" err="1">
                    <a:latin typeface="Arial"/>
                  </a:rPr>
                  <a:t>TBeam</a:t>
                </a:r>
                <a:endParaRPr lang="ru-RU" sz="1432" spc="-1" dirty="0">
                  <a:latin typeface="Arial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A68C055-1017-2DAB-FCD9-852D65B9A883}"/>
                </a:ext>
              </a:extLst>
            </p:cNvPr>
            <p:cNvSpPr/>
            <p:nvPr/>
          </p:nvSpPr>
          <p:spPr>
            <a:xfrm>
              <a:off x="9788482" y="4661412"/>
              <a:ext cx="937081" cy="162091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RU" sz="1633">
                <a:noFill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DA35858-43F1-AB4F-F464-D537CBC03502}"/>
              </a:ext>
            </a:extLst>
          </p:cNvPr>
          <p:cNvSpPr txBox="1"/>
          <p:nvPr/>
        </p:nvSpPr>
        <p:spPr>
          <a:xfrm>
            <a:off x="7171417" y="3609489"/>
            <a:ext cx="939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–</a:t>
            </a:r>
          </a:p>
          <a:p>
            <a:pPr algn="ctr"/>
            <a:r>
              <a:rPr lang="ru-RU" dirty="0"/>
              <a:t>–</a:t>
            </a:r>
            <a:endParaRPr lang="en-US" dirty="0"/>
          </a:p>
          <a:p>
            <a:pPr algn="ctr"/>
            <a:r>
              <a:rPr lang="ru-RU" dirty="0">
                <a:solidFill>
                  <a:srgbClr val="FF0000"/>
                </a:solidFill>
              </a:rPr>
              <a:t>3</a:t>
            </a:r>
            <a:r>
              <a:rPr lang="en-RU" dirty="0">
                <a:solidFill>
                  <a:srgbClr val="FF0000"/>
                </a:solidFill>
              </a:rPr>
              <a:t>x</a:t>
            </a:r>
            <a:r>
              <a:rPr lang="ru-RU" dirty="0">
                <a:solidFill>
                  <a:srgbClr val="FF0000"/>
                </a:solidFill>
              </a:rPr>
              <a:t>3</a:t>
            </a:r>
            <a:r>
              <a:rPr lang="en-RU" dirty="0"/>
              <a:t> </a:t>
            </a:r>
            <a:r>
              <a:rPr lang="en-US" dirty="0"/>
              <a:t>mm</a:t>
            </a:r>
            <a:endParaRPr lang="en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6E6189-0E8D-E3D0-0C46-5A7B979E5C81}"/>
              </a:ext>
            </a:extLst>
          </p:cNvPr>
          <p:cNvSpPr txBox="1"/>
          <p:nvPr/>
        </p:nvSpPr>
        <p:spPr>
          <a:xfrm>
            <a:off x="9627982" y="3626145"/>
            <a:ext cx="22265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4-</a:t>
            </a:r>
            <a:r>
              <a:rPr lang="en-US" dirty="0"/>
              <a:t>layers</a:t>
            </a:r>
            <a:r>
              <a:rPr lang="ru-RU" dirty="0"/>
              <a:t> (</a:t>
            </a:r>
            <a:r>
              <a:rPr lang="en-US" dirty="0"/>
              <a:t>ideal profile</a:t>
            </a:r>
            <a:r>
              <a:rPr lang="ru-RU" dirty="0"/>
              <a:t>)</a:t>
            </a:r>
          </a:p>
          <a:p>
            <a:pPr algn="ctr"/>
            <a:r>
              <a:rPr lang="ru-RU" dirty="0"/>
              <a:t>1.041 </a:t>
            </a:r>
            <a:r>
              <a:rPr lang="en-US" dirty="0"/>
              <a:t>÷ 1.0</a:t>
            </a:r>
            <a:r>
              <a:rPr lang="ru-RU" dirty="0"/>
              <a:t>50</a:t>
            </a:r>
            <a:endParaRPr lang="en-US" dirty="0"/>
          </a:p>
          <a:p>
            <a:pPr algn="ctr"/>
            <a:r>
              <a:rPr lang="ru-RU" dirty="0">
                <a:solidFill>
                  <a:srgbClr val="7030A0"/>
                </a:solidFill>
              </a:rPr>
              <a:t>3</a:t>
            </a:r>
            <a:r>
              <a:rPr lang="en-RU" dirty="0">
                <a:solidFill>
                  <a:srgbClr val="7030A0"/>
                </a:solidFill>
              </a:rPr>
              <a:t>x</a:t>
            </a:r>
            <a:r>
              <a:rPr lang="ru-RU" dirty="0">
                <a:solidFill>
                  <a:srgbClr val="7030A0"/>
                </a:solidFill>
              </a:rPr>
              <a:t>3</a:t>
            </a:r>
            <a:r>
              <a:rPr lang="en-RU" dirty="0"/>
              <a:t> </a:t>
            </a:r>
            <a:r>
              <a:rPr lang="en-US" dirty="0"/>
              <a:t>mm</a:t>
            </a:r>
            <a:endParaRPr lang="en-RU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E6AC3E-E2C3-04E5-1045-666E83AE366C}"/>
              </a:ext>
            </a:extLst>
          </p:cNvPr>
          <p:cNvGrpSpPr/>
          <p:nvPr/>
        </p:nvGrpSpPr>
        <p:grpSpPr>
          <a:xfrm>
            <a:off x="3098998" y="747197"/>
            <a:ext cx="3071000" cy="2822839"/>
            <a:chOff x="3120018" y="747197"/>
            <a:chExt cx="3071000" cy="2822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DD51DB-6448-374E-6628-231F4825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0018" y="747197"/>
              <a:ext cx="3071000" cy="2822839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2877A42-CDE2-3EB6-339B-6577EAC4F4D2}"/>
                </a:ext>
              </a:extLst>
            </p:cNvPr>
            <p:cNvSpPr/>
            <p:nvPr/>
          </p:nvSpPr>
          <p:spPr>
            <a:xfrm>
              <a:off x="4879254" y="1734606"/>
              <a:ext cx="1302240" cy="16961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C6DCF1D5-700C-6CE7-EAB4-31144BD3C252}"/>
              </a:ext>
            </a:extLst>
          </p:cNvPr>
          <p:cNvSpPr/>
          <p:nvPr/>
        </p:nvSpPr>
        <p:spPr>
          <a:xfrm>
            <a:off x="1854818" y="1828911"/>
            <a:ext cx="1302240" cy="1441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593AD9-7452-506A-C8B8-E4403990E78A}"/>
                  </a:ext>
                </a:extLst>
              </p:cNvPr>
              <p:cNvSpPr txBox="1"/>
              <p:nvPr/>
            </p:nvSpPr>
            <p:spPr>
              <a:xfrm>
                <a:off x="3761457" y="4487375"/>
                <a:ext cx="1716367" cy="6677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Geom</a:t>
                </a:r>
                <a:r>
                  <a:rPr lang="ru-RU" dirty="0"/>
                  <a:t>.</a:t>
                </a:r>
                <a:r>
                  <a:rPr lang="en-US" dirty="0"/>
                  <a:t>Eff.</a:t>
                </a:r>
                <a:r>
                  <a:rPr lang="ru-RU" dirty="0"/>
                  <a:t> </a:t>
                </a:r>
                <a:r>
                  <a:rPr lang="en-US" dirty="0"/>
                  <a:t>~ 80%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593AD9-7452-506A-C8B8-E4403990E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457" y="4487375"/>
                <a:ext cx="1716367" cy="667747"/>
              </a:xfrm>
              <a:prstGeom prst="rect">
                <a:avLst/>
              </a:prstGeom>
              <a:blipFill>
                <a:blip r:embed="rId6"/>
                <a:stretch>
                  <a:fillRect l="-2941" t="-3704" r="-1471" b="-185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5E98379-AE3B-FFC3-8B90-B105AD13C926}"/>
                  </a:ext>
                </a:extLst>
              </p:cNvPr>
              <p:cNvSpPr txBox="1"/>
              <p:nvPr/>
            </p:nvSpPr>
            <p:spPr>
              <a:xfrm>
                <a:off x="6890896" y="4509374"/>
                <a:ext cx="1716367" cy="6677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Geom</a:t>
                </a:r>
                <a:r>
                  <a:rPr lang="ru-RU" dirty="0"/>
                  <a:t>.</a:t>
                </a:r>
                <a:r>
                  <a:rPr lang="en-US" dirty="0"/>
                  <a:t>Eff.</a:t>
                </a:r>
                <a:r>
                  <a:rPr lang="ru-RU" dirty="0"/>
                  <a:t> </a:t>
                </a:r>
                <a:r>
                  <a:rPr lang="en-US" dirty="0"/>
                  <a:t>~ 20%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5E98379-AE3B-FFC3-8B90-B105AD13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896" y="4509374"/>
                <a:ext cx="1716367" cy="667747"/>
              </a:xfrm>
              <a:prstGeom prst="rect">
                <a:avLst/>
              </a:prstGeom>
              <a:blipFill>
                <a:blip r:embed="rId7"/>
                <a:stretch>
                  <a:fillRect l="-2941" t="-5660" r="-2206" b="-188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CA19F1F-C2A5-6BA2-2712-9E33A47FBB07}"/>
              </a:ext>
            </a:extLst>
          </p:cNvPr>
          <p:cNvSpPr txBox="1"/>
          <p:nvPr/>
        </p:nvSpPr>
        <p:spPr>
          <a:xfrm>
            <a:off x="208368" y="5211217"/>
            <a:ext cx="11646122" cy="1234120"/>
          </a:xfrm>
          <a:prstGeom prst="rect">
            <a:avLst/>
          </a:pr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excellent single photon Cherenkov angle resolution </a:t>
            </a:r>
            <a:r>
              <a:rPr lang="en-GB" dirty="0">
                <a:solidFill>
                  <a:srgbClr val="FF0000"/>
                </a:solidFill>
              </a:rPr>
              <a:t>~7÷8 𝑚𝑟𝑎𝑑</a:t>
            </a:r>
            <a:r>
              <a:rPr lang="en-GB" dirty="0"/>
              <a:t> was achieved with the </a:t>
            </a:r>
            <a:r>
              <a:rPr lang="en-GB" dirty="0">
                <a:solidFill>
                  <a:srgbClr val="FF0000"/>
                </a:solidFill>
              </a:rPr>
              <a:t>4-layer focusing aerogel </a:t>
            </a:r>
            <a:r>
              <a:rPr lang="en-GB" dirty="0"/>
              <a:t>tiles </a:t>
            </a:r>
          </a:p>
          <a:p>
            <a:pPr algn="ctr"/>
            <a:r>
              <a:rPr lang="en-GB" dirty="0"/>
              <a:t>with dimensions </a:t>
            </a:r>
            <a:r>
              <a:rPr lang="en-GB" dirty="0">
                <a:solidFill>
                  <a:srgbClr val="FF0000"/>
                </a:solidFill>
              </a:rPr>
              <a:t>23x23x3.5 cm </a:t>
            </a:r>
            <a:r>
              <a:rPr lang="en-GB" dirty="0"/>
              <a:t>for the first time in </a:t>
            </a:r>
            <a:r>
              <a:rPr lang="en-GB" dirty="0">
                <a:solidFill>
                  <a:srgbClr val="FF0000"/>
                </a:solidFill>
              </a:rPr>
              <a:t>2022</a:t>
            </a:r>
            <a:r>
              <a:rPr lang="en-GB" dirty="0"/>
              <a:t>!!!</a:t>
            </a:r>
          </a:p>
          <a:p>
            <a:pPr algn="ctr"/>
            <a:r>
              <a:rPr lang="en-GB" dirty="0"/>
              <a:t>This circumstance allows us to consider the  FARICH detector design based on 4-layer focusing aerogel tiles with large dimensions (23x23x3.5 cm).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1445B6-8AE0-7FD9-244A-B8D6FD1D23C7}"/>
                  </a:ext>
                </a:extLst>
              </p:cNvPr>
              <p:cNvSpPr txBox="1"/>
              <p:nvPr/>
            </p:nvSpPr>
            <p:spPr>
              <a:xfrm>
                <a:off x="1016435" y="4487374"/>
                <a:ext cx="1716367" cy="66774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Geom</a:t>
                </a:r>
                <a:r>
                  <a:rPr lang="ru-RU" dirty="0"/>
                  <a:t>.</a:t>
                </a:r>
                <a:r>
                  <a:rPr lang="en-US" dirty="0"/>
                  <a:t>Eff.</a:t>
                </a:r>
                <a:r>
                  <a:rPr lang="ru-RU" dirty="0"/>
                  <a:t> </a:t>
                </a:r>
                <a:r>
                  <a:rPr lang="en-US" dirty="0"/>
                  <a:t>~ </a:t>
                </a:r>
                <a:r>
                  <a:rPr lang="ru-RU" dirty="0"/>
                  <a:t>9</a:t>
                </a:r>
                <a:r>
                  <a:rPr lang="en-US" dirty="0"/>
                  <a:t>0%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1445B6-8AE0-7FD9-244A-B8D6FD1D2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435" y="4487374"/>
                <a:ext cx="1716367" cy="667747"/>
              </a:xfrm>
              <a:prstGeom prst="rect">
                <a:avLst/>
              </a:prstGeom>
              <a:blipFill>
                <a:blip r:embed="rId8"/>
                <a:stretch>
                  <a:fillRect l="-3676" t="-3704" r="-1471" b="-185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1FDAD22-5F83-C0DD-6C63-92449262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A1816FA-CB33-F6C8-985D-BA1D9BB2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26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48469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890D136-9185-EF18-205F-B3026BD85F6B}"/>
              </a:ext>
            </a:extLst>
          </p:cNvPr>
          <p:cNvSpPr txBox="1"/>
          <p:nvPr/>
        </p:nvSpPr>
        <p:spPr>
          <a:xfrm>
            <a:off x="5068356" y="3966341"/>
            <a:ext cx="3542244" cy="14773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RU" dirty="0"/>
              <a:t>275 tiles 200x202x35 in barrel part</a:t>
            </a:r>
          </a:p>
          <a:p>
            <a:r>
              <a:rPr lang="en-RU" dirty="0"/>
              <a:t>2x55 trapezoidal tiles in end caps:</a:t>
            </a:r>
          </a:p>
          <a:p>
            <a:r>
              <a:rPr lang="en-RU" dirty="0"/>
              <a:t>	2x12 – inner radius</a:t>
            </a:r>
          </a:p>
          <a:p>
            <a:r>
              <a:rPr lang="en-RU" dirty="0"/>
              <a:t>	2x18 – medium radius</a:t>
            </a:r>
          </a:p>
          <a:p>
            <a:r>
              <a:rPr lang="en-RU" dirty="0"/>
              <a:t>	2x25 – outer radius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5C8778-6A7E-5713-39BF-8B577CB374AF}"/>
              </a:ext>
            </a:extLst>
          </p:cNvPr>
          <p:cNvGrpSpPr/>
          <p:nvPr/>
        </p:nvGrpSpPr>
        <p:grpSpPr>
          <a:xfrm>
            <a:off x="5068357" y="533684"/>
            <a:ext cx="3542244" cy="3367341"/>
            <a:chOff x="5068356" y="533684"/>
            <a:chExt cx="4342355" cy="46423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722916-9815-9792-5431-B601F159E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723" r="1260" b="8452"/>
            <a:stretch/>
          </p:blipFill>
          <p:spPr>
            <a:xfrm>
              <a:off x="5068356" y="533684"/>
              <a:ext cx="4342355" cy="428574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B6C3A0F-A805-FC3D-229E-D4F728BE65A8}"/>
                </a:ext>
              </a:extLst>
            </p:cNvPr>
            <p:cNvSpPr txBox="1"/>
            <p:nvPr/>
          </p:nvSpPr>
          <p:spPr>
            <a:xfrm>
              <a:off x="6312130" y="4806727"/>
              <a:ext cx="1593898" cy="369332"/>
            </a:xfrm>
            <a:prstGeom prst="rect">
              <a:avLst/>
            </a:prstGeom>
            <a:solidFill>
              <a:srgbClr val="FF8AD8">
                <a:alpha val="29804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RU" dirty="0"/>
                <a:t>Aerogel layout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838AA5-DEEA-844F-B7D7-C04A342826DE}"/>
              </a:ext>
            </a:extLst>
          </p:cNvPr>
          <p:cNvGrpSpPr/>
          <p:nvPr/>
        </p:nvGrpSpPr>
        <p:grpSpPr>
          <a:xfrm>
            <a:off x="408193" y="861851"/>
            <a:ext cx="4399254" cy="5690264"/>
            <a:chOff x="7378470" y="770339"/>
            <a:chExt cx="4241634" cy="5678118"/>
          </a:xfrm>
        </p:grpSpPr>
        <p:pic>
          <p:nvPicPr>
            <p:cNvPr id="20" name="Рисунок 10">
              <a:extLst>
                <a:ext uri="{FF2B5EF4-FFF2-40B4-BE49-F238E27FC236}">
                  <a16:creationId xmlns:a16="http://schemas.microsoft.com/office/drawing/2014/main" id="{16E7B983-148B-754F-A60B-07770A217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6886" y="770339"/>
              <a:ext cx="3806109" cy="35472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Прямоугольник 3">
                  <a:extLst>
                    <a:ext uri="{FF2B5EF4-FFF2-40B4-BE49-F238E27FC236}">
                      <a16:creationId xmlns:a16="http://schemas.microsoft.com/office/drawing/2014/main" id="{10689146-3757-374D-A31C-396387213745}"/>
                    </a:ext>
                  </a:extLst>
                </p:cNvPr>
                <p:cNvSpPr/>
                <p:nvPr/>
              </p:nvSpPr>
              <p:spPr>
                <a:xfrm>
                  <a:off x="7378470" y="4325556"/>
                  <a:ext cx="4241634" cy="2122901"/>
                </a:xfrm>
                <a:prstGeom prst="rect">
                  <a:avLst/>
                </a:prstGeom>
                <a:ln/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Proximity focusing RICH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4-layer focusing aerogel</a:t>
                  </a:r>
                  <a:endParaRPr lang="ru-RU" sz="16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600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n</a:t>
                  </a:r>
                  <a:r>
                    <a:rPr lang="en-US" sz="1600" baseline="-25000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max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= 1.05 (1.07?), total thickness 35 mm</a:t>
                  </a:r>
                  <a:endParaRPr lang="ru-RU" sz="16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𝑎𝑒𝑟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15 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ru-RU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ru-RU" sz="16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600" dirty="0">
                      <a:solidFill>
                        <a:srgbClr val="C00000"/>
                      </a:solidFill>
                    </a:rPr>
                    <a:t>21 m</a:t>
                  </a:r>
                  <a:r>
                    <a:rPr lang="en-US" sz="1600" baseline="30000" dirty="0">
                      <a:solidFill>
                        <a:srgbClr val="C00000"/>
                      </a:solidFill>
                    </a:rPr>
                    <a:t>2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–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total area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of photon detectors</a:t>
                  </a:r>
                </a:p>
                <a:p>
                  <a:pPr lvl="1">
                    <a:defRPr/>
                  </a:pP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• </a:t>
                  </a:r>
                  <a:r>
                    <a:rPr lang="en-US" sz="1600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SiPMs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barrel part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(16 m</a:t>
                  </a:r>
                  <a:r>
                    <a:rPr lang="en-US" sz="1600" baseline="30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2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)</a:t>
                  </a:r>
                </a:p>
                <a:p>
                  <a:pPr lvl="1">
                    <a:defRPr/>
                  </a:pPr>
                  <a:r>
                    <a:rPr lang="en-US" sz="1600" dirty="0">
                      <a:solidFill>
                        <a:srgbClr val="FF0000"/>
                      </a:solidFill>
                    </a:rPr>
                    <a:t>• MCP-PMT </a:t>
                  </a:r>
                  <a:r>
                    <a:rPr lang="ru-RU" sz="1600" dirty="0">
                      <a:solidFill>
                        <a:srgbClr val="FF0000"/>
                      </a:solidFill>
                    </a:rPr>
                    <a:t>– </a:t>
                  </a:r>
                  <a:r>
                    <a:rPr lang="en-US" sz="1600" dirty="0">
                      <a:solidFill>
                        <a:srgbClr val="FF0000"/>
                      </a:solidFill>
                    </a:rPr>
                    <a:t>endcap parts (4 m</a:t>
                  </a:r>
                  <a:r>
                    <a:rPr lang="en-US" sz="1600" baseline="30000" dirty="0">
                      <a:solidFill>
                        <a:srgbClr val="FF0000"/>
                      </a:solidFill>
                    </a:rPr>
                    <a:t>2</a:t>
                  </a:r>
                  <a:r>
                    <a:rPr lang="en-US" sz="1600" dirty="0">
                      <a:solidFill>
                        <a:srgbClr val="FF0000"/>
                      </a:solidFill>
                    </a:rPr>
                    <a:t>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~10</a:t>
                  </a:r>
                  <a:r>
                    <a:rPr lang="en-US" sz="1600" baseline="30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6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pixels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3х3 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mm</a:t>
                  </a:r>
                  <a:r>
                    <a:rPr lang="ru-RU" sz="1600" baseline="30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2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with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pitch 4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 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mm</a:t>
                  </a:r>
                </a:p>
              </p:txBody>
            </p:sp>
          </mc:Choice>
          <mc:Fallback xmlns="">
            <p:sp>
              <p:nvSpPr>
                <p:cNvPr id="21" name="Прямоугольник 3">
                  <a:extLst>
                    <a:ext uri="{FF2B5EF4-FFF2-40B4-BE49-F238E27FC236}">
                      <a16:creationId xmlns:a16="http://schemas.microsoft.com/office/drawing/2014/main" id="{10689146-3757-374D-A31C-3963872137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470" y="4325556"/>
                  <a:ext cx="4241634" cy="2122901"/>
                </a:xfrm>
                <a:prstGeom prst="rect">
                  <a:avLst/>
                </a:prstGeom>
                <a:blipFill>
                  <a:blip r:embed="rId5"/>
                  <a:stretch>
                    <a:fillRect l="-287" t="-592"/>
                  </a:stretch>
                </a:blipFill>
                <a:ln/>
                <a:effectLst/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84" y="33779"/>
            <a:ext cx="12044516" cy="787329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FARICH</a:t>
            </a:r>
            <a:r>
              <a:rPr lang="ru-RU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system for the SCTF </a:t>
            </a:r>
            <a:endParaRPr lang="ru-RU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 descr="D:\Архив\Лого ИЯФ\++ logo BINP new bold blue Прозрачный.gif">
            <a:extLst>
              <a:ext uri="{FF2B5EF4-FFF2-40B4-BE49-F238E27FC236}">
                <a16:creationId xmlns:a16="http://schemas.microsoft.com/office/drawing/2014/main" id="{66D937E5-F52F-EF24-BA06-FA5EB380A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79" y="16873"/>
            <a:ext cx="609828" cy="7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E0575C40-315D-9189-234A-C5386086765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068356" y="5559343"/>
              <a:ext cx="6202882" cy="103860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98493">
                      <a:extLst>
                        <a:ext uri="{9D8B030D-6E8A-4147-A177-3AD203B41FA5}">
                          <a16:colId xmlns:a16="http://schemas.microsoft.com/office/drawing/2014/main" val="4239822789"/>
                        </a:ext>
                      </a:extLst>
                    </a:gridCol>
                    <a:gridCol w="912411">
                      <a:extLst>
                        <a:ext uri="{9D8B030D-6E8A-4147-A177-3AD203B41FA5}">
                          <a16:colId xmlns:a16="http://schemas.microsoft.com/office/drawing/2014/main" val="1971770973"/>
                        </a:ext>
                      </a:extLst>
                    </a:gridCol>
                    <a:gridCol w="990387">
                      <a:extLst>
                        <a:ext uri="{9D8B030D-6E8A-4147-A177-3AD203B41FA5}">
                          <a16:colId xmlns:a16="http://schemas.microsoft.com/office/drawing/2014/main" val="943354695"/>
                        </a:ext>
                      </a:extLst>
                    </a:gridCol>
                    <a:gridCol w="990387">
                      <a:extLst>
                        <a:ext uri="{9D8B030D-6E8A-4147-A177-3AD203B41FA5}">
                          <a16:colId xmlns:a16="http://schemas.microsoft.com/office/drawing/2014/main" val="3928274933"/>
                        </a:ext>
                      </a:extLst>
                    </a:gridCol>
                    <a:gridCol w="955602">
                      <a:extLst>
                        <a:ext uri="{9D8B030D-6E8A-4147-A177-3AD203B41FA5}">
                          <a16:colId xmlns:a16="http://schemas.microsoft.com/office/drawing/2014/main" val="1351372734"/>
                        </a:ext>
                      </a:extLst>
                    </a:gridCol>
                    <a:gridCol w="955602">
                      <a:extLst>
                        <a:ext uri="{9D8B030D-6E8A-4147-A177-3AD203B41FA5}">
                          <a16:colId xmlns:a16="http://schemas.microsoft.com/office/drawing/2014/main" val="1069203425"/>
                        </a:ext>
                      </a:extLst>
                    </a:gridCol>
                  </a:tblGrid>
                  <a:tr h="0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SHAPE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 dirty="0">
                              <a:effectLst/>
                            </a:rPr>
                            <a:t> </a:t>
                          </a:r>
                          <a:endParaRPr lang="en-RU" sz="12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200">
                                    <a:effectLst/>
                                    <a:latin typeface="Cambria Math" panose="02040503050406030204" pitchFamily="18" charset="0"/>
                                  </a:rPr>
                                  <m:t>∆, </m:t>
                                </m:r>
                                <m:r>
                                  <a:rPr lang="en-US" sz="1200" b="1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𝐦𝐦</m:t>
                                </m:r>
                              </m:oMath>
                            </m:oMathPara>
                          </a14:m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dirty="0">
                              <a:effectLst/>
                            </a:rPr>
                            <a:t>Aerogel size</a:t>
                          </a:r>
                          <a:r>
                            <a:rPr lang="ru-RU" sz="1200" dirty="0">
                              <a:effectLst/>
                            </a:rPr>
                            <a:t>, </a:t>
                          </a:r>
                          <a:r>
                            <a:rPr lang="en-US" sz="1200" dirty="0">
                              <a:effectLst/>
                            </a:rPr>
                            <a:t>mm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293701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200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100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75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50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5746122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1200" dirty="0">
                              <a:effectLst/>
                            </a:rPr>
                            <a:t>Parallelepiped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 dirty="0">
                              <a:effectLst/>
                            </a:rPr>
                            <a:t>6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0.86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0.74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0.62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0.5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1434654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1200" dirty="0">
                              <a:effectLst/>
                            </a:rPr>
                            <a:t>Trapezoidal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1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0</a:t>
                          </a:r>
                          <a:r>
                            <a:rPr lang="en-US" sz="1200">
                              <a:effectLst/>
                            </a:rPr>
                            <a:t>.96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0.94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0.92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dirty="0">
                              <a:effectLst/>
                            </a:rPr>
                            <a:t>0.9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850350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E0575C40-315D-9189-234A-C538608676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5361350"/>
                  </p:ext>
                </p:extLst>
              </p:nvPr>
            </p:nvGraphicFramePr>
            <p:xfrm>
              <a:off x="5068356" y="5559343"/>
              <a:ext cx="6202882" cy="103860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98493">
                      <a:extLst>
                        <a:ext uri="{9D8B030D-6E8A-4147-A177-3AD203B41FA5}">
                          <a16:colId xmlns:a16="http://schemas.microsoft.com/office/drawing/2014/main" val="4239822789"/>
                        </a:ext>
                      </a:extLst>
                    </a:gridCol>
                    <a:gridCol w="912411">
                      <a:extLst>
                        <a:ext uri="{9D8B030D-6E8A-4147-A177-3AD203B41FA5}">
                          <a16:colId xmlns:a16="http://schemas.microsoft.com/office/drawing/2014/main" val="1971770973"/>
                        </a:ext>
                      </a:extLst>
                    </a:gridCol>
                    <a:gridCol w="990387">
                      <a:extLst>
                        <a:ext uri="{9D8B030D-6E8A-4147-A177-3AD203B41FA5}">
                          <a16:colId xmlns:a16="http://schemas.microsoft.com/office/drawing/2014/main" val="943354695"/>
                        </a:ext>
                      </a:extLst>
                    </a:gridCol>
                    <a:gridCol w="990387">
                      <a:extLst>
                        <a:ext uri="{9D8B030D-6E8A-4147-A177-3AD203B41FA5}">
                          <a16:colId xmlns:a16="http://schemas.microsoft.com/office/drawing/2014/main" val="3928274933"/>
                        </a:ext>
                      </a:extLst>
                    </a:gridCol>
                    <a:gridCol w="955602">
                      <a:extLst>
                        <a:ext uri="{9D8B030D-6E8A-4147-A177-3AD203B41FA5}">
                          <a16:colId xmlns:a16="http://schemas.microsoft.com/office/drawing/2014/main" val="1351372734"/>
                        </a:ext>
                      </a:extLst>
                    </a:gridCol>
                    <a:gridCol w="955602">
                      <a:extLst>
                        <a:ext uri="{9D8B030D-6E8A-4147-A177-3AD203B41FA5}">
                          <a16:colId xmlns:a16="http://schemas.microsoft.com/office/drawing/2014/main" val="1069203425"/>
                        </a:ext>
                      </a:extLst>
                    </a:gridCol>
                  </a:tblGrid>
                  <a:tr h="244983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SHAPE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154167" t="-2273" r="-429167" b="-104545"/>
                          </a:stretch>
                        </a:blip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dirty="0">
                              <a:effectLst/>
                            </a:rPr>
                            <a:t>Aerogel size</a:t>
                          </a:r>
                          <a:r>
                            <a:rPr lang="ru-RU" sz="1200" dirty="0">
                              <a:effectLst/>
                            </a:rPr>
                            <a:t>, </a:t>
                          </a:r>
                          <a:r>
                            <a:rPr lang="en-US" sz="1200" dirty="0">
                              <a:effectLst/>
                            </a:rPr>
                            <a:t>mm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2937013"/>
                      </a:ext>
                    </a:extLst>
                  </a:tr>
                  <a:tr h="303657">
                    <a:tc vMerge="1"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200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100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75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50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57461226"/>
                      </a:ext>
                    </a:extLst>
                  </a:tr>
                  <a:tr h="24498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1200" dirty="0">
                              <a:effectLst/>
                            </a:rPr>
                            <a:t>Parallelepiped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 dirty="0">
                              <a:effectLst/>
                            </a:rPr>
                            <a:t>6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0.86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0.74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0.62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0.5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14346544"/>
                      </a:ext>
                    </a:extLst>
                  </a:tr>
                  <a:tr h="24498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1200" dirty="0">
                              <a:effectLst/>
                            </a:rPr>
                            <a:t>Trapezoidal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1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ru-RU" sz="1200">
                              <a:effectLst/>
                            </a:rPr>
                            <a:t>0</a:t>
                          </a:r>
                          <a:r>
                            <a:rPr lang="en-US" sz="1200">
                              <a:effectLst/>
                            </a:rPr>
                            <a:t>.96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0.94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>
                              <a:effectLst/>
                            </a:rPr>
                            <a:t>0.92</a:t>
                          </a:r>
                          <a:endParaRPr lang="en-RU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dirty="0">
                              <a:effectLst/>
                            </a:rPr>
                            <a:t>0.9</a:t>
                          </a:r>
                          <a:endParaRPr lang="en-RU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8503506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E1C880FB-176F-E826-C68E-C6EB5176E805}"/>
              </a:ext>
            </a:extLst>
          </p:cNvPr>
          <p:cNvGrpSpPr/>
          <p:nvPr/>
        </p:nvGrpSpPr>
        <p:grpSpPr>
          <a:xfrm>
            <a:off x="9410711" y="494878"/>
            <a:ext cx="2551793" cy="5034134"/>
            <a:chOff x="9410711" y="494879"/>
            <a:chExt cx="2551793" cy="50341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702241-A849-C31F-0606-993FB8C6BA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76734" y="1135445"/>
              <a:ext cx="1613348" cy="135646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8710E2-D5A7-4883-53EF-7D3957A1E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76734" y="2582826"/>
              <a:ext cx="1606111" cy="1318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A6B86-3643-105D-E400-2ADF94B257BF}"/>
                </a:ext>
              </a:extLst>
            </p:cNvPr>
            <p:cNvSpPr txBox="1"/>
            <p:nvPr/>
          </p:nvSpPr>
          <p:spPr>
            <a:xfrm>
              <a:off x="9619855" y="494879"/>
              <a:ext cx="20411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GEANT4 simulation </a:t>
              </a:r>
            </a:p>
            <a:p>
              <a:pPr algn="ctr"/>
              <a:r>
                <a:rPr lang="en-US" dirty="0"/>
                <a:t>of edge effects</a:t>
              </a:r>
              <a:endParaRPr lang="en-RU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4E0DDAB-D337-398B-B265-40A73C538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19855" y="3931357"/>
              <a:ext cx="2215581" cy="154688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C860B2-C523-BCC0-ACB1-4AA8A3651AE9}"/>
                </a:ext>
              </a:extLst>
            </p:cNvPr>
            <p:cNvSpPr/>
            <p:nvPr/>
          </p:nvSpPr>
          <p:spPr>
            <a:xfrm>
              <a:off x="9410711" y="494879"/>
              <a:ext cx="2551793" cy="503413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54127-1C12-1BDB-18D8-D72553092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502" y="6498844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0F086-A063-7571-16AF-76044F45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27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666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1AECA-00BC-89FF-12AF-658C9CE4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277"/>
            <a:ext cx="10515600" cy="64609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FARICH edge effects: simulation &amp; experiment</a:t>
            </a:r>
            <a:endParaRPr lang="en-RU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DBD54-95B3-7C63-2E3B-690091F52D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66" r="4621" b="1937"/>
          <a:stretch/>
        </p:blipFill>
        <p:spPr>
          <a:xfrm>
            <a:off x="6559363" y="868679"/>
            <a:ext cx="5522497" cy="25603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A8B9CF-9FFA-18B6-696C-43E80BACC8CD}"/>
              </a:ext>
            </a:extLst>
          </p:cNvPr>
          <p:cNvGrpSpPr/>
          <p:nvPr/>
        </p:nvGrpSpPr>
        <p:grpSpPr>
          <a:xfrm>
            <a:off x="272562" y="992255"/>
            <a:ext cx="6286801" cy="5326057"/>
            <a:chOff x="272562" y="992255"/>
            <a:chExt cx="6286801" cy="53260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7ACD8B-8626-574B-930B-21DD694B2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562" y="1361587"/>
              <a:ext cx="6286801" cy="19625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6D87C3-9C58-19C5-6A37-61FC80AD9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565" y="3986456"/>
              <a:ext cx="6286798" cy="19625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DD3B26-9C83-57F7-9722-D5F79F6EDED2}"/>
                </a:ext>
              </a:extLst>
            </p:cNvPr>
            <p:cNvSpPr txBox="1"/>
            <p:nvPr/>
          </p:nvSpPr>
          <p:spPr>
            <a:xfrm>
              <a:off x="1904104" y="992255"/>
              <a:ext cx="3526030" cy="36933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Parallelepiped shape aerogel G4sim</a:t>
              </a:r>
              <a:endParaRPr lang="en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E19C0C-8F53-5CD4-4465-E18D192E1242}"/>
                </a:ext>
              </a:extLst>
            </p:cNvPr>
            <p:cNvSpPr txBox="1"/>
            <p:nvPr/>
          </p:nvSpPr>
          <p:spPr>
            <a:xfrm>
              <a:off x="1949821" y="3324112"/>
              <a:ext cx="3434595" cy="369332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RU" dirty="0"/>
                <a:t>Tracks are in a midle of aerogel tile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EDF00C-4C82-197D-F000-226DF47FCE0E}"/>
                </a:ext>
              </a:extLst>
            </p:cNvPr>
            <p:cNvSpPr txBox="1"/>
            <p:nvPr/>
          </p:nvSpPr>
          <p:spPr>
            <a:xfrm>
              <a:off x="1523037" y="5948980"/>
              <a:ext cx="4288162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RU" dirty="0"/>
                <a:t>Tracks are in 6±4 mm from aerogel tile edge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17C2E9D-A924-8F1C-DACE-CCAD73087E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46"/>
          <a:stretch/>
        </p:blipFill>
        <p:spPr>
          <a:xfrm>
            <a:off x="7248165" y="3892148"/>
            <a:ext cx="4101423" cy="241527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0D485A2-F835-D5E3-13E9-82819550ACE3}"/>
              </a:ext>
            </a:extLst>
          </p:cNvPr>
          <p:cNvGrpSpPr/>
          <p:nvPr/>
        </p:nvGrpSpPr>
        <p:grpSpPr>
          <a:xfrm>
            <a:off x="7291709" y="3461658"/>
            <a:ext cx="4052936" cy="3001189"/>
            <a:chOff x="7302595" y="3450772"/>
            <a:chExt cx="4052936" cy="30011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01E52C-C89B-DEE2-6A80-257914573380}"/>
                </a:ext>
              </a:extLst>
            </p:cNvPr>
            <p:cNvSpPr/>
            <p:nvPr/>
          </p:nvSpPr>
          <p:spPr>
            <a:xfrm>
              <a:off x="7302595" y="3450772"/>
              <a:ext cx="4052936" cy="3001189"/>
            </a:xfrm>
            <a:prstGeom prst="rect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RU" dirty="0">
                  <a:highlight>
                    <a:srgbClr val="FFC1CE"/>
                  </a:highlight>
                </a:rPr>
                <a:t>Beam test &amp; sim. results</a:t>
              </a:r>
            </a:p>
          </p:txBody>
        </p:sp>
        <p:sp>
          <p:nvSpPr>
            <p:cNvPr id="15" name="Овал 27">
              <a:extLst>
                <a:ext uri="{FF2B5EF4-FFF2-40B4-BE49-F238E27FC236}">
                  <a16:creationId xmlns:a16="http://schemas.microsoft.com/office/drawing/2014/main" id="{2081C98F-7F46-8670-156A-EA647E1BC5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1656" y="4962752"/>
              <a:ext cx="82800" cy="82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28">
              <a:extLst>
                <a:ext uri="{FF2B5EF4-FFF2-40B4-BE49-F238E27FC236}">
                  <a16:creationId xmlns:a16="http://schemas.microsoft.com/office/drawing/2014/main" id="{7EFE8DF5-0A8B-2B61-568D-861C9DD75A98}"/>
                </a:ext>
              </a:extLst>
            </p:cNvPr>
            <p:cNvSpPr/>
            <p:nvPr/>
          </p:nvSpPr>
          <p:spPr>
            <a:xfrm>
              <a:off x="8267709" y="5279034"/>
              <a:ext cx="2530693" cy="276999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>
              <a:spAutoFit/>
            </a:bodyPr>
            <a:lstStyle/>
            <a:p>
              <a:r>
                <a:rPr lang="ru-RU" sz="1200" dirty="0" err="1"/>
                <a:t>Black</a:t>
              </a:r>
              <a:r>
                <a:rPr lang="ru-RU" sz="1200" dirty="0"/>
                <a:t> </a:t>
              </a:r>
              <a:r>
                <a:rPr lang="ru-RU" sz="1200" dirty="0" err="1"/>
                <a:t>paper</a:t>
              </a:r>
              <a:r>
                <a:rPr lang="ru-RU" sz="1200" dirty="0"/>
                <a:t> </a:t>
              </a:r>
              <a:r>
                <a:rPr lang="ru-RU" sz="1200" dirty="0" err="1"/>
                <a:t>between</a:t>
              </a:r>
              <a:r>
                <a:rPr lang="ru-RU" sz="1200" dirty="0"/>
                <a:t> </a:t>
              </a:r>
              <a:r>
                <a:rPr lang="ru-RU" sz="1200" dirty="0" err="1"/>
                <a:t>a</a:t>
              </a:r>
              <a:r>
                <a:rPr lang="en-GB" sz="1200" dirty="0"/>
                <a:t>e</a:t>
              </a:r>
              <a:r>
                <a:rPr lang="ru-RU" sz="1200" dirty="0" err="1"/>
                <a:t>r</a:t>
              </a:r>
              <a:r>
                <a:rPr lang="en-GB" sz="1200" dirty="0"/>
                <a:t>o</a:t>
              </a:r>
              <a:r>
                <a:rPr lang="ru-RU" sz="1200" dirty="0" err="1"/>
                <a:t>gel</a:t>
              </a:r>
              <a:r>
                <a:rPr lang="ru-RU" sz="1200" dirty="0"/>
                <a:t> </a:t>
              </a:r>
              <a:r>
                <a:rPr lang="ru-RU" sz="1200" dirty="0" err="1"/>
                <a:t>blocks</a:t>
              </a:r>
              <a:endParaRPr lang="ru-RU" sz="1200" dirty="0"/>
            </a:p>
          </p:txBody>
        </p:sp>
        <p:cxnSp>
          <p:nvCxnSpPr>
            <p:cNvPr id="17" name="Прямая со стрелкой 31">
              <a:extLst>
                <a:ext uri="{FF2B5EF4-FFF2-40B4-BE49-F238E27FC236}">
                  <a16:creationId xmlns:a16="http://schemas.microsoft.com/office/drawing/2014/main" id="{8D33CEA3-6FD9-7D52-95CC-267EB9B0E011}"/>
                </a:ext>
              </a:extLst>
            </p:cNvPr>
            <p:cNvCxnSpPr>
              <a:cxnSpLocks/>
              <a:endCxn id="15" idx="5"/>
            </p:cNvCxnSpPr>
            <p:nvPr/>
          </p:nvCxnSpPr>
          <p:spPr>
            <a:xfrm flipH="1" flipV="1">
              <a:off x="9562330" y="5033426"/>
              <a:ext cx="443455" cy="276999"/>
            </a:xfrm>
            <a:prstGeom prst="straightConnector1">
              <a:avLst/>
            </a:prstGeom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14781440-DE81-1B01-91C9-2DD88D5A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805BF68-9CA7-2379-2DF0-1D1ACBB79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28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63615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12250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FARICH proposal for SPD-NICA experiment</a:t>
            </a:r>
            <a:endParaRPr lang="en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EC21D-9135-9385-2970-49369677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AA3A-4129-2A9A-EB89-DFC9B565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29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80190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3164-44FF-3B79-F482-D305A6BB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8504"/>
          </a:xfrm>
        </p:spPr>
        <p:txBody>
          <a:bodyPr/>
          <a:lstStyle/>
          <a:p>
            <a:r>
              <a:rPr lang="en-US" b="1" dirty="0"/>
              <a:t>NICA</a:t>
            </a:r>
            <a:r>
              <a:rPr lang="en-US" dirty="0"/>
              <a:t>: </a:t>
            </a:r>
            <a:r>
              <a:rPr lang="en-US" b="1" dirty="0"/>
              <a:t>N</a:t>
            </a:r>
            <a:r>
              <a:rPr lang="en-US" dirty="0"/>
              <a:t>ucleon </a:t>
            </a:r>
            <a:r>
              <a:rPr lang="en-US" b="1" dirty="0"/>
              <a:t>I</a:t>
            </a:r>
            <a:r>
              <a:rPr lang="en-US" dirty="0"/>
              <a:t>on </a:t>
            </a:r>
            <a:r>
              <a:rPr lang="en-US" b="1" dirty="0"/>
              <a:t>C</a:t>
            </a:r>
            <a:r>
              <a:rPr lang="en-US" dirty="0"/>
              <a:t>olliding </a:t>
            </a:r>
            <a:r>
              <a:rPr lang="en-US" dirty="0" err="1"/>
              <a:t>f</a:t>
            </a:r>
            <a:r>
              <a:rPr lang="en-US" b="1" dirty="0" err="1"/>
              <a:t>A</a:t>
            </a:r>
            <a:r>
              <a:rPr lang="en-US" dirty="0" err="1"/>
              <a:t>cility</a:t>
            </a:r>
            <a:endParaRPr lang="en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C95754-1F3F-8CDA-2D02-A5B2FFEC1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2" r="1512" b="3897"/>
          <a:stretch/>
        </p:blipFill>
        <p:spPr>
          <a:xfrm>
            <a:off x="87084" y="849083"/>
            <a:ext cx="10221687" cy="511664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9C294-9F72-BABA-D3BC-10E696C2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B3E1E-F328-BFB0-814D-19747841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30</a:t>
            </a:fld>
            <a:endParaRPr lang="en-R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2E90C6-AE4C-58A8-9F8F-3B629981A043}"/>
              </a:ext>
            </a:extLst>
          </p:cNvPr>
          <p:cNvSpPr/>
          <p:nvPr/>
        </p:nvSpPr>
        <p:spPr>
          <a:xfrm>
            <a:off x="5377543" y="892271"/>
            <a:ext cx="2862943" cy="148081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520EF1-1C05-AEBE-1F9E-9530B5597092}"/>
              </a:ext>
            </a:extLst>
          </p:cNvPr>
          <p:cNvSpPr txBox="1"/>
          <p:nvPr/>
        </p:nvSpPr>
        <p:spPr>
          <a:xfrm>
            <a:off x="7663542" y="5781063"/>
            <a:ext cx="3167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dirty="0">
                <a:solidFill>
                  <a:srgbClr val="FF0000"/>
                </a:solidFill>
              </a:rPr>
              <a:t>https://nica.jinr.ru/complex.php</a:t>
            </a:r>
          </a:p>
        </p:txBody>
      </p:sp>
    </p:spTree>
    <p:extLst>
      <p:ext uri="{BB962C8B-B14F-4D97-AF65-F5344CB8AC3E}">
        <p14:creationId xmlns:p14="http://schemas.microsoft.com/office/powerpoint/2010/main" val="4146053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378" y="-5549"/>
            <a:ext cx="8224704" cy="78932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B0F0"/>
                </a:solidFill>
              </a:rPr>
              <a:t>Aerogel is a classical nanomaterial</a:t>
            </a:r>
            <a:endParaRPr lang="ru-RU" sz="4000" b="1" dirty="0">
              <a:solidFill>
                <a:srgbClr val="00B0F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354" y="2773833"/>
            <a:ext cx="2735298" cy="283241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3" y="666851"/>
            <a:ext cx="4552562" cy="3109613"/>
          </a:xfrm>
        </p:spPr>
      </p:pic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4038600" y="646521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IHEP, 23 Aug. 2023, Beijing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09847" y="3746020"/>
            <a:ext cx="8146921" cy="9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14" b="1" dirty="0">
                <a:solidFill>
                  <a:srgbClr val="FF0000"/>
                </a:solidFill>
              </a:rPr>
              <a:t>Aerogel</a:t>
            </a:r>
            <a:r>
              <a:rPr lang="ru-RU" sz="1814" dirty="0"/>
              <a:t> – </a:t>
            </a:r>
            <a:r>
              <a:rPr lang="en-US" sz="1814" dirty="0"/>
              <a:t>is a porous material with pore dimension less than visible light wavelength.</a:t>
            </a:r>
            <a:r>
              <a:rPr lang="ru-RU" sz="1814" dirty="0"/>
              <a:t> </a:t>
            </a:r>
            <a:endParaRPr lang="en-US" sz="1814" dirty="0"/>
          </a:p>
          <a:p>
            <a:pPr algn="just"/>
            <a:r>
              <a:rPr lang="en-US" sz="1814" dirty="0"/>
              <a:t>It is a classical </a:t>
            </a:r>
            <a:r>
              <a:rPr lang="en-US" sz="1814" b="1" dirty="0"/>
              <a:t>nanomaterial</a:t>
            </a:r>
            <a:r>
              <a:rPr lang="ru-RU" sz="1814" dirty="0"/>
              <a:t>.</a:t>
            </a:r>
            <a:r>
              <a:rPr lang="en-US" sz="1814" dirty="0"/>
              <a:t> The most interesting for physics experiments are silicon dioxide (SiO</a:t>
            </a:r>
            <a:r>
              <a:rPr lang="en-US" sz="1814" baseline="-25000" dirty="0"/>
              <a:t>2</a:t>
            </a:r>
            <a:r>
              <a:rPr lang="en-US" sz="1814" dirty="0"/>
              <a:t>) based aerogels: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3407" y="148382"/>
            <a:ext cx="1728181" cy="2419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9">
                <a:extLst>
                  <a:ext uri="{FF2B5EF4-FFF2-40B4-BE49-F238E27FC236}">
                    <a16:creationId xmlns:a16="http://schemas.microsoft.com/office/drawing/2014/main" id="{4DA9B3D3-33CC-C0DA-F8EF-4A509037E4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5107877"/>
                  </p:ext>
                </p:extLst>
              </p:nvPr>
            </p:nvGraphicFramePr>
            <p:xfrm>
              <a:off x="818704" y="4637723"/>
              <a:ext cx="6794523" cy="1865884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038831">
                      <a:extLst>
                        <a:ext uri="{9D8B030D-6E8A-4147-A177-3AD203B41FA5}">
                          <a16:colId xmlns:a16="http://schemas.microsoft.com/office/drawing/2014/main" val="4039227996"/>
                        </a:ext>
                      </a:extLst>
                    </a:gridCol>
                    <a:gridCol w="1438923">
                      <a:extLst>
                        <a:ext uri="{9D8B030D-6E8A-4147-A177-3AD203B41FA5}">
                          <a16:colId xmlns:a16="http://schemas.microsoft.com/office/drawing/2014/main" val="3320262640"/>
                        </a:ext>
                      </a:extLst>
                    </a:gridCol>
                    <a:gridCol w="1438923">
                      <a:extLst>
                        <a:ext uri="{9D8B030D-6E8A-4147-A177-3AD203B41FA5}">
                          <a16:colId xmlns:a16="http://schemas.microsoft.com/office/drawing/2014/main" val="3093690330"/>
                        </a:ext>
                      </a:extLst>
                    </a:gridCol>
                    <a:gridCol w="1438923">
                      <a:extLst>
                        <a:ext uri="{9D8B030D-6E8A-4147-A177-3AD203B41FA5}">
                          <a16:colId xmlns:a16="http://schemas.microsoft.com/office/drawing/2014/main" val="1393254343"/>
                        </a:ext>
                      </a:extLst>
                    </a:gridCol>
                    <a:gridCol w="1438923">
                      <a:extLst>
                        <a:ext uri="{9D8B030D-6E8A-4147-A177-3AD203B41FA5}">
                          <a16:colId xmlns:a16="http://schemas.microsoft.com/office/drawing/2014/main" val="1244931676"/>
                        </a:ext>
                      </a:extLst>
                    </a:gridCol>
                  </a:tblGrid>
                  <a:tr h="36530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RU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𝒕𝒉𝒓</m:t>
                                    </m:r>
                                  </m:sub>
                                  <m:sup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µ</m:t>
                                    </m:r>
                                  </m:sup>
                                </m:sSubSup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𝐆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𝒆𝑽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𝒕𝒉𝒓</m:t>
                                    </m:r>
                                  </m:sub>
                                  <m:sup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p>
                                </m:sSubSup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𝐆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𝒆𝑽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𝒕𝒉𝒓</m:t>
                                    </m:r>
                                  </m:sub>
                                  <m:sup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sup>
                                </m:sSubSup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𝐆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𝒆𝑽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𝒕𝒉𝒓</m:t>
                                    </m:r>
                                  </m:sub>
                                  <m:sup>
                                    <m:r>
                                      <a:rPr lang="en-US" b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p>
                                </m:sSubSup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𝐆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𝒆𝑽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oMath>
                            </m:oMathPara>
                          </a14:m>
                          <a:endParaRPr lang="en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340514"/>
                      </a:ext>
                    </a:extLst>
                  </a:tr>
                  <a:tr h="336280">
                    <a:tc>
                      <a:txBody>
                        <a:bodyPr/>
                        <a:lstStyle/>
                        <a:p>
                          <a:r>
                            <a:rPr lang="en-RU" sz="1600" dirty="0"/>
                            <a:t>1.008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1.1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3.9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7.4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3646772"/>
                      </a:ext>
                    </a:extLst>
                  </a:tr>
                  <a:tr h="336280">
                    <a:tc>
                      <a:txBody>
                        <a:bodyPr/>
                        <a:lstStyle/>
                        <a:p>
                          <a:r>
                            <a:rPr lang="en-RU" sz="1600" dirty="0"/>
                            <a:t>1.03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0.43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3.8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3864769"/>
                      </a:ext>
                    </a:extLst>
                  </a:tr>
                  <a:tr h="336280">
                    <a:tc>
                      <a:txBody>
                        <a:bodyPr/>
                        <a:lstStyle/>
                        <a:p>
                          <a:r>
                            <a:rPr lang="en-RU" sz="1600" dirty="0"/>
                            <a:t>1.05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0.43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2.9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9903840"/>
                      </a:ext>
                    </a:extLst>
                  </a:tr>
                  <a:tr h="336280">
                    <a:tc>
                      <a:txBody>
                        <a:bodyPr/>
                        <a:lstStyle/>
                        <a:p>
                          <a:r>
                            <a:rPr lang="en-RU" sz="1600" dirty="0"/>
                            <a:t>1.13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0.94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1.8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6398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9">
                <a:extLst>
                  <a:ext uri="{FF2B5EF4-FFF2-40B4-BE49-F238E27FC236}">
                    <a16:creationId xmlns:a16="http://schemas.microsoft.com/office/drawing/2014/main" id="{4DA9B3D3-33CC-C0DA-F8EF-4A509037E4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5107877"/>
                  </p:ext>
                </p:extLst>
              </p:nvPr>
            </p:nvGraphicFramePr>
            <p:xfrm>
              <a:off x="818704" y="4637723"/>
              <a:ext cx="6794523" cy="1865884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038831">
                      <a:extLst>
                        <a:ext uri="{9D8B030D-6E8A-4147-A177-3AD203B41FA5}">
                          <a16:colId xmlns:a16="http://schemas.microsoft.com/office/drawing/2014/main" val="4039227996"/>
                        </a:ext>
                      </a:extLst>
                    </a:gridCol>
                    <a:gridCol w="1438923">
                      <a:extLst>
                        <a:ext uri="{9D8B030D-6E8A-4147-A177-3AD203B41FA5}">
                          <a16:colId xmlns:a16="http://schemas.microsoft.com/office/drawing/2014/main" val="3320262640"/>
                        </a:ext>
                      </a:extLst>
                    </a:gridCol>
                    <a:gridCol w="1438923">
                      <a:extLst>
                        <a:ext uri="{9D8B030D-6E8A-4147-A177-3AD203B41FA5}">
                          <a16:colId xmlns:a16="http://schemas.microsoft.com/office/drawing/2014/main" val="3093690330"/>
                        </a:ext>
                      </a:extLst>
                    </a:gridCol>
                    <a:gridCol w="1438923">
                      <a:extLst>
                        <a:ext uri="{9D8B030D-6E8A-4147-A177-3AD203B41FA5}">
                          <a16:colId xmlns:a16="http://schemas.microsoft.com/office/drawing/2014/main" val="1393254343"/>
                        </a:ext>
                      </a:extLst>
                    </a:gridCol>
                    <a:gridCol w="1438923">
                      <a:extLst>
                        <a:ext uri="{9D8B030D-6E8A-4147-A177-3AD203B41FA5}">
                          <a16:colId xmlns:a16="http://schemas.microsoft.com/office/drawing/2014/main" val="1244931676"/>
                        </a:ext>
                      </a:extLst>
                    </a:gridCol>
                  </a:tblGrid>
                  <a:tr h="402844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5"/>
                          <a:stretch>
                            <a:fillRect l="-1220" t="-3125" r="-554878" b="-3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5"/>
                          <a:stretch>
                            <a:fillRect l="-73451" t="-3125" r="-302655" b="-3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5"/>
                          <a:stretch>
                            <a:fillRect l="-171930" t="-3125" r="-200000" b="-3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5"/>
                          <a:stretch>
                            <a:fillRect l="-274336" t="-3125" r="-101770" b="-3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5"/>
                          <a:stretch>
                            <a:fillRect l="-371053" t="-3125" r="-877" b="-38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134051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RU" sz="1600" dirty="0"/>
                            <a:t>1.008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1.1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3.9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7.4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36467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RU" sz="1600" dirty="0"/>
                            <a:t>1.03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0.43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3.8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386476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RU" sz="1600" dirty="0"/>
                            <a:t>1.05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0.43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2.9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990384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RU" sz="1600" dirty="0"/>
                            <a:t>1.13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0.94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800" b="1" dirty="0"/>
                            <a:t>1.8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6398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519689" y="1787164"/>
            <a:ext cx="6345963" cy="1028504"/>
          </a:xfrm>
        </p:spPr>
        <p:txBody>
          <a:bodyPr>
            <a:normAutofit/>
          </a:bodyPr>
          <a:lstStyle/>
          <a:p>
            <a:pPr marL="0" indent="0"/>
            <a:r>
              <a:rPr lang="en-US" sz="2177" dirty="0">
                <a:solidFill>
                  <a:srgbClr val="FF0000"/>
                </a:solidFill>
              </a:rPr>
              <a:t>Aerogel was first synthesized by 		Samuel Stephens Kistler in</a:t>
            </a:r>
            <a:r>
              <a:rPr lang="ru-RU" sz="2177" dirty="0">
                <a:solidFill>
                  <a:srgbClr val="FF0000"/>
                </a:solidFill>
              </a:rPr>
              <a:t> 1931</a:t>
            </a:r>
          </a:p>
          <a:p>
            <a:pPr marL="0" indent="0"/>
            <a:r>
              <a:rPr lang="en-US" sz="1400" dirty="0" err="1"/>
              <a:t>S.S.Kistler</a:t>
            </a:r>
            <a:r>
              <a:rPr lang="en-US" sz="1400" dirty="0"/>
              <a:t>, "</a:t>
            </a:r>
            <a:r>
              <a:rPr lang="en-US" sz="1400" i="1" dirty="0"/>
              <a:t>Coherent Expanded Aerogels and Jellies</a:t>
            </a:r>
            <a:r>
              <a:rPr lang="en-US" sz="1400" dirty="0"/>
              <a:t>“, Nature, 1931,vol. 127, p. 741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88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03530-8DAD-6DE5-1252-5C794049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107"/>
            <a:ext cx="10515600" cy="846591"/>
          </a:xfrm>
        </p:spPr>
        <p:txBody>
          <a:bodyPr>
            <a:normAutofit/>
          </a:bodyPr>
          <a:lstStyle/>
          <a:p>
            <a:r>
              <a:rPr lang="en-RU" sz="4000" dirty="0"/>
              <a:t>SPD: Spin Physics Detector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A25E56-32F9-3AE8-A656-CFEEB511EF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66" y="840274"/>
            <a:ext cx="7826054" cy="4711968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549381B-0983-2737-B15F-CDCA514B70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04682" y="5004902"/>
            <a:ext cx="6348310" cy="135144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CDBEC-AAE0-FAFF-113E-3EAAFFBD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6B2F7-90AC-286F-5E6D-BC1795DB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31</a:t>
            </a:fld>
            <a:endParaRPr lang="en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6968D-DD2C-BD13-644C-DC9828BEBFAD}"/>
              </a:ext>
            </a:extLst>
          </p:cNvPr>
          <p:cNvSpPr txBox="1"/>
          <p:nvPr/>
        </p:nvSpPr>
        <p:spPr>
          <a:xfrm>
            <a:off x="750140" y="5869850"/>
            <a:ext cx="1756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dirty="0">
                <a:solidFill>
                  <a:srgbClr val="FF0000"/>
                </a:solidFill>
              </a:rPr>
              <a:t>http://spd.jinr.ru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09D45F-F7E7-7949-1F70-69936029F04E}"/>
                  </a:ext>
                </a:extLst>
              </p:cNvPr>
              <p:cNvSpPr txBox="1"/>
              <p:nvPr/>
            </p:nvSpPr>
            <p:spPr>
              <a:xfrm>
                <a:off x="8502720" y="1502229"/>
                <a:ext cx="3341914" cy="2031325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RU" dirty="0"/>
                  <a:t>• Polarized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RU" dirty="0"/>
                  <a:t> (or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RU" dirty="0"/>
                  <a:t>)</a:t>
                </a:r>
              </a:p>
              <a:p>
                <a:r>
                  <a:rPr lang="en-RU" dirty="0"/>
                  <a:t>• 2E = 27 GeV (or 13.5 GeV/nucl)</a:t>
                </a:r>
              </a:p>
              <a:p>
                <a:r>
                  <a:rPr lang="en-RU" dirty="0"/>
                  <a:t>• L = 10</a:t>
                </a:r>
                <a:r>
                  <a:rPr lang="en-RU" baseline="30000" dirty="0"/>
                  <a:t>32</a:t>
                </a:r>
                <a:r>
                  <a:rPr lang="en-RU" dirty="0"/>
                  <a:t> cm</a:t>
                </a:r>
                <a:r>
                  <a:rPr lang="en-RU" baseline="30000" dirty="0"/>
                  <a:t>-2</a:t>
                </a:r>
                <a:r>
                  <a:rPr lang="en-RU" dirty="0"/>
                  <a:t>s</a:t>
                </a:r>
                <a:r>
                  <a:rPr lang="en-RU" baseline="30000" dirty="0"/>
                  <a:t>-1</a:t>
                </a:r>
                <a:r>
                  <a:rPr lang="en-RU" dirty="0"/>
                  <a:t> (or 10</a:t>
                </a:r>
                <a:r>
                  <a:rPr lang="en-RU" baseline="30000" dirty="0"/>
                  <a:t>31</a:t>
                </a:r>
                <a:r>
                  <a:rPr lang="en-RU" dirty="0"/>
                  <a:t> cm</a:t>
                </a:r>
                <a:r>
                  <a:rPr lang="en-RU" baseline="30000" dirty="0"/>
                  <a:t>-2</a:t>
                </a:r>
                <a:r>
                  <a:rPr lang="en-RU" dirty="0"/>
                  <a:t>s</a:t>
                </a:r>
                <a:r>
                  <a:rPr lang="en-RU" baseline="30000" dirty="0"/>
                  <a:t>-1</a:t>
                </a:r>
                <a:r>
                  <a:rPr lang="en-RU" dirty="0"/>
                  <a:t>)</a:t>
                </a:r>
              </a:p>
              <a:p>
                <a:endParaRPr lang="en-RU" dirty="0"/>
              </a:p>
              <a:p>
                <a:r>
                  <a:rPr lang="en-RU" dirty="0"/>
                  <a:t>PID: </a:t>
                </a:r>
              </a:p>
              <a:p>
                <a:r>
                  <a:rPr lang="en-RU" dirty="0"/>
                  <a:t>• π/K/p - separation</a:t>
                </a:r>
              </a:p>
              <a:p>
                <a:r>
                  <a:rPr lang="en-RU" dirty="0"/>
                  <a:t>• ToF (60ps) + Aerogel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09D45F-F7E7-7949-1F70-69936029F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720" y="1502229"/>
                <a:ext cx="3341914" cy="2031325"/>
              </a:xfrm>
              <a:prstGeom prst="rect">
                <a:avLst/>
              </a:prstGeom>
              <a:blipFill>
                <a:blip r:embed="rId4"/>
                <a:stretch>
                  <a:fillRect l="-1124" t="-613" b="-3067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527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AAD2-29F1-1FC3-FCDE-B1BFFE19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6526"/>
            <a:ext cx="10515600" cy="549276"/>
          </a:xfrm>
        </p:spPr>
        <p:txBody>
          <a:bodyPr>
            <a:normAutofit fontScale="90000"/>
          </a:bodyPr>
          <a:lstStyle/>
          <a:p>
            <a:pPr algn="ctr"/>
            <a:r>
              <a:rPr lang="en-RU" b="1" dirty="0"/>
              <a:t>FARICH</a:t>
            </a:r>
            <a:r>
              <a:rPr lang="en-RU" dirty="0"/>
              <a:t> option for </a:t>
            </a:r>
            <a:r>
              <a:rPr lang="en-RU" b="1" dirty="0"/>
              <a:t>SPD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99A68E1-2C4E-4407-A0F1-187FCD1AC7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7552" y="1181110"/>
            <a:ext cx="4383158" cy="425090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39D9F-ECB9-218F-AEA1-E4B4A3D5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51C6B-BB65-ED09-E82E-83D54507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32</a:t>
            </a:fld>
            <a:endParaRPr lang="en-RU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193B84-EAF7-D5A0-D3CD-CA555946E9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37" r="5224" b="1356"/>
          <a:stretch/>
        </p:blipFill>
        <p:spPr>
          <a:xfrm>
            <a:off x="797159" y="1273627"/>
            <a:ext cx="4253812" cy="4093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525FB9-6E6B-9254-FF31-E1ED227CEE18}"/>
              </a:ext>
            </a:extLst>
          </p:cNvPr>
          <p:cNvSpPr txBox="1"/>
          <p:nvPr/>
        </p:nvSpPr>
        <p:spPr>
          <a:xfrm>
            <a:off x="1206762" y="725798"/>
            <a:ext cx="40386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RU" dirty="0"/>
              <a:t>π/K – separation in wide momenta range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2A06E-A3AB-C829-A2E1-8F87BFE66C29}"/>
              </a:ext>
            </a:extLst>
          </p:cNvPr>
          <p:cNvSpPr txBox="1"/>
          <p:nvPr/>
        </p:nvSpPr>
        <p:spPr>
          <a:xfrm>
            <a:off x="7918913" y="729343"/>
            <a:ext cx="313008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Improve momentum resolution</a:t>
            </a:r>
          </a:p>
        </p:txBody>
      </p:sp>
      <p:sp>
        <p:nvSpPr>
          <p:cNvPr id="12" name="Прямоугольник 33">
            <a:extLst>
              <a:ext uri="{FF2B5EF4-FFF2-40B4-BE49-F238E27FC236}">
                <a16:creationId xmlns:a16="http://schemas.microsoft.com/office/drawing/2014/main" id="{26E9673F-7BB7-7276-3F00-34F2BECDA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254" y="1135127"/>
            <a:ext cx="302316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200" dirty="0" err="1">
                <a:solidFill>
                  <a:srgbClr val="C00000"/>
                </a:solidFill>
              </a:rPr>
              <a:t>A.Yu</a:t>
            </a:r>
            <a:r>
              <a:rPr lang="en-US" altLang="ru-RU" sz="1200" dirty="0">
                <a:solidFill>
                  <a:srgbClr val="C00000"/>
                </a:solidFill>
              </a:rPr>
              <a:t>. </a:t>
            </a:r>
            <a:r>
              <a:rPr lang="en-US" altLang="ru-RU" sz="1200" dirty="0" err="1">
                <a:solidFill>
                  <a:srgbClr val="C00000"/>
                </a:solidFill>
              </a:rPr>
              <a:t>Barnyakov</a:t>
            </a:r>
            <a:r>
              <a:rPr lang="en-US" altLang="ru-RU" sz="1200" dirty="0">
                <a:solidFill>
                  <a:srgbClr val="C00000"/>
                </a:solidFill>
              </a:rPr>
              <a:t>, et al., NIM A </a:t>
            </a:r>
            <a:r>
              <a:rPr lang="en-US" sz="1200" dirty="0">
                <a:solidFill>
                  <a:srgbClr val="C00000"/>
                </a:solidFill>
              </a:rPr>
              <a:t>732 (2013) 352</a:t>
            </a:r>
            <a:endParaRPr lang="ru-RU" altLang="ru-RU" sz="12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33">
            <a:extLst>
              <a:ext uri="{FF2B5EF4-FFF2-40B4-BE49-F238E27FC236}">
                <a16:creationId xmlns:a16="http://schemas.microsoft.com/office/drawing/2014/main" id="{102E2B2C-9BB5-FC57-CFF4-D253ADDA5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5833" y="1098673"/>
            <a:ext cx="302316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200" dirty="0" err="1">
                <a:solidFill>
                  <a:srgbClr val="C00000"/>
                </a:solidFill>
              </a:rPr>
              <a:t>A.Yu</a:t>
            </a:r>
            <a:r>
              <a:rPr lang="en-US" altLang="ru-RU" sz="1200" dirty="0">
                <a:solidFill>
                  <a:srgbClr val="C00000"/>
                </a:solidFill>
              </a:rPr>
              <a:t>. </a:t>
            </a:r>
            <a:r>
              <a:rPr lang="en-US" altLang="ru-RU" sz="1200" dirty="0" err="1">
                <a:solidFill>
                  <a:srgbClr val="C00000"/>
                </a:solidFill>
              </a:rPr>
              <a:t>Barnyakov</a:t>
            </a:r>
            <a:r>
              <a:rPr lang="en-US" altLang="ru-RU" sz="1200" dirty="0">
                <a:solidFill>
                  <a:srgbClr val="C00000"/>
                </a:solidFill>
              </a:rPr>
              <a:t>, et al., NIM A 6</a:t>
            </a:r>
            <a:r>
              <a:rPr lang="en-US" sz="1200" dirty="0">
                <a:solidFill>
                  <a:srgbClr val="C00000"/>
                </a:solidFill>
              </a:rPr>
              <a:t>39 (2011) 290</a:t>
            </a:r>
            <a:endParaRPr lang="ru-RU" altLang="ru-RU" sz="1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569486-51DA-4E88-5C01-1D619BE16F58}"/>
                  </a:ext>
                </a:extLst>
              </p:cNvPr>
              <p:cNvSpPr txBox="1"/>
              <p:nvPr/>
            </p:nvSpPr>
            <p:spPr>
              <a:xfrm>
                <a:off x="1206762" y="5263514"/>
                <a:ext cx="3714863" cy="136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sz="1600" u="sng" dirty="0"/>
                  <a:t>Recent T</a:t>
                </a:r>
                <a:r>
                  <a:rPr lang="en-GB" sz="1600" u="sng" dirty="0"/>
                  <a:t>B</a:t>
                </a:r>
                <a:r>
                  <a:rPr lang="en-RU" sz="1600" u="sng" dirty="0"/>
                  <a:t>eam results:</a:t>
                </a:r>
                <a:r>
                  <a:rPr lang="en-RU" sz="16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RU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𝑆𝑃𝐸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=7.5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r>
                  <a:rPr lang="en-US" sz="1600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RU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𝑃𝐸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16</m:t>
                    </m:r>
                  </m:oMath>
                </a14:m>
                <a:r>
                  <a:rPr lang="en-US" sz="1600" b="0" dirty="0"/>
                  <a:t> </a:t>
                </a:r>
              </a:p>
              <a:p>
                <a:r>
                  <a:rPr lang="en-RU" sz="1600" dirty="0"/>
                  <a:t>π/K @ </a:t>
                </a:r>
                <a:r>
                  <a:rPr lang="en-RU" sz="1600" dirty="0">
                    <a:solidFill>
                      <a:srgbClr val="FF0000"/>
                    </a:solidFill>
                  </a:rPr>
                  <a:t>8 GeV/c</a:t>
                </a:r>
                <a:r>
                  <a:rPr lang="en-RU" sz="1600" dirty="0"/>
                  <a:t> 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RU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RU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RU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p>
                        </m:sSub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RU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RU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</m:num>
                      <m:den>
                        <m:f>
                          <m:fPr>
                            <m:type m:val="skw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R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RU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𝑆𝑃𝐸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𝑝𝑒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RU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309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303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87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1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RU" sz="16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569486-51DA-4E88-5C01-1D619BE16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762" y="5263514"/>
                <a:ext cx="3714863" cy="1362745"/>
              </a:xfrm>
              <a:prstGeom prst="rect">
                <a:avLst/>
              </a:prstGeom>
              <a:blipFill>
                <a:blip r:embed="rId4"/>
                <a:stretch>
                  <a:fillRect l="-1024" t="-926" b="-3796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8F5DF7-A6CF-3B7A-D167-F3F7DE747DDF}"/>
                  </a:ext>
                </a:extLst>
              </p:cNvPr>
              <p:cNvSpPr txBox="1"/>
              <p:nvPr/>
            </p:nvSpPr>
            <p:spPr>
              <a:xfrm>
                <a:off x="7036898" y="5344471"/>
                <a:ext cx="4966424" cy="928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sz="1600" u="sng" dirty="0"/>
                  <a:t>Precise mesurement of velocity with FARICH </a:t>
                </a:r>
              </a:p>
              <a:p>
                <a:r>
                  <a:rPr lang="en-GB" sz="1600" dirty="0"/>
                  <a:t>i</a:t>
                </a:r>
                <a:r>
                  <a:rPr lang="en-RU" sz="1600" dirty="0"/>
                  <a:t>mproves momentum resolution: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d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RU" sz="1600" dirty="0">
                    <a:solidFill>
                      <a:srgbClr val="FF0000"/>
                    </a:solidFill>
                  </a:rPr>
                  <a:t>@1 GeV/c</a:t>
                </a:r>
                <a:endParaRPr lang="en-RU" sz="1600" dirty="0"/>
              </a:p>
              <a:p>
                <a:r>
                  <a:rPr lang="en-RU" sz="1600" dirty="0"/>
                  <a:t>DC (Straw tubes): 			    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RU" sz="1600" dirty="0">
                    <a:solidFill>
                      <a:schemeClr val="accent1"/>
                    </a:solidFill>
                  </a:rPr>
                  <a:t>@1 GeV/c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8F5DF7-A6CF-3B7A-D167-F3F7DE747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898" y="5344471"/>
                <a:ext cx="4966424" cy="928909"/>
              </a:xfrm>
              <a:prstGeom prst="rect">
                <a:avLst/>
              </a:prstGeom>
              <a:blipFill>
                <a:blip r:embed="rId5"/>
                <a:stretch>
                  <a:fillRect l="-509" t="-22973" b="-7837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2434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6F4258-2AC2-EFD9-7545-9EE946D963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222" y="380124"/>
            <a:ext cx="5651469" cy="408014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83B891-35D1-3A4A-6D15-0B0B9A0E14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310" y="37171"/>
            <a:ext cx="5829967" cy="4773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9F90D-569C-7CD6-B00A-83E21A01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211"/>
            <a:ext cx="10515600" cy="601826"/>
          </a:xfrm>
        </p:spPr>
        <p:txBody>
          <a:bodyPr>
            <a:normAutofit fontScale="90000"/>
          </a:bodyPr>
          <a:lstStyle/>
          <a:p>
            <a:pPr algn="ctr"/>
            <a:r>
              <a:rPr lang="en-RU" b="1" dirty="0"/>
              <a:t>Aerogel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527F4A-D1C8-4163-B0C8-9DADB8623023}"/>
                  </a:ext>
                </a:extLst>
              </p:cNvPr>
              <p:cNvSpPr txBox="1"/>
              <p:nvPr/>
            </p:nvSpPr>
            <p:spPr>
              <a:xfrm>
                <a:off x="140844" y="4418233"/>
                <a:ext cx="595422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RU" dirty="0"/>
                  <a:t>For two endcap FARICH detectors it is required:</a:t>
                </a:r>
              </a:p>
              <a:p>
                <a:r>
                  <a:rPr lang="en-RU" dirty="0"/>
                  <a:t>– </a:t>
                </a:r>
                <a:r>
                  <a:rPr lang="en-RU" dirty="0">
                    <a:solidFill>
                      <a:srgbClr val="FF0000"/>
                    </a:solidFill>
                  </a:rPr>
                  <a:t>136</a:t>
                </a:r>
                <a:r>
                  <a:rPr lang="en-RU" dirty="0"/>
                  <a:t> ”good” aerogel tiles 23x23x3.5 cm (</a:t>
                </a:r>
                <a:r>
                  <a:rPr lang="en-RU" dirty="0">
                    <a:solidFill>
                      <a:srgbClr val="FF0000"/>
                    </a:solidFill>
                  </a:rPr>
                  <a:t>5.44 m</a:t>
                </a:r>
                <a:r>
                  <a:rPr lang="en-RU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RU" dirty="0"/>
                  <a:t>);</a:t>
                </a:r>
              </a:p>
              <a:p>
                <a:r>
                  <a:rPr lang="en-RU" dirty="0"/>
                  <a:t>– Produce, select and characterise </a:t>
                </a:r>
                <a14:m>
                  <m:oMath xmlns:m="http://schemas.openxmlformats.org/officeDocument/2006/math">
                    <m:r>
                      <a:rPr lang="en-RU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~2</m:t>
                    </m:r>
                    <m:r>
                      <a:rPr lang="en-RU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RU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136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RU" dirty="0"/>
                  <a:t>aerogel tiles with help of digital X-ray setup and other laboratory satnds including electron beam test facilities</a:t>
                </a:r>
                <a:r>
                  <a:rPr lang="en-RU" baseline="30000" dirty="0"/>
                  <a:t>*</a:t>
                </a:r>
                <a:r>
                  <a:rPr lang="en-RU" dirty="0"/>
                  <a:t> at BINP;</a:t>
                </a:r>
              </a:p>
              <a:p>
                <a:r>
                  <a:rPr lang="en-RU" dirty="0"/>
                  <a:t>– Cutt off 136 tiles in 4 different trapziodal shapes;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527F4A-D1C8-4163-B0C8-9DADB8623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44" y="4418233"/>
                <a:ext cx="5954224" cy="1754326"/>
              </a:xfrm>
              <a:prstGeom prst="rect">
                <a:avLst/>
              </a:prstGeom>
              <a:blipFill>
                <a:blip r:embed="rId4"/>
                <a:stretch>
                  <a:fillRect l="-851" t="-2158" r="-638" b="-431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54B19E-EA41-F5F9-7953-B88B3CFE1DB0}"/>
                  </a:ext>
                </a:extLst>
              </p:cNvPr>
              <p:cNvSpPr txBox="1"/>
              <p:nvPr/>
            </p:nvSpPr>
            <p:spPr>
              <a:xfrm>
                <a:off x="6221189" y="4709631"/>
                <a:ext cx="582996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RU" dirty="0"/>
                  <a:t>– </a:t>
                </a:r>
                <a:r>
                  <a:rPr lang="en-RU" dirty="0">
                    <a:solidFill>
                      <a:srgbClr val="FF0000"/>
                    </a:solidFill>
                  </a:rPr>
                  <a:t>106</a:t>
                </a:r>
                <a:r>
                  <a:rPr lang="en-RU" dirty="0"/>
                  <a:t> ”good” aerogel tiles 23x23x3.5 cm (</a:t>
                </a:r>
                <a:r>
                  <a:rPr lang="en-RU" dirty="0">
                    <a:solidFill>
                      <a:srgbClr val="FF0000"/>
                    </a:solidFill>
                  </a:rPr>
                  <a:t>4.24 m</a:t>
                </a:r>
                <a:r>
                  <a:rPr lang="en-RU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RU" dirty="0"/>
                  <a:t>);</a:t>
                </a:r>
              </a:p>
              <a:p>
                <a:r>
                  <a:rPr lang="en-RU" dirty="0"/>
                  <a:t>– Produce, select and characterise </a:t>
                </a:r>
                <a14:m>
                  <m:oMath xmlns:m="http://schemas.openxmlformats.org/officeDocument/2006/math">
                    <m:r>
                      <a:rPr lang="en-RU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~2</m:t>
                    </m:r>
                    <m:r>
                      <a:rPr lang="en-RU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RU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RU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6 </m:t>
                    </m:r>
                  </m:oMath>
                </a14:m>
                <a:r>
                  <a:rPr lang="en-RU" dirty="0"/>
                  <a:t>aerogel tiles with help of digital X-ray setup and other laboratory satnds including electron beam test facilities</a:t>
                </a:r>
                <a:r>
                  <a:rPr lang="en-RU" baseline="30000" dirty="0"/>
                  <a:t>*</a:t>
                </a:r>
                <a:r>
                  <a:rPr lang="en-RU" dirty="0"/>
                  <a:t> at BINP;</a:t>
                </a:r>
              </a:p>
              <a:p>
                <a:r>
                  <a:rPr lang="en-RU" dirty="0"/>
                  <a:t>– Cutt off 106 tiles in 2 rectangular and 2 trapziodal shapes;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54B19E-EA41-F5F9-7953-B88B3CFE1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189" y="4709631"/>
                <a:ext cx="5829967" cy="1477328"/>
              </a:xfrm>
              <a:prstGeom prst="rect">
                <a:avLst/>
              </a:prstGeom>
              <a:blipFill>
                <a:blip r:embed="rId5"/>
                <a:stretch>
                  <a:fillRect l="-1089" t="-2564" b="-512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28AF931-C4E7-FAD7-FD8D-24F07AA70682}"/>
              </a:ext>
            </a:extLst>
          </p:cNvPr>
          <p:cNvSpPr txBox="1"/>
          <p:nvPr/>
        </p:nvSpPr>
        <p:spPr>
          <a:xfrm>
            <a:off x="557321" y="6133690"/>
            <a:ext cx="26635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2.5÷3 years for production</a:t>
            </a:r>
            <a:endParaRPr lang="en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247D2-6E13-81D6-5A1F-44E18E4C7E41}"/>
              </a:ext>
            </a:extLst>
          </p:cNvPr>
          <p:cNvSpPr txBox="1"/>
          <p:nvPr/>
        </p:nvSpPr>
        <p:spPr>
          <a:xfrm>
            <a:off x="7500256" y="6130055"/>
            <a:ext cx="274320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2÷2.5 years for production</a:t>
            </a:r>
            <a:endParaRPr lang="en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A5A3B-5F54-5948-04A3-761D05D0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293" y="6314475"/>
            <a:ext cx="2743200" cy="365125"/>
          </a:xfrm>
        </p:spPr>
        <p:txBody>
          <a:bodyPr/>
          <a:lstStyle/>
          <a:p>
            <a:fld id="{F312846B-70FE-374D-9041-F04B3E564842}" type="slidenum">
              <a:rPr lang="en-RU" smtClean="0"/>
              <a:t>33</a:t>
            </a:fld>
            <a:endParaRPr lang="en-RU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281B5B7-03A6-4E8F-B0B2-58C6A676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42430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12250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FARICH with dual aerogel radiator</a:t>
            </a:r>
            <a:endParaRPr lang="en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EC21D-9135-9385-2970-49369677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AA3A-4129-2A9A-EB89-DFC9B565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34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46836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B5407A-4295-48CD-4F58-E3A5F9834171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203371" y="3015343"/>
            <a:ext cx="2995698" cy="20670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2F658D-10D0-2420-91E6-E9B5FF1AC0D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98236"/>
                <a:ext cx="10515600" cy="723567"/>
              </a:xfrm>
            </p:spPr>
            <p:txBody>
              <a:bodyPr>
                <a:normAutofit/>
              </a:bodyPr>
              <a:lstStyle/>
              <a:p>
                <a:r>
                  <a:rPr lang="en-RU" b="1" dirty="0"/>
                  <a:t>PID options for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RU" b="1" dirty="0"/>
                  <a:t> – separation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2F658D-10D0-2420-91E6-E9B5FF1AC0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98236"/>
                <a:ext cx="10515600" cy="723567"/>
              </a:xfrm>
              <a:blipFill>
                <a:blip r:embed="rId2"/>
                <a:stretch>
                  <a:fillRect l="-2413" t="-24138" b="-3965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653B68A-98C9-FF58-0532-C43D8D113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00" y="3552995"/>
            <a:ext cx="5454369" cy="31403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592EA9-2483-F2BB-C626-04C9DE9AD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0389" y="821803"/>
                <a:ext cx="6890381" cy="2911032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RU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RU" sz="1800" dirty="0"/>
                  <a:t> 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RU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f>
                              <m:fPr>
                                <m:type m:val="skw"/>
                                <m:ctrlPr>
                                  <a:rPr lang="en-RU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RU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RU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≤7%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≥3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RU" sz="1600" dirty="0"/>
                  <a:t> up to 0.6 GeV/c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RU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RU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f>
                              <m:fPr>
                                <m:type m:val="skw"/>
                                <m:ctrlPr>
                                  <a:rPr lang="en-RU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RU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𝑐𝑙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RU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RU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𝑐𝑙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≤4%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RU" sz="1600" dirty="0"/>
                  <a:t> up to 0.9 GeV/c</a:t>
                </a:r>
              </a:p>
              <a:p>
                <a:pPr>
                  <a:lnSpc>
                    <a:spcPct val="100000"/>
                  </a:lnSpc>
                </a:pPr>
                <a:r>
                  <a:rPr lang="en-RU" sz="1800" dirty="0"/>
                  <a:t>Focusing Aerogel RICH</a:t>
                </a:r>
                <a:r>
                  <a:rPr lang="ru-RU" sz="1800" dirty="0"/>
                  <a:t> </a:t>
                </a:r>
                <a:r>
                  <a:rPr lang="en-US" sz="1800" dirty="0"/>
                  <a:t>(FARICH)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ru-RU" sz="1800" dirty="0"/>
                  <a:t>(4</a:t>
                </a:r>
                <a:r>
                  <a:rPr lang="en-US" sz="1800" dirty="0"/>
                  <a:t> layer @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800" dirty="0"/>
                  <a:t>=1.05</a:t>
                </a:r>
                <a:r>
                  <a:rPr lang="ru-RU" sz="1800" dirty="0"/>
                  <a:t>)</a:t>
                </a:r>
                <a:r>
                  <a:rPr lang="en-US" sz="1800" dirty="0">
                    <a:ea typeface="Cambria Math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≥3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RU" sz="1800" dirty="0"/>
                  <a:t> from 0.5 to 6 GeV/c </a:t>
                </a:r>
              </a:p>
              <a:p>
                <a:pPr>
                  <a:lnSpc>
                    <a:spcPct val="100000"/>
                  </a:lnSpc>
                </a:pPr>
                <a:r>
                  <a:rPr lang="en-RU" sz="1800" dirty="0"/>
                  <a:t>ASHIPH@SiPM (n</a:t>
                </a:r>
                <a:r>
                  <a:rPr lang="en-RU" sz="1800" baseline="-25000" dirty="0"/>
                  <a:t>1</a:t>
                </a:r>
                <a:r>
                  <a:rPr lang="en-RU" sz="1800" dirty="0"/>
                  <a:t>=1.03 and n</a:t>
                </a:r>
                <a:r>
                  <a:rPr lang="en-RU" sz="1800" baseline="-25000" dirty="0"/>
                  <a:t>2</a:t>
                </a:r>
                <a:r>
                  <a:rPr lang="en-RU" sz="1800" dirty="0"/>
                  <a:t>=1.015)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≥3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RU" sz="1800" dirty="0"/>
                  <a:t> from 0.6 to 3.5 GeV/c </a:t>
                </a:r>
              </a:p>
              <a:p>
                <a:pPr>
                  <a:lnSpc>
                    <a:spcPct val="100000"/>
                  </a:lnSpc>
                </a:pPr>
                <a:endParaRPr lang="en-RU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592EA9-2483-F2BB-C626-04C9DE9AD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0389" y="821803"/>
                <a:ext cx="6890381" cy="2911032"/>
              </a:xfrm>
              <a:blipFill>
                <a:blip r:embed="rId4"/>
                <a:stretch>
                  <a:fillRect l="-921" t="-1434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3E769-D96F-F5F1-FAA4-DD7092A1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B727B1B-FEE9-AA32-B0F2-657437BA3130}"/>
              </a:ext>
            </a:extLst>
          </p:cNvPr>
          <p:cNvGrpSpPr/>
          <p:nvPr/>
        </p:nvGrpSpPr>
        <p:grpSpPr>
          <a:xfrm>
            <a:off x="8199069" y="3416583"/>
            <a:ext cx="3362460" cy="3331606"/>
            <a:chOff x="8474041" y="3428158"/>
            <a:chExt cx="3113702" cy="311370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5FD21CD-2341-826B-07BB-6238976A2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4041" y="3428158"/>
              <a:ext cx="3113702" cy="311370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869E9A-12DC-91C4-C925-08B8E79A7EC3}"/>
                </a:ext>
              </a:extLst>
            </p:cNvPr>
            <p:cNvSpPr txBox="1"/>
            <p:nvPr/>
          </p:nvSpPr>
          <p:spPr>
            <a:xfrm>
              <a:off x="8474041" y="3460612"/>
              <a:ext cx="3113702" cy="287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ru-RU" sz="1400" i="1" dirty="0" err="1">
                  <a:solidFill>
                    <a:srgbClr val="C00000"/>
                  </a:solidFill>
                </a:rPr>
                <a:t>A.Yu</a:t>
              </a:r>
              <a:r>
                <a:rPr lang="en-US" altLang="ru-RU" sz="1400" i="1" dirty="0">
                  <a:solidFill>
                    <a:srgbClr val="C00000"/>
                  </a:solidFill>
                </a:rPr>
                <a:t>. </a:t>
              </a:r>
              <a:r>
                <a:rPr lang="en-US" altLang="ru-RU" sz="1400" i="1" dirty="0" err="1">
                  <a:solidFill>
                    <a:srgbClr val="C00000"/>
                  </a:solidFill>
                </a:rPr>
                <a:t>Barnyakov</a:t>
              </a:r>
              <a:r>
                <a:rPr lang="en-US" altLang="ru-RU" sz="1400" i="1" dirty="0">
                  <a:solidFill>
                    <a:srgbClr val="C00000"/>
                  </a:solidFill>
                </a:rPr>
                <a:t>, et al., NIM A </a:t>
              </a:r>
              <a:r>
                <a:rPr lang="en-US" sz="1400" i="1" dirty="0">
                  <a:solidFill>
                    <a:srgbClr val="C00000"/>
                  </a:solidFill>
                </a:rPr>
                <a:t>732 (2013) 35</a:t>
              </a:r>
              <a:endParaRPr lang="ru-RU" altLang="ru-RU" sz="1400" i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17AF42-0830-EEBD-DCD4-1E2D52C02CBE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4702629" y="1905000"/>
            <a:ext cx="3156581" cy="1402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CE67F4-BCC9-3B33-AF29-64E7C2B64E1B}"/>
              </a:ext>
            </a:extLst>
          </p:cNvPr>
          <p:cNvGrpSpPr/>
          <p:nvPr/>
        </p:nvGrpSpPr>
        <p:grpSpPr>
          <a:xfrm>
            <a:off x="7859210" y="615804"/>
            <a:ext cx="3977314" cy="2768693"/>
            <a:chOff x="7642631" y="710673"/>
            <a:chExt cx="4379088" cy="340922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3C68003-020A-E3ED-8EFB-AD0AF02C6494}"/>
                </a:ext>
              </a:extLst>
            </p:cNvPr>
            <p:cNvGrpSpPr/>
            <p:nvPr/>
          </p:nvGrpSpPr>
          <p:grpSpPr>
            <a:xfrm>
              <a:off x="7642631" y="821803"/>
              <a:ext cx="4379088" cy="3298096"/>
              <a:chOff x="7442522" y="1014059"/>
              <a:chExt cx="4684016" cy="3361371"/>
            </a:xfrm>
          </p:grpSpPr>
          <p:pic>
            <p:nvPicPr>
              <p:cNvPr id="18" name="Content Placeholder 7">
                <a:extLst>
                  <a:ext uri="{FF2B5EF4-FFF2-40B4-BE49-F238E27FC236}">
                    <a16:creationId xmlns:a16="http://schemas.microsoft.com/office/drawing/2014/main" id="{AE670B16-251B-B0B8-9869-84DE1CB00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2522" y="1014059"/>
                <a:ext cx="4684016" cy="336137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BB9DE72-5E80-AA76-347B-742F15279E29}"/>
                  </a:ext>
                </a:extLst>
              </p:cNvPr>
              <p:cNvSpPr txBox="1"/>
              <p:nvPr/>
            </p:nvSpPr>
            <p:spPr>
              <a:xfrm>
                <a:off x="8877043" y="1266939"/>
                <a:ext cx="2393753" cy="37641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Parametric simulation</a:t>
                </a:r>
                <a:endParaRPr lang="en-RU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888405-6EFE-7FB4-2DE8-443A24F95236}"/>
                </a:ext>
              </a:extLst>
            </p:cNvPr>
            <p:cNvSpPr txBox="1"/>
            <p:nvPr/>
          </p:nvSpPr>
          <p:spPr>
            <a:xfrm>
              <a:off x="8141776" y="710673"/>
              <a:ext cx="33807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err="1">
                  <a:solidFill>
                    <a:srgbClr val="C00000"/>
                  </a:solidFill>
                </a:rPr>
                <a:t>A.Yu</a:t>
              </a:r>
              <a:r>
                <a:rPr lang="en-GB" sz="1400" i="1" dirty="0">
                  <a:solidFill>
                    <a:srgbClr val="C00000"/>
                  </a:solidFill>
                </a:rPr>
                <a:t>.</a:t>
              </a:r>
              <a:r>
                <a:rPr lang="ru-RU" sz="1400" i="1" dirty="0">
                  <a:solidFill>
                    <a:srgbClr val="C00000"/>
                  </a:solidFill>
                </a:rPr>
                <a:t> </a:t>
              </a:r>
              <a:r>
                <a:rPr lang="en-GB" sz="1400" i="1" dirty="0" err="1">
                  <a:solidFill>
                    <a:srgbClr val="C00000"/>
                  </a:solidFill>
                </a:rPr>
                <a:t>Barnyakov</a:t>
              </a:r>
              <a:r>
                <a:rPr lang="en-GB" sz="1400" i="1" dirty="0">
                  <a:solidFill>
                    <a:srgbClr val="C00000"/>
                  </a:solidFill>
                </a:rPr>
                <a:t> et al 2020 JINST </a:t>
              </a:r>
              <a:r>
                <a:rPr lang="en-GB" sz="1400" b="1" i="1" dirty="0">
                  <a:solidFill>
                    <a:srgbClr val="C00000"/>
                  </a:solidFill>
                </a:rPr>
                <a:t>15 </a:t>
              </a:r>
              <a:r>
                <a:rPr lang="en-GB" sz="1400" i="1" dirty="0">
                  <a:solidFill>
                    <a:srgbClr val="C00000"/>
                  </a:solidFill>
                </a:rPr>
                <a:t>C04032 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AFFDD-3A5C-0B5D-CC8D-DC052E1E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35</a:t>
            </a:fld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87026-0D85-66C0-7C29-7CAAAC4A3B22}"/>
              </a:ext>
            </a:extLst>
          </p:cNvPr>
          <p:cNvSpPr txBox="1"/>
          <p:nvPr/>
        </p:nvSpPr>
        <p:spPr>
          <a:xfrm>
            <a:off x="370390" y="3563881"/>
            <a:ext cx="3113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sz="1200" dirty="0">
                <a:solidFill>
                  <a:srgbClr val="FF0000"/>
                </a:solidFill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EPJ Web of Conferences </a:t>
            </a:r>
            <a:r>
              <a:rPr lang="en-RU" sz="1200" b="1" dirty="0">
                <a:solidFill>
                  <a:srgbClr val="FF0000"/>
                </a:solidFill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212</a:t>
            </a:r>
            <a:r>
              <a:rPr lang="en-RU" sz="1200" dirty="0">
                <a:solidFill>
                  <a:srgbClr val="FF0000"/>
                </a:solidFill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01012 (2019)</a:t>
            </a:r>
            <a:r>
              <a:rPr lang="ru-RU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RU" sz="12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A.Yu. Barnyakov </a:t>
            </a:r>
            <a:r>
              <a:rPr lang="en-RU" sz="1200" i="1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et al</a:t>
            </a:r>
            <a:r>
              <a:rPr lang="en-RU" sz="12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 2020 </a:t>
            </a:r>
            <a:r>
              <a:rPr lang="en-RU" sz="1200" i="1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JINST</a:t>
            </a:r>
            <a:r>
              <a:rPr lang="en-RU" sz="12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 </a:t>
            </a:r>
            <a:r>
              <a:rPr lang="en-RU" sz="1200" b="1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15</a:t>
            </a:r>
            <a:r>
              <a:rPr lang="en-RU" sz="12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 C04032</a:t>
            </a:r>
            <a:r>
              <a:rPr lang="en-RU" sz="1200" dirty="0">
                <a:solidFill>
                  <a:srgbClr val="FF0000"/>
                </a:solidFill>
                <a:effectLst/>
              </a:rPr>
              <a:t> </a:t>
            </a:r>
            <a:endParaRPr lang="en-RU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37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4D97EE59-175F-8310-99EF-83F6F413D2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8792125" y="2572658"/>
            <a:ext cx="3401657" cy="3406910"/>
          </a:xfr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50D78A-13C2-41AD-F41B-2F9F6E3B331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44010" y="136525"/>
                <a:ext cx="10809790" cy="754444"/>
              </a:xfrm>
            </p:spPr>
            <p:txBody>
              <a:bodyPr>
                <a:normAutofit/>
              </a:bodyPr>
              <a:lstStyle/>
              <a:p>
                <a:r>
                  <a:rPr lang="en-RU" b="1" dirty="0"/>
                  <a:t>PID options for µ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RU" b="1" dirty="0"/>
                  <a:t> – separation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50D78A-13C2-41AD-F41B-2F9F6E3B33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4010" y="136525"/>
                <a:ext cx="10809790" cy="754444"/>
              </a:xfrm>
              <a:blipFill>
                <a:blip r:embed="rId3"/>
                <a:stretch>
                  <a:fillRect l="-2227" t="-19672" b="-3442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590DCD-A78F-5A0A-4117-A10BEEF4122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28964" y="928358"/>
                <a:ext cx="6157844" cy="327070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RU" sz="1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𝒅𝑬</m:t>
                        </m:r>
                      </m:num>
                      <m:den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𝒅𝒙</m:t>
                        </m:r>
                      </m:den>
                    </m:f>
                  </m:oMath>
                </a14:m>
                <a:r>
                  <a:rPr lang="en-RU" sz="1800" b="1" dirty="0"/>
                  <a:t>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RU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f>
                              <m:fPr>
                                <m:type m:val="skw"/>
                                <m:ctrlPr>
                                  <a:rPr lang="en-RU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RU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RU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7%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≥3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RU" sz="1600" dirty="0"/>
                  <a:t> up to 0.15 GeV/c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RU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RU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f>
                              <m:fPr>
                                <m:type m:val="skw"/>
                                <m:ctrlPr>
                                  <a:rPr lang="en-RU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RU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𝑐𝑙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sub>
                        </m:sSub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RU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RU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𝑐𝑙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4%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RU" sz="1600" dirty="0"/>
                  <a:t> up to 0.25 GeV/c</a:t>
                </a:r>
              </a:p>
              <a:p>
                <a:pPr>
                  <a:lnSpc>
                    <a:spcPct val="120000"/>
                  </a:lnSpc>
                </a:pPr>
                <a:r>
                  <a:rPr lang="en-RU" sz="1800" b="1" dirty="0"/>
                  <a:t>TOF</a:t>
                </a:r>
                <a:r>
                  <a:rPr lang="en-RU" sz="180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RU" sz="1800" dirty="0"/>
                  <a:t>100 ps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≥3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RU" sz="1800" dirty="0"/>
                  <a:t> up to 0.2 GeV/c, e.g. Chernkov light from entrance window of MCP-PMT</a:t>
                </a:r>
              </a:p>
              <a:p>
                <a:pPr>
                  <a:lnSpc>
                    <a:spcPct val="120000"/>
                  </a:lnSpc>
                </a:pPr>
                <a:r>
                  <a:rPr lang="en-RU" sz="1800" b="1" dirty="0"/>
                  <a:t>FARICH</a:t>
                </a:r>
                <a:r>
                  <a:rPr lang="en-RU" sz="1800" dirty="0"/>
                  <a:t> </a:t>
                </a:r>
                <a:r>
                  <a:rPr lang="ru-RU" sz="1800" dirty="0"/>
                  <a:t>(4-</a:t>
                </a:r>
                <a:r>
                  <a:rPr lang="en-US" sz="1800" dirty="0"/>
                  <a:t>layer,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800" dirty="0"/>
                  <a:t>=1.05</a:t>
                </a:r>
                <a:r>
                  <a:rPr lang="ru-RU" sz="1800" dirty="0"/>
                  <a:t>)</a:t>
                </a:r>
                <a:r>
                  <a:rPr lang="en-US" sz="1800" dirty="0">
                    <a:ea typeface="Cambria Math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≥3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RU" sz="1800" dirty="0"/>
                  <a:t> from 0.5 to 1.5 GeV/c 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590DCD-A78F-5A0A-4117-A10BEEF412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28964" y="928358"/>
                <a:ext cx="6157844" cy="3270701"/>
              </a:xfrm>
              <a:blipFill>
                <a:blip r:embed="rId4"/>
                <a:stretch>
                  <a:fillRect l="-619" t="-11583" r="-20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CFFE7-3026-802A-B592-E2BE44F38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9DD14B-49F9-6C23-E0A7-AB22E487281D}"/>
              </a:ext>
            </a:extLst>
          </p:cNvPr>
          <p:cNvGrpSpPr/>
          <p:nvPr/>
        </p:nvGrpSpPr>
        <p:grpSpPr>
          <a:xfrm>
            <a:off x="6153530" y="808361"/>
            <a:ext cx="2806697" cy="2645058"/>
            <a:chOff x="8028885" y="681037"/>
            <a:chExt cx="2829881" cy="27504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513A2A-81B8-925E-44ED-16B80076E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3120" y="681037"/>
              <a:ext cx="2825646" cy="269158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BCCD575-87B5-AB49-D92C-F13FC8C36999}"/>
                    </a:ext>
                  </a:extLst>
                </p:cNvPr>
                <p:cNvSpPr txBox="1"/>
                <p:nvPr/>
              </p:nvSpPr>
              <p:spPr>
                <a:xfrm rot="16200000">
                  <a:off x="7142440" y="1684693"/>
                  <a:ext cx="2080667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RU" sz="1400" dirty="0">
                      <a:ea typeface="Cambria Math" panose="02040503050406030204" pitchFamily="18" charset="0"/>
                    </a:rPr>
                    <a:t>              </a:t>
                  </a:r>
                  <a14:m>
                    <m:oMath xmlns:m="http://schemas.openxmlformats.org/officeDocument/2006/math">
                      <m:r>
                        <a:rPr lang="en-RU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𝑛𝑠</m:t>
                      </m:r>
                    </m:oMath>
                  </a14:m>
                  <a:r>
                    <a:rPr lang="en-RU" sz="1400" dirty="0"/>
                    <a:t>	     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BCCD575-87B5-AB49-D92C-F13FC8C369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142440" y="1684693"/>
                  <a:ext cx="2080667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2D374C9-679D-3620-1495-2403CB4887AE}"/>
                    </a:ext>
                  </a:extLst>
                </p:cNvPr>
                <p:cNvSpPr txBox="1"/>
                <p:nvPr/>
              </p:nvSpPr>
              <p:spPr>
                <a:xfrm>
                  <a:off x="8803357" y="3143413"/>
                  <a:ext cx="1997055" cy="288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RU" sz="1200" dirty="0">
                      <a:ea typeface="Cambria Math" panose="02040503050406030204" pitchFamily="18" charset="0"/>
                    </a:rPr>
                    <a:t>           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RU" sz="12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𝐺𝑒𝑉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RU" sz="1200" dirty="0"/>
                    <a:t>	    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2D374C9-679D-3620-1495-2403CB4887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3357" y="3143413"/>
                  <a:ext cx="1997055" cy="288032"/>
                </a:xfrm>
                <a:prstGeom prst="rect">
                  <a:avLst/>
                </a:prstGeom>
                <a:blipFill>
                  <a:blip r:embed="rId7"/>
                  <a:stretch>
                    <a:fillRect b="-434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C44BAD-B37F-0807-5B06-46EE712FA637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416049" y="2102604"/>
            <a:ext cx="1741681" cy="8194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C84FCE1-6AED-EE5C-03D7-F4EE0012AFDF}"/>
              </a:ext>
            </a:extLst>
          </p:cNvPr>
          <p:cNvCxnSpPr>
            <a:cxnSpLocks/>
            <a:stCxn id="15" idx="2"/>
          </p:cNvCxnSpPr>
          <p:nvPr/>
        </p:nvCxnSpPr>
        <p:spPr>
          <a:xfrm flipH="1" flipV="1">
            <a:off x="5198574" y="3928203"/>
            <a:ext cx="3590925" cy="3479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843796-12F0-2919-2217-852EE42E2C37}"/>
              </a:ext>
            </a:extLst>
          </p:cNvPr>
          <p:cNvSpPr txBox="1"/>
          <p:nvPr/>
        </p:nvSpPr>
        <p:spPr>
          <a:xfrm>
            <a:off x="8395557" y="5953792"/>
            <a:ext cx="3754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rgbClr val="C00000"/>
                </a:solidFill>
              </a:rPr>
              <a:t>A.Yu.Barnyakov</a:t>
            </a:r>
            <a:r>
              <a:rPr lang="en-US" sz="1400" i="1" dirty="0">
                <a:solidFill>
                  <a:srgbClr val="C00000"/>
                </a:solidFill>
              </a:rPr>
              <a:t> et al., </a:t>
            </a:r>
            <a:r>
              <a:rPr lang="en-GB" sz="1400" i="1" dirty="0">
                <a:solidFill>
                  <a:srgbClr val="C00000"/>
                </a:solidFill>
              </a:rPr>
              <a:t>NIMA 1039 (2022) 167044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ight Arrow Callout 21">
                <a:extLst>
                  <a:ext uri="{FF2B5EF4-FFF2-40B4-BE49-F238E27FC236}">
                    <a16:creationId xmlns:a16="http://schemas.microsoft.com/office/drawing/2014/main" id="{A1AEFFBB-4F10-8799-EF00-A4450B6A3710}"/>
                  </a:ext>
                </a:extLst>
              </p:cNvPr>
              <p:cNvSpPr/>
              <p:nvPr/>
            </p:nvSpPr>
            <p:spPr>
              <a:xfrm>
                <a:off x="4942390" y="4390271"/>
                <a:ext cx="3865944" cy="1546646"/>
              </a:xfrm>
              <a:prstGeom prst="rightArrowCallout">
                <a:avLst>
                  <a:gd name="adj1" fmla="val 11529"/>
                  <a:gd name="adj2" fmla="val 14523"/>
                  <a:gd name="adj3" fmla="val 13026"/>
                  <a:gd name="adj4" fmla="val 93518"/>
                </a:avLst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1800" dirty="0">
                    <a:solidFill>
                      <a:schemeClr val="tx1"/>
                    </a:solidFill>
                  </a:rPr>
                  <a:t>Results of parametric</a:t>
                </a:r>
                <a:r>
                  <a:rPr lang="ru-RU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simulation tuned with results of beam test campaign in 2021:</a:t>
                </a:r>
              </a:p>
              <a:p>
                <a:pPr algn="just"/>
                <a:r>
                  <a:rPr lang="en-US" sz="1800" dirty="0">
                    <a:solidFill>
                      <a:schemeClr val="tx1"/>
                    </a:solidFill>
                  </a:rPr>
                  <a:t>– SPR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RU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=1,</m:t>
                        </m:r>
                        <m:r>
                          <a:rPr lang="en-RU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∎</m:t>
                        </m:r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RU" sz="1800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RU" sz="1800" dirty="0">
                            <a:solidFill>
                              <a:schemeClr val="tx1"/>
                            </a:solidFill>
                          </a:rPr>
                          <m:t>mm</m:t>
                        </m:r>
                      </m:e>
                    </m:d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=	</a:t>
                </a:r>
                <a:r>
                  <a:rPr lang="en-US" sz="1800" dirty="0">
                    <a:solidFill>
                      <a:srgbClr val="C00000"/>
                    </a:solidFill>
                  </a:rPr>
                  <a:t>1.63 mm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just"/>
                <a:r>
                  <a:rPr lang="en-US" sz="1800" dirty="0">
                    <a:solidFill>
                      <a:schemeClr val="tx1"/>
                    </a:solidFill>
                  </a:rPr>
                  <a:t>– SPR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RU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=1,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800" dirty="0">
                            <a:solidFill>
                              <a:schemeClr val="tx1"/>
                            </a:solidFill>
                          </a:rPr>
                          <m:t>ø1 </m:t>
                        </m:r>
                        <m:r>
                          <m:rPr>
                            <m:nor/>
                          </m:rPr>
                          <a:rPr lang="en-US" sz="1800" dirty="0">
                            <a:solidFill>
                              <a:schemeClr val="tx1"/>
                            </a:solidFill>
                          </a:rPr>
                          <m:t>mm</m:t>
                        </m:r>
                      </m:e>
                    </m:d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=	</a:t>
                </a:r>
                <a:r>
                  <a:rPr lang="en-US" sz="1800" dirty="0">
                    <a:solidFill>
                      <a:srgbClr val="C00000"/>
                    </a:solidFill>
                  </a:rPr>
                  <a:t>1.36 mm </a:t>
                </a:r>
              </a:p>
            </p:txBody>
          </p:sp>
        </mc:Choice>
        <mc:Fallback xmlns="">
          <p:sp>
            <p:nvSpPr>
              <p:cNvPr id="22" name="Right Arrow Callout 21">
                <a:extLst>
                  <a:ext uri="{FF2B5EF4-FFF2-40B4-BE49-F238E27FC236}">
                    <a16:creationId xmlns:a16="http://schemas.microsoft.com/office/drawing/2014/main" id="{A1AEFFBB-4F10-8799-EF00-A4450B6A37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390" y="4390271"/>
                <a:ext cx="3865944" cy="1546646"/>
              </a:xfrm>
              <a:prstGeom prst="rightArrowCallout">
                <a:avLst>
                  <a:gd name="adj1" fmla="val 11529"/>
                  <a:gd name="adj2" fmla="val 14523"/>
                  <a:gd name="adj3" fmla="val 13026"/>
                  <a:gd name="adj4" fmla="val 93518"/>
                </a:avLst>
              </a:prstGeom>
              <a:blipFill>
                <a:blip r:embed="rId8"/>
                <a:stretch>
                  <a:fillRect l="-1299" b="-2400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9A0EA6-9DA5-9A72-DA5F-2C4D1163FCE5}"/>
                  </a:ext>
                </a:extLst>
              </p:cNvPr>
              <p:cNvSpPr txBox="1"/>
              <p:nvPr/>
            </p:nvSpPr>
            <p:spPr>
              <a:xfrm>
                <a:off x="128964" y="4756178"/>
                <a:ext cx="4709254" cy="6463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RU" b="1" dirty="0"/>
                  <a:t>FARICH</a:t>
                </a:r>
                <a:r>
                  <a:rPr lang="en-RU" dirty="0"/>
                  <a:t> with dual aerogel radiator is proposed</a:t>
                </a:r>
              </a:p>
              <a:p>
                <a:r>
                  <a:rPr lang="en-GB" dirty="0"/>
                  <a:t>t</a:t>
                </a:r>
                <a:r>
                  <a:rPr lang="en-RU" dirty="0"/>
                  <a:t>o provide µ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RU" dirty="0"/>
                  <a:t> – separation for </a:t>
                </a:r>
                <a:r>
                  <a:rPr lang="en-RU" dirty="0">
                    <a:solidFill>
                      <a:srgbClr val="C00000"/>
                    </a:solidFill>
                  </a:rPr>
                  <a:t>0.2≤P≤0.5 </a:t>
                </a:r>
                <a:r>
                  <a:rPr lang="en-RU" dirty="0"/>
                  <a:t>GeV/c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9A0EA6-9DA5-9A72-DA5F-2C4D1163F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64" y="4756178"/>
                <a:ext cx="4709254" cy="646331"/>
              </a:xfrm>
              <a:prstGeom prst="rect">
                <a:avLst/>
              </a:prstGeom>
              <a:blipFill>
                <a:blip r:embed="rId9"/>
                <a:stretch>
                  <a:fillRect l="-1075" t="-3846" r="-269" b="-1538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0C49F-D5DD-A7AF-7D3B-ABC67C508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36</a:t>
            </a:fld>
            <a:endParaRPr lang="en-RU"/>
          </a:p>
        </p:txBody>
      </p:sp>
      <p:sp>
        <p:nvSpPr>
          <p:cNvPr id="5" name="Left Arrow Callout 4">
            <a:extLst>
              <a:ext uri="{FF2B5EF4-FFF2-40B4-BE49-F238E27FC236}">
                <a16:creationId xmlns:a16="http://schemas.microsoft.com/office/drawing/2014/main" id="{E2C7B786-F4E2-2407-0CBB-76C77021D6D2}"/>
              </a:ext>
            </a:extLst>
          </p:cNvPr>
          <p:cNvSpPr/>
          <p:nvPr/>
        </p:nvSpPr>
        <p:spPr>
          <a:xfrm>
            <a:off x="9764485" y="2922054"/>
            <a:ext cx="186887" cy="2694974"/>
          </a:xfrm>
          <a:prstGeom prst="leftArrowCallout">
            <a:avLst>
              <a:gd name="adj1" fmla="val 25000"/>
              <a:gd name="adj2" fmla="val 29762"/>
              <a:gd name="adj3" fmla="val 15476"/>
              <a:gd name="adj4" fmla="val 19739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07580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0626-8AC1-75D3-E70C-CD637E2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074"/>
            <a:ext cx="10515600" cy="850217"/>
          </a:xfrm>
        </p:spPr>
        <p:txBody>
          <a:bodyPr>
            <a:normAutofit/>
          </a:bodyPr>
          <a:lstStyle/>
          <a:p>
            <a:r>
              <a:rPr lang="en-RU" dirty="0"/>
              <a:t>RICH with dual radiators is not very new idea!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4D1B1-AF52-9B36-A1F1-36278301F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367" y="1099595"/>
            <a:ext cx="6191177" cy="5147798"/>
          </a:xfrm>
        </p:spPr>
        <p:txBody>
          <a:bodyPr>
            <a:normAutofit fontScale="85000" lnSpcReduction="20000"/>
          </a:bodyPr>
          <a:lstStyle/>
          <a:p>
            <a:r>
              <a:rPr lang="en-RU" dirty="0"/>
              <a:t>Liquid + Gas:</a:t>
            </a:r>
          </a:p>
          <a:p>
            <a:pPr lvl="1"/>
            <a:r>
              <a:rPr lang="en-RU" dirty="0"/>
              <a:t>RICH – DELPHI </a:t>
            </a:r>
          </a:p>
          <a:p>
            <a:pPr lvl="1"/>
            <a:r>
              <a:rPr lang="en-RU" dirty="0"/>
              <a:t>CRID – SLD</a:t>
            </a:r>
          </a:p>
          <a:p>
            <a:pPr lvl="2"/>
            <a:r>
              <a:rPr lang="en-RU" dirty="0"/>
              <a:t>C</a:t>
            </a:r>
            <a:r>
              <a:rPr lang="en-RU" baseline="-25000" dirty="0"/>
              <a:t>6</a:t>
            </a:r>
            <a:r>
              <a:rPr lang="en-RU" dirty="0"/>
              <a:t>F</a:t>
            </a:r>
            <a:r>
              <a:rPr lang="en-RU" baseline="-25000" dirty="0"/>
              <a:t>12</a:t>
            </a:r>
            <a:r>
              <a:rPr lang="en-RU" dirty="0"/>
              <a:t>(n=1.278@190nm) + C</a:t>
            </a:r>
            <a:r>
              <a:rPr lang="en-RU" baseline="-25000" dirty="0"/>
              <a:t>5</a:t>
            </a:r>
            <a:r>
              <a:rPr lang="en-RU" dirty="0"/>
              <a:t>F</a:t>
            </a:r>
            <a:r>
              <a:rPr lang="en-RU" baseline="-25000" dirty="0"/>
              <a:t>10</a:t>
            </a:r>
            <a:r>
              <a:rPr lang="en-RU" dirty="0"/>
              <a:t>(n=1.00174@190nm)</a:t>
            </a:r>
          </a:p>
          <a:p>
            <a:r>
              <a:rPr lang="en-RU" dirty="0"/>
              <a:t>Aerogel + Gas:</a:t>
            </a:r>
          </a:p>
          <a:p>
            <a:pPr lvl="1"/>
            <a:r>
              <a:rPr lang="en-RU" dirty="0"/>
              <a:t>HERMES		</a:t>
            </a:r>
          </a:p>
          <a:p>
            <a:pPr lvl="1"/>
            <a:r>
              <a:rPr lang="en-RU" dirty="0"/>
              <a:t>RICH1 – LHCb </a:t>
            </a:r>
          </a:p>
          <a:p>
            <a:pPr lvl="2"/>
            <a:r>
              <a:rPr lang="en-RU" dirty="0"/>
              <a:t>Aer.(n=1.03@400nm) + C</a:t>
            </a:r>
            <a:r>
              <a:rPr lang="en-RU" baseline="-25000" dirty="0"/>
              <a:t>4</a:t>
            </a:r>
            <a:r>
              <a:rPr lang="en-RU" dirty="0"/>
              <a:t>F</a:t>
            </a:r>
            <a:r>
              <a:rPr lang="en-RU" baseline="-25000" dirty="0"/>
              <a:t>10</a:t>
            </a:r>
            <a:r>
              <a:rPr lang="en-RU" dirty="0"/>
              <a:t>(n=1.00137@400nm)</a:t>
            </a:r>
          </a:p>
          <a:p>
            <a:r>
              <a:rPr lang="en-RU" dirty="0"/>
              <a:t>Aerogel + Crystal:</a:t>
            </a:r>
          </a:p>
          <a:p>
            <a:pPr lvl="1"/>
            <a:r>
              <a:rPr lang="en-US" dirty="0" err="1"/>
              <a:t>RICH+ToF</a:t>
            </a:r>
            <a:r>
              <a:rPr lang="en-US" dirty="0"/>
              <a:t> – </a:t>
            </a:r>
            <a:r>
              <a:rPr lang="en-US" dirty="0" err="1"/>
              <a:t>SuperB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Aer.(n=1.05</a:t>
            </a:r>
            <a:r>
              <a:rPr lang="en-RU" dirty="0"/>
              <a:t>@400nm</a:t>
            </a:r>
            <a:r>
              <a:rPr lang="en-US" dirty="0"/>
              <a:t>) + Quartz (n=1.47</a:t>
            </a:r>
            <a:r>
              <a:rPr lang="en-RU" dirty="0"/>
              <a:t>@400nm</a:t>
            </a:r>
            <a:r>
              <a:rPr lang="en-US" dirty="0"/>
              <a:t>)</a:t>
            </a:r>
            <a:endParaRPr lang="ru-RU" dirty="0"/>
          </a:p>
          <a:p>
            <a:pPr lvl="1"/>
            <a:r>
              <a:rPr lang="en-RU" dirty="0"/>
              <a:t>FARICH – SuperB: </a:t>
            </a:r>
          </a:p>
          <a:p>
            <a:pPr lvl="2"/>
            <a:r>
              <a:rPr lang="en-RU" dirty="0"/>
              <a:t>3-layer aer. n</a:t>
            </a:r>
            <a:r>
              <a:rPr lang="en-RU" baseline="-25000" dirty="0"/>
              <a:t>max</a:t>
            </a:r>
            <a:r>
              <a:rPr lang="en-RU" dirty="0"/>
              <a:t>=1.07@400nm + NaF (n=1.33@400nm)</a:t>
            </a:r>
          </a:p>
          <a:p>
            <a:r>
              <a:rPr lang="en-RU" dirty="0">
                <a:solidFill>
                  <a:srgbClr val="C00000"/>
                </a:solidFill>
              </a:rPr>
              <a:t>Aerogel + Aerogel:</a:t>
            </a:r>
          </a:p>
          <a:p>
            <a:pPr lvl="1"/>
            <a:r>
              <a:rPr lang="en-RU" dirty="0">
                <a:solidFill>
                  <a:srgbClr val="C00000"/>
                </a:solidFill>
              </a:rPr>
              <a:t>FARICH – SCTF: </a:t>
            </a:r>
          </a:p>
          <a:p>
            <a:pPr lvl="2"/>
            <a:r>
              <a:rPr lang="en-RU" dirty="0">
                <a:solidFill>
                  <a:srgbClr val="C00000"/>
                </a:solidFill>
              </a:rPr>
              <a:t>4-layer aer. n</a:t>
            </a:r>
            <a:r>
              <a:rPr lang="en-RU" baseline="-25000" dirty="0">
                <a:solidFill>
                  <a:srgbClr val="C00000"/>
                </a:solidFill>
              </a:rPr>
              <a:t>max</a:t>
            </a:r>
            <a:r>
              <a:rPr lang="en-RU" dirty="0">
                <a:solidFill>
                  <a:srgbClr val="C00000"/>
                </a:solidFill>
              </a:rPr>
              <a:t>=1.05@400nm + aer (n=1.12@400nm)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AF31FC-E4DF-71A4-E3CD-3BCE9A804B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4810" y="903953"/>
            <a:ext cx="4526980" cy="2358544"/>
          </a:xfrm>
          <a:ln w="28575">
            <a:solidFill>
              <a:schemeClr val="accent1"/>
            </a:solidFill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951CB-32D1-B1F5-D6D2-AA639FBC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2D5-D78C-0D8E-972E-822FDD75E51C}"/>
              </a:ext>
            </a:extLst>
          </p:cNvPr>
          <p:cNvSpPr txBox="1"/>
          <p:nvPr/>
        </p:nvSpPr>
        <p:spPr>
          <a:xfrm>
            <a:off x="9910276" y="869230"/>
            <a:ext cx="109724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P=2 GeV/c</a:t>
            </a:r>
            <a:endParaRPr lang="en-RU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A28F4C-6B7B-22E6-039A-C44B515C08F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842000" y="2083225"/>
            <a:ext cx="1102810" cy="21248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BB1A453-D5C7-7095-DF0A-DE5DEF545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359578"/>
            <a:ext cx="2664883" cy="29353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DED913-20D9-3E2C-79F1-70060448C1A6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480544" y="4706132"/>
            <a:ext cx="1672856" cy="121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0296C1-4BC8-45C6-0851-EF2BB2881281}"/>
              </a:ext>
            </a:extLst>
          </p:cNvPr>
          <p:cNvSpPr txBox="1"/>
          <p:nvPr/>
        </p:nvSpPr>
        <p:spPr>
          <a:xfrm>
            <a:off x="614773" y="5867560"/>
            <a:ext cx="538226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RU" dirty="0"/>
              <a:t>Aerogel is material with easy tunnable refractive index!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20CC0-5311-AA7B-7723-6F27C7E6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37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204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DAE0-8AB7-144D-3A8A-4D64F736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71"/>
            <a:ext cx="10515600" cy="823912"/>
          </a:xfrm>
        </p:spPr>
        <p:txBody>
          <a:bodyPr/>
          <a:lstStyle/>
          <a:p>
            <a:r>
              <a:rPr lang="en-RU" b="1" dirty="0"/>
              <a:t>Aerogels with high optical density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DDB57-ABFE-0EB8-FBA8-DFDE0714B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45307"/>
            <a:ext cx="5157787" cy="539523"/>
          </a:xfrm>
        </p:spPr>
        <p:txBody>
          <a:bodyPr anchor="ctr"/>
          <a:lstStyle/>
          <a:p>
            <a:pPr algn="ctr"/>
            <a:r>
              <a:rPr lang="en-RU" dirty="0"/>
              <a:t>Sintering approach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3C133-2C50-23ED-9D13-84CB8F3F6E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772358"/>
            <a:ext cx="5183188" cy="485362"/>
          </a:xfrm>
        </p:spPr>
        <p:txBody>
          <a:bodyPr anchor="ctr"/>
          <a:lstStyle/>
          <a:p>
            <a:pPr algn="ctr"/>
            <a:r>
              <a:rPr lang="en-GB" dirty="0"/>
              <a:t>ZrO</a:t>
            </a:r>
            <a:r>
              <a:rPr lang="en-GB" baseline="-25000" dirty="0"/>
              <a:t>2</a:t>
            </a:r>
            <a:r>
              <a:rPr lang="en-GB" dirty="0"/>
              <a:t> addition approach</a:t>
            </a:r>
            <a:endParaRPr lang="en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957E81-440A-7D4A-5BBB-FCA4FF2D8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71046" y="6395027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 dirty="0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5B2468F3-A29C-B604-8102-6DF08F6B06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34409" y="4065328"/>
            <a:ext cx="3935118" cy="2672272"/>
          </a:xfr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6497334-F630-0AE2-0273-B1D463E90A37}"/>
              </a:ext>
            </a:extLst>
          </p:cNvPr>
          <p:cNvGrpSpPr/>
          <p:nvPr/>
        </p:nvGrpSpPr>
        <p:grpSpPr>
          <a:xfrm>
            <a:off x="100934" y="1192633"/>
            <a:ext cx="4803574" cy="3086078"/>
            <a:chOff x="457194" y="1652176"/>
            <a:chExt cx="4803574" cy="308607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C721C3F-3317-F6EC-16E0-C8A0FBCC39BD}"/>
                </a:ext>
              </a:extLst>
            </p:cNvPr>
            <p:cNvGrpSpPr/>
            <p:nvPr/>
          </p:nvGrpSpPr>
          <p:grpSpPr>
            <a:xfrm>
              <a:off x="457194" y="1652176"/>
              <a:ext cx="4803574" cy="3086078"/>
              <a:chOff x="4803563" y="1228879"/>
              <a:chExt cx="4198291" cy="2361539"/>
            </a:xfrm>
          </p:grpSpPr>
          <p:pic>
            <p:nvPicPr>
              <p:cNvPr id="14" name="Рисунок 10">
                <a:extLst>
                  <a:ext uri="{FF2B5EF4-FFF2-40B4-BE49-F238E27FC236}">
                    <a16:creationId xmlns:a16="http://schemas.microsoft.com/office/drawing/2014/main" id="{7A2810F6-04FE-ADFC-9E92-93EF1B6CA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3563" y="1228879"/>
                <a:ext cx="4198291" cy="2361539"/>
              </a:xfrm>
              <a:prstGeom prst="rect">
                <a:avLst/>
              </a:prstGeom>
            </p:spPr>
          </p:pic>
          <p:cxnSp>
            <p:nvCxnSpPr>
              <p:cNvPr id="15" name="Прямая со стрелкой 16">
                <a:extLst>
                  <a:ext uri="{FF2B5EF4-FFF2-40B4-BE49-F238E27FC236}">
                    <a16:creationId xmlns:a16="http://schemas.microsoft.com/office/drawing/2014/main" id="{7B58C10F-CB56-DBFD-FAD4-D64ABC8EC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0889" y="1345817"/>
                <a:ext cx="8467" cy="1888904"/>
              </a:xfrm>
              <a:prstGeom prst="straightConnector1">
                <a:avLst/>
              </a:prstGeom>
              <a:ln>
                <a:headEnd type="stealth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F11136-A5D3-F9BE-6BE1-29440D138682}"/>
                  </a:ext>
                </a:extLst>
              </p:cNvPr>
              <p:cNvSpPr txBox="1"/>
              <p:nvPr/>
            </p:nvSpPr>
            <p:spPr>
              <a:xfrm rot="16200000">
                <a:off x="4801950" y="1945213"/>
                <a:ext cx="963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</a:rPr>
                  <a:t>230 мм</a:t>
                </a:r>
              </a:p>
            </p:txBody>
          </p:sp>
          <p:cxnSp>
            <p:nvCxnSpPr>
              <p:cNvPr id="17" name="Прямая со стрелкой 27">
                <a:extLst>
                  <a:ext uri="{FF2B5EF4-FFF2-40B4-BE49-F238E27FC236}">
                    <a16:creationId xmlns:a16="http://schemas.microsoft.com/office/drawing/2014/main" id="{58F193E3-1939-C0C1-E658-CC47EB7FB8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30889" y="1345817"/>
                <a:ext cx="1809712" cy="0"/>
              </a:xfrm>
              <a:prstGeom prst="straightConnector1">
                <a:avLst/>
              </a:prstGeom>
              <a:ln>
                <a:headEnd type="stealth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C47C08-AB65-D834-9BFB-E08AF5F66790}"/>
                  </a:ext>
                </a:extLst>
              </p:cNvPr>
              <p:cNvSpPr txBox="1"/>
              <p:nvPr/>
            </p:nvSpPr>
            <p:spPr>
              <a:xfrm>
                <a:off x="5958116" y="1278684"/>
                <a:ext cx="963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</a:rPr>
                  <a:t>230 мм</a:t>
                </a:r>
              </a:p>
            </p:txBody>
          </p:sp>
        </p:grp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9B4D724C-B46A-1A83-2286-EF6387E909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3280522" y="1842460"/>
              <a:ext cx="720720" cy="3077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ru-RU" sz="1400" dirty="0"/>
                <a:t>n=1.05</a:t>
              </a:r>
              <a:endParaRPr lang="ru-RU" altLang="ru-RU" sz="1400" baseline="-25000" dirty="0"/>
            </a:p>
          </p:txBody>
        </p:sp>
        <p:sp>
          <p:nvSpPr>
            <p:cNvPr id="20" name="Text Box 13">
              <a:extLst>
                <a:ext uri="{FF2B5EF4-FFF2-40B4-BE49-F238E27FC236}">
                  <a16:creationId xmlns:a16="http://schemas.microsoft.com/office/drawing/2014/main" id="{4D792C23-723D-63D7-F4B5-2D01EFBA5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3601431" y="2212607"/>
              <a:ext cx="685078" cy="3077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ru-RU" sz="1400" dirty="0"/>
                <a:t>n=1.12</a:t>
              </a:r>
              <a:endParaRPr lang="ru-RU" altLang="ru-RU" sz="1400" baseline="-25000" dirty="0"/>
            </a:p>
          </p:txBody>
        </p:sp>
        <p:sp>
          <p:nvSpPr>
            <p:cNvPr id="21" name="Text Box 13">
              <a:extLst>
                <a:ext uri="{FF2B5EF4-FFF2-40B4-BE49-F238E27FC236}">
                  <a16:creationId xmlns:a16="http://schemas.microsoft.com/office/drawing/2014/main" id="{5775981D-224E-BE3E-2F1C-53F4A1176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3943970" y="2564001"/>
              <a:ext cx="596769" cy="3077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ru-RU" sz="1400" dirty="0"/>
                <a:t>n=1.2</a:t>
              </a:r>
              <a:endParaRPr lang="ru-RU" altLang="ru-RU" sz="1400" baseline="-25000" dirty="0"/>
            </a:p>
          </p:txBody>
        </p:sp>
        <p:sp>
          <p:nvSpPr>
            <p:cNvPr id="22" name="Text Box 13">
              <a:extLst>
                <a:ext uri="{FF2B5EF4-FFF2-40B4-BE49-F238E27FC236}">
                  <a16:creationId xmlns:a16="http://schemas.microsoft.com/office/drawing/2014/main" id="{73543B84-6C45-C844-7638-8AF905536C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324892" y="2959404"/>
              <a:ext cx="682126" cy="3077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ru-RU" sz="1400" dirty="0"/>
                <a:t>n=1.25</a:t>
              </a:r>
              <a:endParaRPr lang="ru-RU" altLang="ru-RU" sz="1400" baseline="-25000" dirty="0"/>
            </a:p>
          </p:txBody>
        </p:sp>
        <p:sp>
          <p:nvSpPr>
            <p:cNvPr id="23" name="Text Box 13">
              <a:extLst>
                <a:ext uri="{FF2B5EF4-FFF2-40B4-BE49-F238E27FC236}">
                  <a16:creationId xmlns:a16="http://schemas.microsoft.com/office/drawing/2014/main" id="{6C66F5FA-B2AF-263B-D3D4-E4EA42A6C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2736554" y="4359932"/>
              <a:ext cx="682127" cy="3077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ru-RU" sz="1400" dirty="0"/>
                <a:t>n=1.13   </a:t>
              </a:r>
              <a:endParaRPr lang="ru-RU" altLang="ru-RU" sz="1400" baseline="-25000" dirty="0"/>
            </a:p>
          </p:txBody>
        </p:sp>
      </p:grpSp>
      <p:sp>
        <p:nvSpPr>
          <p:cNvPr id="28" name="Right Arrow Callout 27">
            <a:extLst>
              <a:ext uri="{FF2B5EF4-FFF2-40B4-BE49-F238E27FC236}">
                <a16:creationId xmlns:a16="http://schemas.microsoft.com/office/drawing/2014/main" id="{5F393479-28D2-43BE-5CA7-C467C6F6CED7}"/>
              </a:ext>
            </a:extLst>
          </p:cNvPr>
          <p:cNvSpPr/>
          <p:nvPr/>
        </p:nvSpPr>
        <p:spPr>
          <a:xfrm>
            <a:off x="64716" y="5380415"/>
            <a:ext cx="1704375" cy="627730"/>
          </a:xfrm>
          <a:prstGeom prst="rightArrowCallout">
            <a:avLst>
              <a:gd name="adj1" fmla="val 13649"/>
              <a:gd name="adj2" fmla="val 19325"/>
              <a:gd name="adj3" fmla="val 17433"/>
              <a:gd name="adj4" fmla="val 907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The main flaw</a:t>
            </a:r>
          </a:p>
          <a:p>
            <a:r>
              <a:rPr lang="en-US" sz="1600" dirty="0"/>
              <a:t>of this approach</a:t>
            </a:r>
            <a:endParaRPr lang="en-RU" sz="1600" dirty="0"/>
          </a:p>
        </p:txBody>
      </p:sp>
      <p:pic>
        <p:nvPicPr>
          <p:cNvPr id="29" name="Рисунок 15">
            <a:extLst>
              <a:ext uri="{FF2B5EF4-FFF2-40B4-BE49-F238E27FC236}">
                <a16:creationId xmlns:a16="http://schemas.microsoft.com/office/drawing/2014/main" id="{925368F7-76AC-0CD8-6151-A88D8DDFD8A7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377" y="1170345"/>
            <a:ext cx="5183188" cy="304935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B6874E-9C7C-1D96-D6D1-D5FE239EF203}"/>
              </a:ext>
            </a:extLst>
          </p:cNvPr>
          <p:cNvSpPr txBox="1"/>
          <p:nvPr/>
        </p:nvSpPr>
        <p:spPr>
          <a:xfrm rot="16200000">
            <a:off x="4461530" y="2460823"/>
            <a:ext cx="17794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RU" sz="1600" dirty="0"/>
              <a:t>L</a:t>
            </a:r>
            <a:r>
              <a:rPr lang="en-RU" sz="1600" baseline="-25000" dirty="0"/>
              <a:t>sc</a:t>
            </a:r>
            <a:r>
              <a:rPr lang="en-RU" sz="1600" dirty="0"/>
              <a:t>(400nm)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EEA10A-5069-78D8-A88E-D44A5BBC95A4}"/>
              </a:ext>
            </a:extLst>
          </p:cNvPr>
          <p:cNvSpPr txBox="1"/>
          <p:nvPr/>
        </p:nvSpPr>
        <p:spPr>
          <a:xfrm>
            <a:off x="7092236" y="4089103"/>
            <a:ext cx="15132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RU" sz="1600" dirty="0"/>
              <a:t>Refractive index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DDC50E1-D95F-103F-8981-65BB8EF1FE7E}"/>
              </a:ext>
            </a:extLst>
          </p:cNvPr>
          <p:cNvGrpSpPr/>
          <p:nvPr/>
        </p:nvGrpSpPr>
        <p:grpSpPr>
          <a:xfrm>
            <a:off x="9980172" y="1458084"/>
            <a:ext cx="2110894" cy="2060797"/>
            <a:chOff x="9980172" y="1458084"/>
            <a:chExt cx="2110894" cy="2060797"/>
          </a:xfrm>
        </p:grpSpPr>
        <p:pic>
          <p:nvPicPr>
            <p:cNvPr id="31" name="Рисунок 28">
              <a:extLst>
                <a:ext uri="{FF2B5EF4-FFF2-40B4-BE49-F238E27FC236}">
                  <a16:creationId xmlns:a16="http://schemas.microsoft.com/office/drawing/2014/main" id="{F760F660-C2DC-FB01-D7F5-604824177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80172" y="1458084"/>
              <a:ext cx="2110894" cy="201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752A6A4-8FEC-844C-BC09-400E06A5D5EF}"/>
                </a:ext>
              </a:extLst>
            </p:cNvPr>
            <p:cNvSpPr txBox="1"/>
            <p:nvPr/>
          </p:nvSpPr>
          <p:spPr>
            <a:xfrm>
              <a:off x="10219959" y="2934106"/>
              <a:ext cx="17738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RU" sz="1600" dirty="0"/>
                <a:t>The first sample of </a:t>
              </a:r>
            </a:p>
            <a:p>
              <a:pPr algn="ctr"/>
              <a:r>
                <a:rPr lang="en-RU" sz="1600" dirty="0"/>
                <a:t>SiO</a:t>
              </a:r>
              <a:r>
                <a:rPr lang="en-RU" sz="1600" baseline="-25000" dirty="0"/>
                <a:t>2</a:t>
              </a:r>
              <a:r>
                <a:rPr lang="en-RU" sz="1600" dirty="0"/>
                <a:t>–ZrO</a:t>
              </a:r>
              <a:r>
                <a:rPr lang="en-RU" sz="1600" baseline="-25000" dirty="0"/>
                <a:t>2</a:t>
              </a:r>
              <a:r>
                <a:rPr lang="en-RU" sz="1600" dirty="0"/>
                <a:t> aerogel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A944FEF-976C-F8EE-2BE4-5A19185C250D}"/>
              </a:ext>
            </a:extLst>
          </p:cNvPr>
          <p:cNvSpPr txBox="1"/>
          <p:nvPr/>
        </p:nvSpPr>
        <p:spPr>
          <a:xfrm>
            <a:off x="5463657" y="4506285"/>
            <a:ext cx="6530121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RU" dirty="0"/>
              <a:t>The addition of small amount (</a:t>
            </a:r>
            <a:r>
              <a:rPr lang="en-RU" dirty="0">
                <a:solidFill>
                  <a:srgbClr val="C00000"/>
                </a:solidFill>
              </a:rPr>
              <a:t>0.03÷0.06 mol</a:t>
            </a:r>
            <a:r>
              <a:rPr lang="en-RU" dirty="0"/>
              <a:t>) of </a:t>
            </a:r>
            <a:r>
              <a:rPr lang="en-RU" dirty="0">
                <a:solidFill>
                  <a:srgbClr val="C00000"/>
                </a:solidFill>
              </a:rPr>
              <a:t>ZrO</a:t>
            </a:r>
            <a:r>
              <a:rPr lang="en-RU" baseline="-25000" dirty="0">
                <a:solidFill>
                  <a:srgbClr val="C00000"/>
                </a:solidFill>
              </a:rPr>
              <a:t>2</a:t>
            </a:r>
            <a:r>
              <a:rPr lang="en-RU" baseline="-25000" dirty="0"/>
              <a:t> </a:t>
            </a:r>
            <a:r>
              <a:rPr lang="en-RU" dirty="0"/>
              <a:t>in SiO</a:t>
            </a:r>
            <a:r>
              <a:rPr lang="en-RU" baseline="-25000" dirty="0"/>
              <a:t>2</a:t>
            </a:r>
            <a:r>
              <a:rPr lang="en-RU" dirty="0"/>
              <a:t> based aerogel alow us to produce highly transperant aerogels with high optical density: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RU" dirty="0"/>
              <a:t>Refractive index </a:t>
            </a:r>
            <a:r>
              <a:rPr lang="en-RU" dirty="0">
                <a:solidFill>
                  <a:srgbClr val="C00000"/>
                </a:solidFill>
              </a:rPr>
              <a:t>up to n=1.12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Rayleigh</a:t>
            </a:r>
            <a:r>
              <a:rPr lang="en-RU" dirty="0"/>
              <a:t> light scattering length L</a:t>
            </a:r>
            <a:r>
              <a:rPr lang="en-RU" baseline="-25000" dirty="0"/>
              <a:t>sc</a:t>
            </a:r>
            <a:r>
              <a:rPr lang="en-RU" dirty="0"/>
              <a:t>(400nm) </a:t>
            </a:r>
            <a:r>
              <a:rPr lang="en-RU" dirty="0">
                <a:solidFill>
                  <a:srgbClr val="C00000"/>
                </a:solidFill>
              </a:rPr>
              <a:t>up to 30 mm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E52BD-3AEB-7446-E767-1D3F5A3E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38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43378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AB3935E-ECA8-47EE-A261-B0DAD3414FDA}"/>
              </a:ext>
            </a:extLst>
          </p:cNvPr>
          <p:cNvGrpSpPr/>
          <p:nvPr/>
        </p:nvGrpSpPr>
        <p:grpSpPr>
          <a:xfrm>
            <a:off x="591759" y="3352553"/>
            <a:ext cx="5798283" cy="2404570"/>
            <a:chOff x="6807936" y="820150"/>
            <a:chExt cx="5232622" cy="19689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D76D13-C0A6-1D60-2DA8-8424A146185B}"/>
                </a:ext>
              </a:extLst>
            </p:cNvPr>
            <p:cNvGrpSpPr/>
            <p:nvPr/>
          </p:nvGrpSpPr>
          <p:grpSpPr>
            <a:xfrm>
              <a:off x="6807936" y="820150"/>
              <a:ext cx="5232622" cy="1968968"/>
              <a:chOff x="6807936" y="820150"/>
              <a:chExt cx="5232622" cy="196896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6CB6F67-A36B-54AA-E610-DC3FCEE2645E}"/>
                  </a:ext>
                </a:extLst>
              </p:cNvPr>
              <p:cNvGrpSpPr/>
              <p:nvPr/>
            </p:nvGrpSpPr>
            <p:grpSpPr>
              <a:xfrm>
                <a:off x="6807936" y="820150"/>
                <a:ext cx="5232622" cy="1968968"/>
                <a:chOff x="1173693" y="3359853"/>
                <a:chExt cx="10515600" cy="3361813"/>
              </a:xfrm>
            </p:grpSpPr>
            <p:pic>
              <p:nvPicPr>
                <p:cNvPr id="27" name="Picture 26" descr="A screenshot of a video game&#10;&#10;Description automatically generated">
                  <a:extLst>
                    <a:ext uri="{FF2B5EF4-FFF2-40B4-BE49-F238E27FC236}">
                      <a16:creationId xmlns:a16="http://schemas.microsoft.com/office/drawing/2014/main" id="{80799D08-7B41-3617-2A3D-E0E28BDB4D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173693" y="3359853"/>
                  <a:ext cx="10515600" cy="297942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F60B170-2823-ACFD-BA53-FFBD4CD84F75}"/>
                    </a:ext>
                  </a:extLst>
                </p:cNvPr>
                <p:cNvSpPr txBox="1"/>
                <p:nvPr/>
              </p:nvSpPr>
              <p:spPr>
                <a:xfrm>
                  <a:off x="4575694" y="4890421"/>
                  <a:ext cx="2436476" cy="764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RU" b="1" i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   GEM2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C2E2149-26E5-1A1E-1A6A-952F24F8302A}"/>
                    </a:ext>
                  </a:extLst>
                </p:cNvPr>
                <p:cNvSpPr txBox="1"/>
                <p:nvPr/>
              </p:nvSpPr>
              <p:spPr>
                <a:xfrm>
                  <a:off x="8486876" y="3820093"/>
                  <a:ext cx="1724844" cy="6305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RU" b="1" i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GEM3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5A3B9E4-1A2F-7910-6239-7E1280BD6B2F}"/>
                    </a:ext>
                  </a:extLst>
                </p:cNvPr>
                <p:cNvSpPr txBox="1"/>
                <p:nvPr/>
              </p:nvSpPr>
              <p:spPr>
                <a:xfrm>
                  <a:off x="1173693" y="5956881"/>
                  <a:ext cx="2514600" cy="764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RU" b="1" i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   GEM1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8B7AE3A-857A-03FE-45DF-3F4490C67F98}"/>
                  </a:ext>
                </a:extLst>
              </p:cNvPr>
              <p:cNvSpPr txBox="1"/>
              <p:nvPr/>
            </p:nvSpPr>
            <p:spPr>
              <a:xfrm>
                <a:off x="10580915" y="2071998"/>
                <a:ext cx="134009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GEM1–</a:t>
                </a:r>
                <a:r>
                  <a:rPr lang="en-RU" sz="1400" dirty="0"/>
                  <a:t>GEM2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0C247F-882C-CA71-754B-494CC69E6036}"/>
                  </a:ext>
                </a:extLst>
              </p:cNvPr>
              <p:cNvSpPr txBox="1"/>
              <p:nvPr/>
            </p:nvSpPr>
            <p:spPr>
              <a:xfrm>
                <a:off x="10341428" y="2344965"/>
                <a:ext cx="169913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r>
                  <a:rPr lang="en-US" sz="1400" dirty="0"/>
                  <a:t>GEM1–</a:t>
                </a:r>
                <a:r>
                  <a:rPr lang="en-RU" sz="1400" dirty="0"/>
                  <a:t>GEM2–GEM3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A05769-942E-A741-DC52-590666CB2129}"/>
                </a:ext>
              </a:extLst>
            </p:cNvPr>
            <p:cNvSpPr txBox="1"/>
            <p:nvPr/>
          </p:nvSpPr>
          <p:spPr>
            <a:xfrm>
              <a:off x="8478340" y="2091024"/>
              <a:ext cx="350830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b="1" i="1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endParaRPr lang="en-RU" b="1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82A23B-341F-AA4C-993F-1625FA8C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759" y="140309"/>
            <a:ext cx="11264881" cy="588941"/>
          </a:xfrm>
        </p:spPr>
        <p:txBody>
          <a:bodyPr>
            <a:normAutofit fontScale="90000"/>
          </a:bodyPr>
          <a:lstStyle/>
          <a:p>
            <a:pPr algn="ctr"/>
            <a:r>
              <a:rPr lang="en-RU" dirty="0">
                <a:solidFill>
                  <a:schemeClr val="tx1"/>
                </a:solidFill>
              </a:rPr>
              <a:t>Beam tests results of FARICH with dual radiator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CC53098-045D-0582-CDFD-D707BBB600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5993" y="597294"/>
            <a:ext cx="3146360" cy="614407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12B5FE0-D226-CFAF-2585-167FA4FF6AFC}"/>
              </a:ext>
            </a:extLst>
          </p:cNvPr>
          <p:cNvGrpSpPr/>
          <p:nvPr/>
        </p:nvGrpSpPr>
        <p:grpSpPr>
          <a:xfrm>
            <a:off x="818426" y="1084667"/>
            <a:ext cx="3347869" cy="1864893"/>
            <a:chOff x="6508467" y="3083626"/>
            <a:chExt cx="2888078" cy="194805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8A5F635-0319-6038-2021-1782B03389B5}"/>
                </a:ext>
              </a:extLst>
            </p:cNvPr>
            <p:cNvGrpSpPr/>
            <p:nvPr/>
          </p:nvGrpSpPr>
          <p:grpSpPr>
            <a:xfrm>
              <a:off x="6508467" y="3083626"/>
              <a:ext cx="2888078" cy="1948056"/>
              <a:chOff x="6508467" y="3083626"/>
              <a:chExt cx="2888078" cy="194805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17FBB4B-C228-5303-1C21-47955D758700}"/>
                  </a:ext>
                </a:extLst>
              </p:cNvPr>
              <p:cNvGrpSpPr/>
              <p:nvPr/>
            </p:nvGrpSpPr>
            <p:grpSpPr>
              <a:xfrm>
                <a:off x="6508467" y="3083626"/>
                <a:ext cx="2888078" cy="1948056"/>
                <a:chOff x="8276311" y="3146909"/>
                <a:chExt cx="2888078" cy="1948056"/>
              </a:xfrm>
            </p:grpSpPr>
            <p:pic>
              <p:nvPicPr>
                <p:cNvPr id="23" name="Рисунок 21">
                  <a:extLst>
                    <a:ext uri="{FF2B5EF4-FFF2-40B4-BE49-F238E27FC236}">
                      <a16:creationId xmlns:a16="http://schemas.microsoft.com/office/drawing/2014/main" id="{75F7D8F2-EED7-2490-B6E4-D5DCB87783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63360" y="3146909"/>
                  <a:ext cx="2301029" cy="1948056"/>
                </a:xfrm>
                <a:prstGeom prst="rect">
                  <a:avLst/>
                </a:prstGeom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0ED5BB5-E46C-E8B1-41C6-BA1D285EBB2B}"/>
                    </a:ext>
                  </a:extLst>
                </p:cNvPr>
                <p:cNvSpPr/>
                <p:nvPr/>
              </p:nvSpPr>
              <p:spPr>
                <a:xfrm>
                  <a:off x="8612564" y="3564869"/>
                  <a:ext cx="293930" cy="101475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29" name="Diagonal Stripe 28">
                  <a:extLst>
                    <a:ext uri="{FF2B5EF4-FFF2-40B4-BE49-F238E27FC236}">
                      <a16:creationId xmlns:a16="http://schemas.microsoft.com/office/drawing/2014/main" id="{10730B05-BE90-4C80-F16E-0D5FB361884E}"/>
                    </a:ext>
                  </a:extLst>
                </p:cNvPr>
                <p:cNvSpPr/>
                <p:nvPr/>
              </p:nvSpPr>
              <p:spPr>
                <a:xfrm rot="5400000">
                  <a:off x="9230561" y="3563281"/>
                  <a:ext cx="887210" cy="2000864"/>
                </a:xfrm>
                <a:prstGeom prst="diagStripe">
                  <a:avLst>
                    <a:gd name="adj" fmla="val 87275"/>
                  </a:avLst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Diagonal Stripe 29">
                  <a:extLst>
                    <a:ext uri="{FF2B5EF4-FFF2-40B4-BE49-F238E27FC236}">
                      <a16:creationId xmlns:a16="http://schemas.microsoft.com/office/drawing/2014/main" id="{6B32D5F0-7F09-AC5C-DB8E-9FBD26F2DB97}"/>
                    </a:ext>
                  </a:extLst>
                </p:cNvPr>
                <p:cNvSpPr/>
                <p:nvPr/>
              </p:nvSpPr>
              <p:spPr>
                <a:xfrm rot="10800000">
                  <a:off x="8673731" y="3201677"/>
                  <a:ext cx="2011685" cy="908283"/>
                </a:xfrm>
                <a:prstGeom prst="diagStripe">
                  <a:avLst>
                    <a:gd name="adj" fmla="val 87275"/>
                  </a:avLst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8CFD5690-6BBA-EC32-9DF5-3EFC8AD5DB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276311" y="4120106"/>
                  <a:ext cx="2861951" cy="831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EC6D715-0BD9-23D3-BAAA-218B73AED090}"/>
                  </a:ext>
                </a:extLst>
              </p:cNvPr>
              <p:cNvSpPr txBox="1"/>
              <p:nvPr/>
            </p:nvSpPr>
            <p:spPr>
              <a:xfrm rot="16200000">
                <a:off x="8191607" y="3916495"/>
                <a:ext cx="1859186" cy="277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Photon   detector</a:t>
                </a:r>
                <a:endParaRPr lang="en-RU" sz="1600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F0024A7-394B-DEC2-C8DF-5CFA25EEC021}"/>
                </a:ext>
              </a:extLst>
            </p:cNvPr>
            <p:cNvSpPr txBox="1"/>
            <p:nvPr/>
          </p:nvSpPr>
          <p:spPr>
            <a:xfrm rot="16200000">
              <a:off x="6431014" y="3949403"/>
              <a:ext cx="1007773" cy="23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1200" dirty="0">
                  <a:solidFill>
                    <a:schemeClr val="bg1"/>
                  </a:solidFill>
                </a:rPr>
                <a:t>ZrO</a:t>
              </a:r>
              <a:r>
                <a:rPr lang="en-RU" sz="1200" baseline="-25000" dirty="0">
                  <a:solidFill>
                    <a:schemeClr val="bg1"/>
                  </a:solidFill>
                </a:rPr>
                <a:t>2</a:t>
              </a:r>
              <a:r>
                <a:rPr lang="en-RU" sz="1200" dirty="0">
                  <a:solidFill>
                    <a:schemeClr val="bg1"/>
                  </a:solidFill>
                </a:rPr>
                <a:t> aerogel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B710EEB-C295-53FC-A671-E3F3751CF1C3}"/>
              </a:ext>
            </a:extLst>
          </p:cNvPr>
          <p:cNvSpPr txBox="1"/>
          <p:nvPr/>
        </p:nvSpPr>
        <p:spPr>
          <a:xfrm>
            <a:off x="8739842" y="950016"/>
            <a:ext cx="3262003" cy="8652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ZrO</a:t>
            </a:r>
            <a:r>
              <a:rPr lang="en-US" b="1" u="sng" baseline="-25000" dirty="0"/>
              <a:t>2</a:t>
            </a:r>
            <a:r>
              <a:rPr lang="en-US" b="1" u="sng" dirty="0"/>
              <a:t>–SiO</a:t>
            </a:r>
            <a:r>
              <a:rPr lang="en-US" b="1" u="sng" baseline="-25000" dirty="0"/>
              <a:t>2</a:t>
            </a:r>
            <a:r>
              <a:rPr lang="en-US" b="1" u="sng" dirty="0"/>
              <a:t> aerogel:</a:t>
            </a:r>
          </a:p>
          <a:p>
            <a:r>
              <a:rPr lang="en-US" dirty="0"/>
              <a:t>Thickness 12 mm &amp; ø20 mm;</a:t>
            </a:r>
          </a:p>
          <a:p>
            <a:r>
              <a:rPr lang="en-US" dirty="0" err="1"/>
              <a:t>L</a:t>
            </a:r>
            <a:r>
              <a:rPr lang="en-US" baseline="-25000" dirty="0" err="1"/>
              <a:t>sc</a:t>
            </a:r>
            <a:r>
              <a:rPr lang="en-US" dirty="0"/>
              <a:t>(400nm)=21±0.5 mm;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CB4F54-9826-7455-1960-4F2107ECF453}"/>
              </a:ext>
            </a:extLst>
          </p:cNvPr>
          <p:cNvSpPr txBox="1"/>
          <p:nvPr/>
        </p:nvSpPr>
        <p:spPr>
          <a:xfrm>
            <a:off x="8821706" y="2944706"/>
            <a:ext cx="287549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4-layer SiO</a:t>
            </a:r>
            <a:r>
              <a:rPr lang="en-US" b="1" u="sng" baseline="-25000" dirty="0"/>
              <a:t>2</a:t>
            </a:r>
            <a:r>
              <a:rPr lang="en-US" b="1" u="sng" dirty="0"/>
              <a:t> aerogel:</a:t>
            </a:r>
          </a:p>
          <a:p>
            <a:r>
              <a:rPr lang="en-US" dirty="0"/>
              <a:t>100x100x35 mm;</a:t>
            </a:r>
          </a:p>
          <a:p>
            <a:r>
              <a:rPr lang="en-US" dirty="0" err="1"/>
              <a:t>L</a:t>
            </a:r>
            <a:r>
              <a:rPr lang="en-US" baseline="-25000" dirty="0" err="1"/>
              <a:t>sc</a:t>
            </a:r>
            <a:r>
              <a:rPr lang="en-US" dirty="0"/>
              <a:t>(400nm)=37±0.3 mm;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9B9521-518C-C9CF-23A4-14AB2D279E4C}"/>
              </a:ext>
            </a:extLst>
          </p:cNvPr>
          <p:cNvSpPr txBox="1"/>
          <p:nvPr/>
        </p:nvSpPr>
        <p:spPr>
          <a:xfrm>
            <a:off x="8855486" y="4632410"/>
            <a:ext cx="3146360" cy="865237"/>
          </a:xfrm>
          <a:prstGeom prst="rect">
            <a:avLst/>
          </a:prstGeom>
          <a:solidFill>
            <a:srgbClr val="F4D764">
              <a:alpha val="5058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Photon detector</a:t>
            </a:r>
          </a:p>
          <a:p>
            <a:r>
              <a:rPr lang="en-US" dirty="0"/>
              <a:t>4 </a:t>
            </a:r>
            <a:r>
              <a:rPr lang="en-US" dirty="0" err="1"/>
              <a:t>MaPMT</a:t>
            </a:r>
            <a:r>
              <a:rPr lang="en-US" dirty="0"/>
              <a:t> H12700 </a:t>
            </a:r>
            <a:r>
              <a:rPr lang="en-US" sz="1100" dirty="0"/>
              <a:t>(Hamamatsu)</a:t>
            </a:r>
            <a:r>
              <a:rPr lang="en-US" dirty="0"/>
              <a:t>;</a:t>
            </a:r>
          </a:p>
          <a:p>
            <a:r>
              <a:rPr lang="en-US" dirty="0"/>
              <a:t>256 pixels with 3x3 mm size;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21D8E-FD7E-D5B9-4597-79B50100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887" y="6465710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BF4A2-4E96-7D99-40A2-32015666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39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75055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1">
            <a:extLst>
              <a:ext uri="{FF2B5EF4-FFF2-40B4-BE49-F238E27FC236}">
                <a16:creationId xmlns:a16="http://schemas.microsoft.com/office/drawing/2014/main" id="{64774BDA-AD79-3E27-6CC2-3E017848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2619" y="1265692"/>
            <a:ext cx="2773690" cy="54079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D9FD0F-C0D7-1B5E-9065-AF97923E53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70" r="-1"/>
          <a:stretch/>
        </p:blipFill>
        <p:spPr>
          <a:xfrm>
            <a:off x="3079983" y="1380064"/>
            <a:ext cx="3095358" cy="29587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1BC342-90EF-C8B9-A590-E8D91284F4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80"/>
          <a:stretch/>
        </p:blipFill>
        <p:spPr>
          <a:xfrm>
            <a:off x="5906644" y="1828362"/>
            <a:ext cx="2657165" cy="1810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B0FE38-7474-1E4E-97ED-91FE1FBB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51"/>
            <a:ext cx="10515600" cy="773908"/>
          </a:xfrm>
        </p:spPr>
        <p:txBody>
          <a:bodyPr/>
          <a:lstStyle/>
          <a:p>
            <a:pPr algn="ctr"/>
            <a:r>
              <a:rPr lang="en-RU" b="1" dirty="0"/>
              <a:t>G4 simulation vs beam test results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7428C23-15D2-56C7-9FE9-3667146B4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897" y="768790"/>
            <a:ext cx="2309812" cy="506767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 fontScale="92500"/>
          </a:bodyPr>
          <a:lstStyle/>
          <a:p>
            <a:r>
              <a:rPr lang="en-US" dirty="0" err="1"/>
              <a:t>TBeam</a:t>
            </a:r>
            <a:r>
              <a:rPr lang="en-US" dirty="0"/>
              <a:t> results</a:t>
            </a:r>
            <a:endParaRPr lang="en-RU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209DB30-1E82-3E52-74DC-B99C77943E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346492" y="1321596"/>
            <a:ext cx="2602360" cy="5060525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689772-C582-C4BA-79A9-7D373FAA7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23218" y="842815"/>
            <a:ext cx="2743201" cy="506767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 fontScale="92500"/>
          </a:bodyPr>
          <a:lstStyle/>
          <a:p>
            <a:pPr algn="ctr"/>
            <a:r>
              <a:rPr lang="en-RU" dirty="0"/>
              <a:t>G4 simulation results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5D7B3-403B-E06B-ED6A-13F858573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191BF95-4E97-ACA0-5636-85DB42696561}"/>
              </a:ext>
            </a:extLst>
          </p:cNvPr>
          <p:cNvSpPr txBox="1">
            <a:spLocks/>
          </p:cNvSpPr>
          <p:nvPr/>
        </p:nvSpPr>
        <p:spPr>
          <a:xfrm>
            <a:off x="3411070" y="786389"/>
            <a:ext cx="4758758" cy="574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Optical parameters for G4 </a:t>
            </a:r>
            <a:r>
              <a:rPr lang="en-US" dirty="0" err="1"/>
              <a:t>simultion</a:t>
            </a:r>
            <a:endParaRPr lang="en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7F23FA-8C2F-D515-24BC-F332E842C7B1}"/>
              </a:ext>
            </a:extLst>
          </p:cNvPr>
          <p:cNvSpPr txBox="1"/>
          <p:nvPr/>
        </p:nvSpPr>
        <p:spPr>
          <a:xfrm>
            <a:off x="4977851" y="4273374"/>
            <a:ext cx="317554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RU" sz="1600" dirty="0"/>
              <a:t>PDE for H12700 from data-sheet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U" sz="1600" dirty="0"/>
              <a:t>Pixel 3x3 mm with pitch 6mm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Focal d</a:t>
            </a:r>
            <a:r>
              <a:rPr lang="en-RU" sz="1600" dirty="0"/>
              <a:t>istance L=172 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C9F8A7-6937-E2CF-B402-986DF31BDD96}"/>
              </a:ext>
            </a:extLst>
          </p:cNvPr>
          <p:cNvSpPr txBox="1"/>
          <p:nvPr/>
        </p:nvSpPr>
        <p:spPr>
          <a:xfrm>
            <a:off x="3124832" y="5328300"/>
            <a:ext cx="510409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RU" sz="1600" dirty="0"/>
              <a:t>The main difference between G4sim and TBeam is a photon small angle scattering effect on aerogel surfaces and inside. These effects have not implemented in G4sim yet.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7264B-6437-213C-FE65-AFB17532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40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64992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How it all began?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6066" y="1685793"/>
            <a:ext cx="6187154" cy="3486413"/>
          </a:xfrm>
        </p:spPr>
        <p:txBody>
          <a:bodyPr/>
          <a:lstStyle/>
          <a:p>
            <a:pPr marL="414744" indent="-414744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1973</a:t>
            </a:r>
          </a:p>
          <a:p>
            <a:pPr marL="414744" indent="-414744" algn="just">
              <a:buFont typeface="Arial" panose="020B0604020202020204" pitchFamily="34" charset="0"/>
              <a:buChar char="•"/>
            </a:pPr>
            <a:r>
              <a:rPr lang="en-US" dirty="0"/>
              <a:t>n=1.01—1.06 (1.2 using sintering)</a:t>
            </a:r>
          </a:p>
          <a:p>
            <a:pPr marL="414744" indent="-414744" algn="just">
              <a:buFont typeface="Arial" panose="020B0604020202020204" pitchFamily="34" charset="0"/>
              <a:buChar char="•"/>
            </a:pPr>
            <a:r>
              <a:rPr lang="en-US" dirty="0" err="1"/>
              <a:t>L</a:t>
            </a:r>
            <a:r>
              <a:rPr lang="en-US" baseline="-25000" dirty="0" err="1"/>
              <a:t>sc</a:t>
            </a:r>
            <a:r>
              <a:rPr lang="en-US" dirty="0"/>
              <a:t>(400) = 6 mm</a:t>
            </a:r>
          </a:p>
          <a:p>
            <a:pPr marL="414744" indent="-414744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There is a Cherenkov light from aerogel!</a:t>
            </a:r>
          </a:p>
          <a:p>
            <a:pPr marL="414744" indent="-414744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‘The are no evident signs of scintillations in aerogel’!</a:t>
            </a:r>
            <a:endParaRPr lang="en-US" dirty="0"/>
          </a:p>
          <a:p>
            <a:pPr marL="414744" indent="-414744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622" y="2909770"/>
            <a:ext cx="4891788" cy="3486412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4243606" y="6420261"/>
            <a:ext cx="2897584" cy="470930"/>
          </a:xfrm>
        </p:spPr>
        <p:txBody>
          <a:bodyPr/>
          <a:lstStyle/>
          <a:p>
            <a:r>
              <a:rPr lang="en-US"/>
              <a:t>IHEP, 23 Aug. 2023, Beijing</a:t>
            </a:r>
            <a:endParaRPr lang="fi-FI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8" y="907315"/>
            <a:ext cx="4891788" cy="2221517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>
          <a:xfrm>
            <a:off x="8079089" y="6420261"/>
            <a:ext cx="2128543" cy="470930"/>
          </a:xfrm>
        </p:spPr>
        <p:txBody>
          <a:bodyPr/>
          <a:lstStyle/>
          <a:p>
            <a:fld id="{116E7014-49C3-4255-9D1C-497824AF14C8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1715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3F85115-4770-91FA-7840-6C0BC8188B2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77740" y="3136768"/>
            <a:ext cx="5210958" cy="2442228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CA4021-B2BB-AF69-D8A0-0CDE5F01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01" y="957868"/>
            <a:ext cx="5210957" cy="2442228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089DB6B-9BFF-2023-960B-3E4F4188FA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88090" y="3107307"/>
            <a:ext cx="5224422" cy="2448539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AA52D2-F439-027E-C146-1F9EEE867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80" y="911569"/>
            <a:ext cx="5223032" cy="2447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F46484-869F-CF57-9819-4F72DBAB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51"/>
            <a:ext cx="10515600" cy="823912"/>
          </a:xfrm>
        </p:spPr>
        <p:txBody>
          <a:bodyPr/>
          <a:lstStyle/>
          <a:p>
            <a:r>
              <a:rPr lang="en-RU" dirty="0"/>
              <a:t>µ/π-separation via G4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5D4F8E9F-A2AE-3F19-96F1-F8B30FE062C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32122" y="768226"/>
                <a:ext cx="4510269" cy="541337"/>
              </a:xfrm>
            </p:spPr>
            <p:txBody>
              <a:bodyPr anchor="ctr">
                <a:normAutofit fontScale="92500"/>
              </a:bodyPr>
              <a:lstStyle/>
              <a:p>
                <a:pPr algn="ctr"/>
                <a:r>
                  <a:rPr lang="en-RU" dirty="0"/>
                  <a:t>FARICH: "ideal”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RU" dirty="0"/>
                  <a:t> profile </a:t>
                </a:r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5D4F8E9F-A2AE-3F19-96F1-F8B30FE062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32122" y="768226"/>
                <a:ext cx="4510269" cy="541337"/>
              </a:xfr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938B639A-434F-63D6-57BC-A2DADDE92F72}"/>
                  </a:ext>
                </a:extLst>
              </p:cNvPr>
              <p:cNvSpPr>
                <a:spLocks noGrp="1"/>
              </p:cNvSpPr>
              <p:nvPr>
                <p:ph type="body" sz="quarter" idx="3"/>
              </p:nvPr>
            </p:nvSpPr>
            <p:spPr>
              <a:xfrm>
                <a:off x="6597571" y="785157"/>
                <a:ext cx="5335929" cy="541337"/>
              </a:xfrm>
            </p:spPr>
            <p:txBody>
              <a:bodyPr anchor="ctr">
                <a:normAutofit fontScale="92500"/>
              </a:bodyPr>
              <a:lstStyle/>
              <a:p>
                <a:pPr algn="ctr"/>
                <a:r>
                  <a:rPr lang="en-RU" dirty="0"/>
                  <a:t>FARICH (“ideal”)+ZrO</a:t>
                </a:r>
                <a:r>
                  <a:rPr lang="en-RU" baseline="-25000" dirty="0"/>
                  <a:t>2</a:t>
                </a:r>
                <a:r>
                  <a:rPr lang="en-RU" dirty="0"/>
                  <a:t>–aer.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RU" dirty="0"/>
                  <a:t>=1.12/12 mm)</a:t>
                </a:r>
                <a:endParaRPr lang="en-RU" baseline="-25000" dirty="0"/>
              </a:p>
            </p:txBody>
          </p:sp>
        </mc:Choice>
        <mc:Fallback xmlns=""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938B639A-434F-63D6-57BC-A2DADDE92F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xfrm>
                <a:off x="6597571" y="785157"/>
                <a:ext cx="5335929" cy="541337"/>
              </a:xfrm>
              <a:blipFill>
                <a:blip r:embed="rId7"/>
                <a:stretch>
                  <a:fillRect l="-1425" r="-1425" b="-909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498B6-1904-D0D0-C3DF-470EC7F8D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5005" y="6506254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D36475-213F-E6D5-A360-CEC9E4666CEE}"/>
                  </a:ext>
                </a:extLst>
              </p:cNvPr>
              <p:cNvSpPr txBox="1"/>
              <p:nvPr/>
            </p:nvSpPr>
            <p:spPr>
              <a:xfrm>
                <a:off x="5150731" y="2993623"/>
                <a:ext cx="1891176" cy="85016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RU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µ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bSup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p>
                                  </m:sSub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µ</m:t>
                                      </m:r>
                                    </m:sup>
                                  </m:sSubSup>
                                </m:e>
                              </m:d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RU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D36475-213F-E6D5-A360-CEC9E4666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731" y="2993623"/>
                <a:ext cx="1891176" cy="850169"/>
              </a:xfrm>
              <a:prstGeom prst="rect">
                <a:avLst/>
              </a:prstGeom>
              <a:blipFill>
                <a:blip r:embed="rId8"/>
                <a:stretch>
                  <a:fillRect t="-67647" r="-22000" b="-15441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CE5ED8-F634-F210-D879-E4EBA39DC0F7}"/>
                  </a:ext>
                </a:extLst>
              </p:cNvPr>
              <p:cNvSpPr txBox="1"/>
              <p:nvPr/>
            </p:nvSpPr>
            <p:spPr>
              <a:xfrm>
                <a:off x="57877" y="5509471"/>
                <a:ext cx="5555846" cy="111690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sz="1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RU" sz="11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RU" sz="11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</a:rPr>
                                    <m:t>𝐋</m:t>
                                  </m:r>
                                </m:e>
                                <m:sub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sub>
                              </m:sSub>
                              <m:r>
                                <a:rPr lang="en-US" sz="1100" b="1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RU" sz="11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</a:rPr>
                                    <m:t>𝐭</m:t>
                                  </m:r>
                                </m:e>
                                <m:sub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</a:rPr>
                                    <m:t>𝐙𝐫</m:t>
                                  </m:r>
                                </m:sub>
                              </m:sSub>
                              <m:r>
                                <a:rPr lang="en-US" sz="1100" b="1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RU" sz="11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</a:rPr>
                                    <m:t>𝐭</m:t>
                                  </m:r>
                                </m:e>
                                <m:sub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</a:rPr>
                                    <m:t>𝐅𝐚</m:t>
                                  </m:r>
                                </m:sub>
                              </m:sSub>
                            </m:e>
                          </m:d>
                          <m:r>
                            <a:rPr lang="en-RU" sz="11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RU" sz="11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RU" sz="11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ctrlPr>
                                        <a:rPr lang="en-US" sz="11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1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1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100" b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b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𝐅𝐚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100" b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𝐦</m:t>
                                              </m:r>
                                              <m:r>
                                                <a:rPr lang="en-US" sz="1100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𝒊𝒏</m:t>
                                              </m:r>
                                            </m:sup>
                                          </m:sSubSup>
                                        </m:e>
                                        <m:sup>
                                          <m:r>
                                            <a:rPr lang="en-US" sz="1100" b="1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1100" b="1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100" b="1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RU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RU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𝒎</m:t>
                                          </m:r>
                                        </m:e>
                                        <m:sup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RU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p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RU" sz="11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RU" sz="11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RU" sz="11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b="1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𝐦</m:t>
                                          </m:r>
                                        </m:e>
                                        <m:sup>
                                          <m:r>
                                            <a:rPr lang="en-US" sz="1100" b="1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RU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p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1100" b="1" i="0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11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1100" b="1" i="0" smtClean="0">
                              <a:latin typeface="Cambria Math" panose="02040503050406030204" pitchFamily="18" charset="0"/>
                            </a:rPr>
                            <m:t>𝐅𝐚</m:t>
                          </m:r>
                        </m:sub>
                      </m:sSub>
                      <m:r>
                        <a:rPr lang="en-US" sz="1100" b="1" i="0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en-RU" sz="11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RU" sz="11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0">
                                  <a:latin typeface="Cambria Math" panose="02040503050406030204" pitchFamily="18" charset="0"/>
                                </a:rPr>
                                <m:t>𝐋</m:t>
                              </m:r>
                            </m:e>
                            <m:sub>
                              <m:r>
                                <a:rPr lang="en-US" sz="1100" b="1" i="0"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sub>
                          </m:sSub>
                          <m:r>
                            <a:rPr lang="en-US" sz="11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RU" sz="11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0"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</m:e>
                            <m:sub>
                              <m:r>
                                <a:rPr lang="en-US" sz="1100" b="1" i="0">
                                  <a:latin typeface="Cambria Math" panose="02040503050406030204" pitchFamily="18" charset="0"/>
                                </a:rPr>
                                <m:t>𝐙𝐫</m:t>
                              </m:r>
                            </m:sub>
                          </m:sSub>
                        </m:e>
                      </m:d>
                      <m:r>
                        <a:rPr lang="en-RU" sz="11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RU" sz="1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RU" sz="11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11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Sup>
                                        <m:sSubSupPr>
                                          <m:ctrlP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𝐧</m:t>
                                          </m:r>
                                        </m:e>
                                        <m:sub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𝐅𝐚</m:t>
                                          </m:r>
                                        </m:sub>
                                        <m:sup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𝐦𝐚𝐱</m:t>
                                          </m:r>
                                        </m:sup>
                                      </m:sSubSup>
                                    </m:e>
                                    <m:sup>
                                      <m:r>
                                        <a:rPr lang="en-US" sz="1100" b="1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11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1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sz="11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RU" sz="11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RU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RU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RU" sz="11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11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Sup>
                                        <m:sSubSupPr>
                                          <m:ctrlP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𝐧</m:t>
                                          </m:r>
                                        </m:e>
                                        <m:sub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𝐅𝐚</m:t>
                                          </m:r>
                                        </m:sub>
                                        <m:sup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𝐦𝐚𝐱</m:t>
                                          </m:r>
                                        </m:sup>
                                      </m:sSubSup>
                                    </m:e>
                                    <m: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11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1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d>
                              <m:r>
                                <a:rPr lang="en-US" sz="11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RU" sz="11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RU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RU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𝐩</m:t>
                                      </m:r>
                                    </m:e>
                                    <m: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RU" sz="11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CE5ED8-F634-F210-D879-E4EBA39DC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7" y="5509471"/>
                <a:ext cx="5555846" cy="111690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C48008B-146F-1EB5-E953-229CE7E4E0AF}"/>
                  </a:ext>
                </a:extLst>
              </p:cNvPr>
              <p:cNvSpPr txBox="1"/>
              <p:nvPr/>
            </p:nvSpPr>
            <p:spPr>
              <a:xfrm>
                <a:off x="7384646" y="5512114"/>
                <a:ext cx="4537830" cy="1116909"/>
              </a:xfrm>
              <a:prstGeom prst="rect">
                <a:avLst/>
              </a:prstGeom>
              <a:solidFill>
                <a:srgbClr val="FFC1CE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sz="1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RU" sz="11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RU" sz="11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</a:rPr>
                                    <m:t>𝐋</m:t>
                                  </m:r>
                                </m:e>
                                <m:sub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sub>
                              </m:sSub>
                              <m:r>
                                <a:rPr lang="en-US" sz="1100" b="1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RU" sz="11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</a:rPr>
                                    <m:t>𝐭</m:t>
                                  </m:r>
                                </m:e>
                                <m:sub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</a:rPr>
                                    <m:t>𝐙𝐫</m:t>
                                  </m:r>
                                </m:sub>
                              </m:sSub>
                            </m:e>
                          </m:d>
                          <m:r>
                            <a:rPr lang="en-RU" sz="11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RU" sz="11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RU" sz="11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ctrlPr>
                                        <a:rPr lang="en-US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1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𝒁𝒓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  <m:r>
                                    <a:rPr lang="en-US" sz="1100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RU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RU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𝒎</m:t>
                                          </m:r>
                                        </m:e>
                                        <m:sup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RU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p>
                                          <m:r>
                                            <a:rPr lang="en-US" sz="11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RU" sz="11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RU" sz="11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RU" sz="11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b="1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𝐦</m:t>
                                          </m:r>
                                        </m:e>
                                        <m:sup>
                                          <m:r>
                                            <a:rPr lang="en-US" sz="1100" b="1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RU" sz="11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b="1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𝐩</m:t>
                                          </m:r>
                                        </m:e>
                                        <m:sup>
                                          <m:r>
                                            <a:rPr lang="en-US" sz="1100" b="1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1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1100" b="1" i="0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11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1100" b="1" i="0" smtClean="0">
                              <a:latin typeface="Cambria Math" panose="02040503050406030204" pitchFamily="18" charset="0"/>
                            </a:rPr>
                            <m:t>𝐙𝐫</m:t>
                          </m:r>
                        </m:sub>
                      </m:sSub>
                      <m:r>
                        <a:rPr lang="en-US" sz="1100" b="1" i="0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RU" sz="11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  <m:sub>
                          <m:r>
                            <a:rPr lang="en-US" sz="1100" b="1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</m:sSub>
                      <m:r>
                        <a:rPr lang="en-RU" sz="11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RU" sz="1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RU" sz="11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11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  <m:sub>
                                          <m: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𝒁𝒓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1100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100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sz="11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RU" sz="11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RU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RU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RU" sz="11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11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  <m:sub>
                                          <m:r>
                                            <a:rPr lang="en-US" sz="11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𝒁𝒓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11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1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d>
                              <m:r>
                                <a:rPr lang="en-US" sz="11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RU" sz="11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RU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𝐦</m:t>
                                      </m:r>
                                    </m:e>
                                    <m: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RU" sz="11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𝐩</m:t>
                                      </m:r>
                                    </m:e>
                                    <m:sup>
                                      <m:r>
                                        <a:rPr lang="en-US" sz="11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RU" sz="11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C48008B-146F-1EB5-E953-229CE7E4E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4646" y="5512114"/>
                <a:ext cx="4537830" cy="1116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80F705-452A-3318-5A13-1849E8C04609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2835800" y="2592728"/>
            <a:ext cx="1214376" cy="2916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A55A3FC-4D40-D2F8-6308-A5322350FE12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2835800" y="2511628"/>
            <a:ext cx="7824484" cy="2997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909A81E-5591-BF3D-BB07-4EDDA0E7CEE8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9653561" y="2766847"/>
            <a:ext cx="978543" cy="2745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556AA-B116-C6FF-6DB5-A6D9FC42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41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7928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12250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RICH with Fresnel lens</a:t>
            </a:r>
            <a:endParaRPr lang="en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B0E17-F919-DA43-3B6D-7934FCA9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3D657-DA6D-8527-4391-0C3F925F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42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12348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7CAC-AA89-ACF6-0088-5301866F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43838"/>
            <a:ext cx="5766099" cy="740661"/>
          </a:xfrm>
        </p:spPr>
        <p:txBody>
          <a:bodyPr/>
          <a:lstStyle/>
          <a:p>
            <a:pPr algn="ctr"/>
            <a:r>
              <a:rPr lang="en-RU" b="1" dirty="0">
                <a:latin typeface="+mn-lt"/>
              </a:rPr>
              <a:t>EIC project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4F05B3-DAD2-DA6A-A910-F034A0F551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6843" y="2441986"/>
            <a:ext cx="7231209" cy="3803436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DDE845-08A3-DCD3-F42F-162FDEFC98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21" y="777468"/>
            <a:ext cx="4386860" cy="566636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51E2E4-2DB2-C8E8-F8A1-F0BA5BC66533}"/>
                  </a:ext>
                </a:extLst>
              </p:cNvPr>
              <p:cNvSpPr txBox="1"/>
              <p:nvPr/>
            </p:nvSpPr>
            <p:spPr>
              <a:xfrm>
                <a:off x="5159846" y="135093"/>
                <a:ext cx="6862033" cy="235769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0" i="0" u="none" strike="noStrike" dirty="0">
                    <a:solidFill>
                      <a:srgbClr val="FBD44F"/>
                    </a:solidFill>
                    <a:effectLst/>
                    <a:latin typeface="Oswald" panose="020F0502020204030204" pitchFamily="34" charset="0"/>
                  </a:rPr>
                  <a:t>Key EIC Characteristics (parameters)</a:t>
                </a:r>
              </a:p>
              <a:p>
                <a:pPr algn="just"/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F0502020204030204" pitchFamily="34" charset="0"/>
                  </a:rPr>
                  <a:t>– 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F0502020204030204" pitchFamily="34" charset="0"/>
                  </a:rPr>
                  <a:t>High particle collision rate </a:t>
                </a:r>
                <a14:m>
                  <m:oMath xmlns:m="http://schemas.openxmlformats.org/officeDocument/2006/math"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GB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𝟑𝟒</m:t>
                        </m:r>
                      </m:sup>
                    </m:sSup>
                    <m:sSup>
                      <m:sSupPr>
                        <m:ctrlPr>
                          <a:rPr lang="en-GB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GB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RU" sz="1500" b="0" i="0" u="none" strike="noStrike" baseline="30000" dirty="0">
                    <a:solidFill>
                      <a:srgbClr val="FFFFFF"/>
                    </a:solidFill>
                    <a:effectLst/>
                    <a:latin typeface="Roboto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GB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nary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=100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𝑓𝑏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𝑦𝑒𝑎𝑟</m:t>
                        </m:r>
                      </m:e>
                    </m:d>
                  </m:oMath>
                </a14:m>
                <a:endParaRPr lang="en-RU" sz="1500" b="0" i="0" u="none" strike="noStrike" baseline="30000" dirty="0">
                  <a:solidFill>
                    <a:srgbClr val="FFFFFF"/>
                  </a:solidFill>
                  <a:effectLst/>
                  <a:latin typeface="Roboto" panose="020F0502020204030204" pitchFamily="34" charset="0"/>
                </a:endParaRPr>
              </a:p>
              <a:p>
                <a:pPr algn="just"/>
                <a:r>
                  <a:rPr lang="en-RU" sz="1500" dirty="0">
                    <a:solidFill>
                      <a:srgbClr val="FFFFFF"/>
                    </a:solidFill>
                    <a:latin typeface="Roboto" panose="020F0502020204030204" pitchFamily="34" charset="0"/>
                  </a:rPr>
                  <a:t>– </a:t>
                </a:r>
                <a:r>
                  <a:rPr lang="en-GB" sz="1500" b="1" dirty="0">
                    <a:solidFill>
                      <a:srgbClr val="FBD44F"/>
                    </a:solidFill>
                    <a:latin typeface="Roboto" panose="02000000000000000000" pitchFamily="2" charset="0"/>
                  </a:rPr>
                  <a:t>L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arge </a:t>
                </a:r>
                <a:r>
                  <a:rPr lang="en-GB" sz="1500" b="1" i="0" u="none" strike="noStrike" dirty="0" err="1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center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-of-mass energy range </a:t>
                </a:r>
                <a14:m>
                  <m:oMath xmlns:m="http://schemas.openxmlformats.org/officeDocument/2006/math"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GB" sz="1500" b="1" i="1" u="none" strike="noStrike" baseline="-25000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𝑪𝑴</m:t>
                    </m:r>
                    <m:r>
                      <a:rPr lang="en-GB" sz="1500" b="1" i="1" u="none" strike="noStrike" baseline="-25000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÷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𝟏𝟒𝟎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endParaRPr lang="en-GB" sz="1500" b="1" i="0" u="none" strike="noStrike" dirty="0">
                  <a:solidFill>
                    <a:srgbClr val="FBD44F"/>
                  </a:solidFill>
                  <a:effectLst/>
                  <a:latin typeface="Roboto" panose="02000000000000000000" pitchFamily="2" charset="0"/>
                </a:endParaRPr>
              </a:p>
              <a:p>
                <a:pPr algn="just"/>
                <a:r>
                  <a:rPr lang="en-GB" sz="1500" b="1" dirty="0">
                    <a:solidFill>
                      <a:srgbClr val="FBD44F"/>
                    </a:solidFill>
                    <a:latin typeface="Roboto" panose="02000000000000000000" pitchFamily="2" charset="0"/>
                  </a:rPr>
                  <a:t>	– electrons </a:t>
                </a:r>
                <a14:m>
                  <m:oMath xmlns:m="http://schemas.openxmlformats.org/officeDocument/2006/math"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÷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endParaRPr lang="en-GB" sz="1500" b="1" dirty="0">
                  <a:solidFill>
                    <a:srgbClr val="FBD44F"/>
                  </a:solidFill>
                  <a:latin typeface="Roboto" panose="02000000000000000000" pitchFamily="2" charset="0"/>
                </a:endParaRPr>
              </a:p>
              <a:p>
                <a:pPr algn="just"/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	</a:t>
                </a:r>
                <a:r>
                  <a:rPr lang="en-GB" sz="1500" b="1" dirty="0">
                    <a:solidFill>
                      <a:srgbClr val="FBD44F"/>
                    </a:solidFill>
                    <a:latin typeface="Roboto" panose="02000000000000000000" pitchFamily="2" charset="0"/>
                  </a:rPr>
                  <a:t>– protons    </a:t>
                </a:r>
                <a14:m>
                  <m:oMath xmlns:m="http://schemas.openxmlformats.org/officeDocument/2006/math"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÷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𝟐𝟕𝟓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𝑮𝒆𝑽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 (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𝑖𝑜𝑛𝑠</m:t>
                    </m:r>
                    <m:r>
                      <a:rPr lang="en-US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500" b="0" i="1" u="none" strike="noStrike" dirty="0" err="1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1500" b="0" i="1" u="none" strike="noStrike" dirty="0" err="1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500" b="0" i="1" u="none" strike="noStrike" baseline="-25000" dirty="0" err="1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500" b="0" i="0" u="none" strike="noStrike" baseline="-25000" dirty="0">
                  <a:solidFill>
                    <a:srgbClr val="FFFFFF"/>
                  </a:solidFill>
                  <a:effectLst/>
                  <a:latin typeface="Roboto" panose="02000000000000000000" pitchFamily="2" charset="0"/>
                </a:endParaRPr>
              </a:p>
              <a:p>
                <a:pPr algn="just"/>
                <a:r>
                  <a:rPr lang="en-RU" sz="1500" b="0" i="0" u="none" strike="noStrike" dirty="0">
                    <a:solidFill>
                      <a:srgbClr val="FFFFFF"/>
                    </a:solidFill>
                    <a:effectLst/>
                    <a:latin typeface="Roboto" panose="020F0502020204030204" pitchFamily="34" charset="0"/>
                  </a:rPr>
                  <a:t>– 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Polarized beams</a:t>
                </a:r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00000000000000000" pitchFamily="2" charset="0"/>
                  </a:rPr>
                  <a:t> of electrons and ions </a:t>
                </a:r>
                <a14:m>
                  <m:oMath xmlns:m="http://schemas.openxmlformats.org/officeDocument/2006/math"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𝑢𝑝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 70%)</m:t>
                    </m:r>
                  </m:oMath>
                </a14:m>
                <a:endParaRPr lang="en-GB" sz="1500" b="0" i="0" u="none" strike="noStrike" dirty="0">
                  <a:solidFill>
                    <a:srgbClr val="FFFFFF"/>
                  </a:solidFill>
                  <a:effectLst/>
                  <a:latin typeface="Roboto" panose="02000000000000000000" pitchFamily="2" charset="0"/>
                </a:endParaRPr>
              </a:p>
              <a:p>
                <a:pPr algn="just"/>
                <a:r>
                  <a:rPr lang="en-GB" sz="1500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– 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Large range of ion species</a:t>
                </a:r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00000000000000000" pitchFamily="2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500" dirty="0">
                  <a:solidFill>
                    <a:srgbClr val="FFFFFF"/>
                  </a:solidFill>
                  <a:latin typeface="Roboto" panose="020F0502020204030204" pitchFamily="34" charset="0"/>
                </a:endParaRPr>
              </a:p>
              <a:p>
                <a:pPr algn="just"/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F0502020204030204" pitchFamily="34" charset="0"/>
                  </a:rPr>
                  <a:t>– </a:t>
                </a:r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00000000000000000" pitchFamily="2" charset="0"/>
                  </a:rPr>
                  <a:t>At least one 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large-acceptance detector</a:t>
                </a:r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00000000000000000" pitchFamily="2" charset="0"/>
                  </a:rPr>
                  <a:t> </a:t>
                </a:r>
              </a:p>
              <a:p>
                <a:pPr algn="just"/>
                <a:r>
                  <a:rPr lang="en-GB" sz="1500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– </a:t>
                </a:r>
                <a:r>
                  <a:rPr lang="en-GB" sz="15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Roboto" panose="02000000000000000000" pitchFamily="2" charset="0"/>
                  </a:rPr>
                  <a:t>Projected budget:</a:t>
                </a:r>
                <a:r>
                  <a:rPr lang="en-GB" sz="15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5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sz="15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$2.4 </m:t>
                    </m:r>
                    <m:r>
                      <a:rPr lang="en-GB" sz="15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𝑏𝑖𝑙𝑙𝑖𝑜𝑛</m:t>
                    </m:r>
                  </m:oMath>
                </a14:m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00000000000000000" pitchFamily="2" charset="0"/>
                  </a:rPr>
                  <a:t> 	– </a:t>
                </a:r>
                <a:r>
                  <a:rPr lang="en-GB" sz="1500" b="1" i="0" u="none" strike="noStrike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/>
                    <a:latin typeface="Roboto" panose="02000000000000000000" pitchFamily="2" charset="0"/>
                  </a:rPr>
                  <a:t>Start date: </a:t>
                </a:r>
                <a14:m>
                  <m:oMath xmlns:m="http://schemas.openxmlformats.org/officeDocument/2006/math"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2031</m:t>
                    </m:r>
                  </m:oMath>
                </a14:m>
                <a:endParaRPr lang="en-GB" sz="1500" b="0" i="0" u="none" strike="noStrike" dirty="0">
                  <a:solidFill>
                    <a:srgbClr val="FFFFFF"/>
                  </a:solidFill>
                  <a:effectLst/>
                  <a:latin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51E2E4-2DB2-C8E8-F8A1-F0BA5BC66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846" y="135093"/>
                <a:ext cx="6862033" cy="2357697"/>
              </a:xfrm>
              <a:prstGeom prst="rect">
                <a:avLst/>
              </a:prstGeom>
              <a:blipFill>
                <a:blip r:embed="rId4"/>
                <a:stretch>
                  <a:fillRect l="-370" t="-11765" b="-213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7BF22DE-F004-F992-F9FF-84C93BB19385}"/>
              </a:ext>
            </a:extLst>
          </p:cNvPr>
          <p:cNvSpPr/>
          <p:nvPr/>
        </p:nvSpPr>
        <p:spPr>
          <a:xfrm>
            <a:off x="9335636" y="2780529"/>
            <a:ext cx="2834848" cy="3529441"/>
          </a:xfrm>
          <a:prstGeom prst="roundRect">
            <a:avLst>
              <a:gd name="adj" fmla="val 1042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b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Almost approved concept since begin of 2022 </a:t>
            </a:r>
            <a:endParaRPr lang="en-RU" dirty="0">
              <a:solidFill>
                <a:schemeClr val="accent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106D8-7D93-5095-AB97-B024CAD0E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10BD84-1EE8-B9DE-2CFC-A93229DF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43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13208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CFE9-EE2E-BEDC-BA0B-3B9C763D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9124"/>
          </a:xfrm>
        </p:spPr>
        <p:txBody>
          <a:bodyPr>
            <a:normAutofit/>
          </a:bodyPr>
          <a:lstStyle/>
          <a:p>
            <a:pPr algn="ctr"/>
            <a:r>
              <a:rPr lang="en-RU" sz="4000" b="1" dirty="0">
                <a:latin typeface="+mn-lt"/>
              </a:rPr>
              <a:t>ECCE-PID </a:t>
            </a:r>
            <a:r>
              <a:rPr lang="en-US" sz="4000" b="1" dirty="0">
                <a:latin typeface="+mn-lt"/>
              </a:rPr>
              <a:t>&amp; </a:t>
            </a:r>
            <a:r>
              <a:rPr lang="en-US" sz="4000" b="1" dirty="0" err="1">
                <a:latin typeface="+mn-lt"/>
              </a:rPr>
              <a:t>mRICH</a:t>
            </a:r>
            <a:r>
              <a:rPr lang="en-US" sz="4000" b="1" dirty="0">
                <a:latin typeface="+mn-lt"/>
              </a:rPr>
              <a:t> system </a:t>
            </a:r>
            <a:r>
              <a:rPr lang="en-RU" sz="4000" b="1" dirty="0">
                <a:latin typeface="+mn-lt"/>
              </a:rPr>
              <a:t>concepts</a:t>
            </a:r>
            <a:r>
              <a:rPr lang="ru-RU" sz="4000" b="1" dirty="0">
                <a:latin typeface="+mn-lt"/>
              </a:rPr>
              <a:t> </a:t>
            </a:r>
            <a:endParaRPr lang="en-RU" sz="4000" b="1" dirty="0">
              <a:latin typeface="+mn-lt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80C717-49D3-6904-5125-FD4C93257F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949" y="1007646"/>
            <a:ext cx="5181600" cy="291388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D7B90-A143-ED9E-7B2F-2F69DBA8B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232" y="950224"/>
            <a:ext cx="5626250" cy="3639092"/>
          </a:xfrm>
        </p:spPr>
        <p:txBody>
          <a:bodyPr>
            <a:normAutofit fontScale="92500" lnSpcReduction="10000"/>
          </a:bodyPr>
          <a:lstStyle/>
          <a:p>
            <a:r>
              <a:rPr lang="en-GB" sz="1800" b="1" dirty="0">
                <a:solidFill>
                  <a:srgbClr val="990000"/>
                </a:solidFill>
                <a:latin typeface="Arial" panose="020B0604020202020204" pitchFamily="34" charset="0"/>
              </a:rPr>
              <a:t>P</a:t>
            </a:r>
            <a:r>
              <a:rPr lang="en-GB" sz="1800" b="1" dirty="0">
                <a:solidFill>
                  <a:srgbClr val="990000"/>
                </a:solidFill>
                <a:effectLst/>
                <a:latin typeface="Arial" panose="020B0604020202020204" pitchFamily="34" charset="0"/>
              </a:rPr>
              <a:t>hysics requirements</a:t>
            </a: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pion, kaon and proton ID </a:t>
            </a:r>
            <a:endParaRPr lang="en-GB" sz="700" dirty="0">
              <a:effectLst/>
            </a:endParaRP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over a wide range |</a:t>
            </a:r>
            <a:r>
              <a:rPr lang="el-GR" sz="1400" dirty="0">
                <a:solidFill>
                  <a:srgbClr val="565656"/>
                </a:solidFill>
                <a:effectLst/>
                <a:latin typeface="ArialMT"/>
              </a:rPr>
              <a:t>η| ≤ 3.5 </a:t>
            </a:r>
            <a:endParaRPr lang="el-GR" sz="700" dirty="0">
              <a:effectLst/>
            </a:endParaRP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with better than 3</a:t>
            </a:r>
            <a:r>
              <a:rPr lang="el-GR" sz="1400" dirty="0">
                <a:solidFill>
                  <a:srgbClr val="565656"/>
                </a:solidFill>
                <a:effectLst/>
                <a:latin typeface="ArialMT"/>
              </a:rPr>
              <a:t>σ </a:t>
            </a:r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separation </a:t>
            </a:r>
            <a:endParaRPr lang="en-GB" sz="700" dirty="0">
              <a:effectLst/>
            </a:endParaRP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significant pion/electron suppression </a:t>
            </a:r>
            <a:r>
              <a:rPr lang="en-GB" sz="1400" b="1" dirty="0">
                <a:solidFill>
                  <a:srgbClr val="990000"/>
                </a:solidFill>
                <a:effectLst/>
                <a:latin typeface="Arial" panose="020B0604020202020204" pitchFamily="34" charset="0"/>
              </a:rPr>
              <a:t> </a:t>
            </a:r>
            <a:endParaRPr lang="en-GB" dirty="0">
              <a:effectLst/>
            </a:endParaRPr>
          </a:p>
          <a:p>
            <a:r>
              <a:rPr lang="en-GB" sz="1800" b="1" dirty="0">
                <a:solidFill>
                  <a:srgbClr val="990000"/>
                </a:solidFill>
                <a:latin typeface="Arial" panose="020B0604020202020204" pitchFamily="34" charset="0"/>
              </a:rPr>
              <a:t>M</a:t>
            </a:r>
            <a:r>
              <a:rPr lang="en-GB" sz="1800" b="1" dirty="0">
                <a:solidFill>
                  <a:srgbClr val="990000"/>
                </a:solidFill>
                <a:effectLst/>
                <a:latin typeface="Arial" panose="020B0604020202020204" pitchFamily="34" charset="0"/>
              </a:rPr>
              <a:t>omentum-rapidity coverage </a:t>
            </a: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forward: up to 50 GeV/c </a:t>
            </a:r>
            <a:endParaRPr lang="en-GB" dirty="0">
              <a:effectLst/>
            </a:endParaRP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central: up to 6 GeV/c </a:t>
            </a:r>
            <a:endParaRPr lang="en-GB" dirty="0">
              <a:effectLst/>
            </a:endParaRP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backward: up to 10 GeV/c </a:t>
            </a:r>
            <a:endParaRPr lang="en-GB" dirty="0">
              <a:effectLst/>
            </a:endParaRPr>
          </a:p>
          <a:p>
            <a:r>
              <a:rPr lang="en-GB" sz="1800" b="1" dirty="0">
                <a:solidFill>
                  <a:srgbClr val="990000"/>
                </a:solidFill>
                <a:latin typeface="Arial" panose="020B0604020202020204" pitchFamily="34" charset="0"/>
              </a:rPr>
              <a:t>D</a:t>
            </a:r>
            <a:r>
              <a:rPr lang="en-GB" sz="1800" b="1" dirty="0">
                <a:solidFill>
                  <a:srgbClr val="990000"/>
                </a:solidFill>
                <a:effectLst/>
                <a:latin typeface="Arial" panose="020B0604020202020204" pitchFamily="34" charset="0"/>
              </a:rPr>
              <a:t>emands different technologies </a:t>
            </a:r>
          </a:p>
          <a:p>
            <a:r>
              <a:rPr lang="en-GB" sz="1800" b="1" dirty="0">
                <a:solidFill>
                  <a:srgbClr val="990000"/>
                </a:solidFill>
                <a:latin typeface="Arial" panose="020B0604020202020204" pitchFamily="34" charset="0"/>
              </a:rPr>
              <a:t>Cherenkov detectors:</a:t>
            </a:r>
          </a:p>
          <a:p>
            <a:pPr lvl="1"/>
            <a:r>
              <a:rPr lang="en-GB" sz="1400" dirty="0" err="1">
                <a:solidFill>
                  <a:srgbClr val="565656"/>
                </a:solidFill>
                <a:latin typeface="ArialMT"/>
              </a:rPr>
              <a:t>dRICH</a:t>
            </a:r>
            <a:r>
              <a:rPr lang="en-GB" sz="1400" dirty="0">
                <a:solidFill>
                  <a:srgbClr val="565656"/>
                </a:solidFill>
                <a:latin typeface="ArialMT"/>
              </a:rPr>
              <a:t> = dual RICH (aerogel + gas)</a:t>
            </a:r>
          </a:p>
          <a:p>
            <a:pPr lvl="1"/>
            <a:r>
              <a:rPr lang="en-GB" sz="1400" dirty="0" err="1">
                <a:solidFill>
                  <a:srgbClr val="565656"/>
                </a:solidFill>
                <a:effectLst/>
                <a:latin typeface="ArialMT"/>
              </a:rPr>
              <a:t>hpDIRC</a:t>
            </a:r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 = high-performance DIRC (synthetic fused silica)</a:t>
            </a:r>
          </a:p>
          <a:p>
            <a:pPr lvl="1"/>
            <a:r>
              <a:rPr lang="en-GB" sz="1400" dirty="0" err="1">
                <a:solidFill>
                  <a:srgbClr val="565656"/>
                </a:solidFill>
                <a:latin typeface="ArialMT"/>
              </a:rPr>
              <a:t>mRICH</a:t>
            </a:r>
            <a:r>
              <a:rPr lang="en-GB" sz="1400" dirty="0">
                <a:solidFill>
                  <a:srgbClr val="565656"/>
                </a:solidFill>
                <a:latin typeface="ArialMT"/>
              </a:rPr>
              <a:t> = modular RICH (aerogel + Fresnel lens)</a:t>
            </a:r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 </a:t>
            </a:r>
            <a:endParaRPr lang="en-GB" dirty="0">
              <a:effectLst/>
            </a:endParaRPr>
          </a:p>
          <a:p>
            <a:pPr marL="0" indent="0">
              <a:buNone/>
            </a:pPr>
            <a:endParaRPr lang="en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3FE8C-C123-2296-8DBA-F64B8A737B4A}"/>
              </a:ext>
            </a:extLst>
          </p:cNvPr>
          <p:cNvSpPr txBox="1"/>
          <p:nvPr/>
        </p:nvSpPr>
        <p:spPr>
          <a:xfrm>
            <a:off x="2816339" y="556561"/>
            <a:ext cx="627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000" b="1" dirty="0"/>
              <a:t>ECCE = EIC Comprehensive Chromodynamics Experiment</a:t>
            </a:r>
            <a:r>
              <a:rPr lang="ru-RU" sz="2000" b="1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EEBC93-3821-F32F-7A18-6A49CC4F8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49" y="3805491"/>
            <a:ext cx="4961944" cy="270544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9BADB22-16DE-40D2-A93D-C2F26AE82E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1765" y="4185626"/>
            <a:ext cx="1894091" cy="2510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48C57D-8A58-5DAD-D878-8CC06B93ACCC}"/>
              </a:ext>
            </a:extLst>
          </p:cNvPr>
          <p:cNvSpPr txBox="1"/>
          <p:nvPr/>
        </p:nvSpPr>
        <p:spPr>
          <a:xfrm>
            <a:off x="7286173" y="4850416"/>
            <a:ext cx="482230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sz="1600" dirty="0"/>
              <a:t>68 </a:t>
            </a:r>
            <a:r>
              <a:rPr lang="en-US" sz="1600" dirty="0"/>
              <a:t>modular counters oriented to IP</a:t>
            </a:r>
            <a:r>
              <a:rPr lang="ru-RU" sz="1600" dirty="0"/>
              <a:t>:</a:t>
            </a:r>
          </a:p>
          <a:p>
            <a:r>
              <a:rPr lang="ru-RU" sz="1600" dirty="0"/>
              <a:t> – </a:t>
            </a:r>
            <a:r>
              <a:rPr lang="en-US" sz="1600" dirty="0"/>
              <a:t>aerogel</a:t>
            </a:r>
            <a:r>
              <a:rPr lang="ru-RU" sz="1600" dirty="0"/>
              <a:t> </a:t>
            </a:r>
            <a:r>
              <a:rPr lang="en-US" sz="1600" dirty="0"/>
              <a:t>n=1.03 100x</a:t>
            </a:r>
            <a:r>
              <a:rPr lang="ru-RU" sz="1600" dirty="0"/>
              <a:t>100</a:t>
            </a:r>
            <a:r>
              <a:rPr lang="en-US" sz="1600" dirty="0"/>
              <a:t>x40</a:t>
            </a:r>
            <a:r>
              <a:rPr lang="ru-RU" sz="1600" dirty="0"/>
              <a:t> </a:t>
            </a:r>
            <a:r>
              <a:rPr lang="en-US" sz="1600" dirty="0"/>
              <a:t>mm</a:t>
            </a:r>
            <a:r>
              <a:rPr lang="ru-RU" sz="1600" baseline="30000" dirty="0"/>
              <a:t>3</a:t>
            </a:r>
            <a:endParaRPr lang="ru-RU" sz="1600" dirty="0"/>
          </a:p>
          <a:p>
            <a:r>
              <a:rPr lang="ru-RU" sz="1600" dirty="0"/>
              <a:t> – </a:t>
            </a:r>
            <a:r>
              <a:rPr lang="en-US" sz="1600" dirty="0"/>
              <a:t>acrylic Fresnel lens</a:t>
            </a:r>
            <a:r>
              <a:rPr lang="ru-RU" sz="1600" dirty="0"/>
              <a:t> </a:t>
            </a:r>
            <a:r>
              <a:rPr lang="en-US" sz="1600" dirty="0"/>
              <a:t>with focal distance </a:t>
            </a:r>
            <a:r>
              <a:rPr lang="ru-RU" sz="1600" dirty="0"/>
              <a:t>6</a:t>
            </a:r>
            <a:r>
              <a:rPr lang="en-US" sz="1600" dirty="0"/>
              <a:t>”</a:t>
            </a:r>
          </a:p>
          <a:p>
            <a:r>
              <a:rPr lang="en-US" sz="1600" dirty="0"/>
              <a:t> – position sensitive photon detector  HRRPD (MCP-PMT) or </a:t>
            </a:r>
            <a:r>
              <a:rPr lang="en-US" sz="1600" dirty="0" err="1"/>
              <a:t>SiPM</a:t>
            </a:r>
            <a:r>
              <a:rPr lang="en-US" sz="1600" dirty="0"/>
              <a:t> arrays</a:t>
            </a:r>
            <a:endParaRPr lang="ru-RU" sz="16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BBC2E3-6333-B184-0829-F3EE47DC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342" y="6434955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937D1D-5734-A840-9891-879F03A4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44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58635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2415E-6A2C-BF4C-7950-FF1007D1B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313"/>
            <a:ext cx="10515600" cy="740661"/>
          </a:xfrm>
        </p:spPr>
        <p:txBody>
          <a:bodyPr/>
          <a:lstStyle/>
          <a:p>
            <a:pPr algn="ctr"/>
            <a:r>
              <a:rPr lang="en-US" b="1" dirty="0"/>
              <a:t>Aerogel RICH with Fresnel lens</a:t>
            </a:r>
            <a:endParaRPr lang="en-RU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8DF129-1388-5029-777C-8AEFB821A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65" y="689749"/>
            <a:ext cx="10603720" cy="5478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54C48-36C3-69A4-D895-0DA93DC9396D}"/>
              </a:ext>
            </a:extLst>
          </p:cNvPr>
          <p:cNvSpPr txBox="1"/>
          <p:nvPr/>
        </p:nvSpPr>
        <p:spPr>
          <a:xfrm>
            <a:off x="1483831" y="6168250"/>
            <a:ext cx="951331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Such approach allows us </a:t>
            </a:r>
            <a:r>
              <a:rPr lang="ru-RU" dirty="0"/>
              <a:t> </a:t>
            </a:r>
            <a:r>
              <a:rPr lang="en-US" dirty="0"/>
              <a:t>to improve Cherenkov angle resolution and optimize photo detectors area!</a:t>
            </a:r>
            <a:endParaRPr lang="en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F6258-ED1B-F704-BB35-47703638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304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F72F0-3428-EFA0-EDAD-0CAF73E3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45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21153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12DD-AA62-1C6C-159E-0708004D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17" y="87574"/>
            <a:ext cx="8689740" cy="5232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thick aerogel for</a:t>
            </a:r>
            <a:r>
              <a:rPr lang="ru-RU" dirty="0"/>
              <a:t> </a:t>
            </a:r>
            <a:r>
              <a:rPr lang="en-US" dirty="0" err="1"/>
              <a:t>mRICH</a:t>
            </a:r>
            <a:r>
              <a:rPr lang="en-US" dirty="0"/>
              <a:t> – EIC project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30B17B-F1A4-70CC-1D7D-644CFD6857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875" y="3428999"/>
                <a:ext cx="10880109" cy="32515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dirty="0"/>
                  <a:t>In both cases there is no reason to make the aerogel thickness more than</a:t>
                </a:r>
                <a:r>
                  <a:rPr lang="ru-RU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4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÷2</m:t>
                        </m:r>
                      </m:e>
                    </m:d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 baseline="-25000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i="1" baseline="-25000" dirty="0" err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R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𝑠𝑐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sz="2800" b="0" dirty="0">
                  <a:ea typeface="Cambria Math" panose="02040503050406030204" pitchFamily="18" charset="0"/>
                </a:endParaRPr>
              </a:p>
              <a:p>
                <a:r>
                  <a:rPr lang="en-US" sz="2400" dirty="0"/>
                  <a:t>In case of approach “stack” the additional Cherenkov photons loss is occurred  due to reflectance and scattering on the additional surfaces</a:t>
                </a:r>
                <a:endParaRPr lang="ru-RU" sz="2400" dirty="0"/>
              </a:p>
              <a:p>
                <a:r>
                  <a:rPr lang="en-US" sz="2400" dirty="0"/>
                  <a:t>There are two not cut off surfaces in aerogel</a:t>
                </a:r>
                <a:endParaRPr lang="ru-RU" sz="2400" dirty="0"/>
              </a:p>
              <a:p>
                <a:pPr lvl="1"/>
                <a:r>
                  <a:rPr lang="en-US" sz="2000" dirty="0"/>
                  <a:t>“Optical surface”	</a:t>
                </a:r>
                <a:r>
                  <a:rPr lang="ru-RU" sz="2000" dirty="0"/>
                  <a:t>–</a:t>
                </a:r>
                <a:r>
                  <a:rPr lang="en-US" sz="2000" dirty="0"/>
                  <a:t> it contacts only  with air during the production </a:t>
                </a:r>
                <a:endParaRPr lang="ru-RU" sz="2000" dirty="0"/>
              </a:p>
              <a:p>
                <a:pPr lvl="1"/>
                <a:r>
                  <a:rPr lang="en-US" sz="2000" dirty="0"/>
                  <a:t>“Bottom”		– it contacts with metallic frame during the production processes </a:t>
                </a:r>
                <a:endParaRPr lang="ru-RU" sz="2000" dirty="0"/>
              </a:p>
              <a:p>
                <a:r>
                  <a:rPr lang="en-US" sz="2400" dirty="0"/>
                  <a:t>Several configuration of the aerogel Cherenkov radiators were tested with relativistic electron beams at BINP beam test facilities in</a:t>
                </a:r>
                <a:r>
                  <a:rPr lang="ru-RU" sz="2400" dirty="0"/>
                  <a:t> 2022</a:t>
                </a:r>
                <a:r>
                  <a:rPr lang="en-US" sz="2400" dirty="0"/>
                  <a:t>.</a:t>
                </a:r>
                <a:endParaRPr lang="en-RU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30B17B-F1A4-70CC-1D7D-644CFD6857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875" y="3428999"/>
                <a:ext cx="10880109" cy="3251500"/>
              </a:xfrm>
              <a:blipFill>
                <a:blip r:embed="rId2"/>
                <a:stretch>
                  <a:fillRect l="-583" t="-3876" b="-38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009F86AE-A793-16EF-52A1-FE4A53E008E5}"/>
              </a:ext>
            </a:extLst>
          </p:cNvPr>
          <p:cNvGrpSpPr/>
          <p:nvPr/>
        </p:nvGrpSpPr>
        <p:grpSpPr>
          <a:xfrm>
            <a:off x="8530814" y="537882"/>
            <a:ext cx="3195021" cy="2783964"/>
            <a:chOff x="90534" y="669828"/>
            <a:chExt cx="3053098" cy="2955317"/>
          </a:xfrm>
        </p:grpSpPr>
        <p:pic>
          <p:nvPicPr>
            <p:cNvPr id="6" name="Рисунок 4">
              <a:extLst>
                <a:ext uri="{FF2B5EF4-FFF2-40B4-BE49-F238E27FC236}">
                  <a16:creationId xmlns:a16="http://schemas.microsoft.com/office/drawing/2014/main" id="{58C3CC0F-13C7-9FBB-6BF0-0A14F2BC9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534" y="669828"/>
              <a:ext cx="3053098" cy="2955317"/>
            </a:xfrm>
            <a:prstGeom prst="rect">
              <a:avLst/>
            </a:prstGeom>
          </p:spPr>
        </p:pic>
        <p:cxnSp>
          <p:nvCxnSpPr>
            <p:cNvPr id="7" name="Прямая со стрелкой 19">
              <a:extLst>
                <a:ext uri="{FF2B5EF4-FFF2-40B4-BE49-F238E27FC236}">
                  <a16:creationId xmlns:a16="http://schemas.microsoft.com/office/drawing/2014/main" id="{E5B041EA-9E49-6AF7-357C-4C6822A5DD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3057" y="1201791"/>
              <a:ext cx="274676" cy="12315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22">
              <a:extLst>
                <a:ext uri="{FF2B5EF4-FFF2-40B4-BE49-F238E27FC236}">
                  <a16:creationId xmlns:a16="http://schemas.microsoft.com/office/drawing/2014/main" id="{D3F91D15-3CFA-0A53-F0EE-A36A9181764F}"/>
                </a:ext>
              </a:extLst>
            </p:cNvPr>
            <p:cNvCxnSpPr>
              <a:cxnSpLocks/>
            </p:cNvCxnSpPr>
            <p:nvPr/>
          </p:nvCxnSpPr>
          <p:spPr>
            <a:xfrm>
              <a:off x="187225" y="2094342"/>
              <a:ext cx="2595550" cy="33396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487C46-D8DA-C89D-5530-87E4324A80DA}"/>
                </a:ext>
              </a:extLst>
            </p:cNvPr>
            <p:cNvSpPr txBox="1"/>
            <p:nvPr/>
          </p:nvSpPr>
          <p:spPr>
            <a:xfrm rot="517047">
              <a:off x="1355081" y="1953542"/>
              <a:ext cx="535724" cy="44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230</a:t>
              </a:r>
              <a:endPara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CB3F14-2195-5322-840B-5BA4A952F00F}"/>
                </a:ext>
              </a:extLst>
            </p:cNvPr>
            <p:cNvSpPr txBox="1"/>
            <p:nvPr/>
          </p:nvSpPr>
          <p:spPr>
            <a:xfrm rot="15271570">
              <a:off x="2183992" y="1607919"/>
              <a:ext cx="660112" cy="35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230</a:t>
              </a:r>
              <a:endPara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CF0D7F-747F-FC37-76B4-18A95B9C4518}"/>
                </a:ext>
              </a:extLst>
            </p:cNvPr>
            <p:cNvSpPr txBox="1"/>
            <p:nvPr/>
          </p:nvSpPr>
          <p:spPr>
            <a:xfrm>
              <a:off x="2388143" y="2433129"/>
              <a:ext cx="535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FB7CCE-D86F-C8E0-A408-5F49BD53B59E}"/>
                </a:ext>
              </a:extLst>
            </p:cNvPr>
            <p:cNvSpPr txBox="1"/>
            <p:nvPr/>
          </p:nvSpPr>
          <p:spPr>
            <a:xfrm>
              <a:off x="998570" y="694211"/>
              <a:ext cx="1129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op460f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B6A44D-43ED-74F0-71A9-68E83364AA9E}"/>
                </a:ext>
              </a:extLst>
            </p:cNvPr>
            <p:cNvSpPr txBox="1"/>
            <p:nvPr/>
          </p:nvSpPr>
          <p:spPr>
            <a:xfrm>
              <a:off x="117986" y="2717935"/>
              <a:ext cx="11031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=1.027</a:t>
              </a:r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AutoShape 2">
            <a:extLst>
              <a:ext uri="{FF2B5EF4-FFF2-40B4-BE49-F238E27FC236}">
                <a16:creationId xmlns:a16="http://schemas.microsoft.com/office/drawing/2014/main" id="{04BCA9C7-2371-DB2D-A887-7B59D8A0FC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4357" y="39543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RU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8C355A-BDF1-9174-02BA-5723B8338F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426" y="769596"/>
            <a:ext cx="5079325" cy="20745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F23A03-CB05-EC36-9986-CE5910E7B6F2}"/>
              </a:ext>
            </a:extLst>
          </p:cNvPr>
          <p:cNvSpPr txBox="1"/>
          <p:nvPr/>
        </p:nvSpPr>
        <p:spPr>
          <a:xfrm>
            <a:off x="466165" y="2773166"/>
            <a:ext cx="447518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RU" b="1" dirty="0"/>
              <a:t>FermiLAB 2021:</a:t>
            </a:r>
            <a:r>
              <a:rPr lang="en-RU" dirty="0"/>
              <a:t> stack of three 1 cm thickness </a:t>
            </a:r>
          </a:p>
          <a:p>
            <a:r>
              <a:rPr lang="en-GB" dirty="0"/>
              <a:t>b</a:t>
            </a:r>
            <a:r>
              <a:rPr lang="en-RU" dirty="0"/>
              <a:t>locks with n=1.03 from Chiba University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835018-B5A6-296C-9A7C-57FA07F0A32E}"/>
              </a:ext>
            </a:extLst>
          </p:cNvPr>
          <p:cNvSpPr txBox="1"/>
          <p:nvPr/>
        </p:nvSpPr>
        <p:spPr>
          <a:xfrm>
            <a:off x="7022395" y="1118054"/>
            <a:ext cx="1488141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RU" b="1" dirty="0"/>
              <a:t>BINP 2022:</a:t>
            </a:r>
          </a:p>
          <a:p>
            <a:r>
              <a:rPr lang="en-GB" dirty="0"/>
              <a:t>s</a:t>
            </a:r>
            <a:r>
              <a:rPr lang="en-RU" dirty="0"/>
              <a:t>ingle block </a:t>
            </a:r>
            <a:r>
              <a:rPr lang="en-GB" dirty="0"/>
              <a:t>23x23x</a:t>
            </a:r>
            <a:r>
              <a:rPr lang="en-RU" dirty="0"/>
              <a:t>4 cm</a:t>
            </a:r>
          </a:p>
          <a:p>
            <a:r>
              <a:rPr lang="en-GB" dirty="0"/>
              <a:t>w</a:t>
            </a:r>
            <a:r>
              <a:rPr lang="en-RU" dirty="0"/>
              <a:t>ith n=1.027</a:t>
            </a:r>
          </a:p>
          <a:p>
            <a:r>
              <a:rPr lang="en-GB" dirty="0"/>
              <a:t>f</a:t>
            </a:r>
            <a:r>
              <a:rPr lang="en-RU" dirty="0"/>
              <a:t>rom BIC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AF9DB-FF4B-549F-D3A6-A968CBF9B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81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D32117-3C6D-E08B-2C74-7E6C2586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46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05708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991033-A922-3233-9A68-CD26294BB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9" y="624965"/>
            <a:ext cx="2014108" cy="203995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C96C66-A4FD-8D70-2B3A-8F6BDD3F7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7" y="102199"/>
            <a:ext cx="10515600" cy="526708"/>
          </a:xfrm>
        </p:spPr>
        <p:txBody>
          <a:bodyPr>
            <a:normAutofit fontScale="90000"/>
          </a:bodyPr>
          <a:lstStyle/>
          <a:p>
            <a:r>
              <a:rPr lang="en-RU" b="1" dirty="0"/>
              <a:t>Cherenkov angle single photon resolution (SPR)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0126A8-1A73-92C3-DCCA-A4C414BB9275}"/>
              </a:ext>
            </a:extLst>
          </p:cNvPr>
          <p:cNvGrpSpPr/>
          <p:nvPr/>
        </p:nvGrpSpPr>
        <p:grpSpPr>
          <a:xfrm>
            <a:off x="5973726" y="607453"/>
            <a:ext cx="2025864" cy="2541062"/>
            <a:chOff x="3068171" y="3766691"/>
            <a:chExt cx="2514600" cy="29061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29DA10-82C0-B372-2FAD-944379365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8171" y="3766691"/>
              <a:ext cx="2514600" cy="2362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546C2F-66DF-0B7A-57BC-566763FFC77B}"/>
                </a:ext>
              </a:extLst>
            </p:cNvPr>
            <p:cNvSpPr txBox="1"/>
            <p:nvPr/>
          </p:nvSpPr>
          <p:spPr>
            <a:xfrm>
              <a:off x="3636084" y="5986354"/>
              <a:ext cx="1557760" cy="68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1600" dirty="0"/>
                <a:t>19.0+17.6 mm</a:t>
              </a:r>
            </a:p>
            <a:p>
              <a:pPr algn="ctr"/>
              <a:r>
                <a:rPr lang="en-RU" sz="1200" i="1" dirty="0"/>
                <a:t>457f3+457f4</a:t>
              </a:r>
              <a:endParaRPr lang="en-RU" sz="1600" i="1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71CED5-5E39-57B1-B348-5047F85752C5}"/>
              </a:ext>
            </a:extLst>
          </p:cNvPr>
          <p:cNvSpPr txBox="1"/>
          <p:nvPr/>
        </p:nvSpPr>
        <p:spPr>
          <a:xfrm>
            <a:off x="396842" y="2502948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600" dirty="0"/>
              <a:t>17.6 mm</a:t>
            </a:r>
          </a:p>
          <a:p>
            <a:pPr algn="ctr"/>
            <a:r>
              <a:rPr lang="en-RU" sz="1200" i="1" dirty="0"/>
              <a:t>457f4</a:t>
            </a:r>
            <a:endParaRPr lang="en-RU" sz="1600" i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7EC3FE-1555-02E8-EF6F-04C41117222A}"/>
              </a:ext>
            </a:extLst>
          </p:cNvPr>
          <p:cNvGrpSpPr/>
          <p:nvPr/>
        </p:nvGrpSpPr>
        <p:grpSpPr>
          <a:xfrm>
            <a:off x="7990536" y="582325"/>
            <a:ext cx="2088693" cy="2579637"/>
            <a:chOff x="5582771" y="3805521"/>
            <a:chExt cx="2514600" cy="28477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D569E5-9036-CBBB-2D2C-034858551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2771" y="3805521"/>
              <a:ext cx="2514600" cy="2362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AEB7C0-31D9-E28F-F9AC-13FCCA5EB24B}"/>
                </a:ext>
              </a:extLst>
            </p:cNvPr>
            <p:cNvSpPr txBox="1"/>
            <p:nvPr/>
          </p:nvSpPr>
          <p:spPr>
            <a:xfrm>
              <a:off x="6332559" y="5988491"/>
              <a:ext cx="1103225" cy="664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1600" dirty="0"/>
                <a:t>40. mm</a:t>
              </a:r>
              <a:endParaRPr lang="en-RU" sz="1600" i="1" dirty="0"/>
            </a:p>
            <a:p>
              <a:r>
                <a:rPr lang="en-RU" sz="1200" i="1" dirty="0"/>
                <a:t>460f11_22</a:t>
              </a:r>
              <a:endParaRPr lang="en-RU" sz="12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518A9B-7847-E623-8E03-53103952C4F0}"/>
              </a:ext>
            </a:extLst>
          </p:cNvPr>
          <p:cNvGrpSpPr/>
          <p:nvPr/>
        </p:nvGrpSpPr>
        <p:grpSpPr>
          <a:xfrm>
            <a:off x="2018722" y="598279"/>
            <a:ext cx="2012418" cy="2457041"/>
            <a:chOff x="5589046" y="810129"/>
            <a:chExt cx="2514600" cy="28030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B5EF4E-CBDF-1C82-FF85-434E9A18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9046" y="810129"/>
              <a:ext cx="2514600" cy="2362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D773DF-6651-3E07-40D2-5DB50FD1ADA2}"/>
                </a:ext>
              </a:extLst>
            </p:cNvPr>
            <p:cNvSpPr txBox="1"/>
            <p:nvPr/>
          </p:nvSpPr>
          <p:spPr>
            <a:xfrm>
              <a:off x="6332560" y="3012308"/>
              <a:ext cx="882303" cy="600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1600" dirty="0"/>
                <a:t>19.0 mm</a:t>
              </a:r>
            </a:p>
            <a:p>
              <a:pPr algn="ctr"/>
              <a:r>
                <a:rPr lang="en-RU" sz="1200" i="1" dirty="0"/>
                <a:t>457f3</a:t>
              </a:r>
              <a:endParaRPr lang="en-RU" sz="1600" i="1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626ACB-B3E5-49AC-AEB2-9C911E0A436F}"/>
              </a:ext>
            </a:extLst>
          </p:cNvPr>
          <p:cNvGrpSpPr/>
          <p:nvPr/>
        </p:nvGrpSpPr>
        <p:grpSpPr>
          <a:xfrm>
            <a:off x="10103307" y="607451"/>
            <a:ext cx="2088693" cy="2448034"/>
            <a:chOff x="8281147" y="3805521"/>
            <a:chExt cx="2514600" cy="27667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CE6D34-E1FE-0201-3412-177C21C94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1147" y="3805521"/>
              <a:ext cx="2514600" cy="23622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BB3F5B-483E-3652-A205-3E754BE35A30}"/>
                </a:ext>
              </a:extLst>
            </p:cNvPr>
            <p:cNvSpPr txBox="1"/>
            <p:nvPr/>
          </p:nvSpPr>
          <p:spPr>
            <a:xfrm>
              <a:off x="8954151" y="5987463"/>
              <a:ext cx="8980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50. mm</a:t>
              </a:r>
              <a:endParaRPr lang="en-RU" i="1" dirty="0"/>
            </a:p>
            <a:p>
              <a:r>
                <a:rPr lang="en-RU" sz="1400" i="1" dirty="0"/>
                <a:t>460f15_3</a:t>
              </a:r>
              <a:endParaRPr lang="en-RU" sz="1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24660B-D984-BE6E-2B8E-DF73BDAE7ECB}"/>
              </a:ext>
            </a:extLst>
          </p:cNvPr>
          <p:cNvGrpSpPr/>
          <p:nvPr/>
        </p:nvGrpSpPr>
        <p:grpSpPr>
          <a:xfrm>
            <a:off x="4004237" y="584832"/>
            <a:ext cx="2025865" cy="2429941"/>
            <a:chOff x="9538447" y="612290"/>
            <a:chExt cx="2514600" cy="27979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5FA128-765B-B9D7-B99F-FCED8FCC4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38447" y="612290"/>
              <a:ext cx="2514600" cy="2362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BBE956-57BB-B848-AC3B-08B2963567A2}"/>
                </a:ext>
              </a:extLst>
            </p:cNvPr>
            <p:cNvSpPr txBox="1"/>
            <p:nvPr/>
          </p:nvSpPr>
          <p:spPr>
            <a:xfrm>
              <a:off x="10233262" y="2834192"/>
              <a:ext cx="866353" cy="576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1600" dirty="0"/>
                <a:t>30.0 mm</a:t>
              </a:r>
            </a:p>
            <a:p>
              <a:pPr algn="ctr"/>
              <a:r>
                <a:rPr lang="en-RU" sz="1200" i="1" dirty="0"/>
                <a:t>460f4_3</a:t>
              </a:r>
              <a:endParaRPr lang="en-RU" sz="1600" i="1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F590C9C-67AF-E712-74EC-1C4E3DE2E597}"/>
              </a:ext>
            </a:extLst>
          </p:cNvPr>
          <p:cNvGrpSpPr/>
          <p:nvPr/>
        </p:nvGrpSpPr>
        <p:grpSpPr>
          <a:xfrm>
            <a:off x="61398" y="3281050"/>
            <a:ext cx="5527988" cy="3384250"/>
            <a:chOff x="221673" y="810129"/>
            <a:chExt cx="5677142" cy="406604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81126B-2026-4B8F-70B6-B52E1CD09FB8}"/>
                </a:ext>
              </a:extLst>
            </p:cNvPr>
            <p:cNvSpPr/>
            <p:nvPr/>
          </p:nvSpPr>
          <p:spPr>
            <a:xfrm>
              <a:off x="563418" y="1459345"/>
              <a:ext cx="471055" cy="11083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1160E6-8137-D7D6-462D-A15AF26750B8}"/>
                </a:ext>
              </a:extLst>
            </p:cNvPr>
            <p:cNvSpPr/>
            <p:nvPr/>
          </p:nvSpPr>
          <p:spPr>
            <a:xfrm>
              <a:off x="3509818" y="810129"/>
              <a:ext cx="227362" cy="239120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P</a:t>
              </a:r>
              <a:r>
                <a:rPr lang="en-RU" sz="1400" dirty="0">
                  <a:solidFill>
                    <a:schemeClr val="tx1"/>
                  </a:solidFill>
                </a:rPr>
                <a:t>hoton detector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E1DA446-448D-0F0C-73CE-F38BBB73723A}"/>
                </a:ext>
              </a:extLst>
            </p:cNvPr>
            <p:cNvCxnSpPr>
              <a:cxnSpLocks/>
            </p:cNvCxnSpPr>
            <p:nvPr/>
          </p:nvCxnSpPr>
          <p:spPr>
            <a:xfrm>
              <a:off x="563418" y="1616364"/>
              <a:ext cx="47105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Diagonal Stripe 51">
              <a:extLst>
                <a:ext uri="{FF2B5EF4-FFF2-40B4-BE49-F238E27FC236}">
                  <a16:creationId xmlns:a16="http://schemas.microsoft.com/office/drawing/2014/main" id="{BAFB6536-E525-1836-D017-447E8089FD8D}"/>
                </a:ext>
              </a:extLst>
            </p:cNvPr>
            <p:cNvSpPr/>
            <p:nvPr/>
          </p:nvSpPr>
          <p:spPr>
            <a:xfrm rot="10800000" flipV="1">
              <a:off x="563418" y="2003172"/>
              <a:ext cx="2945662" cy="936870"/>
            </a:xfrm>
            <a:prstGeom prst="diagStripe">
              <a:avLst>
                <a:gd name="adj" fmla="val 8248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20520000"/>
                </a:camera>
                <a:lightRig rig="threePt" dir="t"/>
              </a:scene3d>
            </a:bodyPr>
            <a:lstStyle/>
            <a:p>
              <a:pPr algn="ctr"/>
              <a:r>
                <a:rPr lang="en-RU" sz="1400" dirty="0">
                  <a:solidFill>
                    <a:schemeClr val="bg1"/>
                  </a:solidFill>
                </a:rPr>
                <a:t>Cherenkov light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5F806CD-68CA-CB4E-99B5-7C130503AE0F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221673" y="2005730"/>
              <a:ext cx="3288145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stealth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9" name="Diagonal Stripe 48">
              <a:extLst>
                <a:ext uri="{FF2B5EF4-FFF2-40B4-BE49-F238E27FC236}">
                  <a16:creationId xmlns:a16="http://schemas.microsoft.com/office/drawing/2014/main" id="{72941A2A-0041-D890-5966-D417EC939124}"/>
                </a:ext>
              </a:extLst>
            </p:cNvPr>
            <p:cNvSpPr/>
            <p:nvPr/>
          </p:nvSpPr>
          <p:spPr>
            <a:xfrm rot="10800000">
              <a:off x="563418" y="1052945"/>
              <a:ext cx="2945662" cy="936870"/>
            </a:xfrm>
            <a:prstGeom prst="diagStripe">
              <a:avLst>
                <a:gd name="adj" fmla="val 8248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85A1AF3-7C8E-CFE4-7201-E5A7DA579D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418" y="2531613"/>
              <a:ext cx="294566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462BE1-4C47-8E70-9AB7-9BF7750A2D04}"/>
                </a:ext>
              </a:extLst>
            </p:cNvPr>
            <p:cNvSpPr txBox="1"/>
            <p:nvPr/>
          </p:nvSpPr>
          <p:spPr>
            <a:xfrm>
              <a:off x="668139" y="1245973"/>
              <a:ext cx="26161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CD292B2-A4C4-0386-C120-582B69E51020}"/>
                </a:ext>
              </a:extLst>
            </p:cNvPr>
            <p:cNvSpPr txBox="1"/>
            <p:nvPr/>
          </p:nvSpPr>
          <p:spPr>
            <a:xfrm>
              <a:off x="1438689" y="2531613"/>
              <a:ext cx="1205388" cy="4437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b="1" i="1" dirty="0">
                  <a:solidFill>
                    <a:schemeClr val="accent2"/>
                  </a:solidFill>
                </a:rPr>
                <a:t>L=175 mm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D1CF45E-A96C-DCCB-6911-AAB30E81EDC0}"/>
                    </a:ext>
                  </a:extLst>
                </p:cNvPr>
                <p:cNvSpPr txBox="1"/>
                <p:nvPr/>
              </p:nvSpPr>
              <p:spPr>
                <a:xfrm>
                  <a:off x="221673" y="3644568"/>
                  <a:ext cx="5677142" cy="12316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RU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RU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  <m:sup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𝑎𝑟𝑐𝑡𝑎𝑛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</m:func>
                    </m:oMath>
                  </a14:m>
                  <a:r>
                    <a:rPr lang="en-RU" sz="1600" dirty="0"/>
                    <a:t>,</a:t>
                  </a:r>
                  <a:r>
                    <a:rPr lang="en-RU" sz="1600" b="1" dirty="0">
                      <a:solidFill>
                        <a:srgbClr val="FF0000"/>
                      </a:solidFill>
                    </a:rPr>
                    <a:t> </a:t>
                  </a:r>
                  <a:endParaRPr lang="en-US" sz="16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RU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RU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RU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RU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sub>
                        <m:sup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en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R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func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RU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RU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tan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sSub>
                                    <m:sSubPr>
                                      <m:ctrlPr>
                                        <a:rPr lang="en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RU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func>
                            </m:e>
                          </m:rad>
                          <m: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RU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RU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RU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den>
                          </m:f>
                        </m:e>
                      </m:func>
                    </m:oMath>
                  </a14:m>
                  <a:r>
                    <a:rPr lang="en-RU" sz="1600" dirty="0"/>
                    <a:t>,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D1CF45E-A96C-DCCB-6911-AAB30E81E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673" y="3644568"/>
                  <a:ext cx="5677142" cy="1231604"/>
                </a:xfrm>
                <a:prstGeom prst="rect">
                  <a:avLst/>
                </a:prstGeom>
                <a:blipFill>
                  <a:blip r:embed="rId8"/>
                  <a:stretch>
                    <a:fillRect t="-6173" b="-37037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Left Brace 58">
              <a:extLst>
                <a:ext uri="{FF2B5EF4-FFF2-40B4-BE49-F238E27FC236}">
                  <a16:creationId xmlns:a16="http://schemas.microsoft.com/office/drawing/2014/main" id="{DA192E26-5B8D-ACAB-E8F0-5C8403744FB4}"/>
                </a:ext>
              </a:extLst>
            </p:cNvPr>
            <p:cNvSpPr/>
            <p:nvPr/>
          </p:nvSpPr>
          <p:spPr>
            <a:xfrm>
              <a:off x="3281720" y="1144077"/>
              <a:ext cx="227362" cy="845737"/>
            </a:xfrm>
            <a:prstGeom prst="leftBrac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E76D455-FEEC-10B6-B26A-FDAF68088D74}"/>
                    </a:ext>
                  </a:extLst>
                </p:cNvPr>
                <p:cNvSpPr txBox="1"/>
                <p:nvPr/>
              </p:nvSpPr>
              <p:spPr>
                <a:xfrm rot="16200000">
                  <a:off x="2890840" y="1363316"/>
                  <a:ext cx="5005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RU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E76D455-FEEC-10B6-B26A-FDAF68088D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890840" y="1363316"/>
                  <a:ext cx="50058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2">
                <a:extLst>
                  <a:ext uri="{FF2B5EF4-FFF2-40B4-BE49-F238E27FC236}">
                    <a16:creationId xmlns:a16="http://schemas.microsoft.com/office/drawing/2014/main" id="{4D3A5909-295D-691C-AC28-31DC5CBFF89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603812" y="3056793"/>
              <a:ext cx="8524709" cy="29757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09404">
                      <a:extLst>
                        <a:ext uri="{9D8B030D-6E8A-4147-A177-3AD203B41FA5}">
                          <a16:colId xmlns:a16="http://schemas.microsoft.com/office/drawing/2014/main" val="1839300176"/>
                        </a:ext>
                      </a:extLst>
                    </a:gridCol>
                    <a:gridCol w="1139667">
                      <a:extLst>
                        <a:ext uri="{9D8B030D-6E8A-4147-A177-3AD203B41FA5}">
                          <a16:colId xmlns:a16="http://schemas.microsoft.com/office/drawing/2014/main" val="1162311270"/>
                        </a:ext>
                      </a:extLst>
                    </a:gridCol>
                    <a:gridCol w="1183341">
                      <a:extLst>
                        <a:ext uri="{9D8B030D-6E8A-4147-A177-3AD203B41FA5}">
                          <a16:colId xmlns:a16="http://schemas.microsoft.com/office/drawing/2014/main" val="1211451585"/>
                        </a:ext>
                      </a:extLst>
                    </a:gridCol>
                    <a:gridCol w="1250576">
                      <a:extLst>
                        <a:ext uri="{9D8B030D-6E8A-4147-A177-3AD203B41FA5}">
                          <a16:colId xmlns:a16="http://schemas.microsoft.com/office/drawing/2014/main" val="1745623597"/>
                        </a:ext>
                      </a:extLst>
                    </a:gridCol>
                    <a:gridCol w="1055975">
                      <a:extLst>
                        <a:ext uri="{9D8B030D-6E8A-4147-A177-3AD203B41FA5}">
                          <a16:colId xmlns:a16="http://schemas.microsoft.com/office/drawing/2014/main" val="429677137"/>
                        </a:ext>
                      </a:extLst>
                    </a:gridCol>
                    <a:gridCol w="1192873">
                      <a:extLst>
                        <a:ext uri="{9D8B030D-6E8A-4147-A177-3AD203B41FA5}">
                          <a16:colId xmlns:a16="http://schemas.microsoft.com/office/drawing/2014/main" val="2638051830"/>
                        </a:ext>
                      </a:extLst>
                    </a:gridCol>
                    <a:gridCol w="1192873">
                      <a:extLst>
                        <a:ext uri="{9D8B030D-6E8A-4147-A177-3AD203B41FA5}">
                          <a16:colId xmlns:a16="http://schemas.microsoft.com/office/drawing/2014/main" val="4581337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RU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460f4_3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457f3_f4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460f11_22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460f15_3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8881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i="1" dirty="0"/>
                            <a:t>t/L</a:t>
                          </a:r>
                          <a:r>
                            <a:rPr lang="en-GB" sz="1400" dirty="0"/>
                            <a:t>, mm</a:t>
                          </a:r>
                          <a:endParaRPr lang="en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17.6/185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19.0/175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30.0/185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36.6/185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40.0/185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50.0/185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10169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RU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RU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RU" sz="1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RU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𝑺𝑷𝑹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RU" sz="1400" dirty="0"/>
                            <a:t>, 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14.46±0.06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15.92±0.06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16.96±0.05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20.8±0.1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24.0±0.1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26.7±0.1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3425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RU" sz="1400" b="1" dirty="0"/>
                            <a:t>N</a:t>
                          </a:r>
                          <a:r>
                            <a:rPr lang="en-RU" sz="1400" b="1" baseline="-25000" dirty="0"/>
                            <a:t>pe</a:t>
                          </a:r>
                          <a:r>
                            <a:rPr lang="en-RU" sz="1400" b="1" baseline="30000" dirty="0"/>
                            <a:t>* – 60% of the ring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4.01±0.01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4.16±0.01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7.69±0.02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1600" dirty="0"/>
                            <a:t>5.51±0.02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8.22±0.03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8.05±0.02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6214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RU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RU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RU" sz="1400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RU" sz="1400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𝒕𝒓𝒌</m:t>
                                  </m:r>
                                </m:sup>
                              </m:sSubSup>
                              <m:r>
                                <a:rPr lang="en-US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RU" sz="14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RU" sz="14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RU" sz="140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RU" sz="140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sz="1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𝑆𝑃𝑅</m:t>
                                      </m:r>
                                    </m:sup>
                                  </m:sSubSup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1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𝑝𝑒</m:t>
                                          </m:r>
                                        </m:sub>
                                      </m:sSub>
                                    </m:e>
                                  </m:rad>
                                </m:den>
                              </m:f>
                            </m:oMath>
                          </a14:m>
                          <a:r>
                            <a:rPr lang="en-RU" sz="1400" baseline="0" dirty="0">
                              <a:solidFill>
                                <a:srgbClr val="00B050"/>
                              </a:solidFill>
                            </a:rPr>
                            <a:t>,mrad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7.2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7.8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6.1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8.9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8.4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9.4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95527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RU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RU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RU" sz="1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𝑹𝑶𝑰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RU" sz="1400" dirty="0"/>
                            <a:t>, 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1.11±0.03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1.08±0.04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1.20±0.02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1.33±0.06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1.35±0.04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1.37±0.07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86519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RU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RU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RU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RU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  <m:sub>
                                        <m:r>
                                          <a:rPr lang="en-US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sup>
                                </m:sSubSup>
                                <m:r>
                                  <a:rPr lang="en-US" sz="1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</m:t>
                                </m:r>
                                <m:f>
                                  <m:fPr>
                                    <m:ctrlPr>
                                      <a:rPr lang="en-US" sz="1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40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f>
                                  <m:fPr>
                                    <m:ctrlP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RU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RU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RU" sz="14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type m:val="skw"/>
                                        <m:ctrlP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den>
                                </m:f>
                              </m:oMath>
                            </m:oMathPara>
                          </a14:m>
                          <a:endParaRPr lang="en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5.9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6.15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6.65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7.5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7.7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8.1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512430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2">
                <a:extLst>
                  <a:ext uri="{FF2B5EF4-FFF2-40B4-BE49-F238E27FC236}">
                    <a16:creationId xmlns:a16="http://schemas.microsoft.com/office/drawing/2014/main" id="{4D3A5909-295D-691C-AC28-31DC5CBFF8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3800170"/>
                  </p:ext>
                </p:extLst>
              </p:nvPr>
            </p:nvGraphicFramePr>
            <p:xfrm>
              <a:off x="3603812" y="3056793"/>
              <a:ext cx="8524709" cy="29757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09404">
                      <a:extLst>
                        <a:ext uri="{9D8B030D-6E8A-4147-A177-3AD203B41FA5}">
                          <a16:colId xmlns:a16="http://schemas.microsoft.com/office/drawing/2014/main" val="1839300176"/>
                        </a:ext>
                      </a:extLst>
                    </a:gridCol>
                    <a:gridCol w="1139667">
                      <a:extLst>
                        <a:ext uri="{9D8B030D-6E8A-4147-A177-3AD203B41FA5}">
                          <a16:colId xmlns:a16="http://schemas.microsoft.com/office/drawing/2014/main" val="1162311270"/>
                        </a:ext>
                      </a:extLst>
                    </a:gridCol>
                    <a:gridCol w="1183341">
                      <a:extLst>
                        <a:ext uri="{9D8B030D-6E8A-4147-A177-3AD203B41FA5}">
                          <a16:colId xmlns:a16="http://schemas.microsoft.com/office/drawing/2014/main" val="1211451585"/>
                        </a:ext>
                      </a:extLst>
                    </a:gridCol>
                    <a:gridCol w="1250576">
                      <a:extLst>
                        <a:ext uri="{9D8B030D-6E8A-4147-A177-3AD203B41FA5}">
                          <a16:colId xmlns:a16="http://schemas.microsoft.com/office/drawing/2014/main" val="1745623597"/>
                        </a:ext>
                      </a:extLst>
                    </a:gridCol>
                    <a:gridCol w="1055975">
                      <a:extLst>
                        <a:ext uri="{9D8B030D-6E8A-4147-A177-3AD203B41FA5}">
                          <a16:colId xmlns:a16="http://schemas.microsoft.com/office/drawing/2014/main" val="429677137"/>
                        </a:ext>
                      </a:extLst>
                    </a:gridCol>
                    <a:gridCol w="1192873">
                      <a:extLst>
                        <a:ext uri="{9D8B030D-6E8A-4147-A177-3AD203B41FA5}">
                          <a16:colId xmlns:a16="http://schemas.microsoft.com/office/drawing/2014/main" val="2638051830"/>
                        </a:ext>
                      </a:extLst>
                    </a:gridCol>
                    <a:gridCol w="1192873">
                      <a:extLst>
                        <a:ext uri="{9D8B030D-6E8A-4147-A177-3AD203B41FA5}">
                          <a16:colId xmlns:a16="http://schemas.microsoft.com/office/drawing/2014/main" val="4581337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RU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460f4_3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457f3_f4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460f11_22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460f15_3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8881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i="1" dirty="0"/>
                            <a:t>t/L</a:t>
                          </a:r>
                          <a:r>
                            <a:rPr lang="en-GB" sz="1400" dirty="0"/>
                            <a:t>, mm</a:t>
                          </a:r>
                          <a:endParaRPr lang="en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17.6/185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19.0/175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30.0/185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36.6/185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40.0/185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50.0/185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10169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10"/>
                          <a:stretch>
                            <a:fillRect t="-203448" r="-467227" b="-68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14.46±0.06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15.92±0.06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16.96±0.05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20.8±0.1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24.0±0.1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26.7±0.1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3425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RU" sz="1400" b="1" dirty="0"/>
                            <a:t>N</a:t>
                          </a:r>
                          <a:r>
                            <a:rPr lang="en-RU" sz="1400" b="1" baseline="-25000" dirty="0"/>
                            <a:t>pe</a:t>
                          </a:r>
                          <a:r>
                            <a:rPr lang="en-RU" sz="1400" b="1" baseline="30000" dirty="0"/>
                            <a:t>* – 60% of the ring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4.01±0.01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4.16±0.01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7.69±0.02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1600" dirty="0"/>
                            <a:t>5.51±0.02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8.22±0.03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8.05±0.02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6214785"/>
                      </a:ext>
                    </a:extLst>
                  </a:tr>
                  <a:tr h="534797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10"/>
                          <a:stretch>
                            <a:fillRect t="-280952" r="-467227" b="-30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7.2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7.8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6.1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8.9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8.4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9.4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95527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10"/>
                          <a:stretch>
                            <a:fillRect t="-551724" r="-467227" b="-3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1.11±0.03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1.08±0.04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1.20±0.02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1.33±0.06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1.35±0.04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1.37±0.07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8651945"/>
                      </a:ext>
                    </a:extLst>
                  </a:tr>
                  <a:tr h="586740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10"/>
                          <a:stretch>
                            <a:fillRect t="-402128" r="-467227" b="-1085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5.9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6.15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6.65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7.5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7.7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8.1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512430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E89E58E3-BA98-4759-8C87-5426CBFD1924}"/>
              </a:ext>
            </a:extLst>
          </p:cNvPr>
          <p:cNvSpPr txBox="1"/>
          <p:nvPr/>
        </p:nvSpPr>
        <p:spPr>
          <a:xfrm>
            <a:off x="6020024" y="6207095"/>
            <a:ext cx="474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>
                <a:solidFill>
                  <a:srgbClr val="C00000"/>
                </a:solidFill>
              </a:rPr>
              <a:t>How much effect from Fresnel lens is expected?!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DF870-367F-6391-5DEA-095CE33B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8474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15714-52CB-68BF-3E6D-7F6D3586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47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42827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400" dirty="0"/>
              <a:t>Position-sensitive</a:t>
            </a:r>
            <a:r>
              <a:rPr lang="ru-RU" sz="4400" dirty="0"/>
              <a:t> </a:t>
            </a:r>
            <a:r>
              <a:rPr lang="en-US" sz="4400" dirty="0"/>
              <a:t>photon detectors</a:t>
            </a:r>
            <a:endParaRPr lang="ru-RU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377952-A24F-C07B-2EC5-1CCE58F1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48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64264-67A9-4485-284B-BA0AF518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71891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E67B-C1F6-F98F-B75C-5131CCBC6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35"/>
            <a:ext cx="10515600" cy="696420"/>
          </a:xfrm>
        </p:spPr>
        <p:txBody>
          <a:bodyPr>
            <a:normAutofit/>
          </a:bodyPr>
          <a:lstStyle/>
          <a:p>
            <a:pPr algn="ctr"/>
            <a:r>
              <a:rPr lang="en-RU" sz="4000" b="1" dirty="0"/>
              <a:t>Photon detector options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934FD-B777-0671-6944-7FA65A06C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745" y="1346693"/>
            <a:ext cx="2765922" cy="53750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RU" dirty="0"/>
              <a:t>SiPM arrays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C72197-B6EA-36F9-0F55-693DDE13D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5745" y="1883336"/>
            <a:ext cx="2765922" cy="479073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RU" sz="1300" dirty="0"/>
              <a:t>There are several manufacturer in the world including China.</a:t>
            </a:r>
          </a:p>
          <a:p>
            <a:r>
              <a:rPr lang="en-RU" sz="1300" dirty="0"/>
              <a:t>There is no comercially available SiPM arrays produced in Russia for the moment, but some R&amp;Ds are going now.</a:t>
            </a:r>
          </a:p>
          <a:p>
            <a:r>
              <a:rPr lang="en-RU" sz="1300" dirty="0"/>
              <a:t>Estimated cost of such detector option is about 100$/cm</a:t>
            </a:r>
            <a:r>
              <a:rPr lang="en-RU" sz="1300" baseline="30000" dirty="0"/>
              <a:t>2</a:t>
            </a:r>
          </a:p>
          <a:p>
            <a:r>
              <a:rPr lang="en-RU" sz="1300" dirty="0"/>
              <a:t>It is required to develop and produce special R/O electronics and cooling system to operate with SiPMs  in SPD detector conditions</a:t>
            </a:r>
            <a:endParaRPr lang="ru-RU" sz="13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20752D-A48F-1842-E48C-6483BE22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55924" y="1336947"/>
            <a:ext cx="4158669" cy="570974"/>
          </a:xfrm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algn="ctr"/>
            <a:r>
              <a:rPr lang="en-RU" dirty="0"/>
              <a:t>MCP-PMT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26299F-B1F1-8468-7154-C4DB477ABF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55924" y="1914865"/>
            <a:ext cx="4158669" cy="4790735"/>
          </a:xfrm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RU" sz="1200" dirty="0"/>
              <a:t>There are several manufacturer in the world including China.</a:t>
            </a:r>
          </a:p>
          <a:p>
            <a:r>
              <a:rPr lang="en-RU" sz="1200" dirty="0"/>
              <a:t>There is no comercially available position-sensitive MCP-PMTs produced in Russia for the moment, but R&amp;Ds are going now in (Baspik&amp;Ekran FEP).</a:t>
            </a:r>
          </a:p>
          <a:p>
            <a:r>
              <a:rPr lang="en-RU" sz="1200" dirty="0"/>
              <a:t>There is a very large spread of prices for rectangular position-sensitive MCP-PMT. The best price is about 200$/cm</a:t>
            </a:r>
            <a:r>
              <a:rPr lang="en-RU" sz="1200" baseline="30000" dirty="0"/>
              <a:t>2</a:t>
            </a:r>
          </a:p>
          <a:p>
            <a:r>
              <a:rPr lang="en-RU" sz="1200" dirty="0"/>
              <a:t>PDE is not so high, it is limited by photoelectron collection efficiency (~60%) and geometrical efficiency is worse than for SiPM option.</a:t>
            </a:r>
          </a:p>
          <a:p>
            <a:r>
              <a:rPr lang="en-RU" sz="1200" dirty="0"/>
              <a:t>Specialised R/O elctronics is already developed for other experiments and could be adopted for the SPD experiment requirements</a:t>
            </a:r>
          </a:p>
          <a:p>
            <a:r>
              <a:rPr lang="en-RU" sz="1200" dirty="0"/>
              <a:t>There is no such a big problem with intrinsic noise rejecion in comparison with SiPM option</a:t>
            </a:r>
          </a:p>
          <a:p>
            <a:endParaRPr lang="en-RU" sz="700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0AE3B0-253A-1354-0EF5-C1F5B93A436D}"/>
              </a:ext>
            </a:extLst>
          </p:cNvPr>
          <p:cNvSpPr txBox="1">
            <a:spLocks/>
          </p:cNvSpPr>
          <p:nvPr/>
        </p:nvSpPr>
        <p:spPr>
          <a:xfrm>
            <a:off x="7935244" y="1346693"/>
            <a:ext cx="3769857" cy="51725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HAPD</a:t>
            </a:r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9EC2BD-2614-28E1-B713-576F1FF5A6F2}"/>
              </a:ext>
            </a:extLst>
          </p:cNvPr>
          <p:cNvSpPr txBox="1"/>
          <p:nvPr/>
        </p:nvSpPr>
        <p:spPr>
          <a:xfrm>
            <a:off x="486899" y="637588"/>
            <a:ext cx="1132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U" dirty="0">
                <a:solidFill>
                  <a:srgbClr val="C00000"/>
                </a:solidFill>
              </a:rPr>
              <a:t>Due to axial magnetic field the SiPM is only one possible candidate for the cylindrical part of the FARICH system!!! </a:t>
            </a:r>
          </a:p>
          <a:p>
            <a:pPr algn="ctr"/>
            <a:r>
              <a:rPr lang="en-RU" dirty="0">
                <a:solidFill>
                  <a:schemeClr val="accent1"/>
                </a:solidFill>
              </a:rPr>
              <a:t>For the endacp regions </a:t>
            </a:r>
            <a:r>
              <a:rPr lang="en-US" dirty="0">
                <a:solidFill>
                  <a:schemeClr val="accent1"/>
                </a:solidFill>
              </a:rPr>
              <a:t>there are three options of photon detectors.</a:t>
            </a:r>
            <a:endParaRPr lang="en-RU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A4EB19AD-44DF-6A03-4D18-BA83DB4261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35244" y="1862306"/>
                <a:ext cx="3769857" cy="4843294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RU" sz="1300" dirty="0"/>
                  <a:t>Only Hamamtsu produced such devices for the Belle II experiment and now it doesn’t produced anymore!</a:t>
                </a:r>
              </a:p>
              <a:p>
                <a:r>
                  <a:rPr lang="en-RU" sz="1300" dirty="0"/>
                  <a:t>There is no comercially available HAPDs in Russia for the moment, but R&amp;Ds are going now in ISP SB RAS.</a:t>
                </a:r>
              </a:p>
              <a:p>
                <a:r>
                  <a:rPr lang="en-RU" sz="1300" dirty="0"/>
                  <a:t>Price – ??? </a:t>
                </a:r>
              </a:p>
              <a:p>
                <a:r>
                  <a:rPr lang="en-RU" sz="1300" dirty="0"/>
                  <a:t>Expected PDE of such devices will less than for SiPM option but signficantly (1.5 times) higher than for MCP-PMT option.</a:t>
                </a:r>
              </a:p>
              <a:p>
                <a:r>
                  <a:rPr lang="en-RU" sz="1300" dirty="0"/>
                  <a:t>Expected gain is about </a:t>
                </a:r>
                <a14:m>
                  <m:oMath xmlns:m="http://schemas.openxmlformats.org/officeDocument/2006/math"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1÷2</m:t>
                    </m:r>
                    <m:r>
                      <a:rPr lang="en-US" sz="1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RU" sz="1300" dirty="0"/>
              </a:p>
              <a:p>
                <a:r>
                  <a:rPr lang="en-RU" sz="1300" dirty="0"/>
                  <a:t>Development of specialised R/O elctronics is needed. It is possible to adopt some Belle II ARICH system expirience. </a:t>
                </a:r>
              </a:p>
              <a:p>
                <a:r>
                  <a:rPr lang="en-RU" sz="1300" dirty="0"/>
                  <a:t>The S/N-ratio is about 1000, it means that only thermostabilization system to operate at the room temperature will enough for this option.</a:t>
                </a:r>
              </a:p>
              <a:p>
                <a:endParaRPr lang="en-RU" sz="1300" dirty="0"/>
              </a:p>
            </p:txBody>
          </p:sp>
        </mc:Choice>
        <mc:Fallback xmlns=""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A4EB19AD-44DF-6A03-4D18-BA83DB426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244" y="1862306"/>
                <a:ext cx="3769857" cy="4843294"/>
              </a:xfrm>
              <a:prstGeom prst="rect">
                <a:avLst/>
              </a:prstGeom>
              <a:blipFill>
                <a:blip r:embed="rId2"/>
                <a:stretch>
                  <a:fillRect t="-260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63BB2E2-9288-D0AA-7C55-7867765E8164}"/>
              </a:ext>
            </a:extLst>
          </p:cNvPr>
          <p:cNvGrpSpPr/>
          <p:nvPr/>
        </p:nvGrpSpPr>
        <p:grpSpPr>
          <a:xfrm>
            <a:off x="3776575" y="5107981"/>
            <a:ext cx="3358386" cy="1597619"/>
            <a:chOff x="6292897" y="669496"/>
            <a:chExt cx="4271109" cy="24830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CD3EED1-A5AD-7DB6-1C5D-BD468C86574A}"/>
                </a:ext>
              </a:extLst>
            </p:cNvPr>
            <p:cNvGrpSpPr/>
            <p:nvPr/>
          </p:nvGrpSpPr>
          <p:grpSpPr>
            <a:xfrm>
              <a:off x="6292897" y="669496"/>
              <a:ext cx="2321029" cy="2483024"/>
              <a:chOff x="7879079" y="1075986"/>
              <a:chExt cx="1554480" cy="153782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2F988D8-C13B-5ECC-2F01-57CBD7553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79079" y="1075986"/>
                <a:ext cx="1554480" cy="1537825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2FEB811-1380-6467-A269-BA630CBAE1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9680" y="1470581"/>
                <a:ext cx="0" cy="1018095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6E5A44-B51B-B625-D5CA-03DA0201F0CA}"/>
                  </a:ext>
                </a:extLst>
              </p:cNvPr>
              <p:cNvSpPr txBox="1"/>
              <p:nvPr/>
            </p:nvSpPr>
            <p:spPr>
              <a:xfrm rot="16200000">
                <a:off x="8475102" y="1800681"/>
                <a:ext cx="603625" cy="235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sz="1200" b="1" dirty="0">
                    <a:solidFill>
                      <a:srgbClr val="0070C0"/>
                    </a:solidFill>
                  </a:rPr>
                  <a:t>59 </a:t>
                </a:r>
                <a:r>
                  <a:rPr lang="en-US" sz="1200" b="1" dirty="0">
                    <a:solidFill>
                      <a:srgbClr val="0070C0"/>
                    </a:solidFill>
                  </a:rPr>
                  <a:t>mm</a:t>
                </a:r>
                <a:endParaRPr lang="en-RU" sz="1200" b="1" dirty="0">
                  <a:solidFill>
                    <a:srgbClr val="0070C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60B5600-FF87-97C6-8DFA-60AAB347BA31}"/>
                    </a:ext>
                  </a:extLst>
                </p:cNvPr>
                <p:cNvSpPr txBox="1"/>
                <p:nvPr/>
              </p:nvSpPr>
              <p:spPr>
                <a:xfrm>
                  <a:off x="8613926" y="1888630"/>
                  <a:ext cx="1950080" cy="9068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RU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Planacon </a:t>
                  </a:r>
                  <a:r>
                    <a:rPr lang="en-GB" sz="1200" b="0" i="0" u="none" strike="noStrike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XP85112</a:t>
                  </a:r>
                </a:p>
                <a:p>
                  <a:r>
                    <a:rPr lang="en-GB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ru-RU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pixels with</a:t>
                  </a:r>
                  <a:r>
                    <a:rPr lang="ru-RU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6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ru-RU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6 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mm</a:t>
                  </a:r>
                  <a:endParaRPr lang="ru-R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Cost</a:t>
                  </a:r>
                  <a:r>
                    <a:rPr lang="ru-RU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15</a:t>
                  </a:r>
                  <a:r>
                    <a:rPr lang="en-US" sz="1200" dirty="0">
                      <a:solidFill>
                        <a:srgbClr val="000000"/>
                      </a:solidFill>
                    </a:rPr>
                    <a:t> </a:t>
                  </a:r>
                  <a14:m>
                    <m:oMath xmlns:m="http://schemas.openxmlformats.org/officeDocument/2006/math">
                      <m:r>
                        <a:rPr lang="en-US" sz="12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2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$</m:t>
                      </m:r>
                    </m:oMath>
                  </a14:m>
                  <a:r>
                    <a:rPr lang="ru-RU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RU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60B5600-FF87-97C6-8DFA-60AAB347BA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3926" y="1888630"/>
                  <a:ext cx="1950080" cy="906804"/>
                </a:xfrm>
                <a:prstGeom prst="rect">
                  <a:avLst/>
                </a:prstGeom>
                <a:blipFill>
                  <a:blip r:embed="rId4"/>
                  <a:stretch>
                    <a:fillRect t="-2174" r="-9091" b="-17391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D6851B9-29D4-4070-FA2C-0F6BC65974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44" y="4711066"/>
            <a:ext cx="2321804" cy="14075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DEDC59-3A42-5B07-C742-65B547F86573}"/>
              </a:ext>
            </a:extLst>
          </p:cNvPr>
          <p:cNvSpPr txBox="1"/>
          <p:nvPr/>
        </p:nvSpPr>
        <p:spPr>
          <a:xfrm>
            <a:off x="877998" y="6097209"/>
            <a:ext cx="1705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RU" sz="1200" dirty="0"/>
              <a:t>KETEK PA3325-WB-0808</a:t>
            </a:r>
          </a:p>
          <a:p>
            <a:pPr algn="ctr"/>
            <a:r>
              <a:rPr lang="en-RU" sz="1200" dirty="0"/>
              <a:t>(BroadCom, USA)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58BD79-99D3-05EA-52D7-3013C1D851AA}"/>
              </a:ext>
            </a:extLst>
          </p:cNvPr>
          <p:cNvCxnSpPr>
            <a:cxnSpLocks/>
          </p:cNvCxnSpPr>
          <p:nvPr/>
        </p:nvCxnSpPr>
        <p:spPr>
          <a:xfrm>
            <a:off x="838200" y="5541790"/>
            <a:ext cx="1341906" cy="18400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D9C090-B06D-7B72-1442-48E741FC3404}"/>
              </a:ext>
            </a:extLst>
          </p:cNvPr>
          <p:cNvSpPr txBox="1"/>
          <p:nvPr/>
        </p:nvSpPr>
        <p:spPr>
          <a:xfrm rot="439986">
            <a:off x="1267013" y="5349930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26</a:t>
            </a:r>
            <a:r>
              <a:rPr lang="en-US" sz="1200" b="1" dirty="0">
                <a:solidFill>
                  <a:srgbClr val="C00000"/>
                </a:solidFill>
              </a:rPr>
              <a:t>.8</a:t>
            </a:r>
            <a:r>
              <a:rPr lang="en-RU" sz="1200" b="1" dirty="0">
                <a:solidFill>
                  <a:srgbClr val="C00000"/>
                </a:solidFill>
              </a:rPr>
              <a:t> </a:t>
            </a:r>
            <a:r>
              <a:rPr lang="en-US" sz="1200" b="1" dirty="0">
                <a:solidFill>
                  <a:srgbClr val="C00000"/>
                </a:solidFill>
              </a:rPr>
              <a:t>mm</a:t>
            </a:r>
            <a:endParaRPr lang="en-RU" sz="1200" b="1" dirty="0">
              <a:solidFill>
                <a:srgbClr val="C000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5C99B81-ED9A-1F5D-3D30-6D494C2A8B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373" y="5136878"/>
            <a:ext cx="3664406" cy="12663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B83D5B9-B83B-73AB-73D5-E6C3AD50A2B1}"/>
              </a:ext>
            </a:extLst>
          </p:cNvPr>
          <p:cNvSpPr txBox="1"/>
          <p:nvPr/>
        </p:nvSpPr>
        <p:spPr>
          <a:xfrm rot="18004628">
            <a:off x="8484048" y="5696002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73</a:t>
            </a:r>
            <a:r>
              <a:rPr lang="en-RU" sz="1200" b="1" dirty="0">
                <a:solidFill>
                  <a:srgbClr val="C00000"/>
                </a:solidFill>
              </a:rPr>
              <a:t> </a:t>
            </a:r>
            <a:r>
              <a:rPr lang="en-US" sz="1200" b="1" dirty="0">
                <a:solidFill>
                  <a:srgbClr val="C00000"/>
                </a:solidFill>
              </a:rPr>
              <a:t>mm</a:t>
            </a:r>
            <a:endParaRPr lang="en-RU" sz="1200" b="1" dirty="0">
              <a:solidFill>
                <a:srgbClr val="C0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E5F62B-CE38-6D69-2072-52F99242B1F3}"/>
              </a:ext>
            </a:extLst>
          </p:cNvPr>
          <p:cNvCxnSpPr>
            <a:cxnSpLocks/>
          </p:cNvCxnSpPr>
          <p:nvPr/>
        </p:nvCxnSpPr>
        <p:spPr>
          <a:xfrm flipV="1">
            <a:off x="8691320" y="5520770"/>
            <a:ext cx="393776" cy="642328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D2157FE-0193-FAD3-46C8-C67E15C60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3408" y="6596464"/>
            <a:ext cx="4114800" cy="365125"/>
          </a:xfrm>
        </p:spPr>
        <p:txBody>
          <a:bodyPr/>
          <a:lstStyle/>
          <a:p>
            <a:r>
              <a:rPr lang="en-GB" dirty="0"/>
              <a:t>IHEP, 23 Aug. 2023, Beijing</a:t>
            </a:r>
            <a:endParaRPr lang="en-RU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F124091-D0EA-B056-7A26-8E2B1192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5" y="6417860"/>
            <a:ext cx="2743200" cy="365125"/>
          </a:xfrm>
        </p:spPr>
        <p:txBody>
          <a:bodyPr/>
          <a:lstStyle/>
          <a:p>
            <a:fld id="{DD08E02A-75B4-5E4C-B72B-F74DF260F56A}" type="slidenum">
              <a:rPr lang="en-RU" smtClean="0"/>
              <a:t>49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8074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5E8746-03F3-8AD2-26BE-DE9938323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943" y="3203087"/>
            <a:ext cx="5181696" cy="3518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E6AB40-5111-F6B3-9CC2-5CC8D9A9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91"/>
            <a:ext cx="10515600" cy="622846"/>
          </a:xfrm>
        </p:spPr>
        <p:txBody>
          <a:bodyPr>
            <a:normAutofit fontScale="90000"/>
          </a:bodyPr>
          <a:lstStyle/>
          <a:p>
            <a:pPr algn="ctr"/>
            <a:r>
              <a:rPr lang="en-RU" b="1" dirty="0"/>
              <a:t>SiPM array option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A7AAFF-0C62-AABF-3856-6E88A43471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66" y="686317"/>
            <a:ext cx="6268546" cy="235401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D00E6C-C2BD-3605-1DC0-CB0284FCE7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540" y="662054"/>
            <a:ext cx="5411384" cy="2834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45430E-284A-B5D3-C8CA-2E77CE504B47}"/>
              </a:ext>
            </a:extLst>
          </p:cNvPr>
          <p:cNvSpPr txBox="1"/>
          <p:nvPr/>
        </p:nvSpPr>
        <p:spPr>
          <a:xfrm>
            <a:off x="2995450" y="2823242"/>
            <a:ext cx="207762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KETEK-</a:t>
            </a:r>
            <a:r>
              <a:rPr lang="en-US" sz="1600" dirty="0" err="1"/>
              <a:t>BroadCom</a:t>
            </a:r>
            <a:r>
              <a:rPr lang="en-US" sz="1600" dirty="0"/>
              <a:t>, USA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ACF869-1EA4-A1B0-40C0-565404B37D1D}"/>
              </a:ext>
            </a:extLst>
          </p:cNvPr>
          <p:cNvSpPr txBox="1"/>
          <p:nvPr/>
        </p:nvSpPr>
        <p:spPr>
          <a:xfrm>
            <a:off x="10086928" y="681037"/>
            <a:ext cx="187846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Joinbon</a:t>
            </a:r>
            <a:r>
              <a:rPr lang="en-US" sz="1600" dirty="0"/>
              <a:t> Tech., China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39D0FF-12D3-6FC9-0668-2854DEC04670}"/>
                  </a:ext>
                </a:extLst>
              </p:cNvPr>
              <p:cNvSpPr txBox="1"/>
              <p:nvPr/>
            </p:nvSpPr>
            <p:spPr>
              <a:xfrm>
                <a:off x="838200" y="4223561"/>
                <a:ext cx="4522378" cy="19073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b="1" u="sng" dirty="0"/>
              </a:p>
              <a:p>
                <a:r>
                  <a:rPr lang="en-US" dirty="0"/>
                  <a:t> – Endcaps: 2x2490 </a:t>
                </a:r>
                <a:r>
                  <a:rPr lang="en-US" dirty="0" err="1"/>
                  <a:t>SiPM</a:t>
                </a:r>
                <a:r>
                  <a:rPr lang="en-US" dirty="0"/>
                  <a:t> arrays 2.7x2.7 cm</a:t>
                </a:r>
                <a:r>
                  <a:rPr lang="en-US" baseline="30000" dirty="0"/>
                  <a:t>2</a:t>
                </a:r>
              </a:p>
              <a:p>
                <a:r>
                  <a:rPr lang="en-US" dirty="0"/>
                  <a:t> – Barrel:	   18 000  </a:t>
                </a:r>
                <a:r>
                  <a:rPr lang="en-US" dirty="0" err="1"/>
                  <a:t>SiPM</a:t>
                </a:r>
                <a:r>
                  <a:rPr lang="en-US" dirty="0"/>
                  <a:t> arrays 2.7x2.7 cm</a:t>
                </a:r>
                <a:r>
                  <a:rPr lang="en-US" baseline="30000" dirty="0"/>
                  <a:t>2</a:t>
                </a:r>
                <a:endParaRPr lang="en-US" dirty="0"/>
              </a:p>
              <a:p>
                <a:r>
                  <a:rPr lang="en-US" dirty="0"/>
                  <a:t> – 1 470.7k pixels with 3x3 mm</a:t>
                </a:r>
                <a:r>
                  <a:rPr lang="en-US" baseline="30000" dirty="0"/>
                  <a:t>2</a:t>
                </a:r>
              </a:p>
              <a:p>
                <a:r>
                  <a:rPr lang="en-US" dirty="0"/>
                  <a:t> – Geometrical Efficiency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𝑑𝑒𝑡𝑒𝑐𝑡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76÷80%</m:t>
                    </m:r>
                  </m:oMath>
                </a14:m>
                <a:endParaRPr lang="en-RU" dirty="0"/>
              </a:p>
              <a:p>
                <a:r>
                  <a:rPr lang="en-RU" dirty="0"/>
                  <a:t> – </a:t>
                </a:r>
                <a:r>
                  <a:rPr lang="en-RU" dirty="0">
                    <a:solidFill>
                      <a:srgbClr val="C00000"/>
                    </a:solidFill>
                  </a:rPr>
                  <a:t>Highly effective cooling sysytem is required!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39D0FF-12D3-6FC9-0668-2854DEC04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23561"/>
                <a:ext cx="4522378" cy="1907382"/>
              </a:xfrm>
              <a:prstGeom prst="rect">
                <a:avLst/>
              </a:prstGeom>
              <a:blipFill>
                <a:blip r:embed="rId7"/>
                <a:stretch>
                  <a:fillRect b="-463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EC777FC-582F-DA7C-6CE4-E68E047F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65C0045-E19A-B38E-1568-5F78C34F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2191" y="6434684"/>
            <a:ext cx="2743200" cy="365125"/>
          </a:xfrm>
        </p:spPr>
        <p:txBody>
          <a:bodyPr/>
          <a:lstStyle/>
          <a:p>
            <a:fld id="{DD08E02A-75B4-5E4C-B72B-F74DF260F56A}" type="slidenum">
              <a:rPr lang="en-RU" smtClean="0"/>
              <a:t>50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14930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63353" y="116632"/>
            <a:ext cx="11593288" cy="11521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Ring Imaging Cherenkov detectors </a:t>
            </a:r>
            <a:br>
              <a:rPr lang="en-US" dirty="0"/>
            </a:br>
            <a:r>
              <a:rPr lang="en-US" dirty="0"/>
              <a:t>with aerogel radiators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1"/>
          </p:nvPr>
        </p:nvSpPr>
        <p:spPr>
          <a:xfrm>
            <a:off x="839416" y="1610504"/>
            <a:ext cx="6552728" cy="4468012"/>
          </a:xfrm>
        </p:spPr>
        <p:txBody>
          <a:bodyPr/>
          <a:lstStyle/>
          <a:p>
            <a:r>
              <a:rPr lang="en-US" sz="2000" dirty="0">
                <a:cs typeface="Times New Roman" panose="02020603050405020304" pitchFamily="18" charset="0"/>
              </a:rPr>
              <a:t>If the Cherenkov radiation angle is measured, the precision in the determination (identification) of particle masses will be higher than in threshold counters. 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In the 1980s and 1990s, a whole series of RICH detectors were constructed:</a:t>
            </a:r>
          </a:p>
          <a:p>
            <a:pPr lvl="1"/>
            <a:r>
              <a:rPr lang="en-US" sz="1800" dirty="0">
                <a:cs typeface="Times New Roman" panose="02020603050405020304" pitchFamily="18" charset="0"/>
              </a:rPr>
              <a:t>CRID, SLD detector, SLAC</a:t>
            </a:r>
            <a:r>
              <a:rPr lang="ru-RU" sz="1800" dirty="0">
                <a:cs typeface="Times New Roman" panose="02020603050405020304" pitchFamily="18" charset="0"/>
              </a:rPr>
              <a:t>(</a:t>
            </a:r>
            <a:r>
              <a:rPr lang="en-US" sz="1800" dirty="0">
                <a:cs typeface="Times New Roman" panose="02020603050405020304" pitchFamily="18" charset="0"/>
              </a:rPr>
              <a:t>C</a:t>
            </a:r>
            <a:r>
              <a:rPr lang="en-US" sz="1800" baseline="-25000" dirty="0">
                <a:cs typeface="Times New Roman" panose="02020603050405020304" pitchFamily="18" charset="0"/>
              </a:rPr>
              <a:t>6</a:t>
            </a:r>
            <a:r>
              <a:rPr lang="en-US" sz="1800" dirty="0">
                <a:cs typeface="Times New Roman" panose="02020603050405020304" pitchFamily="18" charset="0"/>
              </a:rPr>
              <a:t>F</a:t>
            </a:r>
            <a:r>
              <a:rPr lang="en-US" sz="1800" baseline="-25000" dirty="0">
                <a:cs typeface="Times New Roman" panose="02020603050405020304" pitchFamily="18" charset="0"/>
              </a:rPr>
              <a:t>14</a:t>
            </a:r>
            <a:r>
              <a:rPr lang="en-US" sz="1800" dirty="0">
                <a:cs typeface="Times New Roman" panose="02020603050405020304" pitchFamily="18" charset="0"/>
              </a:rPr>
              <a:t> n=1.277, C</a:t>
            </a:r>
            <a:r>
              <a:rPr lang="en-US" sz="1800" baseline="-25000" dirty="0">
                <a:cs typeface="Times New Roman" panose="02020603050405020304" pitchFamily="18" charset="0"/>
              </a:rPr>
              <a:t>5</a:t>
            </a:r>
            <a:r>
              <a:rPr lang="en-US" sz="1800" dirty="0">
                <a:cs typeface="Times New Roman" panose="02020603050405020304" pitchFamily="18" charset="0"/>
              </a:rPr>
              <a:t>F</a:t>
            </a:r>
            <a:r>
              <a:rPr lang="en-US" sz="1800" baseline="-25000" dirty="0">
                <a:cs typeface="Times New Roman" panose="02020603050405020304" pitchFamily="18" charset="0"/>
              </a:rPr>
              <a:t>12</a:t>
            </a:r>
            <a:r>
              <a:rPr lang="en-US" sz="1800" dirty="0">
                <a:cs typeface="Times New Roman" panose="02020603050405020304" pitchFamily="18" charset="0"/>
              </a:rPr>
              <a:t>/N</a:t>
            </a:r>
            <a:r>
              <a:rPr lang="en-US" sz="1800" baseline="-25000" dirty="0">
                <a:cs typeface="Times New Roman" panose="02020603050405020304" pitchFamily="18" charset="0"/>
              </a:rPr>
              <a:t>2</a:t>
            </a:r>
            <a:r>
              <a:rPr lang="en-US" sz="1800" dirty="0">
                <a:cs typeface="Times New Roman" panose="02020603050405020304" pitchFamily="18" charset="0"/>
              </a:rPr>
              <a:t> n=1.0017)</a:t>
            </a:r>
            <a:endParaRPr lang="ru-RU" sz="1800" dirty="0"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cs typeface="Times New Roman" panose="02020603050405020304" pitchFamily="18" charset="0"/>
              </a:rPr>
              <a:t>RICH, Delphi detector, CERN</a:t>
            </a:r>
            <a:r>
              <a:rPr lang="ru-RU" sz="1800" dirty="0">
                <a:cs typeface="Times New Roman" panose="02020603050405020304" pitchFamily="18" charset="0"/>
              </a:rPr>
              <a:t>, (</a:t>
            </a:r>
            <a:r>
              <a:rPr lang="en-US" sz="1800" dirty="0">
                <a:cs typeface="Times New Roman" panose="02020603050405020304" pitchFamily="18" charset="0"/>
              </a:rPr>
              <a:t>C</a:t>
            </a:r>
            <a:r>
              <a:rPr lang="en-US" sz="1800" baseline="-25000" dirty="0">
                <a:cs typeface="Times New Roman" panose="02020603050405020304" pitchFamily="18" charset="0"/>
              </a:rPr>
              <a:t>5</a:t>
            </a:r>
            <a:r>
              <a:rPr lang="en-US" sz="1800" dirty="0">
                <a:cs typeface="Times New Roman" panose="02020603050405020304" pitchFamily="18" charset="0"/>
              </a:rPr>
              <a:t>F</a:t>
            </a:r>
            <a:r>
              <a:rPr lang="en-US" sz="1800" baseline="-25000" dirty="0">
                <a:cs typeface="Times New Roman" panose="02020603050405020304" pitchFamily="18" charset="0"/>
              </a:rPr>
              <a:t>12</a:t>
            </a:r>
            <a:r>
              <a:rPr lang="en-US" sz="1800" dirty="0">
                <a:cs typeface="Times New Roman" panose="02020603050405020304" pitchFamily="18" charset="0"/>
              </a:rPr>
              <a:t>|C</a:t>
            </a:r>
            <a:r>
              <a:rPr lang="en-US" sz="1800" baseline="-25000" dirty="0">
                <a:cs typeface="Times New Roman" panose="02020603050405020304" pitchFamily="18" charset="0"/>
              </a:rPr>
              <a:t>6</a:t>
            </a:r>
            <a:r>
              <a:rPr lang="en-US" sz="1800" dirty="0">
                <a:cs typeface="Times New Roman" panose="02020603050405020304" pitchFamily="18" charset="0"/>
              </a:rPr>
              <a:t>F</a:t>
            </a:r>
            <a:r>
              <a:rPr lang="en-US" sz="1800" baseline="-25000" dirty="0">
                <a:cs typeface="Times New Roman" panose="02020603050405020304" pitchFamily="18" charset="0"/>
              </a:rPr>
              <a:t>14</a:t>
            </a:r>
            <a:r>
              <a:rPr lang="en-US" sz="1800" dirty="0">
                <a:cs typeface="Times New Roman" panose="02020603050405020304" pitchFamily="18" charset="0"/>
              </a:rPr>
              <a:t>, C</a:t>
            </a:r>
            <a:r>
              <a:rPr lang="en-US" sz="1800" baseline="-25000" dirty="0">
                <a:cs typeface="Times New Roman" panose="02020603050405020304" pitchFamily="18" charset="0"/>
              </a:rPr>
              <a:t>4</a:t>
            </a:r>
            <a:r>
              <a:rPr lang="en-US" sz="1800" dirty="0">
                <a:cs typeface="Times New Roman" panose="02020603050405020304" pitchFamily="18" charset="0"/>
              </a:rPr>
              <a:t>F</a:t>
            </a:r>
            <a:r>
              <a:rPr lang="en-US" sz="1800" baseline="-25000" dirty="0">
                <a:cs typeface="Times New Roman" panose="02020603050405020304" pitchFamily="18" charset="0"/>
              </a:rPr>
              <a:t>10</a:t>
            </a:r>
            <a:r>
              <a:rPr lang="en-US" sz="1800" dirty="0"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sz="1800" dirty="0">
                <a:cs typeface="Times New Roman" panose="02020603050405020304" pitchFamily="18" charset="0"/>
              </a:rPr>
              <a:t>RICH, CLEOIII detector, Cornell</a:t>
            </a:r>
            <a:r>
              <a:rPr lang="ru-RU" sz="1800" dirty="0">
                <a:cs typeface="Times New Roman" panose="02020603050405020304" pitchFamily="18" charset="0"/>
              </a:rPr>
              <a:t>, </a:t>
            </a:r>
            <a:r>
              <a:rPr lang="en-US" sz="1800" dirty="0"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cs typeface="Times New Roman" panose="02020603050405020304" pitchFamily="18" charset="0"/>
              </a:rPr>
              <a:t>LiF</a:t>
            </a:r>
            <a:r>
              <a:rPr lang="en-US" sz="1800" dirty="0">
                <a:cs typeface="Times New Roman" panose="02020603050405020304" pitchFamily="18" charset="0"/>
              </a:rPr>
              <a:t>, n=1.50)</a:t>
            </a:r>
            <a:endParaRPr lang="ru-RU" sz="1800" dirty="0"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cs typeface="Times New Roman" panose="02020603050405020304" pitchFamily="18" charset="0"/>
              </a:rPr>
              <a:t>DIRC, </a:t>
            </a:r>
            <a:r>
              <a:rPr lang="ru-RU" sz="1800" dirty="0">
                <a:cs typeface="Times New Roman" panose="02020603050405020304" pitchFamily="18" charset="0"/>
              </a:rPr>
              <a:t>детектор </a:t>
            </a:r>
            <a:r>
              <a:rPr lang="en-US" sz="1800" dirty="0" err="1">
                <a:cs typeface="Times New Roman" panose="02020603050405020304" pitchFamily="18" charset="0"/>
              </a:rPr>
              <a:t>BaBar</a:t>
            </a:r>
            <a:r>
              <a:rPr lang="en-US" sz="1800" dirty="0">
                <a:cs typeface="Times New Roman" panose="02020603050405020304" pitchFamily="18" charset="0"/>
              </a:rPr>
              <a:t>, SLAC</a:t>
            </a:r>
            <a:r>
              <a:rPr lang="ru-RU" sz="1800" dirty="0">
                <a:cs typeface="Times New Roman" panose="02020603050405020304" pitchFamily="18" charset="0"/>
              </a:rPr>
              <a:t>, </a:t>
            </a:r>
            <a:r>
              <a:rPr lang="en-US" sz="1800" dirty="0">
                <a:cs typeface="Times New Roman" panose="02020603050405020304" pitchFamily="18" charset="0"/>
              </a:rPr>
              <a:t>USA (SiO</a:t>
            </a:r>
            <a:r>
              <a:rPr lang="en-US" sz="1800" baseline="-25000" dirty="0">
                <a:cs typeface="Times New Roman" panose="02020603050405020304" pitchFamily="18" charset="0"/>
              </a:rPr>
              <a:t>2</a:t>
            </a:r>
            <a:r>
              <a:rPr lang="en-US" sz="1800" dirty="0">
                <a:cs typeface="Times New Roman" panose="02020603050405020304" pitchFamily="18" charset="0"/>
              </a:rPr>
              <a:t>, n=1.47)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Main problem – they do not provide π-K identification in the momenta range 4÷10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GeV/</a:t>
            </a:r>
            <a:r>
              <a:rPr lang="en-US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c</a:t>
            </a:r>
          </a:p>
          <a:p>
            <a:endParaRPr lang="en-US" sz="2000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	Material with n=1.03-1.05 is needed. Aerogel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6" y="1209800"/>
            <a:ext cx="3888431" cy="2333057"/>
          </a:xfrm>
        </p:spPr>
      </p:pic>
      <p:sp>
        <p:nvSpPr>
          <p:cNvPr id="14" name="Объект 13"/>
          <p:cNvSpPr>
            <a:spLocks noGrp="1"/>
          </p:cNvSpPr>
          <p:nvPr>
            <p:ph sz="quarter" idx="3"/>
          </p:nvPr>
        </p:nvSpPr>
        <p:spPr>
          <a:xfrm>
            <a:off x="7392144" y="3456449"/>
            <a:ext cx="4608512" cy="800992"/>
          </a:xfrm>
        </p:spPr>
        <p:txBody>
          <a:bodyPr/>
          <a:lstStyle/>
          <a:p>
            <a:pPr marL="0" indent="0" algn="just"/>
            <a:r>
              <a:rPr lang="en-US" sz="1633" dirty="0" err="1">
                <a:solidFill>
                  <a:srgbClr val="FF0000"/>
                </a:solidFill>
                <a:cs typeface="Times New Roman" panose="02020603050405020304" pitchFamily="18" charset="0"/>
              </a:rPr>
              <a:t>A.Roberts</a:t>
            </a:r>
            <a:r>
              <a:rPr lang="en-US" sz="1633" dirty="0">
                <a:solidFill>
                  <a:srgbClr val="FF0000"/>
                </a:solidFill>
                <a:cs typeface="Times New Roman" panose="02020603050405020304" pitchFamily="18" charset="0"/>
              </a:rPr>
              <a:t>, NIM 9(1960)55</a:t>
            </a:r>
          </a:p>
          <a:p>
            <a:pPr marL="0" indent="0" algn="just">
              <a:lnSpc>
                <a:spcPct val="100000"/>
              </a:lnSpc>
            </a:pPr>
            <a:r>
              <a:rPr lang="en-US" sz="1633" dirty="0" err="1">
                <a:solidFill>
                  <a:srgbClr val="FF0000"/>
                </a:solidFill>
                <a:cs typeface="Times New Roman" panose="02020603050405020304" pitchFamily="18" charset="0"/>
              </a:rPr>
              <a:t>J.Seguinot</a:t>
            </a:r>
            <a:r>
              <a:rPr lang="en-US" sz="1633" dirty="0">
                <a:solidFill>
                  <a:srgbClr val="FF0000"/>
                </a:solidFill>
                <a:cs typeface="Times New Roman" panose="02020603050405020304" pitchFamily="18" charset="0"/>
              </a:rPr>
              <a:t> and </a:t>
            </a:r>
            <a:r>
              <a:rPr lang="en-US" sz="1633" dirty="0" err="1">
                <a:solidFill>
                  <a:srgbClr val="FF0000"/>
                </a:solidFill>
                <a:cs typeface="Times New Roman" panose="02020603050405020304" pitchFamily="18" charset="0"/>
              </a:rPr>
              <a:t>T.Ypsilantis</a:t>
            </a:r>
            <a:r>
              <a:rPr lang="en-US" sz="1633" dirty="0">
                <a:solidFill>
                  <a:srgbClr val="FF0000"/>
                </a:solidFill>
                <a:cs typeface="Times New Roman" panose="02020603050405020304" pitchFamily="18" charset="0"/>
              </a:rPr>
              <a:t>, NIM  142(1977)377</a:t>
            </a:r>
          </a:p>
          <a:p>
            <a:pPr marL="0" indent="0" algn="just"/>
            <a:endParaRPr lang="ru-RU" sz="254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>
          <a:xfrm>
            <a:off x="4651529" y="6420261"/>
            <a:ext cx="2897584" cy="470930"/>
          </a:xfrm>
        </p:spPr>
        <p:txBody>
          <a:bodyPr/>
          <a:lstStyle/>
          <a:p>
            <a:r>
              <a:rPr lang="en-US"/>
              <a:t>IHEP, 23 Aug. 2023, Beijing</a:t>
            </a:r>
            <a:endParaRPr lang="fi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328623" y="1990164"/>
                <a:ext cx="1381789" cy="6374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177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77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17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17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8623" y="1990164"/>
                <a:ext cx="1381789" cy="637419"/>
              </a:xfrm>
              <a:prstGeom prst="rect">
                <a:avLst/>
              </a:prstGeom>
              <a:blipFill>
                <a:blip r:embed="rId3"/>
                <a:stretch>
                  <a:fillRect l="-1818" t="-3922" r="-5455" b="-2352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9264352" y="6417682"/>
            <a:ext cx="2128543" cy="470930"/>
          </a:xfrm>
        </p:spPr>
        <p:txBody>
          <a:bodyPr/>
          <a:lstStyle/>
          <a:p>
            <a:fld id="{22CCB8FE-C739-49E0-AE10-FEE22BFD6E4C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408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8BA9-6532-DDF6-109B-596D8C0E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46"/>
            <a:ext cx="10515600" cy="76192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Position-sensitive</a:t>
            </a:r>
            <a:r>
              <a:rPr lang="ru-RU" sz="4000" b="1" dirty="0"/>
              <a:t> </a:t>
            </a:r>
            <a:r>
              <a:rPr lang="en-US" sz="4000" b="1" dirty="0"/>
              <a:t>MCP-PMT</a:t>
            </a:r>
            <a:endParaRPr lang="en-RU" sz="4000" b="1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66ECE5E-6DFA-FA01-6F7C-B6B04CCF90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3" y="687937"/>
            <a:ext cx="2030817" cy="3519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45920-1C8F-4AC7-5882-AA25CF97F58C}"/>
              </a:ext>
            </a:extLst>
          </p:cNvPr>
          <p:cNvSpPr txBox="1"/>
          <p:nvPr/>
        </p:nvSpPr>
        <p:spPr>
          <a:xfrm>
            <a:off x="272059" y="4238226"/>
            <a:ext cx="2500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HRPPD (Income)</a:t>
            </a:r>
          </a:p>
          <a:p>
            <a:r>
              <a:rPr lang="en-US" sz="1600" dirty="0"/>
              <a:t>10x10 cm;</a:t>
            </a:r>
            <a:r>
              <a:rPr lang="ru-RU" sz="1600" dirty="0"/>
              <a:t> </a:t>
            </a:r>
            <a:r>
              <a:rPr lang="en-US" sz="1600" dirty="0"/>
              <a:t>pixel</a:t>
            </a:r>
            <a:r>
              <a:rPr lang="ru-RU" sz="1600" dirty="0"/>
              <a:t> </a:t>
            </a:r>
            <a:r>
              <a:rPr lang="en-US" sz="1600" dirty="0"/>
              <a:t>2.5x2.5</a:t>
            </a:r>
            <a:r>
              <a:rPr lang="ru-RU" sz="1600" dirty="0"/>
              <a:t> </a:t>
            </a:r>
            <a:r>
              <a:rPr lang="en-US" sz="1600" dirty="0"/>
              <a:t>mm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95110A-8B6B-DD19-1416-99E8022E55A8}"/>
              </a:ext>
            </a:extLst>
          </p:cNvPr>
          <p:cNvGrpSpPr/>
          <p:nvPr/>
        </p:nvGrpSpPr>
        <p:grpSpPr>
          <a:xfrm>
            <a:off x="2434856" y="592242"/>
            <a:ext cx="2661920" cy="2096368"/>
            <a:chOff x="8557259" y="564151"/>
            <a:chExt cx="2661920" cy="20963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1CFD21-79F3-0399-AF85-9B8ED1A26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9839" y="794544"/>
              <a:ext cx="2016761" cy="18659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E1BE8E-0DAB-3FCE-2935-8E0F3C5C8479}"/>
                </a:ext>
              </a:extLst>
            </p:cNvPr>
            <p:cNvSpPr txBox="1"/>
            <p:nvPr/>
          </p:nvSpPr>
          <p:spPr>
            <a:xfrm>
              <a:off x="8557259" y="564151"/>
              <a:ext cx="26619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 err="1">
                  <a:effectLst/>
                  <a:latin typeface="TimesNewRomanPSMT"/>
                </a:rPr>
                <a:t>Hamamtsu</a:t>
              </a:r>
              <a:r>
                <a:rPr lang="en-GB" sz="1400" b="1" dirty="0">
                  <a:effectLst/>
                  <a:latin typeface="TimesNewRomanPSMT"/>
                </a:rPr>
                <a:t> R10754-016-M16(N)</a:t>
              </a:r>
              <a:endParaRPr lang="en-RU" sz="1400" b="1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D0F0CE9-C113-FFFE-C05F-DA53E126E6EC}"/>
              </a:ext>
            </a:extLst>
          </p:cNvPr>
          <p:cNvSpPr txBox="1"/>
          <p:nvPr/>
        </p:nvSpPr>
        <p:spPr>
          <a:xfrm>
            <a:off x="2704059" y="2732000"/>
            <a:ext cx="2126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600" dirty="0"/>
              <a:t>4</a:t>
            </a:r>
            <a:r>
              <a:rPr lang="en-US" sz="1600" dirty="0"/>
              <a:t>x</a:t>
            </a:r>
            <a:r>
              <a:rPr lang="ru-RU" sz="1600" dirty="0"/>
              <a:t>4 </a:t>
            </a:r>
            <a:r>
              <a:rPr lang="en-US" sz="1600" dirty="0"/>
              <a:t>pixels with</a:t>
            </a:r>
            <a:r>
              <a:rPr lang="ru-RU" sz="1600" dirty="0"/>
              <a:t> 5</a:t>
            </a:r>
            <a:r>
              <a:rPr lang="en-US" sz="1600" dirty="0"/>
              <a:t>x</a:t>
            </a:r>
            <a:r>
              <a:rPr lang="ru-RU" sz="1600" dirty="0"/>
              <a:t>5 </a:t>
            </a:r>
            <a:r>
              <a:rPr lang="en-US" sz="1600" dirty="0"/>
              <a:t>mm</a:t>
            </a:r>
            <a:endParaRPr lang="ru-RU" sz="16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FCC45D-D8D9-5310-3183-570539E04CED}"/>
              </a:ext>
            </a:extLst>
          </p:cNvPr>
          <p:cNvGrpSpPr/>
          <p:nvPr/>
        </p:nvGrpSpPr>
        <p:grpSpPr>
          <a:xfrm>
            <a:off x="6292897" y="669496"/>
            <a:ext cx="2386268" cy="3012655"/>
            <a:chOff x="6292897" y="669496"/>
            <a:chExt cx="2386268" cy="30126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9CA3E29-D4E1-B0E3-6D02-800D6DDBCEC8}"/>
                </a:ext>
              </a:extLst>
            </p:cNvPr>
            <p:cNvGrpSpPr/>
            <p:nvPr/>
          </p:nvGrpSpPr>
          <p:grpSpPr>
            <a:xfrm>
              <a:off x="6292897" y="669496"/>
              <a:ext cx="2321029" cy="2483024"/>
              <a:chOff x="7879079" y="1075986"/>
              <a:chExt cx="1554480" cy="153782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C6D498C-31F9-FDE4-544F-03638861E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79079" y="1075986"/>
                <a:ext cx="1554480" cy="1537825"/>
              </a:xfrm>
              <a:prstGeom prst="rect">
                <a:avLst/>
              </a:prstGeom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1CB0E3C3-16B7-2DA8-55BA-C478D965C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9680" y="1470581"/>
                <a:ext cx="0" cy="1018095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55D2D6-2128-AA21-99F5-80B993A7F304}"/>
                  </a:ext>
                </a:extLst>
              </p:cNvPr>
              <p:cNvSpPr txBox="1"/>
              <p:nvPr/>
            </p:nvSpPr>
            <p:spPr>
              <a:xfrm rot="16200000">
                <a:off x="8601620" y="1825890"/>
                <a:ext cx="386397" cy="18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sz="1200" dirty="0">
                    <a:solidFill>
                      <a:srgbClr val="0070C0"/>
                    </a:solidFill>
                  </a:rPr>
                  <a:t>59 </a:t>
                </a:r>
                <a:r>
                  <a:rPr lang="en-US" sz="1200" dirty="0">
                    <a:solidFill>
                      <a:srgbClr val="0070C0"/>
                    </a:solidFill>
                  </a:rPr>
                  <a:t>mm</a:t>
                </a:r>
                <a:endParaRPr lang="en-RU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7C8E43-8314-8C98-6BAD-8DE18C52819A}"/>
                </a:ext>
              </a:extLst>
            </p:cNvPr>
            <p:cNvSpPr txBox="1"/>
            <p:nvPr/>
          </p:nvSpPr>
          <p:spPr>
            <a:xfrm>
              <a:off x="6495554" y="3097376"/>
              <a:ext cx="21836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Planacon </a:t>
              </a:r>
              <a:r>
                <a:rPr lang="en-GB" sz="16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XP85112</a:t>
              </a:r>
            </a:p>
            <a:p>
              <a:r>
                <a:rPr lang="en-GB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pixels with</a:t>
              </a:r>
              <a:r>
                <a:rPr 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6 </a:t>
              </a:r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mm</a:t>
              </a:r>
              <a:endPara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E27D805-EFB6-F0B1-6B74-EBC624A947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738" y="679905"/>
            <a:ext cx="2034531" cy="35741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6C9B2C-5D73-71E9-FD0C-CF85E3A7044E}"/>
              </a:ext>
            </a:extLst>
          </p:cNvPr>
          <p:cNvSpPr txBox="1"/>
          <p:nvPr/>
        </p:nvSpPr>
        <p:spPr>
          <a:xfrm>
            <a:off x="9928928" y="4238226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NNVT (China</a:t>
            </a:r>
            <a:r>
              <a:rPr lang="ru-RU" dirty="0"/>
              <a:t>)</a:t>
            </a:r>
          </a:p>
        </p:txBody>
      </p:sp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5CB57084-FF1A-0B6B-85A7-015AA39C8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12" t="30708" r="19812" b="31520"/>
          <a:stretch/>
        </p:blipFill>
        <p:spPr>
          <a:xfrm>
            <a:off x="2914962" y="3695578"/>
            <a:ext cx="3499096" cy="2839267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3AE5B7-E934-9B7E-7499-6728357B7B2E}"/>
              </a:ext>
            </a:extLst>
          </p:cNvPr>
          <p:cNvSpPr txBox="1"/>
          <p:nvPr/>
        </p:nvSpPr>
        <p:spPr>
          <a:xfrm>
            <a:off x="6318063" y="4437495"/>
            <a:ext cx="2829301" cy="1508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Collector plane of MCP-PMT</a:t>
            </a:r>
            <a:endParaRPr lang="ru-RU" sz="1600" b="1" dirty="0"/>
          </a:p>
          <a:p>
            <a:pPr algn="ctr"/>
            <a:r>
              <a:rPr lang="en-US" sz="1600" dirty="0"/>
              <a:t>Concept of </a:t>
            </a:r>
            <a:r>
              <a:rPr lang="en-US" sz="1600" dirty="0" err="1"/>
              <a:t>Ekran</a:t>
            </a:r>
            <a:r>
              <a:rPr lang="en-US" sz="1600" dirty="0"/>
              <a:t> FEP</a:t>
            </a:r>
            <a:endParaRPr lang="ru-RU" sz="1600" dirty="0"/>
          </a:p>
          <a:p>
            <a:pPr algn="ctr"/>
            <a:r>
              <a:rPr lang="ru-RU" sz="1600" dirty="0"/>
              <a:t>(</a:t>
            </a:r>
            <a:r>
              <a:rPr lang="en-US" sz="1600" dirty="0"/>
              <a:t>Summer</a:t>
            </a:r>
            <a:r>
              <a:rPr lang="ru-RU" sz="1600" dirty="0"/>
              <a:t> 2022)</a:t>
            </a:r>
          </a:p>
          <a:p>
            <a:pPr algn="ctr"/>
            <a:endParaRPr lang="ru-RU" sz="1200" dirty="0"/>
          </a:p>
          <a:p>
            <a:r>
              <a:rPr lang="en-US" sz="1600" dirty="0" err="1"/>
              <a:t>Availabilty</a:t>
            </a:r>
            <a:r>
              <a:rPr lang="ru-RU" sz="1600" dirty="0"/>
              <a:t>: </a:t>
            </a:r>
            <a:r>
              <a:rPr lang="en-US" sz="1600" dirty="0"/>
              <a:t>  </a:t>
            </a:r>
            <a:r>
              <a:rPr lang="en-US" sz="1600" dirty="0">
                <a:solidFill>
                  <a:srgbClr val="C00000"/>
                </a:solidFill>
              </a:rPr>
              <a:t>until end of 2023?!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en-US" sz="1600" dirty="0"/>
              <a:t>Price</a:t>
            </a:r>
            <a:r>
              <a:rPr lang="ru-RU" sz="1600" dirty="0"/>
              <a:t>:	</a:t>
            </a:r>
            <a:r>
              <a:rPr lang="en-US" sz="1600" dirty="0"/>
              <a:t>   </a:t>
            </a:r>
            <a:r>
              <a:rPr lang="en-US" sz="1600" dirty="0">
                <a:solidFill>
                  <a:srgbClr val="C00000"/>
                </a:solidFill>
              </a:rPr>
              <a:t>until end of 2023?!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B17FB9-EC9F-3236-C6F7-97F90928B577}"/>
              </a:ext>
            </a:extLst>
          </p:cNvPr>
          <p:cNvSpPr/>
          <p:nvPr/>
        </p:nvSpPr>
        <p:spPr>
          <a:xfrm>
            <a:off x="3019647" y="3662914"/>
            <a:ext cx="6257391" cy="283926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7F57AE4-5946-7472-7EC6-7378A9FCB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4324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D0AA983-2906-16D6-FE45-3A4FA551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51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79772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B664CF-15C4-17E8-9B77-76B4E80BC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47" y="96181"/>
            <a:ext cx="11056172" cy="60019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Round vs Square MCP-PMT for the RICH</a:t>
            </a:r>
            <a:endParaRPr lang="en-RU" sz="36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48551C-647E-452B-0BAA-6D34B1416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5686" y="2268532"/>
            <a:ext cx="3644589" cy="2628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F94263-6FBB-D4EC-D179-319C2747BC59}"/>
                  </a:ext>
                </a:extLst>
              </p:cNvPr>
              <p:cNvSpPr txBox="1"/>
              <p:nvPr/>
            </p:nvSpPr>
            <p:spPr>
              <a:xfrm>
                <a:off x="6619790" y="4464184"/>
                <a:ext cx="5388240" cy="19438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630 </a:t>
                </a:r>
                <a:r>
                  <a:rPr lang="en-US" dirty="0"/>
                  <a:t>PMTs</a:t>
                </a:r>
                <a:r>
                  <a:rPr lang="ru-RU" dirty="0"/>
                  <a:t> </a:t>
                </a:r>
                <a:r>
                  <a:rPr lang="en-US" dirty="0" err="1">
                    <a:solidFill>
                      <a:srgbClr val="FF0000"/>
                    </a:solidFill>
                  </a:rPr>
                  <a:t>Ø</a:t>
                </a:r>
                <a:r>
                  <a:rPr lang="ru-RU" dirty="0">
                    <a:solidFill>
                      <a:srgbClr val="FF0000"/>
                    </a:solidFill>
                  </a:rPr>
                  <a:t>58 </a:t>
                </a:r>
                <a:r>
                  <a:rPr lang="en-US" dirty="0">
                    <a:solidFill>
                      <a:srgbClr val="FF0000"/>
                    </a:solidFill>
                  </a:rPr>
                  <a:t>mm</a:t>
                </a:r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  <a:r>
                  <a:rPr lang="ru-RU" dirty="0">
                    <a:solidFill>
                      <a:srgbClr val="7030A0"/>
                    </a:solidFill>
                  </a:rPr>
                  <a:t>(</a:t>
                </a:r>
                <a:r>
                  <a:rPr lang="en-US" dirty="0">
                    <a:solidFill>
                      <a:srgbClr val="7030A0"/>
                    </a:solidFill>
                  </a:rPr>
                  <a:t>PC</a:t>
                </a:r>
                <a:r>
                  <a:rPr lang="ru-RU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</a:rPr>
                  <a:t>Ø50</a:t>
                </a:r>
                <a:r>
                  <a:rPr lang="ru-RU" dirty="0">
                    <a:solidFill>
                      <a:srgbClr val="7030A0"/>
                    </a:solidFill>
                  </a:rPr>
                  <a:t> </a:t>
                </a:r>
                <a:r>
                  <a:rPr lang="en-US" dirty="0">
                    <a:solidFill>
                      <a:srgbClr val="7030A0"/>
                    </a:solidFill>
                  </a:rPr>
                  <a:t>mm</a:t>
                </a:r>
                <a:r>
                  <a:rPr lang="ru-RU" dirty="0">
                    <a:solidFill>
                      <a:srgbClr val="7030A0"/>
                    </a:solidFill>
                  </a:rPr>
                  <a:t>)</a:t>
                </a:r>
                <a:r>
                  <a:rPr lang="en-US" dirty="0">
                    <a:solidFill>
                      <a:srgbClr val="7030A0"/>
                    </a:solidFill>
                  </a:rPr>
                  <a:t> –&gt;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𝐸𝑓𝑓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630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2.5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𝑒𝑛𝑑𝑐𝑎𝑝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12370 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19792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0.6</m:t>
                      </m:r>
                      <m:r>
                        <a:rPr lang="ru-RU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dirty="0">
                  <a:solidFill>
                    <a:srgbClr val="7030A0"/>
                  </a:solidFill>
                </a:endParaRPr>
              </a:p>
              <a:p>
                <a:r>
                  <a:rPr lang="ru-RU" dirty="0"/>
                  <a:t>2</a:t>
                </a:r>
                <a:r>
                  <a:rPr lang="en-US" dirty="0"/>
                  <a:t>1</a:t>
                </a:r>
                <a:r>
                  <a:rPr lang="ru-RU" dirty="0"/>
                  <a:t>6 </a:t>
                </a:r>
                <a:r>
                  <a:rPr lang="en-US" dirty="0"/>
                  <a:t>pixels</a:t>
                </a:r>
                <a:r>
                  <a:rPr lang="ru-RU" dirty="0"/>
                  <a:t> </a:t>
                </a:r>
                <a:r>
                  <a:rPr lang="ru-RU" dirty="0">
                    <a:solidFill>
                      <a:srgbClr val="FF0000"/>
                    </a:solidFill>
                  </a:rPr>
                  <a:t>2.9х2.9 мм 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𝐸𝑓𝑓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630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∙216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∙0.29×0.29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𝑒𝑛𝑑𝑐𝑎𝑝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11444 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19792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0.5</m:t>
                      </m:r>
                      <m:r>
                        <a:rPr lang="ru-RU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F94263-6FBB-D4EC-D179-319C2747B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90" y="4464184"/>
                <a:ext cx="5388240" cy="1943865"/>
              </a:xfrm>
              <a:prstGeom prst="rect">
                <a:avLst/>
              </a:prstGeom>
              <a:blipFill>
                <a:blip r:embed="rId3"/>
                <a:stretch>
                  <a:fillRect l="-941" t="-129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C2471A70-20EC-BA46-0452-0E65470156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2759" y="622797"/>
            <a:ext cx="3163948" cy="172640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A0948-5F0A-8116-B571-525A8FF86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52</a:t>
            </a:fld>
            <a:endParaRPr lang="en-R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79EEDE2-383D-EDB1-D35F-D398235F09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30" t="17349" r="16431" b="12379"/>
          <a:stretch/>
        </p:blipFill>
        <p:spPr>
          <a:xfrm>
            <a:off x="54842" y="622797"/>
            <a:ext cx="4170844" cy="396860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56E5A40-E835-E0BF-85EB-2AA32DBF27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73" t="18830" r="17984" b="13349"/>
          <a:stretch/>
        </p:blipFill>
        <p:spPr>
          <a:xfrm>
            <a:off x="7963780" y="796655"/>
            <a:ext cx="4173378" cy="365973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874E546-2385-13F4-D992-D3EC4245FDC6}"/>
                  </a:ext>
                </a:extLst>
              </p:cNvPr>
              <p:cNvSpPr txBox="1"/>
              <p:nvPr/>
            </p:nvSpPr>
            <p:spPr>
              <a:xfrm>
                <a:off x="328329" y="4488680"/>
                <a:ext cx="6050956" cy="19124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548 </a:t>
                </a:r>
                <a:r>
                  <a:rPr lang="en-US" dirty="0"/>
                  <a:t>PMTs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ru-RU" dirty="0">
                    <a:solidFill>
                      <a:srgbClr val="FF0000"/>
                    </a:solidFill>
                  </a:rPr>
                  <a:t>58х58 </a:t>
                </a:r>
                <a:r>
                  <a:rPr lang="en-US" dirty="0">
                    <a:solidFill>
                      <a:srgbClr val="FF0000"/>
                    </a:solidFill>
                  </a:rPr>
                  <a:t>mm</a:t>
                </a:r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  <a:r>
                  <a:rPr lang="ru-RU" dirty="0">
                    <a:solidFill>
                      <a:srgbClr val="7030A0"/>
                    </a:solidFill>
                  </a:rPr>
                  <a:t>(</a:t>
                </a:r>
                <a:r>
                  <a:rPr lang="en-US" dirty="0">
                    <a:solidFill>
                      <a:srgbClr val="7030A0"/>
                    </a:solidFill>
                  </a:rPr>
                  <a:t>PC</a:t>
                </a:r>
                <a:r>
                  <a:rPr lang="ru-RU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 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50x50</a:t>
                </a:r>
                <a:r>
                  <a:rPr lang="ru-RU" dirty="0">
                    <a:solidFill>
                      <a:srgbClr val="7030A0"/>
                    </a:solidFill>
                  </a:rPr>
                  <a:t> мм)</a:t>
                </a:r>
                <a:r>
                  <a:rPr lang="en-US" dirty="0">
                    <a:solidFill>
                      <a:srgbClr val="7030A0"/>
                    </a:solidFill>
                  </a:rPr>
                  <a:t> –&gt; </a:t>
                </a: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𝐸𝑓𝑓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48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∙5×5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𝑒𝑛𝑑𝑐𝑎𝑝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37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00 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19792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0.6</m:t>
                      </m:r>
                      <m:r>
                        <a:rPr lang="ru-RU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ru-RU" dirty="0"/>
                  <a:t>16х16=256 </a:t>
                </a:r>
                <a:r>
                  <a:rPr lang="en-US" dirty="0"/>
                  <a:t>pixels</a:t>
                </a:r>
                <a:r>
                  <a:rPr lang="ru-RU" dirty="0"/>
                  <a:t> </a:t>
                </a:r>
                <a:r>
                  <a:rPr lang="ru-RU" dirty="0">
                    <a:solidFill>
                      <a:srgbClr val="FF0000"/>
                    </a:solidFill>
                  </a:rPr>
                  <a:t>2.9х2.9 </a:t>
                </a:r>
                <a:r>
                  <a:rPr lang="en-US" dirty="0">
                    <a:solidFill>
                      <a:srgbClr val="FF0000"/>
                    </a:solidFill>
                  </a:rPr>
                  <a:t>mm</a:t>
                </a:r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𝐸𝑓𝑓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48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256∙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0.29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0.29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𝑒𝑛𝑑𝑐𝑎𝑝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19792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0.59</m:t>
                      </m:r>
                      <m:r>
                        <a:rPr lang="ru-RU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874E546-2385-13F4-D992-D3EC4245F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29" y="4488680"/>
                <a:ext cx="6050956" cy="1912447"/>
              </a:xfrm>
              <a:prstGeom prst="rect">
                <a:avLst/>
              </a:prstGeom>
              <a:blipFill>
                <a:blip r:embed="rId7"/>
                <a:stretch>
                  <a:fillRect l="-837" t="-1316" b="-131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B07C9-1CEE-B750-1EDC-644171C0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550268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C323-3485-4B79-DBD9-86A88DF06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46464"/>
            <a:ext cx="10515600" cy="7571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Round vs Square MCP-PMT for the RICH</a:t>
            </a:r>
            <a:r>
              <a:rPr lang="ru-RU" sz="4000" b="1" dirty="0"/>
              <a:t> </a:t>
            </a:r>
            <a:r>
              <a:rPr lang="ru-RU" sz="2000" b="1" dirty="0"/>
              <a:t>(2)</a:t>
            </a:r>
            <a:br>
              <a:rPr lang="en-US" sz="2000" b="1" dirty="0"/>
            </a:br>
            <a:r>
              <a:rPr lang="en-US" sz="2200" b="1" dirty="0"/>
              <a:t>expected FARICH performance</a:t>
            </a:r>
            <a:endParaRPr lang="en-RU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84EBD9-4619-B510-B786-C700A6F4156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3202810"/>
                <a:ext cx="5181600" cy="2069926"/>
              </a:xfr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RU" sz="2400" b="1" u="sng" dirty="0"/>
                  <a:t>Square</a:t>
                </a:r>
                <a:r>
                  <a:rPr lang="en-RU" sz="2400" u="sng" dirty="0"/>
                  <a:t> shape MCP-PMT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𝐺𝐸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0.59</m:t>
                    </m:r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𝑒𝑥𝑝𝑒𝑐𝑡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0.6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0.59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0.8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0.8</m:t>
                        </m:r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≈8.8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(for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𝑆𝑃𝐸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𝑝𝑒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7÷8 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𝑚𝑟𝑎𝑑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8.8</m:t>
                            </m:r>
                          </m:e>
                        </m:rad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=2.3÷2.7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84EBD9-4619-B510-B786-C700A6F415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3202810"/>
                <a:ext cx="5181600" cy="2069926"/>
              </a:xfrm>
              <a:blipFill>
                <a:blip r:embed="rId2"/>
                <a:stretch>
                  <a:fillRect l="-1222" t="-365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CB1FD3-DBE2-6CF8-4D6A-8DBEB1FE43C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3203632"/>
                <a:ext cx="5181600" cy="2079866"/>
              </a:xfr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RU" sz="2400" b="1" u="sng" dirty="0"/>
                  <a:t>Round</a:t>
                </a:r>
                <a:r>
                  <a:rPr lang="en-RU" sz="2400" u="sng" dirty="0"/>
                  <a:t> shape MCP-PMT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𝐺𝐸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0.57</m:t>
                    </m:r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𝑒𝑥𝑝𝑒𝑐𝑡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0.6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0.57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0.8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0.8</m:t>
                        </m:r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≈8.5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(for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𝑆𝑃𝐸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𝑝𝑒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7÷8 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𝑚𝑟𝑎𝑑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8.5</m:t>
                            </m:r>
                          </m:e>
                        </m:rad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=2.4÷2.7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RU" sz="20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CB1FD3-DBE2-6CF8-4D6A-8DBEB1FE43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3203632"/>
                <a:ext cx="5181600" cy="2079866"/>
              </a:xfrm>
              <a:blipFill>
                <a:blip r:embed="rId3"/>
                <a:stretch>
                  <a:fillRect l="-1222" t="-363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1E3ADB-2521-9A76-A8AB-B0FCF4453277}"/>
                  </a:ext>
                </a:extLst>
              </p:cNvPr>
              <p:cNvSpPr txBox="1"/>
              <p:nvPr/>
            </p:nvSpPr>
            <p:spPr>
              <a:xfrm>
                <a:off x="655539" y="1094995"/>
                <a:ext cx="10880921" cy="2069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To evaluate expected performance we can use recent FARICH beam test data: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12700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16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12700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0.8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 – photoelectron collection efficiency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𝑀𝐶𝑃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𝑇𝐵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0.8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 – Geometrical Efficiency of Test Beam setup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is determined by fill factor of photon detectors for the experimental setup)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𝑝𝑒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𝑒𝑥𝑝𝑒𝑐𝑡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12700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𝑀𝐶𝑃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𝐺𝐸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𝑒𝑥𝑝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𝐶𝐸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12700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𝑇𝐵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RU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1E3ADB-2521-9A76-A8AB-B0FCF4453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39" y="1094995"/>
                <a:ext cx="10880921" cy="2069926"/>
              </a:xfrm>
              <a:prstGeom prst="rect">
                <a:avLst/>
              </a:prstGeom>
              <a:blipFill>
                <a:blip r:embed="rId4"/>
                <a:stretch>
                  <a:fillRect l="-466" t="-1220" r="-350" b="-61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E18258-F0E6-83A3-BBE1-279C840FFE3D}"/>
                  </a:ext>
                </a:extLst>
              </p:cNvPr>
              <p:cNvSpPr txBox="1"/>
              <p:nvPr/>
            </p:nvSpPr>
            <p:spPr>
              <a:xfrm>
                <a:off x="3662063" y="5381865"/>
                <a:ext cx="4659289" cy="111427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RU" sz="1800" dirty="0">
                    <a:solidFill>
                      <a:schemeClr val="tx1"/>
                    </a:solidFill>
                  </a:rPr>
                  <a:t>µ/π @ </a:t>
                </a:r>
                <a:r>
                  <a:rPr lang="en-RU" sz="1800" dirty="0">
                    <a:solidFill>
                      <a:srgbClr val="C00000"/>
                    </a:solidFill>
                  </a:rPr>
                  <a:t>1 GeV/c</a:t>
                </a:r>
                <a:r>
                  <a:rPr lang="en-RU" sz="1800" dirty="0">
                    <a:solidFill>
                      <a:schemeClr val="tx1"/>
                    </a:solidFill>
                  </a:rPr>
                  <a:t>:	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RU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RU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RU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RU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RU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RU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</m:t>
                            </m:r>
                          </m:sub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den>
                    </m:f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RU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292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278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2.5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5.6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RU" sz="1800" dirty="0">
                  <a:solidFill>
                    <a:schemeClr val="tx1"/>
                  </a:solidFill>
                </a:endParaRPr>
              </a:p>
              <a:p>
                <a:r>
                  <a:rPr lang="en-RU" sz="1800" dirty="0">
                    <a:solidFill>
                      <a:schemeClr val="tx1"/>
                    </a:solidFill>
                  </a:rPr>
                  <a:t>π/K @ </a:t>
                </a:r>
                <a:r>
                  <a:rPr lang="en-RU" sz="1800" dirty="0">
                    <a:solidFill>
                      <a:srgbClr val="C00000"/>
                    </a:solidFill>
                  </a:rPr>
                  <a:t>6 GeV/c</a:t>
                </a:r>
                <a:r>
                  <a:rPr lang="en-RU" sz="1800" dirty="0">
                    <a:solidFill>
                      <a:schemeClr val="tx1"/>
                    </a:solidFill>
                  </a:rPr>
                  <a:t>:	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RU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RU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RU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p>
                        </m:sSub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RU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RU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</m:t>
                            </m:r>
                          </m:sub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den>
                    </m:f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RU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309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299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2.5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3.9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E18258-F0E6-83A3-BBE1-279C840FF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063" y="5381865"/>
                <a:ext cx="4659289" cy="1114279"/>
              </a:xfrm>
              <a:prstGeom prst="rect">
                <a:avLst/>
              </a:prstGeom>
              <a:blipFill>
                <a:blip r:embed="rId5"/>
                <a:stretch>
                  <a:fillRect l="-10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16C172-EA57-41A8-F7A6-AE8438B2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2552"/>
            <a:ext cx="4114800" cy="365125"/>
          </a:xfrm>
        </p:spPr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957FAC-01D6-1C63-E7BD-17DCB7263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53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255580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197E-B650-FBE3-483D-5855CA487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6" y="91856"/>
            <a:ext cx="10515600" cy="685909"/>
          </a:xfrm>
        </p:spPr>
        <p:txBody>
          <a:bodyPr>
            <a:normAutofit fontScale="90000"/>
          </a:bodyPr>
          <a:lstStyle/>
          <a:p>
            <a:pPr algn="ctr"/>
            <a:r>
              <a:rPr lang="en-RU" dirty="0"/>
              <a:t>R/O electronics cost estimation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68756-2F84-E212-D955-5CCFDF6A0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798707"/>
            <a:ext cx="5157787" cy="455558"/>
          </a:xfrm>
        </p:spPr>
        <p:txBody>
          <a:bodyPr/>
          <a:lstStyle/>
          <a:p>
            <a:pPr algn="ctr"/>
            <a:r>
              <a:rPr lang="en-RU" dirty="0"/>
              <a:t>FPG-TDC (GSI)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893A9A-C53D-038F-07C7-B968138317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56" y="2192888"/>
            <a:ext cx="5157787" cy="98320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7B637D-7938-C892-031B-E892A8CE3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7588" y="1858155"/>
            <a:ext cx="5183188" cy="455559"/>
          </a:xfrm>
        </p:spPr>
        <p:txBody>
          <a:bodyPr/>
          <a:lstStyle/>
          <a:p>
            <a:pPr algn="ctr"/>
            <a:r>
              <a:rPr lang="en-RU" dirty="0"/>
              <a:t>TOFPET-II (PetSys)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885F0D8-7616-EA6D-F1EB-F0E4C399F8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340" y="2244081"/>
            <a:ext cx="3658599" cy="132930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D30725-B9D4-80BA-1E74-74117A43700D}"/>
              </a:ext>
            </a:extLst>
          </p:cNvPr>
          <p:cNvSpPr txBox="1"/>
          <p:nvPr/>
        </p:nvSpPr>
        <p:spPr>
          <a:xfrm>
            <a:off x="1227631" y="657826"/>
            <a:ext cx="84303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There are two modern approaches in development of specialised R/O electronics:</a:t>
            </a:r>
          </a:p>
          <a:p>
            <a:r>
              <a:rPr lang="en-RU" dirty="0"/>
              <a:t>	– ASIC (Application Specialised Integrated Circuits)</a:t>
            </a:r>
          </a:p>
          <a:p>
            <a:r>
              <a:rPr lang="en-RU" dirty="0"/>
              <a:t>	– FPGA (Field Programable Gate Arrays) </a:t>
            </a:r>
          </a:p>
          <a:p>
            <a:r>
              <a:rPr lang="en-RU" dirty="0"/>
              <a:t>The differences in performance, power consumption and costs are not sufficient today!!!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756F43-83AC-20EE-5D3A-1B89BCA460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7980" y="2400494"/>
            <a:ext cx="2259724" cy="2057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8A2D52-A827-C6AB-4EE9-F964557DC484}"/>
                  </a:ext>
                </a:extLst>
              </p:cNvPr>
              <p:cNvSpPr txBox="1"/>
              <p:nvPr/>
            </p:nvSpPr>
            <p:spPr>
              <a:xfrm>
                <a:off x="647502" y="3187927"/>
                <a:ext cx="3795398" cy="4941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9 834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€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×384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13€/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𝑐h𝑎𝑛</m:t>
                    </m:r>
                  </m:oMath>
                </a14:m>
                <a:r>
                  <a:rPr lang="en-RU" dirty="0">
                    <a:solidFill>
                      <a:srgbClr val="7030A0"/>
                    </a:solidFill>
                  </a:rPr>
                  <a:t> </a:t>
                </a:r>
                <a:r>
                  <a:rPr lang="en-RU" dirty="0"/>
                  <a:t>if N</a:t>
                </a:r>
                <a:r>
                  <a:rPr lang="en-RU" baseline="-25000" dirty="0"/>
                  <a:t>ch</a:t>
                </a:r>
                <a:r>
                  <a:rPr lang="en-RU" dirty="0"/>
                  <a:t>&lt;1000 (2019)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8A2D52-A827-C6AB-4EE9-F964557DC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02" y="3187927"/>
                <a:ext cx="3795398" cy="494174"/>
              </a:xfrm>
              <a:prstGeom prst="rect">
                <a:avLst/>
              </a:prstGeom>
              <a:blipFill>
                <a:blip r:embed="rId5"/>
                <a:stretch>
                  <a:fillRect r="-333" b="-769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94FC6D-FC0E-9A21-DEAC-63160BA9F0E2}"/>
                  </a:ext>
                </a:extLst>
              </p:cNvPr>
              <p:cNvSpPr txBox="1"/>
              <p:nvPr/>
            </p:nvSpPr>
            <p:spPr>
              <a:xfrm>
                <a:off x="6385612" y="3687213"/>
                <a:ext cx="3207096" cy="49417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31 008€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×128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30€/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𝑐h𝑎𝑛</m:t>
                    </m:r>
                  </m:oMath>
                </a14:m>
                <a:r>
                  <a:rPr lang="en-RU" dirty="0">
                    <a:solidFill>
                      <a:srgbClr val="7030A0"/>
                    </a:solidFill>
                  </a:rPr>
                  <a:t> </a:t>
                </a:r>
                <a:r>
                  <a:rPr lang="en-RU" dirty="0"/>
                  <a:t>if N</a:t>
                </a:r>
                <a:r>
                  <a:rPr lang="en-RU" baseline="-25000" dirty="0"/>
                  <a:t>ch</a:t>
                </a:r>
                <a:r>
                  <a:rPr lang="en-RU" dirty="0"/>
                  <a:t>≤1000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94FC6D-FC0E-9A21-DEAC-63160BA9F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612" y="3687213"/>
                <a:ext cx="3207096" cy="494174"/>
              </a:xfrm>
              <a:prstGeom prst="rect">
                <a:avLst/>
              </a:prstGeom>
              <a:blipFill>
                <a:blip r:embed="rId6"/>
                <a:stretch>
                  <a:fillRect r="-1581" b="-75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5931E8-6318-A661-2670-A029D6FF4CD2}"/>
                  </a:ext>
                </a:extLst>
              </p:cNvPr>
              <p:cNvSpPr txBox="1"/>
              <p:nvPr/>
            </p:nvSpPr>
            <p:spPr>
              <a:xfrm>
                <a:off x="6404932" y="4295211"/>
                <a:ext cx="2827890" cy="64633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A system with 100kChannel:</a:t>
                </a:r>
              </a:p>
              <a:p>
                <a:r>
                  <a:rPr lang="en-US" dirty="0"/>
                  <a:t>	</a:t>
                </a:r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€/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𝑐h𝑎𝑛</m:t>
                    </m:r>
                  </m:oMath>
                </a14:m>
                <a:r>
                  <a:rPr lang="en-RU" dirty="0"/>
                  <a:t> (2020)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5931E8-6318-A661-2670-A029D6FF4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932" y="4295211"/>
                <a:ext cx="2827890" cy="646331"/>
              </a:xfrm>
              <a:prstGeom prst="rect">
                <a:avLst/>
              </a:prstGeom>
              <a:blipFill>
                <a:blip r:embed="rId7"/>
                <a:stretch>
                  <a:fillRect l="-1786" t="-3846" r="-446" b="-1346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F976EA8-7C0F-70C2-B439-A190828420D3}"/>
                  </a:ext>
                </a:extLst>
              </p:cNvPr>
              <p:cNvSpPr txBox="1"/>
              <p:nvPr/>
            </p:nvSpPr>
            <p:spPr>
              <a:xfrm>
                <a:off x="631519" y="3724987"/>
                <a:ext cx="4151265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A system with 30kChannel (HADES):</a:t>
                </a:r>
              </a:p>
              <a:p>
                <a:r>
                  <a:rPr lang="en-US" dirty="0"/>
                  <a:t>	</a:t>
                </a:r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170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€/30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≈6€/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𝑐h𝑎𝑛</m:t>
                    </m:r>
                  </m:oMath>
                </a14:m>
                <a:r>
                  <a:rPr lang="en-RU" dirty="0"/>
                  <a:t> (2017)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F976EA8-7C0F-70C2-B439-A19082842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19" y="3724987"/>
                <a:ext cx="4151265" cy="646331"/>
              </a:xfrm>
              <a:prstGeom prst="rect">
                <a:avLst/>
              </a:prstGeom>
              <a:blipFill>
                <a:blip r:embed="rId8"/>
                <a:stretch>
                  <a:fillRect l="-1220" t="-3846" r="-305" b="-1538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DAEAA10-2DB1-1F9C-CAF9-60CFBC79C36C}"/>
              </a:ext>
            </a:extLst>
          </p:cNvPr>
          <p:cNvSpPr txBox="1"/>
          <p:nvPr/>
        </p:nvSpPr>
        <p:spPr>
          <a:xfrm>
            <a:off x="6385612" y="4897716"/>
            <a:ext cx="4725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Power consumption:</a:t>
            </a:r>
          </a:p>
          <a:p>
            <a:r>
              <a:rPr lang="en-US" dirty="0"/>
              <a:t>  15mW/</a:t>
            </a:r>
            <a:r>
              <a:rPr lang="en-US" dirty="0" err="1"/>
              <a:t>chan</a:t>
            </a:r>
            <a:r>
              <a:rPr lang="en-US" dirty="0"/>
              <a:t> (ASIC) + DAQ (FPGA)~</a:t>
            </a:r>
            <a:r>
              <a:rPr lang="en-US" dirty="0">
                <a:solidFill>
                  <a:srgbClr val="C00000"/>
                </a:solidFill>
              </a:rPr>
              <a:t>60mW/</a:t>
            </a:r>
            <a:r>
              <a:rPr lang="en-US" dirty="0" err="1">
                <a:solidFill>
                  <a:srgbClr val="C00000"/>
                </a:solidFill>
              </a:rPr>
              <a:t>chan</a:t>
            </a:r>
            <a:endParaRPr lang="en-RU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EDF81-31A3-80CF-78A1-F2058F8DEB92}"/>
              </a:ext>
            </a:extLst>
          </p:cNvPr>
          <p:cNvSpPr txBox="1"/>
          <p:nvPr/>
        </p:nvSpPr>
        <p:spPr>
          <a:xfrm>
            <a:off x="610856" y="4386289"/>
            <a:ext cx="472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Power consumption: </a:t>
            </a:r>
            <a:r>
              <a:rPr lang="en-US" dirty="0"/>
              <a:t>~</a:t>
            </a:r>
            <a:r>
              <a:rPr lang="en-US" dirty="0">
                <a:solidFill>
                  <a:srgbClr val="C00000"/>
                </a:solidFill>
              </a:rPr>
              <a:t>55mW/</a:t>
            </a:r>
            <a:r>
              <a:rPr lang="en-US" dirty="0" err="1">
                <a:solidFill>
                  <a:srgbClr val="C00000"/>
                </a:solidFill>
              </a:rPr>
              <a:t>chan</a:t>
            </a:r>
            <a:endParaRPr lang="en-RU" dirty="0">
              <a:solidFill>
                <a:srgbClr val="C0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FD35DDE-0013-0182-6986-3EAFE6C8A6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02" y="4770592"/>
            <a:ext cx="2259724" cy="166858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8FA2ED7-08D3-D59A-C969-55053EDD56E6}"/>
              </a:ext>
            </a:extLst>
          </p:cNvPr>
          <p:cNvSpPr/>
          <p:nvPr/>
        </p:nvSpPr>
        <p:spPr>
          <a:xfrm>
            <a:off x="472966" y="1858155"/>
            <a:ext cx="5391806" cy="4752852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6A0A04-ED9A-E411-0F7F-6CC99D412DE0}"/>
              </a:ext>
            </a:extLst>
          </p:cNvPr>
          <p:cNvSpPr/>
          <p:nvPr/>
        </p:nvSpPr>
        <p:spPr>
          <a:xfrm>
            <a:off x="6334538" y="1856144"/>
            <a:ext cx="5593166" cy="475285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CC03949-C6C3-41FD-316C-230FA41F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5834" y="6540257"/>
            <a:ext cx="2743200" cy="365125"/>
          </a:xfrm>
        </p:spPr>
        <p:txBody>
          <a:bodyPr/>
          <a:lstStyle/>
          <a:p>
            <a:fld id="{F312846B-70FE-374D-9041-F04B3E564842}" type="slidenum">
              <a:rPr lang="en-RU" smtClean="0"/>
              <a:t>54</a:t>
            </a:fld>
            <a:endParaRPr lang="en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B3560-59C0-C962-0375-98936212C71D}"/>
              </a:ext>
            </a:extLst>
          </p:cNvPr>
          <p:cNvSpPr txBox="1"/>
          <p:nvPr/>
        </p:nvSpPr>
        <p:spPr>
          <a:xfrm>
            <a:off x="3133290" y="5829584"/>
            <a:ext cx="672652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Both options are not available for us, we are looking for new solution!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0CA40-65DF-8A48-FD50-C2B43C40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4324" y="6540257"/>
            <a:ext cx="4114800" cy="365125"/>
          </a:xfrm>
        </p:spPr>
        <p:txBody>
          <a:bodyPr/>
          <a:lstStyle/>
          <a:p>
            <a:r>
              <a:rPr lang="en-GB" dirty="0"/>
              <a:t>IHEP, 23 Aug. 2023, Beijing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083092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1EA02-1EE7-EA65-9F43-760B7136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23446"/>
          </a:xfrm>
        </p:spPr>
        <p:txBody>
          <a:bodyPr/>
          <a:lstStyle/>
          <a:p>
            <a:pPr algn="ctr"/>
            <a:r>
              <a:rPr lang="en-RU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88989-3352-5130-7980-24917CA2C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9971"/>
            <a:ext cx="10733314" cy="531699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RU" dirty="0"/>
              <a:t>The PID systems based on aerogel Chernkov counters hve been developeing at the BINP since 1986 and huge experience is already accumulated</a:t>
            </a:r>
          </a:p>
          <a:p>
            <a:pPr algn="just"/>
            <a:r>
              <a:rPr lang="en-RU" dirty="0"/>
              <a:t>Aerogel based RICH detectors are very demand technique for some future colliding beam experiments</a:t>
            </a:r>
          </a:p>
          <a:p>
            <a:r>
              <a:rPr lang="en-RU" dirty="0"/>
              <a:t>In 2020-2023 the essential progress in aerogel RICH development was achieved </a:t>
            </a:r>
            <a:r>
              <a:rPr lang="en-RU"/>
              <a:t>in Novosibirsk (BINP/BIC):</a:t>
            </a:r>
            <a:endParaRPr lang="en-RU" dirty="0"/>
          </a:p>
          <a:p>
            <a:pPr lvl="1"/>
            <a:r>
              <a:rPr lang="en-RU" dirty="0"/>
              <a:t>Large (</a:t>
            </a:r>
            <a:r>
              <a:rPr lang="en-RU" dirty="0">
                <a:solidFill>
                  <a:srgbClr val="C00000"/>
                </a:solidFill>
              </a:rPr>
              <a:t>23x23x4 or 5 cm with n=1.03 or 1.05</a:t>
            </a:r>
            <a:r>
              <a:rPr lang="en-RU" dirty="0"/>
              <a:t>) and higly transperant aerogel blocks were produced and tested</a:t>
            </a:r>
          </a:p>
          <a:p>
            <a:pPr lvl="1"/>
            <a:r>
              <a:rPr lang="en-RU" dirty="0"/>
              <a:t>The </a:t>
            </a:r>
            <a:r>
              <a:rPr lang="en-RU" dirty="0">
                <a:solidFill>
                  <a:srgbClr val="C00000"/>
                </a:solidFill>
              </a:rPr>
              <a:t>4-layer focusing aerogel sample with 20x20x3.5 </a:t>
            </a:r>
            <a:r>
              <a:rPr lang="en-RU" dirty="0"/>
              <a:t>cm size were produced for the first time in the world –&gt; the possibility to create full-scale systems based on 4-layer focusing aerogel Cherenkov radiators was demonstrated</a:t>
            </a:r>
          </a:p>
          <a:p>
            <a:pPr lvl="1"/>
            <a:r>
              <a:rPr lang="en-RU" dirty="0"/>
              <a:t>The measured SPR </a:t>
            </a:r>
            <a:r>
              <a:rPr lang="en-RU" dirty="0">
                <a:solidFill>
                  <a:srgbClr val="C00000"/>
                </a:solidFill>
              </a:rPr>
              <a:t>(~7 mrad</a:t>
            </a:r>
            <a:r>
              <a:rPr lang="en-RU" dirty="0"/>
              <a:t>) of FARICH based on 4-layer focusing aerogel is in good agreement with simulation and expectation</a:t>
            </a:r>
          </a:p>
          <a:p>
            <a:pPr lvl="1" algn="just"/>
            <a:r>
              <a:rPr lang="en-RU" dirty="0"/>
              <a:t>Recent progress in high opticaly dense aerogel production with help of ZrO</a:t>
            </a:r>
            <a:r>
              <a:rPr lang="en-RU" baseline="-25000" dirty="0"/>
              <a:t>2</a:t>
            </a:r>
            <a:r>
              <a:rPr lang="en-RU" dirty="0"/>
              <a:t> dope allows us to consider new design of FARICH detector with dual aerogel radiator which able to provide exccelent </a:t>
            </a:r>
            <a:r>
              <a:rPr lang="en-RU" dirty="0">
                <a:solidFill>
                  <a:srgbClr val="C00000"/>
                </a:solidFill>
              </a:rPr>
              <a:t>µ/π – separation from 0.2 up to 1.5 GeV/c</a:t>
            </a:r>
          </a:p>
          <a:p>
            <a:pPr algn="just"/>
            <a:r>
              <a:rPr lang="en-RU" dirty="0"/>
              <a:t>For further progress of the aerogel RICH detectors development of  </a:t>
            </a:r>
            <a:r>
              <a:rPr lang="en-RU" dirty="0">
                <a:solidFill>
                  <a:srgbClr val="C00000"/>
                </a:solidFill>
              </a:rPr>
              <a:t>photon detectors</a:t>
            </a:r>
            <a:r>
              <a:rPr lang="en-RU" dirty="0"/>
              <a:t> and compatible </a:t>
            </a:r>
            <a:r>
              <a:rPr lang="en-RU" dirty="0">
                <a:solidFill>
                  <a:srgbClr val="C00000"/>
                </a:solidFill>
              </a:rPr>
              <a:t>R/O electronics </a:t>
            </a:r>
            <a:r>
              <a:rPr lang="en-RU" dirty="0"/>
              <a:t>are highly required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BA43E-A61A-49D2-A003-0BF1EEDB9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C7E8C-EAFC-7AC0-8625-05CA1EC9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55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181497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2A447-869B-0589-9C4E-AFCE4B17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103437"/>
            <a:ext cx="10515600" cy="1325563"/>
          </a:xfrm>
        </p:spPr>
        <p:txBody>
          <a:bodyPr/>
          <a:lstStyle/>
          <a:p>
            <a:pPr algn="ctr"/>
            <a:r>
              <a:rPr lang="en-RU" b="1" dirty="0"/>
              <a:t>Back 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49AEAC-6D92-45F9-B8C0-FA476164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75D2B3-BAA8-FAC9-6821-E5E32245B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56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615550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D0EA-03E8-2828-DF4B-7A31A3DBE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28" y="0"/>
            <a:ext cx="10515600" cy="578069"/>
          </a:xfrm>
        </p:spPr>
        <p:txBody>
          <a:bodyPr>
            <a:normAutofit fontScale="90000"/>
          </a:bodyPr>
          <a:lstStyle/>
          <a:p>
            <a:r>
              <a:rPr lang="en-RU" dirty="0"/>
              <a:t>T</a:t>
            </a:r>
            <a:r>
              <a:rPr lang="en-GB" dirty="0"/>
              <a:t>B</a:t>
            </a:r>
            <a:r>
              <a:rPr lang="en-RU" dirty="0"/>
              <a:t>eam simulation with G4: input data.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77C5A-41B8-66BC-E467-C9A27111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622" y="3556154"/>
            <a:ext cx="4478502" cy="331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FD86F-182C-16A0-1277-54905ADCE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80908" y="2693601"/>
            <a:ext cx="3366637" cy="4678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CE307E-26CF-FB32-F095-9FEE747FB1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3476" y="515013"/>
                <a:ext cx="11340662" cy="3237183"/>
              </a:xfrm>
            </p:spPr>
            <p:txBody>
              <a:bodyPr>
                <a:normAutofit fontScale="62500" lnSpcReduction="20000"/>
              </a:bodyPr>
              <a:lstStyle/>
              <a:p>
                <a:pPr algn="just"/>
                <a:r>
                  <a:rPr lang="en-RU" dirty="0"/>
                  <a:t>To perform quntitively comparison T</a:t>
                </a:r>
                <a:r>
                  <a:rPr lang="en-GB" dirty="0"/>
                  <a:t>B</a:t>
                </a:r>
                <a:r>
                  <a:rPr lang="en-RU" dirty="0"/>
                  <a:t>eam results with G4 simulation it is necessary to implement in simulation very correct data on aerogel parameters (</a:t>
                </a:r>
                <a:r>
                  <a:rPr lang="en-RU" dirty="0">
                    <a:solidFill>
                      <a:srgbClr val="FF0000"/>
                    </a:solidFill>
                  </a:rPr>
                  <a:t>n, L</a:t>
                </a:r>
                <a:r>
                  <a:rPr lang="en-RU" baseline="-25000" dirty="0">
                    <a:solidFill>
                      <a:srgbClr val="FF0000"/>
                    </a:solidFill>
                  </a:rPr>
                  <a:t>sc</a:t>
                </a:r>
                <a:r>
                  <a:rPr lang="en-RU" dirty="0">
                    <a:solidFill>
                      <a:srgbClr val="FF0000"/>
                    </a:solidFill>
                  </a:rPr>
                  <a:t>, thick</a:t>
                </a:r>
                <a:r>
                  <a:rPr lang="en-RU" dirty="0"/>
                  <a:t>) and also about photon detector parameters such like </a:t>
                </a:r>
                <a:r>
                  <a:rPr lang="en-RU" dirty="0">
                    <a:solidFill>
                      <a:srgbClr val="FF0000"/>
                    </a:solidFill>
                  </a:rPr>
                  <a:t>Geometry</a:t>
                </a:r>
                <a:r>
                  <a:rPr lang="en-RU" dirty="0"/>
                  <a:t> and </a:t>
                </a:r>
                <a:r>
                  <a:rPr lang="en-RU" dirty="0">
                    <a:solidFill>
                      <a:srgbClr val="FF0000"/>
                    </a:solidFill>
                  </a:rPr>
                  <a:t>PDE</a:t>
                </a:r>
                <a:r>
                  <a:rPr lang="en-RU" dirty="0"/>
                  <a:t>.</a:t>
                </a:r>
              </a:p>
              <a:p>
                <a:pPr algn="just"/>
                <a:r>
                  <a:rPr lang="en-RU" dirty="0"/>
                  <a:t>As a QE(</a:t>
                </a:r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RU" dirty="0"/>
                  <a:t>) we will use data for MaPMT H12700 from manufacturier (Hamamatsu) data-sheet (DS) normalized on our own direct measurement QE(</a:t>
                </a:r>
                <a14:m>
                  <m:oMath xmlns:m="http://schemas.openxmlformats.org/officeDocument/2006/math">
                    <m:r>
                      <a:rPr lang="en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RU" dirty="0"/>
                  <a:t>=409nm) performed with laser light sourse(see the pictures below: left). </a:t>
                </a:r>
              </a:p>
              <a:p>
                <a:pPr algn="just"/>
                <a:r>
                  <a:rPr lang="en-RU" dirty="0"/>
                  <a:t>Also it is necessary to take into account that flat-pannel MaPMTs have non 100% photoelectron collection efficiency (CE). According to invetigations (Ref. </a:t>
                </a:r>
                <a:r>
                  <a:rPr lang="en-GB" i="1" dirty="0">
                    <a:solidFill>
                      <a:schemeClr val="accent1"/>
                    </a:solidFill>
                  </a:rPr>
                  <a:t>arXiv:1506.04302v2 [</a:t>
                </a:r>
                <a:r>
                  <a:rPr lang="en-GB" i="1" dirty="0" err="1">
                    <a:solidFill>
                      <a:schemeClr val="accent1"/>
                    </a:solidFill>
                  </a:rPr>
                  <a:t>physics.ins</a:t>
                </a:r>
                <a:r>
                  <a:rPr lang="en-GB" i="1" dirty="0">
                    <a:solidFill>
                      <a:schemeClr val="accent1"/>
                    </a:solidFill>
                  </a:rPr>
                  <a:t>-det] 5 Oct 2015</a:t>
                </a:r>
                <a:r>
                  <a:rPr lang="en-GB" dirty="0"/>
                  <a:t>) about 20% of photoelectrons are able to give by 5 times smaller amplitude than a single photoelectron peak due to skip of the first dynode stage </a:t>
                </a:r>
                <a:r>
                  <a:rPr lang="en-RU" dirty="0"/>
                  <a:t>(see the pictures below: right)</a:t>
                </a:r>
                <a:r>
                  <a:rPr lang="en-GB" dirty="0"/>
                  <a:t>. It means that if the read out electronics discriminator threshold is set ~0.1-0.2pe we will lose about 20% of photoelectrons. </a:t>
                </a:r>
              </a:p>
              <a:p>
                <a:pPr algn="just"/>
                <a:r>
                  <a:rPr lang="en-GB" dirty="0"/>
                  <a:t>In the G4 simulation is implemented recalculated photon detection efficiency (PDE):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𝑃𝐷𝐸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DS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409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DS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𝑄𝐸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409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b="0" i="0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Meas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DS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32%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20%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0.8</m:t>
                      </m:r>
                    </m:oMath>
                  </m:oMathPara>
                </a14:m>
                <a:endParaRPr lang="en-GB" dirty="0"/>
              </a:p>
              <a:p>
                <a:pPr marL="0" indent="0" algn="just">
                  <a:buNone/>
                </a:pPr>
                <a:endParaRPr lang="en-R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CE307E-26CF-FB32-F095-9FEE747FB1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3476" y="515013"/>
                <a:ext cx="11340662" cy="3237183"/>
              </a:xfrm>
              <a:blipFill>
                <a:blip r:embed="rId4"/>
                <a:stretch>
                  <a:fillRect l="-223" t="-3125" r="-44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3AAEA-B7D5-CD8C-D069-501C39C55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57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3569B-98FD-E347-2BC6-3611F9D7A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89572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667FE0-FE99-C04D-986A-3305766A3B2F}"/>
              </a:ext>
            </a:extLst>
          </p:cNvPr>
          <p:cNvGrpSpPr/>
          <p:nvPr/>
        </p:nvGrpSpPr>
        <p:grpSpPr>
          <a:xfrm>
            <a:off x="3631463" y="685619"/>
            <a:ext cx="3565400" cy="3438805"/>
            <a:chOff x="3646232" y="820424"/>
            <a:chExt cx="2953676" cy="28651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C3E16A9-F9D6-8046-8363-6DF1339C8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690510" y="776146"/>
              <a:ext cx="2865119" cy="295367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91C76F-AF87-7949-840C-AAABF5DC35CB}"/>
                </a:ext>
              </a:extLst>
            </p:cNvPr>
            <p:cNvSpPr txBox="1"/>
            <p:nvPr/>
          </p:nvSpPr>
          <p:spPr>
            <a:xfrm>
              <a:off x="3937301" y="931584"/>
              <a:ext cx="992210" cy="2615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440" dirty="0"/>
                <a:t>1100 </a:t>
              </a:r>
              <a:r>
                <a:rPr lang="en-US" sz="1440" dirty="0"/>
                <a:t>MeV</a:t>
              </a:r>
              <a:r>
                <a:rPr lang="ru-RU" sz="1440" dirty="0"/>
                <a:t>/</a:t>
              </a:r>
              <a:r>
                <a:rPr lang="en-US" sz="1440" dirty="0"/>
                <a:t>c</a:t>
              </a:r>
              <a:endParaRPr lang="en-RU" sz="1440" dirty="0"/>
            </a:p>
          </p:txBody>
        </p:sp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AF5479-D10F-7848-832C-51986D27E5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1318" y="557576"/>
            <a:ext cx="3143923" cy="324110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5EBFEE-E61E-334D-825D-BD89020D96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5400000">
            <a:off x="7836549" y="26569"/>
            <a:ext cx="3606628" cy="501215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44EE571-440B-C34F-B642-8A7C12C2375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83004" y="202806"/>
                <a:ext cx="10892567" cy="481178"/>
              </a:xfrm>
            </p:spPr>
            <p:txBody>
              <a:bodyPr>
                <a:noAutofit/>
              </a:bodyPr>
              <a:lstStyle/>
              <a:p>
                <a:r>
                  <a:rPr lang="en-RU" sz="3600" dirty="0"/>
                  <a:t>Expected e/</a:t>
                </a:r>
                <a14:m>
                  <m:oMath xmlns:m="http://schemas.openxmlformats.org/officeDocument/2006/math">
                    <m:r>
                      <a:rPr lang="en-RU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RU" sz="3600" dirty="0"/>
                  <a:t>/</a:t>
                </a:r>
                <a14:m>
                  <m:oMath xmlns:m="http://schemas.openxmlformats.org/officeDocument/2006/math">
                    <m:r>
                      <a:rPr lang="en-RU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ru-RU" sz="3600" dirty="0"/>
                  <a:t> </a:t>
                </a:r>
                <a:r>
                  <a:rPr lang="en-RU" sz="3600" dirty="0"/>
                  <a:t>–</a:t>
                </a:r>
                <a:r>
                  <a:rPr lang="ru-RU" sz="3600" dirty="0"/>
                  <a:t> </a:t>
                </a:r>
                <a:r>
                  <a:rPr lang="en-US" sz="3600" dirty="0"/>
                  <a:t>separation with FARICH</a:t>
                </a:r>
                <a:r>
                  <a:rPr lang="ru-RU" sz="3600" dirty="0"/>
                  <a:t> </a:t>
                </a:r>
                <a:r>
                  <a:rPr lang="en-US" sz="3600" dirty="0"/>
                  <a:t>up to</a:t>
                </a:r>
                <a:r>
                  <a:rPr lang="ru-RU" sz="3600" dirty="0"/>
                  <a:t> 1.5 </a:t>
                </a:r>
                <a:r>
                  <a:rPr lang="en-US" sz="3600" dirty="0"/>
                  <a:t>GeV</a:t>
                </a:r>
                <a:r>
                  <a:rPr lang="ru-RU" sz="3600" dirty="0"/>
                  <a:t>/с</a:t>
                </a:r>
                <a:endParaRPr lang="en-RU" sz="36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44EE571-440B-C34F-B642-8A7C12C237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3004" y="202806"/>
                <a:ext cx="10892567" cy="481178"/>
              </a:xfrm>
              <a:blipFill>
                <a:blip r:embed="rId5"/>
                <a:stretch>
                  <a:fillRect l="-1748" t="-41026" r="-233" b="-5897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88FE701-7B1A-C64B-96FA-1A4088A4890A}"/>
              </a:ext>
            </a:extLst>
          </p:cNvPr>
          <p:cNvSpPr txBox="1"/>
          <p:nvPr/>
        </p:nvSpPr>
        <p:spPr>
          <a:xfrm>
            <a:off x="642097" y="738764"/>
            <a:ext cx="1036096" cy="3139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ru-RU" sz="1440" dirty="0"/>
              <a:t>700 </a:t>
            </a:r>
            <a:r>
              <a:rPr lang="en-US" sz="1440" dirty="0"/>
              <a:t>MeV</a:t>
            </a:r>
            <a:r>
              <a:rPr lang="ru-RU" sz="1440" dirty="0"/>
              <a:t>/</a:t>
            </a:r>
            <a:r>
              <a:rPr lang="en-US" sz="1440" dirty="0"/>
              <a:t>c</a:t>
            </a:r>
            <a:endParaRPr lang="en-RU" sz="144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1446BF-B039-934F-8FAE-EF08CB8B9607}"/>
                  </a:ext>
                </a:extLst>
              </p:cNvPr>
              <p:cNvSpPr txBox="1"/>
              <p:nvPr/>
            </p:nvSpPr>
            <p:spPr>
              <a:xfrm>
                <a:off x="4092391" y="4544773"/>
                <a:ext cx="7742954" cy="187570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260" dirty="0"/>
                  <a:t>To estimate</a:t>
                </a:r>
                <a:r>
                  <a:rPr lang="ru-RU" sz="1260" dirty="0"/>
                  <a:t> </a:t>
                </a:r>
                <a14:m>
                  <m:oMath xmlns:m="http://schemas.openxmlformats.org/officeDocument/2006/math">
                    <m:r>
                      <a:rPr lang="en-RU" sz="126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RU" sz="1260" dirty="0"/>
                  <a:t>/</a:t>
                </a:r>
                <a14:m>
                  <m:oMath xmlns:m="http://schemas.openxmlformats.org/officeDocument/2006/math">
                    <m:r>
                      <a:rPr lang="en-RU" sz="126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ru-RU" sz="1260" dirty="0"/>
                  <a:t>-</a:t>
                </a:r>
                <a:r>
                  <a:rPr lang="en-US" sz="1260" dirty="0"/>
                  <a:t>separation capability in wide momentum range results of parametric</a:t>
                </a:r>
                <a:r>
                  <a:rPr lang="ru-RU" sz="1260" dirty="0"/>
                  <a:t> </a:t>
                </a:r>
                <a:r>
                  <a:rPr lang="en-US" sz="1260" dirty="0"/>
                  <a:t>simulation were used:</a:t>
                </a:r>
                <a:r>
                  <a:rPr lang="ru-RU" sz="1260" dirty="0"/>
                  <a:t> </a:t>
                </a:r>
                <a:endParaRPr lang="en-US" sz="1260" dirty="0"/>
              </a:p>
              <a:p>
                <a:pPr marL="257176" indent="-257176" algn="just">
                  <a:buFontTx/>
                  <a:buChar char="-"/>
                </a:pPr>
                <a:r>
                  <a:rPr lang="en-US" sz="1260" dirty="0"/>
                  <a:t>Refractive index profile approximation for aerogel sample </a:t>
                </a:r>
                <a:r>
                  <a:rPr lang="en-US" sz="1260" i="1" dirty="0"/>
                  <a:t>453f4 </a:t>
                </a:r>
                <a:r>
                  <a:rPr lang="en-US" sz="1260" dirty="0"/>
                  <a:t>and its focusing distance</a:t>
                </a:r>
                <a:r>
                  <a:rPr lang="en-US" sz="1260" i="1" dirty="0"/>
                  <a:t> L=160 mm </a:t>
                </a:r>
              </a:p>
              <a:p>
                <a:pPr marL="257176" indent="-257176" algn="just">
                  <a:buFontTx/>
                  <a:buChar char="-"/>
                </a:pPr>
                <a:r>
                  <a:rPr lang="en-US" sz="1260" dirty="0"/>
                  <a:t>Simulation was performed for track angles</a:t>
                </a:r>
                <a:r>
                  <a:rPr lang="en-US" sz="1260" i="1" dirty="0"/>
                  <a:t> </a:t>
                </a:r>
                <a:r>
                  <a:rPr lang="ru-RU" sz="1260" i="1" dirty="0"/>
                  <a:t>0</a:t>
                </a:r>
                <a:r>
                  <a:rPr lang="ru-RU" sz="1260" i="1" baseline="30000" dirty="0"/>
                  <a:t>о</a:t>
                </a:r>
                <a:r>
                  <a:rPr lang="ru-RU" sz="1260" dirty="0"/>
                  <a:t> </a:t>
                </a:r>
                <a:r>
                  <a:rPr lang="en-US" sz="1260" dirty="0"/>
                  <a:t>and</a:t>
                </a:r>
                <a:r>
                  <a:rPr lang="ru-RU" sz="1260" dirty="0"/>
                  <a:t> </a:t>
                </a:r>
                <a:r>
                  <a:rPr lang="ru-RU" sz="1260" i="1" dirty="0"/>
                  <a:t>45</a:t>
                </a:r>
                <a:r>
                  <a:rPr lang="ru-RU" sz="1260" i="1" baseline="30000" dirty="0"/>
                  <a:t>о</a:t>
                </a:r>
                <a:r>
                  <a:rPr lang="ru-RU" sz="1260" dirty="0"/>
                  <a:t>. </a:t>
                </a:r>
                <a:endParaRPr lang="en-US" sz="1260" dirty="0"/>
              </a:p>
              <a:p>
                <a:pPr marL="257176" indent="-257176" algn="just">
                  <a:buFontTx/>
                  <a:buChar char="-"/>
                </a:pPr>
                <a:r>
                  <a:rPr lang="en-US" sz="1260" dirty="0"/>
                  <a:t>Number of photoelectrons for relativistic particles (beta=1) is equal to </a:t>
                </a:r>
                <a:r>
                  <a:rPr lang="en-US" sz="1260" dirty="0">
                    <a:solidFill>
                      <a:srgbClr val="FF0000"/>
                    </a:solidFill>
                  </a:rPr>
                  <a:t>39 </a:t>
                </a:r>
                <a:r>
                  <a:rPr lang="en-US" sz="1260" dirty="0"/>
                  <a:t>(was taken from G4 simulation)</a:t>
                </a:r>
                <a:r>
                  <a:rPr lang="ru-RU" sz="1260" dirty="0"/>
                  <a:t>.</a:t>
                </a:r>
              </a:p>
              <a:p>
                <a:pPr marL="257176" indent="-257176" algn="just">
                  <a:buFontTx/>
                  <a:buChar char="-"/>
                </a:pPr>
                <a:r>
                  <a:rPr lang="en-US" sz="1260" dirty="0"/>
                  <a:t>Single Photon Resolution (SPR) for relativistic particles  SPR</a:t>
                </a:r>
                <a:r>
                  <a:rPr lang="en-US" sz="126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RU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  <m:r>
                      <a:rPr lang="en-US" sz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RU" sz="120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RU" sz="1200" dirty="0">
                        <a:solidFill>
                          <a:schemeClr val="tx1"/>
                        </a:solidFill>
                      </a:rPr>
                      <m:t>mm</m:t>
                    </m:r>
                    <m:r>
                      <m:rPr>
                        <m:nor/>
                      </m:rPr>
                      <a:rPr lang="en-US" sz="1200" b="0" i="0" dirty="0" smtClean="0">
                        <a:solidFill>
                          <a:schemeClr val="tx1"/>
                        </a:solidFill>
                      </a:rPr>
                      <m:t>)</m:t>
                    </m:r>
                    <m:r>
                      <a:rPr lang="en-RU" sz="1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60" dirty="0"/>
                  <a:t>=</a:t>
                </a:r>
                <a:r>
                  <a:rPr lang="en-US" sz="1260" dirty="0">
                    <a:solidFill>
                      <a:srgbClr val="FF0000"/>
                    </a:solidFill>
                  </a:rPr>
                  <a:t>1.63 mm </a:t>
                </a:r>
                <a:r>
                  <a:rPr lang="en-US" sz="1260" dirty="0"/>
                  <a:t>and SPR(ø1 mm)=</a:t>
                </a:r>
                <a:r>
                  <a:rPr lang="en-US" sz="1260" dirty="0">
                    <a:solidFill>
                      <a:srgbClr val="FF0000"/>
                    </a:solidFill>
                  </a:rPr>
                  <a:t>1.36</a:t>
                </a:r>
                <a:r>
                  <a:rPr lang="en-US" sz="1260" dirty="0"/>
                  <a:t> </a:t>
                </a:r>
                <a:r>
                  <a:rPr lang="en-US" sz="1260" dirty="0">
                    <a:solidFill>
                      <a:srgbClr val="FF0000"/>
                    </a:solidFill>
                  </a:rPr>
                  <a:t>mm</a:t>
                </a:r>
                <a:r>
                  <a:rPr lang="en-US" sz="1260" dirty="0"/>
                  <a:t> </a:t>
                </a:r>
              </a:p>
              <a:p>
                <a:pPr algn="just"/>
                <a:r>
                  <a:rPr lang="en-US" sz="1260" dirty="0"/>
                  <a:t>	(was taken from beam test results).</a:t>
                </a:r>
                <a:endParaRPr lang="ru-RU" sz="1260" dirty="0"/>
              </a:p>
              <a:p>
                <a:pPr algn="just"/>
                <a:r>
                  <a:rPr lang="en-US" sz="1260" dirty="0"/>
                  <a:t>Quality of particles separation is determined as</a:t>
                </a:r>
                <a:r>
                  <a:rPr lang="ru-RU" sz="1260" dirty="0"/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ru-RU" sz="1260" i="1" baseline="-25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26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126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6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60" i="1" baseline="-25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acc>
                          <m:r>
                            <a:rPr lang="en-US" sz="12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126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6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60" i="1" baseline="-25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acc>
                        </m:num>
                        <m:den>
                          <m:r>
                            <a:rPr lang="en-US" sz="12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u-RU" sz="12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1260" i="1" baseline="-25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2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sz="12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1260" i="1" baseline="-25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)/2</m:t>
                          </m:r>
                        </m:den>
                      </m:f>
                      <m:r>
                        <a:rPr lang="en-US" sz="126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260" dirty="0">
                  <a:highlight>
                    <a:srgbClr val="00FFFF"/>
                  </a:highlight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1446BF-B039-934F-8FAE-EF08CB8B9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91" y="4544773"/>
                <a:ext cx="7742954" cy="18757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F8BDE8C-3F99-2E4C-917D-C8DAE9073827}"/>
              </a:ext>
            </a:extLst>
          </p:cNvPr>
          <p:cNvGrpSpPr/>
          <p:nvPr/>
        </p:nvGrpSpPr>
        <p:grpSpPr>
          <a:xfrm>
            <a:off x="356655" y="3699753"/>
            <a:ext cx="3241101" cy="3143925"/>
            <a:chOff x="335139" y="3699753"/>
            <a:chExt cx="3241101" cy="31439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18C0C4-2AA8-654E-934D-1951D0303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3727" y="3651165"/>
              <a:ext cx="3143925" cy="324110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59F4BD-CEA0-3842-B007-B384299C3FDD}"/>
                </a:ext>
              </a:extLst>
            </p:cNvPr>
            <p:cNvSpPr txBox="1"/>
            <p:nvPr/>
          </p:nvSpPr>
          <p:spPr>
            <a:xfrm>
              <a:off x="570006" y="3845393"/>
              <a:ext cx="1086671" cy="3139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440" dirty="0"/>
                <a:t>1500 </a:t>
              </a:r>
              <a:r>
                <a:rPr lang="en-US" sz="1440" dirty="0"/>
                <a:t>MeV</a:t>
              </a:r>
              <a:r>
                <a:rPr lang="ru-RU" sz="1440" dirty="0"/>
                <a:t>/</a:t>
              </a:r>
              <a:r>
                <a:rPr lang="en-US" sz="1440" dirty="0"/>
                <a:t>c</a:t>
              </a:r>
              <a:endParaRPr lang="en-RU" sz="144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860A8C-D260-9942-A17A-64302D5423E3}"/>
                  </a:ext>
                </a:extLst>
              </p:cNvPr>
              <p:cNvSpPr txBox="1"/>
              <p:nvPr/>
            </p:nvSpPr>
            <p:spPr>
              <a:xfrm>
                <a:off x="8341769" y="3352723"/>
                <a:ext cx="8083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sz="1400" dirty="0"/>
                  <a:t>3 </a:t>
                </a:r>
                <a14:m>
                  <m:oMath xmlns:m="http://schemas.openxmlformats.org/officeDocument/2006/math">
                    <m:r>
                      <a:rPr lang="en-RU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RU" sz="1400" dirty="0"/>
                  <a:t> level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860A8C-D260-9942-A17A-64302D542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769" y="3352723"/>
                <a:ext cx="808363" cy="307777"/>
              </a:xfrm>
              <a:prstGeom prst="rect">
                <a:avLst/>
              </a:prstGeom>
              <a:blipFill>
                <a:blip r:embed="rId8"/>
                <a:stretch>
                  <a:fillRect l="-1538" t="-4167" r="-1538" b="-250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087E666-D134-C5EA-07CC-109A788F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A1819-AB8C-8B6D-70F7-DD5AD287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58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49077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6EEDB8-C383-2586-8A9D-8CE78D70B2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99308"/>
                <a:ext cx="10515600" cy="698127"/>
              </a:xfrm>
            </p:spPr>
            <p:txBody>
              <a:bodyPr>
                <a:normAutofit/>
              </a:bodyPr>
              <a:lstStyle/>
              <a:p>
                <a:r>
                  <a:rPr lang="en-RU" sz="4000" b="1" dirty="0"/>
                  <a:t>Dependence of N</a:t>
                </a:r>
                <a:r>
                  <a:rPr lang="en-RU" sz="4000" b="1" baseline="-25000" dirty="0"/>
                  <a:t>pe</a:t>
                </a:r>
                <a:r>
                  <a:rPr lang="en-RU" sz="4000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4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RU" sz="4000" b="1" dirty="0"/>
                  <a:t> on aerogel thickness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6EEDB8-C383-2586-8A9D-8CE78D70B2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99308"/>
                <a:ext cx="10515600" cy="698127"/>
              </a:xfrm>
              <a:blipFill>
                <a:blip r:embed="rId2"/>
                <a:stretch>
                  <a:fillRect l="-2171" t="-17857" b="-3571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6E3844-C9D8-CED5-7AEB-FA37816C2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793" y="797436"/>
            <a:ext cx="11988528" cy="374266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AFF121-8CE0-9D88-6D20-A030AF00D753}"/>
                  </a:ext>
                </a:extLst>
              </p:cNvPr>
              <p:cNvSpPr txBox="1"/>
              <p:nvPr/>
            </p:nvSpPr>
            <p:spPr>
              <a:xfrm>
                <a:off x="412898" y="4421514"/>
                <a:ext cx="11366204" cy="2337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RU" dirty="0"/>
                  <a:t>N</a:t>
                </a:r>
                <a:r>
                  <a:rPr lang="en-RU" baseline="-25000" dirty="0"/>
                  <a:t>pe</a:t>
                </a:r>
                <a:r>
                  <a:rPr lang="en-RU" dirty="0"/>
                  <a:t> dependes on the aerogel thickness as expected and limitted by the Releigh light scattering law.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RU" dirty="0"/>
                  <a:t>Some ssytematical increase of N</a:t>
                </a:r>
                <a:r>
                  <a:rPr lang="en-RU" baseline="-25000" dirty="0"/>
                  <a:t>pe</a:t>
                </a:r>
                <a:r>
                  <a:rPr lang="en-RU" dirty="0"/>
                  <a:t> (</a:t>
                </a:r>
                <a:r>
                  <a:rPr lang="en-RU" dirty="0">
                    <a:solidFill>
                      <a:srgbClr val="FF0000"/>
                    </a:solidFill>
                  </a:rPr>
                  <a:t>~13÷15%</a:t>
                </a:r>
                <a:r>
                  <a:rPr lang="en-RU" dirty="0"/>
                  <a:t>) are observed in new thick aerogels after increase of backing temperature (</a:t>
                </a:r>
                <a:r>
                  <a:rPr lang="en-RU" dirty="0">
                    <a:solidFill>
                      <a:srgbClr val="FF0000"/>
                    </a:solidFill>
                  </a:rPr>
                  <a:t>470˚C –&gt; 600˚C</a:t>
                </a:r>
                <a:r>
                  <a:rPr lang="en-RU" dirty="0"/>
                  <a:t>). This effect could not be quantatively explained by increase of refractive indexes (</a:t>
                </a:r>
                <a:r>
                  <a:rPr lang="en-RU" dirty="0">
                    <a:solidFill>
                      <a:srgbClr val="FF0000"/>
                    </a:solidFill>
                  </a:rPr>
                  <a:t>1.027 –&gt; 1.029</a:t>
                </a:r>
                <a:r>
                  <a:rPr lang="en-RU" dirty="0"/>
                  <a:t>) and it is contra to N</a:t>
                </a:r>
                <a:r>
                  <a:rPr lang="en-RU" baseline="-25000" dirty="0"/>
                  <a:t>pe</a:t>
                </a:r>
                <a:r>
                  <a:rPr lang="en-RU" dirty="0"/>
                  <a:t> decrease (~5÷6%) expected due to Releigh light scattering decrease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400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𝑛𝑚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,1.027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47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400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𝑛𝑚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,1.029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41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RU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RU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𝑡h𝑖𝑐𝑘𝑛𝑒𝑠𝑠</m:t>
                        </m:r>
                      </m:e>
                    </m:rad>
                  </m:oMath>
                </a14:m>
                <a:r>
                  <a:rPr lang="en-RU" dirty="0"/>
                  <a:t>  (as expected), while for several aerogel samples some deviations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RU" dirty="0"/>
                  <a:t> from the dependence are observed. The reason of this effect could be in some impurites inside the aerogel which are able to give additional small angle forward scattering.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AFF121-8CE0-9D88-6D20-A030AF00D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98" y="4421514"/>
                <a:ext cx="11366204" cy="2337178"/>
              </a:xfrm>
              <a:prstGeom prst="rect">
                <a:avLst/>
              </a:prstGeom>
              <a:blipFill>
                <a:blip r:embed="rId4"/>
                <a:stretch>
                  <a:fillRect l="-335" t="-1081" r="-446" b="-324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CC95B5-3C60-C15B-529F-74B73E3A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59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CA885-17FF-D181-0D42-9F2B6695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998224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3FD80-F57C-4435-901A-33E8F3E2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92"/>
            <a:ext cx="10515600" cy="858054"/>
          </a:xfrm>
        </p:spPr>
        <p:txBody>
          <a:bodyPr>
            <a:normAutofit/>
          </a:bodyPr>
          <a:lstStyle/>
          <a:p>
            <a:pPr algn="ctr"/>
            <a:r>
              <a:rPr lang="en-RU" sz="4000" b="1" dirty="0"/>
              <a:t>FEE based on FPGA-TDC</a:t>
            </a:r>
            <a:endParaRPr lang="ru-RU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86CAF5-A353-49B4-85D7-E84731776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BE341-5B2B-483D-B783-8F8F54F62B3E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8711FB-C292-4595-AE6F-7D6C21954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73" y="4169456"/>
            <a:ext cx="3428340" cy="2329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03C13-73E7-4947-8022-837A2421623A}"/>
              </a:ext>
            </a:extLst>
          </p:cNvPr>
          <p:cNvSpPr txBox="1"/>
          <p:nvPr/>
        </p:nvSpPr>
        <p:spPr>
          <a:xfrm>
            <a:off x="3995170" y="4303250"/>
            <a:ext cx="3329154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DC-DC convertor board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goes behind the backplane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51×84 mm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size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provides power to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SiPMs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amplifiers, FPGA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uses air inductive coils to operate in the detector magnetic field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power, trigger &amp; clock connectors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374E0F-BFE1-BA46-A95F-9D9EEB865A10}"/>
              </a:ext>
            </a:extLst>
          </p:cNvPr>
          <p:cNvGrpSpPr/>
          <p:nvPr/>
        </p:nvGrpSpPr>
        <p:grpSpPr>
          <a:xfrm>
            <a:off x="453989" y="1068659"/>
            <a:ext cx="8441096" cy="3004174"/>
            <a:chOff x="1773500" y="1439050"/>
            <a:chExt cx="8441096" cy="3004174"/>
          </a:xfrm>
        </p:grpSpPr>
        <p:pic>
          <p:nvPicPr>
            <p:cNvPr id="6" name="Рисунок 5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12F89FAE-094D-4A16-92D4-056C1927B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1324" y="1447095"/>
              <a:ext cx="1801350" cy="1800000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текст, электроника, дисплей&#10;&#10;Автоматически созданное описание">
              <a:extLst>
                <a:ext uri="{FF2B5EF4-FFF2-40B4-BE49-F238E27FC236}">
                  <a16:creationId xmlns:a16="http://schemas.microsoft.com/office/drawing/2014/main" id="{B428717D-5129-4446-AFA2-301955342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071" y="1462136"/>
              <a:ext cx="1808160" cy="180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3E0CA1-5AC3-4216-95B9-B1FC16507DFB}"/>
                </a:ext>
              </a:extLst>
            </p:cNvPr>
            <p:cNvSpPr txBox="1"/>
            <p:nvPr/>
          </p:nvSpPr>
          <p:spPr>
            <a:xfrm>
              <a:off x="3652674" y="1439050"/>
              <a:ext cx="2447122" cy="181588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dirty="0"/>
                <a:t>Amplifier board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27×27 mm</a:t>
              </a:r>
              <a:r>
                <a:rPr lang="en-US" sz="1600" baseline="30000" dirty="0"/>
                <a:t>2</a:t>
              </a:r>
              <a:r>
                <a:rPr lang="en-US" sz="1600" dirty="0"/>
                <a:t> size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14-layer PCB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30x gain, 64 channels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couples to KETEK 8×8 SiPM array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endParaRPr lang="en-US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D729BA-5DF5-46A5-B8F7-25945C5E8F30}"/>
                </a:ext>
              </a:extLst>
            </p:cNvPr>
            <p:cNvSpPr txBox="1"/>
            <p:nvPr/>
          </p:nvSpPr>
          <p:spPr>
            <a:xfrm>
              <a:off x="8224674" y="1468560"/>
              <a:ext cx="1989922" cy="15696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dirty="0"/>
                <a:t>TDC board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64 channels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2 TDC + 4 threshold FPGAs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10ps precision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endParaRPr lang="ru-RU" sz="1600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F372999-C8D0-4500-B289-305D0CB5A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3500" y="3306137"/>
              <a:ext cx="1957422" cy="113708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3948F0-B62B-4EB4-89B0-C60BE5E1F372}"/>
                </a:ext>
              </a:extLst>
            </p:cNvPr>
            <p:cNvSpPr txBox="1"/>
            <p:nvPr/>
          </p:nvSpPr>
          <p:spPr>
            <a:xfrm flipH="1">
              <a:off x="3702523" y="3423907"/>
              <a:ext cx="4841749" cy="523220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Simulated single photon pulse shapes from amplifier for different input resistance. ~ 22mV amplitude can be achieved.</a:t>
              </a:r>
              <a:endParaRPr lang="ru-RU" sz="1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29B01BB-15AC-904D-8426-0D54DCD94F06}"/>
              </a:ext>
            </a:extLst>
          </p:cNvPr>
          <p:cNvSpPr txBox="1"/>
          <p:nvPr/>
        </p:nvSpPr>
        <p:spPr>
          <a:xfrm>
            <a:off x="7417981" y="2848804"/>
            <a:ext cx="4320030" cy="8580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rmAutofit/>
          </a:bodyPr>
          <a:lstStyle/>
          <a:p>
            <a:pPr algn="just"/>
            <a:r>
              <a:rPr lang="en-RU" sz="1600" dirty="0">
                <a:solidFill>
                  <a:schemeClr val="accent1">
                    <a:lumMod val="50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en-US" sz="1600" dirty="0">
                <a:solidFill>
                  <a:schemeClr val="tx1"/>
                </a:solidFill>
              </a:rPr>
              <a:t>Each module readouts 6 arrays  8x8 pixels and equipped with optical transceiver. </a:t>
            </a:r>
          </a:p>
          <a:p>
            <a:pPr algn="just"/>
            <a:r>
              <a:rPr lang="en-US" sz="1600" dirty="0"/>
              <a:t> • Thickness of 5-layer design is less than 5 cm.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CD99747-3887-7942-9FDB-6E63AA8BCA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981" y="3731260"/>
            <a:ext cx="4268863" cy="29788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CE1A24-F787-6940-AB5C-56573A044C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8074" y="1091745"/>
            <a:ext cx="1989922" cy="171118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0B097-3926-69A6-039C-3D81E1DF0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24148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403" y="0"/>
            <a:ext cx="10968959" cy="8382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Peculiarities of aerogel use in RICH detectors</a:t>
            </a:r>
            <a:endParaRPr lang="ru-RU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743666" y="1143480"/>
                <a:ext cx="10968958" cy="504671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𝑠𝑐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b="0" dirty="0">
                  <a:ea typeface="Cambria Math" panose="02040503050406030204" pitchFamily="18" charset="0"/>
                </a:endParaRPr>
              </a:p>
              <a:p>
                <a:pPr marL="414744" indent="-414744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a long time, it was considered impossible to use aerogels in RICH detectors owing to the strong scattering of light.</a:t>
                </a:r>
              </a:p>
              <a:p>
                <a:pPr marL="414744" indent="-414744" algn="just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1991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ru-RU" sz="2000" dirty="0"/>
                  <a:t>– </a:t>
                </a:r>
                <a:r>
                  <a:rPr lang="en-US" sz="2000" dirty="0"/>
                  <a:t>the first experimental observation of Cherenkov ring from aerogel using photography method</a:t>
                </a:r>
              </a:p>
              <a:p>
                <a:pPr marL="0" indent="0" algn="just">
                  <a:buNone/>
                </a:pPr>
                <a:r>
                  <a:rPr lang="en-US" sz="2000" dirty="0"/>
                  <a:t>	</a:t>
                </a:r>
                <a:r>
                  <a:rPr lang="en-US" sz="1600" dirty="0" err="1">
                    <a:solidFill>
                      <a:srgbClr val="FF0000"/>
                    </a:solidFill>
                  </a:rPr>
                  <a:t>A.I.Vorobiov</a:t>
                </a:r>
                <a:r>
                  <a:rPr lang="en-US" sz="1600" dirty="0">
                    <a:solidFill>
                      <a:srgbClr val="FF0000"/>
                    </a:solidFill>
                  </a:rPr>
                  <a:t>, </a:t>
                </a:r>
                <a:r>
                  <a:rPr lang="en-US" sz="1600" dirty="0" err="1">
                    <a:solidFill>
                      <a:srgbClr val="FF0000"/>
                    </a:solidFill>
                  </a:rPr>
                  <a:t>V.P.Zrelov</a:t>
                </a:r>
                <a:r>
                  <a:rPr lang="ru-RU" sz="1600" dirty="0">
                    <a:solidFill>
                      <a:srgbClr val="FF0000"/>
                    </a:solidFill>
                  </a:rPr>
                  <a:t>, </a:t>
                </a:r>
                <a:r>
                  <a:rPr lang="en-US" sz="1600" dirty="0" err="1">
                    <a:solidFill>
                      <a:srgbClr val="FF0000"/>
                    </a:solidFill>
                  </a:rPr>
                  <a:t>J.Ruzichka</a:t>
                </a:r>
                <a:r>
                  <a:rPr lang="en-US" sz="1600" dirty="0">
                    <a:solidFill>
                      <a:srgbClr val="FF0000"/>
                    </a:solidFill>
                  </a:rPr>
                  <a:t>, “</a:t>
                </a:r>
                <a:r>
                  <a:rPr lang="en-US" sz="1600" i="1" dirty="0">
                    <a:solidFill>
                      <a:srgbClr val="FF0000"/>
                    </a:solidFill>
                  </a:rPr>
                  <a:t>On some peculiarities of </a:t>
                </a:r>
                <a:r>
                  <a:rPr lang="en-US" sz="1600" i="1" dirty="0" err="1">
                    <a:solidFill>
                      <a:srgbClr val="FF0000"/>
                    </a:solidFill>
                  </a:rPr>
                  <a:t>Vavilov</a:t>
                </a:r>
                <a:r>
                  <a:rPr lang="en-US" sz="1600" i="1" dirty="0">
                    <a:solidFill>
                      <a:srgbClr val="FF0000"/>
                    </a:solidFill>
                  </a:rPr>
                  <a:t>-Cherenkov radiation in aerogels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”,</a:t>
                </a:r>
                <a:r>
                  <a:rPr lang="ru-RU" altLang="ru-RU" sz="1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In </a:t>
                </a:r>
                <a:r>
                  <a:rPr lang="ru-RU" altLang="ru-RU" sz="16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Frascati</a:t>
                </a:r>
                <a:r>
                  <a:rPr lang="ru-RU" altLang="ru-RU" sz="1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1991, </a:t>
                </a:r>
                <a:r>
                  <a:rPr lang="ru-RU" altLang="ru-RU" sz="16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Physics</a:t>
                </a:r>
                <a:r>
                  <a:rPr lang="ru-RU" altLang="ru-RU" sz="1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16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and</a:t>
                </a:r>
                <a:r>
                  <a:rPr lang="ru-RU" altLang="ru-RU" sz="1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16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detectors</a:t>
                </a:r>
                <a:r>
                  <a:rPr lang="ru-RU" altLang="ru-RU" sz="1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16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for</a:t>
                </a:r>
                <a:r>
                  <a:rPr lang="ru-RU" altLang="ru-RU" sz="1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DAPHNE, </a:t>
                </a:r>
                <a:r>
                  <a:rPr lang="ru-RU" altLang="ru-RU" sz="16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the</a:t>
                </a:r>
                <a:r>
                  <a:rPr lang="ru-RU" altLang="ru-RU" sz="1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16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Frascati</a:t>
                </a:r>
                <a:r>
                  <a:rPr lang="ru-RU" altLang="ru-RU" sz="1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altLang="ru-RU" sz="16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Phi-factory</a:t>
                </a:r>
                <a:r>
                  <a:rPr lang="ru-RU" altLang="ru-RU" sz="1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* 551-556</a:t>
                </a:r>
                <a:endParaRPr lang="en-US" altLang="ru-RU" sz="20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  <a:p>
                <a:pPr marL="414744" indent="-414744" algn="just">
                  <a:buFont typeface="Arial" panose="020B0604020202020204" pitchFamily="34" charset="0"/>
                  <a:buChar char="•"/>
                </a:pPr>
                <a:endParaRPr lang="en-US" altLang="ru-RU" sz="2000" dirty="0">
                  <a:cs typeface="Arial" panose="020B0604020202020204" pitchFamily="34" charset="0"/>
                </a:endParaRPr>
              </a:p>
              <a:p>
                <a:pPr marL="414744" indent="-414744" algn="just">
                  <a:buFont typeface="Arial" panose="020B0604020202020204" pitchFamily="34" charset="0"/>
                  <a:buChar char="•"/>
                </a:pPr>
                <a:r>
                  <a:rPr lang="en-US" altLang="ru-RU" sz="2000" dirty="0">
                    <a:cs typeface="Arial" panose="020B0604020202020204" pitchFamily="34" charset="0"/>
                  </a:rPr>
                  <a:t>The first RICH with aerogel was proposed Douglas Fields in 1994</a:t>
                </a:r>
              </a:p>
              <a:p>
                <a:pPr marL="0" indent="0" algn="just">
                  <a:buNone/>
                </a:pPr>
                <a:r>
                  <a:rPr lang="en-US" altLang="ru-RU" sz="1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	</a:t>
                </a:r>
                <a:r>
                  <a:rPr lang="en-US" altLang="ru-RU" sz="16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D.E.Fields</a:t>
                </a:r>
                <a:r>
                  <a:rPr lang="en-US" altLang="ru-RU" sz="1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et al., NIM A349(1994)431</a:t>
                </a:r>
                <a:endParaRPr lang="en-US" altLang="ru-RU" sz="1600" dirty="0">
                  <a:cs typeface="Arial" panose="020B0604020202020204" pitchFamily="34" charset="0"/>
                </a:endParaRPr>
              </a:p>
              <a:p>
                <a:pPr marL="414744" indent="-414744" algn="just"/>
                <a:r>
                  <a:rPr lang="en-US" altLang="ru-RU" sz="2000" b="1" dirty="0">
                    <a:cs typeface="Arial" panose="020B0604020202020204" pitchFamily="34" charset="0"/>
                  </a:rPr>
                  <a:t>1995</a:t>
                </a:r>
                <a:r>
                  <a:rPr lang="en-US" altLang="ru-RU" sz="2000" dirty="0">
                    <a:cs typeface="Arial" panose="020B0604020202020204" pitchFamily="34" charset="0"/>
                  </a:rPr>
                  <a:t> </a:t>
                </a:r>
                <a:r>
                  <a:rPr lang="ru-RU" altLang="ru-RU" sz="2000" dirty="0">
                    <a:cs typeface="Arial" panose="020B0604020202020204" pitchFamily="34" charset="0"/>
                  </a:rPr>
                  <a:t>– </a:t>
                </a:r>
                <a:r>
                  <a:rPr lang="en-US" altLang="ru-RU" sz="2000" dirty="0">
                    <a:cs typeface="Arial" panose="020B0604020202020204" pitchFamily="34" charset="0"/>
                  </a:rPr>
                  <a:t>Aerogel RICH</a:t>
                </a:r>
                <a:r>
                  <a:rPr lang="ru-RU" altLang="ru-RU" sz="2000" dirty="0">
                    <a:cs typeface="Arial" panose="020B0604020202020204" pitchFamily="34" charset="0"/>
                  </a:rPr>
                  <a:t> </a:t>
                </a:r>
                <a:r>
                  <a:rPr lang="en-US" altLang="ru-RU" sz="2000" dirty="0">
                    <a:cs typeface="Arial" panose="020B0604020202020204" pitchFamily="34" charset="0"/>
                  </a:rPr>
                  <a:t>for </a:t>
                </a:r>
                <a:r>
                  <a:rPr lang="en-US" altLang="ru-RU" sz="2000" dirty="0" err="1">
                    <a:cs typeface="Arial" panose="020B0604020202020204" pitchFamily="34" charset="0"/>
                  </a:rPr>
                  <a:t>LHCb</a:t>
                </a:r>
                <a:r>
                  <a:rPr lang="en-US" altLang="ru-RU" sz="2000" dirty="0">
                    <a:cs typeface="Arial" panose="020B0604020202020204" pitchFamily="34" charset="0"/>
                  </a:rPr>
                  <a:t> was suggested. The requirement on minimal light scattering length was elaborated.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sc</m:t>
                        </m:r>
                      </m:sub>
                    </m:sSub>
                    <m:r>
                      <m:rPr>
                        <m:nor/>
                      </m:rPr>
                      <a:rPr lang="en-US" sz="2000" dirty="0"/>
                      <m:t>(400 </m:t>
                    </m:r>
                    <m:r>
                      <m:rPr>
                        <m:nor/>
                      </m:rPr>
                      <a:rPr lang="en-US" sz="2000" dirty="0"/>
                      <m:t>nm</m:t>
                    </m:r>
                    <m:r>
                      <m:rPr>
                        <m:nor/>
                      </m:rPr>
                      <a:rPr lang="en-US" sz="2000" dirty="0"/>
                      <m:t>)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26 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0" indent="0" algn="just">
                  <a:buNone/>
                </a:pPr>
                <a:r>
                  <a:rPr lang="en-US" sz="2000" dirty="0">
                    <a:solidFill>
                      <a:srgbClr val="FF0000"/>
                    </a:solidFill>
                  </a:rPr>
                  <a:t>	</a:t>
                </a:r>
                <a:r>
                  <a:rPr lang="en-US" sz="1700" dirty="0" err="1">
                    <a:solidFill>
                      <a:srgbClr val="FF0000"/>
                    </a:solidFill>
                  </a:rPr>
                  <a:t>J.Seguinot</a:t>
                </a:r>
                <a:r>
                  <a:rPr lang="en-US" sz="1700" dirty="0">
                    <a:solidFill>
                      <a:srgbClr val="FF0000"/>
                    </a:solidFill>
                  </a:rPr>
                  <a:t>, </a:t>
                </a:r>
                <a:r>
                  <a:rPr lang="en-US" sz="1700" dirty="0" err="1">
                    <a:solidFill>
                      <a:srgbClr val="FF0000"/>
                    </a:solidFill>
                  </a:rPr>
                  <a:t>T.Ypsilantis</a:t>
                </a:r>
                <a:r>
                  <a:rPr lang="ru-RU" sz="1700" dirty="0">
                    <a:solidFill>
                      <a:srgbClr val="FF0000"/>
                    </a:solidFill>
                  </a:rPr>
                  <a:t>,</a:t>
                </a:r>
                <a:r>
                  <a:rPr lang="en-US" sz="1700" dirty="0">
                    <a:solidFill>
                      <a:srgbClr val="FF0000"/>
                    </a:solidFill>
                  </a:rPr>
                  <a:t> NIM A368(1995</a:t>
                </a:r>
                <a:r>
                  <a:rPr lang="ru-RU" sz="1700" dirty="0">
                    <a:solidFill>
                      <a:srgbClr val="FF0000"/>
                    </a:solidFill>
                  </a:rPr>
                  <a:t>)229</a:t>
                </a:r>
                <a:r>
                  <a:rPr lang="ru-RU" sz="1700" dirty="0"/>
                  <a:t>)</a:t>
                </a:r>
              </a:p>
              <a:p>
                <a:pPr marL="414744" indent="-414744" algn="just"/>
                <a:r>
                  <a:rPr lang="ru-RU" sz="2000" b="1" dirty="0"/>
                  <a:t>1995-1996</a:t>
                </a:r>
                <a:r>
                  <a:rPr lang="ru-RU" sz="2000" dirty="0"/>
                  <a:t> –</a:t>
                </a:r>
                <a:r>
                  <a:rPr lang="en-US" sz="2000" dirty="0"/>
                  <a:t> two-step aerogel production was optimized,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</m:oMath>
                </a14:m>
                <a:r>
                  <a:rPr lang="ru-RU" sz="2000" dirty="0">
                    <a:solidFill>
                      <a:srgbClr val="C00000"/>
                    </a:solidFill>
                  </a:rPr>
                  <a:t>(400 </a:t>
                </a:r>
                <a:r>
                  <a:rPr lang="en-US" sz="2000" dirty="0">
                    <a:solidFill>
                      <a:srgbClr val="C00000"/>
                    </a:solidFill>
                  </a:rPr>
                  <a:t>mm</a:t>
                </a:r>
                <a:r>
                  <a:rPr lang="ru-RU" sz="2000" dirty="0">
                    <a:solidFill>
                      <a:srgbClr val="C00000"/>
                    </a:solidFill>
                  </a:rPr>
                  <a:t>)</a:t>
                </a:r>
                <a:r>
                  <a:rPr lang="en-US" sz="2000" dirty="0">
                    <a:solidFill>
                      <a:srgbClr val="C00000"/>
                    </a:solidFill>
                  </a:rPr>
                  <a:t>=40÷50</a:t>
                </a:r>
                <a:r>
                  <a:rPr lang="ru-RU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>
                    <a:solidFill>
                      <a:srgbClr val="C00000"/>
                    </a:solidFill>
                  </a:rPr>
                  <a:t>mm</a:t>
                </a:r>
                <a:r>
                  <a:rPr lang="ru-RU" sz="2000" dirty="0"/>
                  <a:t> </a:t>
                </a:r>
                <a:endParaRPr lang="en-US" sz="2000" dirty="0"/>
              </a:p>
              <a:p>
                <a:pPr marL="0" indent="0" algn="just">
                  <a:buNone/>
                </a:pPr>
                <a:r>
                  <a:rPr lang="en-US" sz="2000" dirty="0">
                    <a:solidFill>
                      <a:srgbClr val="FF0000"/>
                    </a:solidFill>
                  </a:rPr>
                  <a:t>	</a:t>
                </a:r>
                <a:r>
                  <a:rPr lang="en-US" sz="1700" dirty="0" err="1">
                    <a:solidFill>
                      <a:srgbClr val="FF0000"/>
                    </a:solidFill>
                  </a:rPr>
                  <a:t>A.R.Buzykaev</a:t>
                </a:r>
                <a:r>
                  <a:rPr lang="en-US" sz="1700" dirty="0">
                    <a:solidFill>
                      <a:srgbClr val="FF0000"/>
                    </a:solidFill>
                  </a:rPr>
                  <a:t> et.al, NIM A379(1996)465</a:t>
                </a:r>
                <a:r>
                  <a:rPr lang="en-US" sz="1700" dirty="0"/>
                  <a:t>)</a:t>
                </a: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743666" y="1143480"/>
                <a:ext cx="10968958" cy="5046719"/>
              </a:xfrm>
              <a:blipFill>
                <a:blip r:embed="rId2"/>
                <a:stretch>
                  <a:fillRect l="-347" r="-462" b="-50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IHEP, 23 Aug. 2023, Beijing</a:t>
            </a:r>
            <a:endParaRPr lang="fi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746401B-91C3-4165-BB58-507C59287C4B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20632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29867-ECC0-C549-B20F-60A3D713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973"/>
            <a:ext cx="10515600" cy="710640"/>
          </a:xfrm>
        </p:spPr>
        <p:txBody>
          <a:bodyPr/>
          <a:lstStyle/>
          <a:p>
            <a:r>
              <a:rPr lang="en-RU" dirty="0"/>
              <a:t>The first tests of </a:t>
            </a:r>
            <a:r>
              <a:rPr lang="en-GB" b="1" i="1" dirty="0" err="1"/>
              <a:t>FaRICH</a:t>
            </a:r>
            <a:r>
              <a:rPr lang="en-GB" b="1" i="1" dirty="0"/>
              <a:t>-Auslese-System</a:t>
            </a:r>
            <a:r>
              <a:rPr lang="en-RU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116808-2F0A-4A40-9B3F-AD65AA4F5A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852909" y="-343554"/>
            <a:ext cx="3614570" cy="674165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A51002-10EF-5648-9FF9-C8FAD2D27B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8057059" y="737724"/>
            <a:ext cx="3214272" cy="475846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DAD9A1-788F-9E4D-BAD4-0485CFCE8A09}"/>
              </a:ext>
            </a:extLst>
          </p:cNvPr>
          <p:cNvSpPr txBox="1"/>
          <p:nvPr/>
        </p:nvSpPr>
        <p:spPr>
          <a:xfrm rot="16200000">
            <a:off x="418207" y="2973502"/>
            <a:ext cx="439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ToT</a:t>
            </a:r>
            <a:endParaRPr lang="en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5C07A-7FB8-7549-8D1E-E3C89410B6A2}"/>
              </a:ext>
            </a:extLst>
          </p:cNvPr>
          <p:cNvSpPr txBox="1"/>
          <p:nvPr/>
        </p:nvSpPr>
        <p:spPr>
          <a:xfrm>
            <a:off x="3388659" y="4167406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400" dirty="0"/>
              <a:t>Time, 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82C698-D84F-7E4E-A0E9-E4A22C7DBC04}"/>
              </a:ext>
            </a:extLst>
          </p:cNvPr>
          <p:cNvSpPr txBox="1"/>
          <p:nvPr/>
        </p:nvSpPr>
        <p:spPr>
          <a:xfrm>
            <a:off x="696891" y="4921327"/>
            <a:ext cx="11136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RU" dirty="0"/>
              <a:t>The tests performed bu Mechael Traxler, </a:t>
            </a:r>
            <a:r>
              <a:rPr lang="en-GB" dirty="0"/>
              <a:t>Matthias Hoek</a:t>
            </a:r>
            <a:r>
              <a:rPr lang="en-RU" dirty="0"/>
              <a:t> and </a:t>
            </a:r>
            <a:r>
              <a:rPr lang="en-GB" dirty="0"/>
              <a:t>Merlin </a:t>
            </a:r>
            <a:r>
              <a:rPr lang="en-GB" dirty="0" err="1"/>
              <a:t>Böhm</a:t>
            </a:r>
            <a:r>
              <a:rPr lang="en-GB" dirty="0"/>
              <a:t> at HIM-Institute in Mainz.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RU" dirty="0"/>
              <a:t>Everything works as expected: ToT(Time) is as expected for single photon distribution.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RU" dirty="0"/>
              <a:t>Single photon detection time resolution without any corrections and proper TDC calibration is about 380ps (it is good enough value for FARICH), while intrinsic resolution of TDC is about 8÷12 ps.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RU" dirty="0"/>
              <a:t>A lot of dark counts are in the data (every 3</a:t>
            </a:r>
            <a:r>
              <a:rPr lang="en-RU" baseline="30000" dirty="0"/>
              <a:t>rd</a:t>
            </a:r>
            <a:r>
              <a:rPr lang="en-RU" dirty="0"/>
              <a:t> hit is noise). Thermostabilization or cooling is needed for future tests.</a:t>
            </a:r>
            <a:endParaRPr lang="en-RU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9B6BFA-A9AE-6B42-A48D-E3B834517AFB}"/>
              </a:ext>
            </a:extLst>
          </p:cNvPr>
          <p:cNvSpPr txBox="1"/>
          <p:nvPr/>
        </p:nvSpPr>
        <p:spPr>
          <a:xfrm>
            <a:off x="1733549" y="824997"/>
            <a:ext cx="872490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FPGA-TDC </a:t>
            </a:r>
            <a:r>
              <a:rPr lang="ru-RU" dirty="0"/>
              <a:t>(</a:t>
            </a:r>
            <a:r>
              <a:rPr lang="en-GB" dirty="0" err="1"/>
              <a:t>FaRICH</a:t>
            </a:r>
            <a:r>
              <a:rPr lang="en-GB" dirty="0"/>
              <a:t>-Auslese-System</a:t>
            </a:r>
            <a:r>
              <a:rPr lang="ru-RU" dirty="0"/>
              <a:t>) </a:t>
            </a:r>
            <a:r>
              <a:rPr lang="en-US" dirty="0"/>
              <a:t>to readout 2304 </a:t>
            </a:r>
            <a:r>
              <a:rPr lang="en-US" dirty="0" err="1"/>
              <a:t>SiPMs</a:t>
            </a:r>
            <a:r>
              <a:rPr lang="en-US" dirty="0"/>
              <a:t> developed and produced in GSI. 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647A6-2C7E-1148-986B-EB0E3C2374DD}"/>
              </a:ext>
            </a:extLst>
          </p:cNvPr>
          <p:cNvSpPr txBox="1"/>
          <p:nvPr/>
        </p:nvSpPr>
        <p:spPr>
          <a:xfrm>
            <a:off x="9398643" y="4437140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400" dirty="0"/>
              <a:t>Time, 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5EE9B-433E-B763-2287-EE79761A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61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62C6B-DDA1-257C-C835-EF0D0DF0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IHEP, 23 Aug. 2023, Beijing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1382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583" y="170317"/>
            <a:ext cx="5097221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/>
              <a:t>Why Aerogel RICH?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Содержимое 9"/>
              <p:cNvSpPr>
                <a:spLocks noGrp="1"/>
              </p:cNvSpPr>
              <p:nvPr>
                <p:ph sz="half" idx="2"/>
              </p:nvPr>
            </p:nvSpPr>
            <p:spPr>
              <a:xfrm>
                <a:off x="380873" y="1830945"/>
                <a:ext cx="5901931" cy="3196110"/>
              </a:xfrm>
            </p:spPr>
            <p:txBody>
              <a:bodyPr/>
              <a:lstStyle/>
              <a:p>
                <a:pPr marL="414744" indent="-414744" algn="just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difference of Cherenkov angles for different particles is larger</a:t>
                </a:r>
              </a:p>
              <a:p>
                <a:pPr marL="414744" indent="-414744" algn="just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Aerogel refractive index dispersion is smaller</a:t>
                </a:r>
              </a:p>
              <a:p>
                <a:pPr marL="414744" indent="-414744" algn="just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large number of detected photons from high refractive index radiators</a:t>
                </a:r>
                <a:r>
                  <a:rPr lang="ru-RU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  <m:r>
                          <a:rPr lang="en-US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type m:val="skw"/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4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can not compensate these effects </a:t>
                </a:r>
                <a:r>
                  <a:rPr lang="en-US" sz="2400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Содержимое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80873" y="1830945"/>
                <a:ext cx="5901931" cy="3196110"/>
              </a:xfrm>
              <a:blipFill>
                <a:blip r:embed="rId3"/>
                <a:stretch>
                  <a:fillRect l="-2790" t="-3175" r="-3219" b="-3769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 descr="rel_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661" y="306896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8" descr="CherAngle.jpg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11095" y="44624"/>
            <a:ext cx="4085505" cy="3196109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>
          <a:xfrm>
            <a:off x="4164480" y="6378612"/>
            <a:ext cx="3863040" cy="470930"/>
          </a:xfrm>
        </p:spPr>
        <p:txBody>
          <a:bodyPr/>
          <a:lstStyle/>
          <a:p>
            <a:r>
              <a:rPr lang="fi-FI"/>
              <a:t>IHEP, 23 Aug. 2023, Beijing</a:t>
            </a:r>
            <a:endParaRPr lang="fi-FI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>
          <a:xfrm>
            <a:off x="8763737" y="6387070"/>
            <a:ext cx="2837760" cy="470930"/>
          </a:xfrm>
        </p:spPr>
        <p:txBody>
          <a:bodyPr/>
          <a:lstStyle/>
          <a:p>
            <a:fld id="{116E7014-49C3-4255-9D1C-497824AF14C8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64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2441" y="69645"/>
            <a:ext cx="10965121" cy="707361"/>
          </a:xfrm>
        </p:spPr>
        <p:txBody>
          <a:bodyPr>
            <a:normAutofit/>
          </a:bodyPr>
          <a:lstStyle/>
          <a:p>
            <a:r>
              <a:rPr lang="en-US" sz="4000" b="1" dirty="0"/>
              <a:t>The first aerogel RICH</a:t>
            </a:r>
            <a:endParaRPr lang="ru-RU" sz="40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"/>
          </p:nvPr>
        </p:nvSpPr>
        <p:spPr>
          <a:xfrm>
            <a:off x="6159740" y="517931"/>
            <a:ext cx="4936662" cy="47093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Hermes RICH (DESY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,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Gamburg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>
          <a:xfrm>
            <a:off x="4170240" y="6414454"/>
            <a:ext cx="3863040" cy="470930"/>
          </a:xfrm>
        </p:spPr>
        <p:txBody>
          <a:bodyPr/>
          <a:lstStyle/>
          <a:p>
            <a:r>
              <a:rPr lang="en-US"/>
              <a:t>IHEP, 23 Aug. 2023, Beijing</a:t>
            </a:r>
            <a:endParaRPr lang="fi-FI" dirty="0"/>
          </a:p>
        </p:txBody>
      </p:sp>
      <p:pic>
        <p:nvPicPr>
          <p:cNvPr id="11" name="Picture 6" descr="Scansione003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280" y="1376419"/>
            <a:ext cx="4687995" cy="348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5725" y="941129"/>
            <a:ext cx="4164609" cy="415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57417" y="4910580"/>
            <a:ext cx="5949386" cy="865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π/K/p – separation at 2÷15 GeV/c</a:t>
            </a:r>
          </a:p>
          <a:p>
            <a:r>
              <a:rPr lang="en-US" dirty="0"/>
              <a:t>	aerogel, </a:t>
            </a:r>
            <a:r>
              <a:rPr lang="en-US" dirty="0">
                <a:solidFill>
                  <a:srgbClr val="FF0000"/>
                </a:solidFill>
              </a:rPr>
              <a:t>n=1.03 </a:t>
            </a:r>
            <a:r>
              <a:rPr lang="en-US" dirty="0"/>
              <a:t>-&gt; π/K – separation 2÷7 GeV/c</a:t>
            </a:r>
          </a:p>
          <a:p>
            <a:r>
              <a:rPr lang="en-US" dirty="0"/>
              <a:t>	 C</a:t>
            </a:r>
            <a:r>
              <a:rPr lang="en-US" baseline="-25000" dirty="0"/>
              <a:t>4</a:t>
            </a:r>
            <a:r>
              <a:rPr lang="en-US" dirty="0"/>
              <a:t>F</a:t>
            </a:r>
            <a:r>
              <a:rPr lang="en-US" baseline="-25000" dirty="0"/>
              <a:t>10</a:t>
            </a:r>
            <a:r>
              <a:rPr lang="en-US" dirty="0"/>
              <a:t>, n=1.0014 -&gt;  π/K – separation 7÷15 GeV/c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739842" y="6414454"/>
            <a:ext cx="2837760" cy="470930"/>
          </a:xfrm>
        </p:spPr>
        <p:txBody>
          <a:bodyPr/>
          <a:lstStyle/>
          <a:p>
            <a:fld id="{22CCB8FE-C739-49E0-AE10-FEE22BFD6E4C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84136" y="5123939"/>
            <a:ext cx="3744871" cy="86523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Start of the design – 1996</a:t>
            </a:r>
          </a:p>
          <a:p>
            <a:r>
              <a:rPr lang="en-US" dirty="0"/>
              <a:t>1020 aerogel tiles 114x114x11mm</a:t>
            </a:r>
            <a:r>
              <a:rPr lang="en-US" baseline="30000" dirty="0"/>
              <a:t>3</a:t>
            </a:r>
          </a:p>
          <a:p>
            <a:r>
              <a:rPr lang="en-US" dirty="0"/>
              <a:t>Start of the operation -- </a:t>
            </a:r>
            <a:r>
              <a:rPr lang="en-US" dirty="0">
                <a:solidFill>
                  <a:srgbClr val="FF0000"/>
                </a:solidFill>
              </a:rPr>
              <a:t>1998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2DA2B-5EA8-A142-9724-3C251328FCB0}"/>
              </a:ext>
            </a:extLst>
          </p:cNvPr>
          <p:cNvSpPr txBox="1"/>
          <p:nvPr/>
        </p:nvSpPr>
        <p:spPr>
          <a:xfrm>
            <a:off x="6695490" y="902454"/>
            <a:ext cx="3865161" cy="3499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Investigate spin structure of nuclons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0C124-6FF6-654B-AF97-779F6B89C12E}"/>
              </a:ext>
            </a:extLst>
          </p:cNvPr>
          <p:cNvSpPr txBox="1"/>
          <p:nvPr/>
        </p:nvSpPr>
        <p:spPr>
          <a:xfrm>
            <a:off x="6128855" y="5920462"/>
            <a:ext cx="334816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>
                <a:solidFill>
                  <a:srgbClr val="FF0000"/>
                </a:solidFill>
              </a:rPr>
              <a:t>Y.Miyachi, NIM A502(2003)202</a:t>
            </a:r>
          </a:p>
        </p:txBody>
      </p:sp>
    </p:spTree>
    <p:extLst>
      <p:ext uri="{BB962C8B-B14F-4D97-AF65-F5344CB8AC3E}">
        <p14:creationId xmlns:p14="http://schemas.microsoft.com/office/powerpoint/2010/main" val="155128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66403" y="0"/>
            <a:ext cx="10968959" cy="980728"/>
          </a:xfrm>
        </p:spPr>
        <p:txBody>
          <a:bodyPr/>
          <a:lstStyle/>
          <a:p>
            <a:pPr algn="ctr"/>
            <a:r>
              <a:rPr lang="en-US" b="1" dirty="0"/>
              <a:t>Aerogel in </a:t>
            </a:r>
            <a:r>
              <a:rPr lang="en-US" b="1" dirty="0" err="1"/>
              <a:t>LHCb</a:t>
            </a:r>
            <a:r>
              <a:rPr lang="en-US" b="1" dirty="0"/>
              <a:t> (LHC-CERN)</a:t>
            </a:r>
            <a:endParaRPr lang="ru-RU" b="1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04" y="1192603"/>
            <a:ext cx="4098106" cy="489991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86992" y="637476"/>
            <a:ext cx="3871215" cy="5161621"/>
          </a:xfrm>
        </p:spPr>
      </p:pic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4092215" y="6384974"/>
            <a:ext cx="3863040" cy="470930"/>
          </a:xfrm>
        </p:spPr>
        <p:txBody>
          <a:bodyPr/>
          <a:lstStyle/>
          <a:p>
            <a:pPr>
              <a:defRPr/>
            </a:pPr>
            <a:r>
              <a:rPr lang="en-US"/>
              <a:t>IHEP, 23 Aug. 2023, Beijing</a:t>
            </a:r>
            <a:endParaRPr lang="ru-RU" dirty="0"/>
          </a:p>
        </p:txBody>
      </p:sp>
      <p:sp>
        <p:nvSpPr>
          <p:cNvPr id="13" name="Текст 7"/>
          <p:cNvSpPr txBox="1">
            <a:spLocks/>
          </p:cNvSpPr>
          <p:nvPr/>
        </p:nvSpPr>
        <p:spPr bwMode="auto">
          <a:xfrm>
            <a:off x="1653945" y="862266"/>
            <a:ext cx="8739580" cy="4454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5604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2177" dirty="0">
                <a:highlight>
                  <a:srgbClr val="00FFFF"/>
                </a:highlight>
              </a:rPr>
              <a:t>measure the parameters of CPV in the interactions of b-hadrons</a:t>
            </a:r>
            <a:endParaRPr lang="en-US" sz="1633" kern="0" dirty="0">
              <a:highlight>
                <a:srgbClr val="00FFFF"/>
              </a:highligh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40244" y="5300125"/>
            <a:ext cx="5812340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BIC/BINP production, n=1.03, </a:t>
            </a:r>
            <a:r>
              <a:rPr lang="en-US" dirty="0">
                <a:solidFill>
                  <a:srgbClr val="FF0000"/>
                </a:solidFill>
              </a:rPr>
              <a:t>20x20x5</a:t>
            </a:r>
            <a:r>
              <a:rPr lang="en-US" dirty="0"/>
              <a:t> cm tiles</a:t>
            </a:r>
          </a:p>
          <a:p>
            <a:r>
              <a:rPr lang="en-US" dirty="0"/>
              <a:t>Aerogel did not work – small number of photoelectrons in the ring + strong pile-up noise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755108" y="6369145"/>
            <a:ext cx="2837760" cy="470930"/>
          </a:xfrm>
        </p:spPr>
        <p:txBody>
          <a:bodyPr/>
          <a:lstStyle/>
          <a:p>
            <a:fld id="{116E7014-49C3-4255-9D1C-497824AF14C8}" type="slidenum">
              <a:rPr lang="fi-FI" smtClean="0"/>
              <a:pPr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6545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145241</TotalTime>
  <Words>6213</Words>
  <Application>Microsoft Macintosh PowerPoint</Application>
  <PresentationFormat>Widescreen</PresentationFormat>
  <Paragraphs>840</Paragraphs>
  <Slides>60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Arial</vt:lpstr>
      <vt:lpstr>Arial Rounded MT Bold</vt:lpstr>
      <vt:lpstr>ArialMT</vt:lpstr>
      <vt:lpstr>Calibri</vt:lpstr>
      <vt:lpstr>Calibri Light</vt:lpstr>
      <vt:lpstr>Cambria Math</vt:lpstr>
      <vt:lpstr>Oswald</vt:lpstr>
      <vt:lpstr>Roboto</vt:lpstr>
      <vt:lpstr>Segoe UI</vt:lpstr>
      <vt:lpstr>Times</vt:lpstr>
      <vt:lpstr>Times New Roman</vt:lpstr>
      <vt:lpstr>TimesNewRomanPSMT</vt:lpstr>
      <vt:lpstr>Wingdings</vt:lpstr>
      <vt:lpstr>Office Theme</vt:lpstr>
      <vt:lpstr>Development of aerogel based  RICH detectors</vt:lpstr>
      <vt:lpstr>Aerogel RICH in the HEP</vt:lpstr>
      <vt:lpstr>Aerogel is a classical nanomaterial</vt:lpstr>
      <vt:lpstr>How it all began?</vt:lpstr>
      <vt:lpstr>Ring Imaging Cherenkov detectors  with aerogel radiators</vt:lpstr>
      <vt:lpstr>Peculiarities of aerogel use in RICH detectors</vt:lpstr>
      <vt:lpstr>Why Aerogel RICH?</vt:lpstr>
      <vt:lpstr>The first aerogel RICH</vt:lpstr>
      <vt:lpstr>Aerogel in LHCb (LHC-CERN)</vt:lpstr>
      <vt:lpstr>Aerogel RICH at AMS-02 at ISS</vt:lpstr>
      <vt:lpstr>Belle II: ARICH</vt:lpstr>
      <vt:lpstr>CLAS-12 RICH (J-Lab, Newport)</vt:lpstr>
      <vt:lpstr>Aerogel R&amp;Ds at the BINP</vt:lpstr>
      <vt:lpstr>PowerPoint Presentation</vt:lpstr>
      <vt:lpstr>Novosibirsk aerogels is hydrophilic!</vt:lpstr>
      <vt:lpstr>Water adsorption by aerogel</vt:lpstr>
      <vt:lpstr>Refractive index</vt:lpstr>
      <vt:lpstr>Aerogel transmittance and parameters of Rayleigh light scattering</vt:lpstr>
      <vt:lpstr>Influence of adsorbed water on Raleigh light scattering </vt:lpstr>
      <vt:lpstr>FARICH – 19 years of R&amp;Ds (since 2004)</vt:lpstr>
      <vt:lpstr>FARICH technique</vt:lpstr>
      <vt:lpstr>PowerPoint Presentation</vt:lpstr>
      <vt:lpstr>PowerPoint Presentation</vt:lpstr>
      <vt:lpstr>PowerPoint Presentation</vt:lpstr>
      <vt:lpstr>Cherenkov angle Single Photo-Electron (SPE) resolution</vt:lpstr>
      <vt:lpstr>FARICH system for the SCTF </vt:lpstr>
      <vt:lpstr>FARICH edge effects: simulation &amp; experiment</vt:lpstr>
      <vt:lpstr>FARICH proposal for SPD-NICA experiment</vt:lpstr>
      <vt:lpstr>NICA: Nucleon Ion Colliding fAcility</vt:lpstr>
      <vt:lpstr>SPD: Spin Physics Detector</vt:lpstr>
      <vt:lpstr>FARICH option for SPD</vt:lpstr>
      <vt:lpstr>Aerogel layout</vt:lpstr>
      <vt:lpstr>FARICH with dual aerogel radiator</vt:lpstr>
      <vt:lpstr>PID options for π/K – separation</vt:lpstr>
      <vt:lpstr>PID options for µ/π – separation</vt:lpstr>
      <vt:lpstr>RICH with dual radiators is not very new idea!</vt:lpstr>
      <vt:lpstr>Aerogels with high optical density</vt:lpstr>
      <vt:lpstr>Beam tests results of FARICH with dual radiator</vt:lpstr>
      <vt:lpstr>G4 simulation vs beam test results</vt:lpstr>
      <vt:lpstr>µ/π-separation via G4 simulation</vt:lpstr>
      <vt:lpstr>RICH with Fresnel lens</vt:lpstr>
      <vt:lpstr>EIC project</vt:lpstr>
      <vt:lpstr>ECCE-PID &amp; mRICH system concepts </vt:lpstr>
      <vt:lpstr>Aerogel RICH with Fresnel lens</vt:lpstr>
      <vt:lpstr>The thick aerogel for mRICH – EIC project</vt:lpstr>
      <vt:lpstr>Cherenkov angle single photon resolution (SPR)</vt:lpstr>
      <vt:lpstr>Position-sensitive photon detectors</vt:lpstr>
      <vt:lpstr>Photon detector options</vt:lpstr>
      <vt:lpstr>SiPM array option</vt:lpstr>
      <vt:lpstr>Position-sensitive MCP-PMT</vt:lpstr>
      <vt:lpstr>Round vs Square MCP-PMT for the RICH</vt:lpstr>
      <vt:lpstr>Round vs Square MCP-PMT for the RICH (2) expected FARICH performance</vt:lpstr>
      <vt:lpstr>R/O electronics cost estimation</vt:lpstr>
      <vt:lpstr>Summary</vt:lpstr>
      <vt:lpstr>Back up slides</vt:lpstr>
      <vt:lpstr>TBeam simulation with G4: input data.</vt:lpstr>
      <vt:lpstr>Expected e/μ/π – separation with FARICH up to 1.5 GeV/с</vt:lpstr>
      <vt:lpstr>Dependence of Npe and σ_R on aerogel thickness</vt:lpstr>
      <vt:lpstr>FEE based on FPGA-TDC</vt:lpstr>
      <vt:lpstr>The first tests of FaRICH-Auslese-System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tests with FARICH in May 2021 at BINP</dc:title>
  <dc:creator>9309</dc:creator>
  <cp:lastModifiedBy>Microsoft Office User</cp:lastModifiedBy>
  <cp:revision>187</cp:revision>
  <cp:lastPrinted>2023-08-18T07:21:19Z</cp:lastPrinted>
  <dcterms:created xsi:type="dcterms:W3CDTF">2021-07-15T06:24:22Z</dcterms:created>
  <dcterms:modified xsi:type="dcterms:W3CDTF">2023-08-22T14:01:28Z</dcterms:modified>
</cp:coreProperties>
</file>