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38" r:id="rId3"/>
    <p:sldId id="340" r:id="rId4"/>
    <p:sldId id="339" r:id="rId5"/>
    <p:sldId id="34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80C3"/>
    <a:srgbClr val="A6A6A6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36" autoAdjust="0"/>
  </p:normalViewPr>
  <p:slideViewPr>
    <p:cSldViewPr snapToGrid="0">
      <p:cViewPr varScale="1">
        <p:scale>
          <a:sx n="83" d="100"/>
          <a:sy n="83" d="100"/>
        </p:scale>
        <p:origin x="10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058B8-4562-49EB-9D6C-8B205F88D8CA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9914E-DF4B-4589-A855-DA45FE3609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1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9914E-DF4B-4589-A855-DA45FE36092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010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For all the studied taggers, significant decrease in signal efficiency of around 5%-40% is observed on alternative </a:t>
            </a:r>
            <a:r>
              <a:rPr lang="en-US" altLang="zh-CN" dirty="0" err="1"/>
              <a:t>V+jets</a:t>
            </a:r>
            <a:r>
              <a:rPr lang="en-US" altLang="zh-CN" dirty="0"/>
              <a:t> samples for the 50% working point. Similar behavior is observed for the 80% working point, but the decrease is smaller. The </a:t>
            </a:r>
            <a:r>
              <a:rPr lang="en-US" altLang="zh-CN" dirty="0" err="1"/>
              <a:t>peformance</a:t>
            </a:r>
            <a:r>
              <a:rPr lang="en-US" altLang="zh-CN" dirty="0"/>
              <a:t> on the W </a:t>
            </a:r>
            <a:r>
              <a:rPr lang="en-US" altLang="zh-CN" dirty="0" err="1"/>
              <a:t>longitudianlly</a:t>
            </a:r>
            <a:r>
              <a:rPr lang="en-US" altLang="zh-CN" dirty="0"/>
              <a:t> polarized sample is quite similar to the nominal performance. When taggers are applied to the W transversely polarized sample, the signal efficiency drops by about 15% for 50% wp and similarly for 80% </a:t>
            </a:r>
            <a:r>
              <a:rPr lang="en-US" altLang="zh-CN" err="1"/>
              <a:t>wp</a:t>
            </a:r>
            <a:r>
              <a:rPr lang="en-US" altLang="zh-CN"/>
              <a:t>.</a:t>
            </a:r>
          </a:p>
          <a:p>
            <a:r>
              <a:rPr lang="en-US" altLang="zh-CN"/>
              <a:t>The </a:t>
            </a:r>
            <a:r>
              <a:rPr lang="en-US" altLang="zh-CN" dirty="0"/>
              <a:t>fact that the nominal $W' -&gt; WZ$ sample has predominantly longitudinally polarized W bosons in the final state, while the transversely polarized W bosons are preferentially produced in SM </a:t>
            </a:r>
            <a:r>
              <a:rPr lang="en-US" altLang="zh-CN" dirty="0" err="1"/>
              <a:t>V+jets</a:t>
            </a:r>
            <a:r>
              <a:rPr lang="en-US" altLang="zh-CN" dirty="0"/>
              <a:t> events could be a potential explanations of such decrease.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9914E-DF4B-4589-A855-DA45FE36092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285334-3B64-4668-8003-BAD3BB38A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72A592-915B-4534-AD9B-4D81E8D08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917E0F-8852-47D7-B73C-F391614F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BAF3-D05F-4E5E-9F55-9DC97BF4606A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661E77-52D8-43A9-B276-99DAAAC5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0ECE1B-C2AA-4776-8BF5-BD008545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22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DBCE70-B420-4692-88D1-CB49B05E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2C5E9A-40F4-4629-A00E-529944699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E659C5-DE39-4456-8C11-09FA95125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247F-9487-4D62-906B-D3A4FC91D323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ECA59E-BA9B-4146-B7CF-D89050CB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DE390D-A8CF-4B99-96A7-4DB5232F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2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CAED110-0529-4FFD-9D0B-D56BDB953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DAA199-E97B-45E1-A08F-288EB5CE3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763EC3-056F-40B3-9295-E53F042F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2321-E495-416D-8C16-9D8783CEA7E6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F12FBD-49A2-4EBA-AE5A-AC73D9E32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1AA998-4E8F-4047-934F-AB880925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9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A22F04-0768-4277-999E-9BE73B89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25B175-0D47-4DD3-A8D2-12C2CC0EA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5FEF1D-770A-4612-BDCF-22467D44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C3AE-D6D7-4E78-8004-3761239A6869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8DBD0B-B314-4D7B-A503-077BB0DD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6147CA-46CF-47CC-8DA9-91244FF3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21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0C15C5-D5EF-48F0-8127-8ADB18399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DF45F0-3ED5-4096-AB54-8381BC0AC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F2F780-C54B-4E81-810C-8B6A08E9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FDF5-2662-44EE-950A-B1376ADF878C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43049F-01C6-4DD6-B552-4CA481F6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99E508-2C08-4000-9EB5-A61124D7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95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535BA-8B84-48B9-95DF-2C041A27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0D55F7-AC16-4B84-8D30-5E963FE82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2765D74-7FB8-486F-85F6-35D7F1811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30AF45-9A81-412D-B1AB-C15C67F5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295C-553A-4F83-A55E-C7B7C82B70EA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E9914E-D093-49CB-8C0A-441710A5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9DAEEE-92F3-4B74-AB1D-AD2D7054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1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7CDE56-6585-45CC-86AD-0EE4E2C1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712448-72A3-4C40-8951-A91D93B27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C50228-8445-4F07-BF08-483CBB5EA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BD91D55-13CC-4170-8578-7208E41E6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F2E755-5D65-4736-9637-A5AFBAD9F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88DAE5D-16B6-4A29-9239-4BC0B0BC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0B25-7671-4706-950C-79C03DDEA377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3D99B2E-48CC-4C90-82A3-C7AEB9BB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BDA749F-C956-488C-91C2-99904FE9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85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22A166-AF4C-4932-A78C-FAB9E9F03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2FD2B77-C7AD-4196-BAA5-BCF971CC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E39B-34BF-46C6-A7BB-B8AF640E7312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7D36822-CF81-4A7B-A37B-0BD34C9A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3E6D17-0404-4115-B1BD-27F5C538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60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7B0E8C4-0683-4A0C-B5E9-9A679E272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F7D1-C344-4028-B7A1-EF7FAAE78013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B40CED2-D104-4881-84E8-D7DF691F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C84B14-38BB-403D-99D4-AF8A2A5F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48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7F8399-88A5-4052-9671-DA9FA018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A4A985-3600-4391-8CA5-651D348D7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BFFD1A7-D103-4D24-919C-8E638ADD9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3BD8DE-27AF-4E74-81B7-EB5F6AA5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D94-F736-4012-8C83-B5FCB1B40B3F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CEEE65-D645-4DC2-B313-68AD50EB8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F9195E-814D-4F32-A0AD-99B39D71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41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3CBB40-441D-4AFF-8881-FEB0D7806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56108D0-7382-40BE-ADAD-E403492E6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76CDE1-3484-4FD4-999F-6DDFB25D3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971F9D-EA8A-4D4D-8195-5A887D5F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C86-0386-4D3D-AE04-D9B4C4FAB703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120165-882C-4BB4-B7C9-42B0D5FA0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482F0E-7451-4011-99C6-447E8DCE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66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BE5312C-DEF5-4E21-8173-0202E8E29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0C7636-60CF-44D8-9F91-EFDC77C58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35BCDA-A891-4F24-A771-909A7663D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67FB0-B14C-4B5B-AE7F-527D423D1199}" type="datetime1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C4EF7C-7CCA-40A7-A78E-02FA51797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shudong.wang@cern.ch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93A715-5D7F-4A47-9295-2BD358F69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1178-189B-4DA6-9B00-CBE0FF63E8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07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6951" y="1755032"/>
            <a:ext cx="10318099" cy="1554480"/>
          </a:xfrm>
          <a:noFill/>
        </p:spPr>
        <p:txBody>
          <a:bodyPr>
            <a:noAutofit/>
          </a:bodyPr>
          <a:lstStyle/>
          <a:p>
            <a:r>
              <a:rPr lang="en-US" altLang="zh-CN" sz="4800" b="1" dirty="0">
                <a:latin typeface="Calibri" panose="020F0502020204030204" pitchFamily="34" charset="0"/>
                <a:cs typeface="Calibri" panose="020F0502020204030204" pitchFamily="34" charset="0"/>
              </a:rPr>
              <a:t>Update on </a:t>
            </a:r>
            <a:br>
              <a:rPr lang="en-US" altLang="zh-CN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4800" b="1" dirty="0">
                <a:latin typeface="Calibri" panose="020F0502020204030204" pitchFamily="34" charset="0"/>
                <a:cs typeface="Calibri" panose="020F0502020204030204" pitchFamily="34" charset="0"/>
              </a:rPr>
              <a:t>Constituent-Based W-boson Tagging</a:t>
            </a:r>
            <a:endParaRPr lang="zh-CN" alt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25685" y="3602038"/>
            <a:ext cx="5840405" cy="2652458"/>
          </a:xfrm>
        </p:spPr>
        <p:txBody>
          <a:bodyPr>
            <a:normAutofit/>
          </a:bodyPr>
          <a:lstStyle/>
          <a:p>
            <a:endParaRPr lang="en-US" altLang="zh-CN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zh-CN" sz="2000" b="0" i="0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Shudong Wang</a:t>
            </a:r>
            <a:endParaRPr lang="en-US" altLang="zh-CN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Institute of High Energy Physics</a:t>
            </a:r>
          </a:p>
          <a:p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Chinese Academy of Sciences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983992" cy="365125"/>
          </a:xfrm>
        </p:spPr>
        <p:txBody>
          <a:bodyPr/>
          <a:lstStyle/>
          <a:p>
            <a:fld id="{5A195430-B1FE-4D7F-AA3D-51C587FA64DC}" type="datetime1">
              <a:rPr lang="zh-CN" altLang="en-US" smtClean="0"/>
              <a:t>2023/9/4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shudong.wang@cern.ch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122-030E-47C0-AB1E-D94723EA90D8}" type="slidenum">
              <a:rPr lang="zh-CN" altLang="en-US" smtClean="0"/>
              <a:t>1</a:t>
            </a:fld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E3DF24A-076B-4C35-8296-BF095CD93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47" y="342885"/>
            <a:ext cx="2330858" cy="96885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D07F2D7-E1BD-434E-9DB7-0CCF9B32C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640" y="272301"/>
            <a:ext cx="3222146" cy="127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44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329" y="11407"/>
            <a:ext cx="11167872" cy="9509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Tagger Performance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974848" cy="365125"/>
          </a:xfrm>
        </p:spPr>
        <p:txBody>
          <a:bodyPr/>
          <a:lstStyle/>
          <a:p>
            <a:fld id="{A18EFD6A-8E03-4744-B78A-2F06E44E9405}" type="datetime1">
              <a:rPr lang="zh-CN" altLang="en-US" smtClean="0"/>
              <a:t>2023/9/4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shudong.wang@cern.ch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122-030E-47C0-AB1E-D94723EA90D8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65C018A-9FE1-4645-AFFE-11741D4F7756}"/>
              </a:ext>
            </a:extLst>
          </p:cNvPr>
          <p:cNvSpPr txBox="1"/>
          <p:nvPr/>
        </p:nvSpPr>
        <p:spPr>
          <a:xfrm>
            <a:off x="571329" y="773430"/>
            <a:ext cx="6097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Dependence on signal modeling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5F31CE62-5283-4317-BE65-7A38FBDF2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1378" y="2505103"/>
            <a:ext cx="4042643" cy="184957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Comparison of the signal efficiency of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taggers in different samples of simulated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-jet, as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a measure of model dependence. Shown is the signal efficiency using the threshold which results in an signal efficiency of 50% (left) or 80% (right) in each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𝑝</a:t>
            </a:r>
            <a:r>
              <a:rPr lang="en-US" altLang="zh-CN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 bin for nominal Pythia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’-&gt;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𝑊𝑍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4FECAF-3309-4303-9604-B5854592194F}"/>
              </a:ext>
            </a:extLst>
          </p:cNvPr>
          <p:cNvSpPr txBox="1"/>
          <p:nvPr/>
        </p:nvSpPr>
        <p:spPr>
          <a:xfrm>
            <a:off x="753734" y="1188722"/>
            <a:ext cx="22579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EFN, eff=50%: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5E023EE-0CF8-4821-BA48-792822992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34" y="1533581"/>
            <a:ext cx="3436924" cy="507931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D10BED15-9152-47A4-995D-A17093709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6760" y="1519167"/>
            <a:ext cx="3383110" cy="4999179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3EC411B2-89F9-4283-A984-2C49C8E38D52}"/>
              </a:ext>
            </a:extLst>
          </p:cNvPr>
          <p:cNvSpPr txBox="1"/>
          <p:nvPr/>
        </p:nvSpPr>
        <p:spPr>
          <a:xfrm>
            <a:off x="4346760" y="1188722"/>
            <a:ext cx="22579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EFN, eff=80%: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7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329" y="11407"/>
            <a:ext cx="11167872" cy="9509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Tagger Performance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974848" cy="365125"/>
          </a:xfrm>
        </p:spPr>
        <p:txBody>
          <a:bodyPr/>
          <a:lstStyle/>
          <a:p>
            <a:fld id="{A18EFD6A-8E03-4744-B78A-2F06E44E9405}" type="datetime1">
              <a:rPr lang="zh-CN" altLang="en-US" smtClean="0"/>
              <a:t>2023/9/4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shudong.wang@cern.ch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122-030E-47C0-AB1E-D94723EA90D8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66095EF-491B-4FC9-BB15-636367254D0F}"/>
              </a:ext>
            </a:extLst>
          </p:cNvPr>
          <p:cNvSpPr txBox="1"/>
          <p:nvPr/>
        </p:nvSpPr>
        <p:spPr>
          <a:xfrm>
            <a:off x="571329" y="773430"/>
            <a:ext cx="6097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Dependence on signal modeling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B39F30B-5AEE-462D-A684-65F2B8E79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329" y="1573761"/>
            <a:ext cx="3388605" cy="505530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0B9260D-9174-41C4-AB5A-667947259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1558864"/>
            <a:ext cx="3469821" cy="5099956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F0AC5916-F0AE-4BA0-91EC-BB7A35770569}"/>
              </a:ext>
            </a:extLst>
          </p:cNvPr>
          <p:cNvSpPr txBox="1"/>
          <p:nvPr/>
        </p:nvSpPr>
        <p:spPr>
          <a:xfrm>
            <a:off x="4038600" y="1206402"/>
            <a:ext cx="40416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PFN, eff=80%: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AAF454B-2579-44E7-9923-B949824CEF6A}"/>
              </a:ext>
            </a:extLst>
          </p:cNvPr>
          <p:cNvSpPr txBox="1"/>
          <p:nvPr/>
        </p:nvSpPr>
        <p:spPr>
          <a:xfrm>
            <a:off x="571329" y="1206402"/>
            <a:ext cx="40416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PFN, eff=50%: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13331CF8-0963-4427-B338-D9058DA9648F}"/>
              </a:ext>
            </a:extLst>
          </p:cNvPr>
          <p:cNvSpPr txBox="1">
            <a:spLocks/>
          </p:cNvSpPr>
          <p:nvPr/>
        </p:nvSpPr>
        <p:spPr>
          <a:xfrm>
            <a:off x="8041378" y="2505103"/>
            <a:ext cx="4042643" cy="1849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Comparison of the signal efficiency of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taggers in different samples of simulated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-jet, as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a measure of model dependence. Shown is the signal efficiency using the threshold which results in an signal efficiency of 50% (left) or 80% (right) in each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𝑝</a:t>
            </a:r>
            <a:r>
              <a:rPr lang="en-US" altLang="zh-CN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 bin for nominal Pythia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’-&gt;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𝑊𝑍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</a:p>
        </p:txBody>
      </p:sp>
    </p:spTree>
    <p:extLst>
      <p:ext uri="{BB962C8B-B14F-4D97-AF65-F5344CB8AC3E}">
        <p14:creationId xmlns:p14="http://schemas.microsoft.com/office/powerpoint/2010/main" val="346401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329" y="11407"/>
            <a:ext cx="11167872" cy="9509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Tagger Performance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974848" cy="365125"/>
          </a:xfrm>
        </p:spPr>
        <p:txBody>
          <a:bodyPr/>
          <a:lstStyle/>
          <a:p>
            <a:fld id="{A18EFD6A-8E03-4744-B78A-2F06E44E9405}" type="datetime1">
              <a:rPr lang="zh-CN" altLang="en-US" smtClean="0"/>
              <a:t>2023/9/4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shudong.wang@cern.ch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122-030E-47C0-AB1E-D94723EA90D8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4FECAF-3309-4303-9604-B5854592194F}"/>
              </a:ext>
            </a:extLst>
          </p:cNvPr>
          <p:cNvSpPr txBox="1"/>
          <p:nvPr/>
        </p:nvSpPr>
        <p:spPr>
          <a:xfrm>
            <a:off x="576612" y="1206402"/>
            <a:ext cx="29748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ParticleNet, eff=50%: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D444252-5645-4862-AA83-7ACB70A8A95A}"/>
              </a:ext>
            </a:extLst>
          </p:cNvPr>
          <p:cNvSpPr txBox="1"/>
          <p:nvPr/>
        </p:nvSpPr>
        <p:spPr>
          <a:xfrm>
            <a:off x="571329" y="773430"/>
            <a:ext cx="6097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Dependence on signal modeling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9555BD0-6A7E-4BC1-BF69-86E804252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12" y="1616819"/>
            <a:ext cx="3349212" cy="499994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2A6D287-0D68-4068-9B08-5C0A2713C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636" y="1590164"/>
            <a:ext cx="3443103" cy="513131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2B165CE8-F151-467A-80C4-BA25983168E1}"/>
              </a:ext>
            </a:extLst>
          </p:cNvPr>
          <p:cNvSpPr txBox="1"/>
          <p:nvPr/>
        </p:nvSpPr>
        <p:spPr>
          <a:xfrm>
            <a:off x="4074636" y="1206402"/>
            <a:ext cx="29748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ParticleNet, eff=80%: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C69A7E0B-2801-4037-95F9-79017C3BE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327" y="2504213"/>
            <a:ext cx="4042643" cy="184957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Comparison of the signal efficiency of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taggers in different samples of simulated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-jet, as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a measure of model dependence. Shown is the signal efficiency using the threshold which results in an signal efficiency of 50% (left) or 80% (right) in each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𝑝</a:t>
            </a:r>
            <a:r>
              <a:rPr lang="en-US" altLang="zh-CN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 bin for nominal Pythia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’-&gt;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𝑊𝑍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</a:p>
        </p:txBody>
      </p:sp>
    </p:spTree>
    <p:extLst>
      <p:ext uri="{BB962C8B-B14F-4D97-AF65-F5344CB8AC3E}">
        <p14:creationId xmlns:p14="http://schemas.microsoft.com/office/powerpoint/2010/main" val="2113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329" y="11407"/>
            <a:ext cx="11167872" cy="9509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000" b="1" u="sng" dirty="0">
                <a:latin typeface="Calibri" panose="020F0502020204030204" pitchFamily="34" charset="0"/>
                <a:cs typeface="Calibri" panose="020F0502020204030204" pitchFamily="34" charset="0"/>
              </a:rPr>
              <a:t>Tagger Performance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974848" cy="365125"/>
          </a:xfrm>
        </p:spPr>
        <p:txBody>
          <a:bodyPr/>
          <a:lstStyle/>
          <a:p>
            <a:fld id="{A18EFD6A-8E03-4744-B78A-2F06E44E9405}" type="datetime1">
              <a:rPr lang="zh-CN" altLang="en-US" smtClean="0"/>
              <a:t>2023/9/4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shudong.wang@cern.ch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F122-030E-47C0-AB1E-D94723EA90D8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4FECAF-3309-4303-9604-B5854592194F}"/>
              </a:ext>
            </a:extLst>
          </p:cNvPr>
          <p:cNvSpPr txBox="1"/>
          <p:nvPr/>
        </p:nvSpPr>
        <p:spPr>
          <a:xfrm>
            <a:off x="571329" y="1151899"/>
            <a:ext cx="40662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ParticleTransformer, eff=50%: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84C3D56-4715-4150-9A20-9638F244A72D}"/>
              </a:ext>
            </a:extLst>
          </p:cNvPr>
          <p:cNvSpPr txBox="1"/>
          <p:nvPr/>
        </p:nvSpPr>
        <p:spPr>
          <a:xfrm>
            <a:off x="571329" y="773430"/>
            <a:ext cx="6097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Dependence on signal modeling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6FB6553-727F-4DE8-8466-12A31FBB4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29" y="1539422"/>
            <a:ext cx="3444434" cy="508964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054D8070-A887-4877-B650-D176C78D7EAB}"/>
              </a:ext>
            </a:extLst>
          </p:cNvPr>
          <p:cNvSpPr txBox="1"/>
          <p:nvPr/>
        </p:nvSpPr>
        <p:spPr>
          <a:xfrm>
            <a:off x="4637607" y="1151899"/>
            <a:ext cx="40662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ParticleTransformer, 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eff=80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%: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9524C02-2BFC-43F8-9B86-E5CEF91714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37"/>
          <a:stretch/>
        </p:blipFill>
        <p:spPr>
          <a:xfrm>
            <a:off x="4637607" y="1539421"/>
            <a:ext cx="3420942" cy="5089639"/>
          </a:xfrm>
          <a:prstGeom prst="rect">
            <a:avLst/>
          </a:prstGeom>
        </p:spPr>
      </p:pic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938D9EC8-EF9B-4738-80BA-2EF482651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1378" y="2505103"/>
            <a:ext cx="4042643" cy="184957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Comparison of the signal efficiency of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taggers in different samples of simulated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-jet, as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a measure of model dependence. Shown is the signal efficiency using the threshold which results in an signal efficiency of 50% (left) or 80% (right) in each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𝑝</a:t>
            </a:r>
            <a:r>
              <a:rPr lang="en-US" altLang="zh-CN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 bin for nominal Pythia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’-&gt;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𝑊𝑍 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</a:p>
        </p:txBody>
      </p:sp>
    </p:spTree>
    <p:extLst>
      <p:ext uri="{BB962C8B-B14F-4D97-AF65-F5344CB8AC3E}">
        <p14:creationId xmlns:p14="http://schemas.microsoft.com/office/powerpoint/2010/main" val="61165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5109</TotalTime>
  <Words>530</Words>
  <Application>Microsoft Office PowerPoint</Application>
  <PresentationFormat>宽屏</PresentationFormat>
  <Paragraphs>45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Calibri</vt:lpstr>
      <vt:lpstr>Office 主题​​</vt:lpstr>
      <vt:lpstr>Update on  Constituent-Based W-boson Tagging</vt:lpstr>
      <vt:lpstr>Tagger Performance</vt:lpstr>
      <vt:lpstr>Tagger Performance</vt:lpstr>
      <vt:lpstr>Tagger Performance</vt:lpstr>
      <vt:lpstr>Tagger Performance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constituent-based W tagger</dc:title>
  <dc:creator>Wang Shudong</dc:creator>
  <cp:lastModifiedBy>Wang Shudong</cp:lastModifiedBy>
  <cp:revision>1073</cp:revision>
  <dcterms:created xsi:type="dcterms:W3CDTF">2022-07-04T04:21:12Z</dcterms:created>
  <dcterms:modified xsi:type="dcterms:W3CDTF">2023-09-04T06:06:30Z</dcterms:modified>
</cp:coreProperties>
</file>