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24" r:id="rId2"/>
    <p:sldId id="563" r:id="rId3"/>
    <p:sldId id="565" r:id="rId4"/>
    <p:sldId id="566" r:id="rId5"/>
    <p:sldId id="567" r:id="rId6"/>
    <p:sldId id="576" r:id="rId7"/>
    <p:sldId id="578" r:id="rId8"/>
    <p:sldId id="577" r:id="rId9"/>
    <p:sldId id="57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5617"/>
  </p:normalViewPr>
  <p:slideViewPr>
    <p:cSldViewPr snapToGrid="0">
      <p:cViewPr varScale="1">
        <p:scale>
          <a:sx n="114" d="100"/>
          <a:sy n="114" d="100"/>
        </p:scale>
        <p:origin x="28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BF48B-E042-8646-BF14-A084E650F03E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EBAB-1E06-7D49-B020-E34D3ED85B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51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18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3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8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81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0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7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88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64C43-1B14-2140-8952-CA802D968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E1D785-C66E-65DB-014C-5556F4945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C63A17-593A-8218-18E7-74E97931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24F18-BF5A-E74A-DC9A-8418D1A6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164CA-7212-0BED-B67E-A6817E60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707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213DD-AAFB-A5E9-1350-6154C14A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E951DE-B519-FE97-CBD5-0CCCE03DC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AABE93-87FE-3E11-6321-6E2C361F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2E247C-48B9-0A77-366E-117A58B0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004C7E-5401-6123-6A8F-D7EC76BB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624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0D2608-45E5-5FE8-5D85-6B3640FE9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EE040B-79B5-9C4A-AB9E-120417721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CD2447-2162-86E9-0C86-AC620006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708A87-BABD-DFBB-96D3-054530AE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682D2A-C9B9-301C-114D-824EC045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74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685994" y="0"/>
            <a:ext cx="10272704" cy="6858000"/>
          </a:xfrm>
          <a:custGeom>
            <a:avLst/>
            <a:gdLst>
              <a:gd name="connsiteX0" fmla="*/ 1329906 w 10272704"/>
              <a:gd name="connsiteY0" fmla="*/ 0 h 6858000"/>
              <a:gd name="connsiteX1" fmla="*/ 8942799 w 10272704"/>
              <a:gd name="connsiteY1" fmla="*/ 0 h 6858000"/>
              <a:gd name="connsiteX2" fmla="*/ 9099811 w 10272704"/>
              <a:gd name="connsiteY2" fmla="*/ 184652 h 6858000"/>
              <a:gd name="connsiteX3" fmla="*/ 10272704 w 10272704"/>
              <a:gd name="connsiteY3" fmla="*/ 3512972 h 6858000"/>
              <a:gd name="connsiteX4" fmla="*/ 9099811 w 10272704"/>
              <a:gd name="connsiteY4" fmla="*/ 6841293 h 6858000"/>
              <a:gd name="connsiteX5" fmla="*/ 9085604 w 10272704"/>
              <a:gd name="connsiteY5" fmla="*/ 6858000 h 6858000"/>
              <a:gd name="connsiteX6" fmla="*/ 1187100 w 10272704"/>
              <a:gd name="connsiteY6" fmla="*/ 6858000 h 6858000"/>
              <a:gd name="connsiteX7" fmla="*/ 1172894 w 10272704"/>
              <a:gd name="connsiteY7" fmla="*/ 6841293 h 6858000"/>
              <a:gd name="connsiteX8" fmla="*/ 0 w 10272704"/>
              <a:gd name="connsiteY8" fmla="*/ 3512972 h 6858000"/>
              <a:gd name="connsiteX9" fmla="*/ 1172894 w 10272704"/>
              <a:gd name="connsiteY9" fmla="*/ 1846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2704" h="6858000">
                <a:moveTo>
                  <a:pt x="1329906" y="0"/>
                </a:moveTo>
                <a:lnTo>
                  <a:pt x="8942799" y="0"/>
                </a:lnTo>
                <a:lnTo>
                  <a:pt x="9099811" y="184652"/>
                </a:lnTo>
                <a:cubicBezTo>
                  <a:pt x="9832542" y="1089127"/>
                  <a:pt x="10272704" y="2248685"/>
                  <a:pt x="10272704" y="3512972"/>
                </a:cubicBezTo>
                <a:cubicBezTo>
                  <a:pt x="10272704" y="4777259"/>
                  <a:pt x="9832542" y="5936818"/>
                  <a:pt x="9099811" y="6841293"/>
                </a:cubicBezTo>
                <a:lnTo>
                  <a:pt x="9085604" y="6858000"/>
                </a:lnTo>
                <a:lnTo>
                  <a:pt x="1187100" y="6858000"/>
                </a:lnTo>
                <a:lnTo>
                  <a:pt x="1172894" y="6841293"/>
                </a:lnTo>
                <a:cubicBezTo>
                  <a:pt x="440163" y="5936818"/>
                  <a:pt x="0" y="4777259"/>
                  <a:pt x="0" y="3512972"/>
                </a:cubicBezTo>
                <a:cubicBezTo>
                  <a:pt x="0" y="2248685"/>
                  <a:pt x="440163" y="1089127"/>
                  <a:pt x="1172894" y="1846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3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DE948-7DAD-676A-315A-024BA71E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B3A94D-37F3-C5D8-A1CE-4A671CB6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96828E-E9F9-3AFC-253B-CF841853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5384C0-DE9F-9C1C-99EB-3CA09DC6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309671-BB3A-3457-F50A-C597903C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53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DDEB6-433D-3C69-E9EC-BAD871B8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71B237-3763-A941-4687-CB37FA739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417B4-9EFE-99A8-7C5D-B8738118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7E6F42-D3D0-F3B9-A5F1-F759AF3E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78BF86-FE44-E055-1380-6551EE81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827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9B74D-D5D6-BEBA-03B0-01DAB122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0DEB98-9DC6-540F-57E4-5B0B393EC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2FB285-EB73-A103-FA3C-3B87F9015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A3D63A-47B6-7CF2-C5DB-442FB374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0CF415-9D80-E663-F4DF-26AF586C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B51459-5989-17CD-5585-4A733239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713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821DB-3909-FFE4-12C0-FB2E7453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73094-DA67-3785-CA3A-9779FF810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60BFC8-503F-F827-F460-F712B979E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878641-B664-6D1B-AD72-B66C9EFBD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AF56CD7-EF08-B91F-89F9-F45EB38D4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619212-71EE-A7B2-5FEA-B81F62A1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C7475-AEE1-6465-73D1-04551834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56D986-CD49-0F6D-075B-F6D5CA80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11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139C1-3B24-EDCC-8AB1-0519F811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03B302D-F417-E979-D768-F7BA019E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D79979-FE01-7629-0FCA-74B6BCF5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55CEC0-2A04-098C-B15D-83FB363C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02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85F749-77F3-9EB6-9B47-94A752C0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F58799-14C7-EB73-4FB7-1B7D85C0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173A16-03EB-5A9A-5C00-3D298678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67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79252-7F48-AB17-166D-484DBAE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082827-C757-553C-C147-3C38BE464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9B0135-5521-2E6B-0209-37D5326FD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C15EF7-35F1-917F-1C97-5ED9A823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EA414F-416D-9BF7-0E6A-4BB38E6D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F200F9-FEDC-92E5-59AA-33C04A8E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06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D9CF2-9A54-D4AE-53D6-552503A9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072E63-F414-C8ED-7F8B-21F318230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E1E8E4-0907-320D-4828-4A6700AD9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9548AD-30EF-671A-7712-DAF45A4D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D6C261-238D-D962-61DB-63FA1F1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B3E2BF-8B72-D52C-F096-6E1CC661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260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B55ECC-D55D-AB1F-8C3F-116FB2FD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5C222A-FA5F-3B48-E189-E31E983D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C65E42-8180-1B3E-B604-14663BF87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94F9C-04AA-464F-96CA-FC9CCC107183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528A4A-5FC5-FF07-5897-DE049AC79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3C979F-44AA-0EAD-7609-1968B8C3B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11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7754"/>
          <a:stretch>
            <a:fillRect/>
          </a:stretch>
        </p:blipFill>
        <p:spPr>
          <a:xfrm>
            <a:off x="959648" y="0"/>
            <a:ext cx="10272704" cy="6858000"/>
          </a:xfrm>
        </p:spPr>
      </p:pic>
      <p:sp>
        <p:nvSpPr>
          <p:cNvPr id="3" name="矩形 2"/>
          <p:cNvSpPr/>
          <p:nvPr/>
        </p:nvSpPr>
        <p:spPr>
          <a:xfrm>
            <a:off x="0" y="-325878"/>
            <a:ext cx="12192000" cy="6877071"/>
          </a:xfrm>
          <a:prstGeom prst="rect">
            <a:avLst/>
          </a:prstGeom>
          <a:solidFill>
            <a:srgbClr val="F2F2F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792212" y="1258558"/>
                <a:ext cx="10440140" cy="91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b="1" dirty="0">
                    <a:ea typeface="+mj-ea"/>
                  </a:rPr>
                  <a:t>Search for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ar-AE" altLang="zh-C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altLang="zh-CN" sz="4000" b="1" i="1">
                        <a:latin typeface="Cambria Math" panose="02040503050406030204" pitchFamily="18" charset="0"/>
                      </a:rPr>
                      <m:t>𝒊𝒏𝒗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</a:rPr>
                      <m:t>𝒊𝒔𝒊𝒃𝒍𝒆</m:t>
                    </m:r>
                  </m:oMath>
                </a14:m>
                <a:endParaRPr lang="zh-CN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12" y="1258558"/>
                <a:ext cx="10440140" cy="918200"/>
              </a:xfrm>
              <a:prstGeom prst="rect">
                <a:avLst/>
              </a:prstGeom>
              <a:blipFill>
                <a:blip r:embed="rId4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2248150" y="3518433"/>
            <a:ext cx="7863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Huang</a:t>
            </a:r>
            <a:endParaRPr lang="en-US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Nanjing University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338413" y="2102585"/>
            <a:ext cx="5516443" cy="119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latin typeface="+mj-ea"/>
                <a:ea typeface="+mj-ea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42570" y="1236345"/>
                <a:ext cx="7169785" cy="19792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Good charged track selection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&lt;0.93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0cm,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cm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nGood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2,PID</a:t>
                </a:r>
                <a:endPara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0" y="1236345"/>
                <a:ext cx="7169785" cy="1979295"/>
              </a:xfrm>
              <a:prstGeom prst="rect">
                <a:avLst/>
              </a:prstGeom>
              <a:blipFill>
                <a:blip r:embed="rId6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selection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42240" y="1390015"/>
            <a:ext cx="7543800" cy="174625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52978" y="4370170"/>
            <a:ext cx="7348262" cy="2772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>
              <a:lnSpc>
                <a:spcPct val="150000"/>
              </a:lnSpc>
            </a:pPr>
            <a:endParaRPr lang="en-US" altLang="zh-CN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2342" y="3183537"/>
                <a:ext cx="8130787" cy="3576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Good photons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lang="el-GR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&gt;25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m:rPr>
                        <m:nor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barrel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d>
                      <m:dPr>
                        <m:begChr m:val="|"/>
                        <m:endChr m:val="|"/>
                        <m:ctrlPr>
                          <a:rPr lang="ar-AE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ar-AE" altLang="zh-CN" sz="2400" i="1">
                        <a:latin typeface="Cambria Math" panose="02040503050406030204" pitchFamily="18" charset="0"/>
                      </a:rPr>
                      <m:t> &lt;0.</m:t>
                    </m:r>
                    <m:r>
                      <m:rPr>
                        <m:nor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lang="el-GR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for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gap</m:t>
                    </m:r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ar-AE" altLang="zh-CN" sz="2400" i="1">
                        <a:latin typeface="Cambria Math" panose="02040503050406030204" pitchFamily="18" charset="0"/>
                      </a:rPr>
                      <m:t>0.8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altLang="zh-CN" sz="24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ar-AE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ar-AE" altLang="zh-CN" sz="2400" i="1">
                        <a:latin typeface="Cambria Math" panose="02040503050406030204" pitchFamily="18" charset="0"/>
                      </a:rPr>
                      <m:t> &lt;0.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86</m:t>
                    </m:r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endcap (</a:t>
                </a:r>
                <a14:m>
                  <m:oMath xmlns:m="http://schemas.openxmlformats.org/officeDocument/2006/math">
                    <m:r>
                      <a:rPr lang="ar-AE" altLang="zh-CN" sz="2400" i="1">
                        <a:latin typeface="Cambria Math" panose="02040503050406030204" pitchFamily="18" charset="0"/>
                      </a:rPr>
                      <m:t>0.86&lt;</m:t>
                    </m:r>
                    <m:d>
                      <m:dPr>
                        <m:begChr m:val="|"/>
                        <m:endChr m:val="|"/>
                        <m:ctrlPr>
                          <a:rPr lang="ar-AE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ar-AE" altLang="zh-CN" sz="2400" i="1">
                        <a:latin typeface="Cambria Math" panose="02040503050406030204" pitchFamily="18" charset="0"/>
                      </a:rPr>
                      <m:t> &lt;0.92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ar-AE" altLang="zh-CN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TDC time window: [0, 700] ns</a:t>
                </a:r>
                <a:endPara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&gt;=0</a:t>
                </a: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2342" y="3183537"/>
                <a:ext cx="8130787" cy="3576300"/>
              </a:xfrm>
              <a:prstGeom prst="rect">
                <a:avLst/>
              </a:prstGeom>
              <a:blipFill>
                <a:blip r:embed="rId7"/>
                <a:stretch>
                  <a:fillRect l="-1092" b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3"/>
          <p:cNvSpPr/>
          <p:nvPr>
            <p:custDataLst>
              <p:tags r:id="rId3"/>
            </p:custDataLst>
          </p:nvPr>
        </p:nvSpPr>
        <p:spPr>
          <a:xfrm>
            <a:off x="92018" y="3262475"/>
            <a:ext cx="7691268" cy="3492767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00388" y="731193"/>
            <a:ext cx="828814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Boss:708    Data set:2018 </a:t>
            </a:r>
            <a:r>
              <a:rPr lang="en-US" altLang="zh-CN" sz="2400" b="1" dirty="0">
                <a:sym typeface="+mn-ea"/>
              </a:rPr>
              <a:t>4.6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x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10</a:t>
            </a:r>
            <a:r>
              <a:rPr lang="en-US" altLang="zh-CN" sz="2400" b="1" baseline="30000" dirty="0">
                <a:sym typeface="+mn-ea"/>
              </a:rPr>
              <a:t>9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J/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ψ 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data samples</a:t>
            </a:r>
            <a:endParaRPr lang="en-US" altLang="zh-CN" sz="2400" b="1" dirty="0"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2245" y="750570"/>
            <a:ext cx="7430135" cy="452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DE0F069-F7CF-35F1-8FA4-6C4B78CD2AAA}"/>
                  </a:ext>
                </a:extLst>
              </p:cNvPr>
              <p:cNvSpPr txBox="1"/>
              <p:nvPr/>
            </p:nvSpPr>
            <p:spPr>
              <a:xfrm>
                <a:off x="8097174" y="1397980"/>
                <a:ext cx="3852256" cy="24901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 identification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 E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/P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&gt;0.8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/P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&lt;0.8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DE0F069-F7CF-35F1-8FA4-6C4B78CD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174" y="1397980"/>
                <a:ext cx="3852256" cy="2490163"/>
              </a:xfrm>
              <a:prstGeom prst="rect">
                <a:avLst/>
              </a:prstGeom>
              <a:blipFill>
                <a:blip r:embed="rId8"/>
                <a:stretch>
                  <a:fillRect l="-1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3">
            <a:extLst>
              <a:ext uri="{FF2B5EF4-FFF2-40B4-BE49-F238E27FC236}">
                <a16:creationId xmlns:a16="http://schemas.microsoft.com/office/drawing/2014/main" id="{9CE8D688-A191-90E1-6501-914269940484}"/>
              </a:ext>
            </a:extLst>
          </p:cNvPr>
          <p:cNvSpPr/>
          <p:nvPr/>
        </p:nvSpPr>
        <p:spPr>
          <a:xfrm>
            <a:off x="8088403" y="1397980"/>
            <a:ext cx="3708944" cy="245427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060353"/>
      </p:ext>
    </p:extLst>
  </p:cSld>
  <p:clrMapOvr>
    <a:masterClrMapping/>
  </p:clrMapOvr>
  <p:transition spd="slow" advTm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D995E5-95E1-2C2F-5356-CEE26EFEC71C}"/>
              </a:ext>
            </a:extLst>
          </p:cNvPr>
          <p:cNvSpPr txBox="1"/>
          <p:nvPr/>
        </p:nvSpPr>
        <p:spPr>
          <a:xfrm>
            <a:off x="903574" y="816117"/>
            <a:ext cx="5850911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identification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&lt; E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1.1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Prob(e)/(Prob(e)+prob(</a:t>
            </a:r>
            <a:r>
              <a:rPr lang="el-GR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)+prob(k)) &gt; 0.8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Prob(e) &gt; Prob(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μ),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Prob(e)&gt;Prob(p)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4E1495E-09CA-0893-2F52-58EDBACE4F5C}"/>
              </a:ext>
            </a:extLst>
          </p:cNvPr>
          <p:cNvSpPr/>
          <p:nvPr/>
        </p:nvSpPr>
        <p:spPr>
          <a:xfrm>
            <a:off x="104172" y="712720"/>
            <a:ext cx="11849076" cy="5676505"/>
          </a:xfrm>
          <a:prstGeom prst="roundRect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6CFFF8-F283-A262-0820-DBE39A94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22" y="2499996"/>
            <a:ext cx="5771841" cy="33147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884A1F-7657-A3CE-CC9F-82CAFE9D0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785" y="2470389"/>
            <a:ext cx="5771841" cy="33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7219"/>
      </p:ext>
    </p:extLst>
  </p:cSld>
  <p:clrMapOvr>
    <a:masterClrMapping/>
  </p:clrMapOvr>
  <p:transition spd="slow" advTm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D995E5-95E1-2C2F-5356-CEE26EFEC71C}"/>
              </a:ext>
            </a:extLst>
          </p:cNvPr>
          <p:cNvSpPr txBox="1"/>
          <p:nvPr/>
        </p:nvSpPr>
        <p:spPr>
          <a:xfrm>
            <a:off x="903574" y="816117"/>
            <a:ext cx="5850911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identification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" altLang="zh-CN" sz="2400" dirty="0">
                <a:latin typeface="Cambria Math"/>
                <a:ea typeface="Cambria Math"/>
              </a:rPr>
              <a:t>0.1 &lt;  E(EMC) &lt;0.3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&lt; E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0.3</a:t>
            </a:r>
            <a:endParaRPr lang="en" altLang="zh-CN" sz="2400" dirty="0">
              <a:latin typeface="Cambria Math"/>
              <a:ea typeface="Cambria Math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Prob(</a:t>
            </a:r>
            <a:r>
              <a:rPr lang="el-GR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Prob(e)</a:t>
            </a:r>
            <a:r>
              <a:rPr lang="el-GR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Prob(</a:t>
            </a:r>
            <a:r>
              <a:rPr lang="el-GR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Prob (K)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4E1495E-09CA-0893-2F52-58EDBACE4F5C}"/>
              </a:ext>
            </a:extLst>
          </p:cNvPr>
          <p:cNvSpPr/>
          <p:nvPr/>
        </p:nvSpPr>
        <p:spPr>
          <a:xfrm>
            <a:off x="107576" y="712720"/>
            <a:ext cx="11981330" cy="5943574"/>
          </a:xfrm>
          <a:prstGeom prst="roundRect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88008C-C1E1-AC5B-D34B-146856E9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9" y="2489174"/>
            <a:ext cx="6031929" cy="3464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5A6B5F-2F38-83EB-9F7B-5613E59E3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563" y="2489174"/>
            <a:ext cx="5746589" cy="33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19846"/>
      </p:ext>
    </p:extLst>
  </p:cSld>
  <p:clrMapOvr>
    <a:masterClrMapping/>
  </p:clrMapOvr>
  <p:transition spd="slow" advTm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4E1495E-09CA-0893-2F52-58EDBACE4F5C}"/>
              </a:ext>
            </a:extLst>
          </p:cNvPr>
          <p:cNvSpPr/>
          <p:nvPr/>
        </p:nvSpPr>
        <p:spPr>
          <a:xfrm>
            <a:off x="397043" y="712721"/>
            <a:ext cx="11117178" cy="5856521"/>
          </a:xfrm>
          <a:prstGeom prst="roundRect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9246AB-2888-2738-9D36-B2CE3BD94BAF}"/>
              </a:ext>
            </a:extLst>
          </p:cNvPr>
          <p:cNvSpPr txBox="1"/>
          <p:nvPr/>
        </p:nvSpPr>
        <p:spPr>
          <a:xfrm>
            <a:off x="4647808" y="712720"/>
            <a:ext cx="267781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" altLang="zh-CN" sz="24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MUC cut</a:t>
            </a:r>
            <a:endParaRPr lang="zh-CN" altLang="en-US" sz="2400" dirty="0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920C2F1-AF7E-20F9-FA1C-E6484233D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95"/>
          <a:stretch/>
        </p:blipFill>
        <p:spPr>
          <a:xfrm>
            <a:off x="679044" y="1174385"/>
            <a:ext cx="4736432" cy="51300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629FB8-DC86-0679-36C1-58B829062955}"/>
              </a:ext>
            </a:extLst>
          </p:cNvPr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777EEC-3742-9698-FB6F-4774D31AC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626" y="1612216"/>
            <a:ext cx="6096000" cy="40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96887"/>
      </p:ext>
    </p:extLst>
  </p:cSld>
  <p:clrMapOvr>
    <a:masterClrMapping/>
  </p:clrMapOvr>
  <p:transition spd="slow" advTm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A1803E-7869-C4C5-4747-35D93DDB49A4}"/>
              </a:ext>
            </a:extLst>
          </p:cNvPr>
          <p:cNvSpPr txBox="1"/>
          <p:nvPr/>
        </p:nvSpPr>
        <p:spPr>
          <a:xfrm>
            <a:off x="836720" y="979617"/>
            <a:ext cx="26609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/>
              <a:t>Angle cut : </a:t>
            </a:r>
            <a:r>
              <a:rPr kumimoji="1" lang="el-GR" altLang="zh-CN" sz="2400" b="1" dirty="0"/>
              <a:t>θ</a:t>
            </a:r>
            <a:r>
              <a:rPr kumimoji="1" lang="en-US" altLang="zh-CN" sz="2400" b="1" dirty="0"/>
              <a:t> &gt; 165</a:t>
            </a:r>
            <a:endParaRPr kumimoji="1" lang="zh-CN" altLang="en-US" sz="2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A2F84FE-21BA-6D80-AF7C-E975F766C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031" y="1348949"/>
            <a:ext cx="8224977" cy="47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0418"/>
      </p:ext>
    </p:extLst>
  </p:cSld>
  <p:clrMapOvr>
    <a:masterClrMapping/>
  </p:clrMapOvr>
  <p:transition spd="slow" advTm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A1803E-7869-C4C5-4747-35D93DDB49A4}"/>
              </a:ext>
            </a:extLst>
          </p:cNvPr>
          <p:cNvSpPr txBox="1"/>
          <p:nvPr/>
        </p:nvSpPr>
        <p:spPr>
          <a:xfrm>
            <a:off x="836720" y="979617"/>
            <a:ext cx="33663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sz="2400" b="1" dirty="0"/>
              <a:t>Angle cut : |cos</a:t>
            </a:r>
            <a:r>
              <a:rPr kumimoji="1" lang="el-GR" altLang="zh-CN" sz="2400" b="1" dirty="0"/>
              <a:t>θ</a:t>
            </a:r>
            <a:r>
              <a:rPr kumimoji="1" lang="en-US" altLang="zh-CN" sz="2400" b="1" dirty="0"/>
              <a:t>| &lt; 0.92</a:t>
            </a:r>
            <a:endParaRPr kumimoji="1" lang="zh-CN" altLang="en-US" sz="2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A2F84FE-21BA-6D80-AF7C-E975F766C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612900"/>
            <a:ext cx="6324600" cy="3632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AB61A4-A724-343D-A3FE-635FD22C3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445" y="1348949"/>
            <a:ext cx="8464149" cy="48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375"/>
      </p:ext>
    </p:extLst>
  </p:cSld>
  <p:clrMapOvr>
    <a:masterClrMapping/>
  </p:clrMapOvr>
  <p:transition spd="slow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56D829-B5F0-80A5-06FB-215E45D6F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49" y="716417"/>
            <a:ext cx="9726504" cy="58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3308"/>
      </p:ext>
    </p:extLst>
  </p:cSld>
  <p:clrMapOvr>
    <a:masterClrMapping/>
  </p:clrMapOvr>
  <p:transition spd="slow" advTm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470697-15CF-1336-81EF-627E08FE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465" y="757424"/>
            <a:ext cx="9026109" cy="59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5759"/>
      </p:ext>
    </p:extLst>
  </p:cSld>
  <p:clrMapOvr>
    <a:masterClrMapping/>
  </p:clrMapOvr>
  <p:transition spd="slow" advTm="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262</Words>
  <Application>Microsoft Macintosh PowerPoint</Application>
  <PresentationFormat>宽屏</PresentationFormat>
  <Paragraphs>58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8</cp:revision>
  <dcterms:created xsi:type="dcterms:W3CDTF">2023-09-27T13:07:12Z</dcterms:created>
  <dcterms:modified xsi:type="dcterms:W3CDTF">2023-10-23T07:14:40Z</dcterms:modified>
</cp:coreProperties>
</file>